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1.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9"/>
  </p:notesMasterIdLst>
  <p:handoutMasterIdLst>
    <p:handoutMasterId r:id="rId40"/>
  </p:handoutMasterIdLst>
  <p:sldIdLst>
    <p:sldId id="273" r:id="rId5"/>
    <p:sldId id="276" r:id="rId6"/>
    <p:sldId id="277" r:id="rId7"/>
    <p:sldId id="278" r:id="rId8"/>
    <p:sldId id="279" r:id="rId9"/>
    <p:sldId id="280" r:id="rId10"/>
    <p:sldId id="281" r:id="rId11"/>
    <p:sldId id="282" r:id="rId12"/>
    <p:sldId id="283" r:id="rId13"/>
    <p:sldId id="284" r:id="rId14"/>
    <p:sldId id="285" r:id="rId15"/>
    <p:sldId id="286" r:id="rId16"/>
    <p:sldId id="287" r:id="rId17"/>
    <p:sldId id="288" r:id="rId18"/>
    <p:sldId id="289" r:id="rId19"/>
    <p:sldId id="290" r:id="rId20"/>
    <p:sldId id="291" r:id="rId21"/>
    <p:sldId id="292" r:id="rId22"/>
    <p:sldId id="293" r:id="rId23"/>
    <p:sldId id="294" r:id="rId24"/>
    <p:sldId id="295" r:id="rId25"/>
    <p:sldId id="296" r:id="rId26"/>
    <p:sldId id="297" r:id="rId27"/>
    <p:sldId id="298" r:id="rId28"/>
    <p:sldId id="299" r:id="rId29"/>
    <p:sldId id="300" r:id="rId30"/>
    <p:sldId id="301" r:id="rId31"/>
    <p:sldId id="302" r:id="rId32"/>
    <p:sldId id="303" r:id="rId33"/>
    <p:sldId id="304" r:id="rId34"/>
    <p:sldId id="305" r:id="rId35"/>
    <p:sldId id="306" r:id="rId36"/>
    <p:sldId id="307" r:id="rId37"/>
    <p:sldId id="271" r:id="rId38"/>
  </p:sldIdLst>
  <p:sldSz cx="10058400" cy="7772400"/>
  <p:notesSz cx="10058400" cy="7772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48" userDrawn="1">
          <p15:clr>
            <a:srgbClr val="A4A3A4"/>
          </p15:clr>
        </p15:guide>
        <p15:guide id="2" pos="316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cGill, Deborah" initials="MD"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92471"/>
    <a:srgbClr val="1E1860"/>
    <a:srgbClr val="A29CC0"/>
    <a:srgbClr val="555276"/>
    <a:srgbClr val="A6C038"/>
    <a:srgbClr val="ECCE18"/>
    <a:srgbClr val="E6661F"/>
    <a:srgbClr val="C83537"/>
    <a:srgbClr val="1E185F"/>
    <a:srgbClr val="A7BF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0659ABB-EDFA-4F7E-9A2B-0CA023F2EED6}" v="109" dt="2020-03-24T18:31:35.461"/>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21533" autoAdjust="0"/>
    <p:restoredTop sz="57652" autoAdjust="0"/>
  </p:normalViewPr>
  <p:slideViewPr>
    <p:cSldViewPr>
      <p:cViewPr varScale="1">
        <p:scale>
          <a:sx n="55" d="100"/>
          <a:sy n="55" d="100"/>
        </p:scale>
        <p:origin x="2742" y="84"/>
      </p:cViewPr>
      <p:guideLst>
        <p:guide orient="horz" pos="2448"/>
        <p:guide pos="316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p:scale>
          <a:sx n="70" d="100"/>
          <a:sy n="70" d="100"/>
        </p:scale>
        <p:origin x="1588" y="-37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microsoft.com/office/2016/11/relationships/changesInfo" Target="changesInfos/changesInfo1.xml"/><Relationship Id="rId20" Type="http://schemas.openxmlformats.org/officeDocument/2006/relationships/slide" Target="slides/slide16.xml"/><Relationship Id="rId41"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llella, Christina" userId="910bba07-b9e3-4583-91f1-8ceacf5af36d" providerId="ADAL" clId="{20659ABB-EDFA-4F7E-9A2B-0CA023F2EED6}"/>
    <pc:docChg chg="modSld">
      <pc:chgData name="Villella, Christina" userId="910bba07-b9e3-4583-91f1-8ceacf5af36d" providerId="ADAL" clId="{20659ABB-EDFA-4F7E-9A2B-0CA023F2EED6}" dt="2020-03-24T18:31:40.355" v="510" actId="113"/>
      <pc:docMkLst>
        <pc:docMk/>
      </pc:docMkLst>
      <pc:sldChg chg="modNotes">
        <pc:chgData name="Villella, Christina" userId="910bba07-b9e3-4583-91f1-8ceacf5af36d" providerId="ADAL" clId="{20659ABB-EDFA-4F7E-9A2B-0CA023F2EED6}" dt="2020-03-24T17:40:26.463" v="11" actId="20577"/>
        <pc:sldMkLst>
          <pc:docMk/>
          <pc:sldMk cId="838272746" sldId="276"/>
        </pc:sldMkLst>
      </pc:sldChg>
      <pc:sldChg chg="modNotes">
        <pc:chgData name="Villella, Christina" userId="910bba07-b9e3-4583-91f1-8ceacf5af36d" providerId="ADAL" clId="{20659ABB-EDFA-4F7E-9A2B-0CA023F2EED6}" dt="2020-03-24T17:42:46.466" v="48" actId="14100"/>
        <pc:sldMkLst>
          <pc:docMk/>
          <pc:sldMk cId="4007536476" sldId="277"/>
        </pc:sldMkLst>
      </pc:sldChg>
      <pc:sldChg chg="modNotes">
        <pc:chgData name="Villella, Christina" userId="910bba07-b9e3-4583-91f1-8ceacf5af36d" providerId="ADAL" clId="{20659ABB-EDFA-4F7E-9A2B-0CA023F2EED6}" dt="2020-03-24T17:43:03.795" v="52" actId="113"/>
        <pc:sldMkLst>
          <pc:docMk/>
          <pc:sldMk cId="656738189" sldId="278"/>
        </pc:sldMkLst>
      </pc:sldChg>
      <pc:sldChg chg="modNotes">
        <pc:chgData name="Villella, Christina" userId="910bba07-b9e3-4583-91f1-8ceacf5af36d" providerId="ADAL" clId="{20659ABB-EDFA-4F7E-9A2B-0CA023F2EED6}" dt="2020-03-24T17:43:38.976" v="56" actId="113"/>
        <pc:sldMkLst>
          <pc:docMk/>
          <pc:sldMk cId="340213954" sldId="279"/>
        </pc:sldMkLst>
      </pc:sldChg>
      <pc:sldChg chg="modNotes">
        <pc:chgData name="Villella, Christina" userId="910bba07-b9e3-4583-91f1-8ceacf5af36d" providerId="ADAL" clId="{20659ABB-EDFA-4F7E-9A2B-0CA023F2EED6}" dt="2020-03-24T17:43:49.119" v="59" actId="113"/>
        <pc:sldMkLst>
          <pc:docMk/>
          <pc:sldMk cId="285217743" sldId="280"/>
        </pc:sldMkLst>
      </pc:sldChg>
      <pc:sldChg chg="modNotes">
        <pc:chgData name="Villella, Christina" userId="910bba07-b9e3-4583-91f1-8ceacf5af36d" providerId="ADAL" clId="{20659ABB-EDFA-4F7E-9A2B-0CA023F2EED6}" dt="2020-03-24T17:44:23.380" v="68" actId="1076"/>
        <pc:sldMkLst>
          <pc:docMk/>
          <pc:sldMk cId="655437884" sldId="281"/>
        </pc:sldMkLst>
      </pc:sldChg>
      <pc:sldChg chg="modNotes">
        <pc:chgData name="Villella, Christina" userId="910bba07-b9e3-4583-91f1-8ceacf5af36d" providerId="ADAL" clId="{20659ABB-EDFA-4F7E-9A2B-0CA023F2EED6}" dt="2020-03-24T17:44:52.884" v="79" actId="1076"/>
        <pc:sldMkLst>
          <pc:docMk/>
          <pc:sldMk cId="2494105373" sldId="282"/>
        </pc:sldMkLst>
      </pc:sldChg>
      <pc:sldChg chg="modNotes">
        <pc:chgData name="Villella, Christina" userId="910bba07-b9e3-4583-91f1-8ceacf5af36d" providerId="ADAL" clId="{20659ABB-EDFA-4F7E-9A2B-0CA023F2EED6}" dt="2020-03-24T17:45:08.660" v="85" actId="113"/>
        <pc:sldMkLst>
          <pc:docMk/>
          <pc:sldMk cId="779306865" sldId="283"/>
        </pc:sldMkLst>
      </pc:sldChg>
      <pc:sldChg chg="modNotes">
        <pc:chgData name="Villella, Christina" userId="910bba07-b9e3-4583-91f1-8ceacf5af36d" providerId="ADAL" clId="{20659ABB-EDFA-4F7E-9A2B-0CA023F2EED6}" dt="2020-03-24T17:45:50.258" v="89" actId="113"/>
        <pc:sldMkLst>
          <pc:docMk/>
          <pc:sldMk cId="939161655" sldId="284"/>
        </pc:sldMkLst>
      </pc:sldChg>
      <pc:sldChg chg="modNotes">
        <pc:chgData name="Villella, Christina" userId="910bba07-b9e3-4583-91f1-8ceacf5af36d" providerId="ADAL" clId="{20659ABB-EDFA-4F7E-9A2B-0CA023F2EED6}" dt="2020-03-24T17:46:14.858" v="95" actId="113"/>
        <pc:sldMkLst>
          <pc:docMk/>
          <pc:sldMk cId="729921648" sldId="285"/>
        </pc:sldMkLst>
      </pc:sldChg>
      <pc:sldChg chg="modNotes">
        <pc:chgData name="Villella, Christina" userId="910bba07-b9e3-4583-91f1-8ceacf5af36d" providerId="ADAL" clId="{20659ABB-EDFA-4F7E-9A2B-0CA023F2EED6}" dt="2020-03-24T17:46:31.345" v="101" actId="113"/>
        <pc:sldMkLst>
          <pc:docMk/>
          <pc:sldMk cId="1282586421" sldId="286"/>
        </pc:sldMkLst>
      </pc:sldChg>
      <pc:sldChg chg="modNotes">
        <pc:chgData name="Villella, Christina" userId="910bba07-b9e3-4583-91f1-8ceacf5af36d" providerId="ADAL" clId="{20659ABB-EDFA-4F7E-9A2B-0CA023F2EED6}" dt="2020-03-24T17:55:26.250" v="109" actId="14100"/>
        <pc:sldMkLst>
          <pc:docMk/>
          <pc:sldMk cId="1429841843" sldId="287"/>
        </pc:sldMkLst>
      </pc:sldChg>
      <pc:sldChg chg="modNotes">
        <pc:chgData name="Villella, Christina" userId="910bba07-b9e3-4583-91f1-8ceacf5af36d" providerId="ADAL" clId="{20659ABB-EDFA-4F7E-9A2B-0CA023F2EED6}" dt="2020-03-24T17:56:20.649" v="121" actId="14100"/>
        <pc:sldMkLst>
          <pc:docMk/>
          <pc:sldMk cId="2234266351" sldId="288"/>
        </pc:sldMkLst>
      </pc:sldChg>
      <pc:sldChg chg="modNotes">
        <pc:chgData name="Villella, Christina" userId="910bba07-b9e3-4583-91f1-8ceacf5af36d" providerId="ADAL" clId="{20659ABB-EDFA-4F7E-9A2B-0CA023F2EED6}" dt="2020-03-24T17:58:11.072" v="125" actId="12"/>
        <pc:sldMkLst>
          <pc:docMk/>
          <pc:sldMk cId="2114724456" sldId="289"/>
        </pc:sldMkLst>
      </pc:sldChg>
      <pc:sldChg chg="modNotes">
        <pc:chgData name="Villella, Christina" userId="910bba07-b9e3-4583-91f1-8ceacf5af36d" providerId="ADAL" clId="{20659ABB-EDFA-4F7E-9A2B-0CA023F2EED6}" dt="2020-03-24T17:58:26.239" v="129" actId="113"/>
        <pc:sldMkLst>
          <pc:docMk/>
          <pc:sldMk cId="3354074582" sldId="290"/>
        </pc:sldMkLst>
      </pc:sldChg>
      <pc:sldChg chg="modNotes">
        <pc:chgData name="Villella, Christina" userId="910bba07-b9e3-4583-91f1-8ceacf5af36d" providerId="ADAL" clId="{20659ABB-EDFA-4F7E-9A2B-0CA023F2EED6}" dt="2020-03-24T17:58:51.124" v="136" actId="20577"/>
        <pc:sldMkLst>
          <pc:docMk/>
          <pc:sldMk cId="1612731850" sldId="291"/>
        </pc:sldMkLst>
      </pc:sldChg>
      <pc:sldChg chg="modNotes">
        <pc:chgData name="Villella, Christina" userId="910bba07-b9e3-4583-91f1-8ceacf5af36d" providerId="ADAL" clId="{20659ABB-EDFA-4F7E-9A2B-0CA023F2EED6}" dt="2020-03-24T17:59:41.140" v="148" actId="20577"/>
        <pc:sldMkLst>
          <pc:docMk/>
          <pc:sldMk cId="2279150148" sldId="292"/>
        </pc:sldMkLst>
      </pc:sldChg>
      <pc:sldChg chg="modNotes">
        <pc:chgData name="Villella, Christina" userId="910bba07-b9e3-4583-91f1-8ceacf5af36d" providerId="ADAL" clId="{20659ABB-EDFA-4F7E-9A2B-0CA023F2EED6}" dt="2020-03-24T17:59:59.337" v="154" actId="113"/>
        <pc:sldMkLst>
          <pc:docMk/>
          <pc:sldMk cId="3518497457" sldId="293"/>
        </pc:sldMkLst>
      </pc:sldChg>
      <pc:sldChg chg="modNotes">
        <pc:chgData name="Villella, Christina" userId="910bba07-b9e3-4583-91f1-8ceacf5af36d" providerId="ADAL" clId="{20659ABB-EDFA-4F7E-9A2B-0CA023F2EED6}" dt="2020-03-24T18:01:17.085" v="223" actId="20577"/>
        <pc:sldMkLst>
          <pc:docMk/>
          <pc:sldMk cId="2147573186" sldId="294"/>
        </pc:sldMkLst>
      </pc:sldChg>
      <pc:sldChg chg="modNotes">
        <pc:chgData name="Villella, Christina" userId="910bba07-b9e3-4583-91f1-8ceacf5af36d" providerId="ADAL" clId="{20659ABB-EDFA-4F7E-9A2B-0CA023F2EED6}" dt="2020-03-24T18:01:58.398" v="284" actId="20577"/>
        <pc:sldMkLst>
          <pc:docMk/>
          <pc:sldMk cId="3795663035" sldId="295"/>
        </pc:sldMkLst>
      </pc:sldChg>
      <pc:sldChg chg="modNotes">
        <pc:chgData name="Villella, Christina" userId="910bba07-b9e3-4583-91f1-8ceacf5af36d" providerId="ADAL" clId="{20659ABB-EDFA-4F7E-9A2B-0CA023F2EED6}" dt="2020-03-24T18:02:39.341" v="294" actId="113"/>
        <pc:sldMkLst>
          <pc:docMk/>
          <pc:sldMk cId="1241885775" sldId="296"/>
        </pc:sldMkLst>
      </pc:sldChg>
      <pc:sldChg chg="modNotes">
        <pc:chgData name="Villella, Christina" userId="910bba07-b9e3-4583-91f1-8ceacf5af36d" providerId="ADAL" clId="{20659ABB-EDFA-4F7E-9A2B-0CA023F2EED6}" dt="2020-03-24T18:05:08.244" v="300" actId="207"/>
        <pc:sldMkLst>
          <pc:docMk/>
          <pc:sldMk cId="2662106220" sldId="297"/>
        </pc:sldMkLst>
      </pc:sldChg>
      <pc:sldChg chg="modNotes">
        <pc:chgData name="Villella, Christina" userId="910bba07-b9e3-4583-91f1-8ceacf5af36d" providerId="ADAL" clId="{20659ABB-EDFA-4F7E-9A2B-0CA023F2EED6}" dt="2020-03-24T18:05:48.423" v="351" actId="20577"/>
        <pc:sldMkLst>
          <pc:docMk/>
          <pc:sldMk cId="1385990683" sldId="298"/>
        </pc:sldMkLst>
      </pc:sldChg>
      <pc:sldChg chg="modNotes">
        <pc:chgData name="Villella, Christina" userId="910bba07-b9e3-4583-91f1-8ceacf5af36d" providerId="ADAL" clId="{20659ABB-EDFA-4F7E-9A2B-0CA023F2EED6}" dt="2020-03-24T18:06:49.544" v="405" actId="113"/>
        <pc:sldMkLst>
          <pc:docMk/>
          <pc:sldMk cId="228373305" sldId="299"/>
        </pc:sldMkLst>
      </pc:sldChg>
      <pc:sldChg chg="modNotes">
        <pc:chgData name="Villella, Christina" userId="910bba07-b9e3-4583-91f1-8ceacf5af36d" providerId="ADAL" clId="{20659ABB-EDFA-4F7E-9A2B-0CA023F2EED6}" dt="2020-03-24T18:13:29.585" v="428" actId="20577"/>
        <pc:sldMkLst>
          <pc:docMk/>
          <pc:sldMk cId="3870186660" sldId="300"/>
        </pc:sldMkLst>
      </pc:sldChg>
      <pc:sldChg chg="modNotes">
        <pc:chgData name="Villella, Christina" userId="910bba07-b9e3-4583-91f1-8ceacf5af36d" providerId="ADAL" clId="{20659ABB-EDFA-4F7E-9A2B-0CA023F2EED6}" dt="2020-03-24T18:14:00.112" v="440" actId="6549"/>
        <pc:sldMkLst>
          <pc:docMk/>
          <pc:sldMk cId="483318631" sldId="301"/>
        </pc:sldMkLst>
      </pc:sldChg>
      <pc:sldChg chg="modNotes">
        <pc:chgData name="Villella, Christina" userId="910bba07-b9e3-4583-91f1-8ceacf5af36d" providerId="ADAL" clId="{20659ABB-EDFA-4F7E-9A2B-0CA023F2EED6}" dt="2020-03-24T18:14:33.246" v="484" actId="20577"/>
        <pc:sldMkLst>
          <pc:docMk/>
          <pc:sldMk cId="2589176325" sldId="302"/>
        </pc:sldMkLst>
      </pc:sldChg>
      <pc:sldChg chg="modNotes">
        <pc:chgData name="Villella, Christina" userId="910bba07-b9e3-4583-91f1-8ceacf5af36d" providerId="ADAL" clId="{20659ABB-EDFA-4F7E-9A2B-0CA023F2EED6}" dt="2020-03-24T18:30:31.330" v="494" actId="113"/>
        <pc:sldMkLst>
          <pc:docMk/>
          <pc:sldMk cId="4178729870" sldId="303"/>
        </pc:sldMkLst>
      </pc:sldChg>
      <pc:sldChg chg="modNotes">
        <pc:chgData name="Villella, Christina" userId="910bba07-b9e3-4583-91f1-8ceacf5af36d" providerId="ADAL" clId="{20659ABB-EDFA-4F7E-9A2B-0CA023F2EED6}" dt="2020-03-24T18:31:21.996" v="504" actId="113"/>
        <pc:sldMkLst>
          <pc:docMk/>
          <pc:sldMk cId="3045744769" sldId="304"/>
        </pc:sldMkLst>
      </pc:sldChg>
      <pc:sldChg chg="modNotes">
        <pc:chgData name="Villella, Christina" userId="910bba07-b9e3-4583-91f1-8ceacf5af36d" providerId="ADAL" clId="{20659ABB-EDFA-4F7E-9A2B-0CA023F2EED6}" dt="2020-03-24T18:31:40.355" v="510" actId="113"/>
        <pc:sldMkLst>
          <pc:docMk/>
          <pc:sldMk cId="1718918425" sldId="305"/>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59275" cy="38893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5697538" y="0"/>
            <a:ext cx="4359275" cy="388938"/>
          </a:xfrm>
          <a:prstGeom prst="rect">
            <a:avLst/>
          </a:prstGeom>
        </p:spPr>
        <p:txBody>
          <a:bodyPr vert="horz" lIns="91440" tIns="45720" rIns="91440" bIns="45720" rtlCol="0"/>
          <a:lstStyle>
            <a:lvl1pPr algn="r">
              <a:defRPr sz="1200"/>
            </a:lvl1pPr>
          </a:lstStyle>
          <a:p>
            <a:fld id="{638342C8-1770-4004-A9F5-C37FDF397545}" type="datetimeFigureOut">
              <a:rPr lang="en-US" smtClean="0"/>
              <a:t>3/24/2020</a:t>
            </a:fld>
            <a:endParaRPr lang="en-US" dirty="0"/>
          </a:p>
        </p:txBody>
      </p:sp>
      <p:sp>
        <p:nvSpPr>
          <p:cNvPr id="4" name="Footer Placeholder 3"/>
          <p:cNvSpPr>
            <a:spLocks noGrp="1"/>
          </p:cNvSpPr>
          <p:nvPr>
            <p:ph type="ftr" sz="quarter" idx="2"/>
          </p:nvPr>
        </p:nvSpPr>
        <p:spPr>
          <a:xfrm>
            <a:off x="0" y="7383463"/>
            <a:ext cx="4359275" cy="38893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5697538" y="7383463"/>
            <a:ext cx="4359275" cy="388937"/>
          </a:xfrm>
          <a:prstGeom prst="rect">
            <a:avLst/>
          </a:prstGeom>
        </p:spPr>
        <p:txBody>
          <a:bodyPr vert="horz" lIns="91440" tIns="45720" rIns="91440" bIns="45720" rtlCol="0" anchor="b"/>
          <a:lstStyle>
            <a:lvl1pPr algn="r">
              <a:defRPr sz="1200"/>
            </a:lvl1pPr>
          </a:lstStyle>
          <a:p>
            <a:fld id="{F768BC3E-3DFE-4E62-ABA8-A3563E71BD52}" type="slidenum">
              <a:rPr lang="en-US" smtClean="0"/>
              <a:t>‹#›</a:t>
            </a:fld>
            <a:endParaRPr lang="en-US" dirty="0"/>
          </a:p>
        </p:txBody>
      </p:sp>
    </p:spTree>
    <p:extLst>
      <p:ext uri="{BB962C8B-B14F-4D97-AF65-F5344CB8AC3E}">
        <p14:creationId xmlns:p14="http://schemas.microsoft.com/office/powerpoint/2010/main" val="13213208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3332163" y="971550"/>
            <a:ext cx="3394075" cy="2622550"/>
          </a:xfrm>
          <a:prstGeom prst="rect">
            <a:avLst/>
          </a:prstGeom>
          <a:noFill/>
          <a:ln w="12700">
            <a:solidFill>
              <a:prstClr val="black"/>
            </a:solidFill>
          </a:ln>
        </p:spPr>
        <p:txBody>
          <a:bodyPr vert="horz" lIns="91440" tIns="45720" rIns="91440" bIns="45720" rtlCol="0" anchor="ctr"/>
          <a:lstStyle/>
          <a:p>
            <a:endParaRPr lang="en-US"/>
          </a:p>
        </p:txBody>
      </p:sp>
      <p:sp>
        <p:nvSpPr>
          <p:cNvPr id="3" name="Notes Placeholder 2"/>
          <p:cNvSpPr>
            <a:spLocks noGrp="1"/>
          </p:cNvSpPr>
          <p:nvPr>
            <p:ph type="body" sz="quarter" idx="3"/>
          </p:nvPr>
        </p:nvSpPr>
        <p:spPr>
          <a:xfrm>
            <a:off x="1006475" y="3740150"/>
            <a:ext cx="8045450" cy="306070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5"/>
          </p:nvPr>
        </p:nvSpPr>
        <p:spPr>
          <a:xfrm>
            <a:off x="5697538" y="7383463"/>
            <a:ext cx="4359275" cy="388937"/>
          </a:xfrm>
          <a:prstGeom prst="rect">
            <a:avLst/>
          </a:prstGeom>
        </p:spPr>
        <p:txBody>
          <a:bodyPr vert="horz" lIns="91440" tIns="45720" rIns="91440" bIns="45720" rtlCol="0" anchor="b"/>
          <a:lstStyle>
            <a:lvl1pPr algn="r">
              <a:defRPr sz="1200"/>
            </a:lvl1pPr>
          </a:lstStyle>
          <a:p>
            <a:fld id="{8CF93FBE-DCAA-495F-834D-D085C594DC90}" type="slidenum">
              <a:rPr lang="en-US" smtClean="0"/>
              <a:t>‹#›</a:t>
            </a:fld>
            <a:endParaRPr lang="en-US"/>
          </a:p>
        </p:txBody>
      </p:sp>
    </p:spTree>
    <p:extLst>
      <p:ext uri="{BB962C8B-B14F-4D97-AF65-F5344CB8AC3E}">
        <p14:creationId xmlns:p14="http://schemas.microsoft.com/office/powerpoint/2010/main" val="390652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1971675" y="1524000"/>
            <a:ext cx="6115050" cy="4724400"/>
          </a:xfrm>
        </p:spPr>
      </p:sp>
    </p:spTree>
    <p:extLst>
      <p:ext uri="{BB962C8B-B14F-4D97-AF65-F5344CB8AC3E}">
        <p14:creationId xmlns:p14="http://schemas.microsoft.com/office/powerpoint/2010/main" val="38421387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Notes Placeholder 2"/>
          <p:cNvSpPr>
            <a:spLocks noGrp="1"/>
          </p:cNvSpPr>
          <p:nvPr>
            <p:ph type="body" idx="1"/>
          </p:nvPr>
        </p:nvSpPr>
        <p:spPr bwMode="auto">
          <a:xfrm>
            <a:off x="1009253" y="3733800"/>
            <a:ext cx="8039894" cy="3505200"/>
          </a:xfrm>
          <a:prstGeom prst="rect">
            <a:avLst/>
          </a:prstGeom>
          <a:solidFill>
            <a:schemeClr val="bg2"/>
          </a:solidFill>
        </p:spPr>
        <p:txBody>
          <a:bodyPr wrap="square" numCol="1" anchor="t" anchorCtr="0" compatLnSpc="1">
            <a:prstTxWarp prst="textNoShape">
              <a:avLst/>
            </a:prstTxWarp>
            <a:normAutofit fontScale="92500" lnSpcReduction="10000"/>
          </a:bodyPr>
          <a:lstStyle/>
          <a:p>
            <a:r>
              <a:rPr lang="en-US" altLang="en-US" b="1" dirty="0"/>
              <a:t>Slide Notes: </a:t>
            </a:r>
          </a:p>
          <a:p>
            <a:r>
              <a:rPr lang="en-US" altLang="en-US" dirty="0"/>
              <a:t>There are many problems that prevent us from achieving semantic interoperability.</a:t>
            </a:r>
          </a:p>
          <a:p>
            <a:pPr lvl="1"/>
            <a:r>
              <a:rPr lang="en-US" altLang="en-US" dirty="0"/>
              <a:t>Same words that have different meanings.</a:t>
            </a:r>
          </a:p>
          <a:p>
            <a:pPr lvl="1"/>
            <a:r>
              <a:rPr lang="en-US" altLang="en-US" dirty="0"/>
              <a:t>Different words that have the same meaning.</a:t>
            </a:r>
          </a:p>
          <a:p>
            <a:pPr lvl="1"/>
            <a:r>
              <a:rPr lang="en-US" altLang="en-US" dirty="0"/>
              <a:t>Words that are too general to convey a specific meaning.</a:t>
            </a:r>
          </a:p>
          <a:p>
            <a:pPr lvl="1"/>
            <a:r>
              <a:rPr lang="en-US" altLang="en-US" dirty="0"/>
              <a:t>Localisms that lose meaning beyond that region.</a:t>
            </a:r>
          </a:p>
          <a:p>
            <a:pPr lvl="1"/>
            <a:r>
              <a:rPr lang="en-US" altLang="en-US" dirty="0"/>
              <a:t>Failure to pay attention to factors other than name, such as units or how measured.</a:t>
            </a:r>
          </a:p>
          <a:p>
            <a:pPr lvl="1"/>
            <a:r>
              <a:rPr lang="en-US" altLang="en-US" dirty="0"/>
              <a:t>Inconsistencies in the level at which things are described.</a:t>
            </a:r>
          </a:p>
          <a:p>
            <a:endParaRPr lang="en-US" altLang="en-US" dirty="0"/>
          </a:p>
          <a:p>
            <a:r>
              <a:rPr lang="en-US" altLang="en-US" dirty="0"/>
              <a:t>Here are some examples that make these points.</a:t>
            </a:r>
          </a:p>
          <a:p>
            <a:endParaRPr lang="en-US" altLang="en-US" dirty="0"/>
          </a:p>
          <a:p>
            <a:r>
              <a:rPr lang="en-US" altLang="en-US" dirty="0"/>
              <a:t>Do you say sex or gender?  When you ask do you smoke, what do you mean – now, last month, last year, last 5 years, or ever? </a:t>
            </a:r>
          </a:p>
          <a:p>
            <a:r>
              <a:rPr lang="en-US" altLang="en-US" dirty="0"/>
              <a:t>Do you record male, man or boy?  Humans recognize the distinction, but does a computer unless it has been taught?</a:t>
            </a:r>
          </a:p>
          <a:p>
            <a:r>
              <a:rPr lang="en-US" altLang="en-US" dirty="0"/>
              <a:t>Heart attack vs chronic heart failure vs myocardial infarction.  Moderately vs severe, congested, restricted.</a:t>
            </a:r>
          </a:p>
          <a:p>
            <a:r>
              <a:rPr lang="en-US" altLang="en-US" dirty="0"/>
              <a:t>Chest pain is a symptom that can have many causes.  </a:t>
            </a:r>
          </a:p>
          <a:p>
            <a:r>
              <a:rPr lang="en-US" altLang="en-US" dirty="0"/>
              <a:t>Consider local and cultural terms - What is bad blood?  Is hbp the same as high blood pressure is the same as hypertension is the same as essential hypertension is the same as benign hypertension?  Is the distinction important?  Which are synonyms and which are, in fact, different terms?</a:t>
            </a:r>
          </a:p>
          <a:p>
            <a:r>
              <a:rPr lang="en-US" altLang="en-US" dirty="0"/>
              <a:t>What does fever mean to you, or a high fever?  What do you mean by weak?  How evidenced?</a:t>
            </a:r>
          </a:p>
          <a:p>
            <a:r>
              <a:rPr lang="en-US" altLang="en-US" dirty="0"/>
              <a:t>Do you measure height with the shoes removed? Do you remove coats and sweaters when you measure weight?  What is the patient’s position when you measure the blood pressure?  What has the patient been doing prior to the measurement?  Who made the measurement and how?</a:t>
            </a:r>
          </a:p>
          <a:p>
            <a:endParaRPr lang="en-US" altLang="en-US" dirty="0"/>
          </a:p>
          <a:p>
            <a:endParaRPr lang="en-US" altLang="en-US" dirty="0"/>
          </a:p>
        </p:txBody>
      </p:sp>
      <p:sp>
        <p:nvSpPr>
          <p:cNvPr id="3686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6FC74AF-52F4-4606-816D-15B7C9305063}" type="slidenum">
              <a:rPr lang="en-US" altLang="en-US" smtClean="0"/>
              <a:pPr/>
              <a:t>10</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1736443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Notes Placeholder 2"/>
          <p:cNvSpPr>
            <a:spLocks noGrp="1"/>
          </p:cNvSpPr>
          <p:nvPr>
            <p:ph type="body" idx="1"/>
          </p:nvPr>
        </p:nvSpPr>
        <p:spPr bwMode="auto">
          <a:xfrm>
            <a:off x="2247106" y="3878263"/>
            <a:ext cx="5564188" cy="3894137"/>
          </a:xfrm>
          <a:prstGeom prst="rect">
            <a:avLst/>
          </a:prstGeom>
          <a:solidFill>
            <a:schemeClr val="bg2"/>
          </a:solidFill>
        </p:spPr>
        <p:txBody>
          <a:bodyPr wrap="square" numCol="1" anchor="t" anchorCtr="0" compatLnSpc="1">
            <a:prstTxWarp prst="textNoShape">
              <a:avLst/>
            </a:prstTxWarp>
          </a:bodyPr>
          <a:lstStyle/>
          <a:p>
            <a:r>
              <a:rPr lang="en-US" altLang="en-US" b="1" dirty="0"/>
              <a:t>Slide Notes: </a:t>
            </a:r>
          </a:p>
          <a:p>
            <a:r>
              <a:rPr lang="en-US" altLang="en-US" dirty="0"/>
              <a:t>What do we do with all the data that currently has been collected?  Do we throw it away, or do we try to convert it to the new data elements? </a:t>
            </a:r>
          </a:p>
          <a:p>
            <a:endParaRPr lang="en-US" altLang="en-US" dirty="0"/>
          </a:p>
          <a:p>
            <a:r>
              <a:rPr lang="en-US" altLang="en-US" dirty="0"/>
              <a:t>Semantic interoperability requires many different parameters to be addressed.  For example, consider the term itself.  How specific is the word that is used?  How precise is the meaning? One person may say heart attack which is a highly generic term covering a lot of specific problems.  Someone else may say myocardial infarction; another may say heart failure.  Are these the same?  Units must match or at least be known.  Is the weight expressed in pounds or is the weight in kilograms?  For compound data items such as the results from a pap smear, what is the structure of the result reporting?  How can you find the pieces you want? </a:t>
            </a:r>
          </a:p>
          <a:p>
            <a:endParaRPr lang="en-US" altLang="en-US" dirty="0"/>
          </a:p>
          <a:p>
            <a:r>
              <a:rPr lang="en-US" altLang="en-US" dirty="0"/>
              <a:t>Fundamentally, there is no standard vocabulary in use for health care today.  Most legacy systems are unstructured, undefined, uncontrolled narrative or free text.</a:t>
            </a:r>
          </a:p>
          <a:p>
            <a:endParaRPr lang="en-US" altLang="en-US" dirty="0"/>
          </a:p>
        </p:txBody>
      </p:sp>
      <p:sp>
        <p:nvSpPr>
          <p:cNvPr id="3789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AD25EA6-E4ED-4D81-AF12-5E4CD329D107}" type="slidenum">
              <a:rPr lang="en-US" altLang="en-US" smtClean="0"/>
              <a:pPr/>
              <a:t>11</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6360810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Notes Placeholder 2"/>
          <p:cNvSpPr>
            <a:spLocks noGrp="1"/>
          </p:cNvSpPr>
          <p:nvPr>
            <p:ph type="body" idx="1"/>
          </p:nvPr>
        </p:nvSpPr>
        <p:spPr bwMode="auto">
          <a:xfrm>
            <a:off x="2247106" y="3696493"/>
            <a:ext cx="5564188" cy="3881438"/>
          </a:xfrm>
          <a:prstGeom prst="rect">
            <a:avLst/>
          </a:prstGeom>
          <a:solidFill>
            <a:schemeClr val="bg2"/>
          </a:solidFill>
        </p:spPr>
        <p:txBody>
          <a:bodyPr wrap="square" numCol="1" anchor="t" anchorCtr="0" compatLnSpc="1">
            <a:prstTxWarp prst="textNoShape">
              <a:avLst/>
            </a:prstTxWarp>
          </a:bodyPr>
          <a:lstStyle/>
          <a:p>
            <a:r>
              <a:rPr lang="en-US" altLang="en-US" b="1" dirty="0"/>
              <a:t>Slide Notes: </a:t>
            </a:r>
          </a:p>
          <a:p>
            <a:r>
              <a:rPr lang="en-US" altLang="en-US" dirty="0"/>
              <a:t>Many groups are dealing independently with some terminology and data elements; no group is dealing with all. Too many solutions are no solutions at all.</a:t>
            </a:r>
          </a:p>
          <a:p>
            <a:endParaRPr lang="en-US" altLang="en-US" dirty="0"/>
          </a:p>
          <a:p>
            <a:r>
              <a:rPr lang="en-US" altLang="en-US" dirty="0"/>
              <a:t>Many terminologies exist, but all fail to meet all the requirements.  Do we try to fix what is, or do we make a new approach?</a:t>
            </a:r>
          </a:p>
          <a:p>
            <a:endParaRPr lang="en-US" altLang="en-US" dirty="0"/>
          </a:p>
          <a:p>
            <a:r>
              <a:rPr lang="en-US" altLang="en-US" dirty="0"/>
              <a:t>Most institutions today are not willing to commit to changing from a local terminology to a standard set of data elements because of the costs, and until a decision is made nationally that will be sustained.</a:t>
            </a:r>
          </a:p>
          <a:p>
            <a:endParaRPr lang="en-US" altLang="en-US" dirty="0"/>
          </a:p>
          <a:p>
            <a:r>
              <a:rPr lang="en-US" altLang="en-US" dirty="0"/>
              <a:t>Until we commit to a solution, we will use work-arounds that do not solve the problem.  Most work-arounds cost money, cause a loss of information, and are never up-to-date.  Those work-arounds usually involve mapping from one terminology set to another.</a:t>
            </a:r>
          </a:p>
          <a:p>
            <a:endParaRPr lang="en-US" altLang="en-US" dirty="0"/>
          </a:p>
        </p:txBody>
      </p:sp>
      <p:sp>
        <p:nvSpPr>
          <p:cNvPr id="3891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D5ACEED-0E9D-41A3-93D5-9307892F1919}" type="slidenum">
              <a:rPr lang="en-US" altLang="en-US" smtClean="0"/>
              <a:pPr/>
              <a:t>12</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8177828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Notes Placeholder 2"/>
          <p:cNvSpPr>
            <a:spLocks noGrp="1"/>
          </p:cNvSpPr>
          <p:nvPr>
            <p:ph type="body" idx="1"/>
          </p:nvPr>
        </p:nvSpPr>
        <p:spPr bwMode="auto">
          <a:xfrm>
            <a:off x="381000" y="3733800"/>
            <a:ext cx="9296400" cy="3886200"/>
          </a:xfrm>
          <a:prstGeom prst="rect">
            <a:avLst/>
          </a:prstGeom>
          <a:solidFill>
            <a:schemeClr val="bg2"/>
          </a:solidFill>
        </p:spPr>
        <p:txBody>
          <a:bodyPr wrap="square" numCol="1" anchor="t" anchorCtr="0" compatLnSpc="1">
            <a:prstTxWarp prst="textNoShape">
              <a:avLst/>
            </a:prstTxWarp>
            <a:noAutofit/>
          </a:bodyPr>
          <a:lstStyle/>
          <a:p>
            <a:pPr>
              <a:spcBef>
                <a:spcPct val="0"/>
              </a:spcBef>
            </a:pPr>
            <a:r>
              <a:rPr lang="en-US" altLang="en-US" sz="1000" b="1" dirty="0"/>
              <a:t>Slide Notes: </a:t>
            </a:r>
          </a:p>
          <a:p>
            <a:pPr>
              <a:spcBef>
                <a:spcPct val="0"/>
              </a:spcBef>
            </a:pPr>
            <a:r>
              <a:rPr lang="en-US" altLang="en-US" sz="1000" dirty="0"/>
              <a:t>The confusion begins when we try to identify what we are talking about. Different  coding systems are classified in one of these categories.  Does it matter? These are the different words you will hear when talking about “data elements”. All of these words sort of mean the same thing but are different.  For the purposes of this lecture, we use the words interchangeably, with data element as the root word.</a:t>
            </a:r>
          </a:p>
          <a:p>
            <a:pPr>
              <a:spcBef>
                <a:spcPct val="0"/>
              </a:spcBef>
            </a:pPr>
            <a:endParaRPr lang="en-US" altLang="en-US" sz="1000" u="sng" dirty="0"/>
          </a:p>
          <a:p>
            <a:pPr>
              <a:spcBef>
                <a:spcPct val="0"/>
              </a:spcBef>
            </a:pPr>
            <a:r>
              <a:rPr lang="en-US" altLang="en-US" sz="1000" dirty="0"/>
              <a:t>A Vocabulary is a set of words used to express a concept or thought. It means that some organization has placed some constraints and organization on the set of words and manage content. It is an organized list of words and phrases used to tag content. Examples include Logical Observation Identifier Names and Codes (LOINC).</a:t>
            </a:r>
          </a:p>
          <a:p>
            <a:pPr>
              <a:spcBef>
                <a:spcPct val="0"/>
              </a:spcBef>
            </a:pPr>
            <a:endParaRPr lang="en-US" altLang="en-US" sz="1000" u="sng" dirty="0"/>
          </a:p>
          <a:p>
            <a:pPr>
              <a:spcBef>
                <a:spcPct val="0"/>
              </a:spcBef>
            </a:pPr>
            <a:r>
              <a:rPr lang="en-US" altLang="en-US" sz="1000" dirty="0"/>
              <a:t>A Terminology is considered by most to be a synonym of vocabulary.  It is a system of specialized terms and a symbolic representation of conceptual information.  It is a finite, enumerated set of terms intended to convey information unambiguously. It is a body of terms assigned to or used for a particular type of thing.  A terminology is essential for proper data storage and retrieval and requires an internationally recognized nomenclature of diseases, pathology, clinical indicants, treatments and surgical operations.</a:t>
            </a:r>
          </a:p>
          <a:p>
            <a:pPr>
              <a:spcBef>
                <a:spcPct val="0"/>
              </a:spcBef>
            </a:pPr>
            <a:endParaRPr lang="en-US" altLang="en-US" sz="1000" dirty="0"/>
          </a:p>
          <a:p>
            <a:pPr>
              <a:spcBef>
                <a:spcPct val="0"/>
              </a:spcBef>
            </a:pPr>
            <a:r>
              <a:rPr lang="en-US" altLang="en-US" sz="1000" dirty="0"/>
              <a:t>A Nomenclature refers to a system of names or terms used in a particular science or art.  It is a consistent, systematic method of naming to denote classifications and avoid ambiguities. Names of anatomical structures or organs of the body are usually referred to as a nomenclature.  An example is SNOMED.</a:t>
            </a:r>
          </a:p>
          <a:p>
            <a:pPr>
              <a:spcBef>
                <a:spcPct val="0"/>
              </a:spcBef>
            </a:pPr>
            <a:endParaRPr lang="en-US" altLang="en-US" sz="1000" dirty="0"/>
          </a:p>
          <a:p>
            <a:pPr>
              <a:spcBef>
                <a:spcPct val="0"/>
              </a:spcBef>
            </a:pPr>
            <a:r>
              <a:rPr lang="en-US" altLang="en-US" sz="1000" dirty="0"/>
              <a:t>A Classification  is a grouping of objects into a class or classes according to some common relations or attributes. Examples are International Classification of Diseases (ICD 9 or ICD 10) and International Classification for Primary Care (ICPC).</a:t>
            </a:r>
          </a:p>
          <a:p>
            <a:pPr>
              <a:spcBef>
                <a:spcPct val="0"/>
              </a:spcBef>
            </a:pPr>
            <a:endParaRPr lang="en-US" altLang="en-US" sz="1000" dirty="0"/>
          </a:p>
          <a:p>
            <a:pPr>
              <a:spcBef>
                <a:spcPct val="0"/>
              </a:spcBef>
            </a:pPr>
            <a:r>
              <a:rPr lang="en-US" altLang="en-US" sz="1000" dirty="0"/>
              <a:t>A Taxonomy is the practice and science of classification. Taxonomies are typically arranged in a hierarchical structure  and exhibit parent-child relationships.</a:t>
            </a:r>
          </a:p>
          <a:p>
            <a:pPr>
              <a:spcBef>
                <a:spcPct val="0"/>
              </a:spcBef>
            </a:pPr>
            <a:endParaRPr lang="en-US" altLang="en-US" sz="1000" dirty="0"/>
          </a:p>
          <a:p>
            <a:pPr>
              <a:spcBef>
                <a:spcPct val="0"/>
              </a:spcBef>
            </a:pPr>
            <a:r>
              <a:rPr lang="en-US" altLang="en-US" sz="1000" dirty="0"/>
              <a:t>An Ontology  consists of basic categories of being and their relations; it deals with questions concerning what entities exist or can be said to exist, how such entities can be grouped, related within a hierarchy and subdivided according to similarities and differences. An ontology is a formal representation of a set of concepts within a domain and the relationships between those concepts.</a:t>
            </a:r>
          </a:p>
          <a:p>
            <a:pPr>
              <a:spcBef>
                <a:spcPct val="0"/>
              </a:spcBef>
            </a:pPr>
            <a:endParaRPr lang="en-US" altLang="en-US" sz="1000" dirty="0"/>
          </a:p>
          <a:p>
            <a:pPr>
              <a:spcBef>
                <a:spcPct val="0"/>
              </a:spcBef>
            </a:pPr>
            <a:r>
              <a:rPr lang="en-US" altLang="en-US" sz="1000" dirty="0"/>
              <a:t>A Grouper groups together diagnoses and procedures that are similar resources used for billing purposes.  An example is DRG.</a:t>
            </a:r>
          </a:p>
          <a:p>
            <a:endParaRPr lang="en-US" altLang="en-US" sz="1000" dirty="0"/>
          </a:p>
        </p:txBody>
      </p:sp>
      <p:sp>
        <p:nvSpPr>
          <p:cNvPr id="3994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506E58C-B16F-45F3-85E2-7E38CB1DC8BD}" type="slidenum">
              <a:rPr lang="en-US" altLang="en-US" smtClean="0"/>
              <a:pPr/>
              <a:t>13</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7716596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Notes Placeholder 2"/>
          <p:cNvSpPr>
            <a:spLocks noGrp="1"/>
          </p:cNvSpPr>
          <p:nvPr>
            <p:ph type="body" idx="1"/>
          </p:nvPr>
        </p:nvSpPr>
        <p:spPr bwMode="auto">
          <a:xfrm>
            <a:off x="685800" y="3716128"/>
            <a:ext cx="8686800" cy="3980072"/>
          </a:xfrm>
          <a:prstGeom prst="rect">
            <a:avLst/>
          </a:prstGeom>
          <a:solidFill>
            <a:schemeClr val="bg2"/>
          </a:solidFill>
        </p:spPr>
        <p:txBody>
          <a:bodyPr wrap="square" numCol="1" anchor="t" anchorCtr="0" compatLnSpc="1">
            <a:prstTxWarp prst="textNoShape">
              <a:avLst/>
            </a:prstTxWarp>
            <a:noAutofit/>
          </a:bodyPr>
          <a:lstStyle/>
          <a:p>
            <a:r>
              <a:rPr lang="en-US" altLang="en-US" b="1" dirty="0"/>
              <a:t>Slide Notes: </a:t>
            </a:r>
          </a:p>
          <a:p>
            <a:r>
              <a:rPr lang="en-US" altLang="en-US" dirty="0"/>
              <a:t>Basic features of terminology include:</a:t>
            </a:r>
          </a:p>
          <a:p>
            <a:endParaRPr lang="en-US" altLang="en-US" dirty="0"/>
          </a:p>
          <a:p>
            <a:r>
              <a:rPr lang="en-US" altLang="en-US" dirty="0"/>
              <a:t>A Unique Identifier – code that has these characteristics:</a:t>
            </a:r>
          </a:p>
          <a:p>
            <a:pPr marL="628650" lvl="1" indent="-171450">
              <a:buFont typeface="Arial" panose="020B0604020202020204" pitchFamily="34" charset="0"/>
              <a:buChar char="•"/>
            </a:pPr>
            <a:r>
              <a:rPr lang="en-US" altLang="en-US" dirty="0"/>
              <a:t>Numeric and without meaning;</a:t>
            </a:r>
          </a:p>
          <a:p>
            <a:pPr marL="628650" lvl="1" indent="-171450">
              <a:buFont typeface="Arial" panose="020B0604020202020204" pitchFamily="34" charset="0"/>
              <a:buChar char="•"/>
            </a:pPr>
            <a:r>
              <a:rPr lang="en-US" altLang="en-US" dirty="0"/>
              <a:t>May include check digit;</a:t>
            </a:r>
          </a:p>
          <a:p>
            <a:pPr marL="628650" lvl="1" indent="-171450">
              <a:buFont typeface="Arial" panose="020B0604020202020204" pitchFamily="34" charset="0"/>
              <a:buChar char="•"/>
            </a:pPr>
            <a:r>
              <a:rPr lang="en-US" altLang="en-US" dirty="0"/>
              <a:t>Moving toward use of ISO-based Object Identifier called OIDs (paths in a tree structure);</a:t>
            </a:r>
          </a:p>
          <a:p>
            <a:pPr marL="628650" lvl="1" indent="-171450">
              <a:buFont typeface="Arial" panose="020B0604020202020204" pitchFamily="34" charset="0"/>
              <a:buChar char="•"/>
            </a:pPr>
            <a:r>
              <a:rPr lang="en-US" altLang="en-US" dirty="0"/>
              <a:t>Assigning authority is assigned to organizations who in turn assign the identifiers; HL7 is an assigning authority.</a:t>
            </a:r>
          </a:p>
          <a:p>
            <a:endParaRPr lang="en-US" altLang="en-US" dirty="0"/>
          </a:p>
          <a:p>
            <a:r>
              <a:rPr lang="en-US" altLang="en-US" dirty="0"/>
              <a:t>Official Name.  An example is Female</a:t>
            </a:r>
          </a:p>
          <a:p>
            <a:endParaRPr lang="en-US" altLang="en-US" dirty="0"/>
          </a:p>
          <a:p>
            <a:r>
              <a:rPr lang="en-US" altLang="en-US" dirty="0"/>
              <a:t>Terminology may have synonyms, such as woman or girl for female.</a:t>
            </a:r>
          </a:p>
          <a:p>
            <a:endParaRPr lang="en-US" altLang="en-US" dirty="0"/>
          </a:p>
          <a:p>
            <a:r>
              <a:rPr lang="en-US" altLang="en-US" dirty="0"/>
              <a:t>Codes have the value of being absolute, precise and unambiguous.  If codes are what we exchange, we cannot misinterpret. We can further relate the code with a set of attributes or characteristics - as a preferred name or a synonym.  We can express the name and concept of the data element in any language.  The code might include a check digit for detecting entry errors.  </a:t>
            </a:r>
          </a:p>
          <a:p>
            <a:endParaRPr lang="en-US" altLang="en-US" dirty="0"/>
          </a:p>
          <a:p>
            <a:r>
              <a:rPr lang="en-US" altLang="en-US" dirty="0"/>
              <a:t>The coding system needs to be universal.  The movement for assigning codes in the future is toward using ISO Object Identifiers (OIDs).  However, most vocabularies in use today already have a coding system.  These coding systems are unique to the controlled vocabulary.  In many cases, the codes attempt to carry information in their format and structure.  For example, the code shows the body system involved, or the code shows linkages or the code relates to the name such as m = male.</a:t>
            </a:r>
          </a:p>
          <a:p>
            <a:endParaRPr lang="en-US" altLang="en-US" dirty="0"/>
          </a:p>
        </p:txBody>
      </p:sp>
      <p:sp>
        <p:nvSpPr>
          <p:cNvPr id="4096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F2FA464-F557-4EC7-B20E-5F617F0E9452}" type="slidenum">
              <a:rPr lang="en-US" altLang="en-US" smtClean="0"/>
              <a:pPr/>
              <a:t>14</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7736391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47106" y="3733799"/>
            <a:ext cx="5564188" cy="3649664"/>
          </a:xfrm>
          <a:prstGeom prst="rect">
            <a:avLst/>
          </a:prstGeom>
          <a:solidFill>
            <a:schemeClr val="bg2"/>
          </a:solidFill>
        </p:spPr>
        <p:txBody>
          <a:bodyPr/>
          <a:lstStyle/>
          <a:p>
            <a:pPr>
              <a:spcBef>
                <a:spcPts val="0"/>
              </a:spcBef>
              <a:defRPr/>
            </a:pPr>
            <a:r>
              <a:rPr lang="en-US" sz="1100" dirty="0"/>
              <a:t>Slide Notes: </a:t>
            </a:r>
          </a:p>
          <a:p>
            <a:pPr>
              <a:spcBef>
                <a:spcPts val="0"/>
              </a:spcBef>
              <a:defRPr/>
            </a:pPr>
            <a:r>
              <a:rPr lang="en-US" sz="1100" dirty="0"/>
              <a:t>It is useful to assign data elements to classes or categories.  Most systems would use categories similar to these:</a:t>
            </a:r>
          </a:p>
          <a:p>
            <a:pPr marL="354330" indent="-171450">
              <a:spcBef>
                <a:spcPts val="0"/>
              </a:spcBef>
              <a:buFont typeface="Arial" panose="020B0604020202020204" pitchFamily="34" charset="0"/>
              <a:buChar char="•"/>
              <a:defRPr/>
            </a:pPr>
            <a:r>
              <a:rPr lang="en-US" sz="1100" dirty="0"/>
              <a:t>Demographics</a:t>
            </a:r>
          </a:p>
          <a:p>
            <a:pPr marL="354330" indent="-171450">
              <a:spcBef>
                <a:spcPts val="0"/>
              </a:spcBef>
              <a:buFont typeface="Arial" panose="020B0604020202020204" pitchFamily="34" charset="0"/>
              <a:buChar char="•"/>
              <a:defRPr/>
            </a:pPr>
            <a:r>
              <a:rPr lang="en-US" sz="1100" dirty="0"/>
              <a:t>Signs and symptoms</a:t>
            </a:r>
          </a:p>
          <a:p>
            <a:pPr marL="354330" indent="-171450">
              <a:spcBef>
                <a:spcPts val="0"/>
              </a:spcBef>
              <a:buFont typeface="Arial" panose="020B0604020202020204" pitchFamily="34" charset="0"/>
              <a:buChar char="•"/>
              <a:defRPr/>
            </a:pPr>
            <a:r>
              <a:rPr lang="en-US" sz="1100" dirty="0"/>
              <a:t>Anatomy</a:t>
            </a:r>
          </a:p>
          <a:p>
            <a:pPr marL="354330" indent="-171450">
              <a:spcBef>
                <a:spcPts val="0"/>
              </a:spcBef>
              <a:buFont typeface="Arial" panose="020B0604020202020204" pitchFamily="34" charset="0"/>
              <a:buChar char="•"/>
              <a:defRPr/>
            </a:pPr>
            <a:r>
              <a:rPr lang="en-US" sz="1100" dirty="0"/>
              <a:t>Physical findings</a:t>
            </a:r>
          </a:p>
          <a:p>
            <a:pPr marL="354330" indent="-171450">
              <a:spcBef>
                <a:spcPts val="0"/>
              </a:spcBef>
              <a:buFont typeface="Arial" panose="020B0604020202020204" pitchFamily="34" charset="0"/>
              <a:buChar char="•"/>
              <a:defRPr/>
            </a:pPr>
            <a:r>
              <a:rPr lang="en-US" sz="1100" dirty="0"/>
              <a:t>Diagnostic procedures</a:t>
            </a:r>
          </a:p>
          <a:p>
            <a:pPr marL="354330" indent="-171450">
              <a:spcBef>
                <a:spcPts val="0"/>
              </a:spcBef>
              <a:buFont typeface="Arial" panose="020B0604020202020204" pitchFamily="34" charset="0"/>
              <a:buChar char="•"/>
              <a:defRPr/>
            </a:pPr>
            <a:r>
              <a:rPr lang="en-US" sz="1100" dirty="0"/>
              <a:t>Organisms</a:t>
            </a:r>
          </a:p>
          <a:p>
            <a:pPr marL="354330" indent="-171450">
              <a:spcBef>
                <a:spcPts val="0"/>
              </a:spcBef>
              <a:buFont typeface="Arial" panose="020B0604020202020204" pitchFamily="34" charset="0"/>
              <a:buChar char="•"/>
              <a:defRPr/>
            </a:pPr>
            <a:r>
              <a:rPr lang="en-US" sz="1100" dirty="0"/>
              <a:t>Diagnoses</a:t>
            </a:r>
          </a:p>
          <a:p>
            <a:pPr marL="354330" indent="-171450">
              <a:spcBef>
                <a:spcPts val="0"/>
              </a:spcBef>
              <a:buFont typeface="Arial" panose="020B0604020202020204" pitchFamily="34" charset="0"/>
              <a:buChar char="•"/>
              <a:defRPr/>
            </a:pPr>
            <a:r>
              <a:rPr lang="en-US" sz="1100" dirty="0"/>
              <a:t>Medications</a:t>
            </a:r>
          </a:p>
          <a:p>
            <a:pPr marL="354330" indent="-171450">
              <a:spcBef>
                <a:spcPts val="0"/>
              </a:spcBef>
              <a:buFont typeface="Arial" panose="020B0604020202020204" pitchFamily="34" charset="0"/>
              <a:buChar char="•"/>
              <a:defRPr/>
            </a:pPr>
            <a:r>
              <a:rPr lang="en-US" sz="1100" dirty="0"/>
              <a:t>Allergies</a:t>
            </a:r>
          </a:p>
          <a:p>
            <a:pPr marL="354330" indent="-171450">
              <a:spcBef>
                <a:spcPts val="0"/>
              </a:spcBef>
              <a:buFont typeface="Arial" panose="020B0604020202020204" pitchFamily="34" charset="0"/>
              <a:buChar char="•"/>
              <a:defRPr/>
            </a:pPr>
            <a:r>
              <a:rPr lang="en-US" sz="1100" dirty="0"/>
              <a:t>Therapeutic procedures</a:t>
            </a:r>
          </a:p>
          <a:p>
            <a:pPr marL="354330" indent="-171450">
              <a:spcBef>
                <a:spcPts val="0"/>
              </a:spcBef>
              <a:buFont typeface="Arial" panose="020B0604020202020204" pitchFamily="34" charset="0"/>
              <a:buChar char="•"/>
              <a:defRPr/>
            </a:pPr>
            <a:r>
              <a:rPr lang="en-US" sz="1100" dirty="0"/>
              <a:t>Adverse events</a:t>
            </a:r>
          </a:p>
          <a:p>
            <a:pPr marL="354330" indent="-171450">
              <a:spcBef>
                <a:spcPts val="0"/>
              </a:spcBef>
              <a:buFont typeface="Arial" panose="020B0604020202020204" pitchFamily="34" charset="0"/>
              <a:buChar char="•"/>
              <a:defRPr/>
            </a:pPr>
            <a:r>
              <a:rPr lang="en-US" sz="1100" dirty="0"/>
              <a:t>Genomics</a:t>
            </a:r>
          </a:p>
          <a:p>
            <a:pPr marL="182880">
              <a:spcBef>
                <a:spcPts val="0"/>
              </a:spcBef>
              <a:defRPr/>
            </a:pPr>
            <a:endParaRPr lang="en-US" sz="1100" dirty="0"/>
          </a:p>
          <a:p>
            <a:pPr>
              <a:spcBef>
                <a:spcPts val="0"/>
              </a:spcBef>
              <a:defRPr/>
            </a:pPr>
            <a:r>
              <a:rPr lang="en-US" sz="1100" dirty="0"/>
              <a:t>In some cases, a coding system will only include terms in some of these categories. If we depend on just one coding system, we have data items we cannot code.  Of course everything we record does not fit into these categories – then what do we do?</a:t>
            </a:r>
          </a:p>
          <a:p>
            <a:pPr>
              <a:defRPr/>
            </a:pPr>
            <a:endParaRPr lang="en-US" dirty="0"/>
          </a:p>
        </p:txBody>
      </p:sp>
      <p:sp>
        <p:nvSpPr>
          <p:cNvPr id="4198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898476D-4F2E-4DDC-BE6F-ACE5E0C6FF9F}" type="slidenum">
              <a:rPr lang="en-US" altLang="en-US" smtClean="0"/>
              <a:pPr/>
              <a:t>15</a:t>
            </a:fld>
            <a:endParaRPr lang="en-US" altLang="en-US" dirty="0"/>
          </a:p>
        </p:txBody>
      </p:sp>
      <p:sp>
        <p:nvSpPr>
          <p:cNvPr id="4" name="Slide Image Placeholder 3"/>
          <p:cNvSpPr>
            <a:spLocks noGrp="1" noRot="1" noChangeAspect="1"/>
          </p:cNvSpPr>
          <p:nvPr>
            <p:ph type="sldImg"/>
          </p:nvPr>
        </p:nvSpPr>
        <p:spPr/>
      </p:sp>
    </p:spTree>
    <p:extLst>
      <p:ext uri="{BB962C8B-B14F-4D97-AF65-F5344CB8AC3E}">
        <p14:creationId xmlns:p14="http://schemas.microsoft.com/office/powerpoint/2010/main" val="12239776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Notes Placeholder 2"/>
          <p:cNvSpPr>
            <a:spLocks noGrp="1"/>
          </p:cNvSpPr>
          <p:nvPr>
            <p:ph type="body" idx="1"/>
          </p:nvPr>
        </p:nvSpPr>
        <p:spPr bwMode="auto">
          <a:xfrm>
            <a:off x="2322819" y="3810000"/>
            <a:ext cx="5564188" cy="3352800"/>
          </a:xfrm>
          <a:prstGeom prst="rect">
            <a:avLst/>
          </a:prstGeom>
          <a:solidFill>
            <a:schemeClr val="bg2"/>
          </a:solidFill>
        </p:spPr>
        <p:txBody>
          <a:bodyPr wrap="square" numCol="1" anchor="t" anchorCtr="0" compatLnSpc="1">
            <a:prstTxWarp prst="textNoShape">
              <a:avLst/>
            </a:prstTxWarp>
          </a:bodyPr>
          <a:lstStyle/>
          <a:p>
            <a:r>
              <a:rPr lang="en-US" altLang="en-US" b="1" dirty="0"/>
              <a:t>Slide Notes: </a:t>
            </a:r>
          </a:p>
          <a:p>
            <a:r>
              <a:rPr lang="en-US" altLang="en-US" dirty="0"/>
              <a:t>Let’s take a look at a specific data element</a:t>
            </a:r>
            <a:r>
              <a:rPr lang="en-US" altLang="en-US" dirty="0">
                <a:latin typeface="Century Gothic" panose="020B0502020202020204" pitchFamily="34" charset="0"/>
              </a:rPr>
              <a:t>—</a:t>
            </a:r>
            <a:r>
              <a:rPr lang="en-US" altLang="en-US" dirty="0"/>
              <a:t>gender</a:t>
            </a:r>
            <a:r>
              <a:rPr lang="en-US" altLang="en-US" dirty="0">
                <a:latin typeface="Century Gothic" panose="020B0502020202020204" pitchFamily="34" charset="0"/>
              </a:rPr>
              <a:t>—</a:t>
            </a:r>
            <a:r>
              <a:rPr lang="en-US" altLang="en-US" dirty="0"/>
              <a:t>and see how complicated even a simple data element might be. How many values might the answer to this question have?</a:t>
            </a:r>
          </a:p>
          <a:p>
            <a:endParaRPr lang="en-US" altLang="en-US" dirty="0"/>
          </a:p>
          <a:p>
            <a:r>
              <a:rPr lang="en-US" altLang="en-US" dirty="0"/>
              <a:t>What is administrative gender? What happens if we are talking about clinical gender?  How do we distinguish gender if we are talking about X and Y chromosomes?  What if we can’t determine gender?  Note the distinction in the two unknowns</a:t>
            </a:r>
            <a:r>
              <a:rPr lang="en-US" altLang="en-US" dirty="0">
                <a:latin typeface="Century Gothic" panose="020B0502020202020204" pitchFamily="34" charset="0"/>
              </a:rPr>
              <a:t>—</a:t>
            </a:r>
            <a:r>
              <a:rPr lang="en-US" altLang="en-US" dirty="0"/>
              <a:t>which does just unknown mean? Is this definition sufficient? </a:t>
            </a:r>
          </a:p>
          <a:p>
            <a:endParaRPr lang="en-US" altLang="en-US" dirty="0"/>
          </a:p>
          <a:p>
            <a:r>
              <a:rPr lang="en-US" altLang="en-US" dirty="0"/>
              <a:t>An obvious answer to the gender question might be two</a:t>
            </a:r>
            <a:r>
              <a:rPr lang="en-US" altLang="en-US" dirty="0">
                <a:latin typeface="Century Gothic" panose="020B0502020202020204" pitchFamily="34" charset="0"/>
              </a:rPr>
              <a:t>—</a:t>
            </a:r>
            <a:r>
              <a:rPr lang="en-US" altLang="en-US" dirty="0"/>
              <a:t>male and female. But what if we are talking about gender from a clinical perspective.  Some terminologies have as many as 27 different values for this term. Several terminologies break gender into two terms.  The first is administrative gender and the second is clinical gender.</a:t>
            </a:r>
          </a:p>
          <a:p>
            <a:endParaRPr lang="en-US" altLang="en-US" dirty="0"/>
          </a:p>
          <a:p>
            <a:r>
              <a:rPr lang="en-US" altLang="en-US" dirty="0"/>
              <a:t>How do we represent the values that may be assigned to gender. Classically, we have used letters, names, and numbers as possible values among the different users.</a:t>
            </a:r>
          </a:p>
          <a:p>
            <a:endParaRPr lang="en-US" altLang="en-US" dirty="0"/>
          </a:p>
        </p:txBody>
      </p:sp>
      <p:sp>
        <p:nvSpPr>
          <p:cNvPr id="4301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5793A39D-FEFE-46D3-A8CE-BDD2F764553D}" type="slidenum">
              <a:rPr lang="en-US" altLang="en-US" smtClean="0"/>
              <a:pPr/>
              <a:t>16</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4297654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Notes Placeholder 2"/>
          <p:cNvSpPr>
            <a:spLocks noGrp="1"/>
          </p:cNvSpPr>
          <p:nvPr>
            <p:ph type="body" idx="1"/>
          </p:nvPr>
        </p:nvSpPr>
        <p:spPr bwMode="auto">
          <a:xfrm>
            <a:off x="2247106" y="3772693"/>
            <a:ext cx="5564188" cy="3805238"/>
          </a:xfrm>
          <a:prstGeom prst="rect">
            <a:avLst/>
          </a:prstGeom>
          <a:solidFill>
            <a:schemeClr val="bg2"/>
          </a:solidFill>
        </p:spPr>
        <p:txBody>
          <a:bodyPr/>
          <a:lstStyle/>
          <a:p>
            <a:r>
              <a:rPr lang="en-US" altLang="en-US" b="1" dirty="0"/>
              <a:t>Slide Notes: </a:t>
            </a:r>
          </a:p>
          <a:p>
            <a:r>
              <a:rPr lang="en-US" altLang="en-US" dirty="0"/>
              <a:t>Electronic health records, or EHRs, should comply with standards that support communications or exchange of data. The messaging standards are also called data exchange standards and sometimes called interoperability standards.  Adhering to the standards supports accurate sharing of data. The various standards have protocols that define the formats for the electronic exchange of data.</a:t>
            </a:r>
          </a:p>
          <a:p>
            <a:endParaRPr lang="en-US" altLang="en-US" dirty="0"/>
          </a:p>
        </p:txBody>
      </p:sp>
      <p:sp>
        <p:nvSpPr>
          <p:cNvPr id="49156"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449BD02-E6BB-4F90-AF71-4A6FCE9D57C5}" type="slidenum">
              <a:rPr lang="en-US" altLang="en-US" smtClean="0"/>
              <a:pPr/>
              <a:t>17</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6358919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Notes Placeholder 2"/>
          <p:cNvSpPr>
            <a:spLocks noGrp="1"/>
          </p:cNvSpPr>
          <p:nvPr>
            <p:ph type="body" idx="1"/>
          </p:nvPr>
        </p:nvSpPr>
        <p:spPr bwMode="auto">
          <a:xfrm>
            <a:off x="2247106" y="3836193"/>
            <a:ext cx="5564188" cy="3741738"/>
          </a:xfrm>
          <a:prstGeom prst="rect">
            <a:avLst/>
          </a:prstGeom>
          <a:solidFill>
            <a:schemeClr val="bg2"/>
          </a:solidFill>
        </p:spPr>
        <p:txBody>
          <a:bodyPr/>
          <a:lstStyle/>
          <a:p>
            <a:pPr marL="0" lvl="1"/>
            <a:r>
              <a:rPr lang="en-US" altLang="en-US" b="1" dirty="0"/>
              <a:t>Slide Notes: </a:t>
            </a:r>
          </a:p>
          <a:p>
            <a:pPr marL="0" lvl="1"/>
            <a:r>
              <a:rPr lang="en-US" altLang="en-US" dirty="0"/>
              <a:t>There are numerous messaging standards for EHR exchange of information.  The appropriate standard depends on the type of data to be exchanged. </a:t>
            </a:r>
          </a:p>
          <a:p>
            <a:pPr marL="0" lvl="1"/>
            <a:endParaRPr lang="en-US" altLang="en-US" dirty="0"/>
          </a:p>
          <a:p>
            <a:pPr marL="0" lvl="1"/>
            <a:r>
              <a:rPr lang="en-US" altLang="en-US" dirty="0"/>
              <a:t>For example, the American National Standards Institute, Accredited Standards Committee X12-Insurance Subcommittee known as ANSI-ASCX12N established standards for exchange of administrative data which includes insurance claims. The standards specify how large the data field should be, whether the field is required or optional and define the specific data elements that go in each field. </a:t>
            </a:r>
          </a:p>
          <a:p>
            <a:pPr marL="0" lvl="1"/>
            <a:endParaRPr lang="en-US" altLang="en-US" dirty="0"/>
          </a:p>
          <a:p>
            <a:pPr marL="0" lvl="1"/>
            <a:r>
              <a:rPr lang="en-US" altLang="en-US" dirty="0"/>
              <a:t>The Digital Imaging and Communications in Medicine standards or DICOM are used for the exchange and storage of images and diagnostic information.</a:t>
            </a:r>
          </a:p>
          <a:p>
            <a:pPr marL="0" lvl="1"/>
            <a:endParaRPr lang="en-US" altLang="en-US" dirty="0"/>
          </a:p>
          <a:p>
            <a:endParaRPr lang="en-US" altLang="en-US" dirty="0"/>
          </a:p>
        </p:txBody>
      </p:sp>
      <p:sp>
        <p:nvSpPr>
          <p:cNvPr id="50180"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63D5C69-A874-42BC-A727-08567B0D303B}" type="slidenum">
              <a:rPr lang="en-US" altLang="en-US" smtClean="0"/>
              <a:pPr/>
              <a:t>18</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7559891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Notes Placeholder 2"/>
          <p:cNvSpPr>
            <a:spLocks noGrp="1"/>
          </p:cNvSpPr>
          <p:nvPr>
            <p:ph type="body" idx="1"/>
          </p:nvPr>
        </p:nvSpPr>
        <p:spPr bwMode="auto">
          <a:xfrm>
            <a:off x="2247106" y="3759994"/>
            <a:ext cx="5564188" cy="3817937"/>
          </a:xfrm>
          <a:prstGeom prst="rect">
            <a:avLst/>
          </a:prstGeom>
          <a:solidFill>
            <a:schemeClr val="bg2"/>
          </a:solidFill>
        </p:spPr>
        <p:txBody>
          <a:bodyPr/>
          <a:lstStyle/>
          <a:p>
            <a:r>
              <a:rPr lang="en-US" altLang="en-US" b="1" dirty="0"/>
              <a:t>Slide Notes: </a:t>
            </a:r>
          </a:p>
          <a:p>
            <a:r>
              <a:rPr lang="en-US" altLang="en-US" dirty="0"/>
              <a:t>DICOM standards can be applied in any healthcare setting using diagnostic images such as radiology, pathology, dentistry and surgery. The standards address areas such as data structure, data dictionary, message exchange, media storage, mapping, and so forth.</a:t>
            </a:r>
          </a:p>
          <a:p>
            <a:endParaRPr lang="en-US" altLang="en-US" dirty="0"/>
          </a:p>
          <a:p>
            <a:endParaRPr lang="en-US" altLang="en-US" dirty="0"/>
          </a:p>
          <a:p>
            <a:endParaRPr lang="en-US" altLang="en-US" dirty="0"/>
          </a:p>
        </p:txBody>
      </p:sp>
      <p:sp>
        <p:nvSpPr>
          <p:cNvPr id="51204"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19A9D0B-9965-439A-8FC0-9E2CF4F61C71}" type="slidenum">
              <a:rPr lang="en-US" altLang="en-US" smtClean="0"/>
              <a:pPr/>
              <a:t>19</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5618655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Notes Placeholder 2"/>
          <p:cNvSpPr>
            <a:spLocks noGrp="1"/>
          </p:cNvSpPr>
          <p:nvPr>
            <p:ph type="body" idx="1"/>
          </p:nvPr>
        </p:nvSpPr>
        <p:spPr bwMode="auto">
          <a:xfrm>
            <a:off x="2247106" y="3810000"/>
            <a:ext cx="5564188" cy="2990850"/>
          </a:xfrm>
          <a:prstGeom prst="rect">
            <a:avLst/>
          </a:prstGeom>
          <a:solidFill>
            <a:schemeClr val="bg2"/>
          </a:solidFill>
        </p:spPr>
        <p:txBody>
          <a:bodyPr/>
          <a:lstStyle/>
          <a:p>
            <a:r>
              <a:rPr lang="en-US" altLang="en-US" b="1" dirty="0"/>
              <a:t>Slide Notes: </a:t>
            </a:r>
          </a:p>
          <a:p>
            <a:endParaRPr lang="en-US" altLang="en-US" b="1" dirty="0"/>
          </a:p>
          <a:p>
            <a:r>
              <a:rPr lang="en-US" altLang="en-US" dirty="0"/>
              <a:t>The objectives for this lecture, Standards to Promote Health Information Exchange, are to define terminology related to standardized data sets, to identify and define the HIPAA standard data sets, to identify and define the terminologies and vocabularies that represent nursing care, and to define and give examples of the data interchange standards.</a:t>
            </a:r>
          </a:p>
          <a:p>
            <a:endParaRPr lang="en-US" altLang="en-US" dirty="0"/>
          </a:p>
        </p:txBody>
      </p:sp>
      <p:sp>
        <p:nvSpPr>
          <p:cNvPr id="43012"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F5B521A-784A-47D6-9B93-4511477F8B92}" type="slidenum">
              <a:rPr lang="en-US" altLang="en-US" smtClean="0"/>
              <a:pPr/>
              <a:t>2</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5577353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Notes Placeholder 2"/>
          <p:cNvSpPr>
            <a:spLocks noGrp="1"/>
          </p:cNvSpPr>
          <p:nvPr>
            <p:ph type="body" idx="1"/>
          </p:nvPr>
        </p:nvSpPr>
        <p:spPr bwMode="auto">
          <a:xfrm>
            <a:off x="2247106" y="3886200"/>
            <a:ext cx="5564188" cy="3652838"/>
          </a:xfrm>
          <a:prstGeom prst="rect">
            <a:avLst/>
          </a:prstGeom>
          <a:solidFill>
            <a:schemeClr val="bg2"/>
          </a:solidFill>
        </p:spPr>
        <p:txBody>
          <a:bodyPr/>
          <a:lstStyle/>
          <a:p>
            <a:pPr eaLnBrk="1" hangingPunct="1"/>
            <a:r>
              <a:rPr lang="en-US" altLang="en-US" b="1" dirty="0"/>
              <a:t>Slide Notes: </a:t>
            </a:r>
          </a:p>
          <a:p>
            <a:pPr eaLnBrk="1" hangingPunct="1"/>
            <a:r>
              <a:rPr lang="en-US" altLang="en-US" dirty="0"/>
              <a:t>Health Level Seven or HL7 is a nonprofit standards development organization  or SDO that is accredited by ANSI and is used around the world for exchange of healthcare data.  ANSI is the American National Standards Institute and it is the organization in the US that accredits the SDOs for the various types of standards. The standards include clinical data exchange, standard vocabulary and document architecture which allows for exchanging, integrating and retrieving data that supports healthcare delivery and management. HL7 facilitates the electronic exchange of data within a healthcare organization but also outside the organization.  </a:t>
            </a:r>
          </a:p>
          <a:p>
            <a:pPr eaLnBrk="1" hangingPunct="1"/>
            <a:endParaRPr lang="en-US" altLang="en-US" dirty="0"/>
          </a:p>
          <a:p>
            <a:pPr eaLnBrk="1" hangingPunct="1"/>
            <a:r>
              <a:rPr lang="en-US" altLang="en-US" dirty="0"/>
              <a:t>Now let’s look at some of the standardized terminologies. Before we go into the details of the different systems we need to distinguish between classifications, terminologies and vocabularies.</a:t>
            </a:r>
          </a:p>
          <a:p>
            <a:pPr eaLnBrk="1" hangingPunct="1"/>
            <a:endParaRPr lang="en-US" altLang="en-US" dirty="0"/>
          </a:p>
        </p:txBody>
      </p:sp>
      <p:sp>
        <p:nvSpPr>
          <p:cNvPr id="52228"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F79B5520-F243-45F1-AF9D-2B1081DA4796}" type="slidenum">
              <a:rPr lang="en-US" altLang="en-US" smtClean="0"/>
              <a:pPr/>
              <a:t>20</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607265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Notes Placeholder 2"/>
          <p:cNvSpPr>
            <a:spLocks noGrp="1"/>
          </p:cNvSpPr>
          <p:nvPr>
            <p:ph type="body" idx="1"/>
          </p:nvPr>
        </p:nvSpPr>
        <p:spPr bwMode="auto">
          <a:xfrm>
            <a:off x="2247106" y="3848893"/>
            <a:ext cx="5564188" cy="37290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Slide Notes: </a:t>
            </a:r>
          </a:p>
          <a:p>
            <a:r>
              <a:rPr lang="en-US" altLang="en-US" dirty="0"/>
              <a:t>Classification systems are designed to group similar or related data. One use of classification systems is for external reporting for a variety of purposes including reimbursement.  One example of a classification system is the International Classification of Diseases, Tenth Revision, Clinical Modification, known as ICD-10-CM that is used for reporting the principal diagnosis for which a patient is admitted to the hospital and other diagnoses affect care.  ICD-10-CM is also used to report the reason the patient is seen in the outpatient setting.   For example, with ICD-10-CM, asthma diagnoses are grouped or classified together under the same category code.  The sub-groupings</a:t>
            </a:r>
            <a:r>
              <a:rPr lang="en-US" altLang="en-US" baseline="0" dirty="0"/>
              <a:t> within the category provide further information on the severity of the asthma along with if there was a sudden increase in severity and if the asthma was nonresponsive to initial treatment. Procedures are coded by ICD-10-PCS. PCS stands for Procedure Coding System.</a:t>
            </a:r>
            <a:endParaRPr lang="en-US" altLang="en-US" dirty="0"/>
          </a:p>
        </p:txBody>
      </p:sp>
      <p:sp>
        <p:nvSpPr>
          <p:cNvPr id="53252"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A9F4FBC-AD2A-489B-92D2-6F991F8A73D7}" type="slidenum">
              <a:rPr lang="en-US" altLang="en-US" smtClean="0"/>
              <a:pPr/>
              <a:t>21</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5473873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Notes Placeholder 2"/>
          <p:cNvSpPr>
            <a:spLocks noGrp="1"/>
          </p:cNvSpPr>
          <p:nvPr>
            <p:ph type="body" idx="1"/>
          </p:nvPr>
        </p:nvSpPr>
        <p:spPr bwMode="auto">
          <a:xfrm>
            <a:off x="2247106" y="3886200"/>
            <a:ext cx="5564188" cy="3565274"/>
          </a:xfrm>
          <a:prstGeom prst="rect">
            <a:avLst/>
          </a:prstGeom>
          <a:solidFill>
            <a:schemeClr val="bg2"/>
          </a:solidFill>
        </p:spPr>
        <p:txBody>
          <a:bodyPr/>
          <a:lstStyle/>
          <a:p>
            <a:pPr eaLnBrk="1" hangingPunct="1">
              <a:spcBef>
                <a:spcPct val="0"/>
              </a:spcBef>
            </a:pPr>
            <a:r>
              <a:rPr lang="en-US" altLang="en-US" b="1" dirty="0"/>
              <a:t>Slide Notes: </a:t>
            </a:r>
          </a:p>
          <a:p>
            <a:pPr eaLnBrk="1" hangingPunct="1">
              <a:spcBef>
                <a:spcPct val="0"/>
              </a:spcBef>
            </a:pPr>
            <a:r>
              <a:rPr lang="en-US" altLang="en-US" dirty="0"/>
              <a:t>In contrast to a classification, a terminology is a set of terms that represent a </a:t>
            </a:r>
            <a:r>
              <a:rPr lang="en-US" altLang="en-US" i="1" dirty="0"/>
              <a:t>system</a:t>
            </a:r>
            <a:r>
              <a:rPr lang="en-US" altLang="en-US" dirty="0"/>
              <a:t> of concepts. For example, in a terminology the term “hyperthermia” would include the concepts of fever, febrile and elevated temperature.</a:t>
            </a:r>
          </a:p>
          <a:p>
            <a:pPr eaLnBrk="1" hangingPunct="1">
              <a:spcBef>
                <a:spcPct val="0"/>
              </a:spcBef>
            </a:pPr>
            <a:endParaRPr lang="en-US" altLang="en-US" dirty="0">
              <a:solidFill>
                <a:srgbClr val="FF0000"/>
              </a:solidFill>
            </a:endParaRPr>
          </a:p>
          <a:p>
            <a:pPr eaLnBrk="1" hangingPunct="1">
              <a:spcBef>
                <a:spcPct val="0"/>
              </a:spcBef>
            </a:pPr>
            <a:endParaRPr lang="en-US" altLang="en-US" dirty="0">
              <a:solidFill>
                <a:srgbClr val="FF0000"/>
              </a:solidFill>
            </a:endParaRPr>
          </a:p>
          <a:p>
            <a:endParaRPr lang="en-US" altLang="en-US" dirty="0"/>
          </a:p>
        </p:txBody>
      </p:sp>
      <p:sp>
        <p:nvSpPr>
          <p:cNvPr id="54276"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35BBCEC-2249-4126-9F5B-3898ECF0C41A}" type="slidenum">
              <a:rPr lang="en-US" altLang="en-US" smtClean="0"/>
              <a:pPr/>
              <a:t>22</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2955560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Notes Placeholder 2"/>
          <p:cNvSpPr>
            <a:spLocks noGrp="1"/>
          </p:cNvSpPr>
          <p:nvPr>
            <p:ph type="body" idx="1"/>
          </p:nvPr>
        </p:nvSpPr>
        <p:spPr bwMode="auto">
          <a:xfrm>
            <a:off x="2247106" y="3848893"/>
            <a:ext cx="5564188" cy="3729038"/>
          </a:xfrm>
          <a:prstGeom prst="rect">
            <a:avLst/>
          </a:prstGeom>
          <a:solidFill>
            <a:schemeClr val="bg2"/>
          </a:solidFill>
        </p:spPr>
        <p:txBody>
          <a:bodyPr/>
          <a:lstStyle/>
          <a:p>
            <a:pPr eaLnBrk="1" hangingPunct="1">
              <a:spcBef>
                <a:spcPct val="0"/>
              </a:spcBef>
            </a:pPr>
            <a:r>
              <a:rPr lang="en-US" altLang="en-US" b="1" dirty="0"/>
              <a:t>Slide Notes: </a:t>
            </a:r>
          </a:p>
          <a:p>
            <a:pPr eaLnBrk="1" hangingPunct="1">
              <a:spcBef>
                <a:spcPct val="0"/>
              </a:spcBef>
            </a:pPr>
            <a:r>
              <a:rPr lang="en-US" altLang="en-US" dirty="0"/>
              <a:t>Vocabularies are lists of words and their meanings, much like a dictionary.  It is important to know that while some references define vocabularies as a collection of words with their definitions, others use terminologies and vocabularies as synonyms. </a:t>
            </a:r>
          </a:p>
          <a:p>
            <a:pPr lvl="1" eaLnBrk="1" hangingPunct="1">
              <a:spcBef>
                <a:spcPct val="0"/>
              </a:spcBef>
            </a:pPr>
            <a:endParaRPr lang="en-US" altLang="en-US" dirty="0">
              <a:solidFill>
                <a:srgbClr val="FF0000"/>
              </a:solidFill>
            </a:endParaRPr>
          </a:p>
          <a:p>
            <a:endParaRPr lang="en-US" altLang="en-US" dirty="0"/>
          </a:p>
        </p:txBody>
      </p:sp>
      <p:sp>
        <p:nvSpPr>
          <p:cNvPr id="55300"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8AEBF18-4643-473B-B238-C9BC8B80A77E}" type="slidenum">
              <a:rPr lang="en-US" altLang="en-US" smtClean="0"/>
              <a:pPr/>
              <a:t>23</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9067464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Notes Placeholder 2"/>
          <p:cNvSpPr>
            <a:spLocks noGrp="1"/>
          </p:cNvSpPr>
          <p:nvPr>
            <p:ph type="body" idx="1"/>
          </p:nvPr>
        </p:nvSpPr>
        <p:spPr bwMode="auto">
          <a:xfrm>
            <a:off x="2247106" y="3836194"/>
            <a:ext cx="5564188" cy="3741737"/>
          </a:xfrm>
          <a:prstGeom prst="rect">
            <a:avLst/>
          </a:prstGeom>
          <a:solidFill>
            <a:schemeClr val="bg2"/>
          </a:solidFill>
        </p:spPr>
        <p:txBody>
          <a:bodyPr/>
          <a:lstStyle/>
          <a:p>
            <a:pPr marL="0" lvl="1" eaLnBrk="1" hangingPunct="1">
              <a:spcBef>
                <a:spcPct val="0"/>
              </a:spcBef>
              <a:defRPr/>
            </a:pPr>
            <a:r>
              <a:rPr lang="en-US" b="1" dirty="0">
                <a:ea typeface="ＭＳ Ｐゴシック" pitchFamily="34" charset="-128"/>
              </a:rPr>
              <a:t>Slide Notes: </a:t>
            </a:r>
          </a:p>
          <a:p>
            <a:pPr marL="0" lvl="1" eaLnBrk="1" hangingPunct="1">
              <a:spcBef>
                <a:spcPct val="0"/>
              </a:spcBef>
              <a:defRPr/>
            </a:pPr>
            <a:r>
              <a:rPr lang="en-US" dirty="0">
                <a:ea typeface="ＭＳ Ｐゴシック" pitchFamily="34" charset="-128"/>
              </a:rPr>
              <a:t>More specifically, clinical terminologies are designed to capture the documentation entered by providers when delivering clinical care. Medical information can be codified during the course of patient care if these terminologies are incorporated into the EHR. </a:t>
            </a:r>
            <a:r>
              <a:rPr lang="en-US" dirty="0">
                <a:cs typeface="Arial" charset="0"/>
              </a:rPr>
              <a:t>Codified is when medical information is reduced to or assigned a code. Codes can be a combination of digits or letters of the alphabet or both. </a:t>
            </a:r>
            <a:endParaRPr lang="en-US" dirty="0">
              <a:ea typeface="ＭＳ Ｐゴシック" pitchFamily="34" charset="-128"/>
            </a:endParaRPr>
          </a:p>
          <a:p>
            <a:pPr lvl="1" eaLnBrk="1" hangingPunct="1">
              <a:spcBef>
                <a:spcPct val="0"/>
              </a:spcBef>
              <a:defRPr/>
            </a:pPr>
            <a:endParaRPr lang="en-US" dirty="0">
              <a:ea typeface="ＭＳ Ｐゴシック" pitchFamily="34" charset="-128"/>
            </a:endParaRPr>
          </a:p>
        </p:txBody>
      </p:sp>
      <p:sp>
        <p:nvSpPr>
          <p:cNvPr id="56324"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42C8135A-6BE8-446D-8889-DC78B501999A}" type="slidenum">
              <a:rPr lang="en-US" altLang="en-US" smtClean="0"/>
              <a:pPr/>
              <a:t>24</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9367125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Notes Placeholder 2"/>
          <p:cNvSpPr>
            <a:spLocks noGrp="1"/>
          </p:cNvSpPr>
          <p:nvPr>
            <p:ph type="body" idx="1"/>
          </p:nvPr>
        </p:nvSpPr>
        <p:spPr bwMode="auto">
          <a:xfrm>
            <a:off x="2247106" y="3889543"/>
            <a:ext cx="5564188" cy="3594099"/>
          </a:xfrm>
          <a:prstGeom prst="rect">
            <a:avLst/>
          </a:prstGeom>
          <a:solidFill>
            <a:schemeClr val="bg2"/>
          </a:solidFill>
        </p:spPr>
        <p:txBody>
          <a:bodyPr/>
          <a:lstStyle/>
          <a:p>
            <a:r>
              <a:rPr lang="en-US" altLang="en-US" b="1" dirty="0"/>
              <a:t>Slide Notes: </a:t>
            </a:r>
          </a:p>
          <a:p>
            <a:r>
              <a:rPr lang="en-US" altLang="en-US" dirty="0"/>
              <a:t>The International Classification of Diseases, 10</a:t>
            </a:r>
            <a:r>
              <a:rPr lang="en-US" altLang="en-US" baseline="30000" dirty="0"/>
              <a:t>th</a:t>
            </a:r>
            <a:r>
              <a:rPr lang="en-US" altLang="en-US" dirty="0"/>
              <a:t> Revision, Clinical Modification  or ICD-10-CM is a HIPAA standard code set.  As we mentioned earlier, ICD-10-CM is a classification system because it groups similar conditions together and is hierarchical. </a:t>
            </a:r>
          </a:p>
          <a:p>
            <a:endParaRPr lang="en-US" altLang="en-US" dirty="0"/>
          </a:p>
          <a:p>
            <a:r>
              <a:rPr lang="en-US" altLang="en-US" dirty="0"/>
              <a:t>The ICD-10-CM is a modification of the ICD-10 International Classification of Diseases which was published by the World Health Organization or WHO.  The US clinical modification of the ICD-10 was implemented in October 2015.</a:t>
            </a:r>
          </a:p>
          <a:p>
            <a:endParaRPr lang="en-US" altLang="en-US" dirty="0"/>
          </a:p>
          <a:p>
            <a:r>
              <a:rPr lang="en-US" altLang="en-US" dirty="0"/>
              <a:t>ICD-10-CM has numerous purposes, including, reimbursement for care, analyzing patterns of care, strategic planning, and monitoring utilization of resources, as well as research and statistical reports on diseases.</a:t>
            </a:r>
          </a:p>
          <a:p>
            <a:endParaRPr lang="en-US" altLang="en-US" dirty="0"/>
          </a:p>
        </p:txBody>
      </p:sp>
      <p:sp>
        <p:nvSpPr>
          <p:cNvPr id="59396"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F21841E3-7369-4BC6-9BC6-D4D438A38A11}" type="slidenum">
              <a:rPr lang="en-US" altLang="en-US" smtClean="0"/>
              <a:pPr/>
              <a:t>25</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5325244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Notes Placeholder 2"/>
          <p:cNvSpPr>
            <a:spLocks noGrp="1"/>
          </p:cNvSpPr>
          <p:nvPr>
            <p:ph type="body" idx="1"/>
          </p:nvPr>
        </p:nvSpPr>
        <p:spPr bwMode="auto">
          <a:xfrm>
            <a:off x="2247106" y="3789364"/>
            <a:ext cx="5564188" cy="3594099"/>
          </a:xfrm>
          <a:prstGeom prst="rect">
            <a:avLst/>
          </a:prstGeom>
          <a:solidFill>
            <a:schemeClr val="bg2"/>
          </a:solidFill>
        </p:spPr>
        <p:txBody>
          <a:bodyPr/>
          <a:lstStyle/>
          <a:p>
            <a:pPr marL="0" lvl="1"/>
            <a:r>
              <a:rPr lang="en-US" altLang="en-US" b="1" dirty="0"/>
              <a:t>Slide Notes: </a:t>
            </a:r>
          </a:p>
          <a:p>
            <a:pPr marL="0" lvl="1"/>
            <a:r>
              <a:rPr lang="en-US" altLang="en-US" dirty="0"/>
              <a:t>The National Drug Codes, called NDC, is a HIPAA standard code set used for reporting retail pharmacy transactions in the US. The NDC is owned by the US Food and Drug Administration or FDA and is distributed by the Department of Health and Human Services.  The code set identifies the ingredients and other characteristics of prescription drugs, over-the-counter, that is OTC drugs, and drugs used by veterinarians.  The NDC has numerous uses. One use is to code medications for billing and reimbursement.  It is also used when one wants to track the use of drugs for public health protection, track adverse drug events, identify drugs for recall, and evaluation of the effectiveness of drugs used in natural disasters and terrorist threats.</a:t>
            </a:r>
          </a:p>
          <a:p>
            <a:pPr marL="0" lvl="1"/>
            <a:endParaRPr lang="en-US" altLang="en-US" dirty="0"/>
          </a:p>
          <a:p>
            <a:pPr marL="0" lvl="1"/>
            <a:endParaRPr lang="en-US" altLang="en-US" dirty="0">
              <a:solidFill>
                <a:srgbClr val="FF0000"/>
              </a:solidFill>
            </a:endParaRPr>
          </a:p>
          <a:p>
            <a:endParaRPr lang="en-US" altLang="en-US" dirty="0"/>
          </a:p>
        </p:txBody>
      </p:sp>
      <p:sp>
        <p:nvSpPr>
          <p:cNvPr id="60420"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08F4A914-9472-41F3-B24A-B44492F4553F}" type="slidenum">
              <a:rPr lang="en-US" altLang="en-US" smtClean="0"/>
              <a:pPr/>
              <a:t>26</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9572594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Notes Placeholder 2"/>
          <p:cNvSpPr>
            <a:spLocks noGrp="1"/>
          </p:cNvSpPr>
          <p:nvPr>
            <p:ph type="body" idx="1"/>
          </p:nvPr>
        </p:nvSpPr>
        <p:spPr bwMode="auto">
          <a:xfrm>
            <a:off x="2247106" y="3959225"/>
            <a:ext cx="5564188" cy="3424238"/>
          </a:xfrm>
          <a:prstGeom prst="rect">
            <a:avLst/>
          </a:prstGeom>
          <a:solidFill>
            <a:schemeClr val="bg2"/>
          </a:solidFill>
        </p:spPr>
        <p:txBody>
          <a:bodyPr/>
          <a:lstStyle/>
          <a:p>
            <a:pPr eaLnBrk="1" hangingPunct="1"/>
            <a:r>
              <a:rPr lang="en-US" altLang="en-US" b="1" dirty="0"/>
              <a:t>Slide Notes: </a:t>
            </a:r>
          </a:p>
          <a:p>
            <a:pPr eaLnBrk="1" hangingPunct="1"/>
            <a:r>
              <a:rPr lang="en-US" altLang="en-US" dirty="0"/>
              <a:t>The National Committee on Vital and Health Statistics has recommended the adoption and use of Health Level 7 and the Systematized Nomenclature of Medicine, Clinical Terminology or SNOMED CT in all healthcare information systems. We have already discussed HL7.  Now we will discuss SNOMED CT.</a:t>
            </a:r>
          </a:p>
        </p:txBody>
      </p:sp>
      <p:sp>
        <p:nvSpPr>
          <p:cNvPr id="66564"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DBD614F3-2369-4C40-B0F1-BB155619B223}" type="slidenum">
              <a:rPr lang="en-US" altLang="en-US" smtClean="0"/>
              <a:pPr/>
              <a:t>27</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6431453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Notes Placeholder 2"/>
          <p:cNvSpPr>
            <a:spLocks noGrp="1"/>
          </p:cNvSpPr>
          <p:nvPr>
            <p:ph type="body" idx="1"/>
          </p:nvPr>
        </p:nvSpPr>
        <p:spPr bwMode="auto">
          <a:xfrm>
            <a:off x="2247106" y="3772693"/>
            <a:ext cx="5564188" cy="3805238"/>
          </a:xfrm>
          <a:prstGeom prst="rect">
            <a:avLst/>
          </a:prstGeom>
          <a:solidFill>
            <a:schemeClr val="bg2"/>
          </a:solidFill>
        </p:spPr>
        <p:txBody>
          <a:bodyPr/>
          <a:lstStyle/>
          <a:p>
            <a:r>
              <a:rPr lang="en-US" altLang="en-US" b="1" dirty="0"/>
              <a:t>Slide Notes: </a:t>
            </a:r>
          </a:p>
          <a:p>
            <a:r>
              <a:rPr lang="en-US" altLang="en-US" dirty="0"/>
              <a:t>The Systematized Nomenclature of Medicine (SNOMED) was originally developed by the College of American Pathologists and the earliest version dates back to 1974 when they published the Systematized Nomenclature of Pathology called SNOP. In 2007, the ownership was transferred to International Health Terminology Standards Development Organization but in the US the National  Library of Medicine or NLM distributes SNOMED CT. Although there are numerous versions of SNOMED, we will only review SNOMED CT. The CT stands for clinical terminology. </a:t>
            </a:r>
          </a:p>
        </p:txBody>
      </p:sp>
      <p:sp>
        <p:nvSpPr>
          <p:cNvPr id="67588"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88A5C34E-B118-4875-9722-FF6BAA826637}" type="slidenum">
              <a:rPr lang="en-US" altLang="en-US" smtClean="0"/>
              <a:pPr/>
              <a:t>28</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8424753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Notes Placeholder 2"/>
          <p:cNvSpPr>
            <a:spLocks noGrp="1"/>
          </p:cNvSpPr>
          <p:nvPr>
            <p:ph type="body" idx="1"/>
          </p:nvPr>
        </p:nvSpPr>
        <p:spPr bwMode="auto">
          <a:xfrm>
            <a:off x="2247106" y="3886200"/>
            <a:ext cx="5564188" cy="3585326"/>
          </a:xfrm>
          <a:prstGeom prst="rect">
            <a:avLst/>
          </a:prstGeom>
          <a:solidFill>
            <a:schemeClr val="bg2"/>
          </a:solidFill>
        </p:spPr>
        <p:txBody>
          <a:bodyPr/>
          <a:lstStyle/>
          <a:p>
            <a:r>
              <a:rPr lang="en-US" altLang="en-US" b="1" dirty="0"/>
              <a:t>Slide Notes: </a:t>
            </a:r>
          </a:p>
          <a:p>
            <a:r>
              <a:rPr lang="en-US" altLang="en-US" dirty="0"/>
              <a:t>SNOMED is really a compilation of many of the healthcare terminologies organized together in one terminology structure, including commonly used medicine and nursing languages. It is a comprehensive clinical terminology used all over the world and therefore is published in numerous languages. It has information about the disease’s location, structure, etiology (which is the cause of the disease), and the effect of the disease on the patient’s ability to function. SNOMED CT is designed to be used in the EHR to capture the clinical information, by assigning codes to terms that represent medical concepts, descriptions of those concepts, and their relationships.   </a:t>
            </a:r>
          </a:p>
        </p:txBody>
      </p:sp>
      <p:sp>
        <p:nvSpPr>
          <p:cNvPr id="68612"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77D2706-0CC5-49FC-8C07-C51307CC5E91}" type="slidenum">
              <a:rPr lang="en-US" altLang="en-US" smtClean="0"/>
              <a:pPr/>
              <a:t>29</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1472542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Notes Placeholder 2"/>
          <p:cNvSpPr>
            <a:spLocks noGrp="1"/>
          </p:cNvSpPr>
          <p:nvPr>
            <p:ph type="body" idx="1"/>
          </p:nvPr>
        </p:nvSpPr>
        <p:spPr bwMode="auto">
          <a:xfrm>
            <a:off x="342900" y="3657600"/>
            <a:ext cx="9372600" cy="3886200"/>
          </a:xfrm>
          <a:prstGeom prst="rect">
            <a:avLst/>
          </a:prstGeom>
          <a:solidFill>
            <a:schemeClr val="bg2"/>
          </a:solidFill>
        </p:spPr>
        <p:txBody>
          <a:bodyPr wrap="square" numCol="1" anchor="t" anchorCtr="0" compatLnSpc="1">
            <a:prstTxWarp prst="textNoShape">
              <a:avLst/>
            </a:prstTxWarp>
            <a:noAutofit/>
          </a:bodyPr>
          <a:lstStyle/>
          <a:p>
            <a:pPr>
              <a:defRPr/>
            </a:pPr>
            <a:r>
              <a:rPr lang="en-US" sz="1050" b="1" dirty="0">
                <a:cs typeface="Arial" charset="0"/>
              </a:rPr>
              <a:t>Slide Notes: </a:t>
            </a:r>
          </a:p>
          <a:p>
            <a:pPr>
              <a:defRPr/>
            </a:pPr>
            <a:r>
              <a:rPr lang="en-US" sz="1050" dirty="0">
                <a:cs typeface="Arial" charset="0"/>
              </a:rPr>
              <a:t>A fundamental problem has existed in storing and sharing health data electronically.  That problem is the lack of a standard set of data elements unambiguously defined with a common set of attributes, particularly the name or terminology of the data element or item.  Even within a single institution, data cannot be aggregated easily.  The HIT community has been reluctant to address this problem for many reasons including economic pressures not to change, indecisions about what is the solution, inability to agree on terms and processes, and the lack of a decision-body with sufficient clout to make it happen. The problems are:</a:t>
            </a:r>
          </a:p>
          <a:p>
            <a:pPr>
              <a:defRPr/>
            </a:pPr>
            <a:endParaRPr lang="en-US" sz="1050" dirty="0">
              <a:cs typeface="Arial" charset="0"/>
            </a:endParaRPr>
          </a:p>
          <a:p>
            <a:pPr>
              <a:defRPr/>
            </a:pPr>
            <a:r>
              <a:rPr lang="en-US" sz="1050" dirty="0">
                <a:cs typeface="Arial" charset="0"/>
              </a:rPr>
              <a:t>We all speak a different language: One institution had a project to create an institution-wide registry for patients with diabetes.  They were unable to do so because of the absence of a common vocabulary. The Joint Commission, which collects data from all hospitals, cannot do an analysis on an aggregated data set because of the absence of semantic interoperability.  They analyze subsets of the data and merge the analyses.</a:t>
            </a:r>
          </a:p>
          <a:p>
            <a:pPr lvl="1">
              <a:defRPr/>
            </a:pPr>
            <a:endParaRPr lang="en-US" sz="1050" dirty="0">
              <a:cs typeface="Arial" charset="0"/>
            </a:endParaRPr>
          </a:p>
          <a:p>
            <a:pPr>
              <a:defRPr/>
            </a:pPr>
            <a:r>
              <a:rPr lang="en-US" sz="1050" dirty="0">
                <a:cs typeface="Arial" charset="0"/>
              </a:rPr>
              <a:t>Understanding what the data says: When you say heart attack and I say MI, are we talking about the same thing? What do you mean by angina?  Is that what the patient has when she says “I have chest pain”?</a:t>
            </a:r>
          </a:p>
          <a:p>
            <a:pPr lvl="1">
              <a:defRPr/>
            </a:pPr>
            <a:endParaRPr lang="en-US" sz="1050" dirty="0">
              <a:cs typeface="Arial" charset="0"/>
            </a:endParaRPr>
          </a:p>
          <a:p>
            <a:pPr>
              <a:defRPr/>
            </a:pPr>
            <a:r>
              <a:rPr lang="en-US" sz="1050" dirty="0">
                <a:cs typeface="Arial" charset="0"/>
              </a:rPr>
              <a:t>Understanding what the data means: When you say elevated blood sugar, are you using the same metric as I? In a study in 2000, one researcher identified over 60 different definitions for unstable angina through a study of the literature.</a:t>
            </a:r>
          </a:p>
          <a:p>
            <a:pPr lvl="1">
              <a:defRPr/>
            </a:pPr>
            <a:endParaRPr lang="en-US" sz="1050" dirty="0">
              <a:cs typeface="Arial" charset="0"/>
            </a:endParaRPr>
          </a:p>
          <a:p>
            <a:pPr>
              <a:defRPr/>
            </a:pPr>
            <a:r>
              <a:rPr lang="en-US" sz="1050" dirty="0">
                <a:cs typeface="Arial" charset="0"/>
              </a:rPr>
              <a:t>Understanding where the data is in the electronic record: Data frequently cannot be found in EHRs although it does exist at some place in the record. Depending on the test, the same data element may be stored in different places in the record as a component of the different test.  We don’t define the degree of granularity at which we store the data.</a:t>
            </a:r>
          </a:p>
          <a:p>
            <a:pPr lvl="1">
              <a:defRPr/>
            </a:pPr>
            <a:endParaRPr lang="en-US" sz="1050" dirty="0">
              <a:cs typeface="Arial" charset="0"/>
            </a:endParaRPr>
          </a:p>
          <a:p>
            <a:pPr>
              <a:defRPr/>
            </a:pPr>
            <a:r>
              <a:rPr lang="en-US" sz="1050" dirty="0">
                <a:cs typeface="Arial" charset="0"/>
              </a:rPr>
              <a:t>Understanding the context in which the data is collected:  Was this lab test just after the patient had eaten?</a:t>
            </a:r>
          </a:p>
          <a:p>
            <a:pPr lvl="1">
              <a:defRPr/>
            </a:pPr>
            <a:endParaRPr lang="en-US" sz="1050" dirty="0">
              <a:cs typeface="Arial" charset="0"/>
            </a:endParaRPr>
          </a:p>
          <a:p>
            <a:pPr>
              <a:defRPr/>
            </a:pPr>
            <a:r>
              <a:rPr lang="en-US" sz="1050" dirty="0">
                <a:cs typeface="Arial" charset="0"/>
              </a:rPr>
              <a:t>Most new projects start off with the definition of what is called a Minimum Data Set. The same words are often reinvented every time a new Minimum Data Set is defined. If we misinterpret what a word means, we may make a medical error that results in an aggravation of a patient’s condition or even death.</a:t>
            </a:r>
          </a:p>
          <a:p>
            <a:pPr>
              <a:defRPr/>
            </a:pPr>
            <a:r>
              <a:rPr lang="en-US" sz="1050" dirty="0">
                <a:cs typeface="Arial" charset="0"/>
              </a:rPr>
              <a:t> </a:t>
            </a:r>
          </a:p>
          <a:p>
            <a:pPr>
              <a:defRPr/>
            </a:pPr>
            <a:endParaRPr lang="en-US" sz="1050" dirty="0">
              <a:cs typeface="Arial" charset="0"/>
            </a:endParaRPr>
          </a:p>
        </p:txBody>
      </p:sp>
      <p:sp>
        <p:nvSpPr>
          <p:cNvPr id="3482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9A99AC3-0B5B-4758-9CFF-02EE39803852}" type="slidenum">
              <a:rPr lang="en-US" altLang="en-US" smtClean="0"/>
              <a:pPr/>
              <a:t>3</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76140205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5" name="Notes Placeholder 2"/>
          <p:cNvSpPr>
            <a:spLocks noGrp="1"/>
          </p:cNvSpPr>
          <p:nvPr>
            <p:ph type="body" idx="1"/>
          </p:nvPr>
        </p:nvSpPr>
        <p:spPr bwMode="auto">
          <a:xfrm>
            <a:off x="2247106" y="3738562"/>
            <a:ext cx="5564188" cy="3500438"/>
          </a:xfrm>
          <a:prstGeom prst="rect">
            <a:avLst/>
          </a:prstGeom>
          <a:solidFill>
            <a:schemeClr val="bg2"/>
          </a:solidFill>
        </p:spPr>
        <p:txBody>
          <a:bodyPr/>
          <a:lstStyle/>
          <a:p>
            <a:pPr eaLnBrk="1" hangingPunct="1"/>
            <a:r>
              <a:rPr lang="en-US" altLang="en-US" b="1" dirty="0"/>
              <a:t>Slide Notes: </a:t>
            </a:r>
          </a:p>
          <a:p>
            <a:pPr eaLnBrk="1" hangingPunct="1"/>
            <a:r>
              <a:rPr lang="en-US" altLang="en-US" dirty="0"/>
              <a:t>The preferred standardized terminology for representing laboratory data in information systems is LOINC. LOINC was developed by the Regenstrief Institute. It not only provides a standard way of representing laboratory data, but it can also be used to represent physiological patient data in a standardized manner. </a:t>
            </a:r>
          </a:p>
          <a:p>
            <a:pPr eaLnBrk="1" hangingPunct="1"/>
            <a:endParaRPr lang="en-US" altLang="en-US" dirty="0"/>
          </a:p>
        </p:txBody>
      </p:sp>
      <p:sp>
        <p:nvSpPr>
          <p:cNvPr id="69636"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C75D717-83C1-4CF0-9268-2936F52E8F39}" type="slidenum">
              <a:rPr lang="en-US" altLang="en-US" smtClean="0"/>
              <a:pPr/>
              <a:t>30</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42218738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3" name="Notes Placeholder 2"/>
          <p:cNvSpPr>
            <a:spLocks noGrp="1"/>
          </p:cNvSpPr>
          <p:nvPr>
            <p:ph type="body" idx="1"/>
          </p:nvPr>
        </p:nvSpPr>
        <p:spPr bwMode="auto">
          <a:xfrm>
            <a:off x="2247106" y="3886200"/>
            <a:ext cx="5564188" cy="3424238"/>
          </a:xfrm>
          <a:prstGeom prst="rect">
            <a:avLst/>
          </a:prstGeom>
          <a:solidFill>
            <a:schemeClr val="bg2"/>
          </a:solidFill>
        </p:spPr>
        <p:txBody>
          <a:bodyPr/>
          <a:lstStyle/>
          <a:p>
            <a:pPr eaLnBrk="1" hangingPunct="1"/>
            <a:r>
              <a:rPr lang="en-US" altLang="en-US" b="1" dirty="0"/>
              <a:t>Slide Notes: </a:t>
            </a:r>
          </a:p>
          <a:p>
            <a:pPr eaLnBrk="1" hangingPunct="1"/>
            <a:r>
              <a:rPr lang="en-US" altLang="en-US" dirty="0"/>
              <a:t>This concludes Standards to Promote Health Information Exchange.  In summary, we have discussed the terms related to standard terminologies. Since data exchange between interoperable systems requires that data be formatted in a standard manner and that organizations use standard terminologies within the EHR, you should be able to identify and define HIPAA standard code sets and identify and define terminologies and vocabularies that represent nursing care.  Finally, you should now be familiar with the numerous standardized healthcare terminologies and data sets that facilitate the exchange and transmission of healthcare data.</a:t>
            </a:r>
          </a:p>
          <a:p>
            <a:pPr eaLnBrk="1" hangingPunct="1"/>
            <a:endParaRPr lang="en-US" altLang="en-US" dirty="0"/>
          </a:p>
        </p:txBody>
      </p:sp>
      <p:sp>
        <p:nvSpPr>
          <p:cNvPr id="71684"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4C27857D-6B54-4EC4-9C88-526B55AC706B}" type="slidenum">
              <a:rPr lang="en-US" altLang="en-US" smtClean="0"/>
              <a:pPr/>
              <a:t>31</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488049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8"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6D01AF91-3140-4284-A5AB-4D79D88B51CF}" type="slidenum">
              <a:rPr lang="en-US" altLang="en-US" smtClean="0"/>
              <a:pPr/>
              <a:t>32</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73620747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2"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CF5BF37-FBE1-4EE0-82B5-44D9067B455B}" type="slidenum">
              <a:rPr lang="en-US" altLang="en-US" smtClean="0"/>
              <a:pPr/>
              <a:t>33</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06694298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5053120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Notes Placeholder 2"/>
          <p:cNvSpPr>
            <a:spLocks noGrp="1"/>
          </p:cNvSpPr>
          <p:nvPr>
            <p:ph type="body" idx="1"/>
          </p:nvPr>
        </p:nvSpPr>
        <p:spPr bwMode="auto">
          <a:xfrm>
            <a:off x="2209800" y="3810000"/>
            <a:ext cx="5564188" cy="3048000"/>
          </a:xfrm>
          <a:prstGeom prst="rect">
            <a:avLst/>
          </a:prstGeom>
          <a:solidFill>
            <a:schemeClr val="bg2"/>
          </a:solidFill>
        </p:spPr>
        <p:txBody>
          <a:bodyPr/>
          <a:lstStyle/>
          <a:p>
            <a:r>
              <a:rPr lang="en-US" altLang="en-US" b="1" dirty="0"/>
              <a:t>Slide Notes: </a:t>
            </a:r>
          </a:p>
          <a:p>
            <a:r>
              <a:rPr lang="en-US" altLang="en-US" dirty="0"/>
              <a:t>Before we look at data collection in modern terms, let’s take a look at what Florence Nightingale thought about hospital records in the middle of the nineteenth century:  “In attempting to arrive at the truth, I have applied everywhere for information, but in scarcely an instance have I been able to obtain hospital records fit for any purpose of comparison…if wisely used, these improved statistics would tell us more of the relative value of particular operations and modes of treatment than we have any means of obtaining at present.”</a:t>
            </a:r>
          </a:p>
          <a:p>
            <a:r>
              <a:rPr lang="en-US" altLang="en-US" dirty="0"/>
              <a:t> </a:t>
            </a:r>
          </a:p>
          <a:p>
            <a:pPr eaLnBrk="1" hangingPunct="1"/>
            <a:r>
              <a:rPr lang="en-US" altLang="en-US" dirty="0"/>
              <a:t>The collection of data in healthcare has improved since Nightingale made this statement in 1863. However, we still collect data in such a way that it cannot be compared across systems.   To compare data we need to have standard definitions.</a:t>
            </a:r>
          </a:p>
        </p:txBody>
      </p:sp>
      <p:sp>
        <p:nvSpPr>
          <p:cNvPr id="44036"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C89DF1B-C4BF-48E2-BE8F-D2930DD0FB1C}" type="slidenum">
              <a:rPr lang="en-US" altLang="en-US" smtClean="0"/>
              <a:pPr/>
              <a:t>4</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6059396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Notes Placeholder 2"/>
          <p:cNvSpPr>
            <a:spLocks noGrp="1"/>
          </p:cNvSpPr>
          <p:nvPr>
            <p:ph type="body" idx="1"/>
          </p:nvPr>
        </p:nvSpPr>
        <p:spPr bwMode="auto">
          <a:xfrm>
            <a:off x="2247106" y="3810000"/>
            <a:ext cx="5564188" cy="2362200"/>
          </a:xfrm>
          <a:prstGeom prst="rect">
            <a:avLst/>
          </a:prstGeom>
          <a:solidFill>
            <a:schemeClr val="bg2"/>
          </a:solidFill>
        </p:spPr>
        <p:txBody>
          <a:bodyPr/>
          <a:lstStyle/>
          <a:p>
            <a:pPr defTabSz="881063"/>
            <a:r>
              <a:rPr lang="en-US" altLang="en-US" b="1" dirty="0"/>
              <a:t>Slide Notes: </a:t>
            </a:r>
          </a:p>
          <a:p>
            <a:pPr defTabSz="881063"/>
            <a:r>
              <a:rPr lang="en-US" altLang="en-US" dirty="0"/>
              <a:t>Using only standardized terminologies or data sets means that data collection and reporting are done in a standardized manner.  Here are a few important points about health information standards:</a:t>
            </a:r>
          </a:p>
          <a:p>
            <a:pPr defTabSz="881063"/>
            <a:endParaRPr lang="en-US" altLang="en-US" dirty="0"/>
          </a:p>
          <a:p>
            <a:pPr defTabSz="881063"/>
            <a:r>
              <a:rPr lang="en-US" altLang="en-US" dirty="0"/>
              <a:t>A data set is a list of the data elements with uniform definitions for each element. </a:t>
            </a:r>
          </a:p>
          <a:p>
            <a:pPr defTabSz="881063"/>
            <a:endParaRPr lang="en-US" altLang="en-US" dirty="0"/>
          </a:p>
          <a:p>
            <a:pPr defTabSz="881063"/>
            <a:r>
              <a:rPr lang="en-US" altLang="en-US" dirty="0"/>
              <a:t>Standardized terminologies allow us to merge data so that population health studies can be conducted, decision support can be utilized and mapping between terminologies for patient-specific information can be achieved</a:t>
            </a:r>
            <a:r>
              <a:rPr lang="en-US" altLang="en-US" dirty="0">
                <a:solidFill>
                  <a:srgbClr val="FF0000"/>
                </a:solidFill>
              </a:rPr>
              <a:t>.  </a:t>
            </a:r>
          </a:p>
          <a:p>
            <a:pPr defTabSz="881063"/>
            <a:endParaRPr lang="en-US" altLang="en-US" dirty="0"/>
          </a:p>
        </p:txBody>
      </p:sp>
      <p:sp>
        <p:nvSpPr>
          <p:cNvPr id="45060"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29EC71F-A9EC-4436-8AE4-D70EB9EFC563}" type="slidenum">
              <a:rPr lang="en-US" altLang="en-US" smtClean="0"/>
              <a:pPr/>
              <a:t>5</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1233427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Notes Placeholder 2"/>
          <p:cNvSpPr>
            <a:spLocks noGrp="1"/>
          </p:cNvSpPr>
          <p:nvPr>
            <p:ph type="body" idx="1"/>
          </p:nvPr>
        </p:nvSpPr>
        <p:spPr bwMode="auto">
          <a:xfrm>
            <a:off x="2247106" y="3810000"/>
            <a:ext cx="5564188" cy="29908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Slide Notes: </a:t>
            </a:r>
          </a:p>
          <a:p>
            <a:r>
              <a:rPr lang="en-US" altLang="en-US" dirty="0"/>
              <a:t>Standardized data sets have a data dictionary that contains the metadata, that is, the data about each data element so that users know what each data element means. For each data element the data dictionary contains information such as the definition, principles and guidelines, the values, format and synonyms. The specification for the values will include how many characters are in the data field and if the characters use letters from the alphabet or numbers or perhaps alpha numeric which would use both numbers and alphabet letters.</a:t>
            </a:r>
          </a:p>
          <a:p>
            <a:endParaRPr lang="en-US" altLang="en-US" dirty="0"/>
          </a:p>
          <a:p>
            <a:r>
              <a:rPr lang="en-US" altLang="en-US" dirty="0"/>
              <a:t>In addition to using standardized terminologies so that all users understand what the data mean, different systems need to be able to technically exchange data, for instance, if a hospital wanted to access the data from the records of a patient’s primary care physician.  In order to be able to exchange data, the two information systems need  to be what is known as interoperable (pronounced inter-operable). </a:t>
            </a:r>
          </a:p>
          <a:p>
            <a:endParaRPr lang="en-US" altLang="en-US" dirty="0"/>
          </a:p>
          <a:p>
            <a:endParaRPr lang="en-US" altLang="en-US" dirty="0"/>
          </a:p>
        </p:txBody>
      </p:sp>
      <p:sp>
        <p:nvSpPr>
          <p:cNvPr id="46084"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DE954C5F-6BB4-4E0D-9630-CE62E94410D9}" type="slidenum">
              <a:rPr lang="en-US" altLang="en-US" smtClean="0"/>
              <a:pPr/>
              <a:t>6</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5421275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Notes Placeholder 2"/>
          <p:cNvSpPr>
            <a:spLocks noGrp="1"/>
          </p:cNvSpPr>
          <p:nvPr>
            <p:ph type="body" idx="1"/>
          </p:nvPr>
        </p:nvSpPr>
        <p:spPr bwMode="auto">
          <a:xfrm>
            <a:off x="2133600" y="3806825"/>
            <a:ext cx="5791200" cy="3576638"/>
          </a:xfrm>
          <a:prstGeom prst="rect">
            <a:avLst/>
          </a:prstGeom>
          <a:solidFill>
            <a:schemeClr val="bg2"/>
          </a:solidFill>
        </p:spPr>
        <p:txBody>
          <a:bodyPr/>
          <a:lstStyle/>
          <a:p>
            <a:r>
              <a:rPr lang="en-US" altLang="en-US" b="1" dirty="0"/>
              <a:t>Slide Notes: </a:t>
            </a:r>
          </a:p>
          <a:p>
            <a:r>
              <a:rPr lang="en-US" altLang="en-US" dirty="0"/>
              <a:t>According to the National Alliance for Health Information Technology, interoperability  (pronounced inter-opper-ability) is defined as “the ability of different information technology systems to communicate, to exchange data accurately, effectively and consistently and to use the information that has been exchanged.” Two key elements of this definition are exchange and use. </a:t>
            </a:r>
          </a:p>
          <a:p>
            <a:endParaRPr lang="en-US" altLang="en-US" dirty="0"/>
          </a:p>
          <a:p>
            <a:r>
              <a:rPr lang="en-US" altLang="en-US" dirty="0"/>
              <a:t>For example, to  exchange data between systems, data must be formatted in a standard manner. A patient’s birth date may be stated in multiple ways. Even though we can understand these differences, the information systems do not automatically understand these differences in format.  For the systems to be interoperable,  each system must understand which numbers represent the month, date and year.   What is needed are what are called messaging standards.  </a:t>
            </a:r>
          </a:p>
        </p:txBody>
      </p:sp>
      <p:sp>
        <p:nvSpPr>
          <p:cNvPr id="47108"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D49D7DF-BD8A-4401-8E66-D7F9BC3B41A4}" type="slidenum">
              <a:rPr lang="en-US" altLang="en-US" smtClean="0"/>
              <a:pPr/>
              <a:t>7</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3929324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Notes Placeholder 2"/>
          <p:cNvSpPr>
            <a:spLocks noGrp="1"/>
          </p:cNvSpPr>
          <p:nvPr>
            <p:ph type="body" idx="1"/>
          </p:nvPr>
        </p:nvSpPr>
        <p:spPr bwMode="auto">
          <a:xfrm>
            <a:off x="2247106" y="3874168"/>
            <a:ext cx="5564188" cy="3652838"/>
          </a:xfrm>
          <a:prstGeom prst="rect">
            <a:avLst/>
          </a:prstGeom>
          <a:solidFill>
            <a:schemeClr val="bg2"/>
          </a:solidFill>
        </p:spPr>
        <p:txBody>
          <a:bodyPr/>
          <a:lstStyle/>
          <a:p>
            <a:pPr eaLnBrk="1" hangingPunct="1"/>
            <a:r>
              <a:rPr lang="en-US" altLang="en-US" b="1" dirty="0"/>
              <a:t>Slide Notes: </a:t>
            </a:r>
          </a:p>
          <a:p>
            <a:pPr eaLnBrk="1" hangingPunct="1"/>
            <a:r>
              <a:rPr lang="en-US" altLang="en-US" dirty="0"/>
              <a:t>Standardized terminologies, also called ontologies or healthcare system languages, have been designed to describe patient diagnoses, interventions, and outcomes. Standardized terminologies help achieve what is known as semantic interoperability.  Semantic refers to “meaning.”  Semantic interoperability assures that the terms mean the same thing to different users, and it is this aspect of interoperability that allows the data that are exchanged to be effectively used in clinical care and research.</a:t>
            </a:r>
            <a:br>
              <a:rPr lang="en-US" altLang="en-US" dirty="0"/>
            </a:br>
            <a:endParaRPr lang="en-US" altLang="en-US" dirty="0"/>
          </a:p>
          <a:p>
            <a:pPr eaLnBrk="1" hangingPunct="1"/>
            <a:r>
              <a:rPr lang="en-US" altLang="en-US" dirty="0"/>
              <a:t>We will discuss both messaging standards and standardized terminologies in this unit.  First, we will discuss messaging standards.</a:t>
            </a:r>
          </a:p>
        </p:txBody>
      </p:sp>
      <p:sp>
        <p:nvSpPr>
          <p:cNvPr id="48132"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6B2FF974-D860-478F-B791-DE4734F64C03}" type="slidenum">
              <a:rPr lang="en-US" altLang="en-US" smtClean="0"/>
              <a:pPr/>
              <a:t>8</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4862469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Notes Placeholder 2"/>
          <p:cNvSpPr>
            <a:spLocks noGrp="1"/>
          </p:cNvSpPr>
          <p:nvPr>
            <p:ph type="body" idx="1"/>
          </p:nvPr>
        </p:nvSpPr>
        <p:spPr bwMode="auto">
          <a:xfrm>
            <a:off x="2247106" y="3772693"/>
            <a:ext cx="5564188" cy="3805238"/>
          </a:xfrm>
          <a:prstGeom prst="rect">
            <a:avLst/>
          </a:prstGeom>
          <a:solidFill>
            <a:schemeClr val="bg2"/>
          </a:solidFill>
        </p:spPr>
        <p:txBody>
          <a:bodyPr wrap="square" numCol="1" anchor="t" anchorCtr="0" compatLnSpc="1">
            <a:prstTxWarp prst="textNoShape">
              <a:avLst/>
            </a:prstTxWarp>
          </a:bodyPr>
          <a:lstStyle/>
          <a:p>
            <a:r>
              <a:rPr lang="en-US" altLang="en-US" b="1" dirty="0"/>
              <a:t>Slide Notes: </a:t>
            </a:r>
          </a:p>
          <a:p>
            <a:r>
              <a:rPr lang="en-US" altLang="en-US" dirty="0"/>
              <a:t>Semantic interoperability is the ability to share data whose meaning is unambiguously clear and precise, its context understood, and it can be used for any purpose.  With true semantic interoperability, the receiver may be totally independent from the sender or even unknown to the sender.  The receiver does not need to have previous understanding with what will be exchanged and how. </a:t>
            </a:r>
          </a:p>
          <a:p>
            <a:endParaRPr lang="en-US" altLang="en-US" dirty="0"/>
          </a:p>
          <a:p>
            <a:r>
              <a:rPr lang="en-US" altLang="en-US" dirty="0"/>
              <a:t>Additionally, we need to know how to package the data that is shared so that receiver understands the context of the data and its relationship to other data.</a:t>
            </a:r>
          </a:p>
          <a:p>
            <a:endParaRPr lang="en-US" altLang="en-US" dirty="0"/>
          </a:p>
          <a:p>
            <a:endParaRPr lang="en-US" altLang="en-US" dirty="0"/>
          </a:p>
        </p:txBody>
      </p:sp>
      <p:sp>
        <p:nvSpPr>
          <p:cNvPr id="3584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F7E356E9-757C-4124-9826-C616A69187B9}" type="slidenum">
              <a:rPr lang="en-US" altLang="en-US" smtClean="0"/>
              <a:pPr/>
              <a:t>9</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5831914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92471"/>
          </a:solidFill>
        </p:spPr>
        <p:txBody>
          <a:bodyPr wrap="square" lIns="0" tIns="0" rIns="0" bIns="0" rtlCol="0"/>
          <a:lstStyle/>
          <a:p>
            <a:endParaRPr dirty="0"/>
          </a:p>
        </p:txBody>
      </p:sp>
      <p:sp>
        <p:nvSpPr>
          <p:cNvPr id="11" name="object 8"/>
          <p:cNvSpPr txBox="1"/>
          <p:nvPr userDrawn="1"/>
        </p:nvSpPr>
        <p:spPr>
          <a:xfrm>
            <a:off x="914400" y="379900"/>
            <a:ext cx="7483475" cy="4167808"/>
          </a:xfrm>
          <a:prstGeom prst="rect">
            <a:avLst/>
          </a:prstGeom>
        </p:spPr>
        <p:txBody>
          <a:bodyPr vert="horz" wrap="square" lIns="0" tIns="0" rIns="0" bIns="0" rtlCol="0">
            <a:spAutoFit/>
          </a:bodyPr>
          <a:lstStyle/>
          <a:p>
            <a:pPr marL="12700">
              <a:lnSpc>
                <a:spcPts val="6495"/>
              </a:lnSpc>
            </a:pPr>
            <a:r>
              <a:rPr lang="en-US" sz="4400" b="1" spc="-265" dirty="0">
                <a:solidFill>
                  <a:srgbClr val="A29CC0"/>
                </a:solidFill>
                <a:latin typeface="Century Gothic" panose="020B0502020202020204" pitchFamily="34" charset="0"/>
                <a:cs typeface="Gill Sans MT"/>
              </a:rPr>
              <a:t>Headline goes here</a:t>
            </a:r>
          </a:p>
          <a:p>
            <a:pPr marL="12700">
              <a:lnSpc>
                <a:spcPts val="6495"/>
              </a:lnSpc>
            </a:pPr>
            <a:r>
              <a:rPr lang="en-US" sz="4000" b="1" spc="-265" dirty="0">
                <a:solidFill>
                  <a:srgbClr val="1E1860"/>
                </a:solidFill>
                <a:latin typeface="Century Gothic" panose="020B0502020202020204" pitchFamily="34" charset="0"/>
                <a:cs typeface="Gill Sans MT"/>
              </a:rPr>
              <a:t>Headline goes here</a:t>
            </a:r>
          </a:p>
          <a:p>
            <a:pPr marL="12700" marR="0" indent="0" algn="l" defTabSz="914400" rtl="0" eaLnBrk="1" fontAlgn="auto" latinLnBrk="0" hangingPunct="1">
              <a:lnSpc>
                <a:spcPts val="6495"/>
              </a:lnSpc>
              <a:spcBef>
                <a:spcPts val="0"/>
              </a:spcBef>
              <a:spcAft>
                <a:spcPts val="0"/>
              </a:spcAft>
              <a:buClrTx/>
              <a:buSzTx/>
              <a:buFontTx/>
              <a:buNone/>
              <a:tabLst/>
              <a:defRPr/>
            </a:pPr>
            <a:r>
              <a:rPr lang="en-US" sz="3600" b="1" spc="-265" dirty="0">
                <a:solidFill>
                  <a:schemeClr val="bg1"/>
                </a:solidFill>
                <a:latin typeface="Century Gothic" panose="020B0502020202020204" pitchFamily="34" charset="0"/>
                <a:cs typeface="Gill Sans MT"/>
              </a:rPr>
              <a:t>Headline goes here</a:t>
            </a:r>
            <a:endParaRPr lang="en-US" sz="3600" dirty="0">
              <a:solidFill>
                <a:schemeClr val="bg1"/>
              </a:solidFill>
              <a:latin typeface="Century Gothic" panose="020B0502020202020204" pitchFamily="34" charset="0"/>
              <a:cs typeface="Gill Sans MT"/>
            </a:endParaRPr>
          </a:p>
          <a:p>
            <a:pPr marL="12700">
              <a:lnSpc>
                <a:spcPts val="6495"/>
              </a:lnSpc>
            </a:pPr>
            <a:endParaRPr lang="en-US" sz="5700" dirty="0">
              <a:solidFill>
                <a:schemeClr val="bg1"/>
              </a:solidFill>
              <a:latin typeface="Century Gothic" panose="020B0502020202020204" pitchFamily="34" charset="0"/>
              <a:cs typeface="Gill Sans MT"/>
            </a:endParaRPr>
          </a:p>
          <a:p>
            <a:pPr marL="12700">
              <a:lnSpc>
                <a:spcPts val="6495"/>
              </a:lnSpc>
            </a:pPr>
            <a:endParaRPr sz="5700" dirty="0">
              <a:solidFill>
                <a:srgbClr val="1E185F"/>
              </a:solidFill>
              <a:latin typeface="Futura Lt BT" panose="020B0402020204020303" pitchFamily="34" charset="0"/>
              <a:cs typeface="Gill Sans MT"/>
            </a:endParaRPr>
          </a:p>
        </p:txBody>
      </p:sp>
      <p:sp>
        <p:nvSpPr>
          <p:cNvPr id="12" name="object 9"/>
          <p:cNvSpPr txBox="1"/>
          <p:nvPr userDrawn="1"/>
        </p:nvSpPr>
        <p:spPr>
          <a:xfrm>
            <a:off x="4495800" y="4572000"/>
            <a:ext cx="4493260" cy="1646605"/>
          </a:xfrm>
          <a:prstGeom prst="rect">
            <a:avLst/>
          </a:prstGeom>
        </p:spPr>
        <p:txBody>
          <a:bodyPr vert="horz" wrap="square" lIns="0" tIns="0" rIns="0" bIns="0" rtlCol="0">
            <a:spAutoFit/>
          </a:bodyPr>
          <a:lstStyle/>
          <a:p>
            <a:pPr marL="12700">
              <a:lnSpc>
                <a:spcPts val="2250"/>
              </a:lnSpc>
            </a:pPr>
            <a:r>
              <a:rPr sz="1600" dirty="0">
                <a:solidFill>
                  <a:srgbClr val="1E1860"/>
                </a:solidFill>
                <a:latin typeface="Futura LT Pro Book"/>
                <a:cs typeface="Futura LT Pro Book"/>
              </a:rPr>
              <a:t>Author Name and Degree Here</a:t>
            </a:r>
          </a:p>
          <a:p>
            <a:pPr marL="12700">
              <a:lnSpc>
                <a:spcPts val="2250"/>
              </a:lnSpc>
            </a:pPr>
            <a:r>
              <a:rPr sz="1600" b="1" dirty="0">
                <a:solidFill>
                  <a:srgbClr val="1E1860"/>
                </a:solidFill>
                <a:latin typeface="Futura LT Pro Book"/>
                <a:cs typeface="Futura LT Pro Book"/>
              </a:rPr>
              <a:t>MEASURE Evaluation</a:t>
            </a:r>
            <a:endParaRPr sz="1600" dirty="0">
              <a:solidFill>
                <a:srgbClr val="1E1860"/>
              </a:solidFill>
              <a:latin typeface="Futura LT Pro Book"/>
              <a:cs typeface="Futura LT Pro Book"/>
            </a:endParaRPr>
          </a:p>
          <a:p>
            <a:pPr marL="12700">
              <a:lnSpc>
                <a:spcPct val="100000"/>
              </a:lnSpc>
            </a:pPr>
            <a:r>
              <a:rPr sz="1600" dirty="0">
                <a:solidFill>
                  <a:srgbClr val="1E1860"/>
                </a:solidFill>
                <a:latin typeface="Futura LT Pro Book"/>
                <a:cs typeface="Futura LT Pro Book"/>
              </a:rPr>
              <a:t>Your organization here</a:t>
            </a:r>
          </a:p>
          <a:p>
            <a:pPr>
              <a:lnSpc>
                <a:spcPct val="100000"/>
              </a:lnSpc>
              <a:spcBef>
                <a:spcPts val="45"/>
              </a:spcBef>
            </a:pPr>
            <a:endParaRPr sz="1600" dirty="0">
              <a:solidFill>
                <a:srgbClr val="1E1860"/>
              </a:solidFill>
              <a:latin typeface="Times New Roman"/>
              <a:cs typeface="Times New Roman"/>
            </a:endParaRPr>
          </a:p>
          <a:p>
            <a:pPr marL="12700">
              <a:lnSpc>
                <a:spcPts val="2200"/>
              </a:lnSpc>
            </a:pPr>
            <a:r>
              <a:rPr lang="en-US" sz="1600" dirty="0">
                <a:solidFill>
                  <a:srgbClr val="1E1860"/>
                </a:solidFill>
                <a:latin typeface="Futura LT Pro Book"/>
                <a:cs typeface="Futura LT Pro Book"/>
              </a:rPr>
              <a:t>Date for presentation</a:t>
            </a:r>
            <a:r>
              <a:rPr lang="en-US" sz="1600" baseline="0" dirty="0">
                <a:solidFill>
                  <a:srgbClr val="1E1860"/>
                </a:solidFill>
                <a:latin typeface="Futura LT Pro Book"/>
                <a:cs typeface="Futura LT Pro Book"/>
              </a:rPr>
              <a:t> if necessary</a:t>
            </a:r>
            <a:endParaRPr sz="1600" dirty="0">
              <a:solidFill>
                <a:srgbClr val="1E1860"/>
              </a:solidFill>
              <a:latin typeface="Futura LT Pro Book"/>
              <a:cs typeface="Futura LT Pro Book"/>
            </a:endParaRPr>
          </a:p>
          <a:p>
            <a:pPr marL="12700">
              <a:lnSpc>
                <a:spcPts val="2200"/>
              </a:lnSpc>
            </a:pPr>
            <a:r>
              <a:rPr lang="en-US" sz="1600" b="1" dirty="0">
                <a:solidFill>
                  <a:srgbClr val="1E1860"/>
                </a:solidFill>
                <a:latin typeface="Futura LT Pro Book"/>
                <a:cs typeface="Futura LT Pro Book"/>
              </a:rPr>
              <a:t>Name of meeting</a:t>
            </a:r>
            <a:endParaRPr sz="1600" dirty="0">
              <a:solidFill>
                <a:srgbClr val="1E1860"/>
              </a:solidFill>
              <a:latin typeface="Futura LT Pro Book"/>
              <a:cs typeface="Futura LT Pro Book"/>
            </a:endParaRPr>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pic>
        <p:nvPicPr>
          <p:cNvPr id="13" name="Picture 12"/>
          <p:cNvPicPr>
            <a:picLocks noChangeAspect="1"/>
          </p:cNvPicPr>
          <p:nvPr userDrawn="1"/>
        </p:nvPicPr>
        <p:blipFill rotWithShape="1">
          <a:blip r:embed="rId2">
            <a:extLst>
              <a:ext uri="{28A0092B-C50C-407E-A947-70E740481C1C}">
                <a14:useLocalDpi xmlns:a14="http://schemas.microsoft.com/office/drawing/2010/main" val="0"/>
              </a:ext>
            </a:extLst>
          </a:blip>
          <a:srcRect l="40134" b="23721"/>
          <a:stretch/>
        </p:blipFill>
        <p:spPr>
          <a:xfrm>
            <a:off x="5770174" y="6713450"/>
            <a:ext cx="2159599" cy="990600"/>
          </a:xfrm>
          <a:prstGeom prst="rect">
            <a:avLst/>
          </a:prstGeom>
        </p:spPr>
      </p:pic>
      <p:pic>
        <p:nvPicPr>
          <p:cNvPr id="14" name="Picture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06476"/>
            <a:ext cx="1274374" cy="108959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ONC Pictur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solidFill>
                  <a:schemeClr val="tx1"/>
                </a:solidFill>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Picture Placeholder 7"/>
          <p:cNvSpPr>
            <a:spLocks noGrp="1"/>
          </p:cNvSpPr>
          <p:nvPr>
            <p:ph type="pic" sz="quarter" idx="14"/>
          </p:nvPr>
        </p:nvSpPr>
        <p:spPr>
          <a:xfrm>
            <a:off x="502920" y="1813560"/>
            <a:ext cx="9052560" cy="5181600"/>
          </a:xfrm>
          <a:prstGeom prst="rect">
            <a:avLst/>
          </a:prstGeom>
        </p:spPr>
        <p:txBody>
          <a:bodyPr rtlCol="0">
            <a:normAutofit/>
          </a:bodyPr>
          <a:lstStyle>
            <a:lvl1pPr>
              <a:defRPr sz="3520">
                <a:latin typeface="+mn-lt"/>
              </a:defRPr>
            </a:lvl1pPr>
          </a:lstStyle>
          <a:p>
            <a:pPr lvl="0"/>
            <a:r>
              <a:rPr lang="en-US" noProof="0" dirty="0"/>
              <a:t>Click icon to add picture</a:t>
            </a:r>
          </a:p>
        </p:txBody>
      </p:sp>
      <p:sp>
        <p:nvSpPr>
          <p:cNvPr id="7" name="Text Placeholder 1"/>
          <p:cNvSpPr>
            <a:spLocks noGrp="1"/>
          </p:cNvSpPr>
          <p:nvPr>
            <p:ph type="body" sz="quarter" idx="32" hasCustomPrompt="1"/>
          </p:nvPr>
        </p:nvSpPr>
        <p:spPr>
          <a:xfrm>
            <a:off x="502918" y="7116064"/>
            <a:ext cx="8397764"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image attribution.</a:t>
            </a:r>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2203674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ONC Summary">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5" name="Text Placeholder 4"/>
          <p:cNvSpPr>
            <a:spLocks noGrp="1"/>
          </p:cNvSpPr>
          <p:nvPr>
            <p:ph type="body" sz="quarter" idx="11"/>
          </p:nvPr>
        </p:nvSpPr>
        <p:spPr>
          <a:xfrm>
            <a:off x="502920" y="1813560"/>
            <a:ext cx="9052560" cy="5181600"/>
          </a:xfrm>
          <a:prstGeom prst="rect">
            <a:avLst/>
          </a:prstGeom>
        </p:spPr>
        <p:txBody>
          <a:bodyPr/>
          <a:lstStyle>
            <a:lvl1pPr>
              <a:defRPr sz="3520" baseline="0">
                <a:latin typeface="+mn-lt"/>
              </a:defRPr>
            </a:lvl1pPr>
            <a:lvl2pPr>
              <a:defRPr sz="3080">
                <a:latin typeface="+mn-lt"/>
              </a:defRPr>
            </a:lvl2pPr>
          </a:lstStyle>
          <a:p>
            <a:pPr lvl="0"/>
            <a:r>
              <a:rPr lang="en-US"/>
              <a:t>Click to edit Master text styles</a:t>
            </a:r>
          </a:p>
          <a:p>
            <a:pPr lvl="1"/>
            <a:r>
              <a:rPr lang="en-US"/>
              <a:t>Second level</a:t>
            </a:r>
          </a:p>
        </p:txBody>
      </p:sp>
      <p:sp>
        <p:nvSpPr>
          <p:cNvPr id="6"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362001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ONC Referenc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Text Placeholder 1"/>
          <p:cNvSpPr>
            <a:spLocks noGrp="1"/>
          </p:cNvSpPr>
          <p:nvPr>
            <p:ph type="body" sz="quarter" idx="16"/>
          </p:nvPr>
        </p:nvSpPr>
        <p:spPr>
          <a:xfrm>
            <a:off x="502920" y="1813560"/>
            <a:ext cx="9052560" cy="1554480"/>
          </a:xfrm>
          <a:prstGeom prst="rect">
            <a:avLst/>
          </a:prstGeom>
        </p:spPr>
        <p:txBody>
          <a:bodyPr/>
          <a:lstStyle>
            <a:lvl1pPr>
              <a:buNone/>
              <a:defRPr sz="1760" b="1">
                <a:latin typeface="+mn-lt"/>
                <a:cs typeface="Arial" pitchFamily="34" charset="0"/>
              </a:defRPr>
            </a:lvl1pPr>
            <a:lvl2pPr marL="301752" indent="-311810">
              <a:buFont typeface="Arial" pitchFamily="34" charset="0"/>
              <a:buNone/>
              <a:defRPr sz="1540" baseline="0">
                <a:latin typeface="+mn-lt"/>
                <a:cs typeface="Arial" pitchFamily="34" charset="0"/>
              </a:defRPr>
            </a:lvl2pPr>
          </a:lstStyle>
          <a:p>
            <a:pPr lvl="0"/>
            <a:r>
              <a:rPr lang="en-US"/>
              <a:t>Click to edit Master text styles</a:t>
            </a:r>
          </a:p>
          <a:p>
            <a:pPr lvl="1"/>
            <a:r>
              <a:rPr lang="en-US"/>
              <a:t>Second level</a:t>
            </a:r>
          </a:p>
        </p:txBody>
      </p:sp>
      <p:sp>
        <p:nvSpPr>
          <p:cNvPr id="9" name="Text Placeholder 2"/>
          <p:cNvSpPr>
            <a:spLocks noGrp="1"/>
          </p:cNvSpPr>
          <p:nvPr>
            <p:ph type="body" sz="quarter" idx="20"/>
          </p:nvPr>
        </p:nvSpPr>
        <p:spPr>
          <a:xfrm>
            <a:off x="502920" y="3627120"/>
            <a:ext cx="9052560" cy="1554480"/>
          </a:xfrm>
          <a:prstGeom prst="rect">
            <a:avLst/>
          </a:prstGeom>
        </p:spPr>
        <p:txBody>
          <a:bodyPr/>
          <a:lstStyle>
            <a:lvl1pPr>
              <a:buNone/>
              <a:defRPr sz="1760" b="1" baseline="0">
                <a:latin typeface="+mn-lt"/>
                <a:cs typeface="Arial" pitchFamily="34" charset="0"/>
              </a:defRPr>
            </a:lvl1pPr>
            <a:lvl2pPr marL="301752" marR="0" indent="-314325" algn="l" defTabSz="1005840" rtl="0" eaLnBrk="1" fontAlgn="base" latinLnBrk="0" hangingPunct="1">
              <a:lnSpc>
                <a:spcPct val="100000"/>
              </a:lnSpc>
              <a:spcBef>
                <a:spcPct val="20000"/>
              </a:spcBef>
              <a:spcAft>
                <a:spcPct val="0"/>
              </a:spcAft>
              <a:buClrTx/>
              <a:buSzTx/>
              <a:buFont typeface="+mj-lt"/>
              <a:buNone/>
              <a:tabLst/>
              <a:defRPr lang="en-US" sz="1540" smtClean="0">
                <a:latin typeface="+mn-lt"/>
              </a:defRPr>
            </a:lvl2pPr>
          </a:lstStyle>
          <a:p>
            <a:pPr lvl="0"/>
            <a:r>
              <a:rPr lang="en-US"/>
              <a:t>Click to edit Master text styles</a:t>
            </a:r>
          </a:p>
          <a:p>
            <a:pPr lvl="1"/>
            <a:r>
              <a:rPr lang="en-US"/>
              <a:t>Second level</a:t>
            </a:r>
          </a:p>
        </p:txBody>
      </p:sp>
      <p:sp>
        <p:nvSpPr>
          <p:cNvPr id="10" name="Text Placeholder 3"/>
          <p:cNvSpPr>
            <a:spLocks noGrp="1"/>
          </p:cNvSpPr>
          <p:nvPr>
            <p:ph type="body" sz="quarter" idx="21"/>
          </p:nvPr>
        </p:nvSpPr>
        <p:spPr>
          <a:xfrm>
            <a:off x="502920" y="5440680"/>
            <a:ext cx="9052560" cy="1554480"/>
          </a:xfrm>
          <a:prstGeom prst="rect">
            <a:avLst/>
          </a:prstGeom>
        </p:spPr>
        <p:txBody>
          <a:bodyPr/>
          <a:lstStyle>
            <a:lvl1pPr>
              <a:buNone/>
              <a:defRPr sz="1760" b="1">
                <a:latin typeface="+mn-lt"/>
                <a:cs typeface="Arial" pitchFamily="34" charset="0"/>
              </a:defRPr>
            </a:lvl1pPr>
            <a:lvl2pPr marL="301752">
              <a:buFont typeface="Arial" pitchFamily="34" charset="0"/>
              <a:buNone/>
              <a:defRPr lang="en-US" sz="1540" smtClean="0">
                <a:latin typeface="+mn-lt"/>
              </a:defRPr>
            </a:lvl2pPr>
          </a:lstStyle>
          <a:p>
            <a:pPr lvl="0"/>
            <a:r>
              <a:rPr lang="en-US"/>
              <a:t>Click to edit Master text styles</a:t>
            </a:r>
          </a:p>
          <a:p>
            <a:pPr lvl="1"/>
            <a:r>
              <a:rPr lang="en-US"/>
              <a:t>Second level</a:t>
            </a:r>
          </a:p>
        </p:txBody>
      </p:sp>
      <p:sp>
        <p:nvSpPr>
          <p:cNvPr id="11"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30304305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ONC Lecture w/reference">
    <p:spTree>
      <p:nvGrpSpPr>
        <p:cNvPr id="1" name=""/>
        <p:cNvGrpSpPr/>
        <p:nvPr/>
      </p:nvGrpSpPr>
      <p:grpSpPr>
        <a:xfrm>
          <a:off x="0" y="0"/>
          <a:ext cx="0" cy="0"/>
          <a:chOff x="0" y="0"/>
          <a:chExt cx="0" cy="0"/>
        </a:xfrm>
      </p:grpSpPr>
      <p:sp>
        <p:nvSpPr>
          <p:cNvPr id="3" name="Title 2"/>
          <p:cNvSpPr>
            <a:spLocks noGrp="1"/>
          </p:cNvSpPr>
          <p:nvPr>
            <p:ph type="title"/>
          </p:nvPr>
        </p:nvSpPr>
        <p:spPr>
          <a:xfrm>
            <a:off x="502920" y="311256"/>
            <a:ext cx="9052560" cy="1295400"/>
          </a:xfrm>
          <a:prstGeom prst="rect">
            <a:avLst/>
          </a:prstGeom>
        </p:spPr>
        <p:txBody>
          <a:bodyPr/>
          <a:lstStyle>
            <a:lvl1pPr>
              <a:defRPr>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1813560"/>
            <a:ext cx="9052560"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1"/>
          <p:cNvSpPr>
            <a:spLocks noGrp="1"/>
          </p:cNvSpPr>
          <p:nvPr>
            <p:ph type="body" sz="quarter" idx="32" hasCustomPrompt="1"/>
          </p:nvPr>
        </p:nvSpPr>
        <p:spPr>
          <a:xfrm>
            <a:off x="502918" y="7116064"/>
            <a:ext cx="8397764"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table attribution.</a:t>
            </a:r>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pPr eaLnBrk="1" hangingPunct="1"/>
            <a:fld id="{F3BF8891-5E06-46C2-89A4-6DB85D39BA35}" type="slidenum">
              <a:rPr lang="en-US" smtClean="0">
                <a:solidFill>
                  <a:prstClr val="black">
                    <a:tint val="75000"/>
                  </a:prstClr>
                </a:solidFill>
              </a:rPr>
              <a:pPr eaLnBrk="1" hangingPunct="1"/>
              <a:t>‹#›</a:t>
            </a:fld>
            <a:endParaRPr lang="en-US" dirty="0">
              <a:solidFill>
                <a:prstClr val="black">
                  <a:tint val="75000"/>
                </a:prstClr>
              </a:solidFill>
            </a:endParaRPr>
          </a:p>
        </p:txBody>
      </p:sp>
    </p:spTree>
    <p:extLst>
      <p:ext uri="{BB962C8B-B14F-4D97-AF65-F5344CB8AC3E}">
        <p14:creationId xmlns:p14="http://schemas.microsoft.com/office/powerpoint/2010/main" val="36185168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ONC Attribution_Final_Slide">
    <p:spTree>
      <p:nvGrpSpPr>
        <p:cNvPr id="1" name=""/>
        <p:cNvGrpSpPr/>
        <p:nvPr/>
      </p:nvGrpSpPr>
      <p:grpSpPr>
        <a:xfrm>
          <a:off x="0" y="0"/>
          <a:ext cx="0" cy="0"/>
          <a:chOff x="0" y="0"/>
          <a:chExt cx="0" cy="0"/>
        </a:xfrm>
      </p:grpSpPr>
      <p:sp>
        <p:nvSpPr>
          <p:cNvPr id="3" name="Title 2"/>
          <p:cNvSpPr>
            <a:spLocks noGrp="1"/>
          </p:cNvSpPr>
          <p:nvPr>
            <p:ph type="title"/>
          </p:nvPr>
        </p:nvSpPr>
        <p:spPr>
          <a:xfrm>
            <a:off x="502920" y="311256"/>
            <a:ext cx="9052560" cy="1977284"/>
          </a:xfrm>
          <a:prstGeom prst="rect">
            <a:avLst/>
          </a:prstGeom>
        </p:spPr>
        <p:txBody>
          <a:bodyPr/>
          <a:lstStyle>
            <a:lvl1pPr>
              <a:defRPr sz="396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8" name="Content Placeholder 7"/>
          <p:cNvSpPr>
            <a:spLocks noGrp="1"/>
          </p:cNvSpPr>
          <p:nvPr>
            <p:ph sz="quarter" idx="14"/>
          </p:nvPr>
        </p:nvSpPr>
        <p:spPr>
          <a:xfrm>
            <a:off x="502920" y="2562013"/>
            <a:ext cx="9052560" cy="4433147"/>
          </a:xfrm>
          <a:prstGeom prst="rect">
            <a:avLst/>
          </a:prstGeom>
        </p:spPr>
        <p:txBody>
          <a:bodyPr anchor="b" anchorCtr="0"/>
          <a:lstStyle>
            <a:lvl1pPr marL="0" indent="0">
              <a:buNone/>
              <a:defRPr sz="3520" i="1">
                <a:latin typeface="+mn-lt"/>
              </a:defRPr>
            </a:lvl1pPr>
            <a:lvl2pPr>
              <a:buSzPct val="85000"/>
              <a:defRPr i="1">
                <a:latin typeface="+mn-lt"/>
              </a:defRPr>
            </a:lvl2pPr>
            <a:lvl3pPr marL="1257300" indent="-251460">
              <a:buSzPct val="80000"/>
              <a:buFont typeface="Courier New" panose="02070309020205020404" pitchFamily="49" charset="0"/>
              <a:buChar char="o"/>
              <a:defRPr i="1">
                <a:latin typeface="+mn-lt"/>
              </a:defRPr>
            </a:lvl3pPr>
            <a:lvl4pPr marL="1760220" indent="-251460">
              <a:buSzPct val="120000"/>
              <a:buFont typeface="Wingdings" panose="05000000000000000000" pitchFamily="2" charset="2"/>
              <a:buChar char="§"/>
              <a:defRPr i="1">
                <a:latin typeface="+mn-lt"/>
              </a:defRPr>
            </a:lvl4pPr>
            <a:lvl5pPr marL="2263140" indent="-251460">
              <a:buSzPct val="70000"/>
              <a:buFont typeface="Wingdings" panose="05000000000000000000" pitchFamily="2" charset="2"/>
              <a:buChar char="q"/>
              <a:defRPr i="1">
                <a:latin typeface="+mn-lt"/>
              </a:defRPr>
            </a:lvl5pPr>
          </a:lstStyle>
          <a:p>
            <a:pPr lvl="0"/>
            <a:r>
              <a:rPr lang="en-US" dirty="0"/>
              <a:t>Click to edit Master text styles</a:t>
            </a:r>
          </a:p>
        </p:txBody>
      </p:sp>
      <p:sp>
        <p:nvSpPr>
          <p:cNvPr id="5"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39834704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12" name="Title 11"/>
          <p:cNvSpPr>
            <a:spLocks noGrp="1"/>
          </p:cNvSpPr>
          <p:nvPr>
            <p:ph type="title" hasCustomPrompt="1"/>
          </p:nvPr>
        </p:nvSpPr>
        <p:spPr>
          <a:xfrm>
            <a:off x="384048" y="621792"/>
            <a:ext cx="8674100" cy="545110"/>
          </a:xfrm>
          <a:prstGeom prst="rect">
            <a:avLst/>
          </a:prstGeom>
        </p:spPr>
        <p:txBody>
          <a:bodyPr/>
          <a:lstStyle>
            <a:lvl1pPr>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384048" y="2133600"/>
            <a:ext cx="8305800" cy="2590800"/>
          </a:xfrm>
          <a:prstGeom prst="rect">
            <a:avLst/>
          </a:prstGeom>
        </p:spPr>
        <p:txBody>
          <a:bodyPr/>
          <a:lstStyle>
            <a:lvl1pPr marL="342900" indent="-342900">
              <a:spcAft>
                <a:spcPts val="600"/>
              </a:spcAft>
              <a:buFont typeface="Arial" panose="020B0604020202020204" pitchFamily="34" charset="0"/>
              <a:buChar char="•"/>
              <a:defRPr sz="2400">
                <a:solidFill>
                  <a:schemeClr val="tx1"/>
                </a:solidFill>
                <a:latin typeface="Century Gothic" panose="020B0502020202020204" pitchFamily="34" charset="0"/>
              </a:defRPr>
            </a:lvl1pPr>
            <a:lvl2pPr marL="800100" indent="-342900">
              <a:spcAft>
                <a:spcPts val="600"/>
              </a:spcAft>
              <a:buFont typeface="Courier New" panose="02070309020205020404" pitchFamily="49" charset="0"/>
              <a:buChar char="o"/>
              <a:defRPr sz="2400">
                <a:solidFill>
                  <a:schemeClr val="tx1"/>
                </a:solidFill>
                <a:latin typeface="Century Gothic" panose="020B0502020202020204" pitchFamily="34" charset="0"/>
              </a:defRPr>
            </a:lvl2pPr>
            <a:lvl3pPr>
              <a:spcAft>
                <a:spcPts val="600"/>
              </a:spcAft>
              <a:defRPr sz="2400">
                <a:solidFill>
                  <a:schemeClr val="tx1"/>
                </a:solidFill>
                <a:latin typeface="Century Gothic" panose="020B0502020202020204" pitchFamily="34" charset="0"/>
              </a:defRPr>
            </a:lvl3pPr>
            <a:lvl4pPr>
              <a:spcAft>
                <a:spcPts val="600"/>
              </a:spcAft>
              <a:defRPr sz="24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5" name="Text Placeholder 24"/>
          <p:cNvSpPr>
            <a:spLocks noGrp="1"/>
          </p:cNvSpPr>
          <p:nvPr>
            <p:ph type="body" sz="quarter" idx="11" hasCustomPrompt="1"/>
          </p:nvPr>
        </p:nvSpPr>
        <p:spPr>
          <a:xfrm>
            <a:off x="384048" y="1166902"/>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8586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2" name="Title 11"/>
          <p:cNvSpPr>
            <a:spLocks noGrp="1"/>
          </p:cNvSpPr>
          <p:nvPr>
            <p:ph type="title" hasCustomPrompt="1"/>
          </p:nvPr>
        </p:nvSpPr>
        <p:spPr>
          <a:xfrm>
            <a:off x="384048" y="612648"/>
            <a:ext cx="8674100" cy="569119"/>
          </a:xfrm>
          <a:prstGeom prst="rect">
            <a:avLst/>
          </a:prstGeom>
        </p:spPr>
        <p:txBody>
          <a:bodyPr/>
          <a:lstStyle>
            <a:lvl1pPr>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3" name="Text Placeholder 2"/>
          <p:cNvSpPr>
            <a:spLocks noGrp="1"/>
          </p:cNvSpPr>
          <p:nvPr>
            <p:ph type="body" sz="quarter" idx="11" hasCustomPrompt="1"/>
          </p:nvPr>
        </p:nvSpPr>
        <p:spPr>
          <a:xfrm>
            <a:off x="384048" y="1181767"/>
            <a:ext cx="8664792" cy="616743"/>
          </a:xfrm>
          <a:prstGeom prst="rect">
            <a:avLst/>
          </a:prstGeom>
        </p:spPr>
        <p:txBody>
          <a:bodyPr/>
          <a:lstStyle>
            <a:lvl1pPr>
              <a:defRPr sz="2400">
                <a:solidFill>
                  <a:srgbClr val="1E1860"/>
                </a:solidFill>
                <a:latin typeface="Futura LT Pro Book" panose="020B0502020204020303" pitchFamily="34" charset="0"/>
              </a:defRPr>
            </a:lvl1pPr>
          </a:lstStyle>
          <a:p>
            <a:pPr lvl="0"/>
            <a:r>
              <a:rPr lang="en-US" dirty="0"/>
              <a:t>Subtitle goes here</a:t>
            </a:r>
          </a:p>
        </p:txBody>
      </p:sp>
      <p:sp>
        <p:nvSpPr>
          <p:cNvPr id="5" name="Text Placeholder 4"/>
          <p:cNvSpPr>
            <a:spLocks noGrp="1"/>
          </p:cNvSpPr>
          <p:nvPr>
            <p:ph type="body" sz="quarter" idx="12" hasCustomPrompt="1"/>
          </p:nvPr>
        </p:nvSpPr>
        <p:spPr>
          <a:xfrm>
            <a:off x="384048" y="2076450"/>
            <a:ext cx="8591897" cy="3619500"/>
          </a:xfrm>
          <a:prstGeom prst="rect">
            <a:avLst/>
          </a:prstGeom>
        </p:spPr>
        <p:txBody>
          <a:bodyPr/>
          <a:lstStyle>
            <a:lvl1pPr>
              <a:defRPr sz="2400">
                <a:solidFill>
                  <a:schemeClr val="tx1"/>
                </a:solidFill>
                <a:latin typeface="Century Gothic" panose="020B0502020202020204" pitchFamily="34" charset="0"/>
              </a:defRPr>
            </a:lvl1pPr>
            <a:lvl2pPr marL="800100" indent="-342900">
              <a:buFont typeface="Arial" panose="020B0604020202020204" pitchFamily="34" charset="0"/>
              <a:buChar char="•"/>
              <a:defRPr sz="2400" baseline="0">
                <a:latin typeface="Century Gothic" panose="020B0502020202020204" pitchFamily="34" charset="0"/>
              </a:defRPr>
            </a:lvl2pPr>
            <a:lvl3pPr marL="1030288" indent="-231775">
              <a:buFont typeface="Courier New" panose="02070309020205020404" pitchFamily="49" charset="0"/>
              <a:buChar char="o"/>
              <a:defRPr sz="2400">
                <a:latin typeface="Century Gothic" panose="020B0502020202020204" pitchFamily="34" charset="0"/>
              </a:defRPr>
            </a:lvl3pPr>
          </a:lstStyle>
          <a:p>
            <a:pPr lvl="0"/>
            <a:r>
              <a:rPr lang="en-US" dirty="0"/>
              <a:t>Point number 1</a:t>
            </a:r>
          </a:p>
          <a:p>
            <a:pPr lvl="1"/>
            <a:r>
              <a:rPr lang="en-US" dirty="0"/>
              <a:t>Information about point number 1</a:t>
            </a:r>
          </a:p>
          <a:p>
            <a:pPr lvl="2"/>
            <a:r>
              <a:rPr lang="en-US" dirty="0"/>
              <a:t>Information about point number 1</a:t>
            </a:r>
            <a:br>
              <a:rPr lang="en-US" dirty="0"/>
            </a:br>
            <a:endParaRPr lang="en-US" dirty="0"/>
          </a:p>
          <a:p>
            <a:pPr lvl="0"/>
            <a:r>
              <a:rPr lang="en-US" dirty="0"/>
              <a:t>Point number 2</a:t>
            </a:r>
          </a:p>
          <a:p>
            <a:pPr lvl="1"/>
            <a:r>
              <a:rPr lang="en-US" dirty="0"/>
              <a:t>Information about point number 2</a:t>
            </a:r>
          </a:p>
          <a:p>
            <a:pPr lvl="2"/>
            <a:r>
              <a:rPr lang="en-US" dirty="0"/>
              <a:t>Information about point number 2</a:t>
            </a:r>
          </a:p>
          <a:p>
            <a:pPr lvl="2"/>
            <a:endParaRPr lang="en-US" dirty="0"/>
          </a:p>
        </p:txBody>
      </p:sp>
    </p:spTree>
    <p:extLst>
      <p:ext uri="{BB962C8B-B14F-4D97-AF65-F5344CB8AC3E}">
        <p14:creationId xmlns:p14="http://schemas.microsoft.com/office/powerpoint/2010/main" val="38066491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3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430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2" name="Title 11"/>
          <p:cNvSpPr>
            <a:spLocks noGrp="1"/>
          </p:cNvSpPr>
          <p:nvPr>
            <p:ph type="title" hasCustomPrompt="1"/>
          </p:nvPr>
        </p:nvSpPr>
        <p:spPr>
          <a:xfrm>
            <a:off x="680427" y="342900"/>
            <a:ext cx="8674100" cy="1143000"/>
          </a:xfrm>
          <a:prstGeom prst="rect">
            <a:avLst/>
          </a:prstGeom>
        </p:spPr>
        <p:txBody>
          <a:bodyPr/>
          <a:lstStyle>
            <a:lvl1pPr>
              <a:defRPr sz="4800" b="1">
                <a:solidFill>
                  <a:srgbClr val="A29CC0"/>
                </a:solidFill>
                <a:latin typeface="Futura LT Pro Book" panose="020B0502020204020303" pitchFamily="34" charset="0"/>
              </a:defRPr>
            </a:lvl1pPr>
          </a:lstStyle>
          <a:p>
            <a:r>
              <a:rPr lang="en-US" dirty="0"/>
              <a:t>Headline goes here</a:t>
            </a:r>
            <a:br>
              <a:rPr lang="en-US" dirty="0"/>
            </a:br>
            <a:endParaRPr lang="en-US" dirty="0"/>
          </a:p>
        </p:txBody>
      </p:sp>
      <p:sp>
        <p:nvSpPr>
          <p:cNvPr id="3" name="Text Placeholder 2"/>
          <p:cNvSpPr>
            <a:spLocks noGrp="1"/>
          </p:cNvSpPr>
          <p:nvPr>
            <p:ph type="body" sz="quarter" idx="11" hasCustomPrompt="1"/>
          </p:nvPr>
        </p:nvSpPr>
        <p:spPr>
          <a:xfrm>
            <a:off x="680427" y="1062038"/>
            <a:ext cx="6629400" cy="1147762"/>
          </a:xfrm>
          <a:prstGeom prst="rect">
            <a:avLst/>
          </a:prstGeom>
        </p:spPr>
        <p:txBody>
          <a:bodyPr/>
          <a:lstStyle>
            <a:lvl1pPr>
              <a:defRPr sz="4400">
                <a:solidFill>
                  <a:srgbClr val="1E1860"/>
                </a:solidFill>
                <a:latin typeface="Futura LT Pro Book" panose="020B0502020204020303" pitchFamily="34" charset="0"/>
              </a:defRPr>
            </a:lvl1pPr>
          </a:lstStyle>
          <a:p>
            <a:pPr lvl="0"/>
            <a:r>
              <a:rPr lang="en-US" dirty="0"/>
              <a:t>Subtitle goes here</a:t>
            </a:r>
          </a:p>
        </p:txBody>
      </p:sp>
      <p:sp>
        <p:nvSpPr>
          <p:cNvPr id="4" name="Picture Placeholder 3"/>
          <p:cNvSpPr>
            <a:spLocks noGrp="1"/>
          </p:cNvSpPr>
          <p:nvPr>
            <p:ph type="pic" sz="quarter" idx="12"/>
          </p:nvPr>
        </p:nvSpPr>
        <p:spPr>
          <a:xfrm>
            <a:off x="685800" y="3276600"/>
            <a:ext cx="4038600" cy="3962400"/>
          </a:xfrm>
          <a:prstGeom prst="rect">
            <a:avLst/>
          </a:prstGeom>
        </p:spPr>
        <p:txBody>
          <a:bodyPr/>
          <a:lstStyle/>
          <a:p>
            <a:r>
              <a:rPr lang="en-US" dirty="0"/>
              <a:t>Click icon to add picture</a:t>
            </a:r>
          </a:p>
        </p:txBody>
      </p:sp>
      <p:sp>
        <p:nvSpPr>
          <p:cNvPr id="7" name="Picture Placeholder 6"/>
          <p:cNvSpPr>
            <a:spLocks noGrp="1"/>
          </p:cNvSpPr>
          <p:nvPr>
            <p:ph type="pic" sz="quarter" idx="13"/>
          </p:nvPr>
        </p:nvSpPr>
        <p:spPr>
          <a:xfrm>
            <a:off x="5017477" y="3276600"/>
            <a:ext cx="4191000" cy="3962400"/>
          </a:xfrm>
          <a:prstGeom prst="rect">
            <a:avLst/>
          </a:prstGeom>
        </p:spPr>
        <p:txBody>
          <a:bodyPr/>
          <a:lstStyle/>
          <a:p>
            <a:r>
              <a:rPr lang="en-US" dirty="0"/>
              <a:t>Click icon to add picture</a:t>
            </a:r>
          </a:p>
        </p:txBody>
      </p:sp>
    </p:spTree>
    <p:extLst>
      <p:ext uri="{BB962C8B-B14F-4D97-AF65-F5344CB8AC3E}">
        <p14:creationId xmlns:p14="http://schemas.microsoft.com/office/powerpoint/2010/main" val="8218720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4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Text Placeholder 2"/>
          <p:cNvSpPr>
            <a:spLocks noGrp="1"/>
          </p:cNvSpPr>
          <p:nvPr>
            <p:ph type="body" sz="quarter" idx="11" hasCustomPrompt="1"/>
          </p:nvPr>
        </p:nvSpPr>
        <p:spPr>
          <a:xfrm>
            <a:off x="497784" y="1216819"/>
            <a:ext cx="6629400" cy="1147762"/>
          </a:xfrm>
          <a:prstGeom prst="rect">
            <a:avLst/>
          </a:prstGeom>
        </p:spPr>
        <p:txBody>
          <a:bodyPr/>
          <a:lstStyle>
            <a:lvl1pPr>
              <a:defRPr sz="4400" baseline="0">
                <a:solidFill>
                  <a:srgbClr val="1E1860"/>
                </a:solidFill>
                <a:latin typeface="Futura LT Pro Book" panose="020B0502020204020303" pitchFamily="34" charset="0"/>
              </a:defRPr>
            </a:lvl1pPr>
          </a:lstStyle>
          <a:p>
            <a:pPr lvl="0"/>
            <a:r>
              <a:rPr lang="en-US" dirty="0"/>
              <a:t>Title for art goes here</a:t>
            </a:r>
          </a:p>
        </p:txBody>
      </p:sp>
      <p:sp>
        <p:nvSpPr>
          <p:cNvPr id="7" name="Picture Placeholder 6"/>
          <p:cNvSpPr>
            <a:spLocks noGrp="1"/>
          </p:cNvSpPr>
          <p:nvPr>
            <p:ph type="pic" sz="quarter" idx="13"/>
          </p:nvPr>
        </p:nvSpPr>
        <p:spPr>
          <a:xfrm>
            <a:off x="5017477" y="2362200"/>
            <a:ext cx="4191000" cy="3962400"/>
          </a:xfrm>
          <a:prstGeom prst="rect">
            <a:avLst/>
          </a:prstGeom>
        </p:spPr>
        <p:txBody>
          <a:bodyPr/>
          <a:lstStyle/>
          <a:p>
            <a:r>
              <a:rPr lang="en-US" dirty="0"/>
              <a:t>Click icon to add picture</a:t>
            </a:r>
          </a:p>
        </p:txBody>
      </p:sp>
      <p:sp>
        <p:nvSpPr>
          <p:cNvPr id="5" name="Text Placeholder 4"/>
          <p:cNvSpPr>
            <a:spLocks noGrp="1"/>
          </p:cNvSpPr>
          <p:nvPr>
            <p:ph type="body" sz="quarter" idx="14" hasCustomPrompt="1"/>
          </p:nvPr>
        </p:nvSpPr>
        <p:spPr>
          <a:xfrm>
            <a:off x="533400" y="2362200"/>
            <a:ext cx="4267200" cy="4648200"/>
          </a:xfrm>
          <a:prstGeom prst="rect">
            <a:avLst/>
          </a:prstGeom>
        </p:spPr>
        <p:txBody>
          <a:bodyPr/>
          <a:lstStyle>
            <a:lvl1pPr>
              <a:defRPr sz="2800">
                <a:latin typeface="Futura LT Pro Book" panose="020B0502020204020303" pitchFamily="34" charset="0"/>
              </a:defRPr>
            </a:lvl1pPr>
            <a:lvl2pPr marL="800100" indent="-342900">
              <a:buFont typeface="Arial" panose="020B0604020202020204" pitchFamily="34" charset="0"/>
              <a:buChar char="•"/>
              <a:defRPr sz="2000">
                <a:latin typeface="Futura LT Pro Book" panose="020B0502020204020303" pitchFamily="34" charset="0"/>
              </a:defRPr>
            </a:lvl2pPr>
            <a:lvl3pPr marL="1200150" indent="-285750">
              <a:buFont typeface="Arial" panose="020B0604020202020204" pitchFamily="34" charset="0"/>
              <a:buChar char="•"/>
              <a:defRPr>
                <a:latin typeface="Futura LT Pro Book" panose="020B0502020204020303" pitchFamily="34" charset="0"/>
              </a:defRPr>
            </a:lvl3pPr>
            <a:lvl4pPr marL="1657350" indent="-285750">
              <a:buFont typeface="Arial" panose="020B0604020202020204" pitchFamily="34" charset="0"/>
              <a:buChar char="•"/>
              <a:defRPr>
                <a:latin typeface="Futura LT Pro Book" panose="020B0502020204020303" pitchFamily="34" charset="0"/>
              </a:defRPr>
            </a:lvl4pPr>
            <a:lvl5pPr marL="2114550" indent="-285750">
              <a:buFont typeface="Arial" panose="020B0604020202020204" pitchFamily="34" charset="0"/>
              <a:buChar char="•"/>
              <a:defRPr>
                <a:latin typeface="Futura LT Pro Book" panose="020B0502020204020303" pitchFamily="34" charset="0"/>
              </a:defRPr>
            </a:lvl5pPr>
          </a:lstStyle>
          <a:p>
            <a:pPr lvl="0"/>
            <a:r>
              <a:rPr lang="en-US" dirty="0"/>
              <a:t>Type text here</a:t>
            </a:r>
          </a:p>
          <a:p>
            <a:pPr lvl="1"/>
            <a:r>
              <a:rPr lang="en-US" dirty="0"/>
              <a:t>Type text here</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214447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430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Text Placeholder 2"/>
          <p:cNvSpPr>
            <a:spLocks noGrp="1"/>
          </p:cNvSpPr>
          <p:nvPr>
            <p:ph type="body" sz="quarter" idx="11" hasCustomPrompt="1"/>
          </p:nvPr>
        </p:nvSpPr>
        <p:spPr>
          <a:xfrm>
            <a:off x="533400" y="1143000"/>
            <a:ext cx="6629400" cy="1147762"/>
          </a:xfrm>
          <a:prstGeom prst="rect">
            <a:avLst/>
          </a:prstGeom>
        </p:spPr>
        <p:txBody>
          <a:bodyPr/>
          <a:lstStyle>
            <a:lvl1pPr>
              <a:defRPr sz="4400" baseline="0">
                <a:solidFill>
                  <a:srgbClr val="1E1860"/>
                </a:solidFill>
                <a:latin typeface="Futura LT Pro Book" panose="020B0502020204020303" pitchFamily="34" charset="0"/>
              </a:defRPr>
            </a:lvl1pPr>
          </a:lstStyle>
          <a:p>
            <a:pPr lvl="0"/>
            <a:r>
              <a:rPr lang="en-US" dirty="0"/>
              <a:t>Title for (</a:t>
            </a:r>
            <a:r>
              <a:rPr lang="en-US" dirty="0" err="1"/>
              <a:t>ch</a:t>
            </a:r>
            <a:r>
              <a:rPr lang="en-US" dirty="0"/>
              <a:t>)art goes here</a:t>
            </a:r>
          </a:p>
        </p:txBody>
      </p:sp>
      <p:sp>
        <p:nvSpPr>
          <p:cNvPr id="5" name="Picture Placeholder 4"/>
          <p:cNvSpPr>
            <a:spLocks noGrp="1"/>
          </p:cNvSpPr>
          <p:nvPr>
            <p:ph type="pic" sz="quarter" idx="12"/>
          </p:nvPr>
        </p:nvSpPr>
        <p:spPr>
          <a:xfrm>
            <a:off x="543732" y="2057400"/>
            <a:ext cx="8991600" cy="5486400"/>
          </a:xfrm>
          <a:prstGeom prst="rect">
            <a:avLst/>
          </a:prstGeom>
        </p:spPr>
        <p:txBody>
          <a:bodyPr/>
          <a:lstStyle/>
          <a:p>
            <a:r>
              <a:rPr lang="en-US" dirty="0"/>
              <a:t>Click icon to add picture</a:t>
            </a:r>
          </a:p>
        </p:txBody>
      </p:sp>
    </p:spTree>
    <p:extLst>
      <p:ext uri="{BB962C8B-B14F-4D97-AF65-F5344CB8AC3E}">
        <p14:creationId xmlns:p14="http://schemas.microsoft.com/office/powerpoint/2010/main" val="40694773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8"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pPr marL="469900" lvl="1" algn="l">
              <a:lnSpc>
                <a:spcPts val="3400"/>
              </a:lnSpc>
            </a:pPr>
            <a:endParaRPr lang="en-US" sz="1800" dirty="0">
              <a:solidFill>
                <a:schemeClr val="bg1"/>
              </a:solidFill>
              <a:latin typeface="Futura LT Pro Book"/>
              <a:cs typeface="Futura LT Pro Book"/>
            </a:endParaRPr>
          </a:p>
        </p:txBody>
      </p:sp>
      <p:sp>
        <p:nvSpPr>
          <p:cNvPr id="17" name="bk object 17"/>
          <p:cNvSpPr/>
          <p:nvPr/>
        </p:nvSpPr>
        <p:spPr>
          <a:xfrm>
            <a:off x="1523" y="0"/>
            <a:ext cx="0" cy="1386840"/>
          </a:xfrm>
          <a:custGeom>
            <a:avLst/>
            <a:gdLst/>
            <a:ahLst/>
            <a:cxnLst/>
            <a:rect l="l" t="t" r="r" b="b"/>
            <a:pathLst>
              <a:path h="1386840">
                <a:moveTo>
                  <a:pt x="0" y="0"/>
                </a:moveTo>
                <a:lnTo>
                  <a:pt x="0" y="1386839"/>
                </a:lnTo>
              </a:path>
            </a:pathLst>
          </a:custGeom>
          <a:ln w="4318">
            <a:solidFill>
              <a:srgbClr val="1E185F"/>
            </a:solidFill>
          </a:ln>
        </p:spPr>
        <p:txBody>
          <a:bodyPr wrap="square" lIns="0" tIns="0" rIns="0" bIns="0" rtlCol="0"/>
          <a:lstStyle/>
          <a:p>
            <a:endParaRPr dirty="0"/>
          </a:p>
        </p:txBody>
      </p:sp>
      <p:sp>
        <p:nvSpPr>
          <p:cNvPr id="10" name="object 5"/>
          <p:cNvSpPr/>
          <p:nvPr userDrawn="1"/>
        </p:nvSpPr>
        <p:spPr>
          <a:xfrm>
            <a:off x="0" y="1219200"/>
            <a:ext cx="10058400" cy="5331086"/>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92471"/>
          </a:solidFill>
        </p:spPr>
        <p:txBody>
          <a:bodyPr wrap="square" lIns="0" tIns="0" rIns="0" bIns="0" rtlCol="0"/>
          <a:lstStyle/>
          <a:p>
            <a:endParaRPr dirty="0">
              <a:solidFill>
                <a:srgbClr val="A7BF39"/>
              </a:solidFill>
            </a:endParaRPr>
          </a:p>
        </p:txBody>
      </p:sp>
      <p:sp>
        <p:nvSpPr>
          <p:cNvPr id="5" name="Rectangle 4"/>
          <p:cNvSpPr/>
          <p:nvPr userDrawn="1"/>
        </p:nvSpPr>
        <p:spPr>
          <a:xfrm>
            <a:off x="1066800" y="2971800"/>
            <a:ext cx="8077200" cy="2698175"/>
          </a:xfrm>
          <a:prstGeom prst="rect">
            <a:avLst/>
          </a:prstGeom>
        </p:spPr>
        <p:txBody>
          <a:bodyPr wrap="square">
            <a:spAutoFit/>
          </a:bodyPr>
          <a:lstStyle/>
          <a:p>
            <a:r>
              <a:rPr lang="en-US" sz="1800" kern="1200" dirty="0">
                <a:solidFill>
                  <a:schemeClr val="bg1"/>
                </a:solidFill>
                <a:effectLst/>
                <a:latin typeface="Futura LT Pro Book" panose="020B0502020204020303" pitchFamily="34" charset="0"/>
                <a:ea typeface="+mn-ea"/>
                <a:cs typeface="+mn-cs"/>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1800" b="1" dirty="0">
                <a:solidFill>
                  <a:srgbClr val="1E1860"/>
                </a:solidFill>
                <a:latin typeface="Futura LT Pro Book"/>
                <a:cs typeface="Futura LT Pro Book"/>
              </a:rPr>
              <a:t>www.measureevaluation.org</a:t>
            </a:r>
          </a:p>
        </p:txBody>
      </p:sp>
      <p:sp>
        <p:nvSpPr>
          <p:cNvPr id="7" name="Rectangle 1"/>
          <p:cNvSpPr>
            <a:spLocks noChangeArrowheads="1"/>
          </p:cNvSpPr>
          <p:nvPr userDrawn="1"/>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40134" b="23721"/>
          <a:stretch/>
        </p:blipFill>
        <p:spPr>
          <a:xfrm>
            <a:off x="6096000" y="6705600"/>
            <a:ext cx="2159599" cy="990600"/>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21626" y="6598626"/>
            <a:ext cx="1274374" cy="108959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ONC Lecture">
    <p:spTree>
      <p:nvGrpSpPr>
        <p:cNvPr id="1" name=""/>
        <p:cNvGrpSpPr/>
        <p:nvPr/>
      </p:nvGrpSpPr>
      <p:grpSpPr>
        <a:xfrm>
          <a:off x="0" y="0"/>
          <a:ext cx="0" cy="0"/>
          <a:chOff x="0" y="0"/>
          <a:chExt cx="0" cy="0"/>
        </a:xfrm>
      </p:grpSpPr>
      <p:sp>
        <p:nvSpPr>
          <p:cNvPr id="3" name="Title 2"/>
          <p:cNvSpPr>
            <a:spLocks noGrp="1"/>
          </p:cNvSpPr>
          <p:nvPr>
            <p:ph type="title"/>
          </p:nvPr>
        </p:nvSpPr>
        <p:spPr>
          <a:xfrm>
            <a:off x="502920" y="311256"/>
            <a:ext cx="9052560" cy="1295400"/>
          </a:xfrm>
          <a:prstGeom prst="rect">
            <a:avLst/>
          </a:prstGeom>
        </p:spPr>
        <p:txBody>
          <a:bodyPr/>
          <a:lstStyle>
            <a:lvl1pPr>
              <a:defRPr>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1813560"/>
            <a:ext cx="9052560"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42686250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ONC Side by Side All Options">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17" name="Content Placeholder 1"/>
          <p:cNvSpPr>
            <a:spLocks noGrp="1"/>
          </p:cNvSpPr>
          <p:nvPr>
            <p:ph sz="quarter" idx="14"/>
          </p:nvPr>
        </p:nvSpPr>
        <p:spPr>
          <a:xfrm>
            <a:off x="502920" y="1813560"/>
            <a:ext cx="4445813"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1"/>
          <p:cNvSpPr>
            <a:spLocks noGrp="1"/>
          </p:cNvSpPr>
          <p:nvPr>
            <p:ph type="body" sz="quarter" idx="32" hasCustomPrompt="1"/>
          </p:nvPr>
        </p:nvSpPr>
        <p:spPr>
          <a:xfrm>
            <a:off x="502919" y="7116064"/>
            <a:ext cx="3782595"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18" name="Content Placeholder 2"/>
          <p:cNvSpPr>
            <a:spLocks noGrp="1"/>
          </p:cNvSpPr>
          <p:nvPr>
            <p:ph sz="quarter" idx="18"/>
          </p:nvPr>
        </p:nvSpPr>
        <p:spPr>
          <a:xfrm>
            <a:off x="5113020" y="1813560"/>
            <a:ext cx="4445813" cy="5181600"/>
          </a:xfrm>
          <a:prstGeom prst="rect">
            <a:avLst/>
          </a:prstGeom>
        </p:spPr>
        <p:txBody>
          <a:bodyPr/>
          <a:lstStyle>
            <a:lvl1pPr>
              <a:defRPr sz="3520"/>
            </a:lvl1pPr>
            <a:lvl2pPr>
              <a:buSzPct val="85000"/>
              <a:defRPr/>
            </a:lvl2pPr>
            <a:lvl3pPr marL="1257300" indent="-251460">
              <a:buSzPct val="80000"/>
              <a:buFont typeface="Courier New" panose="02070309020205020404" pitchFamily="49" charset="0"/>
              <a:buChar char="o"/>
              <a:defRPr lang="en-US" sz="2640" kern="1200" dirty="0" smtClean="0">
                <a:solidFill>
                  <a:schemeClr val="tx1"/>
                </a:solidFill>
                <a:latin typeface="+mn-lt"/>
                <a:ea typeface="+mn-ea"/>
                <a:cs typeface="+mn-cs"/>
              </a:defRPr>
            </a:lvl3pPr>
            <a:lvl4pPr marL="1760220" indent="-251460">
              <a:buSzPct val="120000"/>
              <a:buFont typeface="Wingdings" panose="05000000000000000000" pitchFamily="2" charset="2"/>
              <a:buChar char="§"/>
              <a:defRPr/>
            </a:lvl4pPr>
            <a:lvl5pPr marL="2263140" indent="-251460">
              <a:buSzPct val="70000"/>
              <a:buFont typeface="Wingdings" panose="05000000000000000000" pitchFamily="2" charset="2"/>
              <a:buChar char="q"/>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1"/>
          <p:cNvSpPr>
            <a:spLocks noGrp="1"/>
          </p:cNvSpPr>
          <p:nvPr>
            <p:ph type="body" sz="quarter" idx="33" hasCustomPrompt="1"/>
          </p:nvPr>
        </p:nvSpPr>
        <p:spPr>
          <a:xfrm>
            <a:off x="5113021" y="7116064"/>
            <a:ext cx="3795146"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8"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4339337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7" r:id="rId3"/>
    <p:sldLayoutId id="2147483668" r:id="rId4"/>
    <p:sldLayoutId id="2147483669" r:id="rId5"/>
    <p:sldLayoutId id="2147483670" r:id="rId6"/>
    <p:sldLayoutId id="2147483665" r:id="rId7"/>
    <p:sldLayoutId id="2147483672" r:id="rId8"/>
    <p:sldLayoutId id="2147483673" r:id="rId9"/>
    <p:sldLayoutId id="2147483674" r:id="rId10"/>
    <p:sldLayoutId id="2147483675" r:id="rId11"/>
    <p:sldLayoutId id="2147483676" r:id="rId12"/>
    <p:sldLayoutId id="2147483678" r:id="rId13"/>
    <p:sldLayoutId id="2147483679" r:id="rId14"/>
  </p:sldLayoutIdLst>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bodyStyle>
    <p:other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6.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www.cms.gov/"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hyperlink" Target="http://www.nanda.org/center-for-nursing-classification.html" TargetMode="External"/><Relationship Id="rId5" Type="http://schemas.openxmlformats.org/officeDocument/2006/relationships/hyperlink" Target="http://www.ihtsdo.org/snomed-ct/" TargetMode="External"/><Relationship Id="rId4" Type="http://schemas.openxmlformats.org/officeDocument/2006/relationships/hyperlink" Target="http://www.hl7.org/about/index.cfm?ref=nav" TargetMode="External"/></Relationships>
</file>

<file path=ppt/slides/_rels/slide33.xml.rels><?xml version="1.0" encoding="UTF-8" standalone="yes"?>
<Relationships xmlns="http://schemas.openxmlformats.org/package/2006/relationships"><Relationship Id="rId3" Type="http://schemas.openxmlformats.org/officeDocument/2006/relationships/hyperlink" Target="http://www.fda.gov/Drugs/InformationOnDrugs/ucm142438.htm"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95400"/>
            <a:ext cx="0" cy="5293360"/>
          </a:xfrm>
          <a:custGeom>
            <a:avLst/>
            <a:gdLst/>
            <a:ahLst/>
            <a:cxnLst/>
            <a:rect l="l" t="t" r="r" b="b"/>
            <a:pathLst>
              <a:path h="5293359">
                <a:moveTo>
                  <a:pt x="0" y="0"/>
                </a:moveTo>
                <a:lnTo>
                  <a:pt x="0" y="5292852"/>
                </a:lnTo>
              </a:path>
            </a:pathLst>
          </a:custGeom>
          <a:ln w="23495">
            <a:solidFill>
              <a:srgbClr val="D8A31F"/>
            </a:solidFill>
          </a:ln>
        </p:spPr>
        <p:txBody>
          <a:bodyPr wrap="square" lIns="0" tIns="0" rIns="0" bIns="0" rtlCol="0"/>
          <a:lstStyle/>
          <a:p>
            <a:endParaRPr dirty="0"/>
          </a:p>
        </p:txBody>
      </p:sp>
      <p:sp>
        <p:nvSpPr>
          <p:cNvPr id="3" name="object 3"/>
          <p:cNvSpPr/>
          <p:nvPr/>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solidFill>
                <a:srgbClr val="1E1860"/>
              </a:solidFill>
              <a:latin typeface="Futura Lt BT" panose="020B0402020204020303" pitchFamily="34" charset="0"/>
            </a:endParaRPr>
          </a:p>
        </p:txBody>
      </p:sp>
      <p:sp>
        <p:nvSpPr>
          <p:cNvPr id="5" name="object 5"/>
          <p:cNvSpPr/>
          <p:nvPr/>
        </p:nvSpPr>
        <p:spPr>
          <a:xfrm>
            <a:off x="0" y="1190824"/>
            <a:ext cx="10058400" cy="5396284"/>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92471"/>
          </a:solidFill>
        </p:spPr>
        <p:txBody>
          <a:bodyPr wrap="square" lIns="0" tIns="0" rIns="0" bIns="0" rtlCol="0"/>
          <a:lstStyle/>
          <a:p>
            <a:endParaRPr dirty="0"/>
          </a:p>
        </p:txBody>
      </p:sp>
      <p:sp>
        <p:nvSpPr>
          <p:cNvPr id="6" name="Rectangle 1"/>
          <p:cNvSpPr>
            <a:spLocks noChangeArrowheads="1"/>
          </p:cNvSpPr>
          <p:nvPr/>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2"/>
          <p:cNvSpPr>
            <a:spLocks noChangeArrowheads="1"/>
          </p:cNvSpPr>
          <p:nvPr/>
        </p:nvSpPr>
        <p:spPr bwMode="auto">
          <a:xfrm>
            <a:off x="-3620356" y="698506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6" name="Group 15"/>
          <p:cNvGrpSpPr/>
          <p:nvPr/>
        </p:nvGrpSpPr>
        <p:grpSpPr>
          <a:xfrm>
            <a:off x="6199632" y="6647688"/>
            <a:ext cx="3554167" cy="1089590"/>
            <a:chOff x="4495800" y="6621716"/>
            <a:chExt cx="3554167" cy="1089590"/>
          </a:xfrm>
        </p:grpSpPr>
        <p:pic>
          <p:nvPicPr>
            <p:cNvPr id="17" name="Picture 16"/>
            <p:cNvPicPr>
              <a:picLocks noChangeAspect="1"/>
            </p:cNvPicPr>
            <p:nvPr/>
          </p:nvPicPr>
          <p:blipFill rotWithShape="1">
            <a:blip r:embed="rId3">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18" name="Picture 1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19" name="Picture 18"/>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
        <p:nvSpPr>
          <p:cNvPr id="20" name="Title 1">
            <a:extLst>
              <a:ext uri="{FF2B5EF4-FFF2-40B4-BE49-F238E27FC236}">
                <a16:creationId xmlns:a16="http://schemas.microsoft.com/office/drawing/2014/main" id="{ED989051-BC70-4347-9C84-F763DBADD908}"/>
              </a:ext>
            </a:extLst>
          </p:cNvPr>
          <p:cNvSpPr>
            <a:spLocks noGrp="1"/>
          </p:cNvSpPr>
          <p:nvPr>
            <p:ph type="title"/>
          </p:nvPr>
        </p:nvSpPr>
        <p:spPr>
          <a:xfrm>
            <a:off x="422190" y="1545614"/>
            <a:ext cx="9081326" cy="836035"/>
          </a:xfrm>
        </p:spPr>
        <p:txBody>
          <a:bodyPr/>
          <a:lstStyle/>
          <a:p>
            <a:r>
              <a:rPr lang="en-US" altLang="en-US" sz="4400" kern="1200" dirty="0">
                <a:solidFill>
                  <a:schemeClr val="bg1"/>
                </a:solidFill>
                <a:ea typeface="+mn-ea"/>
                <a:cs typeface="Gill Sans MT"/>
              </a:rPr>
              <a:t>Data and Interoperability:</a:t>
            </a:r>
            <a:endParaRPr lang="en-US" sz="4400" kern="1200" dirty="0">
              <a:solidFill>
                <a:schemeClr val="bg1"/>
              </a:solidFill>
              <a:ea typeface="+mn-ea"/>
              <a:cs typeface="Gill Sans MT"/>
            </a:endParaRPr>
          </a:p>
        </p:txBody>
      </p:sp>
      <p:sp>
        <p:nvSpPr>
          <p:cNvPr id="21" name="Text Placeholder 2">
            <a:extLst>
              <a:ext uri="{FF2B5EF4-FFF2-40B4-BE49-F238E27FC236}">
                <a16:creationId xmlns:a16="http://schemas.microsoft.com/office/drawing/2014/main" id="{F48BC1A2-26C5-9041-9289-AB081198495A}"/>
              </a:ext>
            </a:extLst>
          </p:cNvPr>
          <p:cNvSpPr>
            <a:spLocks noGrp="1"/>
          </p:cNvSpPr>
          <p:nvPr>
            <p:ph type="body" sz="quarter" idx="4294967295"/>
          </p:nvPr>
        </p:nvSpPr>
        <p:spPr>
          <a:xfrm>
            <a:off x="422190" y="2362200"/>
            <a:ext cx="8674100" cy="842727"/>
          </a:xfrm>
          <a:prstGeom prst="rect">
            <a:avLst/>
          </a:prstGeom>
        </p:spPr>
        <p:txBody>
          <a:bodyPr/>
          <a:lstStyle/>
          <a:p>
            <a:r>
              <a:rPr lang="en-US" altLang="en-US" sz="4000" dirty="0">
                <a:solidFill>
                  <a:schemeClr val="bg1"/>
                </a:solidFill>
                <a:latin typeface="Century Gothic" panose="020B0502020202020204" pitchFamily="34" charset="0"/>
              </a:rPr>
              <a:t>Standards to Promote Health Information Exchange</a:t>
            </a:r>
          </a:p>
          <a:p>
            <a:endParaRPr lang="en-US" dirty="0"/>
          </a:p>
        </p:txBody>
      </p:sp>
      <p:sp>
        <p:nvSpPr>
          <p:cNvPr id="22" name="TextBox 7"/>
          <p:cNvSpPr txBox="1">
            <a:spLocks noChangeArrowheads="1"/>
          </p:cNvSpPr>
          <p:nvPr/>
        </p:nvSpPr>
        <p:spPr bwMode="auto">
          <a:xfrm>
            <a:off x="0" y="255278"/>
            <a:ext cx="974883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a:r>
              <a:rPr lang="en-US" altLang="en-US" sz="2200" b="1" dirty="0">
                <a:solidFill>
                  <a:schemeClr val="bg1"/>
                </a:solidFill>
                <a:latin typeface="Century Gothic" charset="0"/>
                <a:ea typeface="Century Gothic" charset="0"/>
                <a:cs typeface="Century Gothic" charset="0"/>
              </a:rPr>
              <a:t>Health Informatics in Low- and Middle-Income Countries</a:t>
            </a:r>
          </a:p>
          <a:p>
            <a:pPr algn="r"/>
            <a:r>
              <a:rPr lang="en-US" altLang="en-US" sz="2200" dirty="0">
                <a:solidFill>
                  <a:schemeClr val="bg1"/>
                </a:solidFill>
                <a:latin typeface="Century Gothic" charset="0"/>
                <a:ea typeface="Century Gothic" charset="0"/>
                <a:cs typeface="Century Gothic" charset="0"/>
              </a:rPr>
              <a:t>Short Course for Health Information System Professionals</a:t>
            </a:r>
            <a:endParaRPr lang="en-US" altLang="en-US" sz="1900" dirty="0">
              <a:solidFill>
                <a:schemeClr val="bg1"/>
              </a:solidFill>
              <a:latin typeface="Century Gothic" charset="0"/>
              <a:ea typeface="Century Gothic" charset="0"/>
              <a:cs typeface="Century Gothic" charset="0"/>
            </a:endParaRPr>
          </a:p>
        </p:txBody>
      </p:sp>
    </p:spTree>
    <p:extLst>
      <p:ext uri="{BB962C8B-B14F-4D97-AF65-F5344CB8AC3E}">
        <p14:creationId xmlns:p14="http://schemas.microsoft.com/office/powerpoint/2010/main" val="6502869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384048" y="64490"/>
            <a:ext cx="8674100" cy="545110"/>
          </a:xfrm>
        </p:spPr>
        <p:txBody>
          <a:bodyPr/>
          <a:lstStyle/>
          <a:p>
            <a:r>
              <a:rPr lang="en-US" altLang="en-US" dirty="0"/>
              <a:t>Problems Preventing Semantic Interoperability</a:t>
            </a:r>
          </a:p>
        </p:txBody>
      </p:sp>
      <p:sp>
        <p:nvSpPr>
          <p:cNvPr id="18435" name="Content Placeholder 2"/>
          <p:cNvSpPr>
            <a:spLocks noGrp="1"/>
          </p:cNvSpPr>
          <p:nvPr>
            <p:ph type="body" sz="quarter" idx="10"/>
          </p:nvPr>
        </p:nvSpPr>
        <p:spPr>
          <a:xfrm>
            <a:off x="384048" y="1600200"/>
            <a:ext cx="9293352" cy="3581400"/>
          </a:xfrm>
        </p:spPr>
        <p:txBody>
          <a:bodyPr/>
          <a:lstStyle/>
          <a:p>
            <a:pPr marL="0" indent="0">
              <a:lnSpc>
                <a:spcPct val="110000"/>
              </a:lnSpc>
              <a:spcAft>
                <a:spcPts val="1200"/>
              </a:spcAft>
              <a:buNone/>
            </a:pPr>
            <a:r>
              <a:rPr lang="en-US" altLang="en-US" dirty="0"/>
              <a:t>There are many problems that prevent us from achieving semantic interoperability.</a:t>
            </a:r>
          </a:p>
          <a:p>
            <a:pPr>
              <a:lnSpc>
                <a:spcPct val="110000"/>
              </a:lnSpc>
              <a:spcAft>
                <a:spcPts val="1200"/>
              </a:spcAft>
            </a:pPr>
            <a:r>
              <a:rPr lang="en-US" altLang="en-US" dirty="0"/>
              <a:t>Same words that have different meanings</a:t>
            </a:r>
          </a:p>
          <a:p>
            <a:pPr>
              <a:lnSpc>
                <a:spcPct val="110000"/>
              </a:lnSpc>
              <a:spcAft>
                <a:spcPts val="1200"/>
              </a:spcAft>
            </a:pPr>
            <a:r>
              <a:rPr lang="en-US" altLang="en-US" dirty="0"/>
              <a:t>Different words that have the same meaning</a:t>
            </a:r>
          </a:p>
          <a:p>
            <a:pPr>
              <a:lnSpc>
                <a:spcPct val="110000"/>
              </a:lnSpc>
              <a:spcAft>
                <a:spcPts val="1200"/>
              </a:spcAft>
            </a:pPr>
            <a:r>
              <a:rPr lang="en-US" altLang="en-US" dirty="0"/>
              <a:t>Words that are too general to convey a specific meaning</a:t>
            </a:r>
          </a:p>
          <a:p>
            <a:pPr>
              <a:lnSpc>
                <a:spcPct val="110000"/>
              </a:lnSpc>
              <a:spcAft>
                <a:spcPts val="1200"/>
              </a:spcAft>
            </a:pPr>
            <a:r>
              <a:rPr lang="en-US" altLang="en-US" dirty="0"/>
              <a:t>Localisms that lose meaning beyond that region</a:t>
            </a:r>
          </a:p>
          <a:p>
            <a:pPr>
              <a:lnSpc>
                <a:spcPct val="110000"/>
              </a:lnSpc>
              <a:spcAft>
                <a:spcPts val="1200"/>
              </a:spcAft>
            </a:pPr>
            <a:r>
              <a:rPr lang="en-US" altLang="en-US" dirty="0"/>
              <a:t>Failure to pay attention to factors other than name, such as units or how measured</a:t>
            </a:r>
          </a:p>
          <a:p>
            <a:pPr>
              <a:lnSpc>
                <a:spcPct val="110000"/>
              </a:lnSpc>
              <a:spcAft>
                <a:spcPts val="1200"/>
              </a:spcAft>
            </a:pPr>
            <a:r>
              <a:rPr lang="en-US" altLang="en-US" dirty="0"/>
              <a:t>Inconsistencies in the level at which things are described</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fld id="{AB0F1A69-221F-4422-AD14-A621C20ED0E7}" type="slidenum">
              <a:rPr lang="en-US" altLang="en-US" smtClean="0"/>
              <a:pPr/>
              <a:t>10</a:t>
            </a:fld>
            <a:endParaRPr lang="en-US" altLang="en-US" dirty="0"/>
          </a:p>
        </p:txBody>
      </p:sp>
    </p:spTree>
    <p:extLst>
      <p:ext uri="{BB962C8B-B14F-4D97-AF65-F5344CB8AC3E}">
        <p14:creationId xmlns:p14="http://schemas.microsoft.com/office/powerpoint/2010/main" val="9391616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384048" y="609600"/>
            <a:ext cx="8674100" cy="545110"/>
          </a:xfrm>
        </p:spPr>
        <p:txBody>
          <a:bodyPr/>
          <a:lstStyle/>
          <a:p>
            <a:r>
              <a:rPr lang="en-US" altLang="en-US" dirty="0"/>
              <a:t>Semantic Interoperability: Issues</a:t>
            </a:r>
          </a:p>
        </p:txBody>
      </p:sp>
      <p:sp>
        <p:nvSpPr>
          <p:cNvPr id="21" name="Text Placeholder 20"/>
          <p:cNvSpPr>
            <a:spLocks noGrp="1"/>
          </p:cNvSpPr>
          <p:nvPr>
            <p:ph type="body" sz="quarter" idx="10"/>
          </p:nvPr>
        </p:nvSpPr>
        <p:spPr>
          <a:xfrm>
            <a:off x="5059691" y="4262348"/>
            <a:ext cx="4800600" cy="381000"/>
          </a:xfrm>
        </p:spPr>
        <p:txBody>
          <a:bodyPr/>
          <a:lstStyle/>
          <a:p>
            <a:pPr marL="0" indent="0">
              <a:buNone/>
            </a:pPr>
            <a:r>
              <a:rPr lang="en-US" altLang="en-US" sz="1600" dirty="0"/>
              <a:t>Photo courtesy of Dr. Betsy Humphreys of the National Library of Medicine</a:t>
            </a:r>
          </a:p>
          <a:p>
            <a:endParaRPr lang="en-US" dirty="0"/>
          </a:p>
        </p:txBody>
      </p:sp>
      <p:sp>
        <p:nvSpPr>
          <p:cNvPr id="19459" name="Content Placeholder 2"/>
          <p:cNvSpPr>
            <a:spLocks noGrp="1"/>
          </p:cNvSpPr>
          <p:nvPr>
            <p:ph type="body" sz="quarter" idx="11"/>
          </p:nvPr>
        </p:nvSpPr>
        <p:spPr>
          <a:xfrm>
            <a:off x="384048" y="1600200"/>
            <a:ext cx="4264152" cy="3043148"/>
          </a:xfrm>
        </p:spPr>
        <p:txBody>
          <a:bodyPr/>
          <a:lstStyle/>
          <a:p>
            <a:pPr marL="342900" indent="-342900">
              <a:lnSpc>
                <a:spcPct val="110000"/>
              </a:lnSpc>
              <a:spcAft>
                <a:spcPts val="600"/>
              </a:spcAft>
              <a:buFont typeface="Arial" panose="020B0604020202020204" pitchFamily="34" charset="0"/>
              <a:buChar char="•"/>
            </a:pPr>
            <a:r>
              <a:rPr lang="en-US" altLang="en-US" dirty="0">
                <a:solidFill>
                  <a:schemeClr val="tx1"/>
                </a:solidFill>
              </a:rPr>
              <a:t>Legacy of existing data</a:t>
            </a:r>
          </a:p>
          <a:p>
            <a:pPr marL="342900" indent="-342900">
              <a:lnSpc>
                <a:spcPct val="110000"/>
              </a:lnSpc>
              <a:spcAft>
                <a:spcPts val="600"/>
              </a:spcAft>
              <a:buFont typeface="Arial" panose="020B0604020202020204" pitchFamily="34" charset="0"/>
              <a:buChar char="•"/>
            </a:pPr>
            <a:r>
              <a:rPr lang="en-US" altLang="en-US" dirty="0">
                <a:solidFill>
                  <a:schemeClr val="tx1"/>
                </a:solidFill>
              </a:rPr>
              <a:t>More than 400 terminologies in use today, plus local vocabularies</a:t>
            </a:r>
          </a:p>
          <a:p>
            <a:pPr marL="342900" indent="-342900">
              <a:lnSpc>
                <a:spcPct val="110000"/>
              </a:lnSpc>
              <a:spcAft>
                <a:spcPts val="600"/>
              </a:spcAft>
              <a:buFont typeface="Arial" panose="020B0604020202020204" pitchFamily="34" charset="0"/>
              <a:buChar char="•"/>
            </a:pPr>
            <a:r>
              <a:rPr lang="en-US" altLang="en-US" dirty="0">
                <a:solidFill>
                  <a:schemeClr val="tx1"/>
                </a:solidFill>
              </a:rPr>
              <a:t>Lack of a solution = no semantic interoperability</a:t>
            </a:r>
          </a:p>
          <a:p>
            <a:pPr>
              <a:lnSpc>
                <a:spcPct val="110000"/>
              </a:lnSpc>
              <a:spcAft>
                <a:spcPts val="600"/>
              </a:spcAft>
            </a:pPr>
            <a:endParaRPr lang="en-US" altLang="en-US" dirty="0"/>
          </a:p>
        </p:txBody>
      </p:sp>
      <p:pic>
        <p:nvPicPr>
          <p:cNvPr id="15" name="Picture 6" descr="This image is of a stack of books, representing many of the available sources of medical terminology.  The photo is by courtesy of Dr. Betsy Humphreys of NLM."/>
          <p:cNvPicPr>
            <a:picLocks noGrp="1" noChangeAspect="1"/>
          </p:cNvPicPr>
          <p:nvPr>
            <p:ph sz="quarter" idx="4294967295"/>
          </p:nvPr>
        </p:nvPicPr>
        <p:blipFill>
          <a:blip r:embed="rId3">
            <a:extLst>
              <a:ext uri="{28A0092B-C50C-407E-A947-70E740481C1C}">
                <a14:useLocalDpi xmlns:a14="http://schemas.microsoft.com/office/drawing/2010/main" val="0"/>
              </a:ext>
            </a:extLst>
          </a:blip>
          <a:stretch>
            <a:fillRect/>
          </a:stretch>
        </p:blipFill>
        <p:spPr>
          <a:xfrm>
            <a:off x="5059691" y="1752600"/>
            <a:ext cx="4445000" cy="2305050"/>
          </a:xfrm>
          <a:prstGeom prst="rect">
            <a:avLst/>
          </a:prstGeom>
          <a:effectLst>
            <a:outerShdw blurRad="50800" dist="38100" dir="2700000" algn="tl" rotWithShape="0">
              <a:prstClr val="black">
                <a:alpha val="40000"/>
              </a:prstClr>
            </a:outerShdw>
          </a:effectLst>
        </p:spPr>
      </p:pic>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fld id="{A598F7F0-02C7-49D9-A52B-30A5D9743FDA}" type="slidenum">
              <a:rPr lang="en-US" altLang="en-US" smtClean="0"/>
              <a:pPr/>
              <a:t>11</a:t>
            </a:fld>
            <a:endParaRPr lang="en-US" altLang="en-US" dirty="0"/>
          </a:p>
        </p:txBody>
      </p:sp>
    </p:spTree>
    <p:extLst>
      <p:ext uri="{BB962C8B-B14F-4D97-AF65-F5344CB8AC3E}">
        <p14:creationId xmlns:p14="http://schemas.microsoft.com/office/powerpoint/2010/main" val="7299216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altLang="en-US" dirty="0"/>
              <a:t>More Problems</a:t>
            </a:r>
          </a:p>
        </p:txBody>
      </p:sp>
      <p:sp>
        <p:nvSpPr>
          <p:cNvPr id="20483" name="Content Placeholder 2"/>
          <p:cNvSpPr>
            <a:spLocks noGrp="1"/>
          </p:cNvSpPr>
          <p:nvPr>
            <p:ph type="body" sz="quarter" idx="10"/>
          </p:nvPr>
        </p:nvSpPr>
        <p:spPr>
          <a:xfrm>
            <a:off x="384048" y="1600200"/>
            <a:ext cx="8305800" cy="2590800"/>
          </a:xfrm>
        </p:spPr>
        <p:txBody>
          <a:bodyPr/>
          <a:lstStyle/>
          <a:p>
            <a:r>
              <a:rPr lang="en-US" altLang="en-US" dirty="0"/>
              <a:t>There are too many choices for too many purposes.</a:t>
            </a:r>
          </a:p>
          <a:p>
            <a:pPr>
              <a:lnSpc>
                <a:spcPct val="110000"/>
              </a:lnSpc>
              <a:spcAft>
                <a:spcPts val="1200"/>
              </a:spcAft>
            </a:pPr>
            <a:r>
              <a:rPr lang="en-US" altLang="en-US" dirty="0"/>
              <a:t>Certain “words” are required for specific uses, but these choices do not satisfy multiple uses.</a:t>
            </a:r>
          </a:p>
          <a:p>
            <a:r>
              <a:rPr lang="en-US" altLang="en-US" dirty="0"/>
              <a:t>Most institutions use local vocabularies and map to the broader set of controlled vocabularies they are required to use.</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fld id="{D4FF00ED-1584-4E55-BCA4-9FAE00D143A9}" type="slidenum">
              <a:rPr lang="en-US" altLang="en-US" smtClean="0"/>
              <a:pPr/>
              <a:t>12</a:t>
            </a:fld>
            <a:endParaRPr lang="en-US" altLang="en-US" dirty="0"/>
          </a:p>
        </p:txBody>
      </p:sp>
    </p:spTree>
    <p:extLst>
      <p:ext uri="{BB962C8B-B14F-4D97-AF65-F5344CB8AC3E}">
        <p14:creationId xmlns:p14="http://schemas.microsoft.com/office/powerpoint/2010/main" val="12825864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altLang="en-US" dirty="0"/>
              <a:t>Confusion Comes Quickly</a:t>
            </a:r>
          </a:p>
        </p:txBody>
      </p:sp>
      <p:sp>
        <p:nvSpPr>
          <p:cNvPr id="21507" name="Content Placeholder 2"/>
          <p:cNvSpPr>
            <a:spLocks noGrp="1"/>
          </p:cNvSpPr>
          <p:nvPr>
            <p:ph type="body" sz="quarter" idx="10"/>
          </p:nvPr>
        </p:nvSpPr>
        <p:spPr>
          <a:xfrm>
            <a:off x="384048" y="1600200"/>
            <a:ext cx="8305800" cy="3276600"/>
          </a:xfrm>
        </p:spPr>
        <p:txBody>
          <a:bodyPr/>
          <a:lstStyle/>
          <a:p>
            <a:pPr>
              <a:lnSpc>
                <a:spcPct val="110000"/>
              </a:lnSpc>
              <a:spcAft>
                <a:spcPts val="1200"/>
              </a:spcAft>
            </a:pPr>
            <a:r>
              <a:rPr lang="en-US" altLang="en-US" dirty="0"/>
              <a:t>Vocabulary</a:t>
            </a:r>
          </a:p>
          <a:p>
            <a:pPr>
              <a:lnSpc>
                <a:spcPct val="110000"/>
              </a:lnSpc>
              <a:spcAft>
                <a:spcPts val="1200"/>
              </a:spcAft>
            </a:pPr>
            <a:r>
              <a:rPr lang="en-US" altLang="en-US" dirty="0"/>
              <a:t>Terminology</a:t>
            </a:r>
          </a:p>
          <a:p>
            <a:pPr>
              <a:lnSpc>
                <a:spcPct val="110000"/>
              </a:lnSpc>
              <a:spcAft>
                <a:spcPts val="1200"/>
              </a:spcAft>
            </a:pPr>
            <a:r>
              <a:rPr lang="en-US" altLang="en-US" dirty="0"/>
              <a:t>Nomenclature</a:t>
            </a:r>
          </a:p>
          <a:p>
            <a:pPr>
              <a:lnSpc>
                <a:spcPct val="110000"/>
              </a:lnSpc>
              <a:spcAft>
                <a:spcPts val="1200"/>
              </a:spcAft>
            </a:pPr>
            <a:r>
              <a:rPr lang="en-US" altLang="en-US" dirty="0"/>
              <a:t>Classification               </a:t>
            </a:r>
          </a:p>
          <a:p>
            <a:pPr>
              <a:lnSpc>
                <a:spcPct val="110000"/>
              </a:lnSpc>
              <a:spcAft>
                <a:spcPts val="1200"/>
              </a:spcAft>
            </a:pPr>
            <a:r>
              <a:rPr lang="en-US" altLang="en-US" dirty="0"/>
              <a:t>Taxonomy</a:t>
            </a:r>
          </a:p>
          <a:p>
            <a:pPr>
              <a:lnSpc>
                <a:spcPct val="110000"/>
              </a:lnSpc>
              <a:spcAft>
                <a:spcPts val="1200"/>
              </a:spcAft>
            </a:pPr>
            <a:r>
              <a:rPr lang="en-US" altLang="en-US" dirty="0"/>
              <a:t>Ontology</a:t>
            </a:r>
          </a:p>
          <a:p>
            <a:pPr>
              <a:lnSpc>
                <a:spcPct val="110000"/>
              </a:lnSpc>
              <a:spcAft>
                <a:spcPts val="1200"/>
              </a:spcAft>
            </a:pPr>
            <a:r>
              <a:rPr lang="en-US" altLang="en-US" dirty="0"/>
              <a:t>Groupers</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fld id="{01E62044-9697-47C2-9846-F78D7D2367EF}" type="slidenum">
              <a:rPr lang="en-US" altLang="en-US" smtClean="0"/>
              <a:pPr/>
              <a:t>13</a:t>
            </a:fld>
            <a:endParaRPr lang="en-US" altLang="en-US" dirty="0"/>
          </a:p>
        </p:txBody>
      </p:sp>
    </p:spTree>
    <p:extLst>
      <p:ext uri="{BB962C8B-B14F-4D97-AF65-F5344CB8AC3E}">
        <p14:creationId xmlns:p14="http://schemas.microsoft.com/office/powerpoint/2010/main" val="14298418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altLang="en-US" dirty="0"/>
              <a:t>Basic Features of Terminology</a:t>
            </a:r>
          </a:p>
        </p:txBody>
      </p:sp>
      <p:sp>
        <p:nvSpPr>
          <p:cNvPr id="22531" name="Content Placeholder 2"/>
          <p:cNvSpPr>
            <a:spLocks noGrp="1"/>
          </p:cNvSpPr>
          <p:nvPr>
            <p:ph type="body" sz="quarter" idx="10"/>
          </p:nvPr>
        </p:nvSpPr>
        <p:spPr>
          <a:xfrm>
            <a:off x="384047" y="1600200"/>
            <a:ext cx="9674353" cy="5029200"/>
          </a:xfrm>
        </p:spPr>
        <p:txBody>
          <a:bodyPr/>
          <a:lstStyle/>
          <a:p>
            <a:pPr>
              <a:lnSpc>
                <a:spcPct val="110000"/>
              </a:lnSpc>
            </a:pPr>
            <a:endParaRPr lang="en-US" altLang="en-US" sz="2200" dirty="0"/>
          </a:p>
          <a:p>
            <a:pPr marL="0" indent="0">
              <a:lnSpc>
                <a:spcPct val="110000"/>
              </a:lnSpc>
              <a:buNone/>
            </a:pPr>
            <a:r>
              <a:rPr lang="en-US" altLang="en-US" sz="2000" dirty="0"/>
              <a:t>Basic features of terminology include:</a:t>
            </a:r>
          </a:p>
          <a:p>
            <a:pPr>
              <a:lnSpc>
                <a:spcPct val="110000"/>
              </a:lnSpc>
            </a:pPr>
            <a:r>
              <a:rPr lang="en-US" altLang="en-US" sz="2200" dirty="0"/>
              <a:t> Unique identifier—code</a:t>
            </a:r>
          </a:p>
          <a:p>
            <a:pPr lvl="1" indent="-452438">
              <a:lnSpc>
                <a:spcPct val="110000"/>
              </a:lnSpc>
            </a:pPr>
            <a:r>
              <a:rPr lang="en-US" altLang="en-US" sz="2200" dirty="0"/>
              <a:t>Numeric and without meaning</a:t>
            </a:r>
          </a:p>
          <a:p>
            <a:pPr lvl="1" indent="-452438">
              <a:lnSpc>
                <a:spcPct val="110000"/>
              </a:lnSpc>
            </a:pPr>
            <a:r>
              <a:rPr lang="en-US" altLang="en-US" sz="2200" dirty="0"/>
              <a:t>May include check digit</a:t>
            </a:r>
          </a:p>
          <a:p>
            <a:pPr lvl="1" indent="-452438">
              <a:lnSpc>
                <a:spcPct val="110000"/>
              </a:lnSpc>
            </a:pPr>
            <a:r>
              <a:rPr lang="en-US" altLang="en-US" sz="2200" dirty="0"/>
              <a:t>Moving toward use of International Organization for Standardization-based object identifier (paths in a tree structure)</a:t>
            </a:r>
          </a:p>
          <a:p>
            <a:pPr lvl="1" indent="-452438">
              <a:lnSpc>
                <a:spcPct val="110000"/>
              </a:lnSpc>
            </a:pPr>
            <a:r>
              <a:rPr lang="en-US" altLang="en-US" sz="2200" dirty="0"/>
              <a:t>Assigning authority is assigned to organizations who in turn assign the identifiers (Health Level 7 is an assigning authority)</a:t>
            </a:r>
          </a:p>
          <a:p>
            <a:pPr>
              <a:lnSpc>
                <a:spcPct val="110000"/>
              </a:lnSpc>
            </a:pPr>
            <a:r>
              <a:rPr lang="en-US" altLang="en-US" sz="2200" dirty="0"/>
              <a:t>Official name</a:t>
            </a:r>
          </a:p>
          <a:p>
            <a:pPr lvl="1" indent="-452438">
              <a:lnSpc>
                <a:spcPct val="110000"/>
              </a:lnSpc>
            </a:pPr>
            <a:r>
              <a:rPr lang="en-US" altLang="en-US" sz="2200" dirty="0"/>
              <a:t>Female</a:t>
            </a:r>
          </a:p>
          <a:p>
            <a:pPr>
              <a:lnSpc>
                <a:spcPct val="110000"/>
              </a:lnSpc>
            </a:pPr>
            <a:r>
              <a:rPr lang="en-US" altLang="en-US" sz="2200" dirty="0"/>
              <a:t>Synonyms</a:t>
            </a:r>
          </a:p>
          <a:p>
            <a:pPr lvl="1" indent="-452438">
              <a:lnSpc>
                <a:spcPct val="110000"/>
              </a:lnSpc>
            </a:pPr>
            <a:r>
              <a:rPr lang="en-US" altLang="en-US" sz="2200" dirty="0"/>
              <a:t>Woman, girl</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fld id="{C85BFB96-C3E6-48E8-AAF5-7ED1A33FA02F}" type="slidenum">
              <a:rPr lang="en-US" altLang="en-US" smtClean="0"/>
              <a:pPr/>
              <a:t>14</a:t>
            </a:fld>
            <a:endParaRPr lang="en-US" altLang="en-US" dirty="0"/>
          </a:p>
        </p:txBody>
      </p:sp>
    </p:spTree>
    <p:extLst>
      <p:ext uri="{BB962C8B-B14F-4D97-AF65-F5344CB8AC3E}">
        <p14:creationId xmlns:p14="http://schemas.microsoft.com/office/powerpoint/2010/main" val="22342663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384048" y="533400"/>
            <a:ext cx="8674100" cy="545110"/>
          </a:xfrm>
        </p:spPr>
        <p:txBody>
          <a:bodyPr/>
          <a:lstStyle/>
          <a:p>
            <a:r>
              <a:rPr lang="en-US" altLang="en-US" dirty="0"/>
              <a:t>General Categories of Terms</a:t>
            </a:r>
          </a:p>
        </p:txBody>
      </p:sp>
      <p:sp>
        <p:nvSpPr>
          <p:cNvPr id="23555" name="Content Placeholder 2"/>
          <p:cNvSpPr>
            <a:spLocks noGrp="1"/>
          </p:cNvSpPr>
          <p:nvPr>
            <p:ph type="body" sz="quarter" idx="10"/>
          </p:nvPr>
        </p:nvSpPr>
        <p:spPr>
          <a:xfrm>
            <a:off x="384048" y="1600200"/>
            <a:ext cx="8305800" cy="2590800"/>
          </a:xfrm>
        </p:spPr>
        <p:txBody>
          <a:bodyPr numCol="2"/>
          <a:lstStyle/>
          <a:p>
            <a:r>
              <a:rPr lang="en-US" altLang="en-US" dirty="0"/>
              <a:t>Demographics</a:t>
            </a:r>
          </a:p>
          <a:p>
            <a:r>
              <a:rPr lang="en-US" altLang="en-US" dirty="0"/>
              <a:t>Signs and symptoms</a:t>
            </a:r>
          </a:p>
          <a:p>
            <a:r>
              <a:rPr lang="en-US" altLang="en-US" dirty="0"/>
              <a:t>Anatomy</a:t>
            </a:r>
          </a:p>
          <a:p>
            <a:pPr>
              <a:lnSpc>
                <a:spcPct val="110000"/>
              </a:lnSpc>
            </a:pPr>
            <a:r>
              <a:rPr lang="en-US" altLang="en-US" dirty="0"/>
              <a:t>Physical findings</a:t>
            </a:r>
          </a:p>
          <a:p>
            <a:r>
              <a:rPr lang="en-US" altLang="en-US" dirty="0"/>
              <a:t>Diagnostic procedures</a:t>
            </a:r>
          </a:p>
          <a:p>
            <a:r>
              <a:rPr lang="en-US" altLang="en-US" dirty="0"/>
              <a:t>Organisms</a:t>
            </a:r>
          </a:p>
          <a:p>
            <a:r>
              <a:rPr lang="en-US" altLang="en-US" dirty="0"/>
              <a:t>Diagnoses</a:t>
            </a:r>
          </a:p>
          <a:p>
            <a:r>
              <a:rPr lang="en-US" altLang="en-US" dirty="0"/>
              <a:t>Medications</a:t>
            </a:r>
          </a:p>
          <a:p>
            <a:r>
              <a:rPr lang="en-US" altLang="en-US" dirty="0"/>
              <a:t>Allergies</a:t>
            </a:r>
          </a:p>
          <a:p>
            <a:r>
              <a:rPr lang="en-US" altLang="en-US" dirty="0"/>
              <a:t>Therapeutic procedures</a:t>
            </a:r>
          </a:p>
          <a:p>
            <a:r>
              <a:rPr lang="en-US" altLang="en-US" dirty="0"/>
              <a:t>Adverse events</a:t>
            </a:r>
          </a:p>
          <a:p>
            <a:r>
              <a:rPr lang="en-US" altLang="en-US" dirty="0"/>
              <a:t>Genomics</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fld id="{A7AFBCFC-6FCE-4085-8262-B20020877064}" type="slidenum">
              <a:rPr lang="en-US" altLang="en-US" smtClean="0"/>
              <a:pPr/>
              <a:t>15</a:t>
            </a:fld>
            <a:endParaRPr lang="en-US" altLang="en-US" dirty="0"/>
          </a:p>
        </p:txBody>
      </p:sp>
    </p:spTree>
    <p:extLst>
      <p:ext uri="{BB962C8B-B14F-4D97-AF65-F5344CB8AC3E}">
        <p14:creationId xmlns:p14="http://schemas.microsoft.com/office/powerpoint/2010/main" val="21147244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384048" y="533400"/>
            <a:ext cx="8674100" cy="545110"/>
          </a:xfrm>
        </p:spPr>
        <p:txBody>
          <a:bodyPr/>
          <a:lstStyle/>
          <a:p>
            <a:r>
              <a:rPr lang="en-US" altLang="en-US" dirty="0"/>
              <a:t>Coding the Data—Gender</a:t>
            </a:r>
          </a:p>
        </p:txBody>
      </p:sp>
      <p:sp>
        <p:nvSpPr>
          <p:cNvPr id="24579" name="Content Placeholder 2"/>
          <p:cNvSpPr>
            <a:spLocks noGrp="1"/>
          </p:cNvSpPr>
          <p:nvPr>
            <p:ph type="body" sz="quarter" idx="10"/>
          </p:nvPr>
        </p:nvSpPr>
        <p:spPr>
          <a:xfrm>
            <a:off x="384048" y="1600200"/>
            <a:ext cx="8305800" cy="2590800"/>
          </a:xfrm>
        </p:spPr>
        <p:txBody>
          <a:bodyPr/>
          <a:lstStyle/>
          <a:p>
            <a:r>
              <a:rPr lang="en-US" altLang="en-US" dirty="0"/>
              <a:t>Data element—gender</a:t>
            </a:r>
          </a:p>
          <a:p>
            <a:r>
              <a:rPr lang="en-US" altLang="en-US" dirty="0"/>
              <a:t>Class: demographic</a:t>
            </a:r>
          </a:p>
          <a:p>
            <a:r>
              <a:rPr lang="en-US" altLang="en-US" dirty="0"/>
              <a:t>Controlled terminology (value set)</a:t>
            </a:r>
          </a:p>
          <a:p>
            <a:pPr lvl="1" indent="-452438"/>
            <a:r>
              <a:rPr lang="en-US" altLang="en-US" dirty="0"/>
              <a:t>Male</a:t>
            </a:r>
          </a:p>
          <a:p>
            <a:pPr lvl="1" indent="-452438"/>
            <a:r>
              <a:rPr lang="en-US" altLang="en-US" dirty="0"/>
              <a:t>Female</a:t>
            </a:r>
          </a:p>
          <a:p>
            <a:pPr lvl="1" indent="-452438"/>
            <a:r>
              <a:rPr lang="en-US" altLang="en-US" dirty="0"/>
              <a:t>Unknown (don’t know, haven’t asked)</a:t>
            </a:r>
          </a:p>
          <a:p>
            <a:pPr lvl="1" indent="-452438"/>
            <a:r>
              <a:rPr lang="en-US" altLang="en-US" dirty="0"/>
              <a:t>Unknown (can’t tell) (by dress; anatomically)</a:t>
            </a:r>
          </a:p>
          <a:p>
            <a:r>
              <a:rPr lang="en-US" altLang="en-US" dirty="0"/>
              <a:t>Representation</a:t>
            </a:r>
          </a:p>
          <a:p>
            <a:pPr lvl="1" indent="-452438"/>
            <a:r>
              <a:rPr lang="en-US" altLang="en-US" dirty="0"/>
              <a:t>M,F,U or 0,1,2 or other</a:t>
            </a:r>
          </a:p>
          <a:p>
            <a:r>
              <a:rPr lang="en-US" altLang="en-US" dirty="0"/>
              <a:t>Administrative or clinical</a:t>
            </a:r>
          </a:p>
          <a:p>
            <a:endParaRPr lang="en-US" altLang="en-US" dirty="0"/>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fld id="{7EE1EBA0-B9DA-433F-AF29-0054AA88170C}" type="slidenum">
              <a:rPr lang="en-US" altLang="en-US" smtClean="0"/>
              <a:pPr/>
              <a:t>16</a:t>
            </a:fld>
            <a:endParaRPr lang="en-US" altLang="en-US" dirty="0"/>
          </a:p>
        </p:txBody>
      </p:sp>
    </p:spTree>
    <p:extLst>
      <p:ext uri="{BB962C8B-B14F-4D97-AF65-F5344CB8AC3E}">
        <p14:creationId xmlns:p14="http://schemas.microsoft.com/office/powerpoint/2010/main" val="33540745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9"/>
          <p:cNvSpPr>
            <a:spLocks noGrp="1"/>
          </p:cNvSpPr>
          <p:nvPr>
            <p:ph type="title"/>
          </p:nvPr>
        </p:nvSpPr>
        <p:spPr>
          <a:xfrm>
            <a:off x="384048" y="64490"/>
            <a:ext cx="8674100" cy="545110"/>
          </a:xfrm>
        </p:spPr>
        <p:txBody>
          <a:bodyPr/>
          <a:lstStyle/>
          <a:p>
            <a:r>
              <a:rPr lang="en-US" altLang="en-US" dirty="0">
                <a:cs typeface="Tahoma" panose="020B0604030504040204" pitchFamily="34" charset="0"/>
              </a:rPr>
              <a:t>Electronic Health Record Messaging Standards</a:t>
            </a:r>
          </a:p>
        </p:txBody>
      </p:sp>
      <p:sp>
        <p:nvSpPr>
          <p:cNvPr id="2" name="Text Placeholder 1"/>
          <p:cNvSpPr>
            <a:spLocks noGrp="1"/>
          </p:cNvSpPr>
          <p:nvPr>
            <p:ph type="body" sz="quarter" idx="10"/>
          </p:nvPr>
        </p:nvSpPr>
        <p:spPr>
          <a:xfrm>
            <a:off x="401410" y="7011223"/>
            <a:ext cx="8305800" cy="430263"/>
          </a:xfrm>
        </p:spPr>
        <p:txBody>
          <a:bodyPr/>
          <a:lstStyle/>
          <a:p>
            <a:pPr marL="0" indent="0">
              <a:buNone/>
            </a:pPr>
            <a:r>
              <a:rPr lang="en-US" sz="1600" dirty="0"/>
              <a:t>(Amatayakul, 2009)</a:t>
            </a:r>
          </a:p>
        </p:txBody>
      </p:sp>
      <p:sp>
        <p:nvSpPr>
          <p:cNvPr id="11" name="Content Placeholder 10"/>
          <p:cNvSpPr>
            <a:spLocks noGrp="1"/>
          </p:cNvSpPr>
          <p:nvPr>
            <p:ph type="body" sz="quarter" idx="11"/>
          </p:nvPr>
        </p:nvSpPr>
        <p:spPr>
          <a:xfrm>
            <a:off x="384048" y="1600200"/>
            <a:ext cx="8674100" cy="3581400"/>
          </a:xfrm>
        </p:spPr>
        <p:txBody>
          <a:bodyPr/>
          <a:lstStyle/>
          <a:p>
            <a:pPr marL="342900" indent="-342900">
              <a:lnSpc>
                <a:spcPct val="110000"/>
              </a:lnSpc>
              <a:spcAft>
                <a:spcPts val="600"/>
              </a:spcAft>
              <a:buFont typeface="Arial" panose="020B0604020202020204" pitchFamily="34" charset="0"/>
              <a:buChar char="•"/>
              <a:defRPr/>
            </a:pPr>
            <a:r>
              <a:rPr lang="en-US" dirty="0">
                <a:solidFill>
                  <a:schemeClr val="tx1"/>
                </a:solidFill>
              </a:rPr>
              <a:t>Also called</a:t>
            </a:r>
          </a:p>
          <a:p>
            <a:pPr marL="800100" lvl="1" indent="-452438">
              <a:lnSpc>
                <a:spcPct val="110000"/>
              </a:lnSpc>
              <a:spcAft>
                <a:spcPts val="600"/>
              </a:spcAft>
              <a:buFont typeface="Courier New" panose="02070309020205020404" pitchFamily="49" charset="0"/>
              <a:buChar char="o"/>
              <a:defRPr/>
            </a:pPr>
            <a:r>
              <a:rPr lang="en-US" sz="2400" dirty="0">
                <a:solidFill>
                  <a:schemeClr val="tx1"/>
                </a:solidFill>
                <a:latin typeface="Century Gothic" panose="020B0502020202020204" pitchFamily="34" charset="0"/>
              </a:rPr>
              <a:t>Data exchange standards</a:t>
            </a:r>
          </a:p>
          <a:p>
            <a:pPr marL="800100" lvl="1" indent="-452438">
              <a:lnSpc>
                <a:spcPct val="110000"/>
              </a:lnSpc>
              <a:spcAft>
                <a:spcPts val="600"/>
              </a:spcAft>
              <a:buFont typeface="Courier New" panose="02070309020205020404" pitchFamily="49" charset="0"/>
              <a:buChar char="o"/>
              <a:defRPr/>
            </a:pPr>
            <a:r>
              <a:rPr lang="en-US" sz="2400" dirty="0">
                <a:solidFill>
                  <a:schemeClr val="tx1"/>
                </a:solidFill>
                <a:latin typeface="Century Gothic" panose="020B0502020202020204" pitchFamily="34" charset="0"/>
              </a:rPr>
              <a:t>Interoperability standards</a:t>
            </a:r>
          </a:p>
          <a:p>
            <a:pPr marL="342900" indent="-342900">
              <a:lnSpc>
                <a:spcPct val="110000"/>
              </a:lnSpc>
              <a:spcAft>
                <a:spcPts val="600"/>
              </a:spcAft>
              <a:buFont typeface="Arial" panose="020B0604020202020204" pitchFamily="34" charset="0"/>
              <a:buChar char="•"/>
              <a:defRPr/>
            </a:pPr>
            <a:r>
              <a:rPr lang="en-US" dirty="0">
                <a:solidFill>
                  <a:schemeClr val="tx1"/>
                </a:solidFill>
              </a:rPr>
              <a:t>Support sharing of data</a:t>
            </a:r>
          </a:p>
          <a:p>
            <a:pPr marL="800100" lvl="1" indent="-452438">
              <a:lnSpc>
                <a:spcPct val="110000"/>
              </a:lnSpc>
              <a:spcAft>
                <a:spcPts val="600"/>
              </a:spcAft>
              <a:buFont typeface="Courier New" panose="02070309020205020404" pitchFamily="49" charset="0"/>
              <a:buChar char="o"/>
              <a:defRPr/>
            </a:pPr>
            <a:r>
              <a:rPr lang="en-US" sz="2400" dirty="0">
                <a:solidFill>
                  <a:schemeClr val="tx1"/>
                </a:solidFill>
                <a:latin typeface="Century Gothic" panose="020B0502020202020204" pitchFamily="34" charset="0"/>
              </a:rPr>
              <a:t>Safe</a:t>
            </a:r>
          </a:p>
          <a:p>
            <a:pPr marL="800100" lvl="1" indent="-452438">
              <a:lnSpc>
                <a:spcPct val="110000"/>
              </a:lnSpc>
              <a:spcAft>
                <a:spcPts val="600"/>
              </a:spcAft>
              <a:buFont typeface="Courier New" panose="02070309020205020404" pitchFamily="49" charset="0"/>
              <a:buChar char="o"/>
              <a:defRPr/>
            </a:pPr>
            <a:r>
              <a:rPr lang="en-US" sz="2400" dirty="0">
                <a:solidFill>
                  <a:schemeClr val="tx1"/>
                </a:solidFill>
                <a:latin typeface="Century Gothic" panose="020B0502020202020204" pitchFamily="34" charset="0"/>
              </a:rPr>
              <a:t>Accurate</a:t>
            </a:r>
          </a:p>
          <a:p>
            <a:pPr marL="342900" indent="-342900">
              <a:lnSpc>
                <a:spcPct val="110000"/>
              </a:lnSpc>
              <a:spcAft>
                <a:spcPts val="600"/>
              </a:spcAft>
              <a:buFont typeface="Arial" panose="020B0604020202020204" pitchFamily="34" charset="0"/>
              <a:buChar char="•"/>
              <a:defRPr/>
            </a:pPr>
            <a:r>
              <a:rPr lang="en-US" dirty="0">
                <a:solidFill>
                  <a:schemeClr val="tx1"/>
                </a:solidFill>
              </a:rPr>
              <a:t>Protocols</a:t>
            </a:r>
          </a:p>
          <a:p>
            <a:pPr marL="800100" lvl="1" indent="-452438">
              <a:lnSpc>
                <a:spcPct val="110000"/>
              </a:lnSpc>
              <a:spcAft>
                <a:spcPts val="600"/>
              </a:spcAft>
              <a:buFont typeface="Courier New" panose="02070309020205020404" pitchFamily="49" charset="0"/>
              <a:buChar char="o"/>
              <a:defRPr/>
            </a:pPr>
            <a:r>
              <a:rPr lang="en-US" sz="2400" dirty="0">
                <a:solidFill>
                  <a:schemeClr val="tx1"/>
                </a:solidFill>
                <a:latin typeface="Century Gothic" panose="020B0502020202020204" pitchFamily="34" charset="0"/>
              </a:rPr>
              <a:t>Data definitions</a:t>
            </a:r>
          </a:p>
        </p:txBody>
      </p:sp>
      <p:sp>
        <p:nvSpPr>
          <p:cNvPr id="10244" name="Slide Number Placeholder 8"/>
          <p:cNvSpPr>
            <a:spLocks noGrp="1"/>
          </p:cNvSpPr>
          <p:nvPr>
            <p:ph type="sldNum" sz="quarter" idx="4294967295"/>
          </p:nvPr>
        </p:nvSpPr>
        <p:spPr bwMode="auto">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fld id="{844CBFA5-FC19-49D3-A163-93AA681468C5}" type="slidenum">
              <a:rPr lang="en-US" altLang="en-US">
                <a:solidFill>
                  <a:srgbClr val="A6A6A6"/>
                </a:solidFill>
              </a:rPr>
              <a:pPr eaLnBrk="1" hangingPunct="1"/>
              <a:t>17</a:t>
            </a:fld>
            <a:endParaRPr lang="en-US" altLang="en-US" dirty="0">
              <a:solidFill>
                <a:srgbClr val="A6A6A6"/>
              </a:solidFill>
            </a:endParaRPr>
          </a:p>
        </p:txBody>
      </p:sp>
    </p:spTree>
    <p:extLst>
      <p:ext uri="{BB962C8B-B14F-4D97-AF65-F5344CB8AC3E}">
        <p14:creationId xmlns:p14="http://schemas.microsoft.com/office/powerpoint/2010/main" val="16127318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02336" y="7013448"/>
            <a:ext cx="8305800" cy="393700"/>
          </a:xfrm>
        </p:spPr>
        <p:txBody>
          <a:bodyPr/>
          <a:lstStyle/>
          <a:p>
            <a:pPr marL="0" indent="0">
              <a:buNone/>
            </a:pPr>
            <a:r>
              <a:rPr lang="en-US" sz="1600" dirty="0"/>
              <a:t>(Amatayakul, 2009)</a:t>
            </a:r>
            <a:endParaRPr lang="en-US" sz="1600" dirty="0">
              <a:solidFill>
                <a:srgbClr val="FF0000"/>
              </a:solidFill>
            </a:endParaRPr>
          </a:p>
        </p:txBody>
      </p:sp>
      <p:sp>
        <p:nvSpPr>
          <p:cNvPr id="3" name="Content Placeholder 2"/>
          <p:cNvSpPr>
            <a:spLocks noGrp="1"/>
          </p:cNvSpPr>
          <p:nvPr>
            <p:ph type="body" sz="quarter" idx="11"/>
          </p:nvPr>
        </p:nvSpPr>
        <p:spPr>
          <a:xfrm>
            <a:off x="384048" y="1600200"/>
            <a:ext cx="8674100" cy="2819400"/>
          </a:xfrm>
        </p:spPr>
        <p:txBody>
          <a:bodyPr/>
          <a:lstStyle/>
          <a:p>
            <a:pPr marL="342900" indent="-342900">
              <a:lnSpc>
                <a:spcPct val="110000"/>
              </a:lnSpc>
              <a:spcAft>
                <a:spcPts val="600"/>
              </a:spcAft>
              <a:buFont typeface="Arial" panose="020B0604020202020204" pitchFamily="34" charset="0"/>
              <a:buChar char="•"/>
              <a:defRPr/>
            </a:pPr>
            <a:r>
              <a:rPr lang="en-US" dirty="0">
                <a:solidFill>
                  <a:schemeClr val="tx1"/>
                </a:solidFill>
              </a:rPr>
              <a:t>Numerous standards, including</a:t>
            </a:r>
          </a:p>
          <a:p>
            <a:pPr marL="741363" lvl="1" indent="-393700">
              <a:lnSpc>
                <a:spcPct val="110000"/>
              </a:lnSpc>
              <a:spcAft>
                <a:spcPts val="600"/>
              </a:spcAft>
              <a:buFont typeface="Courier New" panose="02070309020205020404" pitchFamily="49" charset="0"/>
              <a:buChar char="o"/>
              <a:defRPr/>
            </a:pPr>
            <a:r>
              <a:rPr lang="en-US" sz="2400" dirty="0">
                <a:solidFill>
                  <a:schemeClr val="tx1"/>
                </a:solidFill>
                <a:latin typeface="Century Gothic" panose="020B0502020202020204" pitchFamily="34" charset="0"/>
              </a:rPr>
              <a:t>American National Standards Institute (ANSI), Accredited Standards Committee X12-Insurance Subcommittee</a:t>
            </a:r>
          </a:p>
          <a:p>
            <a:pPr marL="741363" lvl="1" indent="-393700">
              <a:lnSpc>
                <a:spcPct val="110000"/>
              </a:lnSpc>
              <a:spcAft>
                <a:spcPts val="600"/>
              </a:spcAft>
              <a:buFont typeface="Courier New" panose="02070309020205020404" pitchFamily="49" charset="0"/>
              <a:buChar char="o"/>
              <a:defRPr/>
            </a:pPr>
            <a:r>
              <a:rPr lang="en-US" sz="2400" dirty="0">
                <a:solidFill>
                  <a:schemeClr val="tx1"/>
                </a:solidFill>
                <a:latin typeface="Century Gothic" panose="020B0502020202020204" pitchFamily="34" charset="0"/>
              </a:rPr>
              <a:t>Digital Imaging and Communications in Medicine</a:t>
            </a:r>
          </a:p>
        </p:txBody>
      </p:sp>
      <p:sp>
        <p:nvSpPr>
          <p:cNvPr id="11268" name="Slide Number Placeholder 5"/>
          <p:cNvSpPr>
            <a:spLocks noGrp="1"/>
          </p:cNvSpPr>
          <p:nvPr>
            <p:ph type="sldNum" sz="quarter" idx="4294967295"/>
          </p:nvPr>
        </p:nvSpPr>
        <p:spPr bwMode="auto">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fld id="{3B4C1E9D-D4A9-4817-93B9-99012631D721}" type="slidenum">
              <a:rPr lang="en-US" altLang="en-US">
                <a:solidFill>
                  <a:srgbClr val="A6A6A6"/>
                </a:solidFill>
              </a:rPr>
              <a:pPr eaLnBrk="1" hangingPunct="1"/>
              <a:t>18</a:t>
            </a:fld>
            <a:endParaRPr lang="en-US" altLang="en-US" dirty="0">
              <a:solidFill>
                <a:srgbClr val="A6A6A6"/>
              </a:solidFill>
            </a:endParaRPr>
          </a:p>
        </p:txBody>
      </p:sp>
      <p:sp>
        <p:nvSpPr>
          <p:cNvPr id="7" name="Title 9"/>
          <p:cNvSpPr>
            <a:spLocks noGrp="1"/>
          </p:cNvSpPr>
          <p:nvPr>
            <p:ph type="title"/>
          </p:nvPr>
        </p:nvSpPr>
        <p:spPr>
          <a:xfrm>
            <a:off x="384048" y="64490"/>
            <a:ext cx="8674100" cy="545110"/>
          </a:xfrm>
        </p:spPr>
        <p:txBody>
          <a:bodyPr/>
          <a:lstStyle/>
          <a:p>
            <a:r>
              <a:rPr lang="en-US" altLang="en-US" dirty="0">
                <a:cs typeface="Tahoma" panose="020B0604030504040204" pitchFamily="34" charset="0"/>
              </a:rPr>
              <a:t>Electronic Health Record Messaging Standards</a:t>
            </a:r>
          </a:p>
        </p:txBody>
      </p:sp>
    </p:spTree>
    <p:extLst>
      <p:ext uri="{BB962C8B-B14F-4D97-AF65-F5344CB8AC3E}">
        <p14:creationId xmlns:p14="http://schemas.microsoft.com/office/powerpoint/2010/main" val="22791501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6"/>
          <p:cNvSpPr>
            <a:spLocks noGrp="1"/>
          </p:cNvSpPr>
          <p:nvPr>
            <p:ph type="title"/>
          </p:nvPr>
        </p:nvSpPr>
        <p:spPr>
          <a:xfrm>
            <a:off x="384048" y="0"/>
            <a:ext cx="8674100" cy="545110"/>
          </a:xfrm>
        </p:spPr>
        <p:txBody>
          <a:bodyPr/>
          <a:lstStyle/>
          <a:p>
            <a:r>
              <a:rPr lang="en-US" altLang="en-US" dirty="0"/>
              <a:t>Digital Imaging Communications in Medicine</a:t>
            </a:r>
          </a:p>
        </p:txBody>
      </p:sp>
      <p:sp>
        <p:nvSpPr>
          <p:cNvPr id="2" name="Text Placeholder 1"/>
          <p:cNvSpPr>
            <a:spLocks noGrp="1"/>
          </p:cNvSpPr>
          <p:nvPr>
            <p:ph type="body" sz="quarter" idx="10"/>
          </p:nvPr>
        </p:nvSpPr>
        <p:spPr>
          <a:xfrm>
            <a:off x="402336" y="7013448"/>
            <a:ext cx="8305800" cy="304800"/>
          </a:xfrm>
        </p:spPr>
        <p:txBody>
          <a:bodyPr/>
          <a:lstStyle/>
          <a:p>
            <a:pPr marL="0" indent="0">
              <a:buNone/>
            </a:pPr>
            <a:r>
              <a:rPr lang="en-US" altLang="en-US" sz="1600" dirty="0">
                <a:cs typeface="Arial" panose="020B0604020202020204" pitchFamily="34" charset="0"/>
              </a:rPr>
              <a:t>(Giannangelo, 2010)</a:t>
            </a:r>
          </a:p>
        </p:txBody>
      </p:sp>
      <p:sp>
        <p:nvSpPr>
          <p:cNvPr id="17411" name="Content Placeholder 7"/>
          <p:cNvSpPr>
            <a:spLocks noGrp="1"/>
          </p:cNvSpPr>
          <p:nvPr>
            <p:ph type="body" sz="quarter" idx="11"/>
          </p:nvPr>
        </p:nvSpPr>
        <p:spPr>
          <a:xfrm>
            <a:off x="384048" y="1828800"/>
            <a:ext cx="8674100" cy="509498"/>
          </a:xfrm>
        </p:spPr>
        <p:txBody>
          <a:bodyPr/>
          <a:lstStyle/>
          <a:p>
            <a:pPr marL="342900" indent="-342900">
              <a:lnSpc>
                <a:spcPct val="110000"/>
              </a:lnSpc>
              <a:spcAft>
                <a:spcPts val="600"/>
              </a:spcAft>
              <a:buFont typeface="Arial" panose="020B0604020202020204" pitchFamily="34" charset="0"/>
              <a:buChar char="•"/>
            </a:pPr>
            <a:r>
              <a:rPr lang="en-US" altLang="en-US" dirty="0">
                <a:solidFill>
                  <a:schemeClr val="tx1"/>
                </a:solidFill>
                <a:cs typeface="Arial" panose="020B0604020202020204" pitchFamily="34" charset="0"/>
              </a:rPr>
              <a:t>Facilitates the exchange of images and diagnostic information from manufacturers to vendors to providers</a:t>
            </a:r>
          </a:p>
          <a:p>
            <a:pPr marL="342900" indent="-342900">
              <a:lnSpc>
                <a:spcPct val="110000"/>
              </a:lnSpc>
              <a:spcAft>
                <a:spcPts val="600"/>
              </a:spcAft>
              <a:buFont typeface="Arial" panose="020B0604020202020204" pitchFamily="34" charset="0"/>
              <a:buChar char="•"/>
            </a:pPr>
            <a:r>
              <a:rPr lang="en-US" altLang="en-US" dirty="0">
                <a:solidFill>
                  <a:schemeClr val="tx1"/>
                </a:solidFill>
                <a:cs typeface="Arial" panose="020B0604020202020204" pitchFamily="34" charset="0"/>
              </a:rPr>
              <a:t>Application is in any area using diagnostic images such as radiology, pathology, dentistry</a:t>
            </a:r>
          </a:p>
          <a:p>
            <a:pPr marL="342900" indent="-342900">
              <a:lnSpc>
                <a:spcPct val="110000"/>
              </a:lnSpc>
              <a:spcAft>
                <a:spcPts val="600"/>
              </a:spcAft>
              <a:buFont typeface="Arial" panose="020B0604020202020204" pitchFamily="34" charset="0"/>
              <a:buChar char="•"/>
            </a:pPr>
            <a:r>
              <a:rPr lang="en-US" altLang="en-US" dirty="0">
                <a:solidFill>
                  <a:schemeClr val="tx1"/>
                </a:solidFill>
                <a:cs typeface="Arial" panose="020B0604020202020204" pitchFamily="34" charset="0"/>
              </a:rPr>
              <a:t>Standards address</a:t>
            </a:r>
          </a:p>
          <a:p>
            <a:pPr marL="800100" lvl="1" indent="-452438">
              <a:lnSpc>
                <a:spcPct val="110000"/>
              </a:lnSpc>
              <a:spcAft>
                <a:spcPts val="600"/>
              </a:spcAft>
              <a:buFont typeface="Courier New" panose="02070309020205020404" pitchFamily="49" charset="0"/>
              <a:buChar char="o"/>
            </a:pPr>
            <a:r>
              <a:rPr lang="en-US" altLang="en-US" sz="2400" dirty="0">
                <a:solidFill>
                  <a:schemeClr val="tx1"/>
                </a:solidFill>
                <a:latin typeface="Century Gothic" panose="020B0502020202020204" pitchFamily="34" charset="0"/>
                <a:cs typeface="Arial" panose="020B0604020202020204" pitchFamily="34" charset="0"/>
              </a:rPr>
              <a:t>Data structure</a:t>
            </a:r>
          </a:p>
          <a:p>
            <a:pPr marL="800100" lvl="1" indent="-452438">
              <a:lnSpc>
                <a:spcPct val="110000"/>
              </a:lnSpc>
              <a:spcAft>
                <a:spcPts val="600"/>
              </a:spcAft>
              <a:buFont typeface="Courier New" panose="02070309020205020404" pitchFamily="49" charset="0"/>
              <a:buChar char="o"/>
            </a:pPr>
            <a:r>
              <a:rPr lang="en-US" altLang="en-US" sz="2400" dirty="0">
                <a:solidFill>
                  <a:schemeClr val="tx1"/>
                </a:solidFill>
                <a:latin typeface="Century Gothic" panose="020B0502020202020204" pitchFamily="34" charset="0"/>
                <a:cs typeface="Arial" panose="020B0604020202020204" pitchFamily="34" charset="0"/>
              </a:rPr>
              <a:t>Data dictionary</a:t>
            </a:r>
          </a:p>
          <a:p>
            <a:pPr marL="800100" lvl="1" indent="-452438">
              <a:lnSpc>
                <a:spcPct val="110000"/>
              </a:lnSpc>
              <a:spcAft>
                <a:spcPts val="600"/>
              </a:spcAft>
              <a:buFont typeface="Courier New" panose="02070309020205020404" pitchFamily="49" charset="0"/>
              <a:buChar char="o"/>
            </a:pPr>
            <a:r>
              <a:rPr lang="en-US" altLang="en-US" sz="2400" dirty="0">
                <a:solidFill>
                  <a:schemeClr val="tx1"/>
                </a:solidFill>
                <a:latin typeface="Century Gothic" panose="020B0502020202020204" pitchFamily="34" charset="0"/>
                <a:cs typeface="Arial" panose="020B0604020202020204" pitchFamily="34" charset="0"/>
              </a:rPr>
              <a:t>Message exchange</a:t>
            </a:r>
          </a:p>
          <a:p>
            <a:pPr marL="800100" lvl="1" indent="-452438">
              <a:lnSpc>
                <a:spcPct val="110000"/>
              </a:lnSpc>
              <a:spcAft>
                <a:spcPts val="600"/>
              </a:spcAft>
              <a:buFont typeface="Courier New" panose="02070309020205020404" pitchFamily="49" charset="0"/>
              <a:buChar char="o"/>
            </a:pPr>
            <a:r>
              <a:rPr lang="en-US" altLang="en-US" sz="2400" dirty="0">
                <a:solidFill>
                  <a:schemeClr val="tx1"/>
                </a:solidFill>
                <a:latin typeface="Century Gothic" panose="020B0502020202020204" pitchFamily="34" charset="0"/>
                <a:cs typeface="Arial" panose="020B0604020202020204" pitchFamily="34" charset="0"/>
              </a:rPr>
              <a:t>Media storage</a:t>
            </a:r>
          </a:p>
          <a:p>
            <a:pPr marL="800100" lvl="1" indent="-452438">
              <a:lnSpc>
                <a:spcPct val="110000"/>
              </a:lnSpc>
              <a:spcAft>
                <a:spcPts val="600"/>
              </a:spcAft>
              <a:buFont typeface="Courier New" panose="02070309020205020404" pitchFamily="49" charset="0"/>
              <a:buChar char="o"/>
            </a:pPr>
            <a:r>
              <a:rPr lang="en-US" altLang="en-US" sz="2400" dirty="0">
                <a:solidFill>
                  <a:schemeClr val="tx1"/>
                </a:solidFill>
                <a:latin typeface="Century Gothic" panose="020B0502020202020204" pitchFamily="34" charset="0"/>
                <a:cs typeface="Arial" panose="020B0604020202020204" pitchFamily="34" charset="0"/>
              </a:rPr>
              <a:t>Mapping</a:t>
            </a:r>
          </a:p>
        </p:txBody>
      </p:sp>
      <p:sp>
        <p:nvSpPr>
          <p:cNvPr id="12294" name="Slide Number Placeholder 5"/>
          <p:cNvSpPr>
            <a:spLocks noGrp="1"/>
          </p:cNvSpPr>
          <p:nvPr>
            <p:ph type="sldNum" sz="quarter" idx="4294967295"/>
          </p:nvPr>
        </p:nvSpPr>
        <p:spPr bwMode="auto">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fld id="{1360C3CA-371F-48CA-A411-67FC4813BF49}" type="slidenum">
              <a:rPr lang="en-US" altLang="en-US">
                <a:solidFill>
                  <a:srgbClr val="A6A6A6"/>
                </a:solidFill>
              </a:rPr>
              <a:pPr eaLnBrk="1" hangingPunct="1"/>
              <a:t>19</a:t>
            </a:fld>
            <a:endParaRPr lang="en-US" altLang="en-US" dirty="0">
              <a:solidFill>
                <a:srgbClr val="A6A6A6"/>
              </a:solidFill>
            </a:endParaRPr>
          </a:p>
        </p:txBody>
      </p:sp>
      <p:pic>
        <p:nvPicPr>
          <p:cNvPr id="17415" name="Picture 8" descr="Photo of a dental x-ray. Microsoft Clip Art."/>
          <p:cNvPicPr>
            <a:picLocks noChangeAspect="1" noChangeArrowheads="1"/>
          </p:cNvPicPr>
          <p:nvPr>
            <p:custDataLst>
              <p:tags r:id="rId1"/>
            </p:custDataLst>
          </p:nvPr>
        </p:nvPicPr>
        <p:blipFill>
          <a:blip r:embed="rId4" cstate="print">
            <a:extLst>
              <a:ext uri="{28A0092B-C50C-407E-A947-70E740481C1C}">
                <a14:useLocalDpi xmlns:a14="http://schemas.microsoft.com/office/drawing/2010/main" val="0"/>
              </a:ext>
            </a:extLst>
          </a:blip>
          <a:srcRect/>
          <a:stretch>
            <a:fillRect/>
          </a:stretch>
        </p:blipFill>
        <p:spPr bwMode="auto">
          <a:xfrm>
            <a:off x="5715000" y="3962400"/>
            <a:ext cx="3520440" cy="25146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184974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6"/>
          <p:cNvSpPr>
            <a:spLocks noGrp="1"/>
          </p:cNvSpPr>
          <p:nvPr>
            <p:ph type="title"/>
          </p:nvPr>
        </p:nvSpPr>
        <p:spPr>
          <a:xfrm>
            <a:off x="384048" y="76200"/>
            <a:ext cx="8674100" cy="545110"/>
          </a:xfrm>
        </p:spPr>
        <p:txBody>
          <a:bodyPr/>
          <a:lstStyle/>
          <a:p>
            <a:r>
              <a:rPr lang="en-US" altLang="en-US" dirty="0"/>
              <a:t>Standards to Promote Health </a:t>
            </a:r>
            <a:br>
              <a:rPr lang="en-US" altLang="en-US" dirty="0"/>
            </a:br>
            <a:r>
              <a:rPr lang="en-US" altLang="en-US" dirty="0"/>
              <a:t>Information Exchange</a:t>
            </a:r>
            <a:br>
              <a:rPr lang="en-US" altLang="en-US" b="1" dirty="0"/>
            </a:br>
            <a:r>
              <a:rPr lang="en-US" altLang="en-US" sz="2400" dirty="0">
                <a:solidFill>
                  <a:srgbClr val="1E1860"/>
                </a:solidFill>
              </a:rPr>
              <a:t>Learning Objectives</a:t>
            </a:r>
          </a:p>
        </p:txBody>
      </p:sp>
      <p:sp>
        <p:nvSpPr>
          <p:cNvPr id="9219" name="Content Placeholder 7"/>
          <p:cNvSpPr>
            <a:spLocks noGrp="1"/>
          </p:cNvSpPr>
          <p:nvPr>
            <p:ph type="body" sz="quarter" idx="10"/>
          </p:nvPr>
        </p:nvSpPr>
        <p:spPr>
          <a:xfrm>
            <a:off x="384047" y="2514600"/>
            <a:ext cx="9113965" cy="2819400"/>
          </a:xfrm>
        </p:spPr>
        <p:txBody>
          <a:bodyPr/>
          <a:lstStyle/>
          <a:p>
            <a:pPr>
              <a:lnSpc>
                <a:spcPct val="110000"/>
              </a:lnSpc>
            </a:pPr>
            <a:r>
              <a:rPr lang="en-US" altLang="en-US" dirty="0">
                <a:cs typeface="Arial" panose="020B0604020202020204" pitchFamily="34" charset="0"/>
              </a:rPr>
              <a:t>Define terms related to standardized terminologies</a:t>
            </a:r>
          </a:p>
          <a:p>
            <a:pPr>
              <a:lnSpc>
                <a:spcPct val="110000"/>
              </a:lnSpc>
            </a:pPr>
            <a:r>
              <a:rPr lang="en-US" altLang="en-US" dirty="0">
                <a:cs typeface="Arial" panose="020B0604020202020204" pitchFamily="34" charset="0"/>
              </a:rPr>
              <a:t>Identify and define terminologies and vocabularies that represent nursing care</a:t>
            </a:r>
          </a:p>
          <a:p>
            <a:pPr>
              <a:lnSpc>
                <a:spcPct val="110000"/>
              </a:lnSpc>
            </a:pPr>
            <a:r>
              <a:rPr lang="en-US" altLang="en-US" dirty="0">
                <a:cs typeface="Arial" panose="020B0604020202020204" pitchFamily="34" charset="0"/>
              </a:rPr>
              <a:t>Define and give examples of data interchange standards</a:t>
            </a:r>
          </a:p>
        </p:txBody>
      </p:sp>
      <p:sp>
        <p:nvSpPr>
          <p:cNvPr id="4102" name="Slide Number Placeholder 5"/>
          <p:cNvSpPr>
            <a:spLocks noGrp="1"/>
          </p:cNvSpPr>
          <p:nvPr>
            <p:ph type="sldNum" sz="quarter" idx="4294967295"/>
          </p:nvPr>
        </p:nvSpPr>
        <p:spPr bwMode="auto">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fld id="{167F0EE4-9102-4FEE-8939-EEB27BC0C287}" type="slidenum">
              <a:rPr lang="en-US" altLang="en-US">
                <a:solidFill>
                  <a:srgbClr val="A6A6A6"/>
                </a:solidFill>
              </a:rPr>
              <a:pPr eaLnBrk="1" hangingPunct="1"/>
              <a:t>2</a:t>
            </a:fld>
            <a:endParaRPr lang="en-US" altLang="en-US" dirty="0">
              <a:solidFill>
                <a:srgbClr val="A6A6A6"/>
              </a:solidFill>
            </a:endParaRPr>
          </a:p>
        </p:txBody>
      </p:sp>
    </p:spTree>
    <p:extLst>
      <p:ext uri="{BB962C8B-B14F-4D97-AF65-F5344CB8AC3E}">
        <p14:creationId xmlns:p14="http://schemas.microsoft.com/office/powerpoint/2010/main" val="8382727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384048" y="533400"/>
            <a:ext cx="8674100" cy="545110"/>
          </a:xfrm>
        </p:spPr>
        <p:txBody>
          <a:bodyPr/>
          <a:lstStyle/>
          <a:p>
            <a:pPr eaLnBrk="1" hangingPunct="1"/>
            <a:r>
              <a:rPr lang="en-US" altLang="en-US" dirty="0"/>
              <a:t>Health Level 7</a:t>
            </a:r>
          </a:p>
        </p:txBody>
      </p:sp>
      <p:sp>
        <p:nvSpPr>
          <p:cNvPr id="2" name="Text Placeholder 1"/>
          <p:cNvSpPr>
            <a:spLocks noGrp="1"/>
          </p:cNvSpPr>
          <p:nvPr>
            <p:ph type="body" sz="quarter" idx="10"/>
          </p:nvPr>
        </p:nvSpPr>
        <p:spPr>
          <a:xfrm>
            <a:off x="402336" y="7013448"/>
            <a:ext cx="8305800" cy="457200"/>
          </a:xfrm>
        </p:spPr>
        <p:txBody>
          <a:bodyPr/>
          <a:lstStyle/>
          <a:p>
            <a:pPr marL="0" indent="0">
              <a:buNone/>
            </a:pPr>
            <a:r>
              <a:rPr lang="en-US" sz="1600" dirty="0">
                <a:cs typeface="Arial" charset="0"/>
              </a:rPr>
              <a:t>(Health Level Seven International)</a:t>
            </a:r>
          </a:p>
        </p:txBody>
      </p:sp>
      <p:sp>
        <p:nvSpPr>
          <p:cNvPr id="18435" name="Content Placeholder 2"/>
          <p:cNvSpPr>
            <a:spLocks noGrp="1"/>
          </p:cNvSpPr>
          <p:nvPr>
            <p:ph type="body" sz="quarter" idx="11"/>
          </p:nvPr>
        </p:nvSpPr>
        <p:spPr>
          <a:xfrm>
            <a:off x="384048" y="1600200"/>
            <a:ext cx="8674100" cy="4114800"/>
          </a:xfrm>
        </p:spPr>
        <p:txBody>
          <a:bodyPr/>
          <a:lstStyle/>
          <a:p>
            <a:pPr marL="342900" indent="-342900" eaLnBrk="1" hangingPunct="1">
              <a:lnSpc>
                <a:spcPct val="110000"/>
              </a:lnSpc>
              <a:spcAft>
                <a:spcPts val="600"/>
              </a:spcAft>
              <a:buFont typeface="Arial" panose="020B0604020202020204" pitchFamily="34" charset="0"/>
              <a:buChar char="•"/>
              <a:defRPr/>
            </a:pPr>
            <a:r>
              <a:rPr lang="en-US" dirty="0">
                <a:solidFill>
                  <a:schemeClr val="tx1"/>
                </a:solidFill>
                <a:cs typeface="Arial" charset="0"/>
              </a:rPr>
              <a:t>ANSI accredited SDO</a:t>
            </a:r>
          </a:p>
          <a:p>
            <a:pPr marL="342900" indent="-342900" eaLnBrk="1" hangingPunct="1">
              <a:lnSpc>
                <a:spcPct val="110000"/>
              </a:lnSpc>
              <a:spcAft>
                <a:spcPts val="600"/>
              </a:spcAft>
              <a:buFont typeface="Arial" panose="020B0604020202020204" pitchFamily="34" charset="0"/>
              <a:buChar char="•"/>
              <a:defRPr/>
            </a:pPr>
            <a:r>
              <a:rPr lang="en-US" dirty="0">
                <a:solidFill>
                  <a:schemeClr val="tx1"/>
                </a:solidFill>
                <a:cs typeface="Arial" charset="0"/>
              </a:rPr>
              <a:t>Used for healthcare information exchange around the world</a:t>
            </a:r>
          </a:p>
          <a:p>
            <a:pPr marL="342900" indent="-342900" eaLnBrk="1" hangingPunct="1">
              <a:lnSpc>
                <a:spcPct val="110000"/>
              </a:lnSpc>
              <a:spcAft>
                <a:spcPts val="600"/>
              </a:spcAft>
              <a:buFont typeface="Arial" panose="020B0604020202020204" pitchFamily="34" charset="0"/>
              <a:buChar char="•"/>
              <a:defRPr/>
            </a:pPr>
            <a:r>
              <a:rPr lang="en-US" dirty="0">
                <a:solidFill>
                  <a:schemeClr val="tx1"/>
                </a:solidFill>
                <a:cs typeface="Arial" charset="0"/>
              </a:rPr>
              <a:t>Standards for</a:t>
            </a:r>
          </a:p>
          <a:p>
            <a:pPr marL="741363" lvl="1" indent="-393700" eaLnBrk="1" hangingPunct="1">
              <a:lnSpc>
                <a:spcPct val="110000"/>
              </a:lnSpc>
              <a:spcAft>
                <a:spcPts val="600"/>
              </a:spcAft>
              <a:buFont typeface="Courier New" panose="02070309020205020404" pitchFamily="49" charset="0"/>
              <a:buChar char="o"/>
              <a:defRPr/>
            </a:pPr>
            <a:r>
              <a:rPr lang="en-US" sz="2400" dirty="0">
                <a:solidFill>
                  <a:schemeClr val="tx1"/>
                </a:solidFill>
                <a:latin typeface="Century Gothic" panose="020B0502020202020204" pitchFamily="34" charset="0"/>
                <a:cs typeface="Arial" charset="0"/>
              </a:rPr>
              <a:t>Clinical data exchange</a:t>
            </a:r>
          </a:p>
          <a:p>
            <a:pPr marL="741363" lvl="1" indent="-393700" eaLnBrk="1" hangingPunct="1">
              <a:lnSpc>
                <a:spcPct val="110000"/>
              </a:lnSpc>
              <a:spcAft>
                <a:spcPts val="600"/>
              </a:spcAft>
              <a:buFont typeface="Courier New" panose="02070309020205020404" pitchFamily="49" charset="0"/>
              <a:buChar char="o"/>
              <a:defRPr/>
            </a:pPr>
            <a:r>
              <a:rPr lang="en-US" sz="2400" dirty="0">
                <a:solidFill>
                  <a:schemeClr val="tx1"/>
                </a:solidFill>
                <a:latin typeface="Century Gothic" panose="020B0502020202020204" pitchFamily="34" charset="0"/>
                <a:cs typeface="Arial" charset="0"/>
              </a:rPr>
              <a:t>Vocabulary</a:t>
            </a:r>
          </a:p>
          <a:p>
            <a:pPr marL="741363" lvl="1" indent="-393700" eaLnBrk="1" hangingPunct="1">
              <a:lnSpc>
                <a:spcPct val="110000"/>
              </a:lnSpc>
              <a:spcAft>
                <a:spcPts val="600"/>
              </a:spcAft>
              <a:buFont typeface="Courier New" panose="02070309020205020404" pitchFamily="49" charset="0"/>
              <a:buChar char="o"/>
              <a:defRPr/>
            </a:pPr>
            <a:r>
              <a:rPr lang="en-US" sz="2400" dirty="0">
                <a:solidFill>
                  <a:schemeClr val="tx1"/>
                </a:solidFill>
                <a:latin typeface="Century Gothic" panose="020B0502020202020204" pitchFamily="34" charset="0"/>
                <a:cs typeface="Arial" charset="0"/>
              </a:rPr>
              <a:t>Document architecture</a:t>
            </a:r>
          </a:p>
        </p:txBody>
      </p:sp>
      <p:sp>
        <p:nvSpPr>
          <p:cNvPr id="13318" name="Slide Number Placeholder 5"/>
          <p:cNvSpPr>
            <a:spLocks noGrp="1"/>
          </p:cNvSpPr>
          <p:nvPr>
            <p:ph type="sldNum" sz="quarter" idx="4294967295"/>
          </p:nvPr>
        </p:nvSpPr>
        <p:spPr bwMode="auto">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fld id="{8C3D0EAD-9EAB-44D9-BCD2-EA5F1012A00D}" type="slidenum">
              <a:rPr lang="en-US" altLang="en-US">
                <a:solidFill>
                  <a:srgbClr val="A6A6A6"/>
                </a:solidFill>
              </a:rPr>
              <a:pPr eaLnBrk="1" hangingPunct="1"/>
              <a:t>20</a:t>
            </a:fld>
            <a:endParaRPr lang="en-US" altLang="en-US" dirty="0">
              <a:solidFill>
                <a:srgbClr val="A6A6A6"/>
              </a:solidFill>
            </a:endParaRPr>
          </a:p>
        </p:txBody>
      </p:sp>
    </p:spTree>
    <p:extLst>
      <p:ext uri="{BB962C8B-B14F-4D97-AF65-F5344CB8AC3E}">
        <p14:creationId xmlns:p14="http://schemas.microsoft.com/office/powerpoint/2010/main" val="2147573186"/>
      </p:ext>
    </p:extLst>
  </p:cSld>
  <p:clrMapOvr>
    <a:masterClrMapping/>
  </p:clrMapOvr>
  <p:transition advTm="23000"/>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384048" y="76200"/>
            <a:ext cx="8674100" cy="545110"/>
          </a:xfrm>
        </p:spPr>
        <p:txBody>
          <a:bodyPr/>
          <a:lstStyle/>
          <a:p>
            <a:pPr eaLnBrk="1" hangingPunct="1"/>
            <a:r>
              <a:rPr lang="en-US" altLang="en-US" dirty="0">
                <a:cs typeface="Tahoma" panose="020B0604030504040204" pitchFamily="34" charset="0"/>
              </a:rPr>
              <a:t>Classifications, Terminologies</a:t>
            </a:r>
            <a:br>
              <a:rPr lang="en-US" altLang="en-US" dirty="0">
                <a:cs typeface="Tahoma" panose="020B0604030504040204" pitchFamily="34" charset="0"/>
              </a:rPr>
            </a:br>
            <a:r>
              <a:rPr lang="en-US" altLang="en-US" dirty="0">
                <a:cs typeface="Tahoma" panose="020B0604030504040204" pitchFamily="34" charset="0"/>
              </a:rPr>
              <a:t>and Vocabularies</a:t>
            </a:r>
          </a:p>
        </p:txBody>
      </p:sp>
      <p:sp>
        <p:nvSpPr>
          <p:cNvPr id="2" name="Text Placeholder 1"/>
          <p:cNvSpPr>
            <a:spLocks noGrp="1"/>
          </p:cNvSpPr>
          <p:nvPr>
            <p:ph type="body" sz="quarter" idx="10"/>
          </p:nvPr>
        </p:nvSpPr>
        <p:spPr>
          <a:xfrm>
            <a:off x="402336" y="7013448"/>
            <a:ext cx="8305800" cy="457200"/>
          </a:xfrm>
        </p:spPr>
        <p:txBody>
          <a:bodyPr/>
          <a:lstStyle/>
          <a:p>
            <a:pPr marL="0" indent="0">
              <a:buNone/>
            </a:pPr>
            <a:r>
              <a:rPr lang="en-US" sz="1600" dirty="0">
                <a:cs typeface="Arial" charset="0"/>
              </a:rPr>
              <a:t>(Giannangelo, 2010)</a:t>
            </a:r>
          </a:p>
        </p:txBody>
      </p:sp>
      <p:sp>
        <p:nvSpPr>
          <p:cNvPr id="14339" name="Content Placeholder 2"/>
          <p:cNvSpPr>
            <a:spLocks noGrp="1"/>
          </p:cNvSpPr>
          <p:nvPr>
            <p:ph type="body" sz="quarter" idx="11"/>
          </p:nvPr>
        </p:nvSpPr>
        <p:spPr>
          <a:xfrm>
            <a:off x="384048" y="1600200"/>
            <a:ext cx="8674100" cy="3810000"/>
          </a:xfrm>
        </p:spPr>
        <p:txBody>
          <a:bodyPr/>
          <a:lstStyle/>
          <a:p>
            <a:pPr marL="342900" indent="-342900">
              <a:lnSpc>
                <a:spcPct val="110000"/>
              </a:lnSpc>
              <a:spcAft>
                <a:spcPts val="1200"/>
              </a:spcAft>
              <a:buFont typeface="Arial" panose="020B0604020202020204" pitchFamily="34" charset="0"/>
              <a:buChar char="•"/>
              <a:defRPr/>
            </a:pPr>
            <a:r>
              <a:rPr lang="en-US" dirty="0">
                <a:solidFill>
                  <a:schemeClr val="tx1"/>
                </a:solidFill>
                <a:cs typeface="Arial" charset="0"/>
              </a:rPr>
              <a:t>Classification systems </a:t>
            </a:r>
            <a:r>
              <a:rPr lang="en-US" altLang="en-US" dirty="0"/>
              <a:t>designed to group similar or related data</a:t>
            </a:r>
            <a:endParaRPr lang="en-US" dirty="0">
              <a:solidFill>
                <a:schemeClr val="tx1"/>
              </a:solidFill>
              <a:cs typeface="Arial" charset="0"/>
            </a:endParaRPr>
          </a:p>
          <a:p>
            <a:pPr marL="800100" lvl="1" indent="-452438" eaLnBrk="1" hangingPunct="1">
              <a:lnSpc>
                <a:spcPct val="110000"/>
              </a:lnSpc>
              <a:spcAft>
                <a:spcPts val="1200"/>
              </a:spcAft>
              <a:buFont typeface="Courier New" panose="02070309020205020404" pitchFamily="49" charset="0"/>
              <a:buChar char="o"/>
              <a:defRPr/>
            </a:pPr>
            <a:r>
              <a:rPr lang="en-US" sz="2400" dirty="0">
                <a:solidFill>
                  <a:schemeClr val="tx1"/>
                </a:solidFill>
                <a:latin typeface="Century Gothic" panose="020B0502020202020204" pitchFamily="34" charset="0"/>
                <a:cs typeface="Arial" charset="0"/>
              </a:rPr>
              <a:t>Group similar or related data</a:t>
            </a:r>
          </a:p>
          <a:p>
            <a:pPr marL="1141412" lvl="2" indent="-342900">
              <a:lnSpc>
                <a:spcPct val="110000"/>
              </a:lnSpc>
              <a:spcAft>
                <a:spcPts val="1200"/>
              </a:spcAft>
              <a:buFont typeface="Wingdings" panose="05000000000000000000" pitchFamily="2" charset="2"/>
              <a:buChar char="§"/>
              <a:defRPr/>
            </a:pPr>
            <a:r>
              <a:rPr lang="en-US" altLang="en-US" sz="2400" dirty="0">
                <a:latin typeface="Century Gothic" panose="020B0502020202020204" pitchFamily="34" charset="0"/>
                <a:cs typeface="Arial" panose="020B0604020202020204" pitchFamily="34" charset="0"/>
              </a:rPr>
              <a:t>International Classification of Diseases, 10th Revision, Clinical Modification (</a:t>
            </a:r>
            <a:r>
              <a:rPr lang="en-US" sz="2400" dirty="0">
                <a:solidFill>
                  <a:schemeClr val="tx1"/>
                </a:solidFill>
                <a:latin typeface="Century Gothic" panose="020B0502020202020204" pitchFamily="34" charset="0"/>
                <a:cs typeface="Arial" charset="0"/>
              </a:rPr>
              <a:t>ICD-10-CM)</a:t>
            </a:r>
          </a:p>
          <a:p>
            <a:pPr marL="1141412" lvl="2" indent="-342900">
              <a:lnSpc>
                <a:spcPct val="110000"/>
              </a:lnSpc>
              <a:spcAft>
                <a:spcPts val="1200"/>
              </a:spcAft>
              <a:buFont typeface="Wingdings" panose="05000000000000000000" pitchFamily="2" charset="2"/>
              <a:buChar char="§"/>
              <a:defRPr/>
            </a:pPr>
            <a:r>
              <a:rPr lang="en-US" altLang="en-US" sz="2400" dirty="0">
                <a:latin typeface="Century Gothic" panose="020B0502020202020204" pitchFamily="34" charset="0"/>
                <a:cs typeface="Arial" panose="020B0604020202020204" pitchFamily="34" charset="0"/>
              </a:rPr>
              <a:t>International Classification of Diseases, 10th Revision, Procedure Coding System (</a:t>
            </a:r>
            <a:r>
              <a:rPr lang="en-US" sz="2400" dirty="0">
                <a:solidFill>
                  <a:schemeClr val="tx1"/>
                </a:solidFill>
                <a:latin typeface="Century Gothic" panose="020B0502020202020204" pitchFamily="34" charset="0"/>
                <a:cs typeface="Arial" charset="0"/>
              </a:rPr>
              <a:t>ICD-10-PCS)</a:t>
            </a:r>
          </a:p>
        </p:txBody>
      </p:sp>
      <p:sp>
        <p:nvSpPr>
          <p:cNvPr id="14340" name="Slide Number Placeholder 5"/>
          <p:cNvSpPr>
            <a:spLocks noGrp="1"/>
          </p:cNvSpPr>
          <p:nvPr>
            <p:ph type="sldNum" sz="quarter" idx="4294967295"/>
          </p:nvPr>
        </p:nvSpPr>
        <p:spPr bwMode="auto">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fld id="{1D8E737A-6FAE-47E4-8CB3-99FE46F7EB50}" type="slidenum">
              <a:rPr lang="en-US" altLang="en-US">
                <a:solidFill>
                  <a:srgbClr val="A6A6A6"/>
                </a:solidFill>
              </a:rPr>
              <a:pPr eaLnBrk="1" hangingPunct="1"/>
              <a:t>21</a:t>
            </a:fld>
            <a:endParaRPr lang="en-US" altLang="en-US" dirty="0">
              <a:solidFill>
                <a:srgbClr val="A6A6A6"/>
              </a:solidFill>
            </a:endParaRPr>
          </a:p>
        </p:txBody>
      </p:sp>
    </p:spTree>
    <p:extLst>
      <p:ext uri="{BB962C8B-B14F-4D97-AF65-F5344CB8AC3E}">
        <p14:creationId xmlns:p14="http://schemas.microsoft.com/office/powerpoint/2010/main" val="37956630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384048" y="76200"/>
            <a:ext cx="8674100" cy="545110"/>
          </a:xfrm>
        </p:spPr>
        <p:txBody>
          <a:bodyPr/>
          <a:lstStyle/>
          <a:p>
            <a:pPr eaLnBrk="1" hangingPunct="1"/>
            <a:r>
              <a:rPr lang="en-US" altLang="en-US" dirty="0">
                <a:cs typeface="Tahoma" panose="020B0604030504040204" pitchFamily="34" charset="0"/>
              </a:rPr>
              <a:t>Classifications, Terminologies</a:t>
            </a:r>
            <a:br>
              <a:rPr lang="en-US" altLang="en-US" dirty="0">
                <a:cs typeface="Tahoma" panose="020B0604030504040204" pitchFamily="34" charset="0"/>
              </a:rPr>
            </a:br>
            <a:r>
              <a:rPr lang="en-US" altLang="en-US" dirty="0">
                <a:cs typeface="Tahoma" panose="020B0604030504040204" pitchFamily="34" charset="0"/>
              </a:rPr>
              <a:t>and Vocabularies</a:t>
            </a:r>
          </a:p>
        </p:txBody>
      </p:sp>
      <p:sp>
        <p:nvSpPr>
          <p:cNvPr id="2" name="Text Placeholder 1"/>
          <p:cNvSpPr>
            <a:spLocks noGrp="1"/>
          </p:cNvSpPr>
          <p:nvPr>
            <p:ph type="body" sz="quarter" idx="10"/>
          </p:nvPr>
        </p:nvSpPr>
        <p:spPr>
          <a:xfrm>
            <a:off x="402336" y="7013448"/>
            <a:ext cx="8305800" cy="454152"/>
          </a:xfrm>
        </p:spPr>
        <p:txBody>
          <a:bodyPr/>
          <a:lstStyle/>
          <a:p>
            <a:pPr marL="0" indent="0">
              <a:buNone/>
            </a:pPr>
            <a:r>
              <a:rPr lang="en-US" sz="1600" dirty="0">
                <a:cs typeface="Arial" charset="0"/>
              </a:rPr>
              <a:t>(Giannangelo, 2010)</a:t>
            </a:r>
          </a:p>
        </p:txBody>
      </p:sp>
      <p:sp>
        <p:nvSpPr>
          <p:cNvPr id="15363" name="Content Placeholder 2"/>
          <p:cNvSpPr>
            <a:spLocks noGrp="1"/>
          </p:cNvSpPr>
          <p:nvPr>
            <p:ph type="body" sz="quarter" idx="11"/>
          </p:nvPr>
        </p:nvSpPr>
        <p:spPr>
          <a:xfrm>
            <a:off x="384048" y="1600200"/>
            <a:ext cx="8674100" cy="509498"/>
          </a:xfrm>
        </p:spPr>
        <p:txBody>
          <a:bodyPr/>
          <a:lstStyle/>
          <a:p>
            <a:pPr marL="342900" indent="-342900" eaLnBrk="1" hangingPunct="1">
              <a:lnSpc>
                <a:spcPct val="110000"/>
              </a:lnSpc>
              <a:spcAft>
                <a:spcPts val="1200"/>
              </a:spcAft>
              <a:buFont typeface="Arial" panose="020B0604020202020204" pitchFamily="34" charset="0"/>
              <a:buChar char="•"/>
              <a:defRPr/>
            </a:pPr>
            <a:r>
              <a:rPr lang="en-US" dirty="0">
                <a:solidFill>
                  <a:schemeClr val="tx1"/>
                </a:solidFill>
                <a:cs typeface="Arial" charset="0"/>
              </a:rPr>
              <a:t>Terminologies</a:t>
            </a:r>
          </a:p>
          <a:p>
            <a:pPr marL="800100" lvl="1" indent="-452438" eaLnBrk="1" hangingPunct="1">
              <a:buFont typeface="Courier New" panose="02070309020205020404" pitchFamily="49" charset="0"/>
              <a:buChar char="o"/>
              <a:defRPr/>
            </a:pPr>
            <a:r>
              <a:rPr lang="en-US" sz="2400" dirty="0">
                <a:solidFill>
                  <a:schemeClr val="tx1"/>
                </a:solidFill>
                <a:latin typeface="Century Gothic" panose="020B0502020202020204" pitchFamily="34" charset="0"/>
                <a:cs typeface="Arial" charset="0"/>
              </a:rPr>
              <a:t>Contain terms that represent a system of concepts</a:t>
            </a:r>
          </a:p>
        </p:txBody>
      </p:sp>
      <p:sp>
        <p:nvSpPr>
          <p:cNvPr id="15364" name="Slide Number Placeholder 5"/>
          <p:cNvSpPr>
            <a:spLocks noGrp="1"/>
          </p:cNvSpPr>
          <p:nvPr>
            <p:ph type="sldNum" sz="quarter" idx="4294967295"/>
          </p:nvPr>
        </p:nvSpPr>
        <p:spPr bwMode="auto">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fld id="{2AFC3941-AFE2-492C-BF70-618E9AD0524E}" type="slidenum">
              <a:rPr lang="en-US" altLang="en-US">
                <a:solidFill>
                  <a:srgbClr val="A6A6A6"/>
                </a:solidFill>
              </a:rPr>
              <a:pPr eaLnBrk="1" hangingPunct="1"/>
              <a:t>22</a:t>
            </a:fld>
            <a:endParaRPr lang="en-US" altLang="en-US" dirty="0">
              <a:solidFill>
                <a:srgbClr val="A6A6A6"/>
              </a:solidFill>
            </a:endParaRPr>
          </a:p>
        </p:txBody>
      </p:sp>
    </p:spTree>
    <p:extLst>
      <p:ext uri="{BB962C8B-B14F-4D97-AF65-F5344CB8AC3E}">
        <p14:creationId xmlns:p14="http://schemas.microsoft.com/office/powerpoint/2010/main" val="12418857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384048" y="76200"/>
            <a:ext cx="8674100" cy="545110"/>
          </a:xfrm>
        </p:spPr>
        <p:txBody>
          <a:bodyPr/>
          <a:lstStyle/>
          <a:p>
            <a:pPr eaLnBrk="1" hangingPunct="1"/>
            <a:r>
              <a:rPr lang="en-US" altLang="en-US" dirty="0">
                <a:cs typeface="Tahoma" panose="020B0604030504040204" pitchFamily="34" charset="0"/>
              </a:rPr>
              <a:t>Classifications, Terminologies</a:t>
            </a:r>
            <a:br>
              <a:rPr lang="en-US" altLang="en-US" dirty="0">
                <a:cs typeface="Tahoma" panose="020B0604030504040204" pitchFamily="34" charset="0"/>
              </a:rPr>
            </a:br>
            <a:r>
              <a:rPr lang="en-US" altLang="en-US" dirty="0">
                <a:cs typeface="Tahoma" panose="020B0604030504040204" pitchFamily="34" charset="0"/>
              </a:rPr>
              <a:t>and Vocabularies</a:t>
            </a:r>
          </a:p>
        </p:txBody>
      </p:sp>
      <p:sp>
        <p:nvSpPr>
          <p:cNvPr id="2" name="Text Placeholder 1"/>
          <p:cNvSpPr>
            <a:spLocks noGrp="1"/>
          </p:cNvSpPr>
          <p:nvPr>
            <p:ph type="body" sz="quarter" idx="10"/>
          </p:nvPr>
        </p:nvSpPr>
        <p:spPr>
          <a:xfrm>
            <a:off x="301752" y="7013448"/>
            <a:ext cx="8305800" cy="381000"/>
          </a:xfrm>
        </p:spPr>
        <p:txBody>
          <a:bodyPr/>
          <a:lstStyle/>
          <a:p>
            <a:pPr marL="0" indent="0">
              <a:buNone/>
            </a:pPr>
            <a:r>
              <a:rPr lang="en-US" altLang="en-US" sz="1600" dirty="0">
                <a:cs typeface="Arial" panose="020B0604020202020204" pitchFamily="34" charset="0"/>
              </a:rPr>
              <a:t>(Amatayakul, 2009)</a:t>
            </a:r>
          </a:p>
        </p:txBody>
      </p:sp>
      <p:sp>
        <p:nvSpPr>
          <p:cNvPr id="21507" name="Content Placeholder 2"/>
          <p:cNvSpPr>
            <a:spLocks noGrp="1"/>
          </p:cNvSpPr>
          <p:nvPr>
            <p:ph type="body" sz="quarter" idx="11"/>
          </p:nvPr>
        </p:nvSpPr>
        <p:spPr>
          <a:xfrm>
            <a:off x="384048" y="1600200"/>
            <a:ext cx="8674100" cy="509498"/>
          </a:xfrm>
        </p:spPr>
        <p:txBody>
          <a:bodyPr/>
          <a:lstStyle/>
          <a:p>
            <a:pPr marL="342900" indent="-342900" eaLnBrk="1" hangingPunct="1">
              <a:lnSpc>
                <a:spcPct val="110000"/>
              </a:lnSpc>
              <a:spcAft>
                <a:spcPts val="1200"/>
              </a:spcAft>
              <a:buFont typeface="Arial" panose="020B0604020202020204" pitchFamily="34" charset="0"/>
              <a:buChar char="•"/>
            </a:pPr>
            <a:r>
              <a:rPr lang="en-US" altLang="en-US" dirty="0">
                <a:solidFill>
                  <a:schemeClr val="tx1"/>
                </a:solidFill>
                <a:cs typeface="Arial" panose="020B0604020202020204" pitchFamily="34" charset="0"/>
              </a:rPr>
              <a:t>Vocabularies</a:t>
            </a:r>
          </a:p>
          <a:p>
            <a:pPr marL="800100" lvl="1" indent="-452438" eaLnBrk="1" hangingPunct="1">
              <a:lnSpc>
                <a:spcPct val="110000"/>
              </a:lnSpc>
              <a:spcAft>
                <a:spcPts val="1200"/>
              </a:spcAft>
              <a:buFont typeface="Courier New" panose="02070309020205020404" pitchFamily="49" charset="0"/>
              <a:buChar char="o"/>
            </a:pPr>
            <a:r>
              <a:rPr lang="en-US" altLang="en-US" sz="2400" dirty="0">
                <a:solidFill>
                  <a:schemeClr val="tx1"/>
                </a:solidFill>
                <a:latin typeface="Century Gothic" panose="020B0502020202020204" pitchFamily="34" charset="0"/>
                <a:cs typeface="Arial" panose="020B0604020202020204" pitchFamily="34" charset="0"/>
              </a:rPr>
              <a:t>List or collection of words and their meanings</a:t>
            </a:r>
          </a:p>
        </p:txBody>
      </p:sp>
      <p:sp>
        <p:nvSpPr>
          <p:cNvPr id="16388" name="Slide Number Placeholder 5"/>
          <p:cNvSpPr>
            <a:spLocks noGrp="1"/>
          </p:cNvSpPr>
          <p:nvPr>
            <p:ph type="sldNum" sz="quarter" idx="4294967295"/>
          </p:nvPr>
        </p:nvSpPr>
        <p:spPr bwMode="auto">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fld id="{A9FAFB7D-BF97-47AB-AB92-F72AFCB07E2B}" type="slidenum">
              <a:rPr lang="en-US" altLang="en-US">
                <a:solidFill>
                  <a:srgbClr val="A6A6A6"/>
                </a:solidFill>
              </a:rPr>
              <a:pPr eaLnBrk="1" hangingPunct="1"/>
              <a:t>23</a:t>
            </a:fld>
            <a:endParaRPr lang="en-US" altLang="en-US" dirty="0">
              <a:solidFill>
                <a:srgbClr val="A6A6A6"/>
              </a:solidFill>
            </a:endParaRPr>
          </a:p>
        </p:txBody>
      </p:sp>
    </p:spTree>
    <p:extLst>
      <p:ext uri="{BB962C8B-B14F-4D97-AF65-F5344CB8AC3E}">
        <p14:creationId xmlns:p14="http://schemas.microsoft.com/office/powerpoint/2010/main" val="26621062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pPr eaLnBrk="1" hangingPunct="1"/>
            <a:r>
              <a:rPr lang="en-US" altLang="en-US" dirty="0">
                <a:ea typeface="ＭＳ Ｐゴシック" panose="020B0600070205080204" pitchFamily="34" charset="-128"/>
                <a:cs typeface="Tahoma" panose="020B0604030504040204" pitchFamily="34" charset="0"/>
              </a:rPr>
              <a:t>Clinical Terminologies</a:t>
            </a:r>
          </a:p>
        </p:txBody>
      </p:sp>
      <p:sp>
        <p:nvSpPr>
          <p:cNvPr id="22531" name="Content Placeholder 2"/>
          <p:cNvSpPr>
            <a:spLocks noGrp="1"/>
          </p:cNvSpPr>
          <p:nvPr>
            <p:ph type="body" sz="quarter" idx="10"/>
          </p:nvPr>
        </p:nvSpPr>
        <p:spPr>
          <a:xfrm>
            <a:off x="384048" y="1600200"/>
            <a:ext cx="8305800" cy="2590800"/>
          </a:xfrm>
        </p:spPr>
        <p:txBody>
          <a:bodyPr/>
          <a:lstStyle/>
          <a:p>
            <a:pPr eaLnBrk="1" hangingPunct="1"/>
            <a:r>
              <a:rPr lang="en-US" altLang="en-US" dirty="0">
                <a:cs typeface="Arial" panose="020B0604020202020204" pitchFamily="34" charset="0"/>
              </a:rPr>
              <a:t>Designed for the documentation by providers when delivering clinical care</a:t>
            </a:r>
          </a:p>
          <a:p>
            <a:pPr eaLnBrk="1" hangingPunct="1">
              <a:lnSpc>
                <a:spcPct val="110000"/>
              </a:lnSpc>
              <a:spcAft>
                <a:spcPts val="1200"/>
              </a:spcAft>
            </a:pPr>
            <a:r>
              <a:rPr lang="en-US" altLang="en-US" dirty="0">
                <a:cs typeface="Arial" panose="020B0604020202020204" pitchFamily="34" charset="0"/>
              </a:rPr>
              <a:t>Allow for the information to be codified and used in electronic health records (EHRs)</a:t>
            </a:r>
          </a:p>
        </p:txBody>
      </p:sp>
      <p:sp>
        <p:nvSpPr>
          <p:cNvPr id="17412" name="Slide Number Placeholder 5"/>
          <p:cNvSpPr>
            <a:spLocks noGrp="1"/>
          </p:cNvSpPr>
          <p:nvPr>
            <p:ph type="sldNum" sz="quarter" idx="4294967295"/>
          </p:nvPr>
        </p:nvSpPr>
        <p:spPr bwMode="auto">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fld id="{A5871730-CBBF-44A0-BADC-951FBB29CED7}" type="slidenum">
              <a:rPr lang="en-US" altLang="en-US">
                <a:solidFill>
                  <a:srgbClr val="A6A6A6"/>
                </a:solidFill>
              </a:rPr>
              <a:pPr eaLnBrk="1" hangingPunct="1"/>
              <a:t>24</a:t>
            </a:fld>
            <a:endParaRPr lang="en-US" altLang="en-US" dirty="0">
              <a:solidFill>
                <a:srgbClr val="A6A6A6"/>
              </a:solidFill>
            </a:endParaRPr>
          </a:p>
        </p:txBody>
      </p:sp>
    </p:spTree>
    <p:extLst>
      <p:ext uri="{BB962C8B-B14F-4D97-AF65-F5344CB8AC3E}">
        <p14:creationId xmlns:p14="http://schemas.microsoft.com/office/powerpoint/2010/main" val="13859906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altLang="en-US" dirty="0">
                <a:cs typeface="Arial" panose="020B0604020202020204" pitchFamily="34" charset="0"/>
              </a:rPr>
              <a:t>ICD-10-CM</a:t>
            </a:r>
          </a:p>
        </p:txBody>
      </p:sp>
      <p:sp>
        <p:nvSpPr>
          <p:cNvPr id="25603" name="Content Placeholder 2"/>
          <p:cNvSpPr>
            <a:spLocks noGrp="1"/>
          </p:cNvSpPr>
          <p:nvPr>
            <p:ph type="body" sz="quarter" idx="10"/>
          </p:nvPr>
        </p:nvSpPr>
        <p:spPr>
          <a:xfrm>
            <a:off x="384048" y="1828800"/>
            <a:ext cx="9217152" cy="2590800"/>
          </a:xfrm>
        </p:spPr>
        <p:txBody>
          <a:bodyPr/>
          <a:lstStyle/>
          <a:p>
            <a:r>
              <a:rPr lang="en-US" altLang="en-US" dirty="0">
                <a:cs typeface="Arial" panose="020B0604020202020204" pitchFamily="34" charset="0"/>
              </a:rPr>
              <a:t>Modification of the World Health Organization’s ICD-10</a:t>
            </a:r>
          </a:p>
          <a:p>
            <a:r>
              <a:rPr lang="en-US" altLang="en-US" dirty="0">
                <a:cs typeface="Arial" panose="020B0604020202020204" pitchFamily="34" charset="0"/>
              </a:rPr>
              <a:t>ICD-10-CM implemented in 2015</a:t>
            </a:r>
          </a:p>
          <a:p>
            <a:r>
              <a:rPr lang="en-US" altLang="en-US" dirty="0">
                <a:cs typeface="Arial" panose="020B0604020202020204" pitchFamily="34" charset="0"/>
              </a:rPr>
              <a:t>Numerous purposes</a:t>
            </a:r>
          </a:p>
          <a:p>
            <a:pPr lvl="1" indent="-452438"/>
            <a:r>
              <a:rPr lang="en-US" altLang="en-US" dirty="0">
                <a:cs typeface="Arial" panose="020B0604020202020204" pitchFamily="34" charset="0"/>
              </a:rPr>
              <a:t>Statistics and research</a:t>
            </a:r>
          </a:p>
          <a:p>
            <a:pPr lvl="1" indent="-452438"/>
            <a:r>
              <a:rPr lang="en-US" altLang="en-US" dirty="0">
                <a:cs typeface="Arial" panose="020B0604020202020204" pitchFamily="34" charset="0"/>
              </a:rPr>
              <a:t>Reimbursement</a:t>
            </a:r>
          </a:p>
          <a:p>
            <a:pPr lvl="1" indent="-452438">
              <a:lnSpc>
                <a:spcPct val="110000"/>
              </a:lnSpc>
            </a:pPr>
            <a:r>
              <a:rPr lang="en-US" altLang="en-US" dirty="0">
                <a:cs typeface="Arial" panose="020B0604020202020204" pitchFamily="34" charset="0"/>
              </a:rPr>
              <a:t>Analyzing patterns of care</a:t>
            </a:r>
          </a:p>
          <a:p>
            <a:pPr lvl="1" indent="-452438"/>
            <a:r>
              <a:rPr lang="en-US" altLang="en-US" dirty="0">
                <a:cs typeface="Arial" panose="020B0604020202020204" pitchFamily="34" charset="0"/>
              </a:rPr>
              <a:t>Strategic planning</a:t>
            </a:r>
          </a:p>
        </p:txBody>
      </p:sp>
      <p:sp>
        <p:nvSpPr>
          <p:cNvPr id="20486" name="Slide Number Placeholder 5"/>
          <p:cNvSpPr>
            <a:spLocks noGrp="1"/>
          </p:cNvSpPr>
          <p:nvPr>
            <p:ph type="sldNum" sz="quarter" idx="4294967295"/>
          </p:nvPr>
        </p:nvSpPr>
        <p:spPr bwMode="auto">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fld id="{4AA5CC70-679D-4866-BED6-B25AF15264A4}" type="slidenum">
              <a:rPr lang="en-US" altLang="en-US">
                <a:solidFill>
                  <a:srgbClr val="A6A6A6"/>
                </a:solidFill>
              </a:rPr>
              <a:pPr eaLnBrk="1" hangingPunct="1"/>
              <a:t>25</a:t>
            </a:fld>
            <a:endParaRPr lang="en-US" altLang="en-US" dirty="0">
              <a:solidFill>
                <a:srgbClr val="A6A6A6"/>
              </a:solidFill>
            </a:endParaRPr>
          </a:p>
        </p:txBody>
      </p:sp>
    </p:spTree>
    <p:extLst>
      <p:ext uri="{BB962C8B-B14F-4D97-AF65-F5344CB8AC3E}">
        <p14:creationId xmlns:p14="http://schemas.microsoft.com/office/powerpoint/2010/main" val="2283733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384048" y="533400"/>
            <a:ext cx="8674100" cy="545110"/>
          </a:xfrm>
        </p:spPr>
        <p:txBody>
          <a:bodyPr/>
          <a:lstStyle/>
          <a:p>
            <a:r>
              <a:rPr lang="en-US" altLang="en-US" dirty="0"/>
              <a:t>National Drug Codes</a:t>
            </a:r>
          </a:p>
        </p:txBody>
      </p:sp>
      <p:sp>
        <p:nvSpPr>
          <p:cNvPr id="2" name="Text Placeholder 1"/>
          <p:cNvSpPr>
            <a:spLocks noGrp="1"/>
          </p:cNvSpPr>
          <p:nvPr>
            <p:ph type="body" sz="quarter" idx="10"/>
          </p:nvPr>
        </p:nvSpPr>
        <p:spPr>
          <a:xfrm>
            <a:off x="301752" y="7013448"/>
            <a:ext cx="8305800" cy="377952"/>
          </a:xfrm>
        </p:spPr>
        <p:txBody>
          <a:bodyPr/>
          <a:lstStyle/>
          <a:p>
            <a:pPr marL="0" lvl="1" indent="0">
              <a:buNone/>
            </a:pPr>
            <a:r>
              <a:rPr lang="en-US" sz="1600" dirty="0"/>
              <a:t>(U.S. Food and Drug Administration, 2012)</a:t>
            </a:r>
          </a:p>
        </p:txBody>
      </p:sp>
      <p:sp>
        <p:nvSpPr>
          <p:cNvPr id="3" name="Content Placeholder 2"/>
          <p:cNvSpPr>
            <a:spLocks noGrp="1"/>
          </p:cNvSpPr>
          <p:nvPr>
            <p:ph type="body" sz="quarter" idx="11"/>
          </p:nvPr>
        </p:nvSpPr>
        <p:spPr>
          <a:xfrm>
            <a:off x="384048" y="1554480"/>
            <a:ext cx="6169152" cy="5074920"/>
          </a:xfrm>
        </p:spPr>
        <p:txBody>
          <a:bodyPr/>
          <a:lstStyle/>
          <a:p>
            <a:pPr marL="377190" lvl="1" indent="-377190">
              <a:lnSpc>
                <a:spcPct val="110000"/>
              </a:lnSpc>
              <a:spcAft>
                <a:spcPts val="600"/>
              </a:spcAft>
              <a:buFont typeface="Arial" charset="0"/>
              <a:buChar char="•"/>
              <a:defRPr/>
            </a:pPr>
            <a:r>
              <a:rPr lang="en-US" sz="2200" dirty="0">
                <a:latin typeface="Century Gothic" panose="020B0502020202020204" pitchFamily="34" charset="0"/>
              </a:rPr>
              <a:t>Used for reporting retail pharmacy transactions</a:t>
            </a:r>
          </a:p>
          <a:p>
            <a:pPr marL="377190" lvl="1" indent="-377190">
              <a:lnSpc>
                <a:spcPct val="110000"/>
              </a:lnSpc>
              <a:spcAft>
                <a:spcPts val="600"/>
              </a:spcAft>
              <a:buFont typeface="Arial" charset="0"/>
              <a:buChar char="•"/>
              <a:defRPr/>
            </a:pPr>
            <a:r>
              <a:rPr lang="en-US" sz="2200" dirty="0">
                <a:latin typeface="Century Gothic" panose="020B0502020202020204" pitchFamily="34" charset="0"/>
              </a:rPr>
              <a:t>Owned by the U.S. Food and Drug Administration</a:t>
            </a:r>
          </a:p>
          <a:p>
            <a:pPr marL="377190" lvl="1" indent="-377190">
              <a:lnSpc>
                <a:spcPct val="110000"/>
              </a:lnSpc>
              <a:spcAft>
                <a:spcPts val="600"/>
              </a:spcAft>
              <a:buFont typeface="Arial" charset="0"/>
              <a:buChar char="•"/>
              <a:defRPr/>
            </a:pPr>
            <a:r>
              <a:rPr lang="en-US" sz="2200" dirty="0">
                <a:latin typeface="Century Gothic" panose="020B0502020202020204" pitchFamily="34" charset="0"/>
              </a:rPr>
              <a:t>Medications</a:t>
            </a:r>
          </a:p>
          <a:p>
            <a:pPr marL="815975" lvl="2" indent="-468313">
              <a:lnSpc>
                <a:spcPct val="110000"/>
              </a:lnSpc>
              <a:spcAft>
                <a:spcPts val="600"/>
              </a:spcAft>
              <a:buFont typeface="Courier New" panose="02070309020205020404" pitchFamily="49" charset="0"/>
              <a:buChar char="o"/>
              <a:defRPr/>
            </a:pPr>
            <a:r>
              <a:rPr lang="en-US" sz="2200" dirty="0">
                <a:latin typeface="Century Gothic" panose="020B0502020202020204" pitchFamily="34" charset="0"/>
              </a:rPr>
              <a:t>Prescription drugs</a:t>
            </a:r>
          </a:p>
          <a:p>
            <a:pPr marL="815975" lvl="2" indent="-468313">
              <a:lnSpc>
                <a:spcPct val="110000"/>
              </a:lnSpc>
              <a:spcAft>
                <a:spcPts val="600"/>
              </a:spcAft>
              <a:buFont typeface="Courier New" panose="02070309020205020404" pitchFamily="49" charset="0"/>
              <a:buChar char="o"/>
              <a:defRPr/>
            </a:pPr>
            <a:r>
              <a:rPr lang="en-US" sz="2200" dirty="0">
                <a:latin typeface="Century Gothic" panose="020B0502020202020204" pitchFamily="34" charset="0"/>
              </a:rPr>
              <a:t>Over-the-counter drugs</a:t>
            </a:r>
          </a:p>
          <a:p>
            <a:pPr marL="815975" lvl="2" indent="-468313">
              <a:lnSpc>
                <a:spcPct val="110000"/>
              </a:lnSpc>
              <a:spcAft>
                <a:spcPts val="600"/>
              </a:spcAft>
              <a:buFont typeface="Courier New" panose="02070309020205020404" pitchFamily="49" charset="0"/>
              <a:buChar char="o"/>
              <a:defRPr/>
            </a:pPr>
            <a:r>
              <a:rPr lang="en-US" sz="2200" dirty="0">
                <a:latin typeface="Century Gothic" panose="020B0502020202020204" pitchFamily="34" charset="0"/>
              </a:rPr>
              <a:t>Drugs used by veterinarians</a:t>
            </a:r>
          </a:p>
          <a:p>
            <a:pPr marL="377190" lvl="1" indent="-377190">
              <a:lnSpc>
                <a:spcPct val="110000"/>
              </a:lnSpc>
              <a:spcAft>
                <a:spcPts val="600"/>
              </a:spcAft>
              <a:buFont typeface="Arial" charset="0"/>
              <a:buChar char="•"/>
              <a:defRPr/>
            </a:pPr>
            <a:r>
              <a:rPr lang="en-US" sz="2200" dirty="0">
                <a:latin typeface="Century Gothic" panose="020B0502020202020204" pitchFamily="34" charset="0"/>
              </a:rPr>
              <a:t>Used for billing and reimbursement</a:t>
            </a:r>
          </a:p>
          <a:p>
            <a:pPr marL="377190" lvl="1" indent="-377190">
              <a:lnSpc>
                <a:spcPct val="110000"/>
              </a:lnSpc>
              <a:spcAft>
                <a:spcPts val="600"/>
              </a:spcAft>
              <a:buFont typeface="Arial" charset="0"/>
              <a:buChar char="•"/>
              <a:defRPr/>
            </a:pPr>
            <a:r>
              <a:rPr lang="en-US" sz="2200" dirty="0">
                <a:latin typeface="Century Gothic" panose="020B0502020202020204" pitchFamily="34" charset="0"/>
              </a:rPr>
              <a:t>Used for tracking drugs for many purposes</a:t>
            </a:r>
          </a:p>
        </p:txBody>
      </p:sp>
      <p:sp>
        <p:nvSpPr>
          <p:cNvPr id="21510" name="Slide Number Placeholder 5"/>
          <p:cNvSpPr>
            <a:spLocks noGrp="1"/>
          </p:cNvSpPr>
          <p:nvPr>
            <p:ph type="sldNum" sz="quarter" idx="4294967295"/>
          </p:nvPr>
        </p:nvSpPr>
        <p:spPr bwMode="auto">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fld id="{075E48F3-4200-40BF-8892-FAFB85A867CA}" type="slidenum">
              <a:rPr lang="en-US" altLang="en-US">
                <a:solidFill>
                  <a:srgbClr val="A6A6A6"/>
                </a:solidFill>
              </a:rPr>
              <a:pPr eaLnBrk="1" hangingPunct="1"/>
              <a:t>26</a:t>
            </a:fld>
            <a:endParaRPr lang="en-US" altLang="en-US" dirty="0">
              <a:solidFill>
                <a:srgbClr val="A6A6A6"/>
              </a:solidFill>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18213" y="1981200"/>
            <a:ext cx="3479800" cy="3479800"/>
          </a:xfrm>
          <a:prstGeom prst="rect">
            <a:avLst/>
          </a:prstGeom>
        </p:spPr>
      </p:pic>
    </p:spTree>
    <p:extLst>
      <p:ext uri="{BB962C8B-B14F-4D97-AF65-F5344CB8AC3E}">
        <p14:creationId xmlns:p14="http://schemas.microsoft.com/office/powerpoint/2010/main" val="38701866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384048" y="76200"/>
            <a:ext cx="9521952" cy="545110"/>
          </a:xfrm>
        </p:spPr>
        <p:txBody>
          <a:bodyPr/>
          <a:lstStyle/>
          <a:p>
            <a:pPr eaLnBrk="1" hangingPunct="1"/>
            <a:r>
              <a:rPr lang="en-US" altLang="en-US" dirty="0"/>
              <a:t>National Committee on Vital and </a:t>
            </a:r>
            <a:br>
              <a:rPr lang="en-US" altLang="en-US" dirty="0"/>
            </a:br>
            <a:r>
              <a:rPr lang="en-US" altLang="en-US" dirty="0"/>
              <a:t>Health Statistics</a:t>
            </a:r>
          </a:p>
        </p:txBody>
      </p:sp>
      <p:sp>
        <p:nvSpPr>
          <p:cNvPr id="32771" name="Content Placeholder 2"/>
          <p:cNvSpPr>
            <a:spLocks noGrp="1"/>
          </p:cNvSpPr>
          <p:nvPr>
            <p:ph type="body" sz="quarter" idx="10"/>
          </p:nvPr>
        </p:nvSpPr>
        <p:spPr>
          <a:xfrm>
            <a:off x="384048" y="1600200"/>
            <a:ext cx="8305800" cy="3733800"/>
          </a:xfrm>
        </p:spPr>
        <p:txBody>
          <a:bodyPr/>
          <a:lstStyle/>
          <a:p>
            <a:pPr eaLnBrk="1" hangingPunct="1">
              <a:lnSpc>
                <a:spcPct val="110000"/>
              </a:lnSpc>
            </a:pPr>
            <a:r>
              <a:rPr lang="en-US" altLang="en-US" dirty="0">
                <a:cs typeface="Arial" panose="020B0604020202020204" pitchFamily="34" charset="0"/>
              </a:rPr>
              <a:t>Health Level 7 for:</a:t>
            </a:r>
          </a:p>
          <a:p>
            <a:pPr lvl="1" indent="-452438" eaLnBrk="1" hangingPunct="1">
              <a:lnSpc>
                <a:spcPct val="110000"/>
              </a:lnSpc>
            </a:pPr>
            <a:r>
              <a:rPr lang="en-US" altLang="en-US" dirty="0">
                <a:cs typeface="Arial" panose="020B0604020202020204" pitchFamily="34" charset="0"/>
              </a:rPr>
              <a:t>Messaging</a:t>
            </a:r>
          </a:p>
          <a:p>
            <a:pPr lvl="1" indent="-452438" eaLnBrk="1" hangingPunct="1">
              <a:lnSpc>
                <a:spcPct val="110000"/>
              </a:lnSpc>
            </a:pPr>
            <a:r>
              <a:rPr lang="en-US" altLang="en-US" dirty="0">
                <a:cs typeface="Arial" panose="020B0604020202020204" pitchFamily="34" charset="0"/>
              </a:rPr>
              <a:t>Clinical encounters</a:t>
            </a:r>
          </a:p>
          <a:p>
            <a:pPr>
              <a:lnSpc>
                <a:spcPct val="110000"/>
              </a:lnSpc>
            </a:pPr>
            <a:r>
              <a:rPr lang="en-US" altLang="en-US" dirty="0"/>
              <a:t>Systematized Nomenclature of Medicine, Clinical Terminology (</a:t>
            </a:r>
            <a:r>
              <a:rPr lang="en-US" altLang="en-US" dirty="0">
                <a:cs typeface="Arial" panose="020B0604020202020204" pitchFamily="34" charset="0"/>
              </a:rPr>
              <a:t>SNOMED CT) for:</a:t>
            </a:r>
          </a:p>
          <a:p>
            <a:pPr lvl="1" indent="-452438" eaLnBrk="1" hangingPunct="1">
              <a:lnSpc>
                <a:spcPct val="110000"/>
              </a:lnSpc>
            </a:pPr>
            <a:r>
              <a:rPr lang="en-US" altLang="en-US" dirty="0">
                <a:cs typeface="Arial" panose="020B0604020202020204" pitchFamily="34" charset="0"/>
              </a:rPr>
              <a:t>Diagnosis and problem list</a:t>
            </a:r>
          </a:p>
          <a:p>
            <a:pPr lvl="1" indent="-452438" eaLnBrk="1" hangingPunct="1">
              <a:lnSpc>
                <a:spcPct val="110000"/>
              </a:lnSpc>
            </a:pPr>
            <a:r>
              <a:rPr lang="en-US" altLang="en-US" dirty="0">
                <a:cs typeface="Arial" panose="020B0604020202020204" pitchFamily="34" charset="0"/>
              </a:rPr>
              <a:t>Nonlaboratory procedures and interventions</a:t>
            </a:r>
          </a:p>
          <a:p>
            <a:pPr lvl="1" indent="-452438" eaLnBrk="1" hangingPunct="1">
              <a:lnSpc>
                <a:spcPct val="110000"/>
              </a:lnSpc>
            </a:pPr>
            <a:r>
              <a:rPr lang="en-US" altLang="en-US" dirty="0">
                <a:cs typeface="Arial" panose="020B0604020202020204" pitchFamily="34" charset="0"/>
              </a:rPr>
              <a:t>Anatomy and nursing data</a:t>
            </a:r>
          </a:p>
        </p:txBody>
      </p:sp>
      <p:sp>
        <p:nvSpPr>
          <p:cNvPr id="27654" name="Slide Number Placeholder 5"/>
          <p:cNvSpPr>
            <a:spLocks noGrp="1"/>
          </p:cNvSpPr>
          <p:nvPr>
            <p:ph type="sldNum" sz="quarter" idx="4294967295"/>
          </p:nvPr>
        </p:nvSpPr>
        <p:spPr bwMode="auto">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fld id="{15D70132-2B3A-4440-84B4-D9B029907688}" type="slidenum">
              <a:rPr lang="en-US" altLang="en-US">
                <a:solidFill>
                  <a:srgbClr val="A6A6A6"/>
                </a:solidFill>
              </a:rPr>
              <a:pPr eaLnBrk="1" hangingPunct="1"/>
              <a:t>27</a:t>
            </a:fld>
            <a:endParaRPr lang="en-US" altLang="en-US" dirty="0">
              <a:solidFill>
                <a:srgbClr val="A6A6A6"/>
              </a:solidFill>
            </a:endParaRPr>
          </a:p>
        </p:txBody>
      </p:sp>
    </p:spTree>
    <p:extLst>
      <p:ext uri="{BB962C8B-B14F-4D97-AF65-F5344CB8AC3E}">
        <p14:creationId xmlns:p14="http://schemas.microsoft.com/office/powerpoint/2010/main" val="483318631"/>
      </p:ext>
    </p:extLst>
  </p:cSld>
  <p:clrMapOvr>
    <a:masterClrMapping/>
  </p:clrMapOvr>
  <p:transition advTm="25000"/>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6"/>
          <p:cNvSpPr>
            <a:spLocks noGrp="1"/>
          </p:cNvSpPr>
          <p:nvPr>
            <p:ph type="title"/>
          </p:nvPr>
        </p:nvSpPr>
        <p:spPr>
          <a:xfrm>
            <a:off x="384048" y="64490"/>
            <a:ext cx="8674100" cy="545110"/>
          </a:xfrm>
        </p:spPr>
        <p:txBody>
          <a:bodyPr/>
          <a:lstStyle/>
          <a:p>
            <a:r>
              <a:rPr lang="en-US" altLang="en-US" dirty="0"/>
              <a:t>Systematized Nomenclature of Medicine Clinical Terms</a:t>
            </a:r>
          </a:p>
        </p:txBody>
      </p:sp>
      <p:sp>
        <p:nvSpPr>
          <p:cNvPr id="2" name="Text Placeholder 1"/>
          <p:cNvSpPr>
            <a:spLocks noGrp="1"/>
          </p:cNvSpPr>
          <p:nvPr>
            <p:ph type="body" sz="quarter" idx="10"/>
          </p:nvPr>
        </p:nvSpPr>
        <p:spPr>
          <a:xfrm>
            <a:off x="301752" y="7013448"/>
            <a:ext cx="8305800" cy="362744"/>
          </a:xfrm>
        </p:spPr>
        <p:txBody>
          <a:bodyPr/>
          <a:lstStyle/>
          <a:p>
            <a:pPr marL="0" indent="0">
              <a:buNone/>
            </a:pPr>
            <a:r>
              <a:rPr lang="en-US" sz="1600" dirty="0">
                <a:cs typeface="Arial" charset="0"/>
              </a:rPr>
              <a:t>(International Health Terminology Standards Development Organization)</a:t>
            </a:r>
          </a:p>
        </p:txBody>
      </p:sp>
      <p:sp>
        <p:nvSpPr>
          <p:cNvPr id="31747" name="Content Placeholder 7"/>
          <p:cNvSpPr>
            <a:spLocks noGrp="1"/>
          </p:cNvSpPr>
          <p:nvPr>
            <p:ph type="body" sz="quarter" idx="11"/>
          </p:nvPr>
        </p:nvSpPr>
        <p:spPr>
          <a:xfrm>
            <a:off x="384048" y="1600200"/>
            <a:ext cx="8674100" cy="2667000"/>
          </a:xfrm>
        </p:spPr>
        <p:txBody>
          <a:bodyPr/>
          <a:lstStyle/>
          <a:p>
            <a:pPr marL="342900" indent="-342900">
              <a:lnSpc>
                <a:spcPct val="110000"/>
              </a:lnSpc>
              <a:spcAft>
                <a:spcPts val="600"/>
              </a:spcAft>
              <a:buFont typeface="Arial" panose="020B0604020202020204" pitchFamily="34" charset="0"/>
              <a:buChar char="•"/>
              <a:defRPr/>
            </a:pPr>
            <a:r>
              <a:rPr lang="en-US" dirty="0">
                <a:solidFill>
                  <a:schemeClr val="tx1"/>
                </a:solidFill>
              </a:rPr>
              <a:t>Developed by College of American Pathologists</a:t>
            </a:r>
          </a:p>
          <a:p>
            <a:pPr marL="342900" indent="-342900">
              <a:lnSpc>
                <a:spcPct val="110000"/>
              </a:lnSpc>
              <a:spcAft>
                <a:spcPts val="600"/>
              </a:spcAft>
              <a:buFont typeface="Arial" panose="020B0604020202020204" pitchFamily="34" charset="0"/>
              <a:buChar char="•"/>
              <a:defRPr/>
            </a:pPr>
            <a:r>
              <a:rPr lang="en-US" dirty="0">
                <a:solidFill>
                  <a:schemeClr val="tx1"/>
                </a:solidFill>
              </a:rPr>
              <a:t>Ownership transferred to International Health Terminology Standards Development Organisation</a:t>
            </a:r>
          </a:p>
          <a:p>
            <a:pPr marL="342900" indent="-342900">
              <a:lnSpc>
                <a:spcPct val="110000"/>
              </a:lnSpc>
              <a:spcAft>
                <a:spcPts val="600"/>
              </a:spcAft>
              <a:buFont typeface="Arial" panose="020B0604020202020204" pitchFamily="34" charset="0"/>
              <a:buChar char="•"/>
              <a:defRPr/>
            </a:pPr>
            <a:r>
              <a:rPr lang="en-US" dirty="0">
                <a:solidFill>
                  <a:schemeClr val="tx1"/>
                </a:solidFill>
              </a:rPr>
              <a:t>Distributed free in the United States by the National Library of Medicine</a:t>
            </a:r>
          </a:p>
        </p:txBody>
      </p:sp>
      <p:sp>
        <p:nvSpPr>
          <p:cNvPr id="28678" name="Slide Number Placeholder 5"/>
          <p:cNvSpPr>
            <a:spLocks noGrp="1"/>
          </p:cNvSpPr>
          <p:nvPr>
            <p:ph type="sldNum" sz="quarter" idx="4294967295"/>
          </p:nvPr>
        </p:nvSpPr>
        <p:spPr bwMode="auto">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fld id="{EE4A05C1-E7FF-4ABE-BC42-B0F1AB200A63}" type="slidenum">
              <a:rPr lang="en-US" altLang="en-US">
                <a:solidFill>
                  <a:srgbClr val="A6A6A6"/>
                </a:solidFill>
              </a:rPr>
              <a:pPr eaLnBrk="1" hangingPunct="1"/>
              <a:t>28</a:t>
            </a:fld>
            <a:endParaRPr lang="en-US" altLang="en-US" dirty="0">
              <a:solidFill>
                <a:srgbClr val="A6A6A6"/>
              </a:solidFill>
            </a:endParaRPr>
          </a:p>
        </p:txBody>
      </p:sp>
    </p:spTree>
    <p:extLst>
      <p:ext uri="{BB962C8B-B14F-4D97-AF65-F5344CB8AC3E}">
        <p14:creationId xmlns:p14="http://schemas.microsoft.com/office/powerpoint/2010/main" val="25891763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pPr eaLnBrk="1" hangingPunct="1"/>
            <a:r>
              <a:rPr lang="en-US" altLang="en-US" dirty="0"/>
              <a:t>SNOMED CT</a:t>
            </a:r>
          </a:p>
        </p:txBody>
      </p:sp>
      <p:sp>
        <p:nvSpPr>
          <p:cNvPr id="2" name="Text Placeholder 1"/>
          <p:cNvSpPr>
            <a:spLocks noGrp="1"/>
          </p:cNvSpPr>
          <p:nvPr>
            <p:ph type="body" sz="quarter" idx="10"/>
          </p:nvPr>
        </p:nvSpPr>
        <p:spPr>
          <a:xfrm>
            <a:off x="301752" y="7013448"/>
            <a:ext cx="8305800" cy="381000"/>
          </a:xfrm>
        </p:spPr>
        <p:txBody>
          <a:bodyPr/>
          <a:lstStyle/>
          <a:p>
            <a:pPr marL="0" indent="0">
              <a:buNone/>
            </a:pPr>
            <a:r>
              <a:rPr lang="en-US" sz="1600" dirty="0"/>
              <a:t>Source: (Giannangelo, 2010)</a:t>
            </a:r>
          </a:p>
        </p:txBody>
      </p:sp>
      <p:sp>
        <p:nvSpPr>
          <p:cNvPr id="32771" name="Content Placeholder 2"/>
          <p:cNvSpPr>
            <a:spLocks noGrp="1"/>
          </p:cNvSpPr>
          <p:nvPr>
            <p:ph type="body" sz="quarter" idx="11"/>
          </p:nvPr>
        </p:nvSpPr>
        <p:spPr>
          <a:xfrm>
            <a:off x="384048" y="1600200"/>
            <a:ext cx="8674100" cy="3048000"/>
          </a:xfrm>
        </p:spPr>
        <p:txBody>
          <a:bodyPr/>
          <a:lstStyle/>
          <a:p>
            <a:pPr marL="342900" indent="-342900" eaLnBrk="1" hangingPunct="1">
              <a:lnSpc>
                <a:spcPct val="110000"/>
              </a:lnSpc>
              <a:spcAft>
                <a:spcPts val="600"/>
              </a:spcAft>
              <a:buFont typeface="Arial" panose="020B0604020202020204" pitchFamily="34" charset="0"/>
              <a:buChar char="•"/>
              <a:defRPr/>
            </a:pPr>
            <a:r>
              <a:rPr lang="en-US" dirty="0">
                <a:solidFill>
                  <a:schemeClr val="tx1"/>
                </a:solidFill>
              </a:rPr>
              <a:t>Compilation of many healthcare terminologies</a:t>
            </a:r>
          </a:p>
          <a:p>
            <a:pPr marL="342900" indent="-342900" eaLnBrk="1" hangingPunct="1">
              <a:lnSpc>
                <a:spcPct val="110000"/>
              </a:lnSpc>
              <a:spcAft>
                <a:spcPts val="600"/>
              </a:spcAft>
              <a:buFont typeface="Arial" panose="020B0604020202020204" pitchFamily="34" charset="0"/>
              <a:buChar char="•"/>
              <a:defRPr/>
            </a:pPr>
            <a:r>
              <a:rPr lang="en-US" dirty="0">
                <a:solidFill>
                  <a:schemeClr val="tx1"/>
                </a:solidFill>
              </a:rPr>
              <a:t>Comprehensive clinical terminology</a:t>
            </a:r>
          </a:p>
          <a:p>
            <a:pPr marL="342900" indent="-342900" eaLnBrk="1" hangingPunct="1">
              <a:lnSpc>
                <a:spcPct val="110000"/>
              </a:lnSpc>
              <a:spcAft>
                <a:spcPts val="600"/>
              </a:spcAft>
              <a:buFont typeface="Arial" panose="020B0604020202020204" pitchFamily="34" charset="0"/>
              <a:buChar char="•"/>
              <a:defRPr/>
            </a:pPr>
            <a:r>
              <a:rPr lang="en-US" dirty="0">
                <a:solidFill>
                  <a:schemeClr val="tx1"/>
                </a:solidFill>
              </a:rPr>
              <a:t>Controlled medical terminology</a:t>
            </a:r>
          </a:p>
          <a:p>
            <a:pPr marL="342900" indent="-342900" eaLnBrk="1" hangingPunct="1">
              <a:lnSpc>
                <a:spcPct val="110000"/>
              </a:lnSpc>
              <a:spcAft>
                <a:spcPts val="600"/>
              </a:spcAft>
              <a:buFont typeface="Arial" panose="020B0604020202020204" pitchFamily="34" charset="0"/>
              <a:buChar char="•"/>
              <a:defRPr/>
            </a:pPr>
            <a:r>
              <a:rPr lang="en-US" dirty="0">
                <a:solidFill>
                  <a:schemeClr val="tx1"/>
                </a:solidFill>
              </a:rPr>
              <a:t>Multilingual</a:t>
            </a:r>
          </a:p>
          <a:p>
            <a:pPr marL="342900" indent="-342900" eaLnBrk="1" hangingPunct="1">
              <a:lnSpc>
                <a:spcPct val="110000"/>
              </a:lnSpc>
              <a:spcAft>
                <a:spcPts val="600"/>
              </a:spcAft>
              <a:buFont typeface="Arial" panose="020B0604020202020204" pitchFamily="34" charset="0"/>
              <a:buChar char="•"/>
              <a:defRPr/>
            </a:pPr>
            <a:r>
              <a:rPr lang="en-US" dirty="0">
                <a:solidFill>
                  <a:schemeClr val="tx1"/>
                </a:solidFill>
              </a:rPr>
              <a:t>Hierarchical</a:t>
            </a:r>
          </a:p>
          <a:p>
            <a:pPr marL="342900" indent="-342900" eaLnBrk="1" hangingPunct="1">
              <a:lnSpc>
                <a:spcPct val="110000"/>
              </a:lnSpc>
              <a:spcAft>
                <a:spcPts val="600"/>
              </a:spcAft>
              <a:buFont typeface="Arial" panose="020B0604020202020204" pitchFamily="34" charset="0"/>
              <a:buChar char="•"/>
              <a:defRPr/>
            </a:pPr>
            <a:r>
              <a:rPr lang="en-US" dirty="0">
                <a:solidFill>
                  <a:schemeClr val="tx1"/>
                </a:solidFill>
              </a:rPr>
              <a:t>Captures clinical information in EHR</a:t>
            </a:r>
          </a:p>
        </p:txBody>
      </p:sp>
      <p:sp>
        <p:nvSpPr>
          <p:cNvPr id="29702" name="Slide Number Placeholder 5"/>
          <p:cNvSpPr>
            <a:spLocks noGrp="1"/>
          </p:cNvSpPr>
          <p:nvPr>
            <p:ph type="sldNum" sz="quarter" idx="4294967295"/>
          </p:nvPr>
        </p:nvSpPr>
        <p:spPr bwMode="auto">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fld id="{4183EA7A-27F7-407B-AFCB-A5479FAEB140}" type="slidenum">
              <a:rPr lang="en-US" altLang="en-US">
                <a:solidFill>
                  <a:srgbClr val="A6A6A6"/>
                </a:solidFill>
              </a:rPr>
              <a:pPr eaLnBrk="1" hangingPunct="1"/>
              <a:t>29</a:t>
            </a:fld>
            <a:endParaRPr lang="en-US" altLang="en-US" dirty="0">
              <a:solidFill>
                <a:srgbClr val="A6A6A6"/>
              </a:solidFill>
            </a:endParaRPr>
          </a:p>
        </p:txBody>
      </p:sp>
    </p:spTree>
    <p:extLst>
      <p:ext uri="{BB962C8B-B14F-4D97-AF65-F5344CB8AC3E}">
        <p14:creationId xmlns:p14="http://schemas.microsoft.com/office/powerpoint/2010/main" val="4178729870"/>
      </p:ext>
    </p:extLst>
  </p:cSld>
  <p:clrMapOvr>
    <a:masterClrMapping/>
  </p:clrMapOvr>
  <p:transition advTm="29000"/>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altLang="en-US" dirty="0"/>
              <a:t>The Problem</a:t>
            </a:r>
          </a:p>
        </p:txBody>
      </p:sp>
      <p:sp>
        <p:nvSpPr>
          <p:cNvPr id="16387" name="Content Placeholder 2"/>
          <p:cNvSpPr>
            <a:spLocks noGrp="1"/>
          </p:cNvSpPr>
          <p:nvPr>
            <p:ph type="body" sz="quarter" idx="10"/>
          </p:nvPr>
        </p:nvSpPr>
        <p:spPr>
          <a:xfrm>
            <a:off x="384048" y="1600200"/>
            <a:ext cx="8305800" cy="3733800"/>
          </a:xfrm>
        </p:spPr>
        <p:txBody>
          <a:bodyPr/>
          <a:lstStyle/>
          <a:p>
            <a:pPr>
              <a:lnSpc>
                <a:spcPct val="110000"/>
              </a:lnSpc>
            </a:pPr>
            <a:r>
              <a:rPr lang="en-US" altLang="en-US" dirty="0"/>
              <a:t>Understanding what the data say</a:t>
            </a:r>
          </a:p>
          <a:p>
            <a:pPr>
              <a:lnSpc>
                <a:spcPct val="110000"/>
              </a:lnSpc>
            </a:pPr>
            <a:r>
              <a:rPr lang="en-US" altLang="en-US" dirty="0"/>
              <a:t>Understanding what the data mean</a:t>
            </a:r>
          </a:p>
          <a:p>
            <a:pPr>
              <a:lnSpc>
                <a:spcPct val="110000"/>
              </a:lnSpc>
            </a:pPr>
            <a:r>
              <a:rPr lang="en-US" altLang="en-US" dirty="0"/>
              <a:t>Understanding where the data are</a:t>
            </a:r>
          </a:p>
          <a:p>
            <a:pPr>
              <a:lnSpc>
                <a:spcPct val="110000"/>
              </a:lnSpc>
            </a:pPr>
            <a:r>
              <a:rPr lang="en-US" altLang="en-US" dirty="0"/>
              <a:t>Understanding the context in which the data are collected</a:t>
            </a:r>
          </a:p>
          <a:p>
            <a:pPr>
              <a:lnSpc>
                <a:spcPct val="110000"/>
              </a:lnSpc>
            </a:pPr>
            <a:r>
              <a:rPr lang="en-US" altLang="en-US" dirty="0"/>
              <a:t>Failure to understand may result in a medical error and maybe even death</a:t>
            </a:r>
          </a:p>
          <a:p>
            <a:pPr>
              <a:lnSpc>
                <a:spcPct val="110000"/>
              </a:lnSpc>
            </a:pPr>
            <a:endParaRPr lang="en-US" altLang="en-US" dirty="0"/>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fld id="{9795D956-257D-4C9E-9473-82E572425EC6}" type="slidenum">
              <a:rPr lang="en-US" altLang="en-US" smtClean="0"/>
              <a:pPr/>
              <a:t>3</a:t>
            </a:fld>
            <a:endParaRPr lang="en-US" altLang="en-US" dirty="0"/>
          </a:p>
        </p:txBody>
      </p:sp>
    </p:spTree>
    <p:extLst>
      <p:ext uri="{BB962C8B-B14F-4D97-AF65-F5344CB8AC3E}">
        <p14:creationId xmlns:p14="http://schemas.microsoft.com/office/powerpoint/2010/main" val="40075364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381000" y="35169"/>
            <a:ext cx="8674100" cy="545110"/>
          </a:xfrm>
        </p:spPr>
        <p:txBody>
          <a:bodyPr/>
          <a:lstStyle/>
          <a:p>
            <a:r>
              <a:rPr lang="en-US" altLang="en-US" dirty="0"/>
              <a:t>Logical Observation Identifiers, Names, and Codes</a:t>
            </a:r>
          </a:p>
        </p:txBody>
      </p:sp>
      <p:sp>
        <p:nvSpPr>
          <p:cNvPr id="2" name="Text Placeholder 1"/>
          <p:cNvSpPr>
            <a:spLocks noGrp="1"/>
          </p:cNvSpPr>
          <p:nvPr>
            <p:ph type="body" sz="quarter" idx="10"/>
          </p:nvPr>
        </p:nvSpPr>
        <p:spPr>
          <a:xfrm>
            <a:off x="301752" y="7095744"/>
            <a:ext cx="8305800" cy="457200"/>
          </a:xfrm>
        </p:spPr>
        <p:txBody>
          <a:bodyPr/>
          <a:lstStyle/>
          <a:p>
            <a:pPr marL="0" indent="0">
              <a:buNone/>
            </a:pPr>
            <a:r>
              <a:rPr lang="en-US" sz="1600" dirty="0"/>
              <a:t>(Giannangelo, 2010)</a:t>
            </a:r>
          </a:p>
        </p:txBody>
      </p:sp>
      <p:sp>
        <p:nvSpPr>
          <p:cNvPr id="33795" name="Content Placeholder 2"/>
          <p:cNvSpPr>
            <a:spLocks noGrp="1"/>
          </p:cNvSpPr>
          <p:nvPr>
            <p:ph type="body" sz="quarter" idx="11"/>
          </p:nvPr>
        </p:nvSpPr>
        <p:spPr>
          <a:xfrm>
            <a:off x="381000" y="1559169"/>
            <a:ext cx="9372600" cy="2593848"/>
          </a:xfrm>
        </p:spPr>
        <p:txBody>
          <a:bodyPr/>
          <a:lstStyle/>
          <a:p>
            <a:pPr marL="342900" indent="-342900" eaLnBrk="1" hangingPunct="1">
              <a:lnSpc>
                <a:spcPct val="110000"/>
              </a:lnSpc>
              <a:spcAft>
                <a:spcPts val="1200"/>
              </a:spcAft>
              <a:buFont typeface="Arial" panose="020B0604020202020204" pitchFamily="34" charset="0"/>
              <a:buChar char="•"/>
              <a:defRPr/>
            </a:pPr>
            <a:r>
              <a:rPr lang="en-US" dirty="0">
                <a:solidFill>
                  <a:schemeClr val="tx1"/>
                </a:solidFill>
                <a:cs typeface="Times New Roman" pitchFamily="18" charset="0"/>
              </a:rPr>
              <a:t>Developed by the Regenstrief Institute</a:t>
            </a:r>
          </a:p>
          <a:p>
            <a:pPr marL="342900" indent="-342900" eaLnBrk="1" hangingPunct="1">
              <a:lnSpc>
                <a:spcPct val="110000"/>
              </a:lnSpc>
              <a:spcAft>
                <a:spcPts val="1200"/>
              </a:spcAft>
              <a:buFont typeface="Arial" panose="020B0604020202020204" pitchFamily="34" charset="0"/>
              <a:buChar char="•"/>
              <a:defRPr/>
            </a:pPr>
            <a:r>
              <a:rPr lang="en-US" dirty="0">
                <a:solidFill>
                  <a:schemeClr val="tx1"/>
                </a:solidFill>
                <a:cs typeface="Times New Roman" pitchFamily="18" charset="0"/>
              </a:rPr>
              <a:t>Provides a standard set of codes and names for the electronic reporting of laboratory results</a:t>
            </a:r>
            <a:r>
              <a:rPr lang="en-US" dirty="0">
                <a:solidFill>
                  <a:schemeClr val="tx1"/>
                </a:solidFill>
              </a:rPr>
              <a:t> </a:t>
            </a:r>
          </a:p>
          <a:p>
            <a:pPr marL="342900" indent="-342900" eaLnBrk="1" hangingPunct="1">
              <a:lnSpc>
                <a:spcPct val="110000"/>
              </a:lnSpc>
              <a:spcAft>
                <a:spcPts val="1200"/>
              </a:spcAft>
              <a:buFont typeface="Arial" panose="020B0604020202020204" pitchFamily="34" charset="0"/>
              <a:buChar char="•"/>
              <a:defRPr/>
            </a:pPr>
            <a:r>
              <a:rPr lang="en-US" dirty="0">
                <a:solidFill>
                  <a:schemeClr val="tx1"/>
                </a:solidFill>
                <a:cs typeface="Times New Roman" pitchFamily="18" charset="0"/>
              </a:rPr>
              <a:t>Expanded to include items related to measurement of clinical observations, such as blood pressure and symptoms</a:t>
            </a:r>
          </a:p>
        </p:txBody>
      </p:sp>
      <p:sp>
        <p:nvSpPr>
          <p:cNvPr id="30726" name="Slide Number Placeholder 5"/>
          <p:cNvSpPr>
            <a:spLocks noGrp="1"/>
          </p:cNvSpPr>
          <p:nvPr>
            <p:ph type="sldNum" sz="quarter" idx="4294967295"/>
          </p:nvPr>
        </p:nvSpPr>
        <p:spPr bwMode="auto">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fld id="{827171A6-20FF-4737-9D06-51F5B9B58D1F}" type="slidenum">
              <a:rPr lang="en-US" altLang="en-US">
                <a:solidFill>
                  <a:srgbClr val="A6A6A6"/>
                </a:solidFill>
              </a:rPr>
              <a:pPr eaLnBrk="1" hangingPunct="1"/>
              <a:t>30</a:t>
            </a:fld>
            <a:endParaRPr lang="en-US" altLang="en-US" dirty="0">
              <a:solidFill>
                <a:srgbClr val="A6A6A6"/>
              </a:solidFill>
            </a:endParaRPr>
          </a:p>
        </p:txBody>
      </p:sp>
    </p:spTree>
    <p:extLst>
      <p:ext uri="{BB962C8B-B14F-4D97-AF65-F5344CB8AC3E}">
        <p14:creationId xmlns:p14="http://schemas.microsoft.com/office/powerpoint/2010/main" val="3045744769"/>
      </p:ext>
    </p:extLst>
  </p:cSld>
  <p:clrMapOvr>
    <a:masterClrMapping/>
  </p:clrMapOvr>
  <p:transition advTm="31000"/>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384048" y="0"/>
            <a:ext cx="9674352" cy="545110"/>
          </a:xfrm>
        </p:spPr>
        <p:txBody>
          <a:bodyPr/>
          <a:lstStyle/>
          <a:p>
            <a:r>
              <a:rPr lang="en-US" altLang="en-US" dirty="0"/>
              <a:t>Standards to Promote Health Information Exchange</a:t>
            </a:r>
            <a:br>
              <a:rPr lang="en-US" altLang="en-US" dirty="0"/>
            </a:br>
            <a:r>
              <a:rPr lang="en-US" sz="2400" dirty="0">
                <a:solidFill>
                  <a:srgbClr val="1E1860"/>
                </a:solidFill>
              </a:rPr>
              <a:t>Summary</a:t>
            </a:r>
            <a:endParaRPr lang="en-US" altLang="en-US" sz="2400" dirty="0"/>
          </a:p>
        </p:txBody>
      </p:sp>
      <p:sp>
        <p:nvSpPr>
          <p:cNvPr id="37891" name="Content Placeholder 2"/>
          <p:cNvSpPr>
            <a:spLocks noGrp="1"/>
          </p:cNvSpPr>
          <p:nvPr>
            <p:ph type="body" sz="quarter" idx="10"/>
          </p:nvPr>
        </p:nvSpPr>
        <p:spPr/>
        <p:txBody>
          <a:bodyPr/>
          <a:lstStyle/>
          <a:p>
            <a:pPr>
              <a:lnSpc>
                <a:spcPct val="110000"/>
              </a:lnSpc>
              <a:spcAft>
                <a:spcPts val="1200"/>
              </a:spcAft>
            </a:pPr>
            <a:r>
              <a:rPr lang="en-US" altLang="en-US" dirty="0">
                <a:cs typeface="Arial" panose="020B0604020202020204" pitchFamily="34" charset="0"/>
              </a:rPr>
              <a:t>Define terms related to standardized terminologies</a:t>
            </a:r>
          </a:p>
          <a:p>
            <a:pPr>
              <a:lnSpc>
                <a:spcPct val="110000"/>
              </a:lnSpc>
              <a:spcAft>
                <a:spcPts val="1200"/>
              </a:spcAft>
            </a:pPr>
            <a:r>
              <a:rPr lang="en-US" altLang="en-US" dirty="0">
                <a:cs typeface="Arial" panose="020B0604020202020204" pitchFamily="34" charset="0"/>
              </a:rPr>
              <a:t>Identify and define terminologies and vocabularies that represent nursing care</a:t>
            </a:r>
          </a:p>
          <a:p>
            <a:pPr>
              <a:lnSpc>
                <a:spcPct val="110000"/>
              </a:lnSpc>
              <a:spcAft>
                <a:spcPts val="1200"/>
              </a:spcAft>
            </a:pPr>
            <a:r>
              <a:rPr lang="en-US" altLang="en-US" dirty="0">
                <a:cs typeface="Arial" panose="020B0604020202020204" pitchFamily="34" charset="0"/>
              </a:rPr>
              <a:t>Define and give examples of data interchange standards</a:t>
            </a:r>
          </a:p>
        </p:txBody>
      </p:sp>
      <p:sp>
        <p:nvSpPr>
          <p:cNvPr id="32774" name="Slide Number Placeholder 5"/>
          <p:cNvSpPr>
            <a:spLocks noGrp="1"/>
          </p:cNvSpPr>
          <p:nvPr>
            <p:ph type="sldNum" sz="quarter" idx="4294967295"/>
          </p:nvPr>
        </p:nvSpPr>
        <p:spPr bwMode="auto">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fld id="{0340822C-4354-4E84-AA56-F5F626356537}" type="slidenum">
              <a:rPr lang="en-US" altLang="en-US">
                <a:solidFill>
                  <a:srgbClr val="A6A6A6"/>
                </a:solidFill>
              </a:rPr>
              <a:pPr eaLnBrk="1" hangingPunct="1"/>
              <a:t>31</a:t>
            </a:fld>
            <a:endParaRPr lang="en-US" altLang="en-US" dirty="0">
              <a:solidFill>
                <a:srgbClr val="A6A6A6"/>
              </a:solidFill>
            </a:endParaRPr>
          </a:p>
        </p:txBody>
      </p:sp>
    </p:spTree>
    <p:extLst>
      <p:ext uri="{BB962C8B-B14F-4D97-AF65-F5344CB8AC3E}">
        <p14:creationId xmlns:p14="http://schemas.microsoft.com/office/powerpoint/2010/main" val="1718918425"/>
      </p:ext>
    </p:extLst>
  </p:cSld>
  <p:clrMapOvr>
    <a:masterClrMapping/>
  </p:clrMapOvr>
  <p:transition advTm="30000"/>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Content Placeholder 2"/>
          <p:cNvSpPr>
            <a:spLocks noGrp="1"/>
          </p:cNvSpPr>
          <p:nvPr>
            <p:ph type="body" sz="quarter" idx="10"/>
          </p:nvPr>
        </p:nvSpPr>
        <p:spPr>
          <a:xfrm>
            <a:off x="384048" y="1828800"/>
            <a:ext cx="9293352" cy="5562600"/>
          </a:xfrm>
        </p:spPr>
        <p:txBody>
          <a:bodyPr/>
          <a:lstStyle/>
          <a:p>
            <a:pPr marL="0" indent="0">
              <a:lnSpc>
                <a:spcPct val="110000"/>
              </a:lnSpc>
              <a:buNone/>
              <a:defRPr/>
            </a:pPr>
            <a:r>
              <a:rPr lang="en-US" sz="1600" b="1" dirty="0">
                <a:cs typeface="Arial" charset="0"/>
              </a:rPr>
              <a:t>References</a:t>
            </a:r>
          </a:p>
          <a:p>
            <a:pPr marL="0" indent="0">
              <a:lnSpc>
                <a:spcPct val="110000"/>
              </a:lnSpc>
              <a:buNone/>
              <a:defRPr/>
            </a:pPr>
            <a:r>
              <a:rPr lang="en-US" sz="1600" b="0" dirty="0"/>
              <a:t>Amatayakul, M.K. (2009). </a:t>
            </a:r>
            <a:r>
              <a:rPr lang="en-US" sz="1600" b="0" i="1" dirty="0"/>
              <a:t>Electronic health records: A practical guide for professionals and organizations.</a:t>
            </a:r>
            <a:r>
              <a:rPr lang="en-US" sz="1600" b="0" dirty="0"/>
              <a:t> Chicago, IL: American Home </a:t>
            </a:r>
            <a:r>
              <a:rPr lang="en-US" sz="1600" dirty="0"/>
              <a:t>Information Management Association</a:t>
            </a:r>
            <a:r>
              <a:rPr lang="en-US" sz="1600" b="0" dirty="0"/>
              <a:t>.</a:t>
            </a:r>
          </a:p>
          <a:p>
            <a:pPr marL="0" lvl="1" indent="0">
              <a:lnSpc>
                <a:spcPct val="110000"/>
              </a:lnSpc>
              <a:buNone/>
              <a:defRPr/>
            </a:pPr>
            <a:r>
              <a:rPr lang="en-US" sz="1600" dirty="0"/>
              <a:t>American Medical Association. (2011). </a:t>
            </a:r>
            <a:r>
              <a:rPr lang="en-US" sz="1600" i="1" dirty="0"/>
              <a:t>Current procedural terminology (CPT). </a:t>
            </a:r>
            <a:r>
              <a:rPr lang="en-US" sz="1600" dirty="0"/>
              <a:t>4</a:t>
            </a:r>
            <a:r>
              <a:rPr lang="en-US" sz="1600" baseline="30000" dirty="0"/>
              <a:t>th</a:t>
            </a:r>
            <a:r>
              <a:rPr lang="en-US" sz="1600" dirty="0"/>
              <a:t> edition. Chicago, IL: American Medical Association.</a:t>
            </a:r>
          </a:p>
          <a:p>
            <a:pPr marL="0" indent="0">
              <a:lnSpc>
                <a:spcPct val="110000"/>
              </a:lnSpc>
              <a:buNone/>
              <a:defRPr/>
            </a:pPr>
            <a:r>
              <a:rPr lang="en-US" sz="1600" b="0" dirty="0"/>
              <a:t>Centers for Medicare and Medicaid Services. Overview of HIPAA. U.S. Department of Health and Human Services. Retrieved from: </a:t>
            </a:r>
            <a:r>
              <a:rPr lang="en-US" sz="1600" b="0" dirty="0">
                <a:hlinkClick r:id="rId3" tooltip="Center for Medicare and Medicaid Services (CMS) website"/>
              </a:rPr>
              <a:t>http://www.cms.gov</a:t>
            </a:r>
            <a:endParaRPr lang="en-US" sz="1600" b="0" dirty="0"/>
          </a:p>
          <a:p>
            <a:pPr marL="0" indent="0">
              <a:lnSpc>
                <a:spcPct val="110000"/>
              </a:lnSpc>
              <a:buNone/>
              <a:defRPr/>
            </a:pPr>
            <a:r>
              <a:rPr lang="en-US" sz="1600" b="0" dirty="0">
                <a:cs typeface="Arial" charset="0"/>
              </a:rPr>
              <a:t>Giannangelo K. (Ed.). (2010. Healthcare code sets, clinical terminologies, and classifications. 2nd edition. Chicago, IL: </a:t>
            </a:r>
            <a:r>
              <a:rPr lang="en-US" sz="1600" dirty="0"/>
              <a:t>American Home Information Management Association</a:t>
            </a:r>
            <a:r>
              <a:rPr lang="en-US" sz="1600" b="0" dirty="0">
                <a:cs typeface="Arial" charset="0"/>
              </a:rPr>
              <a:t>.</a:t>
            </a:r>
          </a:p>
          <a:p>
            <a:pPr marL="0" lvl="1" indent="0">
              <a:lnSpc>
                <a:spcPct val="110000"/>
              </a:lnSpc>
              <a:buNone/>
              <a:defRPr/>
            </a:pPr>
            <a:r>
              <a:rPr lang="en-US" sz="1600" dirty="0">
                <a:cs typeface="Arial" charset="0"/>
              </a:rPr>
              <a:t>Health Level Seven International. About HL7. Retrieved from </a:t>
            </a:r>
            <a:r>
              <a:rPr lang="en-US" sz="1600" dirty="0">
                <a:cs typeface="Arial" charset="0"/>
                <a:hlinkClick r:id="rId4"/>
              </a:rPr>
              <a:t>http://www.hl7.org/about/index.cfm?ref=nav</a:t>
            </a:r>
            <a:endParaRPr lang="en-US" sz="1600" dirty="0">
              <a:cs typeface="Arial" charset="0"/>
            </a:endParaRPr>
          </a:p>
          <a:p>
            <a:pPr marL="0" lvl="1" indent="0">
              <a:lnSpc>
                <a:spcPct val="110000"/>
              </a:lnSpc>
              <a:buNone/>
              <a:defRPr/>
            </a:pPr>
            <a:r>
              <a:rPr lang="en-US" sz="1600" dirty="0">
                <a:cs typeface="Arial" charset="0"/>
              </a:rPr>
              <a:t>International Health Terminology Standards Development Organization. About SNOMED. Retrieved from </a:t>
            </a:r>
            <a:r>
              <a:rPr lang="en-US" sz="1600" dirty="0">
                <a:cs typeface="Arial" charset="0"/>
                <a:hlinkClick r:id="rId5"/>
              </a:rPr>
              <a:t>http://www.ihtsdo.org/snomed-ct/</a:t>
            </a:r>
            <a:endParaRPr lang="en-US" sz="1600" dirty="0">
              <a:cs typeface="Arial" charset="0"/>
            </a:endParaRPr>
          </a:p>
          <a:p>
            <a:pPr marL="0" lvl="1" indent="0">
              <a:lnSpc>
                <a:spcPct val="110000"/>
              </a:lnSpc>
              <a:buNone/>
              <a:defRPr/>
            </a:pPr>
            <a:r>
              <a:rPr lang="en-US" sz="1600" dirty="0"/>
              <a:t>International Nursing Knowledge Association. (n.d.). Center for nursing classification.  Retrieved from</a:t>
            </a:r>
            <a:r>
              <a:rPr lang="en-US" sz="1600" dirty="0">
                <a:cs typeface="Arial" charset="0"/>
              </a:rPr>
              <a:t> </a:t>
            </a:r>
            <a:r>
              <a:rPr lang="en-US" sz="1600" dirty="0">
                <a:cs typeface="Arial" charset="0"/>
                <a:hlinkClick r:id="rId6"/>
              </a:rPr>
              <a:t>http://www.nanda.org/center-for-nursing-classification.html</a:t>
            </a:r>
            <a:endParaRPr lang="en-US" sz="1600" dirty="0">
              <a:cs typeface="Arial" charset="0"/>
            </a:endParaRPr>
          </a:p>
          <a:p>
            <a:pPr marL="0" lvl="1" indent="0">
              <a:lnSpc>
                <a:spcPct val="110000"/>
              </a:lnSpc>
              <a:buNone/>
              <a:defRPr/>
            </a:pPr>
            <a:endParaRPr lang="en-US" sz="1600" dirty="0">
              <a:cs typeface="Arial" charset="0"/>
            </a:endParaRPr>
          </a:p>
        </p:txBody>
      </p:sp>
      <p:sp>
        <p:nvSpPr>
          <p:cNvPr id="33798" name="Slide Number Placeholder 5"/>
          <p:cNvSpPr>
            <a:spLocks noGrp="1"/>
          </p:cNvSpPr>
          <p:nvPr>
            <p:ph type="sldNum" sz="quarter" idx="4294967295"/>
          </p:nvPr>
        </p:nvSpPr>
        <p:spPr bwMode="auto">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fld id="{498397BF-B84F-497C-805B-4C3C914CD667}" type="slidenum">
              <a:rPr lang="en-US" altLang="en-US">
                <a:solidFill>
                  <a:srgbClr val="A6A6A6"/>
                </a:solidFill>
              </a:rPr>
              <a:pPr eaLnBrk="1" hangingPunct="1"/>
              <a:t>32</a:t>
            </a:fld>
            <a:endParaRPr lang="en-US" altLang="en-US" dirty="0">
              <a:solidFill>
                <a:srgbClr val="A6A6A6"/>
              </a:solidFill>
            </a:endParaRPr>
          </a:p>
        </p:txBody>
      </p:sp>
      <p:sp>
        <p:nvSpPr>
          <p:cNvPr id="6" name="Title 1"/>
          <p:cNvSpPr>
            <a:spLocks noGrp="1"/>
          </p:cNvSpPr>
          <p:nvPr>
            <p:ph type="title"/>
          </p:nvPr>
        </p:nvSpPr>
        <p:spPr>
          <a:xfrm>
            <a:off x="384048" y="0"/>
            <a:ext cx="9674352" cy="545110"/>
          </a:xfrm>
        </p:spPr>
        <p:txBody>
          <a:bodyPr/>
          <a:lstStyle/>
          <a:p>
            <a:r>
              <a:rPr lang="en-US" altLang="en-US" dirty="0"/>
              <a:t>Standards to Promote Health Information Exchange</a:t>
            </a:r>
            <a:br>
              <a:rPr lang="en-US" altLang="en-US" dirty="0"/>
            </a:br>
            <a:r>
              <a:rPr lang="en-US" sz="2400" dirty="0">
                <a:solidFill>
                  <a:srgbClr val="1E1860"/>
                </a:solidFill>
              </a:rPr>
              <a:t>References</a:t>
            </a:r>
            <a:endParaRPr lang="en-US" altLang="en-US" sz="2400" dirty="0"/>
          </a:p>
        </p:txBody>
      </p:sp>
    </p:spTree>
    <p:extLst>
      <p:ext uri="{BB962C8B-B14F-4D97-AF65-F5344CB8AC3E}">
        <p14:creationId xmlns:p14="http://schemas.microsoft.com/office/powerpoint/2010/main" val="10037865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384048" y="1828800"/>
            <a:ext cx="8988552" cy="5562600"/>
          </a:xfrm>
        </p:spPr>
        <p:txBody>
          <a:bodyPr/>
          <a:lstStyle/>
          <a:p>
            <a:pPr marL="0" indent="0">
              <a:lnSpc>
                <a:spcPct val="110000"/>
              </a:lnSpc>
              <a:buNone/>
              <a:defRPr/>
            </a:pPr>
            <a:r>
              <a:rPr lang="en-US" sz="1600" b="1" dirty="0"/>
              <a:t>References</a:t>
            </a:r>
          </a:p>
          <a:p>
            <a:pPr marL="0" lvl="1" indent="0">
              <a:lnSpc>
                <a:spcPct val="110000"/>
              </a:lnSpc>
              <a:buNone/>
              <a:defRPr/>
            </a:pPr>
            <a:r>
              <a:rPr lang="en-US" sz="1600" dirty="0">
                <a:cs typeface="Arial" charset="0"/>
              </a:rPr>
              <a:t>National Alliance for Health Information Technology. (2008). </a:t>
            </a:r>
            <a:r>
              <a:rPr lang="en-US" sz="1600" i="1" dirty="0">
                <a:cs typeface="Arial" charset="0"/>
              </a:rPr>
              <a:t>Report to the Office of the National Coordinator for Health Information Technology on defining key health information technology terms</a:t>
            </a:r>
            <a:r>
              <a:rPr lang="en-US" sz="1600" dirty="0">
                <a:cs typeface="Arial" charset="0"/>
              </a:rPr>
              <a:t> (p. 10)</a:t>
            </a:r>
            <a:r>
              <a:rPr lang="en-US" sz="1600" i="1" dirty="0">
                <a:cs typeface="Arial" charset="0"/>
              </a:rPr>
              <a:t>. </a:t>
            </a:r>
            <a:r>
              <a:rPr lang="en-US" sz="1600" dirty="0">
                <a:cs typeface="Arial" charset="0"/>
              </a:rPr>
              <a:t>Chicago, IL: Healthcare Information and Management Systems Society. </a:t>
            </a:r>
          </a:p>
          <a:p>
            <a:pPr marL="0" lvl="1" indent="0">
              <a:lnSpc>
                <a:spcPct val="110000"/>
              </a:lnSpc>
              <a:buNone/>
              <a:defRPr/>
            </a:pPr>
            <a:r>
              <a:rPr lang="en-US" sz="1600" b="0" dirty="0"/>
              <a:t>Nightingale, F. (1863). </a:t>
            </a:r>
            <a:r>
              <a:rPr lang="en-US" sz="1600" b="0" i="1" dirty="0"/>
              <a:t>Notes on hospitals. </a:t>
            </a:r>
            <a:r>
              <a:rPr lang="en-US" sz="1600" b="0" dirty="0"/>
              <a:t>London, UK: Longman, Green, Longman, Roberts, and Green; 1863. </a:t>
            </a:r>
            <a:r>
              <a:rPr lang="en-US" sz="1600" dirty="0"/>
              <a:t>Retrieved from http://pds.lib.harvard.edu/pds/view/7024419?n=208.</a:t>
            </a:r>
            <a:endParaRPr lang="en-US" sz="1600" b="0" u="sng" dirty="0"/>
          </a:p>
          <a:p>
            <a:pPr marL="0" lvl="1" indent="0">
              <a:lnSpc>
                <a:spcPct val="110000"/>
              </a:lnSpc>
              <a:buNone/>
              <a:defRPr/>
            </a:pPr>
            <a:r>
              <a:rPr lang="en-US" sz="1600" dirty="0"/>
              <a:t>Thede, L., &amp; Schwiran, P. (2011). Informatics: the standardized nursing terminologies: a national survey of  nurses’ experiences and attitudes. </a:t>
            </a:r>
            <a:r>
              <a:rPr lang="en-US" sz="1600" i="1" dirty="0"/>
              <a:t>The Online Journal of Issues in Nursing,16</a:t>
            </a:r>
            <a:r>
              <a:rPr lang="en-US" sz="1600" dirty="0"/>
              <a:t>(2). </a:t>
            </a:r>
          </a:p>
          <a:p>
            <a:pPr marL="0" lvl="1" indent="0">
              <a:lnSpc>
                <a:spcPct val="110000"/>
              </a:lnSpc>
              <a:buNone/>
              <a:defRPr/>
            </a:pPr>
            <a:r>
              <a:rPr lang="en-US" sz="1600" dirty="0"/>
              <a:t>U.S. Department of Health and Human Services, Office of the National Coordinator. Consolidated health informatics. Retrieved from: http://www.hhs.gov/healthit/chi.html</a:t>
            </a:r>
            <a:endParaRPr lang="en-US" sz="1600" dirty="0">
              <a:cs typeface="Arial" charset="0"/>
            </a:endParaRPr>
          </a:p>
          <a:p>
            <a:pPr marL="0" lvl="1" indent="0">
              <a:lnSpc>
                <a:spcPct val="110000"/>
              </a:lnSpc>
              <a:buNone/>
              <a:defRPr/>
            </a:pPr>
            <a:r>
              <a:rPr lang="en-US" sz="1600" dirty="0"/>
              <a:t>U.S. Food and Drug Administration. (n.d.). National drug code directory. Retrieved from </a:t>
            </a:r>
            <a:r>
              <a:rPr lang="en-US" sz="1600" dirty="0">
                <a:hlinkClick r:id="rId3"/>
              </a:rPr>
              <a:t>http://www.fda.gov/Drugs/InformationOnDrugs/ucm142438.htm</a:t>
            </a:r>
            <a:endParaRPr lang="en-US" sz="1600" dirty="0"/>
          </a:p>
          <a:p>
            <a:pPr marL="0" lvl="1" indent="0">
              <a:lnSpc>
                <a:spcPct val="110000"/>
              </a:lnSpc>
              <a:buNone/>
              <a:defRPr/>
            </a:pPr>
            <a:r>
              <a:rPr lang="en-US" sz="1600" b="1" dirty="0"/>
              <a:t>Images</a:t>
            </a:r>
          </a:p>
          <a:p>
            <a:pPr marL="0" lvl="1" indent="0">
              <a:lnSpc>
                <a:spcPct val="110000"/>
              </a:lnSpc>
              <a:buNone/>
              <a:defRPr/>
            </a:pPr>
            <a:r>
              <a:rPr lang="en-US" sz="1600" dirty="0"/>
              <a:t>Microsoft Clip Art, Used with Permission of Microsoft. </a:t>
            </a:r>
          </a:p>
          <a:p>
            <a:pPr marL="0" lvl="1" indent="0">
              <a:lnSpc>
                <a:spcPct val="110000"/>
              </a:lnSpc>
              <a:buNone/>
              <a:defRPr/>
            </a:pPr>
            <a:endParaRPr lang="en-US" sz="1600" dirty="0"/>
          </a:p>
        </p:txBody>
      </p:sp>
      <p:sp>
        <p:nvSpPr>
          <p:cNvPr id="34822" name="Slide Number Placeholder 5"/>
          <p:cNvSpPr>
            <a:spLocks noGrp="1"/>
          </p:cNvSpPr>
          <p:nvPr>
            <p:ph type="sldNum" sz="quarter" idx="4294967295"/>
          </p:nvPr>
        </p:nvSpPr>
        <p:spPr bwMode="auto">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fld id="{9F8EA491-2FA3-4387-98E8-89B367C8ED48}" type="slidenum">
              <a:rPr lang="en-US" altLang="en-US">
                <a:solidFill>
                  <a:srgbClr val="A6A6A6"/>
                </a:solidFill>
              </a:rPr>
              <a:pPr eaLnBrk="1" hangingPunct="1"/>
              <a:t>33</a:t>
            </a:fld>
            <a:endParaRPr lang="en-US" altLang="en-US" dirty="0">
              <a:solidFill>
                <a:srgbClr val="A6A6A6"/>
              </a:solidFill>
            </a:endParaRPr>
          </a:p>
        </p:txBody>
      </p:sp>
      <p:sp>
        <p:nvSpPr>
          <p:cNvPr id="6" name="Title 1"/>
          <p:cNvSpPr>
            <a:spLocks noGrp="1"/>
          </p:cNvSpPr>
          <p:nvPr>
            <p:ph type="title"/>
          </p:nvPr>
        </p:nvSpPr>
        <p:spPr>
          <a:xfrm>
            <a:off x="384048" y="0"/>
            <a:ext cx="9674352" cy="545110"/>
          </a:xfrm>
        </p:spPr>
        <p:txBody>
          <a:bodyPr/>
          <a:lstStyle/>
          <a:p>
            <a:r>
              <a:rPr lang="en-US" altLang="en-US" dirty="0"/>
              <a:t>Standards to Promote Health Information Exchange</a:t>
            </a:r>
            <a:br>
              <a:rPr lang="en-US" altLang="en-US" dirty="0"/>
            </a:br>
            <a:r>
              <a:rPr lang="en-US" sz="2400" dirty="0">
                <a:solidFill>
                  <a:srgbClr val="1E1860"/>
                </a:solidFill>
              </a:rPr>
              <a:t>References</a:t>
            </a:r>
            <a:endParaRPr lang="en-US" altLang="en-US" sz="2400" dirty="0"/>
          </a:p>
        </p:txBody>
      </p:sp>
    </p:spTree>
    <p:extLst>
      <p:ext uri="{BB962C8B-B14F-4D97-AF65-F5344CB8AC3E}">
        <p14:creationId xmlns:p14="http://schemas.microsoft.com/office/powerpoint/2010/main" val="259731572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95400"/>
            <a:ext cx="0" cy="5293360"/>
          </a:xfrm>
          <a:custGeom>
            <a:avLst/>
            <a:gdLst/>
            <a:ahLst/>
            <a:cxnLst/>
            <a:rect l="l" t="t" r="r" b="b"/>
            <a:pathLst>
              <a:path h="5293359">
                <a:moveTo>
                  <a:pt x="0" y="0"/>
                </a:moveTo>
                <a:lnTo>
                  <a:pt x="0" y="5292852"/>
                </a:lnTo>
              </a:path>
            </a:pathLst>
          </a:custGeom>
          <a:ln w="23495">
            <a:solidFill>
              <a:srgbClr val="D8A31F"/>
            </a:solidFill>
          </a:ln>
        </p:spPr>
        <p:txBody>
          <a:bodyPr wrap="square" lIns="0" tIns="0" rIns="0" bIns="0" rtlCol="0"/>
          <a:lstStyle/>
          <a:p>
            <a:endParaRPr dirty="0"/>
          </a:p>
        </p:txBody>
      </p:sp>
      <p:sp>
        <p:nvSpPr>
          <p:cNvPr id="5" name="object 5"/>
          <p:cNvSpPr/>
          <p:nvPr/>
        </p:nvSpPr>
        <p:spPr>
          <a:xfrm>
            <a:off x="0" y="1143000"/>
            <a:ext cx="10058400" cy="5434037"/>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92471"/>
          </a:solidFill>
        </p:spPr>
        <p:txBody>
          <a:bodyPr wrap="square" lIns="0" tIns="0" rIns="0" bIns="0" rtlCol="0"/>
          <a:lstStyle/>
          <a:p>
            <a:endParaRPr dirty="0"/>
          </a:p>
        </p:txBody>
      </p:sp>
      <p:sp>
        <p:nvSpPr>
          <p:cNvPr id="8" name="object 8"/>
          <p:cNvSpPr txBox="1"/>
          <p:nvPr/>
        </p:nvSpPr>
        <p:spPr>
          <a:xfrm>
            <a:off x="838200" y="2357338"/>
            <a:ext cx="8382000" cy="3436838"/>
          </a:xfrm>
          <a:prstGeom prst="rect">
            <a:avLst/>
          </a:prstGeom>
        </p:spPr>
        <p:txBody>
          <a:bodyPr vert="horz" wrap="square" lIns="0" tIns="0" rIns="0" bIns="0" rtlCol="0">
            <a:spAutoFit/>
          </a:bodyPr>
          <a:lstStyle/>
          <a:p>
            <a:r>
              <a:rPr lang="en-US" sz="2000" dirty="0">
                <a:solidFill>
                  <a:schemeClr val="bg1"/>
                </a:solidFill>
                <a:latin typeface="Century Gothic" panose="020B0502020202020204" pitchFamily="34" charset="0"/>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2000" b="1" dirty="0">
                <a:solidFill>
                  <a:schemeClr val="bg1"/>
                </a:solidFill>
                <a:latin typeface="Century Gothic" panose="020B0502020202020204" pitchFamily="34" charset="0"/>
                <a:cs typeface="Futura LT Pro Book"/>
              </a:rPr>
              <a:t>www.measureevaluation.org</a:t>
            </a:r>
          </a:p>
        </p:txBody>
      </p:sp>
      <p:sp>
        <p:nvSpPr>
          <p:cNvPr id="11" name="object 3"/>
          <p:cNvSpPr/>
          <p:nvPr/>
        </p:nvSpPr>
        <p:spPr>
          <a:xfrm>
            <a:off x="0" y="0"/>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7" name="Rectangle 1"/>
          <p:cNvSpPr>
            <a:spLocks noChangeArrowheads="1"/>
          </p:cNvSpPr>
          <p:nvPr/>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0" name="Group 9"/>
          <p:cNvGrpSpPr/>
          <p:nvPr/>
        </p:nvGrpSpPr>
        <p:grpSpPr>
          <a:xfrm>
            <a:off x="6199632" y="6647688"/>
            <a:ext cx="3554167" cy="1089590"/>
            <a:chOff x="4495800" y="6621716"/>
            <a:chExt cx="3554167" cy="1089590"/>
          </a:xfrm>
        </p:grpSpPr>
        <p:pic>
          <p:nvPicPr>
            <p:cNvPr id="13" name="Picture 12"/>
            <p:cNvPicPr>
              <a:picLocks noChangeAspect="1"/>
            </p:cNvPicPr>
            <p:nvPr/>
          </p:nvPicPr>
          <p:blipFill rotWithShape="1">
            <a:blip r:embed="rId3">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14" name="Picture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15" name="Picture 1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
        <p:nvSpPr>
          <p:cNvPr id="12" name="Content Placeholder 2"/>
          <p:cNvSpPr>
            <a:spLocks noGrp="1"/>
          </p:cNvSpPr>
          <p:nvPr>
            <p:ph type="body" sz="quarter" idx="10"/>
          </p:nvPr>
        </p:nvSpPr>
        <p:spPr>
          <a:xfrm>
            <a:off x="838200" y="1461701"/>
            <a:ext cx="8610600" cy="872124"/>
          </a:xfrm>
        </p:spPr>
        <p:txBody>
          <a:bodyPr lIns="0" rIns="0"/>
          <a:lstStyle/>
          <a:p>
            <a:pPr marL="0" indent="0">
              <a:buNone/>
            </a:pPr>
            <a:r>
              <a:rPr lang="en-US" altLang="en-US" sz="1200" dirty="0">
                <a:solidFill>
                  <a:schemeClr val="bg1"/>
                </a:solidFill>
                <a:ea typeface="Calibri" panose="020F0502020204030204" pitchFamily="34" charset="0"/>
                <a:cs typeface="Arial" panose="020B0604020202020204" pitchFamily="34" charset="0"/>
              </a:rPr>
              <a:t>This material was developed by the University of Alabama at Birmingham, funded by the Department of Health and Human Services, Office of the National Coordinator for Health Information Technology under Award Number </a:t>
            </a:r>
            <a:r>
              <a:rPr lang="en-US" altLang="en-US" sz="1200" dirty="0">
                <a:solidFill>
                  <a:schemeClr val="bg1"/>
                </a:solidFill>
                <a:ea typeface="Calibri" panose="020F0502020204030204" pitchFamily="34" charset="0"/>
                <a:cs typeface="Times New Roman" panose="02020603050405020304" pitchFamily="18" charset="0"/>
              </a:rPr>
              <a:t>90WT0007.</a:t>
            </a:r>
          </a:p>
        </p:txBody>
      </p:sp>
    </p:spTree>
    <p:extLst>
      <p:ext uri="{BB962C8B-B14F-4D97-AF65-F5344CB8AC3E}">
        <p14:creationId xmlns:p14="http://schemas.microsoft.com/office/powerpoint/2010/main" val="19311117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altLang="en-US" dirty="0"/>
              <a:t>Data Collection</a:t>
            </a:r>
          </a:p>
        </p:txBody>
      </p:sp>
      <p:sp>
        <p:nvSpPr>
          <p:cNvPr id="10243" name="Content Placeholder 2"/>
          <p:cNvSpPr>
            <a:spLocks noGrp="1"/>
          </p:cNvSpPr>
          <p:nvPr>
            <p:ph type="body" sz="quarter" idx="11"/>
          </p:nvPr>
        </p:nvSpPr>
        <p:spPr>
          <a:xfrm>
            <a:off x="384048" y="1600200"/>
            <a:ext cx="5483352" cy="4191000"/>
          </a:xfrm>
        </p:spPr>
        <p:txBody>
          <a:bodyPr/>
          <a:lstStyle/>
          <a:p>
            <a:pPr>
              <a:lnSpc>
                <a:spcPct val="110000"/>
              </a:lnSpc>
              <a:spcAft>
                <a:spcPts val="600"/>
              </a:spcAft>
              <a:buFont typeface="Wingdings" panose="05000000000000000000" pitchFamily="2" charset="2"/>
              <a:buNone/>
            </a:pPr>
            <a:r>
              <a:rPr lang="en-US" altLang="en-US" sz="2200" i="1" dirty="0">
                <a:solidFill>
                  <a:schemeClr val="tx1"/>
                </a:solidFill>
              </a:rPr>
              <a:t>“In attempting to arrive at the truth, I have applied everywhere for information, but in scarcely an instance have I been able to obtain hospital records fit for any purpose of comparison…  if wisely used, these improved statistics would tell us more of the relative value of particular operations and modes of treatment than we have any means of obtaining at present.”</a:t>
            </a:r>
          </a:p>
          <a:p>
            <a:pPr>
              <a:lnSpc>
                <a:spcPct val="110000"/>
              </a:lnSpc>
              <a:spcAft>
                <a:spcPts val="600"/>
              </a:spcAft>
              <a:buFont typeface="Wingdings" panose="05000000000000000000" pitchFamily="2" charset="2"/>
              <a:buNone/>
            </a:pPr>
            <a:r>
              <a:rPr lang="en-US" altLang="en-US" sz="2200" i="1" dirty="0">
                <a:solidFill>
                  <a:schemeClr val="tx1"/>
                </a:solidFill>
              </a:rPr>
              <a:t>Florence Nightingale</a:t>
            </a:r>
          </a:p>
        </p:txBody>
      </p:sp>
      <p:sp>
        <p:nvSpPr>
          <p:cNvPr id="5124" name="Slide Number Placeholder 5"/>
          <p:cNvSpPr>
            <a:spLocks noGrp="1"/>
          </p:cNvSpPr>
          <p:nvPr>
            <p:ph type="sldNum" sz="quarter" idx="4294967295"/>
          </p:nvPr>
        </p:nvSpPr>
        <p:spPr bwMode="auto">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fld id="{EF06A693-4A48-4136-957A-A4C37BF4BC2B}" type="slidenum">
              <a:rPr lang="en-US" altLang="en-US">
                <a:solidFill>
                  <a:srgbClr val="A6A6A6"/>
                </a:solidFill>
              </a:rPr>
              <a:pPr eaLnBrk="1" hangingPunct="1"/>
              <a:t>4</a:t>
            </a:fld>
            <a:endParaRPr lang="en-US" altLang="en-US" dirty="0">
              <a:solidFill>
                <a:srgbClr val="A6A6A6"/>
              </a:solidFill>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8448" y="1574800"/>
            <a:ext cx="2844800" cy="2844800"/>
          </a:xfrm>
          <a:prstGeom prst="rect">
            <a:avLst/>
          </a:prstGeom>
        </p:spPr>
      </p:pic>
    </p:spTree>
    <p:extLst>
      <p:ext uri="{BB962C8B-B14F-4D97-AF65-F5344CB8AC3E}">
        <p14:creationId xmlns:p14="http://schemas.microsoft.com/office/powerpoint/2010/main" val="656738189"/>
      </p:ext>
    </p:extLst>
  </p:cSld>
  <p:clrMapOvr>
    <a:masterClrMapping/>
  </p:clrMapOvr>
  <p:transition advTm="45000"/>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6"/>
          <p:cNvSpPr>
            <a:spLocks noGrp="1"/>
          </p:cNvSpPr>
          <p:nvPr>
            <p:ph type="title"/>
          </p:nvPr>
        </p:nvSpPr>
        <p:spPr>
          <a:xfrm>
            <a:off x="384048" y="609600"/>
            <a:ext cx="8674100" cy="545110"/>
          </a:xfrm>
        </p:spPr>
        <p:txBody>
          <a:bodyPr/>
          <a:lstStyle/>
          <a:p>
            <a:r>
              <a:rPr lang="en-US" altLang="en-US" dirty="0"/>
              <a:t>Information Standards</a:t>
            </a:r>
          </a:p>
        </p:txBody>
      </p:sp>
      <p:sp>
        <p:nvSpPr>
          <p:cNvPr id="2" name="Text Placeholder 1"/>
          <p:cNvSpPr>
            <a:spLocks noGrp="1"/>
          </p:cNvSpPr>
          <p:nvPr>
            <p:ph type="body" sz="quarter" idx="10"/>
          </p:nvPr>
        </p:nvSpPr>
        <p:spPr>
          <a:xfrm>
            <a:off x="384048" y="4953000"/>
            <a:ext cx="8305800" cy="515144"/>
          </a:xfrm>
        </p:spPr>
        <p:txBody>
          <a:bodyPr/>
          <a:lstStyle/>
          <a:p>
            <a:pPr marL="0" indent="0">
              <a:buNone/>
            </a:pPr>
            <a:r>
              <a:rPr lang="en-US" sz="1600" dirty="0"/>
              <a:t>(Giannangelo, 2010)</a:t>
            </a:r>
          </a:p>
        </p:txBody>
      </p:sp>
      <p:sp>
        <p:nvSpPr>
          <p:cNvPr id="8" name="Content Placeholder 7"/>
          <p:cNvSpPr>
            <a:spLocks noGrp="1"/>
          </p:cNvSpPr>
          <p:nvPr>
            <p:ph type="body" sz="quarter" idx="11"/>
          </p:nvPr>
        </p:nvSpPr>
        <p:spPr>
          <a:xfrm>
            <a:off x="384048" y="1600200"/>
            <a:ext cx="8674100" cy="4343400"/>
          </a:xfrm>
        </p:spPr>
        <p:txBody>
          <a:bodyPr/>
          <a:lstStyle/>
          <a:p>
            <a:pPr marL="342900" indent="-342900">
              <a:lnSpc>
                <a:spcPct val="110000"/>
              </a:lnSpc>
              <a:spcAft>
                <a:spcPts val="600"/>
              </a:spcAft>
              <a:buFont typeface="Arial" panose="020B0604020202020204" pitchFamily="34" charset="0"/>
              <a:buChar char="•"/>
              <a:defRPr/>
            </a:pPr>
            <a:r>
              <a:rPr lang="en-US" dirty="0">
                <a:solidFill>
                  <a:schemeClr val="tx1"/>
                </a:solidFill>
              </a:rPr>
              <a:t>Data set </a:t>
            </a:r>
          </a:p>
          <a:p>
            <a:pPr marL="690562" lvl="1" indent="-342900">
              <a:lnSpc>
                <a:spcPct val="110000"/>
              </a:lnSpc>
              <a:spcAft>
                <a:spcPts val="600"/>
              </a:spcAft>
              <a:buFont typeface="Courier New" panose="02070309020205020404" pitchFamily="49" charset="0"/>
              <a:buChar char="o"/>
              <a:defRPr/>
            </a:pPr>
            <a:r>
              <a:rPr lang="en-US" sz="2400" dirty="0">
                <a:solidFill>
                  <a:schemeClr val="tx1"/>
                </a:solidFill>
                <a:latin typeface="Century Gothic" panose="020B0502020202020204" pitchFamily="34" charset="0"/>
              </a:rPr>
              <a:t>List of the data elements with uniform definitions</a:t>
            </a:r>
          </a:p>
          <a:p>
            <a:pPr marL="342900" indent="-342900">
              <a:lnSpc>
                <a:spcPct val="110000"/>
              </a:lnSpc>
              <a:spcAft>
                <a:spcPts val="600"/>
              </a:spcAft>
              <a:buFont typeface="Arial" panose="020B0604020202020204" pitchFamily="34" charset="0"/>
              <a:buChar char="•"/>
              <a:defRPr/>
            </a:pPr>
            <a:r>
              <a:rPr lang="en-US" dirty="0">
                <a:solidFill>
                  <a:schemeClr val="tx1"/>
                </a:solidFill>
              </a:rPr>
              <a:t>Standardized terminologies</a:t>
            </a:r>
          </a:p>
          <a:p>
            <a:pPr marL="690562" lvl="1" indent="-342900">
              <a:lnSpc>
                <a:spcPct val="110000"/>
              </a:lnSpc>
              <a:spcAft>
                <a:spcPts val="600"/>
              </a:spcAft>
              <a:buFont typeface="Courier New" panose="02070309020205020404" pitchFamily="49" charset="0"/>
              <a:buChar char="o"/>
              <a:defRPr/>
            </a:pPr>
            <a:r>
              <a:rPr lang="en-US" sz="2400" dirty="0">
                <a:solidFill>
                  <a:schemeClr val="tx1"/>
                </a:solidFill>
                <a:latin typeface="Century Gothic" panose="020B0502020202020204" pitchFamily="34" charset="0"/>
              </a:rPr>
              <a:t>Allow merging data for population health studies</a:t>
            </a:r>
          </a:p>
          <a:p>
            <a:pPr marL="690562" lvl="1" indent="-342900">
              <a:lnSpc>
                <a:spcPct val="110000"/>
              </a:lnSpc>
              <a:spcAft>
                <a:spcPts val="600"/>
              </a:spcAft>
              <a:buFont typeface="Courier New" panose="02070309020205020404" pitchFamily="49" charset="0"/>
              <a:buChar char="o"/>
              <a:defRPr/>
            </a:pPr>
            <a:r>
              <a:rPr lang="en-US" sz="2400" dirty="0">
                <a:solidFill>
                  <a:schemeClr val="tx1"/>
                </a:solidFill>
                <a:latin typeface="Century Gothic" panose="020B0502020202020204" pitchFamily="34" charset="0"/>
              </a:rPr>
              <a:t>Allow use of decision support</a:t>
            </a:r>
          </a:p>
          <a:p>
            <a:pPr marL="690562" lvl="1" indent="-342900">
              <a:lnSpc>
                <a:spcPct val="110000"/>
              </a:lnSpc>
              <a:spcAft>
                <a:spcPts val="600"/>
              </a:spcAft>
              <a:buFont typeface="Courier New" panose="02070309020205020404" pitchFamily="49" charset="0"/>
              <a:buChar char="o"/>
              <a:defRPr/>
            </a:pPr>
            <a:r>
              <a:rPr lang="en-US" sz="2400" dirty="0">
                <a:solidFill>
                  <a:schemeClr val="tx1"/>
                </a:solidFill>
                <a:latin typeface="Century Gothic" panose="020B0502020202020204" pitchFamily="34" charset="0"/>
              </a:rPr>
              <a:t>Allow mapping between terminologies for patient-specific information</a:t>
            </a:r>
          </a:p>
        </p:txBody>
      </p:sp>
      <p:sp>
        <p:nvSpPr>
          <p:cNvPr id="6150" name="Slide Number Placeholder 5"/>
          <p:cNvSpPr>
            <a:spLocks noGrp="1"/>
          </p:cNvSpPr>
          <p:nvPr>
            <p:ph type="sldNum" sz="quarter" idx="4294967295"/>
          </p:nvPr>
        </p:nvSpPr>
        <p:spPr bwMode="auto">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fld id="{F9038F9B-8881-4D60-8554-06F761321AFD}" type="slidenum">
              <a:rPr lang="en-US" altLang="en-US">
                <a:solidFill>
                  <a:srgbClr val="A6A6A6"/>
                </a:solidFill>
              </a:rPr>
              <a:pPr eaLnBrk="1" hangingPunct="1"/>
              <a:t>5</a:t>
            </a:fld>
            <a:endParaRPr lang="en-US" altLang="en-US" dirty="0">
              <a:solidFill>
                <a:srgbClr val="A6A6A6"/>
              </a:solidFill>
            </a:endParaRPr>
          </a:p>
        </p:txBody>
      </p:sp>
    </p:spTree>
    <p:extLst>
      <p:ext uri="{BB962C8B-B14F-4D97-AF65-F5344CB8AC3E}">
        <p14:creationId xmlns:p14="http://schemas.microsoft.com/office/powerpoint/2010/main" val="3402139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384048" y="609600"/>
            <a:ext cx="8674100" cy="545110"/>
          </a:xfrm>
        </p:spPr>
        <p:txBody>
          <a:bodyPr/>
          <a:lstStyle/>
          <a:p>
            <a:r>
              <a:rPr lang="en-US" altLang="en-US" dirty="0"/>
              <a:t>Important Terms</a:t>
            </a:r>
          </a:p>
        </p:txBody>
      </p:sp>
      <p:sp>
        <p:nvSpPr>
          <p:cNvPr id="2" name="Text Placeholder 1"/>
          <p:cNvSpPr>
            <a:spLocks noGrp="1"/>
          </p:cNvSpPr>
          <p:nvPr>
            <p:ph type="body" sz="quarter" idx="10"/>
          </p:nvPr>
        </p:nvSpPr>
        <p:spPr>
          <a:xfrm>
            <a:off x="384048" y="6019800"/>
            <a:ext cx="8305800" cy="914400"/>
          </a:xfrm>
        </p:spPr>
        <p:txBody>
          <a:bodyPr/>
          <a:lstStyle/>
          <a:p>
            <a:pPr marL="0" indent="0">
              <a:spcBef>
                <a:spcPts val="1980"/>
              </a:spcBef>
              <a:buNone/>
              <a:defRPr/>
            </a:pPr>
            <a:r>
              <a:rPr lang="en-US" sz="1600" dirty="0"/>
              <a:t>(Giannangelo, 2010; Amatayakul, 2009)</a:t>
            </a:r>
          </a:p>
        </p:txBody>
      </p:sp>
      <p:sp>
        <p:nvSpPr>
          <p:cNvPr id="3" name="Content Placeholder 2"/>
          <p:cNvSpPr>
            <a:spLocks noGrp="1"/>
          </p:cNvSpPr>
          <p:nvPr>
            <p:ph type="body" sz="quarter" idx="11"/>
          </p:nvPr>
        </p:nvSpPr>
        <p:spPr>
          <a:xfrm>
            <a:off x="384048" y="1600200"/>
            <a:ext cx="8674100" cy="3886200"/>
          </a:xfrm>
        </p:spPr>
        <p:txBody>
          <a:bodyPr/>
          <a:lstStyle/>
          <a:p>
            <a:pPr marL="342900" indent="-342900">
              <a:lnSpc>
                <a:spcPct val="110000"/>
              </a:lnSpc>
              <a:spcAft>
                <a:spcPts val="600"/>
              </a:spcAft>
              <a:buFont typeface="Arial" panose="020B0604020202020204" pitchFamily="34" charset="0"/>
              <a:buChar char="•"/>
              <a:defRPr/>
            </a:pPr>
            <a:r>
              <a:rPr lang="en-US" dirty="0">
                <a:solidFill>
                  <a:schemeClr val="tx1"/>
                </a:solidFill>
              </a:rPr>
              <a:t>Data dictionary  </a:t>
            </a:r>
          </a:p>
          <a:p>
            <a:pPr marL="800100" lvl="1" indent="-452438">
              <a:lnSpc>
                <a:spcPct val="110000"/>
              </a:lnSpc>
              <a:spcAft>
                <a:spcPts val="600"/>
              </a:spcAft>
              <a:buFont typeface="Courier New" panose="02070309020205020404" pitchFamily="49" charset="0"/>
              <a:buChar char="o"/>
              <a:defRPr/>
            </a:pPr>
            <a:r>
              <a:rPr lang="en-US" sz="2400" dirty="0">
                <a:solidFill>
                  <a:schemeClr val="tx1"/>
                </a:solidFill>
                <a:latin typeface="Century Gothic" panose="020B0502020202020204" pitchFamily="34" charset="0"/>
              </a:rPr>
              <a:t>Dictionary of the metadata for a particular data set</a:t>
            </a:r>
          </a:p>
          <a:p>
            <a:pPr marL="800100" lvl="1" indent="-452438">
              <a:lnSpc>
                <a:spcPct val="110000"/>
              </a:lnSpc>
              <a:spcAft>
                <a:spcPts val="600"/>
              </a:spcAft>
              <a:buFont typeface="Courier New" panose="02070309020205020404" pitchFamily="49" charset="0"/>
              <a:buChar char="o"/>
              <a:defRPr/>
            </a:pPr>
            <a:r>
              <a:rPr lang="en-US" sz="2400" dirty="0">
                <a:solidFill>
                  <a:schemeClr val="tx1"/>
                </a:solidFill>
                <a:latin typeface="Century Gothic" panose="020B0502020202020204" pitchFamily="34" charset="0"/>
              </a:rPr>
              <a:t>Definitions, principles, and guidelines for each data element</a:t>
            </a:r>
          </a:p>
          <a:p>
            <a:pPr marL="800100" lvl="1" indent="-452438">
              <a:lnSpc>
                <a:spcPct val="110000"/>
              </a:lnSpc>
              <a:spcAft>
                <a:spcPts val="600"/>
              </a:spcAft>
              <a:buFont typeface="Courier New" panose="02070309020205020404" pitchFamily="49" charset="0"/>
              <a:buChar char="o"/>
              <a:defRPr/>
            </a:pPr>
            <a:r>
              <a:rPr lang="en-US" sz="2400" dirty="0">
                <a:solidFill>
                  <a:schemeClr val="tx1"/>
                </a:solidFill>
                <a:latin typeface="Century Gothic" panose="020B0502020202020204" pitchFamily="34" charset="0"/>
              </a:rPr>
              <a:t>Specifies values for each element</a:t>
            </a:r>
          </a:p>
          <a:p>
            <a:pPr marL="347663" indent="-347663">
              <a:lnSpc>
                <a:spcPct val="110000"/>
              </a:lnSpc>
              <a:spcAft>
                <a:spcPts val="600"/>
              </a:spcAft>
              <a:buFont typeface="Arial" panose="020B0604020202020204" pitchFamily="34" charset="0"/>
              <a:buChar char="•"/>
              <a:defRPr/>
            </a:pPr>
            <a:r>
              <a:rPr lang="en-US" dirty="0">
                <a:solidFill>
                  <a:schemeClr val="tx1"/>
                </a:solidFill>
              </a:rPr>
              <a:t>Metadata</a:t>
            </a:r>
          </a:p>
          <a:p>
            <a:pPr marL="800100" lvl="1" indent="-452438">
              <a:lnSpc>
                <a:spcPct val="110000"/>
              </a:lnSpc>
              <a:spcAft>
                <a:spcPts val="600"/>
              </a:spcAft>
              <a:buFont typeface="Courier New" panose="02070309020205020404" pitchFamily="49" charset="0"/>
              <a:buChar char="o"/>
              <a:defRPr/>
            </a:pPr>
            <a:r>
              <a:rPr lang="en-US" sz="2400" dirty="0">
                <a:solidFill>
                  <a:schemeClr val="tx1"/>
                </a:solidFill>
                <a:latin typeface="Century Gothic" panose="020B0502020202020204" pitchFamily="34" charset="0"/>
              </a:rPr>
              <a:t>Data about the data </a:t>
            </a:r>
          </a:p>
          <a:p>
            <a:pPr marL="800100" lvl="1" indent="-452438">
              <a:lnSpc>
                <a:spcPct val="110000"/>
              </a:lnSpc>
              <a:spcAft>
                <a:spcPts val="600"/>
              </a:spcAft>
              <a:buFont typeface="Courier New" panose="02070309020205020404" pitchFamily="49" charset="0"/>
              <a:buChar char="o"/>
              <a:defRPr/>
            </a:pPr>
            <a:r>
              <a:rPr lang="en-US" sz="2400" dirty="0">
                <a:solidFill>
                  <a:schemeClr val="tx1"/>
                </a:solidFill>
                <a:latin typeface="Century Gothic" panose="020B0502020202020204" pitchFamily="34" charset="0"/>
              </a:rPr>
              <a:t>Characteristics of each data element</a:t>
            </a:r>
          </a:p>
        </p:txBody>
      </p:sp>
      <p:sp>
        <p:nvSpPr>
          <p:cNvPr id="7174" name="Slide Number Placeholder 5"/>
          <p:cNvSpPr>
            <a:spLocks noGrp="1"/>
          </p:cNvSpPr>
          <p:nvPr>
            <p:ph type="sldNum" sz="quarter" idx="4294967295"/>
          </p:nvPr>
        </p:nvSpPr>
        <p:spPr bwMode="auto">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fld id="{EC393842-2108-4736-B978-18C3B0D785F3}" type="slidenum">
              <a:rPr lang="en-US" altLang="en-US">
                <a:solidFill>
                  <a:srgbClr val="A6A6A6"/>
                </a:solidFill>
              </a:rPr>
              <a:pPr eaLnBrk="1" hangingPunct="1"/>
              <a:t>6</a:t>
            </a:fld>
            <a:endParaRPr lang="en-US" altLang="en-US" dirty="0">
              <a:solidFill>
                <a:srgbClr val="A6A6A6"/>
              </a:solidFill>
            </a:endParaRPr>
          </a:p>
        </p:txBody>
      </p:sp>
    </p:spTree>
    <p:extLst>
      <p:ext uri="{BB962C8B-B14F-4D97-AF65-F5344CB8AC3E}">
        <p14:creationId xmlns:p14="http://schemas.microsoft.com/office/powerpoint/2010/main" val="2852177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384048" y="609600"/>
            <a:ext cx="8674100" cy="545110"/>
          </a:xfrm>
        </p:spPr>
        <p:txBody>
          <a:bodyPr/>
          <a:lstStyle/>
          <a:p>
            <a:r>
              <a:rPr lang="en-US" altLang="en-US" dirty="0"/>
              <a:t>Interoperability</a:t>
            </a:r>
          </a:p>
        </p:txBody>
      </p:sp>
      <p:sp>
        <p:nvSpPr>
          <p:cNvPr id="2" name="Text Placeholder 1"/>
          <p:cNvSpPr>
            <a:spLocks noGrp="1"/>
          </p:cNvSpPr>
          <p:nvPr>
            <p:ph type="body" sz="quarter" idx="10"/>
          </p:nvPr>
        </p:nvSpPr>
        <p:spPr>
          <a:xfrm>
            <a:off x="682498" y="6727428"/>
            <a:ext cx="8077200" cy="371872"/>
          </a:xfrm>
        </p:spPr>
        <p:txBody>
          <a:bodyPr/>
          <a:lstStyle/>
          <a:p>
            <a:pPr marL="0" indent="0">
              <a:buNone/>
            </a:pPr>
            <a:r>
              <a:rPr lang="en-US" altLang="en-US" sz="1400" dirty="0">
                <a:cs typeface="Arial" panose="020B0604020202020204" pitchFamily="34" charset="0"/>
              </a:rPr>
              <a:t>(National Alliance for Health Information Technology, 2008)</a:t>
            </a:r>
          </a:p>
        </p:txBody>
      </p:sp>
      <p:sp>
        <p:nvSpPr>
          <p:cNvPr id="13315" name="Content Placeholder 2"/>
          <p:cNvSpPr>
            <a:spLocks noGrp="1"/>
          </p:cNvSpPr>
          <p:nvPr>
            <p:ph type="body" sz="quarter" idx="11"/>
          </p:nvPr>
        </p:nvSpPr>
        <p:spPr>
          <a:xfrm>
            <a:off x="384048" y="1600200"/>
            <a:ext cx="8674100" cy="3886200"/>
          </a:xfrm>
        </p:spPr>
        <p:txBody>
          <a:bodyPr/>
          <a:lstStyle/>
          <a:p>
            <a:pPr marL="342900" indent="-342900">
              <a:lnSpc>
                <a:spcPct val="110000"/>
              </a:lnSpc>
              <a:spcAft>
                <a:spcPts val="600"/>
              </a:spcAft>
              <a:buFont typeface="Arial" panose="020B0604020202020204" pitchFamily="34" charset="0"/>
              <a:buChar char="•"/>
            </a:pPr>
            <a:r>
              <a:rPr lang="en-US" altLang="en-US" dirty="0">
                <a:solidFill>
                  <a:schemeClr val="tx1"/>
                </a:solidFill>
                <a:cs typeface="Arial" panose="020B0604020202020204" pitchFamily="34" charset="0"/>
              </a:rPr>
              <a:t>“The ability of different information technology systems to communicate, to exchange data accurately, effectively and consistently and to use the information that has been exchanged.” </a:t>
            </a:r>
          </a:p>
          <a:p>
            <a:pPr marL="342900" indent="-342900">
              <a:lnSpc>
                <a:spcPct val="110000"/>
              </a:lnSpc>
              <a:spcAft>
                <a:spcPts val="600"/>
              </a:spcAft>
              <a:buFont typeface="Arial" panose="020B0604020202020204" pitchFamily="34" charset="0"/>
              <a:buChar char="•"/>
            </a:pPr>
            <a:r>
              <a:rPr lang="en-US" altLang="en-US" dirty="0">
                <a:solidFill>
                  <a:schemeClr val="tx1"/>
                </a:solidFill>
                <a:cs typeface="Arial" panose="020B0604020202020204" pitchFamily="34" charset="0"/>
              </a:rPr>
              <a:t>Date of birth formats</a:t>
            </a:r>
          </a:p>
          <a:p>
            <a:pPr marL="800100" lvl="1" indent="-452438">
              <a:lnSpc>
                <a:spcPct val="110000"/>
              </a:lnSpc>
              <a:spcAft>
                <a:spcPts val="600"/>
              </a:spcAft>
              <a:buFont typeface="Courier New" panose="02070309020205020404" pitchFamily="49" charset="0"/>
              <a:buChar char="o"/>
            </a:pPr>
            <a:r>
              <a:rPr lang="en-US" altLang="en-US" sz="2400" dirty="0">
                <a:solidFill>
                  <a:schemeClr val="tx1"/>
                </a:solidFill>
                <a:latin typeface="Century Gothic" panose="020B0502020202020204" pitchFamily="34" charset="0"/>
                <a:cs typeface="Arial" panose="020B0604020202020204" pitchFamily="34" charset="0"/>
              </a:rPr>
              <a:t>3/22/56 </a:t>
            </a:r>
          </a:p>
          <a:p>
            <a:pPr marL="800100" lvl="1" indent="-452438">
              <a:lnSpc>
                <a:spcPct val="110000"/>
              </a:lnSpc>
              <a:spcAft>
                <a:spcPts val="600"/>
              </a:spcAft>
              <a:buFont typeface="Courier New" panose="02070309020205020404" pitchFamily="49" charset="0"/>
              <a:buChar char="o"/>
            </a:pPr>
            <a:r>
              <a:rPr lang="en-US" altLang="en-US" sz="2400" dirty="0">
                <a:solidFill>
                  <a:schemeClr val="tx1"/>
                </a:solidFill>
                <a:latin typeface="Century Gothic" panose="020B0502020202020204" pitchFamily="34" charset="0"/>
                <a:cs typeface="Arial" panose="020B0604020202020204" pitchFamily="34" charset="0"/>
              </a:rPr>
              <a:t>March 22, 1956</a:t>
            </a:r>
          </a:p>
          <a:p>
            <a:pPr marL="800100" lvl="1" indent="-452438">
              <a:lnSpc>
                <a:spcPct val="110000"/>
              </a:lnSpc>
              <a:spcAft>
                <a:spcPts val="600"/>
              </a:spcAft>
              <a:buFont typeface="Courier New" panose="02070309020205020404" pitchFamily="49" charset="0"/>
              <a:buChar char="o"/>
            </a:pPr>
            <a:r>
              <a:rPr lang="en-US" altLang="en-US" sz="2400" dirty="0">
                <a:solidFill>
                  <a:schemeClr val="tx1"/>
                </a:solidFill>
                <a:latin typeface="Century Gothic" panose="020B0502020202020204" pitchFamily="34" charset="0"/>
                <a:cs typeface="Arial" panose="020B0604020202020204" pitchFamily="34" charset="0"/>
              </a:rPr>
              <a:t>22  March 1956</a:t>
            </a:r>
          </a:p>
        </p:txBody>
      </p:sp>
      <p:sp>
        <p:nvSpPr>
          <p:cNvPr id="8198" name="Slide Number Placeholder 5"/>
          <p:cNvSpPr>
            <a:spLocks noGrp="1"/>
          </p:cNvSpPr>
          <p:nvPr>
            <p:ph type="sldNum" sz="quarter" idx="4294967295"/>
          </p:nvPr>
        </p:nvSpPr>
        <p:spPr bwMode="auto">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fld id="{21977F0B-67FD-4250-AC78-E4C1D7D2CBB8}" type="slidenum">
              <a:rPr lang="en-US" altLang="en-US">
                <a:solidFill>
                  <a:srgbClr val="A6A6A6"/>
                </a:solidFill>
              </a:rPr>
              <a:pPr eaLnBrk="1" hangingPunct="1"/>
              <a:t>7</a:t>
            </a:fld>
            <a:endParaRPr lang="en-US" altLang="en-US" dirty="0">
              <a:solidFill>
                <a:srgbClr val="A6A6A6"/>
              </a:solidFill>
            </a:endParaRPr>
          </a:p>
        </p:txBody>
      </p:sp>
    </p:spTree>
    <p:extLst>
      <p:ext uri="{BB962C8B-B14F-4D97-AF65-F5344CB8AC3E}">
        <p14:creationId xmlns:p14="http://schemas.microsoft.com/office/powerpoint/2010/main" val="6554378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384048" y="609600"/>
            <a:ext cx="8674100" cy="545110"/>
          </a:xfrm>
        </p:spPr>
        <p:txBody>
          <a:bodyPr/>
          <a:lstStyle/>
          <a:p>
            <a:r>
              <a:rPr lang="en-US" altLang="en-US" dirty="0"/>
              <a:t>Interoperability</a:t>
            </a:r>
          </a:p>
        </p:txBody>
      </p:sp>
      <p:sp>
        <p:nvSpPr>
          <p:cNvPr id="14339" name="Content Placeholder 2"/>
          <p:cNvSpPr>
            <a:spLocks noGrp="1"/>
          </p:cNvSpPr>
          <p:nvPr>
            <p:ph type="body" sz="quarter" idx="10"/>
          </p:nvPr>
        </p:nvSpPr>
        <p:spPr>
          <a:xfrm>
            <a:off x="384048" y="1600200"/>
            <a:ext cx="8305800" cy="2590800"/>
          </a:xfrm>
        </p:spPr>
        <p:txBody>
          <a:bodyPr/>
          <a:lstStyle/>
          <a:p>
            <a:pPr>
              <a:lnSpc>
                <a:spcPct val="110000"/>
              </a:lnSpc>
            </a:pPr>
            <a:r>
              <a:rPr lang="en-US" altLang="en-US" dirty="0">
                <a:solidFill>
                  <a:srgbClr val="000000"/>
                </a:solidFill>
                <a:cs typeface="Arial" panose="020B0604020202020204" pitchFamily="34" charset="0"/>
              </a:rPr>
              <a:t>Standardized terminologies and ontologies</a:t>
            </a:r>
          </a:p>
          <a:p>
            <a:pPr lvl="1">
              <a:lnSpc>
                <a:spcPct val="110000"/>
              </a:lnSpc>
            </a:pPr>
            <a:r>
              <a:rPr lang="en-US" altLang="en-US" dirty="0">
                <a:solidFill>
                  <a:srgbClr val="000000"/>
                </a:solidFill>
                <a:cs typeface="Arial" panose="020B0604020202020204" pitchFamily="34" charset="0"/>
              </a:rPr>
              <a:t>Patient diagnoses, interventions, outcomes</a:t>
            </a:r>
          </a:p>
          <a:p>
            <a:pPr>
              <a:lnSpc>
                <a:spcPct val="110000"/>
              </a:lnSpc>
            </a:pPr>
            <a:r>
              <a:rPr lang="en-US" altLang="en-US" dirty="0">
                <a:cs typeface="Arial" panose="020B0604020202020204" pitchFamily="34" charset="0"/>
              </a:rPr>
              <a:t>Semantic interoperability</a:t>
            </a:r>
          </a:p>
          <a:p>
            <a:pPr lvl="1">
              <a:lnSpc>
                <a:spcPct val="110000"/>
              </a:lnSpc>
            </a:pPr>
            <a:r>
              <a:rPr lang="en-US" altLang="en-US" dirty="0">
                <a:cs typeface="Arial" panose="020B0604020202020204" pitchFamily="34" charset="0"/>
              </a:rPr>
              <a:t>Data mean same thing to different users</a:t>
            </a:r>
          </a:p>
        </p:txBody>
      </p:sp>
      <p:sp>
        <p:nvSpPr>
          <p:cNvPr id="9222" name="Slide Number Placeholder 5"/>
          <p:cNvSpPr>
            <a:spLocks noGrp="1"/>
          </p:cNvSpPr>
          <p:nvPr>
            <p:ph type="sldNum" sz="quarter" idx="4294967295"/>
          </p:nvPr>
        </p:nvSpPr>
        <p:spPr bwMode="auto">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fld id="{57C3F7C0-54B3-4724-8F04-9E01CE17CB1A}" type="slidenum">
              <a:rPr lang="en-US" altLang="en-US">
                <a:solidFill>
                  <a:srgbClr val="A6A6A6"/>
                </a:solidFill>
              </a:rPr>
              <a:pPr eaLnBrk="1" hangingPunct="1"/>
              <a:t>8</a:t>
            </a:fld>
            <a:endParaRPr lang="en-US" altLang="en-US" dirty="0">
              <a:solidFill>
                <a:srgbClr val="A6A6A6"/>
              </a:solidFill>
            </a:endParaRPr>
          </a:p>
        </p:txBody>
      </p:sp>
    </p:spTree>
    <p:extLst>
      <p:ext uri="{BB962C8B-B14F-4D97-AF65-F5344CB8AC3E}">
        <p14:creationId xmlns:p14="http://schemas.microsoft.com/office/powerpoint/2010/main" val="24941053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384048" y="609600"/>
            <a:ext cx="8674100" cy="545110"/>
          </a:xfrm>
        </p:spPr>
        <p:txBody>
          <a:bodyPr/>
          <a:lstStyle/>
          <a:p>
            <a:r>
              <a:rPr lang="en-US" altLang="en-US" dirty="0"/>
              <a:t>Semantic Interoperability</a:t>
            </a:r>
          </a:p>
        </p:txBody>
      </p:sp>
      <p:sp>
        <p:nvSpPr>
          <p:cNvPr id="17411" name="Content Placeholder 2"/>
          <p:cNvSpPr>
            <a:spLocks noGrp="1"/>
          </p:cNvSpPr>
          <p:nvPr>
            <p:ph type="body" sz="quarter" idx="10"/>
          </p:nvPr>
        </p:nvSpPr>
        <p:spPr>
          <a:xfrm>
            <a:off x="384048" y="1600200"/>
            <a:ext cx="9445752" cy="2590800"/>
          </a:xfrm>
        </p:spPr>
        <p:txBody>
          <a:bodyPr/>
          <a:lstStyle/>
          <a:p>
            <a:pPr>
              <a:lnSpc>
                <a:spcPct val="110000"/>
              </a:lnSpc>
            </a:pPr>
            <a:r>
              <a:rPr lang="en-US" altLang="en-US" dirty="0"/>
              <a:t>The ability to share data whose meaning is unambiguously clear and precise, their context understood, so they can be used for any purpose. With true semantic interoperability, the receiver is independent from the sender.  </a:t>
            </a:r>
          </a:p>
          <a:p>
            <a:pPr>
              <a:lnSpc>
                <a:spcPct val="110000"/>
              </a:lnSpc>
            </a:pPr>
            <a:endParaRPr lang="en-US" altLang="en-US" dirty="0"/>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fld id="{A656525E-228C-4DA8-8CB4-E0E5AA63262B}" type="slidenum">
              <a:rPr lang="en-US" altLang="en-US" smtClean="0"/>
              <a:pPr/>
              <a:t>9</a:t>
            </a:fld>
            <a:endParaRPr lang="en-US" altLang="en-US" dirty="0"/>
          </a:p>
        </p:txBody>
      </p:sp>
    </p:spTree>
    <p:extLst>
      <p:ext uri="{BB962C8B-B14F-4D97-AF65-F5344CB8AC3E}">
        <p14:creationId xmlns:p14="http://schemas.microsoft.com/office/powerpoint/2010/main" val="77930686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SUBSTITUTION_ID" val="{4D5403D4-5F30-4D17-97A5-F39BD26E4453}"/>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E185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harteuse and blue_corrected" id="{24BB43F7-A238-40E1-A388-AA30B486D4FC}" vid="{C3D0504A-8D89-47AB-96BA-D5EE0E8259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AD8507DAB810C4596E2403F96A92BF7" ma:contentTypeVersion="6" ma:contentTypeDescription="Create a new document." ma:contentTypeScope="" ma:versionID="9bf43ed1764b3487fe6e6c7561baed0c">
  <xsd:schema xmlns:xsd="http://www.w3.org/2001/XMLSchema" xmlns:xs="http://www.w3.org/2001/XMLSchema" xmlns:p="http://schemas.microsoft.com/office/2006/metadata/properties" xmlns:ns2="8acd36b6-32e9-4b51-a9fd-9af350096dbc" targetNamespace="http://schemas.microsoft.com/office/2006/metadata/properties" ma:root="true" ma:fieldsID="420ebdd355f5f38fe4d565650f67ecda" ns2:_="">
    <xsd:import namespace="8acd36b6-32e9-4b51-a9fd-9af350096db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acd36b6-32e9-4b51-a9fd-9af350096dbc"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36FC224-0626-43ED-8AD4-4384B71126AD}">
  <ds:schemaRefs>
    <ds:schemaRef ds:uri="http://schemas.microsoft.com/sharepoint/v3/contenttype/forms"/>
  </ds:schemaRefs>
</ds:datastoreItem>
</file>

<file path=customXml/itemProps2.xml><?xml version="1.0" encoding="utf-8"?>
<ds:datastoreItem xmlns:ds="http://schemas.openxmlformats.org/officeDocument/2006/customXml" ds:itemID="{993BF126-BFAE-49F3-96E1-577ECC04DE0B}"/>
</file>

<file path=customXml/itemProps3.xml><?xml version="1.0" encoding="utf-8"?>
<ds:datastoreItem xmlns:ds="http://schemas.openxmlformats.org/officeDocument/2006/customXml" ds:itemID="{A7048E68-115E-4EEB-AE32-34075EC8E989}">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Charteuse and blue USAID (1)</Template>
  <TotalTime>303</TotalTime>
  <Words>5999</Words>
  <Application>Microsoft Office PowerPoint</Application>
  <PresentationFormat>Custom</PresentationFormat>
  <Paragraphs>466</Paragraphs>
  <Slides>34</Slides>
  <Notes>34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34</vt:i4>
      </vt:variant>
    </vt:vector>
  </HeadingPairs>
  <TitlesOfParts>
    <vt:vector size="44" baseType="lpstr">
      <vt:lpstr>Arial</vt:lpstr>
      <vt:lpstr>Calibri</vt:lpstr>
      <vt:lpstr>Century Gothic</vt:lpstr>
      <vt:lpstr>Courier New</vt:lpstr>
      <vt:lpstr>Futura Lt BT</vt:lpstr>
      <vt:lpstr>Futura LT Pro Book</vt:lpstr>
      <vt:lpstr>Times New Roman</vt:lpstr>
      <vt:lpstr>Verdana</vt:lpstr>
      <vt:lpstr>Wingdings</vt:lpstr>
      <vt:lpstr>Office Theme</vt:lpstr>
      <vt:lpstr>Data and Interoperability:</vt:lpstr>
      <vt:lpstr>Standards to Promote Health  Information Exchange Learning Objectives</vt:lpstr>
      <vt:lpstr>The Problem</vt:lpstr>
      <vt:lpstr>Data Collection</vt:lpstr>
      <vt:lpstr>Information Standards</vt:lpstr>
      <vt:lpstr>Important Terms</vt:lpstr>
      <vt:lpstr>Interoperability</vt:lpstr>
      <vt:lpstr>Interoperability</vt:lpstr>
      <vt:lpstr>Semantic Interoperability</vt:lpstr>
      <vt:lpstr>Problems Preventing Semantic Interoperability</vt:lpstr>
      <vt:lpstr>Semantic Interoperability: Issues</vt:lpstr>
      <vt:lpstr>More Problems</vt:lpstr>
      <vt:lpstr>Confusion Comes Quickly</vt:lpstr>
      <vt:lpstr>Basic Features of Terminology</vt:lpstr>
      <vt:lpstr>General Categories of Terms</vt:lpstr>
      <vt:lpstr>Coding the Data—Gender</vt:lpstr>
      <vt:lpstr>Electronic Health Record Messaging Standards</vt:lpstr>
      <vt:lpstr>Electronic Health Record Messaging Standards</vt:lpstr>
      <vt:lpstr>Digital Imaging Communications in Medicine</vt:lpstr>
      <vt:lpstr>Health Level 7</vt:lpstr>
      <vt:lpstr>Classifications, Terminologies and Vocabularies</vt:lpstr>
      <vt:lpstr>Classifications, Terminologies and Vocabularies</vt:lpstr>
      <vt:lpstr>Classifications, Terminologies and Vocabularies</vt:lpstr>
      <vt:lpstr>Clinical Terminologies</vt:lpstr>
      <vt:lpstr>ICD-10-CM</vt:lpstr>
      <vt:lpstr>National Drug Codes</vt:lpstr>
      <vt:lpstr>National Committee on Vital and  Health Statistics</vt:lpstr>
      <vt:lpstr>Systematized Nomenclature of Medicine Clinical Terms</vt:lpstr>
      <vt:lpstr>SNOMED CT</vt:lpstr>
      <vt:lpstr>Logical Observation Identifiers, Names, and Codes</vt:lpstr>
      <vt:lpstr>Standards to Promote Health Information Exchange Summary</vt:lpstr>
      <vt:lpstr>Standards to Promote Health Information Exchange References</vt:lpstr>
      <vt:lpstr>Standards to Promote Health Information Exchange References</vt:lpstr>
      <vt:lpstr>PowerPoint Presentation</vt:lpstr>
    </vt:vector>
  </TitlesOfParts>
  <Company>ICFI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Villella, Christina</dc:creator>
  <cp:lastModifiedBy>Villella, Christina</cp:lastModifiedBy>
  <cp:revision>67</cp:revision>
  <cp:lastPrinted>2020-01-30T19:04:21Z</cp:lastPrinted>
  <dcterms:created xsi:type="dcterms:W3CDTF">2018-06-13T15:28:32Z</dcterms:created>
  <dcterms:modified xsi:type="dcterms:W3CDTF">2020-03-24T18:31:49Z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2015-03-02T00:00:00Z</vt:filetime>
  </property>
  <property fmtid="{D5CDD505-2E9C-101B-9397-08002B2CF9AE}" pid="3" name="LastSaved">
    <vt:filetime>2015-03-02T00:00:00Z</vt:filetime>
  </property>
  <property fmtid="{D5CDD505-2E9C-101B-9397-08002B2CF9AE}" pid="4" name="ContentTypeId">
    <vt:lpwstr>0x010100EAD8507DAB810C4596E2403F96A92BF7</vt:lpwstr>
  </property>
</Properties>
</file>