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29"/>
  </p:notesMasterIdLst>
  <p:handoutMasterIdLst>
    <p:handoutMasterId r:id="rId30"/>
  </p:handoutMasterIdLst>
  <p:sldIdLst>
    <p:sldId id="297" r:id="rId5"/>
    <p:sldId id="299" r:id="rId6"/>
    <p:sldId id="266" r:id="rId7"/>
    <p:sldId id="265" r:id="rId8"/>
    <p:sldId id="268" r:id="rId9"/>
    <p:sldId id="269" r:id="rId10"/>
    <p:sldId id="304" r:id="rId11"/>
    <p:sldId id="305" r:id="rId12"/>
    <p:sldId id="280" r:id="rId13"/>
    <p:sldId id="306" r:id="rId14"/>
    <p:sldId id="276" r:id="rId15"/>
    <p:sldId id="302" r:id="rId16"/>
    <p:sldId id="307" r:id="rId17"/>
    <p:sldId id="303" r:id="rId18"/>
    <p:sldId id="296" r:id="rId19"/>
    <p:sldId id="288" r:id="rId20"/>
    <p:sldId id="284" r:id="rId21"/>
    <p:sldId id="285" r:id="rId22"/>
    <p:sldId id="286" r:id="rId23"/>
    <p:sldId id="287" r:id="rId24"/>
    <p:sldId id="291" r:id="rId25"/>
    <p:sldId id="301" r:id="rId26"/>
    <p:sldId id="294" r:id="rId27"/>
    <p:sldId id="298" r:id="rId28"/>
  </p:sldIdLst>
  <p:sldSz cx="10058400" cy="7772400"/>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08" userDrawn="1">
          <p15:clr>
            <a:srgbClr val="A4A3A4"/>
          </p15:clr>
        </p15:guide>
        <p15:guide id="2" pos="6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2" clrIdx="0"/>
  <p:cmAuthor id="2" name="Villella, Christina" initials="VC" lastIdx="1" clrIdx="1">
    <p:extLst>
      <p:ext uri="{19B8F6BF-5375-455C-9EA6-DF929625EA0E}">
        <p15:presenceInfo xmlns:p15="http://schemas.microsoft.com/office/powerpoint/2012/main" userId="S::37786@icf.com::910bba07-b9e3-4583-91f1-8ceacf5af36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8477"/>
    <a:srgbClr val="1E1860"/>
    <a:srgbClr val="A29CC0"/>
    <a:srgbClr val="555276"/>
    <a:srgbClr val="A6C038"/>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55DE3A-0AC2-48B4-874F-269100880C50}" v="3" dt="2020-03-20T17:58:33.766"/>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453" autoAdjust="0"/>
  </p:normalViewPr>
  <p:slideViewPr>
    <p:cSldViewPr snapToGrid="0">
      <p:cViewPr>
        <p:scale>
          <a:sx n="40" d="100"/>
          <a:sy n="40" d="100"/>
        </p:scale>
        <p:origin x="1856" y="4"/>
      </p:cViewPr>
      <p:guideLst>
        <p:guide orient="horz" pos="1008"/>
        <p:guide pos="6168"/>
      </p:guideLst>
    </p:cSldViewPr>
  </p:slideViewPr>
  <p:notesTextViewPr>
    <p:cViewPr>
      <p:scale>
        <a:sx n="1" d="1"/>
        <a:sy n="1" d="1"/>
      </p:scale>
      <p:origin x="0" y="0"/>
    </p:cViewPr>
  </p:notesTextViewPr>
  <p:notesViewPr>
    <p:cSldViewPr snapToGrid="0">
      <p:cViewPr varScale="1">
        <p:scale>
          <a:sx n="65" d="100"/>
          <a:sy n="65" d="100"/>
        </p:scale>
        <p:origin x="1896" y="6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oung-Turner, Cindy" userId="c16b9d50-a275-4a29-b3ff-cd1d589d2ec7" providerId="ADAL" clId="{41CB827B-04E4-4BF8-8AD2-38751B2791A3}"/>
    <pc:docChg chg="modSld">
      <pc:chgData name="Young-Turner, Cindy" userId="c16b9d50-a275-4a29-b3ff-cd1d589d2ec7" providerId="ADAL" clId="{41CB827B-04E4-4BF8-8AD2-38751B2791A3}" dt="2020-03-20T17:57:42.424" v="117" actId="20577"/>
      <pc:docMkLst>
        <pc:docMk/>
      </pc:docMkLst>
      <pc:sldChg chg="modNotesTx">
        <pc:chgData name="Young-Turner, Cindy" userId="c16b9d50-a275-4a29-b3ff-cd1d589d2ec7" providerId="ADAL" clId="{41CB827B-04E4-4BF8-8AD2-38751B2791A3}" dt="2020-03-20T17:57:42.424" v="117" actId="20577"/>
        <pc:sldMkLst>
          <pc:docMk/>
          <pc:sldMk cId="3647220970" sldId="285"/>
        </pc:sldMkLst>
      </pc:sldChg>
      <pc:sldChg chg="modNotesTx">
        <pc:chgData name="Young-Turner, Cindy" userId="c16b9d50-a275-4a29-b3ff-cd1d589d2ec7" providerId="ADAL" clId="{41CB827B-04E4-4BF8-8AD2-38751B2791A3}" dt="2020-03-20T17:56:21.745" v="102" actId="20577"/>
        <pc:sldMkLst>
          <pc:docMk/>
          <pc:sldMk cId="684316940" sldId="303"/>
        </pc:sldMkLst>
      </pc:sldChg>
      <pc:sldChg chg="modNotesTx">
        <pc:chgData name="Young-Turner, Cindy" userId="c16b9d50-a275-4a29-b3ff-cd1d589d2ec7" providerId="ADAL" clId="{41CB827B-04E4-4BF8-8AD2-38751B2791A3}" dt="2020-03-20T17:52:45.235" v="5" actId="20577"/>
        <pc:sldMkLst>
          <pc:docMk/>
          <pc:sldMk cId="4079116191" sldId="304"/>
        </pc:sldMkLst>
      </pc:sldChg>
      <pc:sldChg chg="modNotesTx">
        <pc:chgData name="Young-Turner, Cindy" userId="c16b9d50-a275-4a29-b3ff-cd1d589d2ec7" providerId="ADAL" clId="{41CB827B-04E4-4BF8-8AD2-38751B2791A3}" dt="2020-03-20T17:54:07.988" v="22" actId="20577"/>
        <pc:sldMkLst>
          <pc:docMk/>
          <pc:sldMk cId="827609752" sldId="305"/>
        </pc:sldMkLst>
      </pc:sldChg>
      <pc:sldChg chg="modNotesTx">
        <pc:chgData name="Young-Turner, Cindy" userId="c16b9d50-a275-4a29-b3ff-cd1d589d2ec7" providerId="ADAL" clId="{41CB827B-04E4-4BF8-8AD2-38751B2791A3}" dt="2020-03-20T17:54:48.092" v="40" actId="20577"/>
        <pc:sldMkLst>
          <pc:docMk/>
          <pc:sldMk cId="2441207790" sldId="30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027" cy="350807"/>
          </a:xfrm>
          <a:prstGeom prst="rect">
            <a:avLst/>
          </a:prstGeom>
        </p:spPr>
        <p:txBody>
          <a:bodyPr vert="horz" lIns="83622" tIns="41811" rIns="83622" bIns="41811" rtlCol="0"/>
          <a:lstStyle>
            <a:lvl1pPr algn="l">
              <a:defRPr sz="1100"/>
            </a:lvl1pPr>
          </a:lstStyle>
          <a:p>
            <a:endParaRPr lang="en-US" dirty="0"/>
          </a:p>
        </p:txBody>
      </p:sp>
      <p:sp>
        <p:nvSpPr>
          <p:cNvPr id="3" name="Date Placeholder 2"/>
          <p:cNvSpPr>
            <a:spLocks noGrp="1"/>
          </p:cNvSpPr>
          <p:nvPr>
            <p:ph type="dt" sz="quarter" idx="1"/>
          </p:nvPr>
        </p:nvSpPr>
        <p:spPr>
          <a:xfrm>
            <a:off x="5265907" y="0"/>
            <a:ext cx="4029027" cy="350807"/>
          </a:xfrm>
          <a:prstGeom prst="rect">
            <a:avLst/>
          </a:prstGeom>
        </p:spPr>
        <p:txBody>
          <a:bodyPr vert="horz" lIns="83622" tIns="41811" rIns="83622" bIns="41811" rtlCol="0"/>
          <a:lstStyle>
            <a:lvl1pPr algn="r">
              <a:defRPr sz="1100"/>
            </a:lvl1pPr>
          </a:lstStyle>
          <a:p>
            <a:fld id="{638342C8-1770-4004-A9F5-C37FDF397545}" type="datetimeFigureOut">
              <a:rPr lang="en-US" smtClean="0"/>
              <a:t>3/20/2020</a:t>
            </a:fld>
            <a:endParaRPr lang="en-US" dirty="0"/>
          </a:p>
        </p:txBody>
      </p:sp>
      <p:sp>
        <p:nvSpPr>
          <p:cNvPr id="4" name="Footer Placeholder 3"/>
          <p:cNvSpPr>
            <a:spLocks noGrp="1"/>
          </p:cNvSpPr>
          <p:nvPr>
            <p:ph type="ftr" sz="quarter" idx="2"/>
          </p:nvPr>
        </p:nvSpPr>
        <p:spPr>
          <a:xfrm>
            <a:off x="0" y="6659594"/>
            <a:ext cx="4029027" cy="350806"/>
          </a:xfrm>
          <a:prstGeom prst="rect">
            <a:avLst/>
          </a:prstGeom>
        </p:spPr>
        <p:txBody>
          <a:bodyPr vert="horz" lIns="83622" tIns="41811" rIns="83622" bIns="41811" rtlCol="0" anchor="b"/>
          <a:lstStyle>
            <a:lvl1pPr algn="l">
              <a:defRPr sz="1100"/>
            </a:lvl1pPr>
          </a:lstStyle>
          <a:p>
            <a:endParaRPr lang="en-US" dirty="0"/>
          </a:p>
        </p:txBody>
      </p:sp>
      <p:sp>
        <p:nvSpPr>
          <p:cNvPr id="5" name="Slide Number Placeholder 4"/>
          <p:cNvSpPr>
            <a:spLocks noGrp="1"/>
          </p:cNvSpPr>
          <p:nvPr>
            <p:ph type="sldNum" sz="quarter" idx="3"/>
          </p:nvPr>
        </p:nvSpPr>
        <p:spPr>
          <a:xfrm>
            <a:off x="5265907" y="6659594"/>
            <a:ext cx="4029027" cy="350806"/>
          </a:xfrm>
          <a:prstGeom prst="rect">
            <a:avLst/>
          </a:prstGeom>
        </p:spPr>
        <p:txBody>
          <a:bodyPr vert="horz" lIns="83622" tIns="41811" rIns="83622" bIns="41811" rtlCol="0" anchor="b"/>
          <a:lstStyle>
            <a:lvl1pPr algn="r">
              <a:defRPr sz="11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117850" y="876300"/>
            <a:ext cx="3060700" cy="2365375"/>
          </a:xfrm>
          <a:prstGeom prst="rect">
            <a:avLst/>
          </a:prstGeom>
          <a:noFill/>
          <a:ln w="12700">
            <a:solidFill>
              <a:prstClr val="black"/>
            </a:solidFill>
          </a:ln>
        </p:spPr>
        <p:txBody>
          <a:bodyPr vert="horz" lIns="91440" tIns="45720" rIns="91440" bIns="45720" rtlCol="0" anchor="ctr"/>
          <a:lstStyle/>
          <a:p>
            <a:endParaRPr lang="en-US" dirty="0"/>
          </a:p>
        </p:txBody>
      </p:sp>
      <p:sp>
        <p:nvSpPr>
          <p:cNvPr id="3" name="Notes Placeholder 2"/>
          <p:cNvSpPr>
            <a:spLocks noGrp="1"/>
          </p:cNvSpPr>
          <p:nvPr>
            <p:ph type="body" sz="quarter" idx="3"/>
          </p:nvPr>
        </p:nvSpPr>
        <p:spPr>
          <a:xfrm>
            <a:off x="930275" y="3373438"/>
            <a:ext cx="7435850" cy="2760662"/>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5"/>
          </p:nvPr>
        </p:nvSpPr>
        <p:spPr>
          <a:xfrm>
            <a:off x="5265738" y="6659563"/>
            <a:ext cx="4029075" cy="350837"/>
          </a:xfrm>
          <a:prstGeom prst="rect">
            <a:avLst/>
          </a:prstGeom>
        </p:spPr>
        <p:txBody>
          <a:bodyPr vert="horz" lIns="91440" tIns="45720" rIns="91440" bIns="45720" rtlCol="0" anchor="b"/>
          <a:lstStyle>
            <a:lvl1pPr algn="r">
              <a:defRPr sz="1200"/>
            </a:lvl1pPr>
          </a:lstStyle>
          <a:p>
            <a:fld id="{C5FF4349-92F2-4E18-966B-59EE6D899FD3}" type="slidenum">
              <a:rPr lang="en-US" smtClean="0"/>
              <a:t>‹#›</a:t>
            </a:fld>
            <a:endParaRPr lang="en-US" dirty="0"/>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5267325" y="6659563"/>
            <a:ext cx="4029075" cy="350837"/>
          </a:xfrm>
        </p:spPr>
        <p:txBody>
          <a:bodyPr lIns="83622" tIns="41811" rIns="83622" bIns="41811"/>
          <a:lstStyle/>
          <a:p>
            <a:fld id="{A0C592EE-EAA2-4301-9ABF-B29024C05D58}" type="slidenum">
              <a:rPr lang="en-US" smtClean="0"/>
              <a:t>1</a:t>
            </a:fld>
            <a:endParaRPr lang="en-US" dirty="0"/>
          </a:p>
        </p:txBody>
      </p:sp>
      <p:sp>
        <p:nvSpPr>
          <p:cNvPr id="5" name="Slide Image Placeholder 4"/>
          <p:cNvSpPr>
            <a:spLocks noGrp="1" noRot="1" noChangeAspect="1"/>
          </p:cNvSpPr>
          <p:nvPr>
            <p:ph type="sldImg"/>
          </p:nvPr>
        </p:nvSpPr>
        <p:spPr/>
      </p:sp>
      <p:sp>
        <p:nvSpPr>
          <p:cNvPr id="6" name="Notes Placeholder 5"/>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13004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930275" y="3391367"/>
            <a:ext cx="7435850" cy="2760662"/>
          </a:xfrm>
        </p:spPr>
        <p:txBody>
          <a:bodyPr lIns="76472" tIns="38236" rIns="76472" bIns="38236">
            <a:normAutofit/>
          </a:bodyPr>
          <a:lstStyle/>
          <a:p>
            <a:endParaRPr dirty="0"/>
          </a:p>
        </p:txBody>
      </p:sp>
      <p:sp>
        <p:nvSpPr>
          <p:cNvPr id="4" name="Slide Number Placeholder 3"/>
          <p:cNvSpPr>
            <a:spLocks noGrp="1"/>
          </p:cNvSpPr>
          <p:nvPr>
            <p:ph type="sldNum" sz="quarter" idx="10"/>
          </p:nvPr>
        </p:nvSpPr>
        <p:spPr>
          <a:xfrm>
            <a:off x="5267325" y="6659563"/>
            <a:ext cx="4029075" cy="350837"/>
          </a:xfrm>
        </p:spPr>
        <p:txBody>
          <a:bodyPr lIns="83622" tIns="41811" rIns="83622" bIns="41811"/>
          <a:lstStyle/>
          <a:p>
            <a:fld id="{A0C592EE-EAA2-4301-9ABF-B29024C05D58}" type="slidenum">
              <a:rPr lang="en-US" smtClean="0"/>
              <a:t>10</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7265857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930275" y="3418262"/>
            <a:ext cx="7435850" cy="2760662"/>
          </a:xfrm>
          <a:solidFill>
            <a:schemeClr val="bg2"/>
          </a:solidFill>
        </p:spPr>
        <p:txBody>
          <a:bodyPr lIns="76472" tIns="38236" rIns="76472" bIns="38236">
            <a:normAutofit/>
          </a:bodyPr>
          <a:lstStyle/>
          <a:p>
            <a:r>
              <a:rPr lang="en-US" b="1" dirty="0"/>
              <a:t>Slide Notes:</a:t>
            </a:r>
          </a:p>
          <a:p>
            <a:endParaRPr lang="en-US" dirty="0"/>
          </a:p>
          <a:p>
            <a:r>
              <a:rPr lang="en-US" dirty="0"/>
              <a:t>These are examples of use cases for mHealth. Do you have any of these in your country?</a:t>
            </a:r>
          </a:p>
        </p:txBody>
      </p:sp>
      <p:sp>
        <p:nvSpPr>
          <p:cNvPr id="4" name="Slide Number Placeholder 3"/>
          <p:cNvSpPr>
            <a:spLocks noGrp="1"/>
          </p:cNvSpPr>
          <p:nvPr>
            <p:ph type="sldNum" sz="quarter" idx="10"/>
          </p:nvPr>
        </p:nvSpPr>
        <p:spPr>
          <a:xfrm>
            <a:off x="5267325" y="6659563"/>
            <a:ext cx="4029075" cy="350837"/>
          </a:xfrm>
        </p:spPr>
        <p:txBody>
          <a:bodyPr lIns="83622" tIns="41811" rIns="83622" bIns="41811"/>
          <a:lstStyle/>
          <a:p>
            <a:fld id="{A0C592EE-EAA2-4301-9ABF-B29024C05D58}" type="slidenum">
              <a:rPr lang="en-US" smtClean="0"/>
              <a:t>11</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14887868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930275" y="3445156"/>
            <a:ext cx="7435850" cy="2760662"/>
          </a:xfrm>
          <a:solidFill>
            <a:schemeClr val="bg2"/>
          </a:solidFill>
        </p:spPr>
        <p:txBody>
          <a:bodyPr lIns="76472" tIns="38236" rIns="76472" bIns="38236">
            <a:normAutofit/>
          </a:bodyPr>
          <a:lstStyle/>
          <a:p>
            <a:r>
              <a:rPr lang="en-US" b="1" dirty="0"/>
              <a:t>Slide Notes:</a:t>
            </a:r>
          </a:p>
          <a:p>
            <a:endParaRPr lang="en-US" b="0" dirty="0"/>
          </a:p>
          <a:p>
            <a:r>
              <a:rPr lang="en-US" b="0" dirty="0"/>
              <a:t>These are examples of use cases for mHealth. </a:t>
            </a:r>
            <a:r>
              <a:rPr lang="en-US" dirty="0"/>
              <a:t>Do you have any of these in your country?</a:t>
            </a:r>
            <a:endParaRPr dirty="0"/>
          </a:p>
        </p:txBody>
      </p:sp>
      <p:sp>
        <p:nvSpPr>
          <p:cNvPr id="4" name="Slide Number Placeholder 3"/>
          <p:cNvSpPr>
            <a:spLocks noGrp="1"/>
          </p:cNvSpPr>
          <p:nvPr>
            <p:ph type="sldNum" sz="quarter" idx="10"/>
          </p:nvPr>
        </p:nvSpPr>
        <p:spPr>
          <a:xfrm>
            <a:off x="5267325" y="6659563"/>
            <a:ext cx="4029075" cy="350837"/>
          </a:xfrm>
        </p:spPr>
        <p:txBody>
          <a:bodyPr lIns="83622" tIns="41811" rIns="83622" bIns="41811"/>
          <a:lstStyle/>
          <a:p>
            <a:fld id="{A0C592EE-EAA2-4301-9ABF-B29024C05D58}" type="slidenum">
              <a:rPr lang="en-US" smtClean="0"/>
              <a:t>12</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061119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930275" y="3418261"/>
            <a:ext cx="7435850" cy="2760662"/>
          </a:xfrm>
          <a:solidFill>
            <a:schemeClr val="bg2"/>
          </a:solidFill>
        </p:spPr>
        <p:txBody>
          <a:bodyPr lIns="76472" tIns="38236" rIns="76472" bIns="38236">
            <a:normAutofit/>
          </a:bodyPr>
          <a:lstStyle/>
          <a:p>
            <a:r>
              <a:rPr lang="en-US" b="1" dirty="0"/>
              <a:t>Slide Notes:</a:t>
            </a:r>
            <a:endParaRPr lang="en-US" b="0" dirty="0"/>
          </a:p>
          <a:p>
            <a:endParaRPr lang="en-US" b="0" dirty="0"/>
          </a:p>
          <a:p>
            <a:r>
              <a:rPr lang="en-US" b="0" dirty="0"/>
              <a:t>The possibilities for using eHealth and mHealth seem endless, but there is more work to be done on building awareness of the use of these tools and also building the knowledge base of what is cost-effective.</a:t>
            </a:r>
            <a:endParaRPr b="1" dirty="0"/>
          </a:p>
        </p:txBody>
      </p:sp>
      <p:sp>
        <p:nvSpPr>
          <p:cNvPr id="4" name="Slide Number Placeholder 3"/>
          <p:cNvSpPr>
            <a:spLocks noGrp="1"/>
          </p:cNvSpPr>
          <p:nvPr>
            <p:ph type="sldNum" sz="quarter" idx="10"/>
          </p:nvPr>
        </p:nvSpPr>
        <p:spPr>
          <a:xfrm>
            <a:off x="5267325" y="6659563"/>
            <a:ext cx="4029075" cy="350837"/>
          </a:xfrm>
        </p:spPr>
        <p:txBody>
          <a:bodyPr lIns="83622" tIns="41811" rIns="83622" bIns="41811"/>
          <a:lstStyle/>
          <a:p>
            <a:fld id="{A0C592EE-EAA2-4301-9ABF-B29024C05D58}" type="slidenum">
              <a:rPr lang="en-US" smtClean="0"/>
              <a:t>13</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8217008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930275" y="3570288"/>
            <a:ext cx="7435850" cy="2760662"/>
          </a:xfrm>
          <a:solidFill>
            <a:schemeClr val="bg2"/>
          </a:solidFill>
        </p:spPr>
        <p:txBody>
          <a:bodyPr lIns="76472" tIns="38236" rIns="76472" bIns="38236">
            <a:normAutofit/>
          </a:bodyPr>
          <a:lstStyle/>
          <a:p>
            <a:r>
              <a:rPr lang="en-US" b="1" dirty="0"/>
              <a:t>Slide Notes:</a:t>
            </a:r>
            <a:endParaRPr lang="en-US" b="0" dirty="0"/>
          </a:p>
          <a:p>
            <a:endParaRPr lang="en-US" b="0" dirty="0"/>
          </a:p>
          <a:p>
            <a:r>
              <a:rPr lang="en-US" b="0" dirty="0"/>
              <a:t>Other limitations and considerations for eHealth and mHealth are the ICT and network infrastructures needed to make effective use of eHealth and mHealth. For example, if a health facility does not have a stable power supply, how will it power a computer to use as an electronic medical record? In addition, as more personal health information becomes electronic, there need to be guidelines and laws in place to ensure that organizations are using the proper safeguards to protect these data because they are at higher risk of ending up in the wrong hands. Furthermore, moving from paper to digital health records is not an easy transition for health workers, and change management processes need to be in place to make the transition smooth and successful.</a:t>
            </a:r>
            <a:endParaRPr b="1" dirty="0"/>
          </a:p>
        </p:txBody>
      </p:sp>
      <p:sp>
        <p:nvSpPr>
          <p:cNvPr id="4" name="Slide Number Placeholder 3"/>
          <p:cNvSpPr>
            <a:spLocks noGrp="1"/>
          </p:cNvSpPr>
          <p:nvPr>
            <p:ph type="sldNum" sz="quarter" idx="10"/>
          </p:nvPr>
        </p:nvSpPr>
        <p:spPr>
          <a:xfrm>
            <a:off x="5267325" y="6659563"/>
            <a:ext cx="4029075" cy="350837"/>
          </a:xfrm>
        </p:spPr>
        <p:txBody>
          <a:bodyPr lIns="83622" tIns="41811" rIns="83622" bIns="41811"/>
          <a:lstStyle/>
          <a:p>
            <a:fld id="{A0C592EE-EAA2-4301-9ABF-B29024C05D58}" type="slidenum">
              <a:rPr lang="en-US" smtClean="0"/>
              <a:t>14</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17404917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5267325" y="6659563"/>
            <a:ext cx="4029075" cy="350837"/>
          </a:xfrm>
        </p:spPr>
        <p:txBody>
          <a:bodyPr lIns="83622" tIns="41811" rIns="83622" bIns="41811"/>
          <a:lstStyle/>
          <a:p>
            <a:fld id="{A0C592EE-EAA2-4301-9ABF-B29024C05D58}" type="slidenum">
              <a:rPr lang="en-US" smtClean="0"/>
              <a:t>15</a:t>
            </a:fld>
            <a:endParaRPr lang="en-US" dirty="0"/>
          </a:p>
        </p:txBody>
      </p:sp>
      <p:sp>
        <p:nvSpPr>
          <p:cNvPr id="5" name="Slide Image Placeholder 4"/>
          <p:cNvSpPr>
            <a:spLocks noGrp="1" noRot="1" noChangeAspect="1"/>
          </p:cNvSpPr>
          <p:nvPr>
            <p:ph type="sldImg"/>
          </p:nvPr>
        </p:nvSpPr>
        <p:spPr/>
      </p:sp>
      <p:sp>
        <p:nvSpPr>
          <p:cNvPr id="6" name="Notes Placeholder 5"/>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509451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a:xfrm>
            <a:off x="5267325" y="6659563"/>
            <a:ext cx="4029075" cy="350837"/>
          </a:xfrm>
        </p:spPr>
        <p:txBody>
          <a:bodyPr lIns="83622" tIns="41811" rIns="83622" bIns="41811"/>
          <a:lstStyle/>
          <a:p>
            <a:fld id="{A0C592EE-EAA2-4301-9ABF-B29024C05D58}" type="slidenum">
              <a:rPr lang="en-US" smtClean="0"/>
              <a:t>16</a:t>
            </a:fld>
            <a:endParaRPr lang="en-US" dirty="0"/>
          </a:p>
        </p:txBody>
      </p:sp>
      <p:sp>
        <p:nvSpPr>
          <p:cNvPr id="3" name="Slide Image Placeholder 2"/>
          <p:cNvSpPr>
            <a:spLocks noGrp="1" noRot="1" noChangeAspect="1"/>
          </p:cNvSpPr>
          <p:nvPr>
            <p:ph type="sldImg"/>
          </p:nvPr>
        </p:nvSpPr>
        <p:spPr/>
      </p:sp>
      <p:sp>
        <p:nvSpPr>
          <p:cNvPr id="6" name="Notes Placeholder 5"/>
          <p:cNvSpPr>
            <a:spLocks noGrp="1"/>
          </p:cNvSpPr>
          <p:nvPr>
            <p:ph type="body" idx="1"/>
          </p:nvPr>
        </p:nvSpPr>
        <p:spPr>
          <a:solidFill>
            <a:schemeClr val="bg2"/>
          </a:solidFill>
        </p:spPr>
        <p:txBody>
          <a:bodyPr/>
          <a:lstStyle/>
          <a:p>
            <a:r>
              <a:rPr lang="en-US" b="1" dirty="0"/>
              <a:t>Slide Notes:</a:t>
            </a:r>
          </a:p>
          <a:p>
            <a:endParaRPr lang="en-US" b="0" dirty="0"/>
          </a:p>
          <a:p>
            <a:r>
              <a:rPr lang="en-US" b="0" dirty="0"/>
              <a:t>Currently, health information systems are plagued with the challenges listed in this slide. Adding electronic information systems to the mix without careful planning can further exacerbate these challenges.</a:t>
            </a:r>
          </a:p>
        </p:txBody>
      </p:sp>
    </p:spTree>
    <p:extLst>
      <p:ext uri="{BB962C8B-B14F-4D97-AF65-F5344CB8AC3E}">
        <p14:creationId xmlns:p14="http://schemas.microsoft.com/office/powerpoint/2010/main" val="33615305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984437" y="3505200"/>
            <a:ext cx="7327526" cy="2889250"/>
          </a:xfrm>
          <a:prstGeom prst="rect">
            <a:avLst/>
          </a:prstGeom>
          <a:solidFill>
            <a:schemeClr val="bg2"/>
          </a:solidFill>
        </p:spPr>
        <p:txBody>
          <a:bodyPr lIns="76472" tIns="38236" rIns="76472" bIns="38236">
            <a:normAutofit/>
          </a:bodyPr>
          <a:lstStyle/>
          <a:p>
            <a:r>
              <a:rPr lang="en-US" b="1" dirty="0"/>
              <a:t>Slide Notes:</a:t>
            </a:r>
            <a:endParaRPr lang="en-US" b="0" dirty="0"/>
          </a:p>
          <a:p>
            <a:endParaRPr lang="en-US" b="0" dirty="0"/>
          </a:p>
          <a:p>
            <a:r>
              <a:rPr lang="en-US" b="0" dirty="0"/>
              <a:t>Enterprise architecture is a framework that can be used to plan and manage the complex ecology of an HIS.</a:t>
            </a:r>
            <a:endParaRPr b="1" dirty="0"/>
          </a:p>
        </p:txBody>
      </p:sp>
      <p:sp>
        <p:nvSpPr>
          <p:cNvPr id="4" name="Slide Number Placeholder 3"/>
          <p:cNvSpPr>
            <a:spLocks noGrp="1"/>
          </p:cNvSpPr>
          <p:nvPr>
            <p:ph type="sldNum" sz="quarter" idx="10"/>
          </p:nvPr>
        </p:nvSpPr>
        <p:spPr>
          <a:xfrm>
            <a:off x="5267325" y="6659563"/>
            <a:ext cx="4029075" cy="350837"/>
          </a:xfrm>
        </p:spPr>
        <p:txBody>
          <a:bodyPr lIns="83622" tIns="41811" rIns="83622" bIns="41811"/>
          <a:lstStyle/>
          <a:p>
            <a:fld id="{A0C592EE-EAA2-4301-9ABF-B29024C05D58}" type="slidenum">
              <a:rPr lang="en-US" smtClean="0"/>
              <a:t>17</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597580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2056606" y="3436190"/>
            <a:ext cx="5183188" cy="2516375"/>
          </a:xfrm>
          <a:prstGeom prst="rect">
            <a:avLst/>
          </a:prstGeom>
          <a:solidFill>
            <a:schemeClr val="bg2"/>
          </a:solidFill>
        </p:spPr>
        <p:txBody>
          <a:bodyPr lIns="76472" tIns="38236" rIns="76472" bIns="38236">
            <a:normAutofit/>
          </a:bodyPr>
          <a:lstStyle/>
          <a:p>
            <a:r>
              <a:rPr lang="en-US" b="1" dirty="0"/>
              <a:t>Slide Notes:</a:t>
            </a:r>
            <a:endParaRPr lang="en-US" b="0" dirty="0"/>
          </a:p>
          <a:p>
            <a:endParaRPr lang="en-US" b="0" dirty="0"/>
          </a:p>
          <a:p>
            <a:r>
              <a:rPr lang="en-US" b="0" dirty="0"/>
              <a:t>Enterprise architecture addresses many needs of a growing HIS, as discussed on this slide in more detail. One of the key needs addressed is aligning the IT investments with business goals. In a health system, the business goals might be the health targets set forward by the health sector’s strategic plan.  Business goals could also be the services that the health system wants to provide to its constituents or clients. Strategically aligning IT investments with these goals can help ensure that systems are planned with a purpose and with plans to interact with the greater information system.</a:t>
            </a:r>
            <a:endParaRPr b="1" dirty="0"/>
          </a:p>
        </p:txBody>
      </p:sp>
      <p:sp>
        <p:nvSpPr>
          <p:cNvPr id="4" name="Slide Number Placeholder 3"/>
          <p:cNvSpPr>
            <a:spLocks noGrp="1"/>
          </p:cNvSpPr>
          <p:nvPr>
            <p:ph type="sldNum" sz="quarter" idx="10"/>
          </p:nvPr>
        </p:nvSpPr>
        <p:spPr>
          <a:xfrm>
            <a:off x="5267325" y="6659563"/>
            <a:ext cx="4029075" cy="350837"/>
          </a:xfrm>
        </p:spPr>
        <p:txBody>
          <a:bodyPr lIns="83622" tIns="41811" rIns="83622" bIns="41811"/>
          <a:lstStyle/>
          <a:p>
            <a:fld id="{A0C592EE-EAA2-4301-9ABF-B29024C05D58}" type="slidenum">
              <a:rPr lang="en-US" smtClean="0"/>
              <a:t>18</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579843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5267325" y="6659563"/>
            <a:ext cx="4029075" cy="350837"/>
          </a:xfrm>
        </p:spPr>
        <p:txBody>
          <a:bodyPr lIns="83622" tIns="41811" rIns="83622" bIns="41811"/>
          <a:lstStyle/>
          <a:p>
            <a:fld id="{A0C592EE-EAA2-4301-9ABF-B29024C05D58}" type="slidenum">
              <a:rPr lang="en-US" smtClean="0"/>
              <a:t>19</a:t>
            </a:fld>
            <a:endParaRPr lang="en-US" dirty="0"/>
          </a:p>
        </p:txBody>
      </p:sp>
      <p:sp>
        <p:nvSpPr>
          <p:cNvPr id="5" name="Slide Image Placeholder 4"/>
          <p:cNvSpPr>
            <a:spLocks noGrp="1" noRot="1" noChangeAspect="1"/>
          </p:cNvSpPr>
          <p:nvPr>
            <p:ph type="sldImg"/>
          </p:nvPr>
        </p:nvSpPr>
        <p:spPr/>
      </p:sp>
      <p:sp>
        <p:nvSpPr>
          <p:cNvPr id="6" name="Notes Placeholder 5"/>
          <p:cNvSpPr>
            <a:spLocks noGrp="1"/>
          </p:cNvSpPr>
          <p:nvPr>
            <p:ph type="body" idx="1"/>
          </p:nvPr>
        </p:nvSpPr>
        <p:spPr>
          <a:solidFill>
            <a:schemeClr val="bg2"/>
          </a:solidFill>
        </p:spPr>
        <p:txBody>
          <a:bodyPr/>
          <a:lstStyle/>
          <a:p>
            <a:r>
              <a:rPr lang="en-US" b="1" dirty="0"/>
              <a:t>Slide Notes:</a:t>
            </a:r>
            <a:endParaRPr lang="en-US" b="0" dirty="0"/>
          </a:p>
          <a:p>
            <a:endParaRPr lang="en-US" b="0" dirty="0"/>
          </a:p>
          <a:p>
            <a:r>
              <a:rPr lang="en-US" b="0" dirty="0"/>
              <a:t>This slide displays the components of each of the four architectures in enterprise architecture. </a:t>
            </a:r>
            <a:endParaRPr lang="en-US" b="1" dirty="0"/>
          </a:p>
        </p:txBody>
      </p:sp>
    </p:spTree>
    <p:extLst>
      <p:ext uri="{BB962C8B-B14F-4D97-AF65-F5344CB8AC3E}">
        <p14:creationId xmlns:p14="http://schemas.microsoft.com/office/powerpoint/2010/main" val="1939955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2056606" y="3364474"/>
            <a:ext cx="5183188" cy="3773487"/>
          </a:xfrm>
          <a:prstGeom prst="rect">
            <a:avLst/>
          </a:prstGeom>
        </p:spPr>
        <p:txBody>
          <a:bodyPr lIns="76472" tIns="38236" rIns="76472" bIns="38236">
            <a:normAutofit/>
          </a:bodyPr>
          <a:lstStyle/>
          <a:p>
            <a:endParaRPr dirty="0"/>
          </a:p>
        </p:txBody>
      </p:sp>
      <p:sp>
        <p:nvSpPr>
          <p:cNvPr id="4" name="Slide Number Placeholder 3"/>
          <p:cNvSpPr>
            <a:spLocks noGrp="1"/>
          </p:cNvSpPr>
          <p:nvPr>
            <p:ph type="sldNum" sz="quarter" idx="10"/>
          </p:nvPr>
        </p:nvSpPr>
        <p:spPr>
          <a:xfrm>
            <a:off x="5267325" y="6659563"/>
            <a:ext cx="4029075" cy="350837"/>
          </a:xfrm>
        </p:spPr>
        <p:txBody>
          <a:bodyPr lIns="83622" tIns="41811" rIns="83622" bIns="41811"/>
          <a:lstStyle/>
          <a:p>
            <a:fld id="{A0C592EE-EAA2-4301-9ABF-B29024C05D58}" type="slidenum">
              <a:rPr lang="en-US" smtClean="0"/>
              <a:t>2</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0421635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5267325" y="6659563"/>
            <a:ext cx="4029075" cy="350837"/>
          </a:xfrm>
        </p:spPr>
        <p:txBody>
          <a:bodyPr lIns="83622" tIns="41811" rIns="83622" bIns="41811"/>
          <a:lstStyle/>
          <a:p>
            <a:fld id="{A0C592EE-EAA2-4301-9ABF-B29024C05D58}" type="slidenum">
              <a:rPr lang="en-US" smtClean="0"/>
              <a:t>20</a:t>
            </a:fld>
            <a:endParaRPr lang="en-US" dirty="0"/>
          </a:p>
        </p:txBody>
      </p:sp>
      <p:sp>
        <p:nvSpPr>
          <p:cNvPr id="5" name="Slide Image Placeholder 4"/>
          <p:cNvSpPr>
            <a:spLocks noGrp="1" noRot="1" noChangeAspect="1"/>
          </p:cNvSpPr>
          <p:nvPr>
            <p:ph type="sldImg"/>
          </p:nvPr>
        </p:nvSpPr>
        <p:spPr/>
      </p:sp>
      <p:sp>
        <p:nvSpPr>
          <p:cNvPr id="6" name="Notes Placeholder 5"/>
          <p:cNvSpPr>
            <a:spLocks noGrp="1"/>
          </p:cNvSpPr>
          <p:nvPr>
            <p:ph type="body" idx="1"/>
          </p:nvPr>
        </p:nvSpPr>
        <p:spPr>
          <a:solidFill>
            <a:schemeClr val="bg2"/>
          </a:solidFill>
        </p:spPr>
        <p:txBody>
          <a:bodyPr/>
          <a:lstStyle/>
          <a:p>
            <a:r>
              <a:rPr lang="en-US" b="1" dirty="0"/>
              <a:t>Slide Notes:</a:t>
            </a:r>
          </a:p>
          <a:p>
            <a:endParaRPr lang="en-US" b="1" dirty="0"/>
          </a:p>
          <a:p>
            <a:r>
              <a:rPr lang="en-US" b="0" dirty="0"/>
              <a:t>This slide highlights some of the key principles that should be considered in the architectures when using the enterprise architecture framework for HIS.</a:t>
            </a:r>
          </a:p>
        </p:txBody>
      </p:sp>
    </p:spTree>
    <p:extLst>
      <p:ext uri="{BB962C8B-B14F-4D97-AF65-F5344CB8AC3E}">
        <p14:creationId xmlns:p14="http://schemas.microsoft.com/office/powerpoint/2010/main" val="22810365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5267325" y="6659563"/>
            <a:ext cx="4029075" cy="350837"/>
          </a:xfrm>
        </p:spPr>
        <p:txBody>
          <a:bodyPr lIns="83622" tIns="41811" rIns="83622" bIns="41811"/>
          <a:lstStyle/>
          <a:p>
            <a:fld id="{A0C592EE-EAA2-4301-9ABF-B29024C05D58}" type="slidenum">
              <a:rPr lang="en-US" smtClean="0"/>
              <a:t>21</a:t>
            </a:fld>
            <a:endParaRPr lang="en-US" dirty="0"/>
          </a:p>
        </p:txBody>
      </p:sp>
      <p:sp>
        <p:nvSpPr>
          <p:cNvPr id="5" name="Slide Image Placeholder 4"/>
          <p:cNvSpPr>
            <a:spLocks noGrp="1" noRot="1" noChangeAspect="1"/>
          </p:cNvSpPr>
          <p:nvPr>
            <p:ph type="sldImg"/>
          </p:nvPr>
        </p:nvSpPr>
        <p:spPr/>
      </p:sp>
      <p:sp>
        <p:nvSpPr>
          <p:cNvPr id="6" name="Notes Placeholder 5"/>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832271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Slide Number Placeholder 3"/>
          <p:cNvSpPr>
            <a:spLocks noGrp="1"/>
          </p:cNvSpPr>
          <p:nvPr>
            <p:ph type="sldNum" sz="quarter" idx="5"/>
          </p:nvPr>
        </p:nvSpPr>
        <p:spPr/>
        <p:txBody>
          <a:bodyPr/>
          <a:lstStyle/>
          <a:p>
            <a:fld id="{348267B0-8729-4771-8FE7-E928039C88AC}" type="slidenum">
              <a:rPr lang="en-US" smtClean="0"/>
              <a:pPr/>
              <a:t>22</a:t>
            </a:fld>
            <a:endParaRPr lang="en-US" dirty="0"/>
          </a:p>
        </p:txBody>
      </p:sp>
      <p:sp>
        <p:nvSpPr>
          <p:cNvPr id="3" name="Slide Image Placeholder 2"/>
          <p:cNvSpPr>
            <a:spLocks noGrp="1" noRot="1" noChangeAspect="1"/>
          </p:cNvSpPr>
          <p:nvPr>
            <p:ph type="sldImg"/>
          </p:nvPr>
        </p:nvSpPr>
        <p:spPr/>
      </p:sp>
      <p:sp>
        <p:nvSpPr>
          <p:cNvPr id="4" name="Notes Placeholder 3"/>
          <p:cNvSpPr>
            <a:spLocks noGrp="1"/>
          </p:cNvSpPr>
          <p:nvPr>
            <p:ph type="body" idx="1"/>
          </p:nvPr>
        </p:nvSpPr>
        <p:spPr>
          <a:solidFill>
            <a:schemeClr val="bg2"/>
          </a:solidFill>
        </p:spPr>
        <p:txBody>
          <a:bodyPr/>
          <a:lstStyle/>
          <a:p>
            <a:r>
              <a:rPr lang="en-US" b="1" dirty="0"/>
              <a:t>Slide Notes:</a:t>
            </a:r>
            <a:endParaRPr lang="en-US" b="0" dirty="0"/>
          </a:p>
          <a:p>
            <a:endParaRPr lang="en-US" b="0" dirty="0"/>
          </a:p>
          <a:p>
            <a:r>
              <a:rPr lang="en-US" b="0" dirty="0"/>
              <a:t>This is an example of how Rwanda is applying enterprise architecture to its HIS.  </a:t>
            </a:r>
          </a:p>
        </p:txBody>
      </p:sp>
    </p:spTree>
    <p:extLst>
      <p:ext uri="{BB962C8B-B14F-4D97-AF65-F5344CB8AC3E}">
        <p14:creationId xmlns:p14="http://schemas.microsoft.com/office/powerpoint/2010/main" val="25808971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5267325" y="6659563"/>
            <a:ext cx="4029075" cy="350837"/>
          </a:xfrm>
        </p:spPr>
        <p:txBody>
          <a:bodyPr lIns="83622" tIns="41811" rIns="83622" bIns="41811"/>
          <a:lstStyle/>
          <a:p>
            <a:fld id="{A0C592EE-EAA2-4301-9ABF-B29024C05D58}" type="slidenum">
              <a:rPr lang="en-US" smtClean="0"/>
              <a:t>23</a:t>
            </a:fld>
            <a:endParaRPr lang="en-US" dirty="0"/>
          </a:p>
        </p:txBody>
      </p:sp>
      <p:sp>
        <p:nvSpPr>
          <p:cNvPr id="5" name="Slide Image Placeholder 4"/>
          <p:cNvSpPr>
            <a:spLocks noGrp="1" noRot="1" noChangeAspect="1"/>
          </p:cNvSpPr>
          <p:nvPr>
            <p:ph type="sldImg"/>
          </p:nvPr>
        </p:nvSpPr>
        <p:spPr/>
      </p:sp>
      <p:sp>
        <p:nvSpPr>
          <p:cNvPr id="6" name="Notes Placeholder 5"/>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911587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0" y="10561638"/>
            <a:ext cx="2079625" cy="555625"/>
          </a:xfrm>
          <a:prstGeom prst="rect">
            <a:avLst/>
          </a:prstGeom>
        </p:spPr>
        <p:txBody>
          <a:bodyPr lIns="83622" tIns="41811" rIns="83622" bIns="41811"/>
          <a:lstStyle/>
          <a:p>
            <a:fld id="{9E46DAC6-5992-4D4F-861F-5DD72D6CBE35}" type="slidenum">
              <a:rPr lang="en-US" altLang="en-US" smtClean="0"/>
              <a:pPr/>
              <a:t>24</a:t>
            </a:fld>
            <a:endParaRPr lang="en-US" altLang="en-US" dirty="0"/>
          </a:p>
        </p:txBody>
      </p:sp>
      <p:sp>
        <p:nvSpPr>
          <p:cNvPr id="5" name="Slide Image Placeholder 4"/>
          <p:cNvSpPr>
            <a:spLocks noGrp="1" noRot="1" noChangeAspect="1"/>
          </p:cNvSpPr>
          <p:nvPr>
            <p:ph type="sldImg"/>
          </p:nvPr>
        </p:nvSpPr>
        <p:spPr/>
      </p:sp>
      <p:sp>
        <p:nvSpPr>
          <p:cNvPr id="6" name="Notes Placeholder 5"/>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59968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930275" y="3528173"/>
            <a:ext cx="7435850" cy="2760662"/>
          </a:xfrm>
        </p:spPr>
        <p:txBody>
          <a:bodyPr lIns="83622" tIns="41811" rIns="83622" bIns="41811"/>
          <a:lstStyle/>
          <a:p>
            <a:endParaRPr lang="en-US" dirty="0"/>
          </a:p>
        </p:txBody>
      </p:sp>
      <p:sp>
        <p:nvSpPr>
          <p:cNvPr id="6" name="Slide Number Placeholder 5"/>
          <p:cNvSpPr>
            <a:spLocks noGrp="1"/>
          </p:cNvSpPr>
          <p:nvPr>
            <p:ph type="sldNum" sz="quarter" idx="10"/>
          </p:nvPr>
        </p:nvSpPr>
        <p:spPr>
          <a:xfrm>
            <a:off x="5267325" y="6659563"/>
            <a:ext cx="4029075" cy="350837"/>
          </a:xfrm>
        </p:spPr>
        <p:txBody>
          <a:bodyPr lIns="83622" tIns="41811" rIns="83622" bIns="41811"/>
          <a:lstStyle/>
          <a:p>
            <a:fld id="{A0C592EE-EAA2-4301-9ABF-B29024C05D58}" type="slidenum">
              <a:rPr lang="en-US" smtClean="0"/>
              <a:t>3</a:t>
            </a:fld>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9478876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930275" y="3427227"/>
            <a:ext cx="7435850" cy="2760662"/>
          </a:xfrm>
        </p:spPr>
        <p:txBody>
          <a:bodyPr lIns="76472" tIns="38236" rIns="76472" bIns="38236">
            <a:normAutofit/>
          </a:bodyPr>
          <a:lstStyle/>
          <a:p>
            <a:endParaRPr dirty="0"/>
          </a:p>
        </p:txBody>
      </p:sp>
      <p:sp>
        <p:nvSpPr>
          <p:cNvPr id="4" name="Slide Number Placeholder 3"/>
          <p:cNvSpPr>
            <a:spLocks noGrp="1"/>
          </p:cNvSpPr>
          <p:nvPr>
            <p:ph type="sldNum" sz="quarter" idx="10"/>
          </p:nvPr>
        </p:nvSpPr>
        <p:spPr>
          <a:xfrm>
            <a:off x="5267325" y="6659563"/>
            <a:ext cx="4029075" cy="350837"/>
          </a:xfrm>
        </p:spPr>
        <p:txBody>
          <a:bodyPr lIns="83622" tIns="41811" rIns="83622" bIns="41811"/>
          <a:lstStyle/>
          <a:p>
            <a:fld id="{A0C592EE-EAA2-4301-9ABF-B29024C05D58}" type="slidenum">
              <a:rPr lang="en-US" smtClean="0"/>
              <a:t>4</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1843504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930275" y="3510244"/>
            <a:ext cx="7435850" cy="2760662"/>
          </a:xfrm>
        </p:spPr>
        <p:txBody>
          <a:bodyPr lIns="76472" tIns="38236" rIns="76472" bIns="38236">
            <a:normAutofit/>
          </a:bodyPr>
          <a:lstStyle/>
          <a:p>
            <a:endParaRPr dirty="0"/>
          </a:p>
        </p:txBody>
      </p:sp>
      <p:sp>
        <p:nvSpPr>
          <p:cNvPr id="4" name="Slide Number Placeholder 3"/>
          <p:cNvSpPr>
            <a:spLocks noGrp="1"/>
          </p:cNvSpPr>
          <p:nvPr>
            <p:ph type="sldNum" sz="quarter" idx="10"/>
          </p:nvPr>
        </p:nvSpPr>
        <p:spPr>
          <a:xfrm>
            <a:off x="5267325" y="6659563"/>
            <a:ext cx="4029075" cy="350837"/>
          </a:xfrm>
        </p:spPr>
        <p:txBody>
          <a:bodyPr lIns="83622" tIns="41811" rIns="83622" bIns="41811"/>
          <a:lstStyle/>
          <a:p>
            <a:fld id="{A0C592EE-EAA2-4301-9ABF-B29024C05D58}" type="slidenum">
              <a:rPr lang="en-US" smtClean="0"/>
              <a:t>5</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8190897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930275" y="3463085"/>
            <a:ext cx="7435850" cy="2760662"/>
          </a:xfrm>
        </p:spPr>
        <p:txBody>
          <a:bodyPr lIns="76472" tIns="38236" rIns="76472" bIns="38236">
            <a:normAutofit/>
          </a:bodyPr>
          <a:lstStyle/>
          <a:p>
            <a:endParaRPr dirty="0"/>
          </a:p>
        </p:txBody>
      </p:sp>
      <p:sp>
        <p:nvSpPr>
          <p:cNvPr id="4" name="Slide Number Placeholder 3"/>
          <p:cNvSpPr>
            <a:spLocks noGrp="1"/>
          </p:cNvSpPr>
          <p:nvPr>
            <p:ph type="sldNum" sz="quarter" idx="10"/>
          </p:nvPr>
        </p:nvSpPr>
        <p:spPr>
          <a:xfrm>
            <a:off x="5267325" y="6659563"/>
            <a:ext cx="4029075" cy="350837"/>
          </a:xfrm>
        </p:spPr>
        <p:txBody>
          <a:bodyPr lIns="83622" tIns="41811" rIns="83622" bIns="41811"/>
          <a:lstStyle/>
          <a:p>
            <a:fld id="{A0C592EE-EAA2-4301-9ABF-B29024C05D58}" type="slidenum">
              <a:rPr lang="en-US" smtClean="0"/>
              <a:t>6</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6366508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p:sp>
      <p:sp>
        <p:nvSpPr>
          <p:cNvPr id="5" name="Notes Placeholder 4"/>
          <p:cNvSpPr>
            <a:spLocks noGrp="1"/>
          </p:cNvSpPr>
          <p:nvPr>
            <p:ph type="body" idx="1"/>
          </p:nvPr>
        </p:nvSpPr>
        <p:spPr>
          <a:xfrm>
            <a:off x="930275" y="3373438"/>
            <a:ext cx="7435850" cy="2760662"/>
          </a:xfrm>
          <a:solidFill>
            <a:schemeClr val="bg2"/>
          </a:solidFill>
        </p:spPr>
        <p:txBody>
          <a:bodyPr/>
          <a:lstStyle/>
          <a:p>
            <a:r>
              <a:rPr lang="en-US" b="1" dirty="0"/>
              <a:t>Slide Notes:</a:t>
            </a:r>
          </a:p>
          <a:p>
            <a:endParaRPr lang="en-US" b="1" dirty="0"/>
          </a:p>
          <a:p>
            <a:r>
              <a:rPr lang="en-US" b="0" dirty="0"/>
              <a:t>This graphic shows how data sources collected from different sites in the health system can be analyzed alongside data from other sites to give an overall picture of funding, staffing, durable goods, and medicines available.</a:t>
            </a:r>
          </a:p>
        </p:txBody>
      </p:sp>
    </p:spTree>
    <p:extLst>
      <p:ext uri="{BB962C8B-B14F-4D97-AF65-F5344CB8AC3E}">
        <p14:creationId xmlns:p14="http://schemas.microsoft.com/office/powerpoint/2010/main" val="10259219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930275" y="3498944"/>
            <a:ext cx="7435850" cy="2760662"/>
          </a:xfrm>
          <a:solidFill>
            <a:schemeClr val="bg2"/>
          </a:solidFill>
        </p:spPr>
        <p:txBody>
          <a:bodyPr lIns="76472" tIns="38236" rIns="76472" bIns="38236">
            <a:normAutofit/>
          </a:bodyPr>
          <a:lstStyle/>
          <a:p>
            <a:r>
              <a:rPr lang="en-US" b="1" dirty="0"/>
              <a:t>Slide Notes: </a:t>
            </a:r>
            <a:endParaRPr lang="en-US" b="0" dirty="0"/>
          </a:p>
          <a:p>
            <a:endParaRPr lang="en-US" b="0" dirty="0"/>
          </a:p>
          <a:p>
            <a:r>
              <a:rPr lang="en-US" b="0" dirty="0"/>
              <a:t>Data can be collected using electronic devices through the methods described on the slide above. Automated information messaging might consist of two-way messaging, in which an information system sends questions in messages to users and users respond, providing data to the information system.</a:t>
            </a:r>
          </a:p>
          <a:p>
            <a:endParaRPr lang="en-US" b="0" dirty="0"/>
          </a:p>
          <a:p>
            <a:r>
              <a:rPr lang="en-US" b="0" dirty="0"/>
              <a:t>Electronic data management and storage can enable storage of more complex data than paper systems and can also enable integration of data sets by being able to meet interoperability requirements.</a:t>
            </a:r>
            <a:endParaRPr b="1" dirty="0"/>
          </a:p>
        </p:txBody>
      </p:sp>
      <p:sp>
        <p:nvSpPr>
          <p:cNvPr id="4" name="Slide Number Placeholder 3"/>
          <p:cNvSpPr>
            <a:spLocks noGrp="1"/>
          </p:cNvSpPr>
          <p:nvPr>
            <p:ph type="sldNum" sz="quarter" idx="10"/>
          </p:nvPr>
        </p:nvSpPr>
        <p:spPr>
          <a:xfrm>
            <a:off x="5267325" y="6659563"/>
            <a:ext cx="4029075" cy="350837"/>
          </a:xfrm>
        </p:spPr>
        <p:txBody>
          <a:bodyPr lIns="83622" tIns="41811" rIns="83622" bIns="41811"/>
          <a:lstStyle/>
          <a:p>
            <a:fld id="{A0C592EE-EAA2-4301-9ABF-B29024C05D58}" type="slidenum">
              <a:rPr lang="en-US" smtClean="0"/>
              <a:t>8</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16039318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a:xfrm>
            <a:off x="930275" y="3472050"/>
            <a:ext cx="7435850" cy="2760662"/>
          </a:xfrm>
        </p:spPr>
        <p:txBody>
          <a:bodyPr lIns="83622" tIns="41811" rIns="83622" bIns="41811"/>
          <a:lstStyle/>
          <a:p>
            <a:endParaRPr lang="en-US" dirty="0"/>
          </a:p>
        </p:txBody>
      </p:sp>
      <p:sp>
        <p:nvSpPr>
          <p:cNvPr id="6" name="Slide Number Placeholder 5"/>
          <p:cNvSpPr>
            <a:spLocks noGrp="1"/>
          </p:cNvSpPr>
          <p:nvPr>
            <p:ph type="sldNum" sz="quarter" idx="10"/>
          </p:nvPr>
        </p:nvSpPr>
        <p:spPr>
          <a:xfrm>
            <a:off x="5267325" y="6659563"/>
            <a:ext cx="4029075" cy="350837"/>
          </a:xfrm>
        </p:spPr>
        <p:txBody>
          <a:bodyPr lIns="83622" tIns="41811" rIns="83622" bIns="41811"/>
          <a:lstStyle/>
          <a:p>
            <a:fld id="{A0C592EE-EAA2-4301-9ABF-B29024C05D58}" type="slidenum">
              <a:rPr lang="en-US" smtClean="0"/>
              <a:t>9</a:t>
            </a:fld>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824744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601BD7C-7D08-FA4E-B94B-CB907281D62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a:t>Headline goes here</a:t>
            </a:r>
            <a:br>
              <a:rPr lang="en-US"/>
            </a:br>
            <a:endParaRPr lang="en-US"/>
          </a:p>
        </p:txBody>
      </p:sp>
      <p:sp>
        <p:nvSpPr>
          <p:cNvPr id="17" name="Text Placeholder 24">
            <a:extLst>
              <a:ext uri="{FF2B5EF4-FFF2-40B4-BE49-F238E27FC236}">
                <a16:creationId xmlns:a16="http://schemas.microsoft.com/office/drawing/2014/main" id="{B1BA931A-9481-4C42-A5F2-17B3059E3CDE}"/>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a:t>Subtitle goes here</a:t>
            </a:r>
          </a:p>
        </p:txBody>
      </p:sp>
      <p:grpSp>
        <p:nvGrpSpPr>
          <p:cNvPr id="18" name="Group 17">
            <a:extLst>
              <a:ext uri="{FF2B5EF4-FFF2-40B4-BE49-F238E27FC236}">
                <a16:creationId xmlns:a16="http://schemas.microsoft.com/office/drawing/2014/main" id="{714A86A8-2C19-FE44-82EC-8771E70461F3}"/>
              </a:ext>
            </a:extLst>
          </p:cNvPr>
          <p:cNvGrpSpPr/>
          <p:nvPr userDrawn="1"/>
        </p:nvGrpSpPr>
        <p:grpSpPr>
          <a:xfrm>
            <a:off x="4495800" y="6621716"/>
            <a:ext cx="3554167" cy="1089590"/>
            <a:chOff x="4495800" y="6621716"/>
            <a:chExt cx="3554167" cy="1089590"/>
          </a:xfrm>
        </p:grpSpPr>
        <p:pic>
          <p:nvPicPr>
            <p:cNvPr id="19" name="Picture 18">
              <a:extLst>
                <a:ext uri="{FF2B5EF4-FFF2-40B4-BE49-F238E27FC236}">
                  <a16:creationId xmlns:a16="http://schemas.microsoft.com/office/drawing/2014/main" id="{E7C23F21-4FA9-614B-AF57-1C94D0CD31CC}"/>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0" name="Picture 19">
              <a:extLst>
                <a:ext uri="{FF2B5EF4-FFF2-40B4-BE49-F238E27FC236}">
                  <a16:creationId xmlns:a16="http://schemas.microsoft.com/office/drawing/2014/main" id="{7A245401-AB11-5A4F-A6B0-EDEB2A5BB21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1" name="Picture 20">
              <a:extLst>
                <a:ext uri="{FF2B5EF4-FFF2-40B4-BE49-F238E27FC236}">
                  <a16:creationId xmlns:a16="http://schemas.microsoft.com/office/drawing/2014/main" id="{53349CBA-C6D6-6C45-9B01-114D409945F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2562756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object 5">
            <a:extLst>
              <a:ext uri="{FF2B5EF4-FFF2-40B4-BE49-F238E27FC236}">
                <a16:creationId xmlns:a16="http://schemas.microsoft.com/office/drawing/2014/main" id="{B7366FD1-FD71-4B43-8B2E-E85DF525E639}"/>
              </a:ext>
            </a:extLst>
          </p:cNvPr>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solidFill>
                <a:srgbClr val="A7BF39"/>
              </a:solidFill>
            </a:endParaRPr>
          </a:p>
        </p:txBody>
      </p:sp>
      <p:sp>
        <p:nvSpPr>
          <p:cNvPr id="7" name="Text Placeholder 2">
            <a:extLst>
              <a:ext uri="{FF2B5EF4-FFF2-40B4-BE49-F238E27FC236}">
                <a16:creationId xmlns:a16="http://schemas.microsoft.com/office/drawing/2014/main" id="{90425980-9D4A-5849-89CF-9362B673C24D}"/>
              </a:ext>
            </a:extLst>
          </p:cNvPr>
          <p:cNvSpPr>
            <a:spLocks noGrp="1"/>
          </p:cNvSpPr>
          <p:nvPr>
            <p:ph type="body" sz="quarter" idx="11"/>
          </p:nvPr>
        </p:nvSpPr>
        <p:spPr>
          <a:xfrm>
            <a:off x="767873" y="2166940"/>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8" name="Title 11">
            <a:extLst>
              <a:ext uri="{FF2B5EF4-FFF2-40B4-BE49-F238E27FC236}">
                <a16:creationId xmlns:a16="http://schemas.microsoft.com/office/drawing/2014/main" id="{B2746133-2F52-C042-AD0E-2C176A8E0622}"/>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a:t>Headline goes here</a:t>
            </a:r>
          </a:p>
        </p:txBody>
      </p:sp>
      <p:grpSp>
        <p:nvGrpSpPr>
          <p:cNvPr id="9" name="Group 8">
            <a:extLst>
              <a:ext uri="{FF2B5EF4-FFF2-40B4-BE49-F238E27FC236}">
                <a16:creationId xmlns:a16="http://schemas.microsoft.com/office/drawing/2014/main" id="{5262EFC9-85CD-F64C-81CD-8DE2DD83D9A8}"/>
              </a:ext>
            </a:extLst>
          </p:cNvPr>
          <p:cNvGrpSpPr/>
          <p:nvPr userDrawn="1"/>
        </p:nvGrpSpPr>
        <p:grpSpPr>
          <a:xfrm>
            <a:off x="228600" y="6858000"/>
            <a:ext cx="9601200" cy="649480"/>
            <a:chOff x="304800" y="6858000"/>
            <a:chExt cx="9601200" cy="649480"/>
          </a:xfrm>
        </p:grpSpPr>
        <p:pic>
          <p:nvPicPr>
            <p:cNvPr id="10" name="Picture 9">
              <a:extLst>
                <a:ext uri="{FF2B5EF4-FFF2-40B4-BE49-F238E27FC236}">
                  <a16:creationId xmlns:a16="http://schemas.microsoft.com/office/drawing/2014/main" id="{E4A31B42-C1D3-E64A-94F6-A10C1B61B8F4}"/>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022B8F38-27C3-1E4F-8783-8E1E59172C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2" name="Picture 11">
              <a:extLst>
                <a:ext uri="{FF2B5EF4-FFF2-40B4-BE49-F238E27FC236}">
                  <a16:creationId xmlns:a16="http://schemas.microsoft.com/office/drawing/2014/main" id="{F684B0C0-BB0B-C547-85DA-9EF1AA49811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3" name="Picture 9">
              <a:extLst>
                <a:ext uri="{FF2B5EF4-FFF2-40B4-BE49-F238E27FC236}">
                  <a16:creationId xmlns:a16="http://schemas.microsoft.com/office/drawing/2014/main" id="{1FF74B69-016D-4F42-A3E2-7A30C8A99AE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5B45CC0C-6FE9-BB4E-8004-7056194C21B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Tree>
    <p:extLst>
      <p:ext uri="{BB962C8B-B14F-4D97-AF65-F5344CB8AC3E}">
        <p14:creationId xmlns:p14="http://schemas.microsoft.com/office/powerpoint/2010/main" val="610660617"/>
      </p:ext>
    </p:extLst>
  </p:cSld>
  <p:clrMapOvr>
    <a:masterClrMapping/>
  </p:clrMapOvr>
  <p:extLst>
    <p:ext uri="{DCECCB84-F9BA-43D5-87BE-67443E8EF086}">
      <p15:sldGuideLst xmlns:p15="http://schemas.microsoft.com/office/powerpoint/2012/main">
        <p15:guide id="1" orient="horz" pos="1560" userDrawn="1">
          <p15:clr>
            <a:srgbClr val="FBAE40"/>
          </p15:clr>
        </p15:guide>
        <p15:guide id="2" pos="316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7" y="533400"/>
            <a:ext cx="9159072"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a:t>Headline goes here</a:t>
            </a:r>
            <a:br>
              <a:rPr lang="en-US"/>
            </a:br>
            <a:endParaRPr lang="en-US"/>
          </a:p>
        </p:txBody>
      </p:sp>
      <p:sp>
        <p:nvSpPr>
          <p:cNvPr id="25" name="Text Placeholder 24"/>
          <p:cNvSpPr>
            <a:spLocks noGrp="1"/>
          </p:cNvSpPr>
          <p:nvPr>
            <p:ph type="body" sz="quarter" idx="11" hasCustomPrompt="1"/>
          </p:nvPr>
        </p:nvSpPr>
        <p:spPr>
          <a:xfrm>
            <a:off x="406626" y="1190824"/>
            <a:ext cx="9166802" cy="527909"/>
          </a:xfrm>
          <a:prstGeom prst="rect">
            <a:avLst/>
          </a:prstGeom>
        </p:spPr>
        <p:txBody>
          <a:bodyPr/>
          <a:lstStyle>
            <a:lvl1pPr>
              <a:defRPr sz="2400">
                <a:solidFill>
                  <a:srgbClr val="1E1860"/>
                </a:solidFill>
                <a:latin typeface="Century Gothic" panose="020B0502020202020204" pitchFamily="34" charset="0"/>
              </a:defRPr>
            </a:lvl1pPr>
          </a:lstStyle>
          <a:p>
            <a:pPr lvl="0"/>
            <a:r>
              <a:rPr lang="en-US"/>
              <a:t>Subtitle goes here</a:t>
            </a:r>
          </a:p>
        </p:txBody>
      </p:sp>
      <p:sp>
        <p:nvSpPr>
          <p:cNvPr id="8" name="Text Placeholder 22">
            <a:extLst>
              <a:ext uri="{FF2B5EF4-FFF2-40B4-BE49-F238E27FC236}">
                <a16:creationId xmlns:a16="http://schemas.microsoft.com/office/drawing/2014/main" id="{21036743-D288-D347-9A90-1BC024588E96}"/>
              </a:ext>
            </a:extLst>
          </p:cNvPr>
          <p:cNvSpPr>
            <a:spLocks noGrp="1"/>
          </p:cNvSpPr>
          <p:nvPr>
            <p:ph type="body" sz="quarter" idx="10"/>
          </p:nvPr>
        </p:nvSpPr>
        <p:spPr>
          <a:xfrm>
            <a:off x="406626" y="2133600"/>
            <a:ext cx="9156474" cy="2590800"/>
          </a:xfrm>
          <a:prstGeom prst="rect">
            <a:avLst/>
          </a:prstGeom>
        </p:spPr>
        <p:txBody>
          <a:bodyPr/>
          <a:lstStyle>
            <a:lvl1pPr marL="0" indent="0">
              <a:lnSpc>
                <a:spcPct val="110000"/>
              </a:lnSpc>
              <a:spcAft>
                <a:spcPts val="600"/>
              </a:spcAft>
              <a:buSzPct val="111000"/>
              <a:buFontTx/>
              <a:buNone/>
              <a:defRPr sz="2400">
                <a:solidFill>
                  <a:schemeClr val="tx1"/>
                </a:solidFill>
                <a:latin typeface="Century Gothic" panose="020B0502020202020204" pitchFamily="34" charset="0"/>
              </a:defRPr>
            </a:lvl1pPr>
            <a:lvl2pPr marL="695325" indent="-347663">
              <a:lnSpc>
                <a:spcPct val="110000"/>
              </a:lnSpc>
              <a:spcBef>
                <a:spcPts val="300"/>
              </a:spcBef>
              <a:spcAft>
                <a:spcPts val="300"/>
              </a:spcAft>
              <a:buSzPct val="111000"/>
              <a:buFont typeface="Arial" panose="020B0604020202020204" pitchFamily="34" charset="0"/>
              <a:buChar char="•"/>
              <a:tabLst/>
              <a:defRPr sz="2400">
                <a:solidFill>
                  <a:schemeClr val="tx1"/>
                </a:solidFill>
                <a:latin typeface="Century Gothic" panose="020B0502020202020204" pitchFamily="34" charset="0"/>
              </a:defRPr>
            </a:lvl2pPr>
            <a:lvl3pPr marL="1095375" indent="-342900">
              <a:lnSpc>
                <a:spcPct val="110000"/>
              </a:lnSpc>
              <a:spcBef>
                <a:spcPts val="300"/>
              </a:spcBef>
              <a:spcAft>
                <a:spcPts val="300"/>
              </a:spcAft>
              <a:buSzPct val="90000"/>
              <a:buFont typeface="Courier New" panose="02070309020205020404" pitchFamily="49" charset="0"/>
              <a:buChar char="o"/>
              <a:tabLst/>
              <a:defRPr sz="2400">
                <a:solidFill>
                  <a:schemeClr val="tx1"/>
                </a:solidFill>
                <a:latin typeface="Century Gothic" panose="020B0502020202020204" pitchFamily="34" charset="0"/>
              </a:defRPr>
            </a:lvl3pPr>
            <a:lvl4pPr marL="1150938" indent="0">
              <a:lnSpc>
                <a:spcPct val="110000"/>
              </a:lnSpc>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 name="Slide Number Placeholder 1">
            <a:extLst>
              <a:ext uri="{FF2B5EF4-FFF2-40B4-BE49-F238E27FC236}">
                <a16:creationId xmlns:a16="http://schemas.microsoft.com/office/drawing/2014/main" id="{EBF5CD43-4A30-5247-A05F-012ED947E561}"/>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cSld>
  <p:clrMapOvr>
    <a:masterClrMapping/>
  </p:clrMapOvr>
  <p:extLst>
    <p:ext uri="{DCECCB84-F9BA-43D5-87BE-67443E8EF086}">
      <p15:sldGuideLst xmlns:p15="http://schemas.microsoft.com/office/powerpoint/2012/main">
        <p15:guide id="1" orient="horz" pos="648" userDrawn="1">
          <p15:clr>
            <a:srgbClr val="FBAE40"/>
          </p15:clr>
        </p15:guide>
        <p15:guide id="2" pos="336"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017476" y="2076450"/>
            <a:ext cx="4536933" cy="4248150"/>
          </a:xfrm>
          <a:prstGeom prst="rect">
            <a:avLst/>
          </a:prstGeom>
        </p:spPr>
        <p:txBody>
          <a:bodyPr/>
          <a:lstStyle/>
          <a:p>
            <a:r>
              <a:rPr lang="en-US" dirty="0"/>
              <a:t>Click icon to add picture</a:t>
            </a:r>
          </a:p>
        </p:txBody>
      </p:sp>
      <p:sp>
        <p:nvSpPr>
          <p:cNvPr id="10" name="Title 11">
            <a:extLst>
              <a:ext uri="{FF2B5EF4-FFF2-40B4-BE49-F238E27FC236}">
                <a16:creationId xmlns:a16="http://schemas.microsoft.com/office/drawing/2014/main" id="{94298E86-5230-694A-A4E8-798B7EBB3A9B}"/>
              </a:ext>
            </a:extLst>
          </p:cNvPr>
          <p:cNvSpPr>
            <a:spLocks noGrp="1"/>
          </p:cNvSpPr>
          <p:nvPr>
            <p:ph type="title" hasCustomPrompt="1"/>
          </p:nvPr>
        </p:nvSpPr>
        <p:spPr>
          <a:xfrm>
            <a:off x="395336" y="533400"/>
            <a:ext cx="9159071"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a:t>Headline goes here</a:t>
            </a:r>
            <a:br>
              <a:rPr lang="en-US"/>
            </a:br>
            <a:endParaRPr lang="en-US"/>
          </a:p>
        </p:txBody>
      </p:sp>
      <p:sp>
        <p:nvSpPr>
          <p:cNvPr id="11" name="Text Placeholder 24">
            <a:extLst>
              <a:ext uri="{FF2B5EF4-FFF2-40B4-BE49-F238E27FC236}">
                <a16:creationId xmlns:a16="http://schemas.microsoft.com/office/drawing/2014/main" id="{364FE27D-07BF-424A-B24A-7ADB203505D0}"/>
              </a:ext>
            </a:extLst>
          </p:cNvPr>
          <p:cNvSpPr>
            <a:spLocks noGrp="1"/>
          </p:cNvSpPr>
          <p:nvPr>
            <p:ph type="body" sz="quarter" idx="15"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a:t>Subtitle goes here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445813" cy="4245328"/>
          </a:xfrm>
          <a:prstGeom prst="rect">
            <a:avLst/>
          </a:prstGeom>
        </p:spPr>
        <p:txBody>
          <a:bodyPr/>
          <a:lstStyle>
            <a:lvl1pPr>
              <a:defRPr sz="2400" b="0" i="0">
                <a:latin typeface="Century Gothic" panose="020B0502020202020204" pitchFamily="34" charset="0"/>
              </a:defRPr>
            </a:lvl1pPr>
            <a:lvl2pPr marL="742950" indent="-285750">
              <a:buSzPct val="85000"/>
              <a:buFont typeface="Arial" panose="020B0604020202020204" pitchFamily="34" charset="0"/>
              <a:buChar char="•"/>
              <a:defRPr sz="2200">
                <a:latin typeface="Century Gothic" panose="020B0502020202020204" pitchFamily="34" charset="0"/>
              </a:defRPr>
            </a:lvl2pPr>
            <a:lvl3pPr marL="730250" indent="0">
              <a:buSzPct val="80000"/>
              <a:buFont typeface="Courier New" panose="02070309020205020404" pitchFamily="49" charset="0"/>
              <a:buNone/>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2"/>
            <a:endParaRPr lang="en-US"/>
          </a:p>
          <a:p>
            <a:pPr lvl="0"/>
            <a:endParaRPr lang="en-US"/>
          </a:p>
        </p:txBody>
      </p:sp>
      <p:sp>
        <p:nvSpPr>
          <p:cNvPr id="2" name="Slide Number Placeholder 1">
            <a:extLst>
              <a:ext uri="{FF2B5EF4-FFF2-40B4-BE49-F238E27FC236}">
                <a16:creationId xmlns:a16="http://schemas.microsoft.com/office/drawing/2014/main" id="{D7DA2968-D84C-6841-8AC9-33C409A6C59D}"/>
              </a:ext>
            </a:extLst>
          </p:cNvPr>
          <p:cNvSpPr>
            <a:spLocks noGrp="1"/>
          </p:cNvSpPr>
          <p:nvPr>
            <p:ph type="sldNum" sz="quarter" idx="16"/>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2021444766"/>
      </p:ext>
    </p:extLst>
  </p:cSld>
  <p:clrMapOvr>
    <a:masterClrMapping/>
  </p:clrMapOvr>
  <p:extLst>
    <p:ext uri="{DCECCB84-F9BA-43D5-87BE-67443E8EF086}">
      <p15:sldGuideLst xmlns:p15="http://schemas.microsoft.com/office/powerpoint/2012/main">
        <p15:guide id="1" orient="horz" pos="2448" userDrawn="1">
          <p15:clr>
            <a:srgbClr val="FBAE40"/>
          </p15:clr>
        </p15:guide>
        <p15:guide id="2" pos="3168"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cSld name="Blank">
    <p:bg>
      <p:bgPr>
        <a:solidFill>
          <a:schemeClr val="bg1"/>
        </a:solidFill>
        <a:effectLst/>
      </p:bgPr>
    </p:bg>
    <p:spTree>
      <p:nvGrpSpPr>
        <p:cNvPr id="1" name=""/>
        <p:cNvGrpSpPr/>
        <p:nvPr/>
      </p:nvGrpSpPr>
      <p:grpSpPr>
        <a:xfrm>
          <a:off x="0" y="0"/>
          <a:ext cx="0" cy="0"/>
          <a:chOff x="0" y="0"/>
          <a:chExt cx="0" cy="0"/>
        </a:xfrm>
      </p:grpSpPr>
      <p:sp>
        <p:nvSpPr>
          <p:cNvPr id="17" name="bk object 17"/>
          <p:cNvSpPr/>
          <p:nvPr/>
        </p:nvSpPr>
        <p:spPr>
          <a:xfrm>
            <a:off x="0" y="0"/>
            <a:ext cx="10058400" cy="1383665"/>
          </a:xfrm>
          <a:custGeom>
            <a:avLst/>
            <a:gdLst/>
            <a:ahLst/>
            <a:cxnLst/>
            <a:rect l="l" t="t" r="r" b="b"/>
            <a:pathLst>
              <a:path w="10058400" h="1383665">
                <a:moveTo>
                  <a:pt x="0" y="1383233"/>
                </a:moveTo>
                <a:lnTo>
                  <a:pt x="10058400" y="1383233"/>
                </a:lnTo>
                <a:lnTo>
                  <a:pt x="10058400" y="0"/>
                </a:lnTo>
                <a:lnTo>
                  <a:pt x="0" y="0"/>
                </a:lnTo>
                <a:lnTo>
                  <a:pt x="0" y="1383233"/>
                </a:lnTo>
                <a:close/>
              </a:path>
            </a:pathLst>
          </a:custGeom>
          <a:solidFill>
            <a:srgbClr val="E8661F"/>
          </a:solidFill>
        </p:spPr>
        <p:txBody>
          <a:bodyPr wrap="square" lIns="0" tIns="0" rIns="0" bIns="0" rtlCol="0"/>
          <a:lstStyle/>
          <a:p>
            <a:endParaRPr dirty="0"/>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94EF477A-A719-45C8-8D95-3E0DFFCE5D8C}" type="datetime1">
              <a:rPr lang="en-US" smtClean="0"/>
              <a:t>3/20/2020</a:t>
            </a:fld>
            <a:endParaRPr lang="en-US" dirty="0"/>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extLst>
      <p:ext uri="{BB962C8B-B14F-4D97-AF65-F5344CB8AC3E}">
        <p14:creationId xmlns:p14="http://schemas.microsoft.com/office/powerpoint/2010/main" val="269828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8" name="bk object 17"/>
          <p:cNvSpPr/>
          <p:nvPr userDrawn="1"/>
        </p:nvSpPr>
        <p:spPr>
          <a:xfrm>
            <a:off x="0" y="0"/>
            <a:ext cx="10058400" cy="1383665"/>
          </a:xfrm>
          <a:custGeom>
            <a:avLst/>
            <a:gdLst/>
            <a:ahLst/>
            <a:cxnLst/>
            <a:rect l="l" t="t" r="r" b="b"/>
            <a:pathLst>
              <a:path w="10058400" h="1383665">
                <a:moveTo>
                  <a:pt x="0" y="1383233"/>
                </a:moveTo>
                <a:lnTo>
                  <a:pt x="10058400" y="1383233"/>
                </a:lnTo>
                <a:lnTo>
                  <a:pt x="10058400" y="0"/>
                </a:lnTo>
                <a:lnTo>
                  <a:pt x="0" y="0"/>
                </a:lnTo>
                <a:lnTo>
                  <a:pt x="0" y="1383233"/>
                </a:lnTo>
                <a:close/>
              </a:path>
            </a:pathLst>
          </a:custGeom>
          <a:solidFill>
            <a:srgbClr val="E8661F"/>
          </a:solidFill>
        </p:spPr>
        <p:txBody>
          <a:bodyPr wrap="square" lIns="0" tIns="0" rIns="0" bIns="0" rtlCol="0"/>
          <a:lstStyle/>
          <a:p>
            <a:endParaRPr dirty="0"/>
          </a:p>
        </p:txBody>
      </p:sp>
      <p:sp>
        <p:nvSpPr>
          <p:cNvPr id="2" name="Holder 2"/>
          <p:cNvSpPr>
            <a:spLocks noGrp="1"/>
          </p:cNvSpPr>
          <p:nvPr>
            <p:ph type="title"/>
          </p:nvPr>
        </p:nvSpPr>
        <p:spPr>
          <a:xfrm>
            <a:off x="502920" y="476388"/>
            <a:ext cx="7920586" cy="430887"/>
          </a:xfrm>
        </p:spPr>
        <p:txBody>
          <a:bodyPr lIns="0" tIns="0" rIns="0" bIns="0"/>
          <a:lstStyle>
            <a:lvl1pPr>
              <a:defRPr sz="2800" b="1" i="0" baseline="0">
                <a:solidFill>
                  <a:schemeClr val="bg1"/>
                </a:solidFill>
                <a:latin typeface="Century Gothic Bold" charset="0"/>
                <a:cs typeface="Futura LT Pro Book"/>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659DB0F6-1E4E-4D83-AA8E-C9D71E11C02D}" type="datetime1">
              <a:rPr lang="en-US" smtClean="0"/>
              <a:t>3/20/2020</a:t>
            </a:fld>
            <a:endParaRPr lang="en-US" dirty="0"/>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extLst>
      <p:ext uri="{BB962C8B-B14F-4D97-AF65-F5344CB8AC3E}">
        <p14:creationId xmlns:p14="http://schemas.microsoft.com/office/powerpoint/2010/main" val="19609438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6_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rgbClr val="301739"/>
                </a:solidFill>
                <a:latin typeface="Futura LT Pro Book"/>
                <a:cs typeface="Futura LT Pro Book"/>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2D39C853-4D08-43C2-93D2-26BE24B3479B}" type="datetime1">
              <a:rPr lang="en-US" smtClean="0"/>
              <a:t>3/20/2020</a:t>
            </a:fld>
            <a:endParaRPr lang="en-US" dirty="0"/>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dirty="0"/>
          </a:p>
        </p:txBody>
      </p:sp>
    </p:spTree>
    <p:extLst>
      <p:ext uri="{BB962C8B-B14F-4D97-AF65-F5344CB8AC3E}">
        <p14:creationId xmlns:p14="http://schemas.microsoft.com/office/powerpoint/2010/main" val="1157881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864A4A1-767F-FA4A-8C30-3C3BFE19326E}"/>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a:t>Headline goes here</a:t>
            </a:r>
            <a:br>
              <a:rPr lang="en-US"/>
            </a:br>
            <a:endParaRPr lang="en-US"/>
          </a:p>
        </p:txBody>
      </p:sp>
      <p:sp>
        <p:nvSpPr>
          <p:cNvPr id="18" name="Text Placeholder 24">
            <a:extLst>
              <a:ext uri="{FF2B5EF4-FFF2-40B4-BE49-F238E27FC236}">
                <a16:creationId xmlns:a16="http://schemas.microsoft.com/office/drawing/2014/main" id="{8061EB19-4AD7-0A4F-BAD3-D7A0CBC63ED8}"/>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a:t>Subtitle goes here</a:t>
            </a:r>
          </a:p>
        </p:txBody>
      </p:sp>
      <p:grpSp>
        <p:nvGrpSpPr>
          <p:cNvPr id="19" name="Group 18">
            <a:extLst>
              <a:ext uri="{FF2B5EF4-FFF2-40B4-BE49-F238E27FC236}">
                <a16:creationId xmlns:a16="http://schemas.microsoft.com/office/drawing/2014/main" id="{069C1279-6D8E-B742-8C9D-5A00DE7974E4}"/>
              </a:ext>
            </a:extLst>
          </p:cNvPr>
          <p:cNvGrpSpPr/>
          <p:nvPr userDrawn="1"/>
        </p:nvGrpSpPr>
        <p:grpSpPr>
          <a:xfrm>
            <a:off x="4495800" y="6621716"/>
            <a:ext cx="3554167" cy="1089590"/>
            <a:chOff x="4495800" y="6621716"/>
            <a:chExt cx="3554167" cy="1089590"/>
          </a:xfrm>
        </p:grpSpPr>
        <p:pic>
          <p:nvPicPr>
            <p:cNvPr id="20" name="Picture 19">
              <a:extLst>
                <a:ext uri="{FF2B5EF4-FFF2-40B4-BE49-F238E27FC236}">
                  <a16:creationId xmlns:a16="http://schemas.microsoft.com/office/drawing/2014/main" id="{389C5B81-B224-1646-BC14-5241DC0421B3}"/>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1" name="Picture 20">
              <a:extLst>
                <a:ext uri="{FF2B5EF4-FFF2-40B4-BE49-F238E27FC236}">
                  <a16:creationId xmlns:a16="http://schemas.microsoft.com/office/drawing/2014/main" id="{EED995FB-F1E6-6243-B939-B537A3CCB0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2" name="Picture 21">
              <a:extLst>
                <a:ext uri="{FF2B5EF4-FFF2-40B4-BE49-F238E27FC236}">
                  <a16:creationId xmlns:a16="http://schemas.microsoft.com/office/drawing/2014/main" id="{27EFA031-CC5E-FA47-8BD6-2F40EC2F1E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490621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a:extLst>
              <a:ext uri="{FF2B5EF4-FFF2-40B4-BE49-F238E27FC236}">
                <a16:creationId xmlns:a16="http://schemas.microsoft.com/office/drawing/2014/main" id="{5B618F7F-18F1-A644-95CF-43626180D5D1}"/>
              </a:ext>
            </a:extLst>
          </p:cNvPr>
          <p:cNvGrpSpPr/>
          <p:nvPr userDrawn="1"/>
        </p:nvGrpSpPr>
        <p:grpSpPr>
          <a:xfrm>
            <a:off x="228600" y="6858000"/>
            <a:ext cx="9601200" cy="649480"/>
            <a:chOff x="304800" y="6858000"/>
            <a:chExt cx="9601200" cy="649480"/>
          </a:xfrm>
        </p:grpSpPr>
        <p:pic>
          <p:nvPicPr>
            <p:cNvPr id="15" name="Picture 9">
              <a:extLst>
                <a:ext uri="{FF2B5EF4-FFF2-40B4-BE49-F238E27FC236}">
                  <a16:creationId xmlns:a16="http://schemas.microsoft.com/office/drawing/2014/main" id="{51F85579-9BFE-9541-937B-BB8714A326B6}"/>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AD3688B7-102A-364E-8DF8-B2F35CFB40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7" name="Picture 16">
              <a:extLst>
                <a:ext uri="{FF2B5EF4-FFF2-40B4-BE49-F238E27FC236}">
                  <a16:creationId xmlns:a16="http://schemas.microsoft.com/office/drawing/2014/main" id="{463B439E-54A5-A141-A0C7-069DF700D3A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8" name="Picture 9">
              <a:extLst>
                <a:ext uri="{FF2B5EF4-FFF2-40B4-BE49-F238E27FC236}">
                  <a16:creationId xmlns:a16="http://schemas.microsoft.com/office/drawing/2014/main" id="{E4399011-0A3F-9342-AD4B-1CBC05414FC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a:extLst>
                <a:ext uri="{FF2B5EF4-FFF2-40B4-BE49-F238E27FC236}">
                  <a16:creationId xmlns:a16="http://schemas.microsoft.com/office/drawing/2014/main" id="{BEAF11F0-217C-ED4D-98F1-CDCD38105C2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
        <p:nvSpPr>
          <p:cNvPr id="13" name="Title 11">
            <a:extLst>
              <a:ext uri="{FF2B5EF4-FFF2-40B4-BE49-F238E27FC236}">
                <a16:creationId xmlns:a16="http://schemas.microsoft.com/office/drawing/2014/main" id="{F0587572-0D24-B144-8BCB-3F987AFFEC4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a:t>Headline goes here</a:t>
            </a:r>
            <a:br>
              <a:rPr lang="en-US"/>
            </a:br>
            <a:endParaRPr lang="en-US"/>
          </a:p>
        </p:txBody>
      </p:sp>
      <p:sp>
        <p:nvSpPr>
          <p:cNvPr id="14" name="Text Placeholder 24">
            <a:extLst>
              <a:ext uri="{FF2B5EF4-FFF2-40B4-BE49-F238E27FC236}">
                <a16:creationId xmlns:a16="http://schemas.microsoft.com/office/drawing/2014/main" id="{5165A507-DC5A-A14F-ACA6-07D8AF005856}"/>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a:t>Subtitle goes here</a:t>
            </a:r>
          </a:p>
        </p:txBody>
      </p:sp>
    </p:spTree>
    <p:extLst>
      <p:ext uri="{BB962C8B-B14F-4D97-AF65-F5344CB8AC3E}">
        <p14:creationId xmlns:p14="http://schemas.microsoft.com/office/powerpoint/2010/main" val="3425976083"/>
      </p:ext>
    </p:extLst>
  </p:cSld>
  <p:clrMapOvr>
    <a:masterClrMapping/>
  </p:clrMapOvr>
  <p:extLst>
    <p:ext uri="{DCECCB84-F9BA-43D5-87BE-67443E8EF086}">
      <p15:sldGuideLst xmlns:p15="http://schemas.microsoft.com/office/powerpoint/2012/main">
        <p15:guide id="1" orient="horz" pos="624">
          <p15:clr>
            <a:srgbClr val="FBAE40"/>
          </p15:clr>
        </p15:guide>
        <p15:guide id="2" pos="55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a:t>Headline goes here</a:t>
            </a:r>
            <a:br>
              <a:rPr lang="en-US"/>
            </a:br>
            <a:endParaRPr lang="en-US"/>
          </a:p>
        </p:txBody>
      </p:sp>
      <p:sp>
        <p:nvSpPr>
          <p:cNvPr id="23" name="Text Placeholder 22"/>
          <p:cNvSpPr>
            <a:spLocks noGrp="1"/>
          </p:cNvSpPr>
          <p:nvPr>
            <p:ph type="body" sz="quarter" idx="10"/>
          </p:nvPr>
        </p:nvSpPr>
        <p:spPr>
          <a:xfrm>
            <a:off x="406626" y="2133600"/>
            <a:ext cx="9156474" cy="2590800"/>
          </a:xfrm>
          <a:prstGeom prst="rect">
            <a:avLst/>
          </a:prstGeom>
        </p:spPr>
        <p:txBody>
          <a:bodyPr/>
          <a:lstStyle>
            <a:lvl1pPr marL="0" indent="0">
              <a:lnSpc>
                <a:spcPct val="110000"/>
              </a:lnSpc>
              <a:spcAft>
                <a:spcPts val="600"/>
              </a:spcAft>
              <a:buSzPct val="111000"/>
              <a:buFontTx/>
              <a:buNone/>
              <a:defRPr sz="2400">
                <a:solidFill>
                  <a:schemeClr val="tx1"/>
                </a:solidFill>
                <a:latin typeface="Century Gothic" panose="020B0502020202020204" pitchFamily="34" charset="0"/>
              </a:defRPr>
            </a:lvl1pPr>
            <a:lvl2pPr marL="695325" indent="-347663">
              <a:lnSpc>
                <a:spcPct val="110000"/>
              </a:lnSpc>
              <a:spcBef>
                <a:spcPts val="300"/>
              </a:spcBef>
              <a:spcAft>
                <a:spcPts val="300"/>
              </a:spcAft>
              <a:buSzPct val="111000"/>
              <a:buFont typeface="Arial" panose="020B0604020202020204" pitchFamily="34" charset="0"/>
              <a:buChar char="•"/>
              <a:tabLst/>
              <a:defRPr sz="2400">
                <a:solidFill>
                  <a:schemeClr val="tx1"/>
                </a:solidFill>
                <a:latin typeface="Century Gothic" panose="020B0502020202020204" pitchFamily="34" charset="0"/>
              </a:defRPr>
            </a:lvl2pPr>
            <a:lvl3pPr marL="1095375" indent="-342900">
              <a:lnSpc>
                <a:spcPct val="110000"/>
              </a:lnSpc>
              <a:spcBef>
                <a:spcPts val="300"/>
              </a:spcBef>
              <a:spcAft>
                <a:spcPts val="300"/>
              </a:spcAft>
              <a:buSzPct val="90000"/>
              <a:buFont typeface="Courier New" panose="02070309020205020404" pitchFamily="49" charset="0"/>
              <a:buChar char="o"/>
              <a:tabLst/>
              <a:defRPr sz="2400">
                <a:solidFill>
                  <a:schemeClr val="tx1"/>
                </a:solidFill>
                <a:latin typeface="Century Gothic" panose="020B0502020202020204" pitchFamily="34" charset="0"/>
              </a:defRPr>
            </a:lvl3pPr>
            <a:lvl4pPr marL="1150938" indent="0">
              <a:lnSpc>
                <a:spcPct val="110000"/>
              </a:lnSpc>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5" name="Text Placeholder 24"/>
          <p:cNvSpPr>
            <a:spLocks noGrp="1"/>
          </p:cNvSpPr>
          <p:nvPr>
            <p:ph type="body" sz="quarter" idx="11"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a:t>Subtitle goes here</a:t>
            </a:r>
          </a:p>
        </p:txBody>
      </p:sp>
      <p:sp>
        <p:nvSpPr>
          <p:cNvPr id="2" name="Slide Number Placeholder 1">
            <a:extLst>
              <a:ext uri="{FF2B5EF4-FFF2-40B4-BE49-F238E27FC236}">
                <a16:creationId xmlns:a16="http://schemas.microsoft.com/office/drawing/2014/main" id="{EF63283D-7B66-364C-96F1-46EF79EAA5E8}"/>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1827113836"/>
      </p:ext>
    </p:extLst>
  </p:cSld>
  <p:clrMapOvr>
    <a:masterClrMapping/>
  </p:clrMapOvr>
  <p:extLst>
    <p:ext uri="{DCECCB84-F9BA-43D5-87BE-67443E8EF086}">
      <p15:sldGuideLst xmlns:p15="http://schemas.microsoft.com/office/powerpoint/2012/main">
        <p15:guide id="1" orient="horz" pos="648">
          <p15:clr>
            <a:srgbClr val="FBAE40"/>
          </p15:clr>
        </p15:guide>
        <p15:guide id="2" pos="602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with bullets">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a:t>Headline goes here</a:t>
            </a:r>
            <a:br>
              <a:rPr lang="en-US"/>
            </a:br>
            <a:endParaRPr lang="en-US"/>
          </a:p>
        </p:txBody>
      </p:sp>
      <p:sp>
        <p:nvSpPr>
          <p:cNvPr id="23" name="Text Placeholder 22"/>
          <p:cNvSpPr>
            <a:spLocks noGrp="1"/>
          </p:cNvSpPr>
          <p:nvPr>
            <p:ph type="body" sz="quarter" idx="10"/>
          </p:nvPr>
        </p:nvSpPr>
        <p:spPr>
          <a:xfrm>
            <a:off x="406625" y="2133600"/>
            <a:ext cx="9147783" cy="2590800"/>
          </a:xfrm>
          <a:prstGeom prst="rect">
            <a:avLst/>
          </a:prstGeom>
        </p:spPr>
        <p:txBody>
          <a:bodyPr/>
          <a:lstStyle>
            <a:lvl1pPr marL="342900" indent="-342900">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defRPr>
            </a:lvl1pPr>
            <a:lvl2pPr marL="695325" indent="-347663">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defRPr>
            </a:lvl2pPr>
            <a:lvl3pPr marL="752475" indent="0">
              <a:lnSpc>
                <a:spcPct val="110000"/>
              </a:lnSpc>
              <a:spcBef>
                <a:spcPts val="300"/>
              </a:spcBef>
              <a:spcAft>
                <a:spcPts val="300"/>
              </a:spcAft>
              <a:tabLst/>
              <a:defRPr sz="2000">
                <a:solidFill>
                  <a:schemeClr val="tx1"/>
                </a:solidFill>
                <a:latin typeface="Century Gothic" panose="020B0502020202020204" pitchFamily="34" charset="0"/>
              </a:defRPr>
            </a:lvl3pPr>
            <a:lvl4pPr>
              <a:lnSpc>
                <a:spcPct val="110000"/>
              </a:lnSpc>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p:txBody>
      </p:sp>
      <p:sp>
        <p:nvSpPr>
          <p:cNvPr id="25" name="Text Placeholder 24"/>
          <p:cNvSpPr>
            <a:spLocks noGrp="1"/>
          </p:cNvSpPr>
          <p:nvPr>
            <p:ph type="body" sz="quarter" idx="11" hasCustomPrompt="1"/>
          </p:nvPr>
        </p:nvSpPr>
        <p:spPr>
          <a:xfrm>
            <a:off x="406626" y="1190824"/>
            <a:ext cx="9147784" cy="527909"/>
          </a:xfrm>
          <a:prstGeom prst="rect">
            <a:avLst/>
          </a:prstGeom>
        </p:spPr>
        <p:txBody>
          <a:bodyPr/>
          <a:lstStyle>
            <a:lvl1pPr>
              <a:defRPr sz="2400">
                <a:solidFill>
                  <a:srgbClr val="1E1860"/>
                </a:solidFill>
                <a:latin typeface="Century Gothic" panose="020B0502020202020204" pitchFamily="34" charset="0"/>
              </a:defRPr>
            </a:lvl1pPr>
          </a:lstStyle>
          <a:p>
            <a:pPr lvl="0"/>
            <a:r>
              <a:rPr lang="en-US"/>
              <a:t>Subtitle goes here</a:t>
            </a:r>
          </a:p>
        </p:txBody>
      </p:sp>
      <p:sp>
        <p:nvSpPr>
          <p:cNvPr id="2" name="Slide Number Placeholder 1">
            <a:extLst>
              <a:ext uri="{FF2B5EF4-FFF2-40B4-BE49-F238E27FC236}">
                <a16:creationId xmlns:a16="http://schemas.microsoft.com/office/drawing/2014/main" id="{D39A84A6-6CA0-C64C-B871-E98E9D5C2EB6}"/>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677148738"/>
      </p:ext>
    </p:extLst>
  </p:cSld>
  <p:clrMapOvr>
    <a:masterClrMapping/>
  </p:clrMapOvr>
  <p:extLst>
    <p:ext uri="{DCECCB84-F9BA-43D5-87BE-67443E8EF086}">
      <p15:sldGuideLst xmlns:p15="http://schemas.microsoft.com/office/powerpoint/2012/main">
        <p15:guide id="1" orient="horz" pos="648">
          <p15:clr>
            <a:srgbClr val="FBAE40"/>
          </p15:clr>
        </p15:guide>
        <p15:guide id="2" pos="602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0" name="object 3">
            <a:extLst>
              <a:ext uri="{FF2B5EF4-FFF2-40B4-BE49-F238E27FC236}">
                <a16:creationId xmlns:a16="http://schemas.microsoft.com/office/drawing/2014/main" id="{867519C9-E026-5E4B-83AE-B64817C486B3}"/>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5" name="Text Placeholder 4"/>
          <p:cNvSpPr>
            <a:spLocks noGrp="1"/>
          </p:cNvSpPr>
          <p:nvPr>
            <p:ph type="body" sz="quarter" idx="12" hasCustomPrompt="1"/>
          </p:nvPr>
        </p:nvSpPr>
        <p:spPr>
          <a:xfrm>
            <a:off x="417915" y="2076450"/>
            <a:ext cx="8591897" cy="3619500"/>
          </a:xfrm>
          <a:prstGeom prst="rect">
            <a:avLst/>
          </a:prstGeom>
        </p:spPr>
        <p:txBody>
          <a:bodyPr/>
          <a:lstStyle>
            <a:lvl1pPr marL="0" indent="0">
              <a:lnSpc>
                <a:spcPct val="110000"/>
              </a:lnSpc>
              <a:spcBef>
                <a:spcPts val="300"/>
              </a:spcBef>
              <a:spcAft>
                <a:spcPts val="600"/>
              </a:spcAft>
              <a:buFontTx/>
              <a:buNone/>
              <a:defRPr sz="2400">
                <a:solidFill>
                  <a:schemeClr val="tx1"/>
                </a:solidFill>
                <a:latin typeface="Century Gothic" panose="020B0502020202020204" pitchFamily="34" charset="0"/>
              </a:defRPr>
            </a:lvl1pPr>
            <a:lvl2pPr marL="347663" indent="-336550">
              <a:lnSpc>
                <a:spcPct val="110000"/>
              </a:lnSpc>
              <a:spcBef>
                <a:spcPts val="300"/>
              </a:spcBef>
              <a:spcAft>
                <a:spcPts val="600"/>
              </a:spcAft>
              <a:buSzPct val="111000"/>
              <a:buFont typeface="Arial" panose="020B0604020202020204" pitchFamily="34" charset="0"/>
              <a:buChar char="•"/>
              <a:tabLst/>
              <a:defRPr sz="2400" baseline="0">
                <a:latin typeface="Century Gothic" panose="020B0502020202020204" pitchFamily="34" charset="0"/>
              </a:defRPr>
            </a:lvl2pPr>
            <a:lvl3pPr marL="628650" indent="-280988">
              <a:lnSpc>
                <a:spcPct val="110000"/>
              </a:lnSpc>
              <a:spcAft>
                <a:spcPts val="1200"/>
              </a:spcAft>
              <a:buSzPct val="90000"/>
              <a:buFont typeface="Courier New" panose="02070309020205020404" pitchFamily="49" charset="0"/>
              <a:buChar char="o"/>
              <a:tabLst/>
              <a:defRPr sz="2400">
                <a:latin typeface="Century Gothic" panose="020B0502020202020204" pitchFamily="34" charset="0"/>
              </a:defRPr>
            </a:lvl3pPr>
          </a:lstStyle>
          <a:p>
            <a:pPr lvl="0"/>
            <a:r>
              <a:rPr lang="en-US"/>
              <a:t>Point number 1</a:t>
            </a:r>
          </a:p>
          <a:p>
            <a:pPr lvl="1"/>
            <a:r>
              <a:rPr lang="en-US"/>
              <a:t>Information about point number 1</a:t>
            </a:r>
          </a:p>
          <a:p>
            <a:pPr lvl="2"/>
            <a:r>
              <a:rPr lang="en-US"/>
              <a:t>Information about point number 1</a:t>
            </a:r>
          </a:p>
          <a:p>
            <a:pPr lvl="0"/>
            <a:r>
              <a:rPr lang="en-US"/>
              <a:t>Point number 2</a:t>
            </a:r>
          </a:p>
          <a:p>
            <a:pPr lvl="1"/>
            <a:r>
              <a:rPr lang="en-US"/>
              <a:t>Information about point number 2</a:t>
            </a:r>
          </a:p>
          <a:p>
            <a:pPr lvl="2"/>
            <a:r>
              <a:rPr lang="en-US"/>
              <a:t>Information about point number 2</a:t>
            </a:r>
          </a:p>
          <a:p>
            <a:pPr lvl="2"/>
            <a:endParaRPr lang="en-US"/>
          </a:p>
        </p:txBody>
      </p:sp>
      <p:sp>
        <p:nvSpPr>
          <p:cNvPr id="11" name="Title 11">
            <a:extLst>
              <a:ext uri="{FF2B5EF4-FFF2-40B4-BE49-F238E27FC236}">
                <a16:creationId xmlns:a16="http://schemas.microsoft.com/office/drawing/2014/main" id="{91F4E4B3-EBC1-3245-9E25-0E4F413D3F5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a:t>Headline goes here</a:t>
            </a:r>
            <a:br>
              <a:rPr lang="en-US"/>
            </a:br>
            <a:endParaRPr lang="en-US"/>
          </a:p>
        </p:txBody>
      </p:sp>
      <p:sp>
        <p:nvSpPr>
          <p:cNvPr id="12" name="Text Placeholder 24">
            <a:extLst>
              <a:ext uri="{FF2B5EF4-FFF2-40B4-BE49-F238E27FC236}">
                <a16:creationId xmlns:a16="http://schemas.microsoft.com/office/drawing/2014/main" id="{86733CC9-0D2A-1B40-BAF1-229F0E0DF847}"/>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a:t>Subtitle goes here</a:t>
            </a:r>
          </a:p>
        </p:txBody>
      </p:sp>
      <p:sp>
        <p:nvSpPr>
          <p:cNvPr id="7" name="Slide Number Placeholder 4">
            <a:extLst>
              <a:ext uri="{FF2B5EF4-FFF2-40B4-BE49-F238E27FC236}">
                <a16:creationId xmlns:a16="http://schemas.microsoft.com/office/drawing/2014/main" id="{91F23CA4-34A0-9144-A097-0280F02F5A68}"/>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977787043"/>
      </p:ext>
    </p:extLst>
  </p:cSld>
  <p:clrMapOvr>
    <a:masterClrMapping/>
  </p:clrMapOvr>
  <p:extLst>
    <p:ext uri="{DCECCB84-F9BA-43D5-87BE-67443E8EF086}">
      <p15:sldGuideLst xmlns:p15="http://schemas.microsoft.com/office/powerpoint/2012/main">
        <p15:guide id="1" orient="horz" pos="648">
          <p15:clr>
            <a:srgbClr val="FBAE40"/>
          </p15:clr>
        </p15:guide>
        <p15:guide id="2" pos="3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3" name="object 3">
            <a:extLst>
              <a:ext uri="{FF2B5EF4-FFF2-40B4-BE49-F238E27FC236}">
                <a16:creationId xmlns:a16="http://schemas.microsoft.com/office/drawing/2014/main" id="{B62BC769-0B0C-AA4E-969A-F704859B5895}"/>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4" name="Picture Placeholder 3"/>
          <p:cNvSpPr>
            <a:spLocks noGrp="1"/>
          </p:cNvSpPr>
          <p:nvPr>
            <p:ph type="pic" sz="quarter" idx="12"/>
          </p:nvPr>
        </p:nvSpPr>
        <p:spPr>
          <a:xfrm>
            <a:off x="406626" y="2057400"/>
            <a:ext cx="4317774" cy="51816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2057400"/>
            <a:ext cx="4191000" cy="5181600"/>
          </a:xfrm>
          <a:prstGeom prst="rect">
            <a:avLst/>
          </a:prstGeom>
        </p:spPr>
        <p:txBody>
          <a:bodyPr/>
          <a:lstStyle/>
          <a:p>
            <a:r>
              <a:rPr lang="en-US" dirty="0"/>
              <a:t>Click icon to add picture</a:t>
            </a:r>
          </a:p>
        </p:txBody>
      </p:sp>
      <p:sp>
        <p:nvSpPr>
          <p:cNvPr id="11" name="Title 11">
            <a:extLst>
              <a:ext uri="{FF2B5EF4-FFF2-40B4-BE49-F238E27FC236}">
                <a16:creationId xmlns:a16="http://schemas.microsoft.com/office/drawing/2014/main" id="{A67F6A0D-2A30-BE44-A17B-F16982887CC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a:t>Headline goes here</a:t>
            </a:r>
            <a:br>
              <a:rPr lang="en-US"/>
            </a:br>
            <a:endParaRPr lang="en-US"/>
          </a:p>
        </p:txBody>
      </p:sp>
      <p:sp>
        <p:nvSpPr>
          <p:cNvPr id="12" name="Text Placeholder 24">
            <a:extLst>
              <a:ext uri="{FF2B5EF4-FFF2-40B4-BE49-F238E27FC236}">
                <a16:creationId xmlns:a16="http://schemas.microsoft.com/office/drawing/2014/main" id="{E84AEBE7-B52E-BA42-909B-DE4961655136}"/>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a:t>Subtitle goes here</a:t>
            </a:r>
          </a:p>
        </p:txBody>
      </p:sp>
      <p:sp>
        <p:nvSpPr>
          <p:cNvPr id="9" name="Slide Number Placeholder 4">
            <a:extLst>
              <a:ext uri="{FF2B5EF4-FFF2-40B4-BE49-F238E27FC236}">
                <a16:creationId xmlns:a16="http://schemas.microsoft.com/office/drawing/2014/main" id="{1150A449-FC3A-3843-9232-9FB5E795E9C0}"/>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435334423"/>
      </p:ext>
    </p:extLst>
  </p:cSld>
  <p:clrMapOvr>
    <a:masterClrMapping/>
  </p:clrMapOvr>
  <p:extLst>
    <p:ext uri="{DCECCB84-F9BA-43D5-87BE-67443E8EF086}">
      <p15:sldGuideLst xmlns:p15="http://schemas.microsoft.com/office/powerpoint/2012/main">
        <p15:guide id="1" orient="horz" pos="648">
          <p15:clr>
            <a:srgbClr val="FBAE40"/>
          </p15:clr>
        </p15:guide>
        <p15:guide id="2" pos="316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119078" y="2076450"/>
            <a:ext cx="4435332" cy="4248150"/>
          </a:xfrm>
          <a:prstGeom prst="rect">
            <a:avLst/>
          </a:prstGeom>
        </p:spPr>
        <p:txBody>
          <a:bodyPr/>
          <a:lstStyle/>
          <a:p>
            <a:r>
              <a:rPr lang="en-US" dirty="0"/>
              <a:t>Click icon to add picture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611285" cy="4245328"/>
          </a:xfrm>
          <a:prstGeom prst="rect">
            <a:avLst/>
          </a:prstGeom>
        </p:spPr>
        <p:txBody>
          <a:bodyPr/>
          <a:lstStyle>
            <a:lvl1pPr>
              <a:spcAft>
                <a:spcPts val="600"/>
              </a:spcAft>
              <a:defRPr sz="2400" b="0" i="0">
                <a:latin typeface="Century Gothic" panose="020B0502020202020204" pitchFamily="34" charset="0"/>
              </a:defRPr>
            </a:lvl1pPr>
            <a:lvl2pPr marL="292100" indent="-292100">
              <a:lnSpc>
                <a:spcPct val="110000"/>
              </a:lnSpc>
              <a:spcAft>
                <a:spcPts val="300"/>
              </a:spcAft>
              <a:buSzPct val="111000"/>
              <a:buFont typeface="Arial" panose="020B0604020202020204" pitchFamily="34" charset="0"/>
              <a:buChar char="•"/>
              <a:tabLst/>
              <a:defRPr sz="2200">
                <a:latin typeface="Century Gothic" panose="020B0502020202020204" pitchFamily="34" charset="0"/>
              </a:defRPr>
            </a:lvl2pPr>
            <a:lvl3pPr marL="628650" indent="-336550">
              <a:buSzPct val="80000"/>
              <a:buFont typeface="Courier New" panose="02070309020205020404" pitchFamily="49" charset="0"/>
              <a:buChar char="o"/>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2"/>
            <a:endParaRPr lang="en-US"/>
          </a:p>
          <a:p>
            <a:pPr lvl="0"/>
            <a:endParaRPr lang="en-US"/>
          </a:p>
        </p:txBody>
      </p:sp>
      <p:sp>
        <p:nvSpPr>
          <p:cNvPr id="8" name="Title 11">
            <a:extLst>
              <a:ext uri="{FF2B5EF4-FFF2-40B4-BE49-F238E27FC236}">
                <a16:creationId xmlns:a16="http://schemas.microsoft.com/office/drawing/2014/main" id="{B334C191-96FA-334A-A300-95E2B6681B2F}"/>
              </a:ext>
            </a:extLst>
          </p:cNvPr>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a:t>Headline goes here</a:t>
            </a:r>
            <a:br>
              <a:rPr lang="en-US"/>
            </a:br>
            <a:endParaRPr lang="en-US"/>
          </a:p>
        </p:txBody>
      </p:sp>
      <p:sp>
        <p:nvSpPr>
          <p:cNvPr id="13" name="Text Placeholder 24">
            <a:extLst>
              <a:ext uri="{FF2B5EF4-FFF2-40B4-BE49-F238E27FC236}">
                <a16:creationId xmlns:a16="http://schemas.microsoft.com/office/drawing/2014/main" id="{460953C1-A5B3-E54D-B55C-1F1AD8BE4E42}"/>
              </a:ext>
            </a:extLst>
          </p:cNvPr>
          <p:cNvSpPr>
            <a:spLocks noGrp="1"/>
          </p:cNvSpPr>
          <p:nvPr>
            <p:ph type="body" sz="quarter" idx="11" hasCustomPrompt="1"/>
          </p:nvPr>
        </p:nvSpPr>
        <p:spPr>
          <a:xfrm>
            <a:off x="406626" y="1302257"/>
            <a:ext cx="9147784" cy="416475"/>
          </a:xfrm>
          <a:prstGeom prst="rect">
            <a:avLst/>
          </a:prstGeom>
        </p:spPr>
        <p:txBody>
          <a:bodyPr/>
          <a:lstStyle>
            <a:lvl1pPr>
              <a:defRPr sz="2400">
                <a:solidFill>
                  <a:srgbClr val="1E1860"/>
                </a:solidFill>
                <a:latin typeface="Century Gothic" panose="020B0502020202020204" pitchFamily="34" charset="0"/>
              </a:defRPr>
            </a:lvl1pPr>
          </a:lstStyle>
          <a:p>
            <a:pPr lvl="0"/>
            <a:r>
              <a:rPr lang="en-US"/>
              <a:t>Subtitle goes here</a:t>
            </a:r>
          </a:p>
        </p:txBody>
      </p:sp>
      <p:sp>
        <p:nvSpPr>
          <p:cNvPr id="2" name="Slide Number Placeholder 1">
            <a:extLst>
              <a:ext uri="{FF2B5EF4-FFF2-40B4-BE49-F238E27FC236}">
                <a16:creationId xmlns:a16="http://schemas.microsoft.com/office/drawing/2014/main" id="{5A6BC32F-955E-B546-8977-AF9C0B436D1C}"/>
              </a:ext>
            </a:extLst>
          </p:cNvPr>
          <p:cNvSpPr>
            <a:spLocks noGrp="1"/>
          </p:cNvSpPr>
          <p:nvPr>
            <p:ph type="sldNum" sz="quarter" idx="15"/>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475057306"/>
      </p:ext>
    </p:extLst>
  </p:cSld>
  <p:clrMapOvr>
    <a:masterClrMapping/>
  </p:clrMapOvr>
  <p:extLst>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st slide">
    <p:bg>
      <p:bgPr>
        <a:solidFill>
          <a:schemeClr val="bg1"/>
        </a:solidFill>
        <a:effectLst/>
      </p:bgPr>
    </p:bg>
    <p:spTree>
      <p:nvGrpSpPr>
        <p:cNvPr id="1" name=""/>
        <p:cNvGrpSpPr/>
        <p:nvPr/>
      </p:nvGrpSpPr>
      <p:grpSpPr>
        <a:xfrm>
          <a:off x="0" y="0"/>
          <a:ext cx="0" cy="0"/>
          <a:chOff x="0" y="0"/>
          <a:chExt cx="0" cy="0"/>
        </a:xfrm>
      </p:grpSpPr>
      <p:sp>
        <p:nvSpPr>
          <p:cNvPr id="19" name="object 3">
            <a:extLst>
              <a:ext uri="{FF2B5EF4-FFF2-40B4-BE49-F238E27FC236}">
                <a16:creationId xmlns:a16="http://schemas.microsoft.com/office/drawing/2014/main" id="{6BD9DC54-9B80-8F44-8D0D-0D455D893A20}"/>
              </a:ext>
            </a:extLst>
          </p:cNvPr>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20" name="object 5">
            <a:extLst>
              <a:ext uri="{FF2B5EF4-FFF2-40B4-BE49-F238E27FC236}">
                <a16:creationId xmlns:a16="http://schemas.microsoft.com/office/drawing/2014/main" id="{8CAD190D-D931-0645-9A16-BBC6B1BB5A56}"/>
              </a:ext>
            </a:extLst>
          </p:cNvPr>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p>
        </p:txBody>
      </p:sp>
      <p:sp>
        <p:nvSpPr>
          <p:cNvPr id="5" name="Rectangle 4"/>
          <p:cNvSpPr/>
          <p:nvPr userDrawn="1"/>
        </p:nvSpPr>
        <p:spPr>
          <a:xfrm>
            <a:off x="1066800" y="2971800"/>
            <a:ext cx="8077200" cy="369332"/>
          </a:xfrm>
          <a:prstGeom prst="rect">
            <a:avLst/>
          </a:prstGeom>
        </p:spPr>
        <p:txBody>
          <a:bodyPr wrap="square">
            <a:spAutoFit/>
          </a:bodyPr>
          <a:lstStyle/>
          <a:p>
            <a:endParaRPr lang="en-US" sz="1800" b="1" dirty="0">
              <a:solidFill>
                <a:srgbClr val="1E1860"/>
              </a:solidFill>
              <a:latin typeface="Futura LT Pro Book"/>
              <a:cs typeface="Futura LT Pro Book"/>
            </a:endParaRP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3" name="Text Placeholder 2">
            <a:extLst>
              <a:ext uri="{FF2B5EF4-FFF2-40B4-BE49-F238E27FC236}">
                <a16:creationId xmlns:a16="http://schemas.microsoft.com/office/drawing/2014/main" id="{7C995D56-B5CC-5647-AB34-A0D35F7ABD8F}"/>
              </a:ext>
            </a:extLst>
          </p:cNvPr>
          <p:cNvSpPr>
            <a:spLocks noGrp="1"/>
          </p:cNvSpPr>
          <p:nvPr>
            <p:ph type="body" sz="quarter" idx="10"/>
          </p:nvPr>
        </p:nvSpPr>
        <p:spPr>
          <a:xfrm>
            <a:off x="767873" y="2223385"/>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18" name="Title 11">
            <a:extLst>
              <a:ext uri="{FF2B5EF4-FFF2-40B4-BE49-F238E27FC236}">
                <a16:creationId xmlns:a16="http://schemas.microsoft.com/office/drawing/2014/main" id="{6E4F0177-48D3-3045-8414-303778025630}"/>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a:t>Headline goes here</a:t>
            </a:r>
          </a:p>
        </p:txBody>
      </p:sp>
      <p:grpSp>
        <p:nvGrpSpPr>
          <p:cNvPr id="21" name="Group 20">
            <a:extLst>
              <a:ext uri="{FF2B5EF4-FFF2-40B4-BE49-F238E27FC236}">
                <a16:creationId xmlns:a16="http://schemas.microsoft.com/office/drawing/2014/main" id="{C4987919-CFEE-3942-B078-63506E2EF7DA}"/>
              </a:ext>
            </a:extLst>
          </p:cNvPr>
          <p:cNvGrpSpPr/>
          <p:nvPr userDrawn="1"/>
        </p:nvGrpSpPr>
        <p:grpSpPr>
          <a:xfrm>
            <a:off x="4495800" y="6621716"/>
            <a:ext cx="3554167" cy="1089590"/>
            <a:chOff x="4495800" y="6621716"/>
            <a:chExt cx="3554167" cy="1089590"/>
          </a:xfrm>
        </p:grpSpPr>
        <p:pic>
          <p:nvPicPr>
            <p:cNvPr id="22" name="Picture 21">
              <a:extLst>
                <a:ext uri="{FF2B5EF4-FFF2-40B4-BE49-F238E27FC236}">
                  <a16:creationId xmlns:a16="http://schemas.microsoft.com/office/drawing/2014/main" id="{675E475D-027A-E345-A8B1-C2F59B7F7C9D}"/>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3" name="Picture 22">
              <a:extLst>
                <a:ext uri="{FF2B5EF4-FFF2-40B4-BE49-F238E27FC236}">
                  <a16:creationId xmlns:a16="http://schemas.microsoft.com/office/drawing/2014/main" id="{7B727942-F571-7947-B183-6583211137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4" name="Picture 23">
              <a:extLst>
                <a:ext uri="{FF2B5EF4-FFF2-40B4-BE49-F238E27FC236}">
                  <a16:creationId xmlns:a16="http://schemas.microsoft.com/office/drawing/2014/main" id="{312563B7-F2F6-304E-B885-CBD9E3025C3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3511668524"/>
      </p:ext>
    </p:extLst>
  </p:cSld>
  <p:clrMapOvr>
    <a:masterClrMapping/>
  </p:clrMapOvr>
  <p:extLst>
    <p:ext uri="{DCECCB84-F9BA-43D5-87BE-67443E8EF086}">
      <p15:sldGuideLst xmlns:p15="http://schemas.microsoft.com/office/powerpoint/2012/main">
        <p15:guide id="1" orient="horz" pos="1584" userDrawn="1">
          <p15:clr>
            <a:srgbClr val="FBAE40"/>
          </p15:clr>
        </p15:guide>
        <p15:guide id="2" pos="316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Slide Number Placeholder 5">
            <a:extLst>
              <a:ext uri="{FF2B5EF4-FFF2-40B4-BE49-F238E27FC236}">
                <a16:creationId xmlns:a16="http://schemas.microsoft.com/office/drawing/2014/main" id="{FCB1B230-00FB-184B-967E-F9283C63A925}"/>
              </a:ext>
            </a:extLst>
          </p:cNvPr>
          <p:cNvSpPr>
            <a:spLocks noGrp="1"/>
          </p:cNvSpPr>
          <p:nvPr>
            <p:ph type="sldNum" sz="quarter" idx="4"/>
          </p:nvPr>
        </p:nvSpPr>
        <p:spPr>
          <a:xfrm>
            <a:off x="7506837" y="7302049"/>
            <a:ext cx="2262187" cy="414338"/>
          </a:xfrm>
          <a:prstGeom prst="rect">
            <a:avLst/>
          </a:prstGeom>
        </p:spPr>
        <p:txBody>
          <a:bodyPr vert="horz" lIns="91440" tIns="45720" rIns="91440" bIns="45720" rtlCol="0" anchor="ctr"/>
          <a:lstStyle>
            <a:lvl1pPr algn="r">
              <a:defRPr sz="1100">
                <a:solidFill>
                  <a:srgbClr val="1E1860"/>
                </a:solidFill>
                <a:latin typeface="Arial" panose="020B0604020202020204" pitchFamily="34" charset="0"/>
                <a:cs typeface="Arial" panose="020B0604020202020204" pitchFamily="34" charset="0"/>
              </a:defRPr>
            </a:lvl1pPr>
          </a:lstStyle>
          <a:p>
            <a:fld id="{362A7EB1-5456-594E-B03B-65A418E29AE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7" r:id="rId5"/>
    <p:sldLayoutId id="2147483682" r:id="rId6"/>
    <p:sldLayoutId id="2147483683" r:id="rId7"/>
    <p:sldLayoutId id="2147483684" r:id="rId8"/>
    <p:sldLayoutId id="2147483685" r:id="rId9"/>
    <p:sldLayoutId id="2147483686" r:id="rId10"/>
    <p:sldLayoutId id="2147483662" r:id="rId11"/>
    <p:sldLayoutId id="2147483669" r:id="rId12"/>
    <p:sldLayoutId id="2147483688" r:id="rId13"/>
    <p:sldLayoutId id="2147483689" r:id="rId14"/>
    <p:sldLayoutId id="2147483690" r:id="rId15"/>
  </p:sldLayoutIdLst>
  <p:hf hdr="0" ftr="0" dt="0"/>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hyperlink" Target="https://www.measureevaluation.org/resources/publications/gr-18-016"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D562439-B242-9B4E-84E3-643269760A1D}"/>
              </a:ext>
            </a:extLst>
          </p:cNvPr>
          <p:cNvSpPr>
            <a:spLocks noGrp="1"/>
          </p:cNvSpPr>
          <p:nvPr>
            <p:ph type="title"/>
          </p:nvPr>
        </p:nvSpPr>
        <p:spPr>
          <a:xfrm>
            <a:off x="767874" y="3170281"/>
            <a:ext cx="8674100" cy="1178596"/>
          </a:xfrm>
        </p:spPr>
        <p:txBody>
          <a:bodyPr/>
          <a:lstStyle/>
          <a:p>
            <a:r>
              <a:rPr lang="en-US" altLang="en-US" sz="4000" b="0" kern="1200" dirty="0">
                <a:solidFill>
                  <a:schemeClr val="bg1"/>
                </a:solidFill>
                <a:cs typeface="Gill Sans MT"/>
              </a:rPr>
              <a:t>Health Informatics for Health Information Systems</a:t>
            </a:r>
            <a:endParaRPr lang="en-US" sz="4000" b="0" dirty="0">
              <a:solidFill>
                <a:schemeClr val="bg1"/>
              </a:solidFill>
            </a:endParaRPr>
          </a:p>
        </p:txBody>
      </p:sp>
      <p:sp>
        <p:nvSpPr>
          <p:cNvPr id="13" name="Text Placeholder 12">
            <a:extLst>
              <a:ext uri="{FF2B5EF4-FFF2-40B4-BE49-F238E27FC236}">
                <a16:creationId xmlns:a16="http://schemas.microsoft.com/office/drawing/2014/main" id="{4728EA84-368F-994B-AEEA-B16B25DF1B86}"/>
              </a:ext>
            </a:extLst>
          </p:cNvPr>
          <p:cNvSpPr>
            <a:spLocks noGrp="1"/>
          </p:cNvSpPr>
          <p:nvPr>
            <p:ph type="body" sz="quarter" idx="11"/>
          </p:nvPr>
        </p:nvSpPr>
        <p:spPr>
          <a:xfrm>
            <a:off x="767874" y="1587284"/>
            <a:ext cx="8674100" cy="1801731"/>
          </a:xfrm>
        </p:spPr>
        <p:txBody>
          <a:bodyPr/>
          <a:lstStyle/>
          <a:p>
            <a:pPr>
              <a:lnSpc>
                <a:spcPct val="110000"/>
              </a:lnSpc>
            </a:pPr>
            <a:r>
              <a:rPr lang="en-US" altLang="en-US" sz="4400" b="1" kern="1200" dirty="0">
                <a:solidFill>
                  <a:schemeClr val="bg1"/>
                </a:solidFill>
                <a:cs typeface="Gill Sans MT"/>
              </a:rPr>
              <a:t>Introduction to Health Informatics</a:t>
            </a:r>
            <a:r>
              <a:rPr lang="en-US" sz="4400" b="1" kern="1200" dirty="0">
                <a:solidFill>
                  <a:schemeClr val="bg1"/>
                </a:solidFill>
                <a:cs typeface="Gill Sans MT"/>
              </a:rPr>
              <a:t>:</a:t>
            </a:r>
          </a:p>
          <a:p>
            <a:endParaRPr lang="en-US" dirty="0">
              <a:solidFill>
                <a:schemeClr val="bg1"/>
              </a:solidFill>
            </a:endParaRPr>
          </a:p>
        </p:txBody>
      </p:sp>
      <p:sp>
        <p:nvSpPr>
          <p:cNvPr id="5" name="TextBox 4"/>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2072670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a:lstStyle/>
          <a:p>
            <a:r>
              <a:rPr lang="en-US" dirty="0"/>
              <a:t>Common Terms in mHealth</a:t>
            </a:r>
          </a:p>
        </p:txBody>
      </p:sp>
      <p:sp>
        <p:nvSpPr>
          <p:cNvPr id="17" name="Content Placeholder 16"/>
          <p:cNvSpPr>
            <a:spLocks noGrp="1"/>
          </p:cNvSpPr>
          <p:nvPr>
            <p:ph type="body" sz="quarter" idx="10"/>
          </p:nvPr>
        </p:nvSpPr>
        <p:spPr>
          <a:xfrm>
            <a:off x="406626" y="2133600"/>
            <a:ext cx="9156474" cy="3156030"/>
          </a:xfrm>
        </p:spPr>
        <p:txBody>
          <a:bodyPr/>
          <a:lstStyle/>
          <a:p>
            <a:r>
              <a:rPr lang="en-US" b="1" dirty="0"/>
              <a:t>mHealth or m-Health: </a:t>
            </a:r>
            <a:r>
              <a:rPr lang="en-US" dirty="0"/>
              <a:t>Includes the use of mobile devices in:</a:t>
            </a:r>
          </a:p>
          <a:p>
            <a:pPr marL="342900" indent="-342900">
              <a:spcAft>
                <a:spcPts val="1200"/>
              </a:spcAft>
              <a:buFont typeface="Arial" panose="020B0604020202020204" pitchFamily="34" charset="0"/>
              <a:buChar char="•"/>
            </a:pPr>
            <a:r>
              <a:rPr lang="en-US" dirty="0"/>
              <a:t>Collecting aggregate and patient-level health data</a:t>
            </a:r>
          </a:p>
          <a:p>
            <a:pPr marL="342900" indent="-342900">
              <a:spcAft>
                <a:spcPts val="1200"/>
              </a:spcAft>
              <a:buFont typeface="Arial" panose="020B0604020202020204" pitchFamily="34" charset="0"/>
              <a:buChar char="•"/>
            </a:pPr>
            <a:r>
              <a:rPr lang="en-US" dirty="0"/>
              <a:t>Providing healthcare information to practitioners, researchers, and patients via Short Message Services (SMS) platforms such as mHero</a:t>
            </a:r>
          </a:p>
          <a:p>
            <a:pPr marL="342900" indent="-342900">
              <a:spcAft>
                <a:spcPts val="1200"/>
              </a:spcAft>
              <a:buFont typeface="Arial" panose="020B0604020202020204" pitchFamily="34" charset="0"/>
              <a:buChar char="•"/>
            </a:pPr>
            <a:r>
              <a:rPr lang="en-US" dirty="0"/>
              <a:t>Real-time monitoring of patient vital signs and direct provision of care</a:t>
            </a:r>
          </a:p>
          <a:p>
            <a:endParaRPr lang="en-US" dirty="0"/>
          </a:p>
          <a:p>
            <a:endParaRPr lang="en-US"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10</a:t>
            </a:fld>
            <a:endParaRPr lang="en-US" dirty="0"/>
          </a:p>
        </p:txBody>
      </p:sp>
    </p:spTree>
    <p:extLst>
      <p:ext uri="{BB962C8B-B14F-4D97-AF65-F5344CB8AC3E}">
        <p14:creationId xmlns:p14="http://schemas.microsoft.com/office/powerpoint/2010/main" val="38740125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a:lstStyle/>
          <a:p>
            <a:r>
              <a:rPr lang="en-US" dirty="0"/>
              <a:t>mHealth Applications</a:t>
            </a:r>
          </a:p>
        </p:txBody>
      </p:sp>
      <p:sp>
        <p:nvSpPr>
          <p:cNvPr id="17" name="Content Placeholder 16"/>
          <p:cNvSpPr>
            <a:spLocks noGrp="1"/>
          </p:cNvSpPr>
          <p:nvPr>
            <p:ph type="body" sz="quarter" idx="10"/>
          </p:nvPr>
        </p:nvSpPr>
        <p:spPr>
          <a:xfrm>
            <a:off x="406625" y="2133600"/>
            <a:ext cx="9269810" cy="3387524"/>
          </a:xfrm>
        </p:spPr>
        <p:txBody>
          <a:bodyPr/>
          <a:lstStyle/>
          <a:p>
            <a:pPr>
              <a:spcAft>
                <a:spcPts val="1200"/>
              </a:spcAft>
            </a:pPr>
            <a:r>
              <a:rPr lang="en-US" dirty="0"/>
              <a:t>Rapid collection and sharing of current data via mobile phones</a:t>
            </a:r>
          </a:p>
          <a:p>
            <a:pPr>
              <a:spcAft>
                <a:spcPts val="1200"/>
              </a:spcAft>
            </a:pPr>
            <a:r>
              <a:rPr lang="en-US" dirty="0"/>
              <a:t>Public health and lifestyle messages over mobile phones</a:t>
            </a:r>
          </a:p>
          <a:p>
            <a:pPr>
              <a:spcAft>
                <a:spcPts val="1200"/>
              </a:spcAft>
            </a:pPr>
            <a:r>
              <a:rPr lang="en-US" dirty="0"/>
              <a:t>Medication alerts using mobile phones</a:t>
            </a:r>
          </a:p>
          <a:p>
            <a:pPr>
              <a:spcAft>
                <a:spcPts val="1200"/>
              </a:spcAft>
            </a:pPr>
            <a:r>
              <a:rPr lang="en-US" dirty="0"/>
              <a:t>E-prescribing for repeat prescriptions via mobile phones</a:t>
            </a:r>
          </a:p>
          <a:p>
            <a:pPr>
              <a:spcAft>
                <a:spcPts val="1200"/>
              </a:spcAft>
            </a:pPr>
            <a:r>
              <a:rPr lang="en-US" dirty="0"/>
              <a:t>Telemonitoring to transmit patient results to clinicians</a:t>
            </a:r>
          </a:p>
          <a:p>
            <a:endParaRPr lang="en-US"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11</a:t>
            </a:fld>
            <a:endParaRPr lang="en-US" dirty="0"/>
          </a:p>
        </p:txBody>
      </p:sp>
    </p:spTree>
    <p:extLst>
      <p:ext uri="{BB962C8B-B14F-4D97-AF65-F5344CB8AC3E}">
        <p14:creationId xmlns:p14="http://schemas.microsoft.com/office/powerpoint/2010/main" val="1260956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a:lstStyle/>
          <a:p>
            <a:r>
              <a:rPr lang="en-US" dirty="0"/>
              <a:t>mHealth Applications</a:t>
            </a:r>
          </a:p>
        </p:txBody>
      </p:sp>
      <p:sp>
        <p:nvSpPr>
          <p:cNvPr id="17" name="Content Placeholder 16"/>
          <p:cNvSpPr>
            <a:spLocks noGrp="1"/>
          </p:cNvSpPr>
          <p:nvPr>
            <p:ph type="body" sz="quarter" idx="10"/>
          </p:nvPr>
        </p:nvSpPr>
        <p:spPr>
          <a:xfrm>
            <a:off x="406625" y="2133599"/>
            <a:ext cx="9147783" cy="3260203"/>
          </a:xfrm>
        </p:spPr>
        <p:txBody>
          <a:bodyPr/>
          <a:lstStyle/>
          <a:p>
            <a:pPr>
              <a:spcAft>
                <a:spcPts val="1200"/>
              </a:spcAft>
            </a:pPr>
            <a:r>
              <a:rPr lang="en-US" dirty="0"/>
              <a:t>Transmission of test results to patients via SMS messages</a:t>
            </a:r>
          </a:p>
          <a:p>
            <a:pPr>
              <a:spcAft>
                <a:spcPts val="1200"/>
              </a:spcAft>
            </a:pPr>
            <a:r>
              <a:rPr lang="en-US" dirty="0"/>
              <a:t>Online electronic health records via computer or phone</a:t>
            </a:r>
          </a:p>
          <a:p>
            <a:pPr>
              <a:spcAft>
                <a:spcPts val="1200"/>
              </a:spcAft>
            </a:pPr>
            <a:r>
              <a:rPr lang="en-US" dirty="0"/>
              <a:t>Clinical emergency care for accidents, natural disasters</a:t>
            </a:r>
          </a:p>
          <a:p>
            <a:pPr>
              <a:spcAft>
                <a:spcPts val="1200"/>
              </a:spcAft>
            </a:pPr>
            <a:r>
              <a:rPr lang="en-US" dirty="0"/>
              <a:t>Patient appointment booking and alerts via wireless e‑mail (continuity of care)</a:t>
            </a:r>
          </a:p>
          <a:p>
            <a:pPr>
              <a:spcAft>
                <a:spcPts val="1200"/>
              </a:spcAft>
            </a:pPr>
            <a:r>
              <a:rPr lang="en-US" dirty="0"/>
              <a:t>Efficient workflow through wireless communication</a:t>
            </a:r>
          </a:p>
          <a:p>
            <a:endParaRPr lang="en-US"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12</a:t>
            </a:fld>
            <a:endParaRPr lang="en-US" dirty="0"/>
          </a:p>
        </p:txBody>
      </p:sp>
      <p:sp>
        <p:nvSpPr>
          <p:cNvPr id="6" name="object 6"/>
          <p:cNvSpPr/>
          <p:nvPr/>
        </p:nvSpPr>
        <p:spPr>
          <a:xfrm>
            <a:off x="10058400" y="1351876"/>
            <a:ext cx="0" cy="5064760"/>
          </a:xfrm>
          <a:custGeom>
            <a:avLst/>
            <a:gdLst/>
            <a:ahLst/>
            <a:cxnLst/>
            <a:rect l="l" t="t" r="r" b="b"/>
            <a:pathLst>
              <a:path h="5064760">
                <a:moveTo>
                  <a:pt x="0" y="0"/>
                </a:moveTo>
                <a:lnTo>
                  <a:pt x="0" y="5064772"/>
                </a:lnTo>
              </a:path>
            </a:pathLst>
          </a:custGeom>
          <a:ln w="3175">
            <a:solidFill>
              <a:srgbClr val="5EA19B"/>
            </a:solidFill>
          </a:ln>
        </p:spPr>
        <p:txBody>
          <a:bodyPr wrap="square" lIns="0" tIns="0" rIns="0" bIns="0" rtlCol="0"/>
          <a:lstStyle/>
          <a:p>
            <a:endParaRPr dirty="0"/>
          </a:p>
        </p:txBody>
      </p:sp>
    </p:spTree>
    <p:extLst>
      <p:ext uri="{BB962C8B-B14F-4D97-AF65-F5344CB8AC3E}">
        <p14:creationId xmlns:p14="http://schemas.microsoft.com/office/powerpoint/2010/main" val="42743957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a:lstStyle/>
          <a:p>
            <a:r>
              <a:rPr lang="en-US" dirty="0"/>
              <a:t>Limitations and Considerations </a:t>
            </a:r>
          </a:p>
        </p:txBody>
      </p:sp>
      <p:sp>
        <p:nvSpPr>
          <p:cNvPr id="17" name="Content Placeholder 16"/>
          <p:cNvSpPr>
            <a:spLocks noGrp="1"/>
          </p:cNvSpPr>
          <p:nvPr>
            <p:ph type="body" sz="quarter" idx="10"/>
          </p:nvPr>
        </p:nvSpPr>
        <p:spPr>
          <a:xfrm>
            <a:off x="406626" y="2133599"/>
            <a:ext cx="8957293" cy="2959261"/>
          </a:xfrm>
        </p:spPr>
        <p:txBody>
          <a:bodyPr/>
          <a:lstStyle/>
          <a:p>
            <a:pPr>
              <a:spcAft>
                <a:spcPts val="1200"/>
              </a:spcAft>
            </a:pPr>
            <a:r>
              <a:rPr lang="en-US" dirty="0"/>
              <a:t>Lack of knowledge by health professionals concerning the possible applications of eHealth</a:t>
            </a:r>
          </a:p>
          <a:p>
            <a:pPr>
              <a:spcAft>
                <a:spcPts val="1200"/>
              </a:spcAft>
            </a:pPr>
            <a:r>
              <a:rPr lang="en-US" dirty="0"/>
              <a:t>Unknown cost-effectiveness of mHealth and eHealth initiatives</a:t>
            </a:r>
          </a:p>
          <a:p>
            <a:pPr>
              <a:spcAft>
                <a:spcPts val="1200"/>
              </a:spcAft>
            </a:pPr>
            <a:r>
              <a:rPr lang="en-US" dirty="0"/>
              <a:t>Cost of implementing eHealth solutions is perceived to be high</a:t>
            </a:r>
          </a:p>
        </p:txBody>
      </p:sp>
      <p:sp>
        <p:nvSpPr>
          <p:cNvPr id="2" name="Slide Number Placeholder 1"/>
          <p:cNvSpPr>
            <a:spLocks noGrp="1"/>
          </p:cNvSpPr>
          <p:nvPr>
            <p:ph type="sldNum" sz="quarter" idx="12"/>
          </p:nvPr>
        </p:nvSpPr>
        <p:spPr/>
        <p:txBody>
          <a:bodyPr/>
          <a:lstStyle/>
          <a:p>
            <a:fld id="{B6F15528-21DE-4FAA-801E-634DDDAF4B2B}" type="slidenum">
              <a:rPr lang="en-US" smtClean="0"/>
              <a:pPr/>
              <a:t>13</a:t>
            </a:fld>
            <a:endParaRPr lang="en-US" dirty="0"/>
          </a:p>
        </p:txBody>
      </p:sp>
      <p:sp>
        <p:nvSpPr>
          <p:cNvPr id="6" name="object 6"/>
          <p:cNvSpPr/>
          <p:nvPr/>
        </p:nvSpPr>
        <p:spPr>
          <a:xfrm>
            <a:off x="10058400" y="1351876"/>
            <a:ext cx="0" cy="5064760"/>
          </a:xfrm>
          <a:custGeom>
            <a:avLst/>
            <a:gdLst/>
            <a:ahLst/>
            <a:cxnLst/>
            <a:rect l="l" t="t" r="r" b="b"/>
            <a:pathLst>
              <a:path h="5064760">
                <a:moveTo>
                  <a:pt x="0" y="0"/>
                </a:moveTo>
                <a:lnTo>
                  <a:pt x="0" y="5064772"/>
                </a:lnTo>
              </a:path>
            </a:pathLst>
          </a:custGeom>
          <a:ln w="3175">
            <a:solidFill>
              <a:srgbClr val="5EA19B"/>
            </a:solidFill>
          </a:ln>
        </p:spPr>
        <p:txBody>
          <a:bodyPr wrap="square" lIns="0" tIns="0" rIns="0" bIns="0" rtlCol="0"/>
          <a:lstStyle/>
          <a:p>
            <a:endParaRPr dirty="0"/>
          </a:p>
        </p:txBody>
      </p:sp>
    </p:spTree>
    <p:extLst>
      <p:ext uri="{BB962C8B-B14F-4D97-AF65-F5344CB8AC3E}">
        <p14:creationId xmlns:p14="http://schemas.microsoft.com/office/powerpoint/2010/main" val="24412077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a:lstStyle/>
          <a:p>
            <a:r>
              <a:rPr lang="en-US" dirty="0"/>
              <a:t>Limitations and Considerations </a:t>
            </a:r>
          </a:p>
        </p:txBody>
      </p:sp>
      <p:sp>
        <p:nvSpPr>
          <p:cNvPr id="17" name="Content Placeholder 16"/>
          <p:cNvSpPr>
            <a:spLocks noGrp="1"/>
          </p:cNvSpPr>
          <p:nvPr>
            <p:ph type="body" sz="quarter" idx="10"/>
          </p:nvPr>
        </p:nvSpPr>
        <p:spPr>
          <a:xfrm>
            <a:off x="406625" y="2133600"/>
            <a:ext cx="9147783" cy="3179180"/>
          </a:xfrm>
        </p:spPr>
        <p:txBody>
          <a:bodyPr/>
          <a:lstStyle/>
          <a:p>
            <a:pPr>
              <a:spcAft>
                <a:spcPts val="1200"/>
              </a:spcAft>
            </a:pPr>
            <a:r>
              <a:rPr lang="en-US" dirty="0"/>
              <a:t>ICT infrastructure and particularly Internet access limited by low connectivity and bandwidth (urban areas are better covered than rural areas) </a:t>
            </a:r>
          </a:p>
          <a:p>
            <a:pPr>
              <a:spcAft>
                <a:spcPts val="1200"/>
              </a:spcAft>
            </a:pPr>
            <a:r>
              <a:rPr lang="en-US" dirty="0"/>
              <a:t>Absence of legal guidelines on privacy and confidentiality in the eHealth and mHealth domains</a:t>
            </a:r>
          </a:p>
          <a:p>
            <a:pPr>
              <a:spcAft>
                <a:spcPts val="1200"/>
              </a:spcAft>
            </a:pPr>
            <a:r>
              <a:rPr lang="en-US" dirty="0"/>
              <a:t>Change management to consider to deal with the new ICT cultural environment</a:t>
            </a:r>
          </a:p>
          <a:p>
            <a:pPr>
              <a:spcAft>
                <a:spcPts val="1200"/>
              </a:spcAft>
            </a:pPr>
            <a:r>
              <a:rPr lang="en-US" dirty="0"/>
              <a:t>Lack of reliable supply of electricity</a:t>
            </a:r>
          </a:p>
        </p:txBody>
      </p:sp>
      <p:sp>
        <p:nvSpPr>
          <p:cNvPr id="2" name="Slide Number Placeholder 1"/>
          <p:cNvSpPr>
            <a:spLocks noGrp="1"/>
          </p:cNvSpPr>
          <p:nvPr>
            <p:ph type="sldNum" sz="quarter" idx="12"/>
          </p:nvPr>
        </p:nvSpPr>
        <p:spPr/>
        <p:txBody>
          <a:bodyPr/>
          <a:lstStyle/>
          <a:p>
            <a:fld id="{B6F15528-21DE-4FAA-801E-634DDDAF4B2B}" type="slidenum">
              <a:rPr lang="en-US" smtClean="0"/>
              <a:pPr/>
              <a:t>14</a:t>
            </a:fld>
            <a:endParaRPr lang="en-US" dirty="0"/>
          </a:p>
        </p:txBody>
      </p:sp>
      <p:sp>
        <p:nvSpPr>
          <p:cNvPr id="6" name="object 6"/>
          <p:cNvSpPr/>
          <p:nvPr/>
        </p:nvSpPr>
        <p:spPr>
          <a:xfrm>
            <a:off x="10058400" y="1351876"/>
            <a:ext cx="0" cy="5064760"/>
          </a:xfrm>
          <a:custGeom>
            <a:avLst/>
            <a:gdLst/>
            <a:ahLst/>
            <a:cxnLst/>
            <a:rect l="l" t="t" r="r" b="b"/>
            <a:pathLst>
              <a:path h="5064760">
                <a:moveTo>
                  <a:pt x="0" y="0"/>
                </a:moveTo>
                <a:lnTo>
                  <a:pt x="0" y="5064772"/>
                </a:lnTo>
              </a:path>
            </a:pathLst>
          </a:custGeom>
          <a:ln w="3175">
            <a:solidFill>
              <a:srgbClr val="5EA19B"/>
            </a:solidFill>
          </a:ln>
        </p:spPr>
        <p:txBody>
          <a:bodyPr wrap="square" lIns="0" tIns="0" rIns="0" bIns="0" rtlCol="0"/>
          <a:lstStyle/>
          <a:p>
            <a:endParaRPr dirty="0"/>
          </a:p>
        </p:txBody>
      </p:sp>
    </p:spTree>
    <p:extLst>
      <p:ext uri="{BB962C8B-B14F-4D97-AF65-F5344CB8AC3E}">
        <p14:creationId xmlns:p14="http://schemas.microsoft.com/office/powerpoint/2010/main" val="6843169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txBox="1"/>
          <p:nvPr/>
        </p:nvSpPr>
        <p:spPr>
          <a:xfrm>
            <a:off x="76200" y="1635556"/>
            <a:ext cx="9906000" cy="830997"/>
          </a:xfrm>
          <a:prstGeom prst="rect">
            <a:avLst/>
          </a:prstGeom>
        </p:spPr>
        <p:txBody>
          <a:bodyPr vert="horz" wrap="square" lIns="0" tIns="0" rIns="0" bIns="0" rtlCol="0">
            <a:spAutoFit/>
          </a:bodyPr>
          <a:lstStyle/>
          <a:p>
            <a:pPr algn="ctr"/>
            <a:r>
              <a:rPr lang="en-US" sz="5400" b="1" dirty="0">
                <a:solidFill>
                  <a:schemeClr val="bg1"/>
                </a:solidFill>
              </a:rPr>
              <a:t>HIS Architecture</a:t>
            </a:r>
          </a:p>
        </p:txBody>
      </p:sp>
      <p:sp>
        <p:nvSpPr>
          <p:cNvPr id="12" name="Title 1">
            <a:extLst>
              <a:ext uri="{FF2B5EF4-FFF2-40B4-BE49-F238E27FC236}">
                <a16:creationId xmlns:a16="http://schemas.microsoft.com/office/drawing/2014/main" id="{32C22BD4-7583-934A-927B-22185E0ECCD0}"/>
              </a:ext>
            </a:extLst>
          </p:cNvPr>
          <p:cNvSpPr txBox="1">
            <a:spLocks/>
          </p:cNvSpPr>
          <p:nvPr/>
        </p:nvSpPr>
        <p:spPr>
          <a:xfrm>
            <a:off x="-76200" y="2993018"/>
            <a:ext cx="10058400" cy="738664"/>
          </a:xfrm>
          <a:prstGeom prst="rect">
            <a:avLst/>
          </a:prstGeom>
        </p:spPr>
        <p:txBody>
          <a:bodyPr wrap="square" lIns="0" tIns="0" rIns="0" bIns="0">
            <a:spAutoFit/>
          </a:bodyPr>
          <a:lstStyle>
            <a:lvl1pPr>
              <a:defRPr sz="4800" b="1" i="0">
                <a:solidFill>
                  <a:srgbClr val="301739"/>
                </a:solidFill>
                <a:latin typeface="Futura LT Pro Book"/>
                <a:ea typeface="+mj-ea"/>
                <a:cs typeface="Futura LT Pro Book"/>
              </a:defRPr>
            </a:lvl1pPr>
          </a:lstStyle>
          <a:p>
            <a:pPr algn="ctr"/>
            <a:r>
              <a:rPr lang="en-US" kern="0" dirty="0">
                <a:solidFill>
                  <a:srgbClr val="1E1860"/>
                </a:solidFill>
                <a:latin typeface="Century Gothic" charset="0"/>
                <a:ea typeface="Century Gothic" charset="0"/>
                <a:cs typeface="Century Gothic" charset="0"/>
              </a:rPr>
              <a:t>HIS </a:t>
            </a:r>
            <a:r>
              <a:rPr lang="en-US" b="0" kern="0" dirty="0">
                <a:solidFill>
                  <a:srgbClr val="1E1860"/>
                </a:solidFill>
                <a:latin typeface="Century Gothic" charset="0"/>
                <a:ea typeface="Century Gothic" charset="0"/>
                <a:cs typeface="Century Gothic" charset="0"/>
              </a:rPr>
              <a:t>ARCHITECTURE</a:t>
            </a:r>
          </a:p>
        </p:txBody>
      </p:sp>
    </p:spTree>
    <p:extLst>
      <p:ext uri="{BB962C8B-B14F-4D97-AF65-F5344CB8AC3E}">
        <p14:creationId xmlns:p14="http://schemas.microsoft.com/office/powerpoint/2010/main" val="17175941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a:lstStyle/>
          <a:p>
            <a:r>
              <a:rPr lang="en-US" dirty="0"/>
              <a:t>Ecology of HIS in LMICs </a:t>
            </a:r>
          </a:p>
        </p:txBody>
      </p:sp>
      <p:sp>
        <p:nvSpPr>
          <p:cNvPr id="4" name="Text Placeholder 3"/>
          <p:cNvSpPr>
            <a:spLocks noGrp="1"/>
          </p:cNvSpPr>
          <p:nvPr>
            <p:ph type="body" sz="quarter" idx="10"/>
          </p:nvPr>
        </p:nvSpPr>
        <p:spPr>
          <a:xfrm>
            <a:off x="406625" y="2133600"/>
            <a:ext cx="9147783" cy="4283036"/>
          </a:xfrm>
        </p:spPr>
        <p:txBody>
          <a:bodyPr/>
          <a:lstStyle/>
          <a:p>
            <a:pPr marL="372600" indent="-372600">
              <a:spcBef>
                <a:spcPts val="0"/>
              </a:spcBef>
              <a:spcAft>
                <a:spcPts val="1200"/>
              </a:spcAft>
              <a:buClr>
                <a:schemeClr val="tx1"/>
              </a:buClr>
              <a:buSzPct val="80000"/>
              <a:defRPr/>
            </a:pPr>
            <a:r>
              <a:rPr lang="en-US" altLang="en-US" dirty="0">
                <a:latin typeface="Century Gothic" charset="0"/>
                <a:ea typeface="Century Gothic" charset="0"/>
                <a:cs typeface="Century Gothic" charset="0"/>
              </a:rPr>
              <a:t>Widespread dissatisfaction among both users and producers of health information</a:t>
            </a:r>
          </a:p>
          <a:p>
            <a:pPr marL="372600" indent="-372600">
              <a:spcBef>
                <a:spcPts val="0"/>
              </a:spcBef>
              <a:spcAft>
                <a:spcPts val="1200"/>
              </a:spcAft>
              <a:buClr>
                <a:schemeClr val="tx1"/>
              </a:buClr>
              <a:buSzPct val="80000"/>
              <a:defRPr/>
            </a:pPr>
            <a:r>
              <a:rPr lang="en-US" altLang="en-US" dirty="0">
                <a:latin typeface="Century Gothic" charset="0"/>
                <a:ea typeface="Century Gothic" charset="0"/>
                <a:cs typeface="Century Gothic" charset="0"/>
              </a:rPr>
              <a:t>Complex and fragmented by disease-focused programs and donors</a:t>
            </a:r>
          </a:p>
          <a:p>
            <a:pPr marL="372600" indent="-372600">
              <a:spcBef>
                <a:spcPts val="0"/>
              </a:spcBef>
              <a:spcAft>
                <a:spcPts val="1200"/>
              </a:spcAft>
              <a:buClr>
                <a:schemeClr val="tx1"/>
              </a:buClr>
              <a:buSzPct val="80000"/>
              <a:defRPr/>
            </a:pPr>
            <a:r>
              <a:rPr lang="en-US" altLang="en-US" dirty="0">
                <a:latin typeface="Century Gothic" charset="0"/>
                <a:ea typeface="Century Gothic" charset="0"/>
                <a:cs typeface="Century Gothic" charset="0"/>
              </a:rPr>
              <a:t>Epidemic of indicators and burdensome demands on health personnel</a:t>
            </a:r>
          </a:p>
          <a:p>
            <a:pPr marL="372600" indent="-372600">
              <a:spcBef>
                <a:spcPts val="0"/>
              </a:spcBef>
              <a:spcAft>
                <a:spcPts val="1200"/>
              </a:spcAft>
              <a:buClr>
                <a:schemeClr val="tx1"/>
              </a:buClr>
              <a:buSzPct val="80000"/>
              <a:defRPr/>
            </a:pPr>
            <a:r>
              <a:rPr lang="en-US" altLang="en-US" dirty="0">
                <a:latin typeface="Century Gothic" charset="0"/>
                <a:ea typeface="Century Gothic" charset="0"/>
                <a:cs typeface="Century Gothic" charset="0"/>
              </a:rPr>
              <a:t>Poor-quality data, lack of common standards, data inconsistencies and inefficiencies, difficult to analyze and synthesize</a:t>
            </a:r>
          </a:p>
          <a:p>
            <a:endParaRPr lang="en-US" dirty="0"/>
          </a:p>
          <a:p>
            <a:endParaRPr lang="en-US" dirty="0"/>
          </a:p>
          <a:p>
            <a:endParaRPr lang="en-US" dirty="0"/>
          </a:p>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16</a:t>
            </a:fld>
            <a:endParaRPr lang="en-US" dirty="0"/>
          </a:p>
        </p:txBody>
      </p:sp>
      <p:sp>
        <p:nvSpPr>
          <p:cNvPr id="6" name="object 6"/>
          <p:cNvSpPr/>
          <p:nvPr/>
        </p:nvSpPr>
        <p:spPr>
          <a:xfrm>
            <a:off x="10058400" y="1351876"/>
            <a:ext cx="0" cy="5064760"/>
          </a:xfrm>
          <a:custGeom>
            <a:avLst/>
            <a:gdLst/>
            <a:ahLst/>
            <a:cxnLst/>
            <a:rect l="l" t="t" r="r" b="b"/>
            <a:pathLst>
              <a:path h="5064760">
                <a:moveTo>
                  <a:pt x="0" y="0"/>
                </a:moveTo>
                <a:lnTo>
                  <a:pt x="0" y="5064772"/>
                </a:lnTo>
              </a:path>
            </a:pathLst>
          </a:custGeom>
          <a:ln w="3175">
            <a:solidFill>
              <a:srgbClr val="5EA19B"/>
            </a:solidFill>
          </a:ln>
        </p:spPr>
        <p:txBody>
          <a:bodyPr wrap="square" lIns="0" tIns="0" rIns="0" bIns="0" rtlCol="0"/>
          <a:lstStyle/>
          <a:p>
            <a:endParaRPr dirty="0"/>
          </a:p>
        </p:txBody>
      </p:sp>
    </p:spTree>
    <p:extLst>
      <p:ext uri="{BB962C8B-B14F-4D97-AF65-F5344CB8AC3E}">
        <p14:creationId xmlns:p14="http://schemas.microsoft.com/office/powerpoint/2010/main" val="26915785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395336" y="533400"/>
            <a:ext cx="9159073" cy="657424"/>
          </a:xfrm>
        </p:spPr>
        <p:txBody>
          <a:bodyPr/>
          <a:lstStyle/>
          <a:p>
            <a:r>
              <a:rPr lang="en-US" dirty="0"/>
              <a:t>What is enterprise architecture?</a:t>
            </a:r>
          </a:p>
        </p:txBody>
      </p:sp>
      <p:sp>
        <p:nvSpPr>
          <p:cNvPr id="17" name="Content Placeholder 16"/>
          <p:cNvSpPr>
            <a:spLocks noGrp="1"/>
          </p:cNvSpPr>
          <p:nvPr>
            <p:ph type="body" sz="quarter" idx="10"/>
          </p:nvPr>
        </p:nvSpPr>
        <p:spPr>
          <a:xfrm>
            <a:off x="395336" y="2133600"/>
            <a:ext cx="9156474" cy="3781064"/>
          </a:xfrm>
        </p:spPr>
        <p:txBody>
          <a:bodyPr/>
          <a:lstStyle/>
          <a:p>
            <a:pPr>
              <a:spcAft>
                <a:spcPts val="1200"/>
              </a:spcAft>
            </a:pPr>
            <a:r>
              <a:rPr lang="en-US" altLang="en-US" dirty="0"/>
              <a:t>Enterprise architecture is the technical foundation of an effective IT strategy. It consists of four types of interrelated architecture:</a:t>
            </a:r>
          </a:p>
          <a:p>
            <a:pPr marL="457200" indent="-457200">
              <a:spcBef>
                <a:spcPts val="300"/>
              </a:spcBef>
              <a:buSzPct val="100000"/>
              <a:buFont typeface="Arial" panose="020B0604020202020204" pitchFamily="34" charset="0"/>
              <a:buChar char="•"/>
            </a:pPr>
            <a:r>
              <a:rPr lang="en-US" altLang="en-US" dirty="0"/>
              <a:t>Business architecture</a:t>
            </a:r>
          </a:p>
          <a:p>
            <a:pPr marL="457200" indent="-457200">
              <a:spcBef>
                <a:spcPts val="300"/>
              </a:spcBef>
              <a:buSzPct val="100000"/>
              <a:buFont typeface="Arial" panose="020B0604020202020204" pitchFamily="34" charset="0"/>
              <a:buChar char="•"/>
            </a:pPr>
            <a:r>
              <a:rPr lang="en-US" altLang="en-US" dirty="0"/>
              <a:t>Data or information architecture</a:t>
            </a:r>
          </a:p>
          <a:p>
            <a:pPr marL="457200" indent="-457200">
              <a:spcBef>
                <a:spcPts val="300"/>
              </a:spcBef>
              <a:buSzPct val="100000"/>
              <a:buFont typeface="Arial" panose="020B0604020202020204" pitchFamily="34" charset="0"/>
              <a:buChar char="•"/>
            </a:pPr>
            <a:r>
              <a:rPr lang="en-US" altLang="en-US" dirty="0"/>
              <a:t>Application architecture</a:t>
            </a:r>
          </a:p>
          <a:p>
            <a:pPr marL="457200" indent="-457200">
              <a:spcBef>
                <a:spcPts val="300"/>
              </a:spcBef>
              <a:buSzPct val="100000"/>
              <a:buFont typeface="Arial" panose="020B0604020202020204" pitchFamily="34" charset="0"/>
              <a:buChar char="•"/>
            </a:pPr>
            <a:r>
              <a:rPr lang="en-US" altLang="en-US" dirty="0"/>
              <a:t>Technology architecture</a:t>
            </a:r>
          </a:p>
        </p:txBody>
      </p:sp>
      <p:sp>
        <p:nvSpPr>
          <p:cNvPr id="2" name="Slide Number Placeholder 1"/>
          <p:cNvSpPr>
            <a:spLocks noGrp="1"/>
          </p:cNvSpPr>
          <p:nvPr>
            <p:ph type="sldNum" sz="quarter" idx="12"/>
          </p:nvPr>
        </p:nvSpPr>
        <p:spPr/>
        <p:txBody>
          <a:bodyPr/>
          <a:lstStyle/>
          <a:p>
            <a:fld id="{B6F15528-21DE-4FAA-801E-634DDDAF4B2B}" type="slidenum">
              <a:rPr lang="en-US" smtClean="0"/>
              <a:pPr/>
              <a:t>17</a:t>
            </a:fld>
            <a:endParaRPr lang="en-US" dirty="0"/>
          </a:p>
        </p:txBody>
      </p:sp>
      <p:sp>
        <p:nvSpPr>
          <p:cNvPr id="6" name="object 6"/>
          <p:cNvSpPr/>
          <p:nvPr/>
        </p:nvSpPr>
        <p:spPr>
          <a:xfrm>
            <a:off x="10058400" y="1351876"/>
            <a:ext cx="0" cy="5064760"/>
          </a:xfrm>
          <a:custGeom>
            <a:avLst/>
            <a:gdLst/>
            <a:ahLst/>
            <a:cxnLst/>
            <a:rect l="l" t="t" r="r" b="b"/>
            <a:pathLst>
              <a:path h="5064760">
                <a:moveTo>
                  <a:pt x="0" y="0"/>
                </a:moveTo>
                <a:lnTo>
                  <a:pt x="0" y="5064772"/>
                </a:lnTo>
              </a:path>
            </a:pathLst>
          </a:custGeom>
          <a:ln w="3175">
            <a:solidFill>
              <a:srgbClr val="5EA19B"/>
            </a:solidFill>
          </a:ln>
        </p:spPr>
        <p:txBody>
          <a:bodyPr wrap="square" lIns="0" tIns="0" rIns="0" bIns="0" rtlCol="0"/>
          <a:lstStyle/>
          <a:p>
            <a:endParaRPr dirty="0"/>
          </a:p>
        </p:txBody>
      </p:sp>
      <p:sp>
        <p:nvSpPr>
          <p:cNvPr id="4" name="Rectangle 3"/>
          <p:cNvSpPr/>
          <p:nvPr/>
        </p:nvSpPr>
        <p:spPr>
          <a:xfrm>
            <a:off x="6555058" y="4344340"/>
            <a:ext cx="3086100" cy="461665"/>
          </a:xfrm>
          <a:prstGeom prst="rect">
            <a:avLst/>
          </a:prstGeom>
        </p:spPr>
        <p:txBody>
          <a:bodyPr wrap="square">
            <a:spAutoFit/>
          </a:bodyPr>
          <a:lstStyle/>
          <a:p>
            <a:pPr marL="60325" lvl="1"/>
            <a:r>
              <a:rPr lang="en-US" altLang="en-US" sz="2400" dirty="0">
                <a:latin typeface="Century Gothic" charset="0"/>
                <a:ea typeface="Century Gothic" charset="0"/>
                <a:cs typeface="Century Gothic" charset="0"/>
              </a:rPr>
              <a:t>HIS architecture</a:t>
            </a:r>
          </a:p>
        </p:txBody>
      </p:sp>
      <p:sp>
        <p:nvSpPr>
          <p:cNvPr id="5" name="Right Brace 4"/>
          <p:cNvSpPr/>
          <p:nvPr/>
        </p:nvSpPr>
        <p:spPr>
          <a:xfrm>
            <a:off x="6218500" y="3680749"/>
            <a:ext cx="258500" cy="1788849"/>
          </a:xfrm>
          <a:prstGeom prst="rightBrace">
            <a:avLst/>
          </a:prstGeom>
          <a:ln w="38100">
            <a:solidFill>
              <a:srgbClr val="E8661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21879761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a:lstStyle/>
          <a:p>
            <a:r>
              <a:rPr lang="en-US" dirty="0"/>
              <a:t>Need for Enterprise Architecture</a:t>
            </a:r>
          </a:p>
        </p:txBody>
      </p:sp>
      <p:sp>
        <p:nvSpPr>
          <p:cNvPr id="14" name="Text Placeholder 13">
            <a:extLst>
              <a:ext uri="{FF2B5EF4-FFF2-40B4-BE49-F238E27FC236}">
                <a16:creationId xmlns:a16="http://schemas.microsoft.com/office/drawing/2014/main" id="{3F5B63EE-DBFB-1C47-A369-4BE62276C11B}"/>
              </a:ext>
            </a:extLst>
          </p:cNvPr>
          <p:cNvSpPr>
            <a:spLocks noGrp="1"/>
          </p:cNvSpPr>
          <p:nvPr>
            <p:ph type="body" sz="quarter" idx="10"/>
          </p:nvPr>
        </p:nvSpPr>
        <p:spPr>
          <a:xfrm>
            <a:off x="406626" y="1288646"/>
            <a:ext cx="9385074" cy="6061278"/>
          </a:xfrm>
        </p:spPr>
        <p:txBody>
          <a:bodyPr/>
          <a:lstStyle/>
          <a:p>
            <a:pPr>
              <a:lnSpc>
                <a:spcPct val="105000"/>
              </a:lnSpc>
            </a:pPr>
            <a:r>
              <a:rPr lang="en-US" altLang="en-US" b="1" dirty="0"/>
              <a:t>To give management the big picture </a:t>
            </a:r>
          </a:p>
          <a:p>
            <a:pPr lvl="1">
              <a:lnSpc>
                <a:spcPct val="105000"/>
              </a:lnSpc>
              <a:spcAft>
                <a:spcPts val="1200"/>
              </a:spcAft>
            </a:pPr>
            <a:r>
              <a:rPr lang="en-US" altLang="en-US" sz="2200" dirty="0"/>
              <a:t>Enterprise architecture gives a “systems thinking” view that combines vision and strategy, business architecture, information systems, and technology domains. </a:t>
            </a:r>
          </a:p>
          <a:p>
            <a:pPr>
              <a:lnSpc>
                <a:spcPct val="105000"/>
              </a:lnSpc>
            </a:pPr>
            <a:r>
              <a:rPr lang="en-US" altLang="en-US" b="1" dirty="0"/>
              <a:t>To align IT investments with business goals</a:t>
            </a:r>
          </a:p>
          <a:p>
            <a:pPr lvl="1">
              <a:lnSpc>
                <a:spcPct val="105000"/>
              </a:lnSpc>
              <a:spcAft>
                <a:spcPts val="1200"/>
              </a:spcAft>
            </a:pPr>
            <a:r>
              <a:rPr lang="en-US" altLang="en-US" sz="2200" dirty="0"/>
              <a:t>Creating a platform for business-ICT stakeholder collaboration is essential. Effective enterprise architecture supports strategy, analysis, and planning by providing stakeholders with a blueprint of the current state of the business and IT landscape, and of the desired future state (vision).</a:t>
            </a:r>
          </a:p>
          <a:p>
            <a:pPr>
              <a:lnSpc>
                <a:spcPct val="100000"/>
              </a:lnSpc>
            </a:pPr>
            <a:r>
              <a:rPr lang="en-US" altLang="en-US" b="1" dirty="0"/>
              <a:t>To provide IT developers with specific requirements for software applications</a:t>
            </a:r>
          </a:p>
          <a:p>
            <a:pPr lvl="1">
              <a:lnSpc>
                <a:spcPct val="105000"/>
              </a:lnSpc>
            </a:pPr>
            <a:r>
              <a:rPr lang="en-US" altLang="en-US" sz="2200" dirty="0"/>
              <a:t>The business architecture provides the IT developer with the specific software requirements of an application.</a:t>
            </a:r>
          </a:p>
          <a:p>
            <a:endParaRPr lang="en-US"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18</a:t>
            </a:fld>
            <a:endParaRPr lang="en-US" dirty="0"/>
          </a:p>
        </p:txBody>
      </p:sp>
      <p:sp>
        <p:nvSpPr>
          <p:cNvPr id="6" name="object 6"/>
          <p:cNvSpPr/>
          <p:nvPr/>
        </p:nvSpPr>
        <p:spPr>
          <a:xfrm>
            <a:off x="10058400" y="1351876"/>
            <a:ext cx="0" cy="5064760"/>
          </a:xfrm>
          <a:custGeom>
            <a:avLst/>
            <a:gdLst/>
            <a:ahLst/>
            <a:cxnLst/>
            <a:rect l="l" t="t" r="r" b="b"/>
            <a:pathLst>
              <a:path h="5064760">
                <a:moveTo>
                  <a:pt x="0" y="0"/>
                </a:moveTo>
                <a:lnTo>
                  <a:pt x="0" y="5064772"/>
                </a:lnTo>
              </a:path>
            </a:pathLst>
          </a:custGeom>
          <a:ln w="3175">
            <a:solidFill>
              <a:srgbClr val="5EA19B"/>
            </a:solidFill>
          </a:ln>
        </p:spPr>
        <p:txBody>
          <a:bodyPr wrap="square" lIns="0" tIns="0" rIns="0" bIns="0" rtlCol="0"/>
          <a:lstStyle/>
          <a:p>
            <a:endParaRPr dirty="0"/>
          </a:p>
        </p:txBody>
      </p:sp>
    </p:spTree>
    <p:extLst>
      <p:ext uri="{BB962C8B-B14F-4D97-AF65-F5344CB8AC3E}">
        <p14:creationId xmlns:p14="http://schemas.microsoft.com/office/powerpoint/2010/main" val="36472209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2133600"/>
            <a:ext cx="9264650" cy="4575910"/>
          </a:xfrm>
          <a:prstGeom prst="rect">
            <a:avLst/>
          </a:prstGeom>
        </p:spPr>
      </p:pic>
      <p:sp>
        <p:nvSpPr>
          <p:cNvPr id="3" name="object 3"/>
          <p:cNvSpPr txBox="1">
            <a:spLocks noGrp="1"/>
          </p:cNvSpPr>
          <p:nvPr>
            <p:ph type="title"/>
          </p:nvPr>
        </p:nvSpPr>
        <p:spPr/>
        <p:txBody>
          <a:bodyPr/>
          <a:lstStyle/>
          <a:p>
            <a:r>
              <a:rPr lang="en-US" dirty="0"/>
              <a:t>Enterprise Architecture</a:t>
            </a:r>
          </a:p>
        </p:txBody>
      </p:sp>
      <p:sp>
        <p:nvSpPr>
          <p:cNvPr id="2" name="Slide Number Placeholder 1"/>
          <p:cNvSpPr>
            <a:spLocks noGrp="1"/>
          </p:cNvSpPr>
          <p:nvPr>
            <p:ph type="sldNum" sz="quarter" idx="12"/>
          </p:nvPr>
        </p:nvSpPr>
        <p:spPr/>
        <p:txBody>
          <a:bodyPr/>
          <a:lstStyle/>
          <a:p>
            <a:fld id="{B6F15528-21DE-4FAA-801E-634DDDAF4B2B}" type="slidenum">
              <a:rPr lang="en-US" smtClean="0"/>
              <a:pPr/>
              <a:t>19</a:t>
            </a:fld>
            <a:endParaRPr lang="en-US" dirty="0"/>
          </a:p>
        </p:txBody>
      </p:sp>
      <p:sp>
        <p:nvSpPr>
          <p:cNvPr id="6" name="object 6"/>
          <p:cNvSpPr/>
          <p:nvPr/>
        </p:nvSpPr>
        <p:spPr>
          <a:xfrm>
            <a:off x="10058400" y="1351876"/>
            <a:ext cx="0" cy="5064760"/>
          </a:xfrm>
          <a:custGeom>
            <a:avLst/>
            <a:gdLst/>
            <a:ahLst/>
            <a:cxnLst/>
            <a:rect l="l" t="t" r="r" b="b"/>
            <a:pathLst>
              <a:path h="5064760">
                <a:moveTo>
                  <a:pt x="0" y="0"/>
                </a:moveTo>
                <a:lnTo>
                  <a:pt x="0" y="5064772"/>
                </a:lnTo>
              </a:path>
            </a:pathLst>
          </a:custGeom>
          <a:ln w="3175">
            <a:solidFill>
              <a:srgbClr val="5EA19B"/>
            </a:solidFill>
          </a:ln>
        </p:spPr>
        <p:txBody>
          <a:bodyPr wrap="square" lIns="0" tIns="0" rIns="0" bIns="0" rtlCol="0"/>
          <a:lstStyle/>
          <a:p>
            <a:endParaRPr dirty="0"/>
          </a:p>
        </p:txBody>
      </p:sp>
    </p:spTree>
    <p:extLst>
      <p:ext uri="{BB962C8B-B14F-4D97-AF65-F5344CB8AC3E}">
        <p14:creationId xmlns:p14="http://schemas.microsoft.com/office/powerpoint/2010/main" val="30522581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395336" y="105132"/>
            <a:ext cx="9495796" cy="1085692"/>
          </a:xfrm>
        </p:spPr>
        <p:txBody>
          <a:bodyPr/>
          <a:lstStyle/>
          <a:p>
            <a:pPr>
              <a:lnSpc>
                <a:spcPct val="90000"/>
              </a:lnSpc>
            </a:pPr>
            <a:r>
              <a:rPr lang="en-US" sz="3400" dirty="0"/>
              <a:t>Session 1: eHealth, mHealth, and Health Information Systems Enterprise Architecture</a:t>
            </a:r>
            <a:br>
              <a:rPr lang="en-US" sz="3400" dirty="0"/>
            </a:br>
            <a:br>
              <a:rPr lang="en-US" dirty="0"/>
            </a:br>
            <a:endParaRPr lang="en-US" dirty="0"/>
          </a:p>
        </p:txBody>
      </p:sp>
      <p:sp>
        <p:nvSpPr>
          <p:cNvPr id="17" name="Content Placeholder 16"/>
          <p:cNvSpPr>
            <a:spLocks noGrp="1"/>
          </p:cNvSpPr>
          <p:nvPr>
            <p:ph type="body" sz="quarter" idx="10"/>
          </p:nvPr>
        </p:nvSpPr>
        <p:spPr>
          <a:xfrm>
            <a:off x="406625" y="1253926"/>
            <a:ext cx="9147783" cy="5470970"/>
          </a:xfrm>
        </p:spPr>
        <p:txBody>
          <a:bodyPr/>
          <a:lstStyle/>
          <a:p>
            <a:pPr marL="0" indent="0">
              <a:spcBef>
                <a:spcPts val="300"/>
              </a:spcBef>
              <a:spcAft>
                <a:spcPts val="1200"/>
              </a:spcAft>
              <a:buNone/>
            </a:pPr>
            <a:r>
              <a:rPr lang="en-US" b="1" dirty="0"/>
              <a:t>Learning objectives</a:t>
            </a:r>
          </a:p>
          <a:p>
            <a:pPr lvl="0">
              <a:spcBef>
                <a:spcPts val="300"/>
              </a:spcBef>
            </a:pPr>
            <a:r>
              <a:rPr lang="en-US" dirty="0"/>
              <a:t>By the end of this session, participants will be able to:</a:t>
            </a:r>
          </a:p>
          <a:p>
            <a:pPr lvl="1"/>
            <a:r>
              <a:rPr lang="en-US" dirty="0"/>
              <a:t>Explain key </a:t>
            </a:r>
            <a:r>
              <a:rPr lang="en-US" b="1" dirty="0"/>
              <a:t>eHealth</a:t>
            </a:r>
            <a:r>
              <a:rPr lang="en-US" dirty="0"/>
              <a:t> and </a:t>
            </a:r>
            <a:r>
              <a:rPr lang="en-US" b="1" dirty="0"/>
              <a:t>mHealth</a:t>
            </a:r>
            <a:r>
              <a:rPr lang="en-US" dirty="0"/>
              <a:t> concepts</a:t>
            </a:r>
          </a:p>
          <a:p>
            <a:pPr marL="1095375" lvl="2" indent="-342900">
              <a:buFont typeface="Wingdings" panose="05000000000000000000" pitchFamily="2" charset="2"/>
              <a:buChar char="§"/>
            </a:pPr>
            <a:r>
              <a:rPr lang="en-US" dirty="0"/>
              <a:t>Define commonly used eHealth and mHealth terms</a:t>
            </a:r>
          </a:p>
          <a:p>
            <a:pPr marL="1095375" lvl="2" indent="-342900">
              <a:buFont typeface="Wingdings" panose="05000000000000000000" pitchFamily="2" charset="2"/>
              <a:buChar char="§"/>
            </a:pPr>
            <a:r>
              <a:rPr lang="en-US" dirty="0"/>
              <a:t>Illustrate eHealth and mHealth applications</a:t>
            </a:r>
          </a:p>
          <a:p>
            <a:pPr marL="1095375" lvl="2" indent="-342900">
              <a:buFont typeface="Wingdings" panose="05000000000000000000" pitchFamily="2" charset="2"/>
              <a:buChar char="§"/>
            </a:pPr>
            <a:r>
              <a:rPr lang="en-US" dirty="0"/>
              <a:t>Describe limitations and considerations for eHealth and mHealth</a:t>
            </a:r>
          </a:p>
          <a:p>
            <a:pPr lvl="1"/>
            <a:r>
              <a:rPr lang="en-US" dirty="0"/>
              <a:t>Explain key </a:t>
            </a:r>
            <a:r>
              <a:rPr lang="en-US" b="1" dirty="0"/>
              <a:t>health information systems (HIS) enterprise architecture </a:t>
            </a:r>
            <a:r>
              <a:rPr lang="en-US" dirty="0"/>
              <a:t>concepts</a:t>
            </a:r>
          </a:p>
          <a:p>
            <a:pPr marL="1095375" lvl="2" indent="-342900">
              <a:buFont typeface="Wingdings" panose="05000000000000000000" pitchFamily="2" charset="2"/>
              <a:buChar char="§"/>
            </a:pPr>
            <a:r>
              <a:rPr lang="en-US" dirty="0"/>
              <a:t>Explain the need for the enterprise architecture approach</a:t>
            </a:r>
          </a:p>
          <a:p>
            <a:pPr marL="1095375" lvl="2" indent="-342900">
              <a:spcAft>
                <a:spcPts val="1800"/>
              </a:spcAft>
              <a:buFont typeface="Wingdings" panose="05000000000000000000" pitchFamily="2" charset="2"/>
              <a:buChar char="§"/>
            </a:pPr>
            <a:r>
              <a:rPr lang="en-US" dirty="0"/>
              <a:t>Describe HIS architecture and its ecology </a:t>
            </a:r>
          </a:p>
          <a:p>
            <a:pPr marL="0" indent="0">
              <a:spcAft>
                <a:spcPts val="1200"/>
              </a:spcAft>
              <a:buNone/>
            </a:pPr>
            <a:r>
              <a:rPr lang="en-US" b="1" dirty="0"/>
              <a:t>Topics covered</a:t>
            </a:r>
          </a:p>
          <a:p>
            <a:r>
              <a:rPr lang="en-US" dirty="0"/>
              <a:t>eHealth and mHealth</a:t>
            </a:r>
          </a:p>
        </p:txBody>
      </p:sp>
      <p:sp>
        <p:nvSpPr>
          <p:cNvPr id="2" name="Slide Number Placeholder 1"/>
          <p:cNvSpPr>
            <a:spLocks noGrp="1"/>
          </p:cNvSpPr>
          <p:nvPr>
            <p:ph type="sldNum" sz="quarter" idx="12"/>
          </p:nvPr>
        </p:nvSpPr>
        <p:spPr/>
        <p:txBody>
          <a:bodyPr/>
          <a:lstStyle/>
          <a:p>
            <a:fld id="{B6F15528-21DE-4FAA-801E-634DDDAF4B2B}" type="slidenum">
              <a:rPr lang="en-US" smtClean="0"/>
              <a:pPr/>
              <a:t>2</a:t>
            </a:fld>
            <a:endParaRPr lang="en-US" dirty="0"/>
          </a:p>
        </p:txBody>
      </p:sp>
    </p:spTree>
    <p:extLst>
      <p:ext uri="{BB962C8B-B14F-4D97-AF65-F5344CB8AC3E}">
        <p14:creationId xmlns:p14="http://schemas.microsoft.com/office/powerpoint/2010/main" val="4361966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824" y="1260695"/>
            <a:ext cx="9601200" cy="6511705"/>
          </a:xfrm>
          <a:prstGeom prst="rect">
            <a:avLst/>
          </a:prstGeom>
        </p:spPr>
      </p:pic>
      <p:sp>
        <p:nvSpPr>
          <p:cNvPr id="3" name="object 3"/>
          <p:cNvSpPr txBox="1">
            <a:spLocks noGrp="1"/>
          </p:cNvSpPr>
          <p:nvPr>
            <p:ph type="title"/>
          </p:nvPr>
        </p:nvSpPr>
        <p:spPr/>
        <p:txBody>
          <a:bodyPr/>
          <a:lstStyle/>
          <a:p>
            <a:r>
              <a:rPr lang="en-AU" altLang="en-US" dirty="0"/>
              <a:t>HIS Architecture Principles</a:t>
            </a:r>
          </a:p>
        </p:txBody>
      </p:sp>
      <p:sp>
        <p:nvSpPr>
          <p:cNvPr id="2" name="Slide Number Placeholder 1"/>
          <p:cNvSpPr>
            <a:spLocks noGrp="1"/>
          </p:cNvSpPr>
          <p:nvPr>
            <p:ph type="sldNum" sz="quarter" idx="12"/>
          </p:nvPr>
        </p:nvSpPr>
        <p:spPr/>
        <p:txBody>
          <a:bodyPr/>
          <a:lstStyle/>
          <a:p>
            <a:fld id="{B6F15528-21DE-4FAA-801E-634DDDAF4B2B}" type="slidenum">
              <a:rPr lang="en-US" smtClean="0"/>
              <a:pPr/>
              <a:t>20</a:t>
            </a:fld>
            <a:endParaRPr lang="en-US" dirty="0"/>
          </a:p>
        </p:txBody>
      </p:sp>
      <p:sp>
        <p:nvSpPr>
          <p:cNvPr id="6" name="object 6"/>
          <p:cNvSpPr/>
          <p:nvPr/>
        </p:nvSpPr>
        <p:spPr>
          <a:xfrm>
            <a:off x="10058400" y="1351876"/>
            <a:ext cx="0" cy="5064760"/>
          </a:xfrm>
          <a:custGeom>
            <a:avLst/>
            <a:gdLst/>
            <a:ahLst/>
            <a:cxnLst/>
            <a:rect l="l" t="t" r="r" b="b"/>
            <a:pathLst>
              <a:path h="5064760">
                <a:moveTo>
                  <a:pt x="0" y="0"/>
                </a:moveTo>
                <a:lnTo>
                  <a:pt x="0" y="5064772"/>
                </a:lnTo>
              </a:path>
            </a:pathLst>
          </a:custGeom>
          <a:ln w="3175">
            <a:solidFill>
              <a:srgbClr val="5EA19B"/>
            </a:solidFill>
          </a:ln>
        </p:spPr>
        <p:txBody>
          <a:bodyPr wrap="square" lIns="0" tIns="0" rIns="0" bIns="0" rtlCol="0"/>
          <a:lstStyle/>
          <a:p>
            <a:endParaRPr dirty="0"/>
          </a:p>
        </p:txBody>
      </p:sp>
    </p:spTree>
    <p:extLst>
      <p:ext uri="{BB962C8B-B14F-4D97-AF65-F5344CB8AC3E}">
        <p14:creationId xmlns:p14="http://schemas.microsoft.com/office/powerpoint/2010/main" val="35574177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a:lstStyle/>
          <a:p>
            <a:r>
              <a:rPr lang="en-US" dirty="0"/>
              <a:t>HIS Architecture </a:t>
            </a:r>
          </a:p>
        </p:txBody>
      </p:sp>
      <p:sp>
        <p:nvSpPr>
          <p:cNvPr id="4" name="Text Placeholder 3"/>
          <p:cNvSpPr>
            <a:spLocks noGrp="1"/>
          </p:cNvSpPr>
          <p:nvPr>
            <p:ph type="body" sz="quarter" idx="10"/>
          </p:nvPr>
        </p:nvSpPr>
        <p:spPr>
          <a:xfrm>
            <a:off x="406625" y="2133600"/>
            <a:ext cx="9147783" cy="5459392"/>
          </a:xfrm>
        </p:spPr>
        <p:txBody>
          <a:bodyPr/>
          <a:lstStyle/>
          <a:p>
            <a:pPr>
              <a:spcAft>
                <a:spcPts val="1200"/>
              </a:spcAft>
            </a:pPr>
            <a:r>
              <a:rPr lang="en-US" dirty="0"/>
              <a:t>Can align and leverage investments to build stronger and better integrated HIS supporting better health policy and local health services management, and ultimately stronger health systems</a:t>
            </a:r>
          </a:p>
          <a:p>
            <a:pPr>
              <a:spcAft>
                <a:spcPts val="1200"/>
              </a:spcAft>
            </a:pPr>
            <a:r>
              <a:rPr lang="en-US" dirty="0"/>
              <a:t>Built on a coherent set of best practices for promoting data integration </a:t>
            </a:r>
          </a:p>
          <a:p>
            <a:pPr>
              <a:spcAft>
                <a:spcPts val="1200"/>
              </a:spcAft>
            </a:pPr>
            <a:r>
              <a:rPr lang="en-US" dirty="0"/>
              <a:t>Fosters stakeholder groups to collaboratively build on common components and a common architecture within the HIS</a:t>
            </a:r>
          </a:p>
          <a:p>
            <a:pPr>
              <a:spcAft>
                <a:spcPts val="1200"/>
              </a:spcAft>
            </a:pPr>
            <a:r>
              <a:rPr lang="en-US" dirty="0"/>
              <a:t>Helps identify and create interoperability between the components of the system</a:t>
            </a:r>
          </a:p>
        </p:txBody>
      </p:sp>
      <p:sp>
        <p:nvSpPr>
          <p:cNvPr id="2" name="Slide Number Placeholder 1"/>
          <p:cNvSpPr>
            <a:spLocks noGrp="1"/>
          </p:cNvSpPr>
          <p:nvPr>
            <p:ph type="sldNum" sz="quarter" idx="12"/>
          </p:nvPr>
        </p:nvSpPr>
        <p:spPr/>
        <p:txBody>
          <a:bodyPr/>
          <a:lstStyle/>
          <a:p>
            <a:fld id="{B6F15528-21DE-4FAA-801E-634DDDAF4B2B}" type="slidenum">
              <a:rPr lang="en-US" smtClean="0"/>
              <a:pPr/>
              <a:t>21</a:t>
            </a:fld>
            <a:endParaRPr lang="en-US" dirty="0"/>
          </a:p>
        </p:txBody>
      </p:sp>
      <p:sp>
        <p:nvSpPr>
          <p:cNvPr id="6" name="object 6"/>
          <p:cNvSpPr/>
          <p:nvPr/>
        </p:nvSpPr>
        <p:spPr>
          <a:xfrm>
            <a:off x="10058400" y="1351876"/>
            <a:ext cx="0" cy="5064760"/>
          </a:xfrm>
          <a:custGeom>
            <a:avLst/>
            <a:gdLst/>
            <a:ahLst/>
            <a:cxnLst/>
            <a:rect l="l" t="t" r="r" b="b"/>
            <a:pathLst>
              <a:path h="5064760">
                <a:moveTo>
                  <a:pt x="0" y="0"/>
                </a:moveTo>
                <a:lnTo>
                  <a:pt x="0" y="5064772"/>
                </a:lnTo>
              </a:path>
            </a:pathLst>
          </a:custGeom>
          <a:ln w="3175">
            <a:solidFill>
              <a:srgbClr val="5EA19B"/>
            </a:solidFill>
          </a:ln>
        </p:spPr>
        <p:txBody>
          <a:bodyPr wrap="square" lIns="0" tIns="0" rIns="0" bIns="0" rtlCol="0"/>
          <a:lstStyle/>
          <a:p>
            <a:endParaRPr dirty="0"/>
          </a:p>
        </p:txBody>
      </p:sp>
    </p:spTree>
    <p:extLst>
      <p:ext uri="{BB962C8B-B14F-4D97-AF65-F5344CB8AC3E}">
        <p14:creationId xmlns:p14="http://schemas.microsoft.com/office/powerpoint/2010/main" val="21470423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a:srcRect/>
          <a:stretch>
            <a:fillRect/>
          </a:stretch>
        </p:blipFill>
        <p:spPr bwMode="auto">
          <a:xfrm>
            <a:off x="319449" y="1447087"/>
            <a:ext cx="9310845" cy="5839938"/>
          </a:xfrm>
          <a:prstGeom prst="rect">
            <a:avLst/>
          </a:prstGeom>
          <a:noFill/>
          <a:ln w="9525">
            <a:noFill/>
            <a:miter lim="800000"/>
            <a:headEnd/>
            <a:tailEnd/>
          </a:ln>
        </p:spPr>
      </p:pic>
      <p:sp>
        <p:nvSpPr>
          <p:cNvPr id="21" name="Title 10">
            <a:extLst>
              <a:ext uri="{FF2B5EF4-FFF2-40B4-BE49-F238E27FC236}">
                <a16:creationId xmlns:a16="http://schemas.microsoft.com/office/drawing/2014/main" id="{51964145-B37F-2E4F-AE3C-8EED884C11B8}"/>
              </a:ext>
            </a:extLst>
          </p:cNvPr>
          <p:cNvSpPr>
            <a:spLocks noGrp="1"/>
          </p:cNvSpPr>
          <p:nvPr>
            <p:ph type="title"/>
          </p:nvPr>
        </p:nvSpPr>
        <p:spPr>
          <a:xfrm>
            <a:off x="395336" y="81986"/>
            <a:ext cx="9159073" cy="946713"/>
          </a:xfrm>
        </p:spPr>
        <p:txBody>
          <a:bodyPr/>
          <a:lstStyle/>
          <a:p>
            <a:pPr>
              <a:lnSpc>
                <a:spcPct val="90000"/>
              </a:lnSpc>
            </a:pPr>
            <a:r>
              <a:rPr lang="en-US" dirty="0"/>
              <a:t>Rwanda Health Enterprise Architecture Framework</a:t>
            </a:r>
            <a:br>
              <a:rPr lang="en-US" dirty="0"/>
            </a:br>
            <a:endParaRPr lang="en-US" dirty="0"/>
          </a:p>
        </p:txBody>
      </p:sp>
    </p:spTree>
    <p:extLst>
      <p:ext uri="{BB962C8B-B14F-4D97-AF65-F5344CB8AC3E}">
        <p14:creationId xmlns:p14="http://schemas.microsoft.com/office/powerpoint/2010/main" val="32912855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a:lstStyle/>
          <a:p>
            <a:r>
              <a:rPr lang="en-US" dirty="0"/>
              <a:t>Summary </a:t>
            </a:r>
          </a:p>
        </p:txBody>
      </p:sp>
      <p:sp>
        <p:nvSpPr>
          <p:cNvPr id="4" name="Text Placeholder 3"/>
          <p:cNvSpPr>
            <a:spLocks noGrp="1"/>
          </p:cNvSpPr>
          <p:nvPr>
            <p:ph type="body" sz="quarter" idx="10"/>
          </p:nvPr>
        </p:nvSpPr>
        <p:spPr/>
        <p:txBody>
          <a:bodyPr/>
          <a:lstStyle/>
          <a:p>
            <a:endParaRPr lang="en-US" dirty="0"/>
          </a:p>
          <a:p>
            <a:endParaRPr lang="en-US" dirty="0"/>
          </a:p>
          <a:p>
            <a:endParaRPr lang="en-US" dirty="0"/>
          </a:p>
          <a:p>
            <a:endParaRPr lang="en-US"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23</a:t>
            </a:fld>
            <a:endParaRPr lang="en-US" dirty="0"/>
          </a:p>
        </p:txBody>
      </p:sp>
      <p:sp>
        <p:nvSpPr>
          <p:cNvPr id="6" name="object 6"/>
          <p:cNvSpPr/>
          <p:nvPr/>
        </p:nvSpPr>
        <p:spPr>
          <a:xfrm>
            <a:off x="10058400" y="1351876"/>
            <a:ext cx="0" cy="5064760"/>
          </a:xfrm>
          <a:custGeom>
            <a:avLst/>
            <a:gdLst/>
            <a:ahLst/>
            <a:cxnLst/>
            <a:rect l="l" t="t" r="r" b="b"/>
            <a:pathLst>
              <a:path h="5064760">
                <a:moveTo>
                  <a:pt x="0" y="0"/>
                </a:moveTo>
                <a:lnTo>
                  <a:pt x="0" y="5064772"/>
                </a:lnTo>
              </a:path>
            </a:pathLst>
          </a:custGeom>
          <a:ln w="3175">
            <a:solidFill>
              <a:srgbClr val="5EA19B"/>
            </a:solidFill>
          </a:ln>
        </p:spPr>
        <p:txBody>
          <a:bodyPr wrap="square" lIns="0" tIns="0" rIns="0" bIns="0" rtlCol="0"/>
          <a:lstStyle/>
          <a:p>
            <a:endParaRPr dirty="0"/>
          </a:p>
        </p:txBody>
      </p:sp>
      <p:sp>
        <p:nvSpPr>
          <p:cNvPr id="63" name="Text Placeholder 22">
            <a:extLst>
              <a:ext uri="{FF2B5EF4-FFF2-40B4-BE49-F238E27FC236}">
                <a16:creationId xmlns:a16="http://schemas.microsoft.com/office/drawing/2014/main" id="{6AB64C49-0162-204C-8505-F2D8415D2AE9}"/>
              </a:ext>
            </a:extLst>
          </p:cNvPr>
          <p:cNvSpPr txBox="1">
            <a:spLocks/>
          </p:cNvSpPr>
          <p:nvPr/>
        </p:nvSpPr>
        <p:spPr>
          <a:xfrm>
            <a:off x="406626" y="2133599"/>
            <a:ext cx="9362398" cy="5582787"/>
          </a:xfrm>
          <a:prstGeom prst="rect">
            <a:avLst/>
          </a:prstGeom>
        </p:spPr>
        <p:txBody>
          <a:bodyPr/>
          <a:lstStyle>
            <a:lvl1pPr marL="0" indent="0" eaLnBrk="1" hangingPunct="1">
              <a:lnSpc>
                <a:spcPct val="110000"/>
              </a:lnSpc>
              <a:spcAft>
                <a:spcPts val="600"/>
              </a:spcAft>
              <a:buSzPct val="111000"/>
              <a:buFontTx/>
              <a:buNone/>
              <a:defRPr sz="2400">
                <a:solidFill>
                  <a:schemeClr val="tx1"/>
                </a:solidFill>
                <a:latin typeface="Century Gothic" panose="020B0502020202020204" pitchFamily="34" charset="0"/>
                <a:ea typeface="+mn-ea"/>
                <a:cs typeface="+mn-cs"/>
              </a:defRPr>
            </a:lvl1pPr>
            <a:lvl2pPr marL="695325" indent="-347663" eaLnBrk="1" hangingPunct="1">
              <a:lnSpc>
                <a:spcPct val="110000"/>
              </a:lnSpc>
              <a:spcBef>
                <a:spcPts val="300"/>
              </a:spcBef>
              <a:spcAft>
                <a:spcPts val="300"/>
              </a:spcAft>
              <a:buSzPct val="111000"/>
              <a:buFont typeface="Arial" panose="020B0604020202020204" pitchFamily="34" charset="0"/>
              <a:buChar char="•"/>
              <a:tabLst/>
              <a:defRPr sz="2400">
                <a:solidFill>
                  <a:schemeClr val="tx1"/>
                </a:solidFill>
                <a:latin typeface="Century Gothic" panose="020B0502020202020204" pitchFamily="34" charset="0"/>
                <a:ea typeface="+mn-ea"/>
                <a:cs typeface="+mn-cs"/>
              </a:defRPr>
            </a:lvl2pPr>
            <a:lvl3pPr marL="1095375" indent="-342900" eaLnBrk="1" hangingPunct="1">
              <a:lnSpc>
                <a:spcPct val="110000"/>
              </a:lnSpc>
              <a:spcBef>
                <a:spcPts val="300"/>
              </a:spcBef>
              <a:spcAft>
                <a:spcPts val="300"/>
              </a:spcAft>
              <a:buSzPct val="90000"/>
              <a:buFont typeface="Courier New" panose="02070309020205020404" pitchFamily="49" charset="0"/>
              <a:buChar char="o"/>
              <a:tabLst/>
              <a:defRPr sz="2400">
                <a:solidFill>
                  <a:schemeClr val="tx1"/>
                </a:solidFill>
                <a:latin typeface="Century Gothic" panose="020B0502020202020204" pitchFamily="34" charset="0"/>
                <a:ea typeface="+mn-ea"/>
                <a:cs typeface="+mn-cs"/>
              </a:defRPr>
            </a:lvl3pPr>
            <a:lvl4pPr marL="1150938" indent="0" eaLnBrk="1" hangingPunct="1">
              <a:lnSpc>
                <a:spcPct val="110000"/>
              </a:lnSpc>
              <a:tabLst/>
              <a:defRPr sz="2000">
                <a:solidFill>
                  <a:schemeClr val="tx1"/>
                </a:solidFill>
                <a:latin typeface="Century Gothic" panose="020B0502020202020204" pitchFamily="34" charset="0"/>
                <a:ea typeface="+mn-ea"/>
                <a:cs typeface="+mn-cs"/>
              </a:defRPr>
            </a:lvl4pPr>
            <a:lvl5pPr marL="1828800" eaLnBrk="1" hangingPunct="1">
              <a:defRPr>
                <a:solidFill>
                  <a:schemeClr val="tx1"/>
                </a:solidFill>
                <a:latin typeface="Futura LT Pro Book" panose="020B0502020204020303" pitchFamily="34" charset="0"/>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pPr marL="378900" indent="-342900">
              <a:lnSpc>
                <a:spcPct val="105000"/>
              </a:lnSpc>
              <a:spcAft>
                <a:spcPts val="1200"/>
              </a:spcAft>
              <a:buClr>
                <a:schemeClr val="tx1"/>
              </a:buClr>
              <a:buFont typeface="Arial" panose="020B0604020202020204" pitchFamily="34" charset="0"/>
              <a:buChar char="•"/>
            </a:pPr>
            <a:r>
              <a:rPr lang="en-US" altLang="en-US" sz="2200" dirty="0">
                <a:latin typeface="Century Gothic" charset="0"/>
                <a:ea typeface="Century Gothic" charset="0"/>
                <a:cs typeface="Century Gothic" charset="0"/>
              </a:rPr>
              <a:t>An abundance of tools, methods, and practices for data collection and analysis has created an unsustainable burden on frontline health workers.</a:t>
            </a:r>
          </a:p>
          <a:p>
            <a:pPr marL="378900" indent="-342900">
              <a:lnSpc>
                <a:spcPct val="105000"/>
              </a:lnSpc>
              <a:spcAft>
                <a:spcPts val="1200"/>
              </a:spcAft>
              <a:buClr>
                <a:schemeClr val="tx1"/>
              </a:buClr>
              <a:buFont typeface="Arial" panose="020B0604020202020204" pitchFamily="34" charset="0"/>
              <a:buChar char="•"/>
            </a:pPr>
            <a:r>
              <a:rPr lang="en-US" altLang="en-US" sz="2200" dirty="0">
                <a:latin typeface="Century Gothic" charset="0"/>
                <a:ea typeface="Century Gothic" charset="0"/>
                <a:cs typeface="Century Gothic" charset="0"/>
              </a:rPr>
              <a:t>This burden causes poor data quality and diverts critical health resources from using information for decision making at all management levels.</a:t>
            </a:r>
          </a:p>
          <a:p>
            <a:pPr marL="378900" indent="-342900">
              <a:lnSpc>
                <a:spcPct val="105000"/>
              </a:lnSpc>
              <a:spcAft>
                <a:spcPts val="1200"/>
              </a:spcAft>
              <a:buClr>
                <a:schemeClr val="tx1"/>
              </a:buClr>
              <a:buFont typeface="Arial" panose="020B0604020202020204" pitchFamily="34" charset="0"/>
              <a:buChar char="•"/>
            </a:pPr>
            <a:r>
              <a:rPr lang="en-US" altLang="en-US" sz="2200" dirty="0">
                <a:latin typeface="Century Gothic" charset="0"/>
                <a:ea typeface="Century Gothic" charset="0"/>
                <a:cs typeface="Century Gothic" charset="0"/>
              </a:rPr>
              <a:t>An enterprise architecture approach can help address these challenges.</a:t>
            </a:r>
          </a:p>
          <a:p>
            <a:pPr marL="378900" indent="-342900">
              <a:lnSpc>
                <a:spcPct val="105000"/>
              </a:lnSpc>
              <a:spcAft>
                <a:spcPts val="1200"/>
              </a:spcAft>
              <a:buClr>
                <a:schemeClr val="tx1"/>
              </a:buClr>
              <a:buFont typeface="Arial" panose="020B0604020202020204" pitchFamily="34" charset="0"/>
              <a:buChar char="•"/>
            </a:pPr>
            <a:r>
              <a:rPr lang="en-US" sz="2200" dirty="0">
                <a:latin typeface="Century Gothic" charset="0"/>
                <a:ea typeface="Century Gothic" charset="0"/>
                <a:cs typeface="Century Gothic" charset="0"/>
              </a:rPr>
              <a:t>Improving health system performance through the consistent use of enterprise architecture will be the blueprint for better health outcomes resulting from the routine use of better information to stronger national health information systems.</a:t>
            </a:r>
            <a:endParaRPr lang="en-US" sz="2200" kern="0" dirty="0"/>
          </a:p>
        </p:txBody>
      </p:sp>
    </p:spTree>
    <p:extLst>
      <p:ext uri="{BB962C8B-B14F-4D97-AF65-F5344CB8AC3E}">
        <p14:creationId xmlns:p14="http://schemas.microsoft.com/office/powerpoint/2010/main" val="9140642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87599" y="2674322"/>
            <a:ext cx="8674101" cy="3111557"/>
          </a:xfrm>
          <a:prstGeom prst="rect">
            <a:avLst/>
          </a:prstGeom>
          <a:noFill/>
        </p:spPr>
        <p:txBody>
          <a:bodyPr wrap="square">
            <a:spAutoFit/>
          </a:bodyPr>
          <a:lstStyle/>
          <a:p>
            <a:pPr>
              <a:lnSpc>
                <a:spcPct val="110000"/>
              </a:lnSpc>
              <a:defRPr/>
            </a:pPr>
            <a:r>
              <a:rPr lang="en-US" sz="2000" dirty="0">
                <a:solidFill>
                  <a:schemeClr val="bg1"/>
                </a:solidFill>
                <a:latin typeface="Century Gothic" charset="0"/>
                <a:ea typeface="Century Gothic" charset="0"/>
                <a:cs typeface="Century Gothic"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The views expressed in this presentation do not necessarily reflect the views of USAID or the United States government</a:t>
            </a:r>
            <a:r>
              <a:rPr lang="en-US" sz="1400" dirty="0">
                <a:solidFill>
                  <a:schemeClr val="bg1"/>
                </a:solidFill>
                <a:latin typeface="Century Gothic" charset="0"/>
                <a:ea typeface="Century Gothic" charset="0"/>
                <a:cs typeface="Century Gothic" charset="0"/>
              </a:rPr>
              <a:t>.</a:t>
            </a:r>
          </a:p>
        </p:txBody>
      </p:sp>
      <p:sp>
        <p:nvSpPr>
          <p:cNvPr id="7" name="TextBox 3"/>
          <p:cNvSpPr txBox="1">
            <a:spLocks noChangeArrowheads="1"/>
          </p:cNvSpPr>
          <p:nvPr/>
        </p:nvSpPr>
        <p:spPr bwMode="auto">
          <a:xfrm>
            <a:off x="767872" y="1396632"/>
            <a:ext cx="9000560"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en-US" sz="1400" dirty="0">
                <a:solidFill>
                  <a:schemeClr val="bg1"/>
                </a:solidFill>
                <a:latin typeface="Century Gothic" panose="020B0502020202020204" pitchFamily="34" charset="0"/>
              </a:rPr>
              <a:t>This slide deck is adapted from MEASURE Evaluation’s </a:t>
            </a:r>
            <a:r>
              <a:rPr lang="en-US" sz="1400" dirty="0">
                <a:solidFill>
                  <a:schemeClr val="bg1"/>
                </a:solidFill>
                <a:latin typeface="Century Gothic" panose="020B0502020202020204" pitchFamily="34" charset="0"/>
              </a:rPr>
              <a:t>Routine Health Information Systems: A Curriculum on Basic Concepts and Practice</a:t>
            </a:r>
            <a:r>
              <a:rPr lang="en-US" altLang="en-US" sz="1400" dirty="0">
                <a:solidFill>
                  <a:schemeClr val="bg1"/>
                </a:solidFill>
                <a:latin typeface="Century Gothic" panose="020B0502020202020204" pitchFamily="34" charset="0"/>
              </a:rPr>
              <a:t>. The complete RHIS curriculum is available here: </a:t>
            </a:r>
            <a:br>
              <a:rPr lang="en-US" altLang="en-US" sz="1400" dirty="0">
                <a:solidFill>
                  <a:schemeClr val="bg1"/>
                </a:solidFill>
                <a:latin typeface="Century Gothic" panose="020B0502020202020204" pitchFamily="34" charset="0"/>
              </a:rPr>
            </a:br>
            <a:r>
              <a:rPr lang="en-US" altLang="en-US" sz="1400" dirty="0">
                <a:solidFill>
                  <a:schemeClr val="bg1"/>
                </a:solidFill>
                <a:latin typeface="Century Gothic" panose="020B0502020202020204" pitchFamily="34" charset="0"/>
              </a:rPr>
              <a:t>https://www.measureevaluation.org/our-work/routine-health-information-systems/rhis-curriculum </a:t>
            </a:r>
          </a:p>
          <a:p>
            <a:endParaRPr lang="en-US" altLang="en-US" sz="900" dirty="0"/>
          </a:p>
        </p:txBody>
      </p:sp>
    </p:spTree>
    <p:extLst>
      <p:ext uri="{BB962C8B-B14F-4D97-AF65-F5344CB8AC3E}">
        <p14:creationId xmlns:p14="http://schemas.microsoft.com/office/powerpoint/2010/main" val="41730357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a:lstStyle/>
          <a:p>
            <a:r>
              <a:rPr lang="en-US" dirty="0"/>
              <a:t>eHealth</a:t>
            </a:r>
          </a:p>
        </p:txBody>
      </p:sp>
      <p:sp>
        <p:nvSpPr>
          <p:cNvPr id="17" name="Content Placeholder 16"/>
          <p:cNvSpPr>
            <a:spLocks noGrp="1"/>
          </p:cNvSpPr>
          <p:nvPr>
            <p:ph type="body" sz="quarter" idx="10"/>
          </p:nvPr>
        </p:nvSpPr>
        <p:spPr>
          <a:xfrm>
            <a:off x="406625" y="2133600"/>
            <a:ext cx="9362399" cy="5334000"/>
          </a:xfrm>
        </p:spPr>
        <p:txBody>
          <a:bodyPr/>
          <a:lstStyle/>
          <a:p>
            <a:pPr>
              <a:lnSpc>
                <a:spcPct val="100000"/>
              </a:lnSpc>
              <a:spcAft>
                <a:spcPts val="1200"/>
              </a:spcAft>
            </a:pPr>
            <a:r>
              <a:rPr lang="en-US" b="1" dirty="0"/>
              <a:t>eHealth</a:t>
            </a:r>
            <a:r>
              <a:rPr lang="en-US" dirty="0"/>
              <a:t> (or </a:t>
            </a:r>
            <a:r>
              <a:rPr lang="en-US" b="1" dirty="0"/>
              <a:t>e-health</a:t>
            </a:r>
            <a:r>
              <a:rPr lang="en-US" dirty="0"/>
              <a:t>) is a relatively recent term for healthcare practice supported by electronic processes and communication, dating back to at least 1999. </a:t>
            </a:r>
          </a:p>
          <a:p>
            <a:pPr>
              <a:lnSpc>
                <a:spcPct val="100000"/>
              </a:lnSpc>
              <a:spcAft>
                <a:spcPts val="1200"/>
              </a:spcAft>
            </a:pPr>
            <a:r>
              <a:rPr lang="en-US" b="1" dirty="0"/>
              <a:t>World Health Organization definition:</a:t>
            </a:r>
            <a:r>
              <a:rPr lang="en-US" dirty="0"/>
              <a:t> </a:t>
            </a:r>
            <a:r>
              <a:rPr lang="en-US" i="1" dirty="0"/>
              <a:t>eHealth is the cost-effective and secure use of information and communications technologies in support of health and health-related fields, including healthcare services, health surveillance, health literature, and health education, knowledge and research.</a:t>
            </a:r>
          </a:p>
          <a:p>
            <a:pPr>
              <a:lnSpc>
                <a:spcPct val="100000"/>
              </a:lnSpc>
              <a:spcAft>
                <a:spcPts val="1200"/>
              </a:spcAft>
            </a:pPr>
            <a:r>
              <a:rPr lang="en-US" b="1" dirty="0"/>
              <a:t>European Commission definition:</a:t>
            </a:r>
            <a:r>
              <a:rPr lang="en-US" dirty="0"/>
              <a:t> </a:t>
            </a:r>
            <a:r>
              <a:rPr lang="en-US" i="1" dirty="0"/>
              <a:t>eHealth is the use of modern information and communication technologies to meet needs of citizens, patients, healthcare professionals, healthcare providers, and policymakers.</a:t>
            </a:r>
          </a:p>
        </p:txBody>
      </p:sp>
      <p:sp>
        <p:nvSpPr>
          <p:cNvPr id="2" name="Slide Number Placeholder 1"/>
          <p:cNvSpPr>
            <a:spLocks noGrp="1"/>
          </p:cNvSpPr>
          <p:nvPr>
            <p:ph type="sldNum" sz="quarter" idx="12"/>
          </p:nvPr>
        </p:nvSpPr>
        <p:spPr/>
        <p:txBody>
          <a:bodyPr/>
          <a:lstStyle/>
          <a:p>
            <a:fld id="{B6F15528-21DE-4FAA-801E-634DDDAF4B2B}" type="slidenum">
              <a:rPr lang="en-US" smtClean="0"/>
              <a:pPr/>
              <a:t>3</a:t>
            </a:fld>
            <a:endParaRPr lang="en-US" dirty="0"/>
          </a:p>
        </p:txBody>
      </p:sp>
    </p:spTree>
    <p:extLst>
      <p:ext uri="{BB962C8B-B14F-4D97-AF65-F5344CB8AC3E}">
        <p14:creationId xmlns:p14="http://schemas.microsoft.com/office/powerpoint/2010/main" val="2178729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a:lstStyle/>
          <a:p>
            <a:r>
              <a:rPr lang="en-US" dirty="0"/>
              <a:t>Common Terms in eHealth</a:t>
            </a:r>
          </a:p>
        </p:txBody>
      </p:sp>
      <p:sp>
        <p:nvSpPr>
          <p:cNvPr id="17" name="Content Placeholder 16"/>
          <p:cNvSpPr>
            <a:spLocks noGrp="1"/>
          </p:cNvSpPr>
          <p:nvPr>
            <p:ph type="body" sz="quarter" idx="10"/>
          </p:nvPr>
        </p:nvSpPr>
        <p:spPr>
          <a:xfrm>
            <a:off x="406625" y="2133600"/>
            <a:ext cx="9147783" cy="5007980"/>
          </a:xfrm>
        </p:spPr>
        <p:txBody>
          <a:bodyPr/>
          <a:lstStyle/>
          <a:p>
            <a:pPr>
              <a:spcAft>
                <a:spcPts val="1200"/>
              </a:spcAft>
            </a:pPr>
            <a:r>
              <a:rPr lang="en-US" b="1" dirty="0"/>
              <a:t>Electronic health record</a:t>
            </a:r>
            <a:r>
              <a:rPr lang="en-US" dirty="0"/>
              <a:t> or </a:t>
            </a:r>
            <a:r>
              <a:rPr lang="en-US" b="1" dirty="0"/>
              <a:t>electronic medical record:</a:t>
            </a:r>
            <a:r>
              <a:rPr lang="en-US" dirty="0"/>
              <a:t> Systematized collection of patient and population health data in a digital format that are stored electronically</a:t>
            </a:r>
          </a:p>
          <a:p>
            <a:pPr>
              <a:spcAft>
                <a:spcPts val="1200"/>
              </a:spcAft>
            </a:pPr>
            <a:r>
              <a:rPr lang="en-US" b="1" dirty="0"/>
              <a:t>Clinical decision support system: </a:t>
            </a:r>
            <a:r>
              <a:rPr lang="en-US" dirty="0"/>
              <a:t>Information communication and technology (ICT) solution designed to provide health professionals with clinical decision support, such as assistance with clinical decision-making tasks</a:t>
            </a:r>
          </a:p>
          <a:p>
            <a:r>
              <a:rPr lang="en-US" b="1" dirty="0"/>
              <a:t>Telemedicine:</a:t>
            </a:r>
            <a:r>
              <a:rPr lang="en-US" dirty="0"/>
              <a:t> Physical and psychological diagnosis and treatments at a distance, including telemonitoring of patient functions</a:t>
            </a:r>
          </a:p>
        </p:txBody>
      </p:sp>
      <p:sp>
        <p:nvSpPr>
          <p:cNvPr id="2" name="Slide Number Placeholder 1"/>
          <p:cNvSpPr>
            <a:spLocks noGrp="1"/>
          </p:cNvSpPr>
          <p:nvPr>
            <p:ph type="sldNum" sz="quarter" idx="12"/>
          </p:nvPr>
        </p:nvSpPr>
        <p:spPr/>
        <p:txBody>
          <a:bodyPr/>
          <a:lstStyle/>
          <a:p>
            <a:fld id="{B6F15528-21DE-4FAA-801E-634DDDAF4B2B}" type="slidenum">
              <a:rPr lang="en-US" smtClean="0"/>
              <a:pPr/>
              <a:t>4</a:t>
            </a:fld>
            <a:endParaRPr lang="en-US" dirty="0"/>
          </a:p>
        </p:txBody>
      </p:sp>
    </p:spTree>
    <p:extLst>
      <p:ext uri="{BB962C8B-B14F-4D97-AF65-F5344CB8AC3E}">
        <p14:creationId xmlns:p14="http://schemas.microsoft.com/office/powerpoint/2010/main" val="11833629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a:lstStyle/>
          <a:p>
            <a:r>
              <a:rPr lang="en-US" dirty="0"/>
              <a:t>eHealth Interventions </a:t>
            </a:r>
          </a:p>
        </p:txBody>
      </p:sp>
      <p:sp>
        <p:nvSpPr>
          <p:cNvPr id="17" name="Content Placeholder 16"/>
          <p:cNvSpPr>
            <a:spLocks noGrp="1"/>
          </p:cNvSpPr>
          <p:nvPr>
            <p:ph type="body" sz="quarter" idx="10"/>
          </p:nvPr>
        </p:nvSpPr>
        <p:spPr>
          <a:xfrm>
            <a:off x="406625" y="2133600"/>
            <a:ext cx="9147784" cy="4035706"/>
          </a:xfrm>
        </p:spPr>
        <p:txBody>
          <a:bodyPr/>
          <a:lstStyle/>
          <a:p>
            <a:pPr>
              <a:spcAft>
                <a:spcPts val="1200"/>
              </a:spcAft>
            </a:pPr>
            <a:r>
              <a:rPr lang="en-US" dirty="0"/>
              <a:t>Delivering health information to health professionals and health consumers through the Internet and telecommunication</a:t>
            </a:r>
          </a:p>
          <a:p>
            <a:pPr>
              <a:spcAft>
                <a:spcPts val="1200"/>
              </a:spcAft>
            </a:pPr>
            <a:r>
              <a:rPr lang="en-US" dirty="0"/>
              <a:t>Using information technology (IT) and e-commerce to improve public health services―for example, through the education and training of health workers</a:t>
            </a:r>
          </a:p>
          <a:p>
            <a:pPr>
              <a:spcAft>
                <a:spcPts val="1200"/>
              </a:spcAft>
            </a:pPr>
            <a:r>
              <a:rPr lang="en-US" dirty="0"/>
              <a:t>Applying e-commerce and e-business practices in health systems management (planning, budgeting, accounting, etc.)</a:t>
            </a:r>
          </a:p>
        </p:txBody>
      </p:sp>
      <p:sp>
        <p:nvSpPr>
          <p:cNvPr id="2" name="Slide Number Placeholder 1"/>
          <p:cNvSpPr>
            <a:spLocks noGrp="1"/>
          </p:cNvSpPr>
          <p:nvPr>
            <p:ph type="sldNum" sz="quarter" idx="12"/>
          </p:nvPr>
        </p:nvSpPr>
        <p:spPr/>
        <p:txBody>
          <a:bodyPr/>
          <a:lstStyle/>
          <a:p>
            <a:fld id="{B6F15528-21DE-4FAA-801E-634DDDAF4B2B}" type="slidenum">
              <a:rPr lang="en-US" smtClean="0"/>
              <a:pPr/>
              <a:t>5</a:t>
            </a:fld>
            <a:endParaRPr lang="en-US" dirty="0"/>
          </a:p>
        </p:txBody>
      </p:sp>
    </p:spTree>
    <p:extLst>
      <p:ext uri="{BB962C8B-B14F-4D97-AF65-F5344CB8AC3E}">
        <p14:creationId xmlns:p14="http://schemas.microsoft.com/office/powerpoint/2010/main" val="844686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a:lstStyle/>
          <a:p>
            <a:r>
              <a:rPr lang="en-US" dirty="0"/>
              <a:t>Why eHealth?</a:t>
            </a:r>
          </a:p>
        </p:txBody>
      </p:sp>
      <p:sp>
        <p:nvSpPr>
          <p:cNvPr id="17" name="Content Placeholder 16"/>
          <p:cNvSpPr>
            <a:spLocks noGrp="1"/>
          </p:cNvSpPr>
          <p:nvPr>
            <p:ph type="body" sz="quarter" idx="10"/>
          </p:nvPr>
        </p:nvSpPr>
        <p:spPr>
          <a:xfrm>
            <a:off x="406625" y="2133599"/>
            <a:ext cx="9362399" cy="5168449"/>
          </a:xfrm>
        </p:spPr>
        <p:txBody>
          <a:bodyPr/>
          <a:lstStyle/>
          <a:p>
            <a:pPr>
              <a:spcAft>
                <a:spcPts val="1200"/>
              </a:spcAft>
            </a:pPr>
            <a:r>
              <a:rPr lang="en-US" altLang="en-US" dirty="0"/>
              <a:t>In many low- and middle-income countries (LMICs), health system challenges relating to weak governance, health workforce shortages, and geographic and economic barriers to care impede effective delivery of health services to those in need.</a:t>
            </a:r>
          </a:p>
          <a:p>
            <a:pPr>
              <a:spcAft>
                <a:spcPts val="1200"/>
              </a:spcAft>
            </a:pPr>
            <a:r>
              <a:rPr lang="en-US" dirty="0"/>
              <a:t>ICT offers the potential for addressing some of these challenges with innovative solutions, especially if offered at scale.</a:t>
            </a:r>
          </a:p>
          <a:p>
            <a:pPr>
              <a:spcAft>
                <a:spcPts val="1200"/>
              </a:spcAft>
            </a:pPr>
            <a:r>
              <a:rPr lang="en-US" dirty="0"/>
              <a:t>LMICs account for three-quarters of the rapidly expanding Internet and mobile cellular subscriptions globally, thus creating opportunities for innovative and cost-effective health services through the use of ICT. </a:t>
            </a:r>
          </a:p>
        </p:txBody>
      </p:sp>
      <p:sp>
        <p:nvSpPr>
          <p:cNvPr id="2" name="Slide Number Placeholder 1"/>
          <p:cNvSpPr>
            <a:spLocks noGrp="1"/>
          </p:cNvSpPr>
          <p:nvPr>
            <p:ph type="sldNum" sz="quarter" idx="12"/>
          </p:nvPr>
        </p:nvSpPr>
        <p:spPr/>
        <p:txBody>
          <a:bodyPr/>
          <a:lstStyle/>
          <a:p>
            <a:fld id="{B6F15528-21DE-4FAA-801E-634DDDAF4B2B}" type="slidenum">
              <a:rPr lang="en-US" smtClean="0"/>
              <a:pPr/>
              <a:t>6</a:t>
            </a:fld>
            <a:endParaRPr lang="en-US" dirty="0"/>
          </a:p>
        </p:txBody>
      </p:sp>
    </p:spTree>
    <p:extLst>
      <p:ext uri="{BB962C8B-B14F-4D97-AF65-F5344CB8AC3E}">
        <p14:creationId xmlns:p14="http://schemas.microsoft.com/office/powerpoint/2010/main" val="20580294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DA8DE05A-B7C1-F045-80F5-96A37A12123F}"/>
              </a:ext>
            </a:extLst>
          </p:cNvPr>
          <p:cNvSpPr>
            <a:spLocks noGrp="1"/>
          </p:cNvSpPr>
          <p:nvPr>
            <p:ph type="title"/>
          </p:nvPr>
        </p:nvSpPr>
        <p:spPr>
          <a:xfrm>
            <a:off x="395336" y="105132"/>
            <a:ext cx="9159073" cy="657424"/>
          </a:xfrm>
        </p:spPr>
        <p:txBody>
          <a:bodyPr/>
          <a:lstStyle/>
          <a:p>
            <a:pPr>
              <a:lnSpc>
                <a:spcPct val="90000"/>
              </a:lnSpc>
            </a:pPr>
            <a:r>
              <a:rPr lang="en-US" dirty="0"/>
              <a:t>What resources do we have to address our priorities?</a:t>
            </a:r>
          </a:p>
        </p:txBody>
      </p:sp>
      <p:sp>
        <p:nvSpPr>
          <p:cNvPr id="14" name="Text Placeholder 13">
            <a:extLst>
              <a:ext uri="{FF2B5EF4-FFF2-40B4-BE49-F238E27FC236}">
                <a16:creationId xmlns:a16="http://schemas.microsoft.com/office/drawing/2014/main" id="{ECA8515A-EE19-A543-A648-2C610156DADF}"/>
              </a:ext>
            </a:extLst>
          </p:cNvPr>
          <p:cNvSpPr>
            <a:spLocks noGrp="1"/>
          </p:cNvSpPr>
          <p:nvPr>
            <p:ph type="body" sz="quarter" idx="11"/>
          </p:nvPr>
        </p:nvSpPr>
        <p:spPr>
          <a:xfrm>
            <a:off x="395336" y="1220810"/>
            <a:ext cx="9147783" cy="509498"/>
          </a:xfrm>
        </p:spPr>
        <p:txBody>
          <a:bodyPr/>
          <a:lstStyle/>
          <a:p>
            <a:r>
              <a:rPr lang="en-US" sz="2000" b="1" dirty="0"/>
              <a:t>Map of Data Flow in Health Systems</a:t>
            </a:r>
          </a:p>
        </p:txBody>
      </p:sp>
      <p:sp>
        <p:nvSpPr>
          <p:cNvPr id="3" name="Slide Number Placeholder 2"/>
          <p:cNvSpPr>
            <a:spLocks noGrp="1"/>
          </p:cNvSpPr>
          <p:nvPr>
            <p:ph type="sldNum" sz="quarter" idx="12"/>
          </p:nvPr>
        </p:nvSpPr>
        <p:spPr/>
        <p:txBody>
          <a:bodyPr/>
          <a:lstStyle/>
          <a:p>
            <a:fld id="{B6F15528-21DE-4FAA-801E-634DDDAF4B2B}" type="slidenum">
              <a:rPr lang="en-US" smtClean="0"/>
              <a:t>7</a:t>
            </a:fld>
            <a:endParaRPr lang="en-US" dirty="0"/>
          </a:p>
        </p:txBody>
      </p:sp>
      <p:pic>
        <p:nvPicPr>
          <p:cNvPr id="4" name="Picture 3"/>
          <p:cNvPicPr>
            <a:picLocks noChangeAspect="1"/>
          </p:cNvPicPr>
          <p:nvPr/>
        </p:nvPicPr>
        <p:blipFill rotWithShape="1">
          <a:blip r:embed="rId3"/>
          <a:srcRect l="2665" t="11156" r="7134" b="3985"/>
          <a:stretch/>
        </p:blipFill>
        <p:spPr>
          <a:xfrm>
            <a:off x="395336" y="1800080"/>
            <a:ext cx="7873371" cy="5191666"/>
          </a:xfrm>
          <a:prstGeom prst="rect">
            <a:avLst/>
          </a:prstGeom>
          <a:ln>
            <a:solidFill>
              <a:srgbClr val="1E1860"/>
            </a:solidFill>
          </a:ln>
        </p:spPr>
      </p:pic>
      <p:sp>
        <p:nvSpPr>
          <p:cNvPr id="5" name="TextBox 4"/>
          <p:cNvSpPr txBox="1"/>
          <p:nvPr/>
        </p:nvSpPr>
        <p:spPr>
          <a:xfrm>
            <a:off x="395336" y="7232277"/>
            <a:ext cx="8715210" cy="430887"/>
          </a:xfrm>
          <a:prstGeom prst="rect">
            <a:avLst/>
          </a:prstGeom>
          <a:noFill/>
        </p:spPr>
        <p:txBody>
          <a:bodyPr wrap="square" rtlCol="0">
            <a:spAutoFit/>
          </a:bodyPr>
          <a:lstStyle/>
          <a:p>
            <a:r>
              <a:rPr lang="en-US" sz="1100" dirty="0">
                <a:latin typeface="Century Gothic" panose="020B0502020202020204" pitchFamily="34" charset="0"/>
              </a:rPr>
              <a:t>Thomas, J. C. (2018). </a:t>
            </a:r>
            <a:r>
              <a:rPr lang="en-US" sz="1100" i="1" dirty="0">
                <a:latin typeface="Century Gothic" panose="020B0502020202020204" pitchFamily="34" charset="0"/>
              </a:rPr>
              <a:t>Map of data flow in health information systems.</a:t>
            </a:r>
            <a:r>
              <a:rPr lang="en-US" sz="1100" dirty="0">
                <a:latin typeface="Century Gothic" panose="020B0502020202020204" pitchFamily="34" charset="0"/>
              </a:rPr>
              <a:t> Chapel Hill, NC: MEASURE Evaluation, University of North Carolina. Retrieved from: </a:t>
            </a:r>
            <a:r>
              <a:rPr lang="en-US" sz="1100" dirty="0">
                <a:latin typeface="Century Gothic" panose="020B0502020202020204" pitchFamily="34" charset="0"/>
                <a:hlinkClick r:id="rId4"/>
              </a:rPr>
              <a:t>https://www.measureevaluation.org/resources/publications/gr-18-016</a:t>
            </a:r>
            <a:r>
              <a:rPr lang="en-US" sz="1100" dirty="0">
                <a:latin typeface="Century Gothic" panose="020B0502020202020204" pitchFamily="34" charset="0"/>
              </a:rPr>
              <a:t> </a:t>
            </a:r>
          </a:p>
        </p:txBody>
      </p:sp>
    </p:spTree>
    <p:extLst>
      <p:ext uri="{BB962C8B-B14F-4D97-AF65-F5344CB8AC3E}">
        <p14:creationId xmlns:p14="http://schemas.microsoft.com/office/powerpoint/2010/main" val="4079116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p:txBody>
          <a:bodyPr/>
          <a:lstStyle/>
          <a:p>
            <a:r>
              <a:rPr lang="en-US" dirty="0"/>
              <a:t>Application of eHealth in HIS</a:t>
            </a:r>
          </a:p>
        </p:txBody>
      </p:sp>
      <p:sp>
        <p:nvSpPr>
          <p:cNvPr id="17" name="Content Placeholder 16"/>
          <p:cNvSpPr>
            <a:spLocks noGrp="1"/>
          </p:cNvSpPr>
          <p:nvPr>
            <p:ph type="body" sz="quarter" idx="10"/>
          </p:nvPr>
        </p:nvSpPr>
        <p:spPr>
          <a:xfrm>
            <a:off x="406625" y="1288643"/>
            <a:ext cx="9362399" cy="6427744"/>
          </a:xfrm>
        </p:spPr>
        <p:txBody>
          <a:bodyPr/>
          <a:lstStyle/>
          <a:p>
            <a:pPr marL="0" indent="0">
              <a:lnSpc>
                <a:spcPct val="100000"/>
              </a:lnSpc>
              <a:spcAft>
                <a:spcPts val="1200"/>
              </a:spcAft>
              <a:buNone/>
            </a:pPr>
            <a:r>
              <a:rPr lang="en-US" b="1" dirty="0"/>
              <a:t>Data collection</a:t>
            </a:r>
          </a:p>
          <a:p>
            <a:pPr>
              <a:lnSpc>
                <a:spcPct val="100000"/>
              </a:lnSpc>
            </a:pPr>
            <a:r>
              <a:rPr lang="en-US" dirty="0"/>
              <a:t>Use of handheld devices</a:t>
            </a:r>
          </a:p>
          <a:p>
            <a:pPr>
              <a:lnSpc>
                <a:spcPct val="100000"/>
              </a:lnSpc>
            </a:pPr>
            <a:r>
              <a:rPr lang="en-US" dirty="0"/>
              <a:t>Automated information messaging </a:t>
            </a:r>
          </a:p>
          <a:p>
            <a:pPr>
              <a:lnSpc>
                <a:spcPct val="100000"/>
              </a:lnSpc>
            </a:pPr>
            <a:r>
              <a:rPr lang="en-US" dirty="0"/>
              <a:t>Use of different data management applications, such as DHIS 2, iHRIS, and eLMIS, to collect, aggregate, and report routine data </a:t>
            </a:r>
          </a:p>
          <a:p>
            <a:pPr marL="0" indent="0">
              <a:lnSpc>
                <a:spcPct val="100000"/>
              </a:lnSpc>
              <a:spcAft>
                <a:spcPts val="1200"/>
              </a:spcAft>
              <a:buNone/>
            </a:pPr>
            <a:r>
              <a:rPr lang="en-US" b="1" dirty="0"/>
              <a:t>Data management and storage</a:t>
            </a:r>
          </a:p>
          <a:p>
            <a:pPr>
              <a:lnSpc>
                <a:spcPct val="100000"/>
              </a:lnSpc>
            </a:pPr>
            <a:r>
              <a:rPr lang="en-US" dirty="0"/>
              <a:t>Addresses requirements of interoperability and integrated sets of data</a:t>
            </a:r>
          </a:p>
          <a:p>
            <a:pPr>
              <a:lnSpc>
                <a:spcPct val="100000"/>
              </a:lnSpc>
            </a:pPr>
            <a:r>
              <a:rPr lang="en-US" dirty="0"/>
              <a:t>More sophisticated data storage addresses complexity and variability of health data across the health enterprise</a:t>
            </a:r>
          </a:p>
          <a:p>
            <a:pPr>
              <a:lnSpc>
                <a:spcPct val="100000"/>
              </a:lnSpc>
            </a:pPr>
            <a:r>
              <a:rPr lang="en-US" dirty="0"/>
              <a:t>Relational databases are increasingly the norm, rather than the older, flat database formats that limited functionality and scalability, such as  Microsoft Excel workbooks</a:t>
            </a:r>
          </a:p>
        </p:txBody>
      </p:sp>
      <p:sp>
        <p:nvSpPr>
          <p:cNvPr id="2" name="Slide Number Placeholder 1"/>
          <p:cNvSpPr>
            <a:spLocks noGrp="1"/>
          </p:cNvSpPr>
          <p:nvPr>
            <p:ph type="sldNum" sz="quarter" idx="12"/>
          </p:nvPr>
        </p:nvSpPr>
        <p:spPr/>
        <p:txBody>
          <a:bodyPr/>
          <a:lstStyle/>
          <a:p>
            <a:fld id="{B6F15528-21DE-4FAA-801E-634DDDAF4B2B}" type="slidenum">
              <a:rPr lang="en-US" smtClean="0"/>
              <a:pPr/>
              <a:t>8</a:t>
            </a:fld>
            <a:endParaRPr lang="en-US" dirty="0"/>
          </a:p>
        </p:txBody>
      </p:sp>
    </p:spTree>
    <p:extLst>
      <p:ext uri="{BB962C8B-B14F-4D97-AF65-F5344CB8AC3E}">
        <p14:creationId xmlns:p14="http://schemas.microsoft.com/office/powerpoint/2010/main" val="8276097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406625" y="0"/>
            <a:ext cx="9159073" cy="657424"/>
          </a:xfrm>
        </p:spPr>
        <p:txBody>
          <a:bodyPr/>
          <a:lstStyle/>
          <a:p>
            <a:r>
              <a:rPr lang="en-US" dirty="0"/>
              <a:t>Application of eHealth in Health Management Information Systems</a:t>
            </a:r>
          </a:p>
        </p:txBody>
      </p:sp>
      <p:sp>
        <p:nvSpPr>
          <p:cNvPr id="17" name="Content Placeholder 16"/>
          <p:cNvSpPr>
            <a:spLocks noGrp="1"/>
          </p:cNvSpPr>
          <p:nvPr>
            <p:ph type="body" sz="quarter" idx="10"/>
          </p:nvPr>
        </p:nvSpPr>
        <p:spPr>
          <a:xfrm>
            <a:off x="406625" y="1277073"/>
            <a:ext cx="9147783" cy="6024975"/>
          </a:xfrm>
        </p:spPr>
        <p:txBody>
          <a:bodyPr/>
          <a:lstStyle/>
          <a:p>
            <a:pPr marL="0" indent="0">
              <a:buNone/>
            </a:pPr>
            <a:r>
              <a:rPr lang="en-US" b="1" dirty="0"/>
              <a:t>Data analysis, presentation, and use</a:t>
            </a:r>
          </a:p>
          <a:p>
            <a:pPr>
              <a:spcAft>
                <a:spcPts val="1200"/>
              </a:spcAft>
            </a:pPr>
            <a:r>
              <a:rPr lang="en-US" dirty="0"/>
              <a:t>The system can be used for the extraction and triangulation of health data.</a:t>
            </a:r>
          </a:p>
          <a:p>
            <a:pPr>
              <a:spcAft>
                <a:spcPts val="1200"/>
              </a:spcAft>
            </a:pPr>
            <a:r>
              <a:rPr lang="en-US" dirty="0"/>
              <a:t>Data analysis and synthesis tools can be used to produce routine or ad hoc reports, identify trends and issues of concern, and track progress. </a:t>
            </a:r>
          </a:p>
          <a:p>
            <a:pPr>
              <a:spcAft>
                <a:spcPts val="1200"/>
              </a:spcAft>
            </a:pPr>
            <a:r>
              <a:rPr lang="en-US" dirty="0"/>
              <a:t>Data dashboards and other data visualization tools can be customized to include maps (geographic information systems).</a:t>
            </a:r>
          </a:p>
          <a:p>
            <a:pPr marL="0" indent="0">
              <a:buNone/>
            </a:pPr>
            <a:r>
              <a:rPr lang="en-US" b="1" dirty="0"/>
              <a:t>Data quality</a:t>
            </a:r>
          </a:p>
          <a:p>
            <a:r>
              <a:rPr lang="en-US" dirty="0"/>
              <a:t>Tools for improving data quality include data standardization, geocoding, data matching, data monitoring, and profiling.</a:t>
            </a:r>
          </a:p>
          <a:p>
            <a:pPr lvl="2"/>
            <a:endParaRPr lang="en-US"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9</a:t>
            </a:fld>
            <a:endParaRPr lang="en-US" dirty="0"/>
          </a:p>
        </p:txBody>
      </p:sp>
    </p:spTree>
    <p:extLst>
      <p:ext uri="{BB962C8B-B14F-4D97-AF65-F5344CB8AC3E}">
        <p14:creationId xmlns:p14="http://schemas.microsoft.com/office/powerpoint/2010/main" val="40436876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Eval_PPT template_REVISED2" id="{0FA34991-EF48-D246-811D-42175B37B24D}" vid="{CC5068C0-6FFF-DC49-9EC2-D94241B875F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7048E68-115E-4EEB-AE32-34075EC8E989}">
  <ds:schemaRefs>
    <ds:schemaRef ds:uri="http://purl.org/dc/elements/1.1/"/>
    <ds:schemaRef ds:uri="http://purl.org/dc/dcmitype/"/>
    <ds:schemaRef ds:uri="http://schemas.microsoft.com/office/2006/metadata/properties"/>
    <ds:schemaRef ds:uri="http://schemas.openxmlformats.org/package/2006/metadata/core-properties"/>
    <ds:schemaRef ds:uri="http://schemas.microsoft.com/office/infopath/2007/PartnerControls"/>
    <ds:schemaRef ds:uri="http://purl.org/dc/terms/"/>
    <ds:schemaRef ds:uri="http://schemas.microsoft.com/office/2006/documentManagement/types"/>
    <ds:schemaRef ds:uri="http://www.w3.org/XML/1998/namespace"/>
    <ds:schemaRef ds:uri="8acd36b6-32e9-4b51-a9fd-9af350096dbc"/>
  </ds:schemaRefs>
</ds:datastoreItem>
</file>

<file path=customXml/itemProps2.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3.xml><?xml version="1.0" encoding="utf-8"?>
<ds:datastoreItem xmlns:ds="http://schemas.openxmlformats.org/officeDocument/2006/customXml" ds:itemID="{8D43326D-A26E-492B-AD7E-43379606798C}"/>
</file>

<file path=docProps/app.xml><?xml version="1.0" encoding="utf-8"?>
<Properties xmlns="http://schemas.openxmlformats.org/officeDocument/2006/extended-properties" xmlns:vt="http://schemas.openxmlformats.org/officeDocument/2006/docPropsVTypes">
  <Template>Office Theme</Template>
  <TotalTime>26</TotalTime>
  <Words>2044</Words>
  <Application>Microsoft Office PowerPoint</Application>
  <PresentationFormat>Custom</PresentationFormat>
  <Paragraphs>198</Paragraphs>
  <Slides>24</Slides>
  <Notes>24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24</vt:i4>
      </vt:variant>
    </vt:vector>
  </HeadingPairs>
  <TitlesOfParts>
    <vt:vector size="34" baseType="lpstr">
      <vt:lpstr>Arial</vt:lpstr>
      <vt:lpstr>Calibri</vt:lpstr>
      <vt:lpstr>Century Gothic</vt:lpstr>
      <vt:lpstr>Century Gothic Bold</vt:lpstr>
      <vt:lpstr>Courier New</vt:lpstr>
      <vt:lpstr>Futura Lt BT</vt:lpstr>
      <vt:lpstr>Futura LT Pro Book</vt:lpstr>
      <vt:lpstr>Times New Roman</vt:lpstr>
      <vt:lpstr>Wingdings</vt:lpstr>
      <vt:lpstr>Office Theme</vt:lpstr>
      <vt:lpstr>Health Informatics for Health Information Systems</vt:lpstr>
      <vt:lpstr>Session 1: eHealth, mHealth, and Health Information Systems Enterprise Architecture  </vt:lpstr>
      <vt:lpstr>eHealth</vt:lpstr>
      <vt:lpstr>Common Terms in eHealth</vt:lpstr>
      <vt:lpstr>eHealth Interventions </vt:lpstr>
      <vt:lpstr>Why eHealth?</vt:lpstr>
      <vt:lpstr>What resources do we have to address our priorities?</vt:lpstr>
      <vt:lpstr>Application of eHealth in HIS</vt:lpstr>
      <vt:lpstr>Application of eHealth in Health Management Information Systems</vt:lpstr>
      <vt:lpstr>Common Terms in mHealth</vt:lpstr>
      <vt:lpstr>mHealth Applications</vt:lpstr>
      <vt:lpstr>mHealth Applications</vt:lpstr>
      <vt:lpstr>Limitations and Considerations </vt:lpstr>
      <vt:lpstr>Limitations and Considerations </vt:lpstr>
      <vt:lpstr>PowerPoint Presentation</vt:lpstr>
      <vt:lpstr>Ecology of HIS in LMICs </vt:lpstr>
      <vt:lpstr>What is enterprise architecture?</vt:lpstr>
      <vt:lpstr>Need for Enterprise Architecture</vt:lpstr>
      <vt:lpstr>Enterprise Architecture</vt:lpstr>
      <vt:lpstr>HIS Architecture Principles</vt:lpstr>
      <vt:lpstr>HIS Architecture </vt:lpstr>
      <vt:lpstr>Rwanda Health Enterprise Architecture Framework </vt:lpstr>
      <vt:lpstr>Summary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Health Informatics</dc:title>
  <dc:creator>- McMaster</dc:creator>
  <cp:lastModifiedBy>Young-Turner, Cindy</cp:lastModifiedBy>
  <cp:revision>2</cp:revision>
  <cp:lastPrinted>2018-07-03T20:43:49Z</cp:lastPrinted>
  <dcterms:created xsi:type="dcterms:W3CDTF">2018-06-29T01:41:23Z</dcterms:created>
  <dcterms:modified xsi:type="dcterms:W3CDTF">2020-03-20T17:58:40Z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