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handoutMasterIdLst>
    <p:handoutMasterId r:id="rId27"/>
  </p:handoutMasterIdLst>
  <p:sldIdLst>
    <p:sldId id="273"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71" r:id="rId25"/>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 Gabriel, Mylene" initials="SGM" lastIdx="1" clrIdx="0">
    <p:extLst/>
  </p:cmAuthor>
  <p:cmAuthor id="2" name="Young-Turner, Cindy" initials="YC" lastIdx="4" clrIdx="1">
    <p:extLst/>
  </p:cmAuthor>
  <p:cmAuthor id="3" name="McGill, Deborah" initials="MD" lastIdx="2" clrIdx="2">
    <p:extLst/>
  </p:cmAuthor>
  <p:cmAuthor id="4" name="Villella, Christina" initials="VC" lastIdx="1" clrIdx="3">
    <p:extLst>
      <p:ext uri="{19B8F6BF-5375-455C-9EA6-DF929625EA0E}">
        <p15:presenceInfo xmlns:p15="http://schemas.microsoft.com/office/powerpoint/2012/main" userId="S-1-5-21-2338163137-2684688362-157462135-815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2471"/>
    <a:srgbClr val="A6C038"/>
    <a:srgbClr val="1E1860"/>
    <a:srgbClr val="A29CC0"/>
    <a:srgbClr val="555276"/>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019" autoAdjust="0"/>
    <p:restoredTop sz="88333" autoAdjust="0"/>
  </p:normalViewPr>
  <p:slideViewPr>
    <p:cSldViewPr>
      <p:cViewPr varScale="1">
        <p:scale>
          <a:sx n="85" d="100"/>
          <a:sy n="85" d="100"/>
        </p:scale>
        <p:origin x="2160" y="90"/>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127" d="100"/>
          <a:sy n="127" d="100"/>
        </p:scale>
        <p:origin x="1716" y="13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NHMIS\GRAPH\RAdministration8.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Admissions per doctor</a:t>
            </a:r>
          </a:p>
        </c:rich>
      </c:tx>
      <c:overlay val="0"/>
    </c:title>
    <c:autoTitleDeleted val="0"/>
    <c:plotArea>
      <c:layout/>
      <c:barChart>
        <c:barDir val="bar"/>
        <c:grouping val="clustered"/>
        <c:varyColors val="0"/>
        <c:ser>
          <c:idx val="0"/>
          <c:order val="0"/>
          <c:tx>
            <c:strRef>
              <c:f>TMPTMP1!$G$1</c:f>
              <c:strCache>
                <c:ptCount val="1"/>
                <c:pt idx="0">
                  <c:v>Admissions per Doctor</c:v>
                </c:pt>
              </c:strCache>
            </c:strRef>
          </c:tx>
          <c:spPr>
            <a:solidFill>
              <a:srgbClr val="002060"/>
            </a:solidFill>
          </c:spPr>
          <c:invertIfNegative val="0"/>
          <c:cat>
            <c:strRef>
              <c:f>TMPTMP1!$F$2:$F$8</c:f>
              <c:strCache>
                <c:ptCount val="7"/>
                <c:pt idx="0">
                  <c:v>ANSEBA</c:v>
                </c:pt>
                <c:pt idx="1">
                  <c:v>DEBUB</c:v>
                </c:pt>
                <c:pt idx="2">
                  <c:v>DEBUBAWI KEYHI BAHRI</c:v>
                </c:pt>
                <c:pt idx="3">
                  <c:v>GASH-BARKA</c:v>
                </c:pt>
                <c:pt idx="4">
                  <c:v>MAAKEL</c:v>
                </c:pt>
                <c:pt idx="5">
                  <c:v>NATIONAL REFERRAL</c:v>
                </c:pt>
                <c:pt idx="6">
                  <c:v>SEMENAWI KEYHI BAHRI</c:v>
                </c:pt>
              </c:strCache>
            </c:strRef>
          </c:cat>
          <c:val>
            <c:numRef>
              <c:f>TMPTMP1!$G$2:$G$8</c:f>
              <c:numCache>
                <c:formatCode>General</c:formatCode>
                <c:ptCount val="7"/>
                <c:pt idx="0">
                  <c:v>438.04255319148939</c:v>
                </c:pt>
                <c:pt idx="1">
                  <c:v>322.50352941176459</c:v>
                </c:pt>
                <c:pt idx="2">
                  <c:v>81.12676056338023</c:v>
                </c:pt>
                <c:pt idx="3">
                  <c:v>1105.4054054054061</c:v>
                </c:pt>
                <c:pt idx="4">
                  <c:v>60.774193548387103</c:v>
                </c:pt>
                <c:pt idx="5">
                  <c:v>199.90728476821189</c:v>
                </c:pt>
                <c:pt idx="6">
                  <c:v>238.2051282051282</c:v>
                </c:pt>
              </c:numCache>
            </c:numRef>
          </c:val>
          <c:extLst>
            <c:ext xmlns:c16="http://schemas.microsoft.com/office/drawing/2014/chart" uri="{C3380CC4-5D6E-409C-BE32-E72D297353CC}">
              <c16:uniqueId val="{00000000-5ECA-4570-B5B4-2AD0D301CB18}"/>
            </c:ext>
          </c:extLst>
        </c:ser>
        <c:dLbls>
          <c:showLegendKey val="0"/>
          <c:showVal val="0"/>
          <c:showCatName val="0"/>
          <c:showSerName val="0"/>
          <c:showPercent val="0"/>
          <c:showBubbleSize val="0"/>
        </c:dLbls>
        <c:gapWidth val="150"/>
        <c:axId val="247222296"/>
        <c:axId val="247221512"/>
      </c:barChart>
      <c:catAx>
        <c:axId val="247222296"/>
        <c:scaling>
          <c:orientation val="minMax"/>
        </c:scaling>
        <c:delete val="0"/>
        <c:axPos val="l"/>
        <c:numFmt formatCode="General" sourceLinked="0"/>
        <c:majorTickMark val="out"/>
        <c:minorTickMark val="none"/>
        <c:tickLblPos val="nextTo"/>
        <c:crossAx val="247221512"/>
        <c:crosses val="autoZero"/>
        <c:auto val="1"/>
        <c:lblAlgn val="ctr"/>
        <c:lblOffset val="100"/>
        <c:noMultiLvlLbl val="0"/>
      </c:catAx>
      <c:valAx>
        <c:axId val="247221512"/>
        <c:scaling>
          <c:orientation val="minMax"/>
        </c:scaling>
        <c:delete val="0"/>
        <c:axPos val="b"/>
        <c:numFmt formatCode="General" sourceLinked="1"/>
        <c:majorTickMark val="out"/>
        <c:minorTickMark val="none"/>
        <c:tickLblPos val="nextTo"/>
        <c:crossAx val="247222296"/>
        <c:crosses val="autoZero"/>
        <c:crossBetween val="between"/>
      </c:valAx>
    </c:plotArea>
    <c:plotVisOnly val="1"/>
    <c:dispBlanksAs val="gap"/>
    <c:showDLblsOverMax val="0"/>
  </c:chart>
  <c:txPr>
    <a:bodyPr/>
    <a:lstStyle/>
    <a:p>
      <a:pPr>
        <a:defRPr>
          <a:latin typeface="Century Gothic" panose="020B0502020202020204" pitchFamily="34" charset="0"/>
        </a:defRPr>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3" dt="2018-09-06T15:06:48.477" idx="2">
    <p:pos x="5544" y="970"/>
    <p:text>Source?</p:text>
    <p:extLst>
      <p:ext uri="{C676402C-5697-4E1C-873F-D02D1690AC5C}">
        <p15:threadingInfo xmlns:p15="http://schemas.microsoft.com/office/powerpoint/2012/main" timeZoneBias="240"/>
      </p:ext>
    </p:extLst>
  </p:cm>
  <p:cm authorId="4" dt="2018-09-26T15:56:12.010" idx="1">
    <p:pos x="5544" y="1066"/>
    <p:text>Not sure. This (and ther rest of the slide deck) came from Module 8, Session 2 of the RHIS Curriculum on MEASUREs website. I looked and the graphic in those slides doesn't have a source.</p:text>
    <p:extLst>
      <p:ext uri="{C676402C-5697-4E1C-873F-D02D1690AC5C}">
        <p15:threadingInfo xmlns:p15="http://schemas.microsoft.com/office/powerpoint/2012/main" timeZoneBias="240">
          <p15:parentCm authorId="3" idx="2"/>
        </p15:threadingInfo>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10/2/2018</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08471CC8-6BFA-4A40-A6B5-9DB174BBFDA4}"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10</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3646109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11</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2513899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12</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1135629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13</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6650309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p:txBody>
          <a:bodyPr/>
          <a:lstStyle>
            <a:lvl1pPr defTabSz="923925" eaLnBrk="0" hangingPunct="0">
              <a:defRPr>
                <a:solidFill>
                  <a:schemeClr val="tx1"/>
                </a:solidFill>
                <a:latin typeface="Arial" charset="0"/>
              </a:defRPr>
            </a:lvl1pPr>
            <a:lvl2pPr marL="742950" indent="-285750" defTabSz="923925" eaLnBrk="0" hangingPunct="0">
              <a:defRPr>
                <a:solidFill>
                  <a:schemeClr val="tx1"/>
                </a:solidFill>
                <a:latin typeface="Arial" charset="0"/>
              </a:defRPr>
            </a:lvl2pPr>
            <a:lvl3pPr marL="1143000" indent="-228600" defTabSz="923925" eaLnBrk="0" hangingPunct="0">
              <a:defRPr>
                <a:solidFill>
                  <a:schemeClr val="tx1"/>
                </a:solidFill>
                <a:latin typeface="Arial" charset="0"/>
              </a:defRPr>
            </a:lvl3pPr>
            <a:lvl4pPr marL="1600200" indent="-228600" defTabSz="923925" eaLnBrk="0" hangingPunct="0">
              <a:defRPr>
                <a:solidFill>
                  <a:schemeClr val="tx1"/>
                </a:solidFill>
                <a:latin typeface="Arial" charset="0"/>
              </a:defRPr>
            </a:lvl4pPr>
            <a:lvl5pPr marL="2057400" indent="-228600" defTabSz="923925" eaLnBrk="0" hangingPunct="0">
              <a:defRPr>
                <a:solidFill>
                  <a:schemeClr val="tx1"/>
                </a:solidFill>
                <a:latin typeface="Arial" charset="0"/>
              </a:defRPr>
            </a:lvl5pPr>
            <a:lvl6pPr marL="2514600" indent="-228600" defTabSz="923925" eaLnBrk="0" fontAlgn="base" hangingPunct="0">
              <a:spcBef>
                <a:spcPct val="0"/>
              </a:spcBef>
              <a:spcAft>
                <a:spcPct val="0"/>
              </a:spcAft>
              <a:defRPr>
                <a:solidFill>
                  <a:schemeClr val="tx1"/>
                </a:solidFill>
                <a:latin typeface="Arial" charset="0"/>
              </a:defRPr>
            </a:lvl6pPr>
            <a:lvl7pPr marL="2971800" indent="-228600" defTabSz="923925" eaLnBrk="0" fontAlgn="base" hangingPunct="0">
              <a:spcBef>
                <a:spcPct val="0"/>
              </a:spcBef>
              <a:spcAft>
                <a:spcPct val="0"/>
              </a:spcAft>
              <a:defRPr>
                <a:solidFill>
                  <a:schemeClr val="tx1"/>
                </a:solidFill>
                <a:latin typeface="Arial" charset="0"/>
              </a:defRPr>
            </a:lvl7pPr>
            <a:lvl8pPr marL="3429000" indent="-228600" defTabSz="923925" eaLnBrk="0" fontAlgn="base" hangingPunct="0">
              <a:spcBef>
                <a:spcPct val="0"/>
              </a:spcBef>
              <a:spcAft>
                <a:spcPct val="0"/>
              </a:spcAft>
              <a:defRPr>
                <a:solidFill>
                  <a:schemeClr val="tx1"/>
                </a:solidFill>
                <a:latin typeface="Arial" charset="0"/>
              </a:defRPr>
            </a:lvl8pPr>
            <a:lvl9pPr marL="3886200" indent="-228600" defTabSz="923925" eaLnBrk="0" fontAlgn="base" hangingPunct="0">
              <a:spcBef>
                <a:spcPct val="0"/>
              </a:spcBef>
              <a:spcAft>
                <a:spcPct val="0"/>
              </a:spcAft>
              <a:defRPr>
                <a:solidFill>
                  <a:schemeClr val="tx1"/>
                </a:solidFill>
                <a:latin typeface="Arial" charset="0"/>
              </a:defRPr>
            </a:lvl9pPr>
          </a:lstStyle>
          <a:p>
            <a:fld id="{F11C1EB1-39A6-4D78-86D3-87546614AAF6}" type="slidenum">
              <a:rPr lang="en-US" smtClean="0"/>
              <a:pPr/>
              <a:t>14</a:t>
            </a:fld>
            <a:endParaRPr lang="en-US" dirty="0"/>
          </a:p>
        </p:txBody>
      </p:sp>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7634775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p:txBody>
          <a:bodyPr/>
          <a:lstStyle>
            <a:lvl1pPr defTabSz="923925" eaLnBrk="0" hangingPunct="0">
              <a:defRPr>
                <a:solidFill>
                  <a:schemeClr val="tx1"/>
                </a:solidFill>
                <a:latin typeface="Arial" charset="0"/>
              </a:defRPr>
            </a:lvl1pPr>
            <a:lvl2pPr marL="742950" indent="-285750" defTabSz="923925" eaLnBrk="0" hangingPunct="0">
              <a:defRPr>
                <a:solidFill>
                  <a:schemeClr val="tx1"/>
                </a:solidFill>
                <a:latin typeface="Arial" charset="0"/>
              </a:defRPr>
            </a:lvl2pPr>
            <a:lvl3pPr marL="1143000" indent="-228600" defTabSz="923925" eaLnBrk="0" hangingPunct="0">
              <a:defRPr>
                <a:solidFill>
                  <a:schemeClr val="tx1"/>
                </a:solidFill>
                <a:latin typeface="Arial" charset="0"/>
              </a:defRPr>
            </a:lvl3pPr>
            <a:lvl4pPr marL="1600200" indent="-228600" defTabSz="923925" eaLnBrk="0" hangingPunct="0">
              <a:defRPr>
                <a:solidFill>
                  <a:schemeClr val="tx1"/>
                </a:solidFill>
                <a:latin typeface="Arial" charset="0"/>
              </a:defRPr>
            </a:lvl4pPr>
            <a:lvl5pPr marL="2057400" indent="-228600" defTabSz="923925" eaLnBrk="0" hangingPunct="0">
              <a:defRPr>
                <a:solidFill>
                  <a:schemeClr val="tx1"/>
                </a:solidFill>
                <a:latin typeface="Arial" charset="0"/>
              </a:defRPr>
            </a:lvl5pPr>
            <a:lvl6pPr marL="2514600" indent="-228600" defTabSz="923925" eaLnBrk="0" fontAlgn="base" hangingPunct="0">
              <a:spcBef>
                <a:spcPct val="0"/>
              </a:spcBef>
              <a:spcAft>
                <a:spcPct val="0"/>
              </a:spcAft>
              <a:defRPr>
                <a:solidFill>
                  <a:schemeClr val="tx1"/>
                </a:solidFill>
                <a:latin typeface="Arial" charset="0"/>
              </a:defRPr>
            </a:lvl6pPr>
            <a:lvl7pPr marL="2971800" indent="-228600" defTabSz="923925" eaLnBrk="0" fontAlgn="base" hangingPunct="0">
              <a:spcBef>
                <a:spcPct val="0"/>
              </a:spcBef>
              <a:spcAft>
                <a:spcPct val="0"/>
              </a:spcAft>
              <a:defRPr>
                <a:solidFill>
                  <a:schemeClr val="tx1"/>
                </a:solidFill>
                <a:latin typeface="Arial" charset="0"/>
              </a:defRPr>
            </a:lvl7pPr>
            <a:lvl8pPr marL="3429000" indent="-228600" defTabSz="923925" eaLnBrk="0" fontAlgn="base" hangingPunct="0">
              <a:spcBef>
                <a:spcPct val="0"/>
              </a:spcBef>
              <a:spcAft>
                <a:spcPct val="0"/>
              </a:spcAft>
              <a:defRPr>
                <a:solidFill>
                  <a:schemeClr val="tx1"/>
                </a:solidFill>
                <a:latin typeface="Arial" charset="0"/>
              </a:defRPr>
            </a:lvl8pPr>
            <a:lvl9pPr marL="3886200" indent="-228600" defTabSz="923925" eaLnBrk="0" fontAlgn="base" hangingPunct="0">
              <a:spcBef>
                <a:spcPct val="0"/>
              </a:spcBef>
              <a:spcAft>
                <a:spcPct val="0"/>
              </a:spcAft>
              <a:defRPr>
                <a:solidFill>
                  <a:schemeClr val="tx1"/>
                </a:solidFill>
                <a:latin typeface="Arial" charset="0"/>
              </a:defRPr>
            </a:lvl9pPr>
          </a:lstStyle>
          <a:p>
            <a:fld id="{E512D849-150A-4664-9BDA-831BA40658D0}" type="slidenum">
              <a:rPr lang="en-US" smtClean="0"/>
              <a:pPr/>
              <a:t>15</a:t>
            </a:fld>
            <a:endParaRPr lang="en-US" dirty="0"/>
          </a:p>
        </p:txBody>
      </p:sp>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4201234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p:txBody>
          <a:bodyPr/>
          <a:lstStyle>
            <a:lvl1pPr defTabSz="923925" eaLnBrk="0" hangingPunct="0">
              <a:defRPr>
                <a:solidFill>
                  <a:schemeClr val="tx1"/>
                </a:solidFill>
                <a:latin typeface="Arial" charset="0"/>
              </a:defRPr>
            </a:lvl1pPr>
            <a:lvl2pPr marL="742950" indent="-285750" defTabSz="923925" eaLnBrk="0" hangingPunct="0">
              <a:defRPr>
                <a:solidFill>
                  <a:schemeClr val="tx1"/>
                </a:solidFill>
                <a:latin typeface="Arial" charset="0"/>
              </a:defRPr>
            </a:lvl2pPr>
            <a:lvl3pPr marL="1143000" indent="-228600" defTabSz="923925" eaLnBrk="0" hangingPunct="0">
              <a:defRPr>
                <a:solidFill>
                  <a:schemeClr val="tx1"/>
                </a:solidFill>
                <a:latin typeface="Arial" charset="0"/>
              </a:defRPr>
            </a:lvl3pPr>
            <a:lvl4pPr marL="1600200" indent="-228600" defTabSz="923925" eaLnBrk="0" hangingPunct="0">
              <a:defRPr>
                <a:solidFill>
                  <a:schemeClr val="tx1"/>
                </a:solidFill>
                <a:latin typeface="Arial" charset="0"/>
              </a:defRPr>
            </a:lvl4pPr>
            <a:lvl5pPr marL="2057400" indent="-228600" defTabSz="923925" eaLnBrk="0" hangingPunct="0">
              <a:defRPr>
                <a:solidFill>
                  <a:schemeClr val="tx1"/>
                </a:solidFill>
                <a:latin typeface="Arial" charset="0"/>
              </a:defRPr>
            </a:lvl5pPr>
            <a:lvl6pPr marL="2514600" indent="-228600" defTabSz="923925" eaLnBrk="0" fontAlgn="base" hangingPunct="0">
              <a:spcBef>
                <a:spcPct val="0"/>
              </a:spcBef>
              <a:spcAft>
                <a:spcPct val="0"/>
              </a:spcAft>
              <a:defRPr>
                <a:solidFill>
                  <a:schemeClr val="tx1"/>
                </a:solidFill>
                <a:latin typeface="Arial" charset="0"/>
              </a:defRPr>
            </a:lvl6pPr>
            <a:lvl7pPr marL="2971800" indent="-228600" defTabSz="923925" eaLnBrk="0" fontAlgn="base" hangingPunct="0">
              <a:spcBef>
                <a:spcPct val="0"/>
              </a:spcBef>
              <a:spcAft>
                <a:spcPct val="0"/>
              </a:spcAft>
              <a:defRPr>
                <a:solidFill>
                  <a:schemeClr val="tx1"/>
                </a:solidFill>
                <a:latin typeface="Arial" charset="0"/>
              </a:defRPr>
            </a:lvl7pPr>
            <a:lvl8pPr marL="3429000" indent="-228600" defTabSz="923925" eaLnBrk="0" fontAlgn="base" hangingPunct="0">
              <a:spcBef>
                <a:spcPct val="0"/>
              </a:spcBef>
              <a:spcAft>
                <a:spcPct val="0"/>
              </a:spcAft>
              <a:defRPr>
                <a:solidFill>
                  <a:schemeClr val="tx1"/>
                </a:solidFill>
                <a:latin typeface="Arial" charset="0"/>
              </a:defRPr>
            </a:lvl8pPr>
            <a:lvl9pPr marL="3886200" indent="-228600" defTabSz="923925" eaLnBrk="0" fontAlgn="base" hangingPunct="0">
              <a:spcBef>
                <a:spcPct val="0"/>
              </a:spcBef>
              <a:spcAft>
                <a:spcPct val="0"/>
              </a:spcAft>
              <a:defRPr>
                <a:solidFill>
                  <a:schemeClr val="tx1"/>
                </a:solidFill>
                <a:latin typeface="Arial" charset="0"/>
              </a:defRPr>
            </a:lvl9pPr>
          </a:lstStyle>
          <a:p>
            <a:fld id="{1A0BE7A1-69D5-44F9-AED5-AA84CB4AF0FD}" type="slidenum">
              <a:rPr lang="en-US" smtClean="0"/>
              <a:pPr/>
              <a:t>16</a:t>
            </a:fld>
            <a:endParaRPr lang="en-US" dirty="0"/>
          </a:p>
        </p:txBody>
      </p:sp>
      <p:sp>
        <p:nvSpPr>
          <p:cNvPr id="122884" name="Rectangle 3"/>
          <p:cNvSpPr>
            <a:spLocks noGrp="1" noChangeArrowheads="1"/>
          </p:cNvSpPr>
          <p:nvPr>
            <p:ph type="body" idx="1"/>
          </p:nvPr>
        </p:nvSpPr>
        <p:spPr>
          <a:xfrm>
            <a:off x="2481262" y="3810000"/>
            <a:ext cx="5095875" cy="4154487"/>
          </a:xfrm>
          <a:prstGeom prst="rect">
            <a:avLst/>
          </a:prstGeom>
          <a:noFill/>
        </p:spPr>
        <p:txBody>
          <a:bodyPr/>
          <a:lstStyle/>
          <a:p>
            <a:r>
              <a:rPr lang="en-US" dirty="0"/>
              <a:t>The Eritrea National Health Management Information System (NHMIS) is an integrated, decentralized information system that includes data on vaccine stocks as well as the number of children vaccinated. Vaccine stockouts are calculated as 0 vaccines available at the end of the month. The NHMIS was an important tool that allowed the Eritrean Ministry of Health to locate facilities with stockout problems. The graph here shows the relationship between stockouts and children vaccinated.  </a:t>
            </a:r>
          </a:p>
          <a:p>
            <a:endParaRPr 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684581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17</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13347973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p:txBody>
          <a:bodyPr/>
          <a:lstStyle>
            <a:lvl1pPr defTabSz="923925" eaLnBrk="0" hangingPunct="0">
              <a:defRPr>
                <a:solidFill>
                  <a:schemeClr val="tx1"/>
                </a:solidFill>
                <a:latin typeface="Arial" charset="0"/>
              </a:defRPr>
            </a:lvl1pPr>
            <a:lvl2pPr marL="742950" indent="-285750" defTabSz="923925" eaLnBrk="0" hangingPunct="0">
              <a:defRPr>
                <a:solidFill>
                  <a:schemeClr val="tx1"/>
                </a:solidFill>
                <a:latin typeface="Arial" charset="0"/>
              </a:defRPr>
            </a:lvl2pPr>
            <a:lvl3pPr marL="1143000" indent="-228600" defTabSz="923925" eaLnBrk="0" hangingPunct="0">
              <a:defRPr>
                <a:solidFill>
                  <a:schemeClr val="tx1"/>
                </a:solidFill>
                <a:latin typeface="Arial" charset="0"/>
              </a:defRPr>
            </a:lvl3pPr>
            <a:lvl4pPr marL="1600200" indent="-228600" defTabSz="923925" eaLnBrk="0" hangingPunct="0">
              <a:defRPr>
                <a:solidFill>
                  <a:schemeClr val="tx1"/>
                </a:solidFill>
                <a:latin typeface="Arial" charset="0"/>
              </a:defRPr>
            </a:lvl4pPr>
            <a:lvl5pPr marL="2057400" indent="-228600" defTabSz="923925" eaLnBrk="0" hangingPunct="0">
              <a:defRPr>
                <a:solidFill>
                  <a:schemeClr val="tx1"/>
                </a:solidFill>
                <a:latin typeface="Arial" charset="0"/>
              </a:defRPr>
            </a:lvl5pPr>
            <a:lvl6pPr marL="2514600" indent="-228600" defTabSz="923925" eaLnBrk="0" fontAlgn="base" hangingPunct="0">
              <a:spcBef>
                <a:spcPct val="0"/>
              </a:spcBef>
              <a:spcAft>
                <a:spcPct val="0"/>
              </a:spcAft>
              <a:defRPr>
                <a:solidFill>
                  <a:schemeClr val="tx1"/>
                </a:solidFill>
                <a:latin typeface="Arial" charset="0"/>
              </a:defRPr>
            </a:lvl6pPr>
            <a:lvl7pPr marL="2971800" indent="-228600" defTabSz="923925" eaLnBrk="0" fontAlgn="base" hangingPunct="0">
              <a:spcBef>
                <a:spcPct val="0"/>
              </a:spcBef>
              <a:spcAft>
                <a:spcPct val="0"/>
              </a:spcAft>
              <a:defRPr>
                <a:solidFill>
                  <a:schemeClr val="tx1"/>
                </a:solidFill>
                <a:latin typeface="Arial" charset="0"/>
              </a:defRPr>
            </a:lvl7pPr>
            <a:lvl8pPr marL="3429000" indent="-228600" defTabSz="923925" eaLnBrk="0" fontAlgn="base" hangingPunct="0">
              <a:spcBef>
                <a:spcPct val="0"/>
              </a:spcBef>
              <a:spcAft>
                <a:spcPct val="0"/>
              </a:spcAft>
              <a:defRPr>
                <a:solidFill>
                  <a:schemeClr val="tx1"/>
                </a:solidFill>
                <a:latin typeface="Arial" charset="0"/>
              </a:defRPr>
            </a:lvl8pPr>
            <a:lvl9pPr marL="3886200" indent="-228600" defTabSz="923925" eaLnBrk="0" fontAlgn="base" hangingPunct="0">
              <a:spcBef>
                <a:spcPct val="0"/>
              </a:spcBef>
              <a:spcAft>
                <a:spcPct val="0"/>
              </a:spcAft>
              <a:defRPr>
                <a:solidFill>
                  <a:schemeClr val="tx1"/>
                </a:solidFill>
                <a:latin typeface="Arial" charset="0"/>
              </a:defRPr>
            </a:lvl9pPr>
          </a:lstStyle>
          <a:p>
            <a:fld id="{2133F25C-69E8-420C-92A8-2104D6B6387A}" type="slidenum">
              <a:rPr lang="en-US" smtClean="0"/>
              <a:pPr/>
              <a:t>18</a:t>
            </a:fld>
            <a:endParaRPr lang="en-US" dirty="0"/>
          </a:p>
        </p:txBody>
      </p:sp>
      <p:sp>
        <p:nvSpPr>
          <p:cNvPr id="111620" name="Rectangle 3"/>
          <p:cNvSpPr>
            <a:spLocks noGrp="1" noChangeArrowheads="1"/>
          </p:cNvSpPr>
          <p:nvPr>
            <p:ph type="body" idx="1"/>
          </p:nvPr>
        </p:nvSpPr>
        <p:spPr>
          <a:xfrm>
            <a:off x="2482850" y="3886200"/>
            <a:ext cx="5092700" cy="4154487"/>
          </a:xfrm>
          <a:prstGeom prst="rect">
            <a:avLst/>
          </a:prstGeom>
          <a:noFill/>
        </p:spPr>
        <p:txBody>
          <a:bodyPr/>
          <a:lstStyle/>
          <a:p>
            <a:r>
              <a:rPr lang="en-US" sz="1400" dirty="0">
                <a:latin typeface="Arial" charset="0"/>
              </a:rPr>
              <a:t>First, some explanation of DSS.</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51599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p:txBody>
          <a:bodyPr/>
          <a:lstStyle>
            <a:lvl1pPr defTabSz="923925" eaLnBrk="0" hangingPunct="0">
              <a:defRPr>
                <a:solidFill>
                  <a:schemeClr val="tx1"/>
                </a:solidFill>
                <a:latin typeface="Arial" charset="0"/>
              </a:defRPr>
            </a:lvl1pPr>
            <a:lvl2pPr marL="742950" indent="-285750" defTabSz="923925" eaLnBrk="0" hangingPunct="0">
              <a:defRPr>
                <a:solidFill>
                  <a:schemeClr val="tx1"/>
                </a:solidFill>
                <a:latin typeface="Arial" charset="0"/>
              </a:defRPr>
            </a:lvl2pPr>
            <a:lvl3pPr marL="1143000" indent="-228600" defTabSz="923925" eaLnBrk="0" hangingPunct="0">
              <a:defRPr>
                <a:solidFill>
                  <a:schemeClr val="tx1"/>
                </a:solidFill>
                <a:latin typeface="Arial" charset="0"/>
              </a:defRPr>
            </a:lvl3pPr>
            <a:lvl4pPr marL="1600200" indent="-228600" defTabSz="923925" eaLnBrk="0" hangingPunct="0">
              <a:defRPr>
                <a:solidFill>
                  <a:schemeClr val="tx1"/>
                </a:solidFill>
                <a:latin typeface="Arial" charset="0"/>
              </a:defRPr>
            </a:lvl4pPr>
            <a:lvl5pPr marL="2057400" indent="-228600" defTabSz="923925" eaLnBrk="0" hangingPunct="0">
              <a:defRPr>
                <a:solidFill>
                  <a:schemeClr val="tx1"/>
                </a:solidFill>
                <a:latin typeface="Arial" charset="0"/>
              </a:defRPr>
            </a:lvl5pPr>
            <a:lvl6pPr marL="2514600" indent="-228600" defTabSz="923925" eaLnBrk="0" fontAlgn="base" hangingPunct="0">
              <a:spcBef>
                <a:spcPct val="0"/>
              </a:spcBef>
              <a:spcAft>
                <a:spcPct val="0"/>
              </a:spcAft>
              <a:defRPr>
                <a:solidFill>
                  <a:schemeClr val="tx1"/>
                </a:solidFill>
                <a:latin typeface="Arial" charset="0"/>
              </a:defRPr>
            </a:lvl6pPr>
            <a:lvl7pPr marL="2971800" indent="-228600" defTabSz="923925" eaLnBrk="0" fontAlgn="base" hangingPunct="0">
              <a:spcBef>
                <a:spcPct val="0"/>
              </a:spcBef>
              <a:spcAft>
                <a:spcPct val="0"/>
              </a:spcAft>
              <a:defRPr>
                <a:solidFill>
                  <a:schemeClr val="tx1"/>
                </a:solidFill>
                <a:latin typeface="Arial" charset="0"/>
              </a:defRPr>
            </a:lvl7pPr>
            <a:lvl8pPr marL="3429000" indent="-228600" defTabSz="923925" eaLnBrk="0" fontAlgn="base" hangingPunct="0">
              <a:spcBef>
                <a:spcPct val="0"/>
              </a:spcBef>
              <a:spcAft>
                <a:spcPct val="0"/>
              </a:spcAft>
              <a:defRPr>
                <a:solidFill>
                  <a:schemeClr val="tx1"/>
                </a:solidFill>
                <a:latin typeface="Arial" charset="0"/>
              </a:defRPr>
            </a:lvl8pPr>
            <a:lvl9pPr marL="3886200" indent="-228600" defTabSz="923925" eaLnBrk="0" fontAlgn="base" hangingPunct="0">
              <a:spcBef>
                <a:spcPct val="0"/>
              </a:spcBef>
              <a:spcAft>
                <a:spcPct val="0"/>
              </a:spcAft>
              <a:defRPr>
                <a:solidFill>
                  <a:schemeClr val="tx1"/>
                </a:solidFill>
                <a:latin typeface="Arial" charset="0"/>
              </a:defRPr>
            </a:lvl9pPr>
          </a:lstStyle>
          <a:p>
            <a:fld id="{3C305E86-2A43-476A-992B-9BB3558F1490}" type="slidenum">
              <a:rPr lang="en-US" smtClean="0"/>
              <a:pPr/>
              <a:t>19</a:t>
            </a:fld>
            <a:endParaRPr lang="en-US" dirty="0"/>
          </a:p>
        </p:txBody>
      </p:sp>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724202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2</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825861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p:txBody>
          <a:bodyPr/>
          <a:lstStyle>
            <a:lvl1pPr defTabSz="923925" eaLnBrk="0" hangingPunct="0">
              <a:defRPr>
                <a:solidFill>
                  <a:schemeClr val="tx1"/>
                </a:solidFill>
                <a:latin typeface="Arial" charset="0"/>
              </a:defRPr>
            </a:lvl1pPr>
            <a:lvl2pPr marL="742950" indent="-285750" defTabSz="923925" eaLnBrk="0" hangingPunct="0">
              <a:defRPr>
                <a:solidFill>
                  <a:schemeClr val="tx1"/>
                </a:solidFill>
                <a:latin typeface="Arial" charset="0"/>
              </a:defRPr>
            </a:lvl2pPr>
            <a:lvl3pPr marL="1143000" indent="-228600" defTabSz="923925" eaLnBrk="0" hangingPunct="0">
              <a:defRPr>
                <a:solidFill>
                  <a:schemeClr val="tx1"/>
                </a:solidFill>
                <a:latin typeface="Arial" charset="0"/>
              </a:defRPr>
            </a:lvl3pPr>
            <a:lvl4pPr marL="1600200" indent="-228600" defTabSz="923925" eaLnBrk="0" hangingPunct="0">
              <a:defRPr>
                <a:solidFill>
                  <a:schemeClr val="tx1"/>
                </a:solidFill>
                <a:latin typeface="Arial" charset="0"/>
              </a:defRPr>
            </a:lvl4pPr>
            <a:lvl5pPr marL="2057400" indent="-228600" defTabSz="923925" eaLnBrk="0" hangingPunct="0">
              <a:defRPr>
                <a:solidFill>
                  <a:schemeClr val="tx1"/>
                </a:solidFill>
                <a:latin typeface="Arial" charset="0"/>
              </a:defRPr>
            </a:lvl5pPr>
            <a:lvl6pPr marL="2514600" indent="-228600" defTabSz="923925" eaLnBrk="0" fontAlgn="base" hangingPunct="0">
              <a:spcBef>
                <a:spcPct val="0"/>
              </a:spcBef>
              <a:spcAft>
                <a:spcPct val="0"/>
              </a:spcAft>
              <a:defRPr>
                <a:solidFill>
                  <a:schemeClr val="tx1"/>
                </a:solidFill>
                <a:latin typeface="Arial" charset="0"/>
              </a:defRPr>
            </a:lvl6pPr>
            <a:lvl7pPr marL="2971800" indent="-228600" defTabSz="923925" eaLnBrk="0" fontAlgn="base" hangingPunct="0">
              <a:spcBef>
                <a:spcPct val="0"/>
              </a:spcBef>
              <a:spcAft>
                <a:spcPct val="0"/>
              </a:spcAft>
              <a:defRPr>
                <a:solidFill>
                  <a:schemeClr val="tx1"/>
                </a:solidFill>
                <a:latin typeface="Arial" charset="0"/>
              </a:defRPr>
            </a:lvl7pPr>
            <a:lvl8pPr marL="3429000" indent="-228600" defTabSz="923925" eaLnBrk="0" fontAlgn="base" hangingPunct="0">
              <a:spcBef>
                <a:spcPct val="0"/>
              </a:spcBef>
              <a:spcAft>
                <a:spcPct val="0"/>
              </a:spcAft>
              <a:defRPr>
                <a:solidFill>
                  <a:schemeClr val="tx1"/>
                </a:solidFill>
                <a:latin typeface="Arial" charset="0"/>
              </a:defRPr>
            </a:lvl8pPr>
            <a:lvl9pPr marL="3886200" indent="-228600" defTabSz="923925" eaLnBrk="0" fontAlgn="base" hangingPunct="0">
              <a:spcBef>
                <a:spcPct val="0"/>
              </a:spcBef>
              <a:spcAft>
                <a:spcPct val="0"/>
              </a:spcAft>
              <a:defRPr>
                <a:solidFill>
                  <a:schemeClr val="tx1"/>
                </a:solidFill>
                <a:latin typeface="Arial" charset="0"/>
              </a:defRPr>
            </a:lvl9pPr>
          </a:lstStyle>
          <a:p>
            <a:fld id="{BF8B19C8-D007-4ED5-A95E-AE5415B93B1A}" type="slidenum">
              <a:rPr lang="en-US" smtClean="0"/>
              <a:pPr/>
              <a:t>20</a:t>
            </a:fld>
            <a:endParaRPr lang="en-US" dirty="0"/>
          </a:p>
        </p:txBody>
      </p:sp>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32631570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505312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3</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3999896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4</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4007798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51075" y="3810000"/>
            <a:ext cx="5556250" cy="4154487"/>
          </a:xfrm>
          <a:prstGeom prst="rect">
            <a:avLst/>
          </a:prstGeom>
        </p:spPr>
        <p:txBody>
          <a:bodyPr/>
          <a:lstStyle/>
          <a:p>
            <a:r>
              <a:rPr lang="en-US" sz="1100" b="1" dirty="0">
                <a:latin typeface="+mn-lt"/>
              </a:rPr>
              <a:t>The Human Challenges</a:t>
            </a:r>
          </a:p>
          <a:p>
            <a:r>
              <a:rPr lang="en-US" sz="1100" dirty="0">
                <a:latin typeface="+mn-lt"/>
              </a:rPr>
              <a:t>HIS integration is usually more than IT systems integration or engineering. It is also a politically sensitive process that usually requires substantial change in how organizations operate. Key stakeholders at all levels need to be aware of (and promote) the benefits of integration and information sharing and actively participate in the change process. Only by long-term, high-level focus on good HIS governance, capacity building for data management and information use, and strong commitment to change by leadership across stakeholder groups can an integrated HIS be achieved.</a:t>
            </a:r>
          </a:p>
          <a:p>
            <a:endParaRPr lang="en-US" sz="1100" dirty="0">
              <a:latin typeface="+mn-lt"/>
            </a:endParaRPr>
          </a:p>
          <a:p>
            <a:r>
              <a:rPr lang="en-US" sz="1100" dirty="0">
                <a:latin typeface="+mn-lt"/>
              </a:rPr>
              <a:t>To move from a fragmented system toward an integrated approach, national HIS need to be strengthened to suit the needs of all stakeholders, and data collection systems across health programs require standardization and rationalization The rationale behind an integrated HIS applies equally at all levels, and a technical solution such as an integrated data warehouse should be introduced at national and local levels, along with integrated organizational systems and long-term initiatives to address health worker behavior.</a:t>
            </a:r>
          </a:p>
          <a:p>
            <a:endParaRPr 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107413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6</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3911335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481262" y="3962400"/>
            <a:ext cx="5095875" cy="4154487"/>
          </a:xfrm>
          <a:prstGeom prst="rect">
            <a:avLst/>
          </a:prstGeom>
        </p:spPr>
        <p:txBody>
          <a:bodyPr/>
          <a:lstStyle/>
          <a:p>
            <a:r>
              <a:rPr lang="en-US" dirty="0"/>
              <a:t>XML is the most recent Information Exchange Protocol</a:t>
            </a:r>
            <a:r>
              <a:rPr lang="en-US" baseline="0" dirty="0"/>
              <a:t> (IEP).</a:t>
            </a:r>
            <a:endParaRPr lang="en-US" dirty="0"/>
          </a:p>
        </p:txBody>
      </p:sp>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7</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165553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8</a:t>
            </a:fld>
            <a:endParaRPr lang="en-US" dirty="0"/>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3545862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481262" y="3886200"/>
            <a:ext cx="5095875" cy="4154487"/>
          </a:xfrm>
          <a:prstGeom prst="rect">
            <a:avLst/>
          </a:prstGeom>
        </p:spPr>
        <p:txBody>
          <a:bodyPr/>
          <a:lstStyle/>
          <a:p>
            <a:r>
              <a:rPr lang="en-US" dirty="0"/>
              <a:t>Managed</a:t>
            </a:r>
            <a:r>
              <a:rPr lang="en-US" baseline="0" dirty="0"/>
              <a:t> by the Regenstrief Institute (University of Indiana, USA)</a:t>
            </a:r>
            <a:endParaRPr lang="en-US" dirty="0"/>
          </a:p>
        </p:txBody>
      </p:sp>
      <p:sp>
        <p:nvSpPr>
          <p:cNvPr id="4" name="Slide Number Placeholder 3"/>
          <p:cNvSpPr>
            <a:spLocks noGrp="1"/>
          </p:cNvSpPr>
          <p:nvPr>
            <p:ph type="sldNum" sz="quarter" idx="10"/>
          </p:nvPr>
        </p:nvSpPr>
        <p:spPr>
          <a:xfrm>
            <a:off x="7048500" y="8770938"/>
            <a:ext cx="3009900" cy="461962"/>
          </a:xfrm>
          <a:prstGeom prst="rect">
            <a:avLst/>
          </a:prstGeom>
        </p:spPr>
        <p:txBody>
          <a:bodyPr/>
          <a:lstStyle/>
          <a:p>
            <a:pPr>
              <a:defRPr/>
            </a:pPr>
            <a:fld id="{3D5B4EC9-61BA-4D00-967B-0530DA48482C}" type="slidenum">
              <a:rPr lang="en-US" smtClean="0"/>
              <a:pPr>
                <a:defRPr/>
              </a:pPr>
              <a:t>9</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7051462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272011"/>
            <a:ext cx="8549640" cy="2705947"/>
          </a:xfrm>
          <a:prstGeom prst="rect">
            <a:avLst/>
          </a:prstGeom>
        </p:spPr>
        <p:txBody>
          <a:bodyPr anchor="b"/>
          <a:lstStyle>
            <a:lvl1pPr algn="ctr">
              <a:defRPr sz="6600"/>
            </a:lvl1pPr>
          </a:lstStyle>
          <a:p>
            <a:r>
              <a:rPr lang="en-US"/>
              <a:t>Click to edit Master title style</a:t>
            </a:r>
            <a:endParaRPr lang="en-US" dirty="0"/>
          </a:p>
        </p:txBody>
      </p:sp>
      <p:sp>
        <p:nvSpPr>
          <p:cNvPr id="3" name="Subtitle 2"/>
          <p:cNvSpPr>
            <a:spLocks noGrp="1"/>
          </p:cNvSpPr>
          <p:nvPr>
            <p:ph type="subTitle" idx="1"/>
          </p:nvPr>
        </p:nvSpPr>
        <p:spPr>
          <a:xfrm>
            <a:off x="1257300" y="4082310"/>
            <a:ext cx="7543800" cy="1876530"/>
          </a:xfrm>
          <a:prstGeom prst="rect">
            <a:avLst/>
          </a:prstGeom>
        </p:spPr>
        <p:txBody>
          <a:bodyPr/>
          <a:lstStyle>
            <a:lvl1pPr marL="0" indent="0" algn="ctr">
              <a:buNone/>
              <a:defRPr sz="2640"/>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a:t>Click to edit Master subtitle style</a:t>
            </a:r>
            <a:endParaRPr lang="en-US" dirty="0"/>
          </a:p>
        </p:txBody>
      </p:sp>
      <p:sp>
        <p:nvSpPr>
          <p:cNvPr id="4" name="Date Placeholder 3"/>
          <p:cNvSpPr>
            <a:spLocks noGrp="1"/>
          </p:cNvSpPr>
          <p:nvPr>
            <p:ph type="dt" sz="half" idx="10"/>
          </p:nvPr>
        </p:nvSpPr>
        <p:spPr>
          <a:xfrm>
            <a:off x="691515" y="7203865"/>
            <a:ext cx="2263140" cy="413808"/>
          </a:xfrm>
          <a:prstGeom prst="rect">
            <a:avLst/>
          </a:prstGeom>
        </p:spPr>
        <p:txBody>
          <a:bodyPr/>
          <a:lstStyle/>
          <a:p>
            <a:pPr>
              <a:defRPr/>
            </a:pPr>
            <a:fld id="{BEDE7465-1E03-401C-8CA2-F8463E153192}" type="datetime1">
              <a:rPr lang="en-US" smtClean="0"/>
              <a:t>10/2/2018</a:t>
            </a:fld>
            <a:endParaRPr lang="en-US" dirty="0"/>
          </a:p>
        </p:txBody>
      </p:sp>
      <p:sp>
        <p:nvSpPr>
          <p:cNvPr id="5" name="Footer Placeholder 4"/>
          <p:cNvSpPr>
            <a:spLocks noGrp="1"/>
          </p:cNvSpPr>
          <p:nvPr>
            <p:ph type="ftr" sz="quarter" idx="11"/>
          </p:nvPr>
        </p:nvSpPr>
        <p:spPr>
          <a:xfrm>
            <a:off x="3331845" y="7203865"/>
            <a:ext cx="3394710" cy="413808"/>
          </a:xfrm>
          <a:prstGeom prst="rect">
            <a:avLst/>
          </a:prstGeom>
        </p:spPr>
        <p:txBody>
          <a:bodyPr/>
          <a:lstStyle/>
          <a:p>
            <a:pPr>
              <a:defRPr/>
            </a:pPr>
            <a:endParaRPr lang="en-US" dirty="0"/>
          </a:p>
        </p:txBody>
      </p:sp>
      <p:sp>
        <p:nvSpPr>
          <p:cNvPr id="6" name="Slide Number Placeholder 5"/>
          <p:cNvSpPr>
            <a:spLocks noGrp="1"/>
          </p:cNvSpPr>
          <p:nvPr>
            <p:ph type="sldNum" sz="quarter" idx="12"/>
          </p:nvPr>
        </p:nvSpPr>
        <p:spPr>
          <a:xfrm>
            <a:off x="7103745" y="7203865"/>
            <a:ext cx="2263140" cy="413808"/>
          </a:xfrm>
          <a:prstGeom prst="rect">
            <a:avLst/>
          </a:prstGeom>
        </p:spPr>
        <p:txBody>
          <a:bodyPr/>
          <a:lstStyle/>
          <a:p>
            <a:pPr>
              <a:defRPr/>
            </a:pPr>
            <a:fld id="{5C788500-3E01-49D7-AEFB-288EBFD281E3}" type="slidenum">
              <a:rPr lang="en-US" smtClean="0"/>
              <a:pPr>
                <a:defRPr/>
              </a:pPr>
              <a:t>‹#›</a:t>
            </a:fld>
            <a:endParaRPr lang="en-US" dirty="0"/>
          </a:p>
        </p:txBody>
      </p:sp>
    </p:spTree>
    <p:extLst>
      <p:ext uri="{BB962C8B-B14F-4D97-AF65-F5344CB8AC3E}">
        <p14:creationId xmlns:p14="http://schemas.microsoft.com/office/powerpoint/2010/main" val="5485672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6819" y="363431"/>
            <a:ext cx="8675370" cy="1502305"/>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91515" y="2069042"/>
            <a:ext cx="8675370" cy="49315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91515" y="7203865"/>
            <a:ext cx="2263140" cy="413808"/>
          </a:xfrm>
          <a:prstGeom prst="rect">
            <a:avLst/>
          </a:prstGeom>
        </p:spPr>
        <p:txBody>
          <a:bodyPr/>
          <a:lstStyle/>
          <a:p>
            <a:pPr>
              <a:defRPr/>
            </a:pPr>
            <a:fld id="{439061C4-BDE3-4696-8A0B-517B2D396F88}" type="datetime1">
              <a:rPr lang="en-US" smtClean="0"/>
              <a:t>10/2/2018</a:t>
            </a:fld>
            <a:endParaRPr lang="en-US" dirty="0"/>
          </a:p>
        </p:txBody>
      </p:sp>
      <p:sp>
        <p:nvSpPr>
          <p:cNvPr id="5" name="Footer Placeholder 4"/>
          <p:cNvSpPr>
            <a:spLocks noGrp="1"/>
          </p:cNvSpPr>
          <p:nvPr>
            <p:ph type="ftr" sz="quarter" idx="11"/>
          </p:nvPr>
        </p:nvSpPr>
        <p:spPr>
          <a:xfrm>
            <a:off x="3331845" y="7203865"/>
            <a:ext cx="3394710" cy="413808"/>
          </a:xfrm>
          <a:prstGeom prst="rect">
            <a:avLst/>
          </a:prstGeom>
        </p:spPr>
        <p:txBody>
          <a:bodyPr/>
          <a:lstStyle/>
          <a:p>
            <a:pPr>
              <a:defRPr/>
            </a:pPr>
            <a:endParaRPr lang="en-US" dirty="0"/>
          </a:p>
        </p:txBody>
      </p:sp>
      <p:sp>
        <p:nvSpPr>
          <p:cNvPr id="6" name="Slide Number Placeholder 5"/>
          <p:cNvSpPr>
            <a:spLocks noGrp="1"/>
          </p:cNvSpPr>
          <p:nvPr>
            <p:ph type="sldNum" sz="quarter" idx="12"/>
          </p:nvPr>
        </p:nvSpPr>
        <p:spPr>
          <a:xfrm>
            <a:off x="7103745" y="7203865"/>
            <a:ext cx="2263140" cy="413808"/>
          </a:xfrm>
          <a:prstGeom prst="rect">
            <a:avLst/>
          </a:prstGeom>
        </p:spPr>
        <p:txBody>
          <a:bodyPr/>
          <a:lstStyle/>
          <a:p>
            <a:pPr>
              <a:defRPr/>
            </a:pPr>
            <a:fld id="{7798BA2F-D83D-4500-BEB1-C0B86CD095D4}" type="slidenum">
              <a:rPr lang="en-US" smtClean="0"/>
              <a:pPr>
                <a:defRPr/>
              </a:pPr>
              <a:t>‹#›</a:t>
            </a:fld>
            <a:endParaRPr lang="en-US" dirty="0"/>
          </a:p>
        </p:txBody>
      </p:sp>
    </p:spTree>
    <p:extLst>
      <p:ext uri="{BB962C8B-B14F-4D97-AF65-F5344CB8AC3E}">
        <p14:creationId xmlns:p14="http://schemas.microsoft.com/office/powerpoint/2010/main" val="20976611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02920" y="311257"/>
            <a:ext cx="9052560" cy="663172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xfrm>
            <a:off x="502920" y="7077922"/>
            <a:ext cx="2346960" cy="539750"/>
          </a:xfrm>
          <a:prstGeom prst="rect">
            <a:avLst/>
          </a:prstGeom>
          <a:ln/>
        </p:spPr>
        <p:txBody>
          <a:bodyPr/>
          <a:lstStyle>
            <a:lvl1pPr>
              <a:defRPr/>
            </a:lvl1pPr>
          </a:lstStyle>
          <a:p>
            <a:pPr>
              <a:defRPr/>
            </a:pPr>
            <a:fld id="{0C90F6F8-C9E4-409C-A54D-EA741C0D5688}" type="datetime1">
              <a:rPr lang="en-US" smtClean="0"/>
              <a:t>10/2/2018</a:t>
            </a:fld>
            <a:endParaRPr lang="en-US" dirty="0"/>
          </a:p>
        </p:txBody>
      </p:sp>
      <p:sp>
        <p:nvSpPr>
          <p:cNvPr id="4" name="Rectangle 5"/>
          <p:cNvSpPr>
            <a:spLocks noGrp="1" noChangeArrowheads="1"/>
          </p:cNvSpPr>
          <p:nvPr>
            <p:ph type="ftr" sz="quarter" idx="11"/>
          </p:nvPr>
        </p:nvSpPr>
        <p:spPr>
          <a:xfrm>
            <a:off x="3436620" y="7077922"/>
            <a:ext cx="3185160" cy="539750"/>
          </a:xfrm>
          <a:prstGeom prst="rect">
            <a:avLst/>
          </a:prstGeom>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xfrm>
            <a:off x="7208520" y="7077922"/>
            <a:ext cx="2346960" cy="539750"/>
          </a:xfrm>
          <a:prstGeom prst="rect">
            <a:avLst/>
          </a:prstGeom>
          <a:ln/>
        </p:spPr>
        <p:txBody>
          <a:bodyPr/>
          <a:lstStyle>
            <a:lvl1pPr>
              <a:defRPr/>
            </a:lvl1pPr>
          </a:lstStyle>
          <a:p>
            <a:pPr>
              <a:defRPr/>
            </a:pPr>
            <a:fld id="{906F89BA-FC84-4476-B0E5-88CCB25E6E0C}" type="slidenum">
              <a:rPr lang="en-US"/>
              <a:pPr>
                <a:defRPr/>
              </a:pPr>
              <a:t>‹#›</a:t>
            </a:fld>
            <a:endParaRPr lang="en-US" dirty="0"/>
          </a:p>
        </p:txBody>
      </p:sp>
    </p:spTree>
    <p:extLst>
      <p:ext uri="{BB962C8B-B14F-4D97-AF65-F5344CB8AC3E}">
        <p14:creationId xmlns:p14="http://schemas.microsoft.com/office/powerpoint/2010/main" val="2595267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000">
                <a:solidFill>
                  <a:schemeClr val="tx1"/>
                </a:solidFill>
                <a:latin typeface="Century Gothic" panose="020B0502020202020204" pitchFamily="34" charset="0"/>
              </a:defRPr>
            </a:lvl1pPr>
            <a:lvl2pPr marL="687388" indent="-347663">
              <a:spcAft>
                <a:spcPts val="600"/>
              </a:spcAft>
              <a:buFont typeface="Courier New" panose="02070309020205020404" pitchFamily="49" charset="0"/>
              <a:buChar char="o"/>
              <a:defRPr sz="2000">
                <a:solidFill>
                  <a:schemeClr val="tx1"/>
                </a:solidFill>
                <a:latin typeface="Century Gothic" panose="020B0502020202020204" pitchFamily="34" charset="0"/>
              </a:defRPr>
            </a:lvl2pPr>
            <a:lvl3pPr marL="974725" indent="-287338">
              <a:spcAft>
                <a:spcPts val="600"/>
              </a:spcAft>
              <a:buFont typeface="Century Gothic" panose="020B0502020202020204" pitchFamily="34" charset="0"/>
              <a:buChar char="−"/>
              <a:defRPr sz="2000">
                <a:solidFill>
                  <a:schemeClr val="tx1"/>
                </a:solidFill>
                <a:latin typeface="Century Gothic" panose="020B0502020202020204" pitchFamily="34" charset="0"/>
              </a:defRPr>
            </a:lvl3pPr>
            <a:lvl4pPr marL="974725" indent="0">
              <a:spcAft>
                <a:spcPts val="600"/>
              </a:spcAf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000">
                <a:solidFill>
                  <a:schemeClr val="tx1"/>
                </a:solidFill>
                <a:latin typeface="Century Gothic" panose="020B0502020202020204" pitchFamily="34" charset="0"/>
              </a:defRPr>
            </a:lvl1pPr>
            <a:lvl2pPr marL="800100" indent="-342900">
              <a:buFont typeface="Arial" panose="020B0604020202020204" pitchFamily="34" charset="0"/>
              <a:buChar char="•"/>
              <a:defRPr sz="2000" baseline="0">
                <a:latin typeface="Century Gothic" panose="020B0502020202020204" pitchFamily="34" charset="0"/>
              </a:defRPr>
            </a:lvl2pPr>
            <a:lvl3pPr marL="1030288" indent="-231775">
              <a:buFont typeface="Courier New" panose="02070309020205020404" pitchFamily="49" charset="0"/>
              <a:buChar char="o"/>
              <a:defRPr sz="20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himss.org/library/interoperability-standards/toolkit"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6" name="Group 15"/>
          <p:cNvGrpSpPr/>
          <p:nvPr/>
        </p:nvGrpSpPr>
        <p:grpSpPr>
          <a:xfrm>
            <a:off x="244512" y="6858000"/>
            <a:ext cx="9601200" cy="649480"/>
            <a:chOff x="304800" y="6858000"/>
            <a:chExt cx="9601200" cy="649480"/>
          </a:xfrm>
        </p:grpSpPr>
        <p:pic>
          <p:nvPicPr>
            <p:cNvPr id="17" name="Picture 9"/>
            <p:cNvPicPr>
              <a:picLocks noChangeAspect="1"/>
            </p:cNvPicPr>
            <p:nvPr/>
          </p:nvPicPr>
          <p:blipFill rotWithShape="1">
            <a:blip r:embed="rId3">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9" name="Picture 18"/>
            <p:cNvPicPr>
              <a:picLocks noChangeAspect="1"/>
            </p:cNvPicPr>
            <p:nvPr/>
          </p:nvPicPr>
          <p:blipFill rotWithShape="1">
            <a:blip r:embed="rId5"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2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22"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836035"/>
          </a:xfrm>
        </p:spPr>
        <p:txBody>
          <a:bodyPr/>
          <a:lstStyle/>
          <a:p>
            <a:r>
              <a:rPr lang="en-US" altLang="en-US" sz="4400" kern="1200" dirty="0">
                <a:solidFill>
                  <a:schemeClr val="bg1"/>
                </a:solidFill>
                <a:latin typeface="Century Gothic" panose="020B0502020202020204" pitchFamily="34" charset="0"/>
                <a:ea typeface="+mn-ea"/>
                <a:cs typeface="Gill Sans MT"/>
              </a:rPr>
              <a:t>Data and Interoperability:</a:t>
            </a:r>
            <a:endParaRPr lang="en-US" sz="4400" kern="1200" dirty="0">
              <a:solidFill>
                <a:schemeClr val="bg1"/>
              </a:solidFill>
              <a:latin typeface="Century Gothic" panose="020B0502020202020204" pitchFamily="34" charset="0"/>
              <a:ea typeface="+mn-ea"/>
              <a:cs typeface="Gill Sans MT"/>
            </a:endParaRPr>
          </a:p>
        </p:txBody>
      </p:sp>
      <p:sp>
        <p:nvSpPr>
          <p:cNvPr id="23"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2362200"/>
            <a:ext cx="9636210" cy="842727"/>
          </a:xfrm>
        </p:spPr>
        <p:txBody>
          <a:bodyPr/>
          <a:lstStyle/>
          <a:p>
            <a:r>
              <a:rPr lang="en-US" altLang="en-US" sz="4000" dirty="0">
                <a:solidFill>
                  <a:schemeClr val="bg1"/>
                </a:solidFill>
                <a:latin typeface="Century Gothic" panose="020B0502020202020204" pitchFamily="34" charset="0"/>
              </a:rPr>
              <a:t>Using Information and Communications Technology for Integration and Interoperability</a:t>
            </a:r>
          </a:p>
          <a:p>
            <a:endParaRPr lang="en-US" dirty="0">
              <a:latin typeface="Century Gothic" panose="020B0502020202020204" pitchFamily="34" charset="0"/>
            </a:endParaRPr>
          </a:p>
        </p:txBody>
      </p:sp>
      <p:sp>
        <p:nvSpPr>
          <p:cNvPr id="32"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HIS Architecture and HIE</a:t>
            </a:r>
            <a:endParaRPr lang="en-US" sz="2200" b="1" dirty="0"/>
          </a:p>
        </p:txBody>
      </p:sp>
      <p:sp>
        <p:nvSpPr>
          <p:cNvPr id="3" name="Slide Number Placeholder 2"/>
          <p:cNvSpPr>
            <a:spLocks noGrp="1"/>
          </p:cNvSpPr>
          <p:nvPr>
            <p:ph type="sldNum" sz="quarter" idx="4294967295"/>
          </p:nvPr>
        </p:nvSpPr>
        <p:spPr>
          <a:xfrm>
            <a:off x="8709997" y="7204075"/>
            <a:ext cx="1348403" cy="414338"/>
          </a:xfrm>
          <a:prstGeom prst="rect">
            <a:avLst/>
          </a:prstGeom>
        </p:spPr>
        <p:txBody>
          <a:bodyPr/>
          <a:lstStyle/>
          <a:p>
            <a:pPr algn="ctr">
              <a:defRPr/>
            </a:pPr>
            <a:fld id="{7798BA2F-D83D-4500-BEB1-C0B86CD095D4}" type="slidenum">
              <a:rPr lang="en-US" sz="1100" smtClean="0">
                <a:latin typeface="Century Gothic" panose="020B0502020202020204" pitchFamily="34" charset="0"/>
              </a:rPr>
              <a:pPr algn="ctr">
                <a:defRPr/>
              </a:pPr>
              <a:t>10</a:t>
            </a:fld>
            <a:endParaRPr lang="en-US" sz="1100" dirty="0">
              <a:latin typeface="Century Gothic" panose="020B050202020202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199" y="1458471"/>
            <a:ext cx="7977798" cy="548124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9707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b="1" dirty="0"/>
              <a:t>Master Facility List</a:t>
            </a:r>
          </a:p>
        </p:txBody>
      </p:sp>
      <p:sp>
        <p:nvSpPr>
          <p:cNvPr id="3" name="Content Placeholder 2"/>
          <p:cNvSpPr>
            <a:spLocks noGrp="1"/>
          </p:cNvSpPr>
          <p:nvPr>
            <p:ph type="body" sz="quarter" idx="10"/>
          </p:nvPr>
        </p:nvSpPr>
        <p:spPr>
          <a:xfrm>
            <a:off x="384048" y="1600200"/>
            <a:ext cx="8305800" cy="4343400"/>
          </a:xfrm>
        </p:spPr>
        <p:txBody>
          <a:bodyPr>
            <a:noAutofit/>
          </a:bodyPr>
          <a:lstStyle/>
          <a:p>
            <a:pPr marL="290513" indent="-290513">
              <a:lnSpc>
                <a:spcPct val="110000"/>
              </a:lnSpc>
              <a:buFont typeface="Arial" panose="020B0604020202020204" pitchFamily="34" charset="0"/>
              <a:buChar char="•"/>
            </a:pPr>
            <a:r>
              <a:rPr lang="en-US" sz="2200" dirty="0"/>
              <a:t>An MFL is a comprehensive, up-to-date, and accurate list of all the health facilities (public and private, including community services) in the country.</a:t>
            </a:r>
          </a:p>
          <a:p>
            <a:pPr marL="290513" indent="-290513">
              <a:lnSpc>
                <a:spcPct val="110000"/>
              </a:lnSpc>
              <a:buFont typeface="Arial" panose="020B0604020202020204" pitchFamily="34" charset="0"/>
              <a:buChar char="•"/>
            </a:pPr>
            <a:r>
              <a:rPr lang="en-US" sz="2200" dirty="0"/>
              <a:t>Each health facility is uniquely identified using a set of identifiers (the signature domain). </a:t>
            </a:r>
          </a:p>
          <a:p>
            <a:pPr marL="290513" indent="-290513">
              <a:lnSpc>
                <a:spcPct val="110000"/>
              </a:lnSpc>
              <a:buFont typeface="Arial" panose="020B0604020202020204" pitchFamily="34" charset="0"/>
              <a:buChar char="•"/>
            </a:pPr>
            <a:r>
              <a:rPr lang="en-US" sz="2200" dirty="0"/>
              <a:t>It links health services data and other core health-system data (financing, human resources, commodities, and infrastructure) through the unique identifiers defined in the MFL. The MFL:</a:t>
            </a:r>
          </a:p>
          <a:p>
            <a:pPr marL="633413" lvl="1" indent="-342900">
              <a:lnSpc>
                <a:spcPct val="110000"/>
              </a:lnSpc>
              <a:buFont typeface="Courier New" panose="02070309020205020404" pitchFamily="49" charset="0"/>
              <a:buChar char="o"/>
            </a:pPr>
            <a:r>
              <a:rPr lang="en-US" sz="2200" dirty="0"/>
              <a:t>Is useful for administrative purposes</a:t>
            </a:r>
          </a:p>
          <a:p>
            <a:pPr marL="633413" lvl="1" indent="-342900">
              <a:lnSpc>
                <a:spcPct val="110000"/>
              </a:lnSpc>
              <a:buFont typeface="Courier New" panose="02070309020205020404" pitchFamily="49" charset="0"/>
              <a:buChar char="o"/>
            </a:pPr>
            <a:r>
              <a:rPr lang="en-US" sz="2200" dirty="0"/>
              <a:t>Allows better analysis and synthesis of information</a:t>
            </a:r>
          </a:p>
          <a:p>
            <a:pPr marL="633413" lvl="1" indent="-342900">
              <a:lnSpc>
                <a:spcPct val="110000"/>
              </a:lnSpc>
              <a:buFont typeface="Courier New" panose="02070309020205020404" pitchFamily="49" charset="0"/>
              <a:buChar char="o"/>
            </a:pPr>
            <a:r>
              <a:rPr lang="en-US" sz="2200" dirty="0"/>
              <a:t>Improves health systems reporting and planning</a:t>
            </a:r>
          </a:p>
        </p:txBody>
      </p:sp>
      <p:sp>
        <p:nvSpPr>
          <p:cNvPr id="5" name="Slide Number Placeholder 2"/>
          <p:cNvSpPr txBox="1">
            <a:spLocks/>
          </p:cNvSpPr>
          <p:nvPr/>
        </p:nvSpPr>
        <p:spPr>
          <a:xfrm>
            <a:off x="8709997" y="7204075"/>
            <a:ext cx="1348403" cy="41433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100" dirty="0">
                <a:latin typeface="Century Gothic" panose="020B0502020202020204" pitchFamily="34" charset="0"/>
              </a:rPr>
              <a:t>11</a:t>
            </a:r>
          </a:p>
        </p:txBody>
      </p:sp>
    </p:spTree>
    <p:extLst>
      <p:ext uri="{BB962C8B-B14F-4D97-AF65-F5344CB8AC3E}">
        <p14:creationId xmlns:p14="http://schemas.microsoft.com/office/powerpoint/2010/main" val="1480259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598152" cy="545110"/>
          </a:xfrm>
        </p:spPr>
        <p:txBody>
          <a:bodyPr>
            <a:normAutofit fontScale="90000"/>
          </a:bodyPr>
          <a:lstStyle/>
          <a:p>
            <a:r>
              <a:rPr lang="en-US" b="1" dirty="0"/>
              <a:t>Linking Data Using a Master Facility List</a:t>
            </a:r>
          </a:p>
        </p:txBody>
      </p:sp>
      <p:sp>
        <p:nvSpPr>
          <p:cNvPr id="3" name="Content Placeholder 2"/>
          <p:cNvSpPr>
            <a:spLocks noGrp="1"/>
          </p:cNvSpPr>
          <p:nvPr>
            <p:ph type="body" sz="quarter" idx="10"/>
          </p:nvPr>
        </p:nvSpPr>
        <p:spPr>
          <a:xfrm>
            <a:off x="384048" y="1600200"/>
            <a:ext cx="8305800" cy="3429000"/>
          </a:xfrm>
        </p:spPr>
        <p:txBody>
          <a:bodyPr>
            <a:noAutofit/>
          </a:bodyPr>
          <a:lstStyle/>
          <a:p>
            <a:pPr marL="377190" indent="-377190">
              <a:lnSpc>
                <a:spcPct val="110000"/>
              </a:lnSpc>
              <a:spcAft>
                <a:spcPts val="1200"/>
              </a:spcAft>
              <a:buFont typeface="Arial" panose="020B0604020202020204" pitchFamily="34" charset="0"/>
              <a:buChar char="•"/>
            </a:pPr>
            <a:r>
              <a:rPr lang="en-US" sz="2200" dirty="0"/>
              <a:t>Data harmonization: Comparing and contrasting data across different data sources and across time</a:t>
            </a:r>
          </a:p>
          <a:p>
            <a:pPr marL="377190" indent="-377190">
              <a:lnSpc>
                <a:spcPct val="110000"/>
              </a:lnSpc>
              <a:spcAft>
                <a:spcPts val="1200"/>
              </a:spcAft>
              <a:buFont typeface="Arial" panose="020B0604020202020204" pitchFamily="34" charset="0"/>
              <a:buChar char="•"/>
            </a:pPr>
            <a:r>
              <a:rPr lang="en-US" sz="2200" dirty="0"/>
              <a:t>Data linkages and collaboration among departments and ministries with related data</a:t>
            </a:r>
          </a:p>
          <a:p>
            <a:pPr marL="377190" indent="-377190">
              <a:lnSpc>
                <a:spcPct val="110000"/>
              </a:lnSpc>
              <a:spcAft>
                <a:spcPts val="1200"/>
              </a:spcAft>
              <a:buFont typeface="Arial" panose="020B0604020202020204" pitchFamily="34" charset="0"/>
              <a:buChar char="•"/>
            </a:pPr>
            <a:r>
              <a:rPr lang="en-US" sz="2200" dirty="0"/>
              <a:t>Health facility surveys: Comprehensive lists for sampling</a:t>
            </a:r>
          </a:p>
          <a:p>
            <a:pPr marL="377190" indent="-377190">
              <a:lnSpc>
                <a:spcPct val="110000"/>
              </a:lnSpc>
              <a:spcAft>
                <a:spcPts val="1200"/>
              </a:spcAft>
              <a:buFont typeface="Arial" panose="020B0604020202020204" pitchFamily="34" charset="0"/>
              <a:buChar char="•"/>
            </a:pPr>
            <a:r>
              <a:rPr lang="en-US" sz="2200" dirty="0"/>
              <a:t>Health information system strengthening: Combining data from multiple sources to generate facility, regional, and national profiles for effective planning</a:t>
            </a:r>
          </a:p>
        </p:txBody>
      </p:sp>
      <p:sp>
        <p:nvSpPr>
          <p:cNvPr id="5" name="Slide Number Placeholder 2"/>
          <p:cNvSpPr txBox="1">
            <a:spLocks/>
          </p:cNvSpPr>
          <p:nvPr/>
        </p:nvSpPr>
        <p:spPr>
          <a:xfrm>
            <a:off x="8709997" y="7204075"/>
            <a:ext cx="1348403" cy="41433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100" dirty="0">
                <a:latin typeface="Century Gothic" panose="020B0502020202020204" pitchFamily="34" charset="0"/>
              </a:rPr>
              <a:t>12</a:t>
            </a:r>
          </a:p>
        </p:txBody>
      </p:sp>
    </p:spTree>
    <p:extLst>
      <p:ext uri="{BB962C8B-B14F-4D97-AF65-F5344CB8AC3E}">
        <p14:creationId xmlns:p14="http://schemas.microsoft.com/office/powerpoint/2010/main" val="28697603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b="1" dirty="0"/>
              <a:t>RHIS Linkage Examples</a:t>
            </a:r>
          </a:p>
        </p:txBody>
      </p:sp>
      <p:sp>
        <p:nvSpPr>
          <p:cNvPr id="3" name="Content Placeholder 2"/>
          <p:cNvSpPr>
            <a:spLocks noGrp="1"/>
          </p:cNvSpPr>
          <p:nvPr>
            <p:ph type="body" sz="quarter" idx="10"/>
          </p:nvPr>
        </p:nvSpPr>
        <p:spPr>
          <a:xfrm>
            <a:off x="384048" y="1600200"/>
            <a:ext cx="8674100" cy="5029200"/>
          </a:xfrm>
        </p:spPr>
        <p:txBody>
          <a:bodyPr>
            <a:noAutofit/>
          </a:bodyPr>
          <a:lstStyle/>
          <a:p>
            <a:pPr marL="290513" indent="-290513">
              <a:lnSpc>
                <a:spcPct val="110000"/>
              </a:lnSpc>
            </a:pPr>
            <a:r>
              <a:rPr lang="en-US" sz="2400" dirty="0"/>
              <a:t>Linking HMIS with a census</a:t>
            </a:r>
          </a:p>
          <a:p>
            <a:pPr lvl="1">
              <a:lnSpc>
                <a:spcPct val="110000"/>
              </a:lnSpc>
            </a:pPr>
            <a:r>
              <a:rPr lang="en-US" sz="2400" dirty="0"/>
              <a:t>Coverage rates</a:t>
            </a:r>
          </a:p>
          <a:p>
            <a:pPr>
              <a:lnSpc>
                <a:spcPct val="110000"/>
              </a:lnSpc>
            </a:pPr>
            <a:r>
              <a:rPr lang="en-US" sz="2400" dirty="0"/>
              <a:t>Linking LMIS and HMIS:</a:t>
            </a:r>
          </a:p>
          <a:p>
            <a:pPr lvl="1">
              <a:lnSpc>
                <a:spcPct val="110000"/>
              </a:lnSpc>
            </a:pPr>
            <a:r>
              <a:rPr lang="en-US" sz="2400" dirty="0"/>
              <a:t>Relationship between stockouts and services</a:t>
            </a:r>
          </a:p>
          <a:p>
            <a:pPr lvl="1">
              <a:lnSpc>
                <a:spcPct val="110000"/>
              </a:lnSpc>
            </a:pPr>
            <a:r>
              <a:rPr lang="en-US" sz="2400" dirty="0"/>
              <a:t>Composite indicators, such as couple years of protection</a:t>
            </a:r>
          </a:p>
          <a:p>
            <a:pPr>
              <a:lnSpc>
                <a:spcPct val="110000"/>
              </a:lnSpc>
            </a:pPr>
            <a:r>
              <a:rPr lang="en-US" sz="2400" dirty="0"/>
              <a:t>Linking HRIS and HMIS</a:t>
            </a:r>
          </a:p>
          <a:p>
            <a:pPr lvl="1">
              <a:lnSpc>
                <a:spcPct val="110000"/>
              </a:lnSpc>
            </a:pPr>
            <a:r>
              <a:rPr lang="en-US" sz="2400" dirty="0"/>
              <a:t>Workload analysis (patient visits per doctor)</a:t>
            </a:r>
          </a:p>
        </p:txBody>
      </p:sp>
      <p:sp>
        <p:nvSpPr>
          <p:cNvPr id="4" name="Slide Number Placeholder 3"/>
          <p:cNvSpPr>
            <a:spLocks noGrp="1"/>
          </p:cNvSpPr>
          <p:nvPr>
            <p:ph type="sldNum" sz="quarter" idx="4294967295"/>
          </p:nvPr>
        </p:nvSpPr>
        <p:spPr>
          <a:xfrm>
            <a:off x="7796213" y="7204075"/>
            <a:ext cx="2262187" cy="414338"/>
          </a:xfrm>
          <a:prstGeom prst="rect">
            <a:avLst/>
          </a:prstGeom>
        </p:spPr>
        <p:txBody>
          <a:bodyPr/>
          <a:lstStyle/>
          <a:p>
            <a:pPr algn="ctr">
              <a:defRPr/>
            </a:pPr>
            <a:fld id="{7798BA2F-D83D-4500-BEB1-C0B86CD095D4}" type="slidenum">
              <a:rPr lang="en-US" sz="1100" smtClean="0">
                <a:latin typeface="Century Gothic" panose="020B0502020202020204" pitchFamily="34" charset="0"/>
              </a:rPr>
              <a:pPr algn="ctr">
                <a:defRPr/>
              </a:pPr>
              <a:t>13</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3098014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84048" y="152400"/>
            <a:ext cx="8674100" cy="545110"/>
          </a:xfrm>
        </p:spPr>
        <p:txBody>
          <a:bodyPr>
            <a:normAutofit fontScale="90000"/>
          </a:bodyPr>
          <a:lstStyle/>
          <a:p>
            <a:pPr eaLnBrk="1" hangingPunct="1"/>
            <a:r>
              <a:rPr lang="en-US" b="1" dirty="0"/>
              <a:t>Linking Family Planning Service Data with Census Data</a:t>
            </a:r>
          </a:p>
        </p:txBody>
      </p:sp>
      <p:sp>
        <p:nvSpPr>
          <p:cNvPr id="51203" name="Rectangle 3"/>
          <p:cNvSpPr>
            <a:spLocks noGrp="1" noChangeArrowheads="1"/>
          </p:cNvSpPr>
          <p:nvPr>
            <p:ph type="body" sz="quarter" idx="10"/>
          </p:nvPr>
        </p:nvSpPr>
        <p:spPr>
          <a:xfrm>
            <a:off x="384048" y="1828800"/>
            <a:ext cx="8305800" cy="4114800"/>
          </a:xfrm>
        </p:spPr>
        <p:txBody>
          <a:bodyPr>
            <a:noAutofit/>
          </a:bodyPr>
          <a:lstStyle/>
          <a:p>
            <a:pPr marL="290513" indent="-290513">
              <a:buFont typeface="Arial" panose="020B0604020202020204" pitchFamily="34" charset="0"/>
              <a:buChar char="•"/>
            </a:pPr>
            <a:r>
              <a:rPr lang="en-US" sz="2400" b="1" dirty="0"/>
              <a:t>Intervention,</a:t>
            </a:r>
            <a:r>
              <a:rPr lang="en-US" sz="2400" dirty="0"/>
              <a:t> restructuring maternal and child health and family planning facility-based information system</a:t>
            </a:r>
          </a:p>
          <a:p>
            <a:pPr marL="290513" indent="-290513">
              <a:buFont typeface="Arial" panose="020B0604020202020204" pitchFamily="34" charset="0"/>
              <a:buChar char="•"/>
            </a:pPr>
            <a:r>
              <a:rPr lang="en-US" sz="2400" b="1" dirty="0"/>
              <a:t>Before linking RHIS and census data,</a:t>
            </a:r>
            <a:r>
              <a:rPr lang="en-US" sz="2400" dirty="0"/>
              <a:t> the only contraceptive prevalence rates available to a Ministry of Health (MOH) were national estimates from DHS every five years </a:t>
            </a:r>
          </a:p>
          <a:p>
            <a:pPr marL="290513" indent="-290513">
              <a:buFont typeface="Arial" panose="020B0604020202020204" pitchFamily="34" charset="0"/>
              <a:buChar char="•"/>
            </a:pPr>
            <a:r>
              <a:rPr lang="en-US" sz="2400" b="1" dirty="0"/>
              <a:t>After linkages,</a:t>
            </a:r>
            <a:r>
              <a:rPr lang="en-US" sz="2400" dirty="0"/>
              <a:t> calculations from RHIS data provided the needed annual district- and national-level contraceptive prevalence rate (CPR) estimates</a:t>
            </a:r>
          </a:p>
        </p:txBody>
      </p:sp>
      <p:sp>
        <p:nvSpPr>
          <p:cNvPr id="2" name="Slide Number Placeholder 1"/>
          <p:cNvSpPr>
            <a:spLocks noGrp="1"/>
          </p:cNvSpPr>
          <p:nvPr>
            <p:ph type="sldNum" sz="quarter" idx="4294967295"/>
          </p:nvPr>
        </p:nvSpPr>
        <p:spPr>
          <a:xfrm>
            <a:off x="7796213" y="7204075"/>
            <a:ext cx="2262187" cy="414338"/>
          </a:xfrm>
          <a:prstGeom prst="rect">
            <a:avLst/>
          </a:prstGeom>
        </p:spPr>
        <p:txBody>
          <a:bodyPr/>
          <a:lstStyle/>
          <a:p>
            <a:pPr algn="ctr">
              <a:defRPr/>
            </a:pPr>
            <a:fld id="{7798BA2F-D83D-4500-BEB1-C0B86CD095D4}" type="slidenum">
              <a:rPr lang="en-US" sz="1100" smtClean="0">
                <a:latin typeface="Century Gothic" panose="020B0502020202020204" pitchFamily="34" charset="0"/>
              </a:rPr>
              <a:pPr algn="ctr">
                <a:defRPr/>
              </a:pPr>
              <a:t>14</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2749265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84048" y="76200"/>
            <a:ext cx="9369552" cy="545110"/>
          </a:xfrm>
        </p:spPr>
        <p:txBody>
          <a:bodyPr/>
          <a:lstStyle/>
          <a:p>
            <a:r>
              <a:rPr lang="en-US" dirty="0"/>
              <a:t>Routine Family Planning Data: Case Study from Morocco</a:t>
            </a:r>
          </a:p>
        </p:txBody>
      </p:sp>
      <p:sp>
        <p:nvSpPr>
          <p:cNvPr id="3" name="Slide Number Placeholder 2"/>
          <p:cNvSpPr>
            <a:spLocks noGrp="1"/>
          </p:cNvSpPr>
          <p:nvPr>
            <p:ph type="sldNum" sz="quarter" idx="4294967295"/>
          </p:nvPr>
        </p:nvSpPr>
        <p:spPr>
          <a:xfrm>
            <a:off x="7712075" y="7078663"/>
            <a:ext cx="2346325" cy="539750"/>
          </a:xfrm>
          <a:prstGeom prst="rect">
            <a:avLst/>
          </a:prstGeom>
        </p:spPr>
        <p:txBody>
          <a:bodyPr/>
          <a:lstStyle/>
          <a:p>
            <a:pPr algn="ctr">
              <a:defRPr/>
            </a:pPr>
            <a:fld id="{906F89BA-FC84-4476-B0E5-88CCB25E6E0C}" type="slidenum">
              <a:rPr lang="en-US" sz="1100" smtClean="0">
                <a:latin typeface="Century Gothic" panose="020B0502020202020204" pitchFamily="34" charset="0"/>
              </a:rPr>
              <a:pPr algn="ctr">
                <a:defRPr/>
              </a:pPr>
              <a:t>15</a:t>
            </a:fld>
            <a:endParaRPr lang="en-US" sz="1100" dirty="0">
              <a:latin typeface="Century Gothic" panose="020B0502020202020204" pitchFamily="34" charset="0"/>
            </a:endParaRPr>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3400" y="1600200"/>
            <a:ext cx="7611844" cy="53502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39702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384048" y="152400"/>
            <a:ext cx="8674100" cy="545110"/>
          </a:xfrm>
        </p:spPr>
        <p:txBody>
          <a:bodyPr>
            <a:normAutofit fontScale="90000"/>
          </a:bodyPr>
          <a:lstStyle/>
          <a:p>
            <a:pPr eaLnBrk="1" hangingPunct="1"/>
            <a:r>
              <a:rPr lang="en-US" b="1" dirty="0"/>
              <a:t>Linking LMIS and HMIS Data for Improved Use of Information</a:t>
            </a:r>
          </a:p>
        </p:txBody>
      </p:sp>
      <p:sp>
        <p:nvSpPr>
          <p:cNvPr id="59395" name="Rectangle 3"/>
          <p:cNvSpPr>
            <a:spLocks noGrp="1" noChangeArrowheads="1"/>
          </p:cNvSpPr>
          <p:nvPr>
            <p:ph type="body" sz="quarter" idx="10"/>
          </p:nvPr>
        </p:nvSpPr>
        <p:spPr>
          <a:xfrm>
            <a:off x="384048" y="2133600"/>
            <a:ext cx="3044952" cy="2590800"/>
          </a:xfrm>
        </p:spPr>
        <p:txBody>
          <a:bodyPr/>
          <a:lstStyle/>
          <a:p>
            <a:pPr marL="0" indent="0">
              <a:lnSpc>
                <a:spcPct val="110000"/>
              </a:lnSpc>
              <a:buNone/>
            </a:pPr>
            <a:r>
              <a:rPr lang="en-US" b="1" dirty="0"/>
              <a:t>Before: </a:t>
            </a:r>
            <a:r>
              <a:rPr lang="en-US" dirty="0"/>
              <a:t>Vaccine stockouts went unreported</a:t>
            </a:r>
          </a:p>
          <a:p>
            <a:pPr marL="0" indent="0">
              <a:lnSpc>
                <a:spcPct val="110000"/>
              </a:lnSpc>
              <a:buNone/>
            </a:pPr>
            <a:r>
              <a:rPr lang="en-US" b="1" dirty="0"/>
              <a:t>After: </a:t>
            </a:r>
            <a:r>
              <a:rPr lang="en-US" dirty="0"/>
              <a:t>Tracked relationship between stockouts and children vaccinated</a:t>
            </a:r>
          </a:p>
          <a:p>
            <a:endParaRPr lang="en-US" dirty="0"/>
          </a:p>
        </p:txBody>
      </p:sp>
      <p:sp>
        <p:nvSpPr>
          <p:cNvPr id="2" name="Slide Number Placeholder 1"/>
          <p:cNvSpPr>
            <a:spLocks noGrp="1"/>
          </p:cNvSpPr>
          <p:nvPr>
            <p:ph type="sldNum" sz="quarter" idx="4294967295"/>
          </p:nvPr>
        </p:nvSpPr>
        <p:spPr>
          <a:xfrm>
            <a:off x="7796213" y="7204075"/>
            <a:ext cx="2262187" cy="414338"/>
          </a:xfrm>
          <a:prstGeom prst="rect">
            <a:avLst/>
          </a:prstGeom>
        </p:spPr>
        <p:txBody>
          <a:bodyPr/>
          <a:lstStyle/>
          <a:p>
            <a:pPr algn="ctr">
              <a:defRPr/>
            </a:pPr>
            <a:fld id="{7798BA2F-D83D-4500-BEB1-C0B86CD095D4}" type="slidenum">
              <a:rPr lang="en-US" sz="1100" smtClean="0">
                <a:latin typeface="Century Gothic" panose="020B0502020202020204" pitchFamily="34" charset="0"/>
              </a:rPr>
              <a:pPr algn="ctr">
                <a:defRPr/>
              </a:pPr>
              <a:t>16</a:t>
            </a:fld>
            <a:endParaRPr lang="en-US" sz="1100" dirty="0">
              <a:latin typeface="Century Gothic" panose="020B0502020202020204" pitchFamily="34" charset="0"/>
            </a:endParaRPr>
          </a:p>
        </p:txBody>
      </p:sp>
      <p:pic>
        <p:nvPicPr>
          <p:cNvPr id="6" name="Picture 2" descr="MEPIVaccine1"/>
          <p:cNvPicPr>
            <a:picLocks noChangeAspect="1" noChangeArrowheads="1"/>
          </p:cNvPicPr>
          <p:nvPr/>
        </p:nvPicPr>
        <p:blipFill rotWithShape="1">
          <a:blip r:embed="rId3">
            <a:extLst>
              <a:ext uri="{28A0092B-C50C-407E-A947-70E740481C1C}">
                <a14:useLocalDpi xmlns:a14="http://schemas.microsoft.com/office/drawing/2010/main" val="0"/>
              </a:ext>
            </a:extLst>
          </a:blip>
          <a:srcRect l="2965" r="5011" b="14079"/>
          <a:stretch/>
        </p:blipFill>
        <p:spPr bwMode="auto">
          <a:xfrm>
            <a:off x="3581400" y="2053997"/>
            <a:ext cx="6334457" cy="393954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8" name="Rectangle 3"/>
          <p:cNvSpPr txBox="1">
            <a:spLocks noChangeArrowheads="1"/>
          </p:cNvSpPr>
          <p:nvPr/>
        </p:nvSpPr>
        <p:spPr bwMode="auto">
          <a:xfrm>
            <a:off x="384048" y="6240780"/>
            <a:ext cx="9387840" cy="7696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100584" tIns="50292" rIns="100584" bIns="50292"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eaLnBrk="1" hangingPunct="1">
              <a:buNone/>
            </a:pPr>
            <a:r>
              <a:rPr lang="en-US" sz="2000" i="1" kern="0" dirty="0">
                <a:latin typeface="Century Gothic" panose="020B0502020202020204" pitchFamily="34" charset="0"/>
              </a:rPr>
              <a:t>Evidence of elevated stockout percentage and lower number of children vaccinated alerted MOH to request additional vaccines from donors.</a:t>
            </a:r>
          </a:p>
        </p:txBody>
      </p:sp>
    </p:spTree>
    <p:extLst>
      <p:ext uri="{BB962C8B-B14F-4D97-AF65-F5344CB8AC3E}">
        <p14:creationId xmlns:p14="http://schemas.microsoft.com/office/powerpoint/2010/main" val="37072925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856" y="1752600"/>
            <a:ext cx="3616085" cy="253378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91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399" y="4572000"/>
            <a:ext cx="3570709" cy="251754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aphicFrame>
        <p:nvGraphicFramePr>
          <p:cNvPr id="8" name="Chart 7"/>
          <p:cNvGraphicFramePr>
            <a:graphicFrameLocks/>
          </p:cNvGraphicFramePr>
          <p:nvPr>
            <p:extLst>
              <p:ext uri="{D42A27DB-BD31-4B8C-83A1-F6EECF244321}">
                <p14:modId xmlns:p14="http://schemas.microsoft.com/office/powerpoint/2010/main" val="2013887485"/>
              </p:ext>
            </p:extLst>
          </p:nvPr>
        </p:nvGraphicFramePr>
        <p:xfrm>
          <a:off x="4953000" y="1752600"/>
          <a:ext cx="4693920" cy="3176760"/>
        </p:xfrm>
        <a:graphic>
          <a:graphicData uri="http://schemas.openxmlformats.org/drawingml/2006/chart">
            <c:chart xmlns:c="http://schemas.openxmlformats.org/drawingml/2006/chart" xmlns:r="http://schemas.openxmlformats.org/officeDocument/2006/relationships" r:id="rId5"/>
          </a:graphicData>
        </a:graphic>
      </p:graphicFrame>
      <p:sp>
        <p:nvSpPr>
          <p:cNvPr id="7" name="Title 6"/>
          <p:cNvSpPr>
            <a:spLocks noGrp="1"/>
          </p:cNvSpPr>
          <p:nvPr>
            <p:ph type="title"/>
          </p:nvPr>
        </p:nvSpPr>
        <p:spPr>
          <a:xfrm>
            <a:off x="384048" y="0"/>
            <a:ext cx="8674100" cy="545110"/>
          </a:xfrm>
        </p:spPr>
        <p:txBody>
          <a:bodyPr/>
          <a:lstStyle/>
          <a:p>
            <a:r>
              <a:rPr lang="en-US" dirty="0"/>
              <a:t>Eritrea: Linking HRIS and HMIS—</a:t>
            </a:r>
            <a:br>
              <a:rPr lang="en-US" dirty="0"/>
            </a:br>
            <a:r>
              <a:rPr lang="en-US" dirty="0"/>
              <a:t>Calculation of New Indicators</a:t>
            </a:r>
            <a:br>
              <a:rPr lang="en-US" dirty="0"/>
            </a:br>
            <a:endParaRPr lang="en-US" dirty="0"/>
          </a:p>
        </p:txBody>
      </p:sp>
      <p:sp>
        <p:nvSpPr>
          <p:cNvPr id="2" name="Slide Number Placeholder 1"/>
          <p:cNvSpPr>
            <a:spLocks noGrp="1"/>
          </p:cNvSpPr>
          <p:nvPr>
            <p:ph type="sldNum" sz="quarter" idx="4294967295"/>
          </p:nvPr>
        </p:nvSpPr>
        <p:spPr>
          <a:xfrm>
            <a:off x="8839200" y="7078663"/>
            <a:ext cx="1219200" cy="539750"/>
          </a:xfrm>
          <a:prstGeom prst="rect">
            <a:avLst/>
          </a:prstGeom>
        </p:spPr>
        <p:txBody>
          <a:bodyPr/>
          <a:lstStyle/>
          <a:p>
            <a:pPr algn="ctr">
              <a:defRPr/>
            </a:pPr>
            <a:fld id="{906F89BA-FC84-4476-B0E5-88CCB25E6E0C}" type="slidenum">
              <a:rPr lang="en-US" sz="1100" smtClean="0">
                <a:latin typeface="Century Gothic" panose="020B0502020202020204" pitchFamily="34" charset="0"/>
              </a:rPr>
              <a:pPr algn="ctr">
                <a:defRPr/>
              </a:pPr>
              <a:t>17</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27087812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84048" y="621792"/>
            <a:ext cx="9902952" cy="545110"/>
          </a:xfrm>
        </p:spPr>
        <p:txBody>
          <a:bodyPr>
            <a:normAutofit fontScale="90000"/>
          </a:bodyPr>
          <a:lstStyle/>
          <a:p>
            <a:pPr algn="l" eaLnBrk="1" hangingPunct="1"/>
            <a:r>
              <a:rPr lang="en-ZA" b="1" dirty="0"/>
              <a:t>What is a decision support system?</a:t>
            </a:r>
          </a:p>
        </p:txBody>
      </p:sp>
      <p:sp>
        <p:nvSpPr>
          <p:cNvPr id="46083" name="Rectangle 3"/>
          <p:cNvSpPr>
            <a:spLocks noGrp="1" noChangeArrowheads="1"/>
          </p:cNvSpPr>
          <p:nvPr>
            <p:ph type="body" sz="quarter" idx="10"/>
          </p:nvPr>
        </p:nvSpPr>
        <p:spPr>
          <a:xfrm>
            <a:off x="384048" y="1600200"/>
            <a:ext cx="8305800" cy="3962400"/>
          </a:xfrm>
        </p:spPr>
        <p:txBody>
          <a:bodyPr>
            <a:noAutofit/>
          </a:bodyPr>
          <a:lstStyle/>
          <a:p>
            <a:pPr marL="498157" lvl="1" indent="-342900">
              <a:lnSpc>
                <a:spcPct val="110000"/>
              </a:lnSpc>
              <a:buFont typeface="Arial" panose="020B0604020202020204" pitchFamily="34" charset="0"/>
              <a:buChar char="•"/>
            </a:pPr>
            <a:r>
              <a:rPr lang="en-ZA" sz="2200" b="1" dirty="0"/>
              <a:t>A computerized application </a:t>
            </a:r>
            <a:r>
              <a:rPr lang="en-ZA" sz="2200" dirty="0"/>
              <a:t>allowing health managers </a:t>
            </a:r>
            <a:r>
              <a:rPr lang="en-US" sz="2200" dirty="0"/>
              <a:t>to visualize RHIS health indicators and data elements in graphic and geographic presentations</a:t>
            </a:r>
            <a:endParaRPr lang="en-US" sz="2200" b="1" dirty="0"/>
          </a:p>
          <a:p>
            <a:pPr marL="498157" lvl="1" indent="-342900">
              <a:lnSpc>
                <a:spcPct val="110000"/>
              </a:lnSpc>
              <a:buFont typeface="Arial" panose="020B0604020202020204" pitchFamily="34" charset="0"/>
              <a:buChar char="•"/>
            </a:pPr>
            <a:r>
              <a:rPr lang="en-US" sz="2200" b="1" dirty="0"/>
              <a:t>Comparison</a:t>
            </a:r>
            <a:r>
              <a:rPr lang="en-US" sz="2200" dirty="0"/>
              <a:t> is one of the most powerful analytic methods</a:t>
            </a:r>
          </a:p>
          <a:p>
            <a:pPr marL="800100" lvl="3" indent="-342900">
              <a:lnSpc>
                <a:spcPct val="110000"/>
              </a:lnSpc>
              <a:buFont typeface="Courier New" panose="02070309020205020404" pitchFamily="49" charset="0"/>
              <a:buChar char="o"/>
            </a:pPr>
            <a:r>
              <a:rPr lang="en-US" sz="2200" dirty="0"/>
              <a:t>Spatial: By health facility, district, province</a:t>
            </a:r>
          </a:p>
          <a:p>
            <a:pPr marL="800100" lvl="3" indent="-342900">
              <a:lnSpc>
                <a:spcPct val="110000"/>
              </a:lnSpc>
              <a:buFont typeface="Courier New" panose="02070309020205020404" pitchFamily="49" charset="0"/>
              <a:buChar char="o"/>
            </a:pPr>
            <a:r>
              <a:rPr lang="en-US" sz="2200" dirty="0"/>
              <a:t>Time: Trends by week, month, year </a:t>
            </a:r>
          </a:p>
          <a:p>
            <a:pPr marL="800100" lvl="3" indent="-342900">
              <a:lnSpc>
                <a:spcPct val="110000"/>
              </a:lnSpc>
              <a:buFont typeface="Courier New" panose="02070309020205020404" pitchFamily="49" charset="0"/>
              <a:buChar char="o"/>
            </a:pPr>
            <a:r>
              <a:rPr lang="en-US" sz="2200" dirty="0"/>
              <a:t>Indicators: Between inputs and outputs</a:t>
            </a:r>
          </a:p>
          <a:p>
            <a:pPr marL="800100" lvl="3" indent="-342900">
              <a:lnSpc>
                <a:spcPct val="110000"/>
              </a:lnSpc>
              <a:buFont typeface="Courier New" panose="02070309020205020404" pitchFamily="49" charset="0"/>
              <a:buChar char="o"/>
            </a:pPr>
            <a:r>
              <a:rPr lang="en-US" sz="2200" dirty="0"/>
              <a:t>Benchmark: Expected versus achieved</a:t>
            </a:r>
          </a:p>
          <a:p>
            <a:pPr lvl="1" eaLnBrk="1" hangingPunct="1">
              <a:lnSpc>
                <a:spcPct val="110000"/>
              </a:lnSpc>
            </a:pPr>
            <a:endParaRPr lang="en-US" sz="2200" dirty="0">
              <a:solidFill>
                <a:srgbClr val="006666"/>
              </a:solidFill>
            </a:endParaRPr>
          </a:p>
          <a:p>
            <a:pPr lvl="2" eaLnBrk="1" hangingPunct="1">
              <a:lnSpc>
                <a:spcPct val="110000"/>
              </a:lnSpc>
            </a:pPr>
            <a:endParaRPr lang="en-ZA" sz="2200" b="1" dirty="0"/>
          </a:p>
        </p:txBody>
      </p:sp>
      <p:sp>
        <p:nvSpPr>
          <p:cNvPr id="2" name="Slide Number Placeholder 1"/>
          <p:cNvSpPr>
            <a:spLocks noGrp="1"/>
          </p:cNvSpPr>
          <p:nvPr>
            <p:ph type="sldNum" sz="quarter" idx="4294967295"/>
          </p:nvPr>
        </p:nvSpPr>
        <p:spPr>
          <a:xfrm>
            <a:off x="8689848" y="7204075"/>
            <a:ext cx="1368552" cy="414338"/>
          </a:xfrm>
          <a:prstGeom prst="rect">
            <a:avLst/>
          </a:prstGeom>
        </p:spPr>
        <p:txBody>
          <a:bodyPr/>
          <a:lstStyle/>
          <a:p>
            <a:pPr algn="ctr">
              <a:defRPr/>
            </a:pPr>
            <a:fld id="{7798BA2F-D83D-4500-BEB1-C0B86CD095D4}" type="slidenum">
              <a:rPr lang="en-US" sz="1100" smtClean="0">
                <a:latin typeface="Century Gothic" panose="020B0502020202020204" pitchFamily="34" charset="0"/>
              </a:rPr>
              <a:pPr algn="ctr">
                <a:defRPr/>
              </a:pPr>
              <a:t>18</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33755219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normAutofit fontScale="90000"/>
          </a:bodyPr>
          <a:lstStyle/>
          <a:p>
            <a:pPr algn="l" eaLnBrk="1" hangingPunct="1"/>
            <a:r>
              <a:rPr lang="en-ZA" b="1" dirty="0"/>
              <a:t>Decision Support System </a:t>
            </a:r>
          </a:p>
        </p:txBody>
      </p:sp>
      <p:sp>
        <p:nvSpPr>
          <p:cNvPr id="5" name="Slide Number Placeholder 1"/>
          <p:cNvSpPr txBox="1">
            <a:spLocks/>
          </p:cNvSpPr>
          <p:nvPr/>
        </p:nvSpPr>
        <p:spPr>
          <a:xfrm>
            <a:off x="8689848" y="7204075"/>
            <a:ext cx="1368552" cy="41433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100" dirty="0">
                <a:latin typeface="Century Gothic" panose="020B0502020202020204" pitchFamily="34" charset="0"/>
              </a:rPr>
              <a:t>19</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048" y="1401688"/>
            <a:ext cx="8836152" cy="6009556"/>
          </a:xfrm>
          <a:prstGeom prst="rect">
            <a:avLst/>
          </a:prstGeom>
        </p:spPr>
      </p:pic>
    </p:spTree>
    <p:extLst>
      <p:ext uri="{BB962C8B-B14F-4D97-AF65-F5344CB8AC3E}">
        <p14:creationId xmlns:p14="http://schemas.microsoft.com/office/powerpoint/2010/main" val="1045914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sz="quarter" idx="10"/>
          </p:nvPr>
        </p:nvSpPr>
        <p:spPr>
          <a:xfrm>
            <a:off x="384048" y="1981200"/>
            <a:ext cx="8305800" cy="5181600"/>
          </a:xfrm>
        </p:spPr>
        <p:txBody>
          <a:bodyPr>
            <a:noAutofit/>
          </a:bodyPr>
          <a:lstStyle/>
          <a:p>
            <a:pPr marL="0" indent="0" algn="l">
              <a:lnSpc>
                <a:spcPct val="110000"/>
              </a:lnSpc>
              <a:buNone/>
            </a:pPr>
            <a:r>
              <a:rPr lang="en-US" sz="1800" b="1" dirty="0"/>
              <a:t>Objectives</a:t>
            </a:r>
          </a:p>
          <a:p>
            <a:pPr marL="0" indent="0" algn="l">
              <a:lnSpc>
                <a:spcPct val="110000"/>
              </a:lnSpc>
              <a:buNone/>
            </a:pPr>
            <a:r>
              <a:rPr lang="en-US" sz="1800" dirty="0"/>
              <a:t>By the end of this session, participants will be able to: </a:t>
            </a:r>
          </a:p>
          <a:p>
            <a:pPr marL="290513" indent="-290513" algn="l">
              <a:lnSpc>
                <a:spcPct val="110000"/>
              </a:lnSpc>
              <a:buFont typeface="Arial" panose="020B0604020202020204" pitchFamily="34" charset="0"/>
              <a:buChar char="•"/>
            </a:pPr>
            <a:r>
              <a:rPr lang="en-US" sz="1800" dirty="0"/>
              <a:t>Explain data linkage terms </a:t>
            </a:r>
          </a:p>
          <a:p>
            <a:pPr marL="290513" indent="-290513" algn="l">
              <a:lnSpc>
                <a:spcPct val="110000"/>
              </a:lnSpc>
              <a:buFont typeface="Arial" panose="020B0604020202020204" pitchFamily="34" charset="0"/>
              <a:buChar char="•"/>
            </a:pPr>
            <a:r>
              <a:rPr lang="en-US" sz="1800" dirty="0"/>
              <a:t>Describe the role of information and communications technology (ICT) in integration and interoperability of the routine health information system (RHIS)</a:t>
            </a:r>
          </a:p>
          <a:p>
            <a:pPr marL="0" indent="0" algn="l">
              <a:lnSpc>
                <a:spcPct val="110000"/>
              </a:lnSpc>
              <a:buNone/>
            </a:pPr>
            <a:r>
              <a:rPr lang="en-US" sz="1800" b="1" dirty="0"/>
              <a:t>Topics covered</a:t>
            </a:r>
          </a:p>
          <a:p>
            <a:pPr marL="0" indent="0" algn="l">
              <a:lnSpc>
                <a:spcPct val="110000"/>
              </a:lnSpc>
              <a:buNone/>
            </a:pPr>
            <a:r>
              <a:rPr lang="en-US" sz="1800" dirty="0"/>
              <a:t>Using ICT for systems integration and interoperability:</a:t>
            </a:r>
          </a:p>
          <a:p>
            <a:pPr marL="290513" indent="-290513" algn="l">
              <a:lnSpc>
                <a:spcPct val="110000"/>
              </a:lnSpc>
              <a:buFont typeface="Arial" panose="020B0604020202020204" pitchFamily="34" charset="0"/>
              <a:buChar char="•"/>
            </a:pPr>
            <a:r>
              <a:rPr lang="en-US" sz="1800" dirty="0"/>
              <a:t>Environment for effective systems integration and interoperability</a:t>
            </a:r>
          </a:p>
          <a:p>
            <a:pPr marL="290513" indent="-290513" algn="l">
              <a:lnSpc>
                <a:spcPct val="110000"/>
              </a:lnSpc>
              <a:buFont typeface="Arial" panose="020B0604020202020204" pitchFamily="34" charset="0"/>
              <a:buChar char="•"/>
            </a:pPr>
            <a:r>
              <a:rPr lang="en-US" sz="1800" dirty="0"/>
              <a:t>Use of ICT standards for systems integration and interoperability</a:t>
            </a:r>
          </a:p>
          <a:p>
            <a:pPr marL="290513" indent="-290513" algn="l">
              <a:lnSpc>
                <a:spcPct val="110000"/>
              </a:lnSpc>
              <a:buFont typeface="Arial" panose="020B0604020202020204" pitchFamily="34" charset="0"/>
              <a:buChar char="•"/>
            </a:pPr>
            <a:r>
              <a:rPr lang="en-US" sz="1800" dirty="0"/>
              <a:t>Data accessibility: open health information exchange (HIE), metadata sharing</a:t>
            </a:r>
          </a:p>
          <a:p>
            <a:pPr marL="290513" indent="-290513" algn="l">
              <a:lnSpc>
                <a:spcPct val="110000"/>
              </a:lnSpc>
              <a:buFont typeface="Arial" panose="020B0604020202020204" pitchFamily="34" charset="0"/>
              <a:buChar char="•"/>
            </a:pPr>
            <a:r>
              <a:rPr lang="en-US" sz="1800" dirty="0"/>
              <a:t>Data privacy and security</a:t>
            </a:r>
          </a:p>
        </p:txBody>
      </p:sp>
      <p:sp>
        <p:nvSpPr>
          <p:cNvPr id="5" name="Title 1"/>
          <p:cNvSpPr>
            <a:spLocks noGrp="1"/>
          </p:cNvSpPr>
          <p:nvPr>
            <p:ph type="title"/>
          </p:nvPr>
        </p:nvSpPr>
        <p:spPr>
          <a:xfrm>
            <a:off x="406625" y="0"/>
            <a:ext cx="9601200" cy="609600"/>
          </a:xfrm>
        </p:spPr>
        <p:txBody>
          <a:bodyPr/>
          <a:lstStyle/>
          <a:p>
            <a:r>
              <a:rPr lang="en-US" altLang="en-US" sz="3600" dirty="0">
                <a:latin typeface="Century Gothic" panose="020B0502020202020204" pitchFamily="34" charset="0"/>
              </a:rPr>
              <a:t>Routine Health Information System </a:t>
            </a:r>
            <a:r>
              <a:rPr lang="en-US" altLang="en-US" dirty="0"/>
              <a:t>Integration and Interoperability</a:t>
            </a:r>
            <a:endParaRPr lang="en-US" altLang="en-US" sz="3600" dirty="0">
              <a:latin typeface="Century Gothic" panose="020B0502020202020204" pitchFamily="34" charset="0"/>
            </a:endParaRPr>
          </a:p>
        </p:txBody>
      </p:sp>
      <p:sp>
        <p:nvSpPr>
          <p:cNvPr id="6" name="Text Placeholder 1">
            <a:extLst>
              <a:ext uri="{FF2B5EF4-FFF2-40B4-BE49-F238E27FC236}">
                <a16:creationId xmlns:a16="http://schemas.microsoft.com/office/drawing/2014/main" id="{A5C553AE-F009-EA48-98B8-7465E53A964E}"/>
              </a:ext>
            </a:extLst>
          </p:cNvPr>
          <p:cNvSpPr>
            <a:spLocks noGrp="1"/>
          </p:cNvSpPr>
          <p:nvPr>
            <p:ph type="body" sz="quarter" idx="11"/>
          </p:nvPr>
        </p:nvSpPr>
        <p:spPr>
          <a:xfrm>
            <a:off x="406625" y="1209235"/>
            <a:ext cx="9147783" cy="509498"/>
          </a:xfrm>
        </p:spPr>
        <p:txBody>
          <a:bodyPr/>
          <a:lstStyle/>
          <a:p>
            <a:r>
              <a:rPr lang="en-US" sz="2400" b="1" dirty="0">
                <a:latin typeface="Century Gothic" panose="020B0502020202020204" pitchFamily="34" charset="0"/>
              </a:rPr>
              <a:t>Learning Objectives and Topics Covered</a:t>
            </a:r>
          </a:p>
        </p:txBody>
      </p:sp>
      <p:sp>
        <p:nvSpPr>
          <p:cNvPr id="7" name="Slide Number Placeholder 3"/>
          <p:cNvSpPr txBox="1">
            <a:spLocks/>
          </p:cNvSpPr>
          <p:nvPr/>
        </p:nvSpPr>
        <p:spPr>
          <a:xfrm>
            <a:off x="8763000" y="7204075"/>
            <a:ext cx="1295400" cy="41433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100" dirty="0">
                <a:latin typeface="Century Gothic" panose="020B0502020202020204" pitchFamily="34" charset="0"/>
              </a:rPr>
              <a:t>2</a:t>
            </a:r>
          </a:p>
        </p:txBody>
      </p:sp>
    </p:spTree>
    <p:extLst>
      <p:ext uri="{BB962C8B-B14F-4D97-AF65-F5344CB8AC3E}">
        <p14:creationId xmlns:p14="http://schemas.microsoft.com/office/powerpoint/2010/main" val="863038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fontScale="90000"/>
          </a:bodyPr>
          <a:lstStyle/>
          <a:p>
            <a:pPr eaLnBrk="1" hangingPunct="1"/>
            <a:r>
              <a:rPr lang="en-ZA" b="1" dirty="0"/>
              <a:t>Why have a decision support system?</a:t>
            </a:r>
          </a:p>
        </p:txBody>
      </p:sp>
      <p:sp>
        <p:nvSpPr>
          <p:cNvPr id="47107" name="Rectangle 3"/>
          <p:cNvSpPr>
            <a:spLocks noGrp="1" noChangeArrowheads="1"/>
          </p:cNvSpPr>
          <p:nvPr>
            <p:ph type="body" sz="quarter" idx="10"/>
          </p:nvPr>
        </p:nvSpPr>
        <p:spPr>
          <a:xfrm>
            <a:off x="384048" y="1600200"/>
            <a:ext cx="8305800" cy="3886200"/>
          </a:xfrm>
        </p:spPr>
        <p:txBody>
          <a:bodyPr/>
          <a:lstStyle/>
          <a:p>
            <a:pPr marL="282575" lvl="1" indent="-282575">
              <a:lnSpc>
                <a:spcPct val="110000"/>
              </a:lnSpc>
              <a:buFont typeface="Arial" panose="020B0604020202020204" pitchFamily="34" charset="0"/>
              <a:buChar char="•"/>
            </a:pPr>
            <a:r>
              <a:rPr lang="en-US" sz="2400" dirty="0"/>
              <a:t>Enables health managers to promptly and efficiently analyze data for decision making</a:t>
            </a:r>
          </a:p>
          <a:p>
            <a:pPr marL="282575" lvl="1" indent="-282575">
              <a:lnSpc>
                <a:spcPct val="110000"/>
              </a:lnSpc>
              <a:buFont typeface="Arial" panose="020B0604020202020204" pitchFamily="34" charset="0"/>
              <a:buChar char="•"/>
            </a:pPr>
            <a:r>
              <a:rPr lang="en-US" sz="2400" dirty="0"/>
              <a:t>Allows health managers with limited data analysis skills to better interpret aggregate information from the RHIS</a:t>
            </a:r>
          </a:p>
          <a:p>
            <a:pPr marL="282575" lvl="1" indent="-282575">
              <a:lnSpc>
                <a:spcPct val="110000"/>
              </a:lnSpc>
              <a:buFont typeface="Arial" panose="020B0604020202020204" pitchFamily="34" charset="0"/>
              <a:buChar char="•"/>
            </a:pPr>
            <a:r>
              <a:rPr lang="en-US" sz="2400" dirty="0"/>
              <a:t>Is well-suited to health managers at national, regional, district, and local levels, because it is user-friendly for health workers with little ICT training</a:t>
            </a:r>
          </a:p>
        </p:txBody>
      </p:sp>
      <p:sp>
        <p:nvSpPr>
          <p:cNvPr id="5" name="Slide Number Placeholder 1"/>
          <p:cNvSpPr txBox="1">
            <a:spLocks/>
          </p:cNvSpPr>
          <p:nvPr/>
        </p:nvSpPr>
        <p:spPr>
          <a:xfrm>
            <a:off x="8689848" y="7204075"/>
            <a:ext cx="1368552" cy="41433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100" dirty="0">
                <a:latin typeface="Century Gothic" panose="020B0502020202020204" pitchFamily="34" charset="0"/>
              </a:rPr>
              <a:t>20</a:t>
            </a:r>
          </a:p>
        </p:txBody>
      </p:sp>
    </p:spTree>
    <p:extLst>
      <p:ext uri="{BB962C8B-B14F-4D97-AF65-F5344CB8AC3E}">
        <p14:creationId xmlns:p14="http://schemas.microsoft.com/office/powerpoint/2010/main" val="37915525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8" name="object 8"/>
          <p:cNvSpPr txBox="1"/>
          <p:nvPr/>
        </p:nvSpPr>
        <p:spPr>
          <a:xfrm>
            <a:off x="838200" y="1447800"/>
            <a:ext cx="8382000" cy="4390946"/>
          </a:xfrm>
          <a:prstGeom prst="rect">
            <a:avLst/>
          </a:prstGeom>
        </p:spPr>
        <p:txBody>
          <a:bodyPr vert="horz" wrap="square" lIns="0" tIns="0" rIns="0" bIns="0" rtlCol="0">
            <a:spAutoFit/>
          </a:bodyPr>
          <a:lstStyle/>
          <a:p>
            <a:r>
              <a:rPr lang="en-US" altLang="en-US" sz="1400" dirty="0">
                <a:solidFill>
                  <a:schemeClr val="bg1"/>
                </a:solidFill>
                <a:latin typeface="Century Gothic" panose="020B0502020202020204" pitchFamily="34" charset="0"/>
              </a:rPr>
              <a:t>This slide deck is adapted from MEASURE Evaluation’s </a:t>
            </a:r>
            <a:r>
              <a:rPr lang="en-US" sz="1400" dirty="0">
                <a:solidFill>
                  <a:schemeClr val="bg1"/>
                </a:solidFill>
                <a:latin typeface="Century Gothic" panose="020B0502020202020204" pitchFamily="34" charset="0"/>
              </a:rPr>
              <a:t>Routine Health Information Systems: A Curriculum on Basic Concepts and Practice</a:t>
            </a:r>
            <a:r>
              <a:rPr lang="en-US" altLang="en-US" sz="1400" dirty="0">
                <a:solidFill>
                  <a:schemeClr val="bg1"/>
                </a:solidFill>
                <a:latin typeface="Century Gothic" panose="020B0502020202020204" pitchFamily="34" charset="0"/>
              </a:rPr>
              <a:t>. The complete RHIS curriculum is available here: </a:t>
            </a:r>
            <a:br>
              <a:rPr lang="en-US" altLang="en-US" sz="1400" dirty="0">
                <a:solidFill>
                  <a:schemeClr val="bg1"/>
                </a:solidFill>
                <a:latin typeface="Century Gothic" panose="020B0502020202020204" pitchFamily="34" charset="0"/>
              </a:rPr>
            </a:br>
            <a:r>
              <a:rPr lang="en-US" altLang="en-US" sz="1400" dirty="0">
                <a:solidFill>
                  <a:schemeClr val="bg1"/>
                </a:solidFill>
                <a:latin typeface="Century Gothic" panose="020B0502020202020204" pitchFamily="34" charset="0"/>
              </a:rPr>
              <a:t>https://www.measureevaluation.org/our-work/routine-health-information-systems/rhis-curriculum </a:t>
            </a:r>
          </a:p>
          <a:p>
            <a:endParaRPr lang="en-US" sz="2000" spc="-100" dirty="0">
              <a:solidFill>
                <a:schemeClr val="bg1"/>
              </a:solidFill>
              <a:latin typeface="Century Gothic" panose="020B0502020202020204" pitchFamily="34" charset="0"/>
            </a:endParaRPr>
          </a:p>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4" name="Group 13"/>
          <p:cNvGrpSpPr/>
          <p:nvPr/>
        </p:nvGrpSpPr>
        <p:grpSpPr>
          <a:xfrm>
            <a:off x="244512" y="6858000"/>
            <a:ext cx="9601200" cy="649480"/>
            <a:chOff x="304800" y="6858000"/>
            <a:chExt cx="9601200" cy="649480"/>
          </a:xfrm>
        </p:grpSpPr>
        <p:pic>
          <p:nvPicPr>
            <p:cNvPr id="15" name="Picture 9"/>
            <p:cNvPicPr>
              <a:picLocks noChangeAspect="1"/>
            </p:cNvPicPr>
            <p:nvPr/>
          </p:nvPicPr>
          <p:blipFill rotWithShape="1">
            <a:blip r:embed="rId3">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16"/>
            <p:cNvPicPr>
              <a:picLocks noChangeAspect="1"/>
            </p:cNvPicPr>
            <p:nvPr/>
          </p:nvPicPr>
          <p:blipFill rotWithShape="1">
            <a:blip r:embed="rId4"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9"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 name="Pictur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Data Linkage Terminology</a:t>
            </a:r>
          </a:p>
        </p:txBody>
      </p:sp>
      <p:sp>
        <p:nvSpPr>
          <p:cNvPr id="3" name="Content Placeholder 2"/>
          <p:cNvSpPr>
            <a:spLocks noGrp="1"/>
          </p:cNvSpPr>
          <p:nvPr>
            <p:ph type="body" sz="quarter" idx="10"/>
          </p:nvPr>
        </p:nvSpPr>
        <p:spPr>
          <a:xfrm>
            <a:off x="384048" y="1600200"/>
            <a:ext cx="8305800" cy="3733800"/>
          </a:xfrm>
        </p:spPr>
        <p:txBody>
          <a:bodyPr>
            <a:noAutofit/>
          </a:bodyPr>
          <a:lstStyle/>
          <a:p>
            <a:pPr>
              <a:lnSpc>
                <a:spcPct val="110000"/>
              </a:lnSpc>
              <a:spcAft>
                <a:spcPts val="1200"/>
              </a:spcAft>
              <a:buFont typeface="Arial" panose="020B0604020202020204" pitchFamily="34" charset="0"/>
              <a:buChar char="•"/>
            </a:pPr>
            <a:r>
              <a:rPr lang="en-US" sz="2400" dirty="0"/>
              <a:t>Integration</a:t>
            </a:r>
          </a:p>
          <a:p>
            <a:pPr>
              <a:lnSpc>
                <a:spcPct val="110000"/>
              </a:lnSpc>
              <a:spcAft>
                <a:spcPts val="1200"/>
              </a:spcAft>
              <a:buFont typeface="Arial" panose="020B0604020202020204" pitchFamily="34" charset="0"/>
              <a:buChar char="•"/>
            </a:pPr>
            <a:r>
              <a:rPr lang="en-US" sz="2400" dirty="0"/>
              <a:t>Interoperability</a:t>
            </a:r>
          </a:p>
          <a:p>
            <a:pPr>
              <a:lnSpc>
                <a:spcPct val="110000"/>
              </a:lnSpc>
              <a:spcAft>
                <a:spcPts val="1200"/>
              </a:spcAft>
              <a:buFont typeface="Arial" panose="020B0604020202020204" pitchFamily="34" charset="0"/>
              <a:buChar char="•"/>
            </a:pPr>
            <a:r>
              <a:rPr lang="en-US" sz="2400" dirty="0"/>
              <a:t>Master facility list (MFL)</a:t>
            </a:r>
          </a:p>
          <a:p>
            <a:pPr>
              <a:lnSpc>
                <a:spcPct val="110000"/>
              </a:lnSpc>
              <a:spcAft>
                <a:spcPts val="1200"/>
              </a:spcAft>
              <a:buFont typeface="Arial" panose="020B0604020202020204" pitchFamily="34" charset="0"/>
              <a:buChar char="•"/>
            </a:pPr>
            <a:r>
              <a:rPr lang="en-US" sz="2400" dirty="0"/>
              <a:t>HIE</a:t>
            </a:r>
          </a:p>
          <a:p>
            <a:pPr>
              <a:lnSpc>
                <a:spcPct val="110000"/>
              </a:lnSpc>
              <a:spcAft>
                <a:spcPts val="1200"/>
              </a:spcAft>
              <a:buFont typeface="Arial" panose="020B0604020202020204" pitchFamily="34" charset="0"/>
              <a:buChar char="•"/>
            </a:pPr>
            <a:r>
              <a:rPr lang="en-US" sz="2400" dirty="0"/>
              <a:t>Sharing metadata </a:t>
            </a:r>
          </a:p>
          <a:p>
            <a:pPr>
              <a:lnSpc>
                <a:spcPct val="110000"/>
              </a:lnSpc>
              <a:spcAft>
                <a:spcPts val="1200"/>
              </a:spcAft>
              <a:buFont typeface="Arial" panose="020B0604020202020204" pitchFamily="34" charset="0"/>
              <a:buChar char="•"/>
            </a:pPr>
            <a:r>
              <a:rPr lang="en-US" sz="2400" dirty="0"/>
              <a:t>Triangulation</a:t>
            </a:r>
          </a:p>
          <a:p>
            <a:pPr>
              <a:lnSpc>
                <a:spcPct val="110000"/>
              </a:lnSpc>
              <a:spcAft>
                <a:spcPts val="1200"/>
              </a:spcAft>
              <a:buFont typeface="Arial" panose="020B0604020202020204" pitchFamily="34" charset="0"/>
              <a:buChar char="•"/>
            </a:pPr>
            <a:r>
              <a:rPr lang="en-US" sz="2400" dirty="0"/>
              <a:t>Data privacy, security, and confidentiality</a:t>
            </a:r>
          </a:p>
        </p:txBody>
      </p:sp>
      <p:sp>
        <p:nvSpPr>
          <p:cNvPr id="4" name="Slide Number Placeholder 3"/>
          <p:cNvSpPr>
            <a:spLocks noGrp="1"/>
          </p:cNvSpPr>
          <p:nvPr>
            <p:ph type="sldNum" sz="quarter" idx="4294967295"/>
          </p:nvPr>
        </p:nvSpPr>
        <p:spPr>
          <a:xfrm>
            <a:off x="8763000" y="7204075"/>
            <a:ext cx="1295400" cy="414338"/>
          </a:xfrm>
          <a:prstGeom prst="rect">
            <a:avLst/>
          </a:prstGeom>
        </p:spPr>
        <p:txBody>
          <a:bodyPr/>
          <a:lstStyle/>
          <a:p>
            <a:pPr algn="ctr">
              <a:defRPr/>
            </a:pPr>
            <a:fld id="{7798BA2F-D83D-4500-BEB1-C0B86CD095D4}" type="slidenum">
              <a:rPr lang="en-US" sz="1100" smtClean="0">
                <a:latin typeface="Century Gothic" panose="020B0502020202020204" pitchFamily="34" charset="0"/>
              </a:rPr>
              <a:pPr algn="ctr">
                <a:defRPr/>
              </a:pPr>
              <a:t>3</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2792164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b="1" dirty="0"/>
              <a:t>Linking Data Sources</a:t>
            </a:r>
          </a:p>
        </p:txBody>
      </p:sp>
      <p:sp>
        <p:nvSpPr>
          <p:cNvPr id="3" name="Content Placeholder 2"/>
          <p:cNvSpPr>
            <a:spLocks noGrp="1"/>
          </p:cNvSpPr>
          <p:nvPr>
            <p:ph type="body" sz="quarter" idx="10"/>
          </p:nvPr>
        </p:nvSpPr>
        <p:spPr>
          <a:xfrm>
            <a:off x="384048" y="1600200"/>
            <a:ext cx="8305800" cy="2590800"/>
          </a:xfrm>
        </p:spPr>
        <p:txBody>
          <a:bodyPr/>
          <a:lstStyle/>
          <a:p>
            <a:pPr marL="290513" indent="-290513">
              <a:lnSpc>
                <a:spcPct val="110000"/>
              </a:lnSpc>
            </a:pPr>
            <a:r>
              <a:rPr lang="en-US" sz="2400" dirty="0"/>
              <a:t>Linking of data sources leads to a strengthened health information system (HIS)</a:t>
            </a:r>
          </a:p>
          <a:p>
            <a:pPr marL="290513" indent="-290513">
              <a:lnSpc>
                <a:spcPct val="110000"/>
              </a:lnSpc>
              <a:buFont typeface="Arial" panose="020B0604020202020204" pitchFamily="34" charset="0"/>
              <a:buChar char="•"/>
            </a:pPr>
            <a:r>
              <a:rPr lang="en-US" sz="2400" dirty="0"/>
              <a:t>Linking various RHIS subsystems, such as health management information systems (HMIS), logistics management information systems (LMIS), human resource information systems (HRIS), etc.</a:t>
            </a:r>
          </a:p>
          <a:p>
            <a:pPr marL="290513" indent="-290513">
              <a:lnSpc>
                <a:spcPct val="110000"/>
              </a:lnSpc>
              <a:buFont typeface="Arial" panose="020B0604020202020204" pitchFamily="34" charset="0"/>
              <a:buChar char="•"/>
            </a:pPr>
            <a:r>
              <a:rPr lang="en-US" sz="2400" dirty="0"/>
              <a:t>Linking the RHIS with population census and data from the Demographic and Health Surveys (DHS)</a:t>
            </a:r>
          </a:p>
        </p:txBody>
      </p:sp>
      <p:sp>
        <p:nvSpPr>
          <p:cNvPr id="4" name="Slide Number Placeholder 3"/>
          <p:cNvSpPr>
            <a:spLocks noGrp="1"/>
          </p:cNvSpPr>
          <p:nvPr>
            <p:ph type="sldNum" sz="quarter" idx="4294967295"/>
          </p:nvPr>
        </p:nvSpPr>
        <p:spPr>
          <a:xfrm>
            <a:off x="7796213" y="7204075"/>
            <a:ext cx="2262187" cy="414338"/>
          </a:xfrm>
          <a:prstGeom prst="rect">
            <a:avLst/>
          </a:prstGeom>
        </p:spPr>
        <p:txBody>
          <a:bodyPr/>
          <a:lstStyle/>
          <a:p>
            <a:pPr algn="ctr">
              <a:defRPr/>
            </a:pPr>
            <a:fld id="{7798BA2F-D83D-4500-BEB1-C0B86CD095D4}" type="slidenum">
              <a:rPr lang="en-US" sz="1100" smtClean="0">
                <a:latin typeface="Century Gothic" panose="020B0502020202020204" pitchFamily="34" charset="0"/>
              </a:rPr>
              <a:pPr algn="ctr">
                <a:defRPr/>
              </a:pPr>
              <a:t>4</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7932363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4048" y="533400"/>
            <a:ext cx="8674100" cy="545110"/>
          </a:xfrm>
        </p:spPr>
        <p:txBody>
          <a:bodyPr>
            <a:noAutofit/>
          </a:bodyPr>
          <a:lstStyle/>
          <a:p>
            <a:r>
              <a:rPr lang="en-US" altLang="en-US" dirty="0"/>
              <a:t>Integration</a:t>
            </a:r>
          </a:p>
        </p:txBody>
      </p:sp>
      <p:sp>
        <p:nvSpPr>
          <p:cNvPr id="2" name="Slide Number Placeholder 1"/>
          <p:cNvSpPr>
            <a:spLocks noGrp="1"/>
          </p:cNvSpPr>
          <p:nvPr>
            <p:ph type="sldNum" sz="quarter" idx="4294967295"/>
          </p:nvPr>
        </p:nvSpPr>
        <p:spPr>
          <a:xfrm>
            <a:off x="8839200" y="7204075"/>
            <a:ext cx="1219200" cy="414338"/>
          </a:xfrm>
          <a:prstGeom prst="rect">
            <a:avLst/>
          </a:prstGeom>
        </p:spPr>
        <p:txBody>
          <a:bodyPr/>
          <a:lstStyle/>
          <a:p>
            <a:pPr algn="ctr">
              <a:defRPr/>
            </a:pPr>
            <a:fld id="{7798BA2F-D83D-4500-BEB1-C0B86CD095D4}" type="slidenum">
              <a:rPr lang="en-US" sz="1100" smtClean="0">
                <a:latin typeface="Century Gothic" panose="020B0502020202020204" pitchFamily="34" charset="0"/>
              </a:rPr>
              <a:pPr algn="ctr">
                <a:defRPr/>
              </a:pPr>
              <a:t>5</a:t>
            </a:fld>
            <a:endParaRPr lang="en-US" sz="1100" dirty="0">
              <a:latin typeface="Century Gothic" panose="020B0502020202020204" pitchFamily="34" charset="0"/>
            </a:endParaRPr>
          </a:p>
        </p:txBody>
      </p:sp>
      <p:sp>
        <p:nvSpPr>
          <p:cNvPr id="6" name="TextBox 5"/>
          <p:cNvSpPr txBox="1"/>
          <p:nvPr/>
        </p:nvSpPr>
        <p:spPr>
          <a:xfrm>
            <a:off x="609600" y="6827656"/>
            <a:ext cx="7845551" cy="829809"/>
          </a:xfrm>
          <a:prstGeom prst="rect">
            <a:avLst/>
          </a:prstGeom>
          <a:noFill/>
        </p:spPr>
        <p:txBody>
          <a:bodyPr wrap="square" lIns="90264" tIns="45132" rIns="90264" bIns="45132" rtlCol="0">
            <a:spAutoFit/>
          </a:bodyPr>
          <a:lstStyle/>
          <a:p>
            <a:r>
              <a:rPr lang="en-US" sz="1600" dirty="0">
                <a:latin typeface="Century Gothic" panose="020B0502020202020204" pitchFamily="34" charset="0"/>
              </a:rPr>
              <a:t>Source: Heywood, A., &amp; Boone, D. (2015).</a:t>
            </a:r>
            <a:r>
              <a:rPr lang="en-US" sz="1600" i="1" dirty="0">
                <a:latin typeface="Century Gothic" panose="020B0502020202020204" pitchFamily="34" charset="0"/>
              </a:rPr>
              <a:t> Guidelines for RHIS data management standards. </a:t>
            </a:r>
            <a:r>
              <a:rPr lang="en-US" sz="1600" dirty="0">
                <a:latin typeface="Century Gothic" panose="020B0502020202020204" pitchFamily="34" charset="0"/>
              </a:rPr>
              <a:t>Chapel Hill, NC: MEASURE Evaluation, University of North Carolina.</a:t>
            </a:r>
          </a:p>
        </p:txBody>
      </p:sp>
      <p:sp>
        <p:nvSpPr>
          <p:cNvPr id="3" name="Rectangle 2"/>
          <p:cNvSpPr/>
          <p:nvPr/>
        </p:nvSpPr>
        <p:spPr>
          <a:xfrm>
            <a:off x="609600" y="1676400"/>
            <a:ext cx="8839200" cy="3988326"/>
          </a:xfrm>
          <a:prstGeom prst="rect">
            <a:avLst/>
          </a:prstGeom>
          <a:solidFill>
            <a:srgbClr val="A92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847852" y="1909554"/>
            <a:ext cx="7991348" cy="3785652"/>
          </a:xfrm>
          <a:prstGeom prst="rect">
            <a:avLst/>
          </a:prstGeom>
          <a:noFill/>
        </p:spPr>
        <p:txBody>
          <a:bodyPr wrap="square" rtlCol="0">
            <a:spAutoFit/>
          </a:bodyPr>
          <a:lstStyle/>
          <a:p>
            <a:pPr>
              <a:spcAft>
                <a:spcPts val="1200"/>
              </a:spcAft>
            </a:pPr>
            <a:r>
              <a:rPr lang="en-US" sz="2400" dirty="0">
                <a:solidFill>
                  <a:schemeClr val="bg1"/>
                </a:solidFill>
                <a:latin typeface="Century Gothic" panose="020B0502020202020204" pitchFamily="34" charset="0"/>
                <a:cs typeface="Arial" charset="0"/>
              </a:rPr>
              <a:t>A number of definitions apply to integration:</a:t>
            </a:r>
          </a:p>
          <a:p>
            <a:pPr marL="290513" indent="-290513">
              <a:spcAft>
                <a:spcPts val="1200"/>
              </a:spcAft>
              <a:buFont typeface="Arial" panose="020B0604020202020204" pitchFamily="34" charset="0"/>
              <a:buChar char="•"/>
            </a:pPr>
            <a:r>
              <a:rPr lang="en-US" sz="2400" b="1" i="1" dirty="0">
                <a:solidFill>
                  <a:schemeClr val="bg1"/>
                </a:solidFill>
                <a:latin typeface="Century Gothic" panose="020B0502020202020204" pitchFamily="34" charset="0"/>
                <a:cs typeface="Arial" charset="0"/>
              </a:rPr>
              <a:t>In engineering:</a:t>
            </a:r>
            <a:r>
              <a:rPr lang="en-US" sz="2400" dirty="0">
                <a:solidFill>
                  <a:schemeClr val="bg1"/>
                </a:solidFill>
                <a:latin typeface="Century Gothic" panose="020B0502020202020204" pitchFamily="34" charset="0"/>
                <a:cs typeface="Arial" charset="0"/>
              </a:rPr>
              <a:t> Bringing together the components into a single system and ensuring that subsystems function together as a unit</a:t>
            </a:r>
          </a:p>
          <a:p>
            <a:pPr marL="290513" indent="-290513">
              <a:spcAft>
                <a:spcPts val="1200"/>
              </a:spcAft>
              <a:buFont typeface="Arial" panose="020B0604020202020204" pitchFamily="34" charset="0"/>
              <a:buChar char="•"/>
            </a:pPr>
            <a:r>
              <a:rPr lang="en-US" sz="2400" b="1" i="1" dirty="0">
                <a:solidFill>
                  <a:schemeClr val="bg1"/>
                </a:solidFill>
                <a:latin typeface="Century Gothic" panose="020B0502020202020204" pitchFamily="34" charset="0"/>
                <a:cs typeface="Arial" charset="0"/>
              </a:rPr>
              <a:t>In information technology: </a:t>
            </a:r>
            <a:r>
              <a:rPr lang="en-US" sz="2400" dirty="0">
                <a:solidFill>
                  <a:schemeClr val="bg1"/>
                </a:solidFill>
                <a:latin typeface="Century Gothic" panose="020B0502020202020204" pitchFamily="34" charset="0"/>
                <a:cs typeface="Arial" charset="0"/>
              </a:rPr>
              <a:t>Process of linking together different computing systems and software applications physically or functionally, to act as a coordinated whole </a:t>
            </a:r>
            <a:endParaRPr lang="en-US" sz="2400" dirty="0">
              <a:latin typeface="Century Gothic" panose="020B0502020202020204" pitchFamily="34" charset="0"/>
            </a:endParaRPr>
          </a:p>
          <a:p>
            <a:endParaRPr lang="en-US" dirty="0"/>
          </a:p>
        </p:txBody>
      </p:sp>
    </p:spTree>
    <p:extLst>
      <p:ext uri="{BB962C8B-B14F-4D97-AF65-F5344CB8AC3E}">
        <p14:creationId xmlns:p14="http://schemas.microsoft.com/office/powerpoint/2010/main" val="2827436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lstStyle/>
          <a:p>
            <a:r>
              <a:rPr lang="en-US" b="1" dirty="0"/>
              <a:t>Interoperability</a:t>
            </a:r>
          </a:p>
        </p:txBody>
      </p:sp>
      <p:sp>
        <p:nvSpPr>
          <p:cNvPr id="3" name="Content Placeholder 2"/>
          <p:cNvSpPr>
            <a:spLocks noGrp="1"/>
          </p:cNvSpPr>
          <p:nvPr>
            <p:ph type="body" sz="quarter" idx="10"/>
          </p:nvPr>
        </p:nvSpPr>
        <p:spPr>
          <a:xfrm>
            <a:off x="384048" y="1600200"/>
            <a:ext cx="8305800" cy="3581400"/>
          </a:xfrm>
        </p:spPr>
        <p:txBody>
          <a:bodyPr>
            <a:noAutofit/>
          </a:bodyPr>
          <a:lstStyle/>
          <a:p>
            <a:pPr>
              <a:lnSpc>
                <a:spcPct val="110000"/>
              </a:lnSpc>
              <a:spcAft>
                <a:spcPts val="1200"/>
              </a:spcAft>
            </a:pPr>
            <a:r>
              <a:rPr lang="en-US" sz="2200" dirty="0"/>
              <a:t>Ability of health information systems to work together </a:t>
            </a:r>
            <a:r>
              <a:rPr lang="en-US" sz="2200" b="1" dirty="0"/>
              <a:t>within and across organizational boundaries </a:t>
            </a:r>
            <a:r>
              <a:rPr lang="en-US" sz="2200" dirty="0"/>
              <a:t>to </a:t>
            </a:r>
            <a:r>
              <a:rPr lang="en-US" sz="2200" b="1" dirty="0"/>
              <a:t>advance the effective and integrated delivery of healthcare </a:t>
            </a:r>
            <a:r>
              <a:rPr lang="en-US" sz="2200" dirty="0"/>
              <a:t>for individuals and communities</a:t>
            </a:r>
          </a:p>
          <a:p>
            <a:pPr>
              <a:lnSpc>
                <a:spcPct val="110000"/>
              </a:lnSpc>
              <a:spcAft>
                <a:spcPts val="1200"/>
              </a:spcAft>
            </a:pPr>
            <a:r>
              <a:rPr lang="en-US" sz="2200" dirty="0"/>
              <a:t>Ability of different information technology systems and software applications to </a:t>
            </a:r>
            <a:r>
              <a:rPr lang="en-US" sz="2200" b="1" dirty="0"/>
              <a:t>communicate, exchange data,</a:t>
            </a:r>
            <a:r>
              <a:rPr lang="en-US" sz="2200" dirty="0"/>
              <a:t> and </a:t>
            </a:r>
            <a:r>
              <a:rPr lang="en-US" sz="2200" b="1" dirty="0"/>
              <a:t>use</a:t>
            </a:r>
            <a:r>
              <a:rPr lang="en-US" sz="2200" dirty="0"/>
              <a:t> the </a:t>
            </a:r>
            <a:r>
              <a:rPr lang="en-US" sz="2200" b="1" dirty="0"/>
              <a:t>information</a:t>
            </a:r>
            <a:r>
              <a:rPr lang="en-US" sz="2200" dirty="0"/>
              <a:t> that has been exchanged for improved service delivery and health</a:t>
            </a:r>
          </a:p>
        </p:txBody>
      </p:sp>
      <p:sp>
        <p:nvSpPr>
          <p:cNvPr id="4" name="Slide Number Placeholder 3"/>
          <p:cNvSpPr>
            <a:spLocks noGrp="1"/>
          </p:cNvSpPr>
          <p:nvPr>
            <p:ph type="sldNum" sz="quarter" idx="4294967295"/>
          </p:nvPr>
        </p:nvSpPr>
        <p:spPr>
          <a:xfrm>
            <a:off x="8689848" y="7204075"/>
            <a:ext cx="1368552" cy="414338"/>
          </a:xfrm>
          <a:prstGeom prst="rect">
            <a:avLst/>
          </a:prstGeom>
        </p:spPr>
        <p:txBody>
          <a:bodyPr/>
          <a:lstStyle/>
          <a:p>
            <a:pPr algn="ctr">
              <a:defRPr/>
            </a:pPr>
            <a:fld id="{7798BA2F-D83D-4500-BEB1-C0B86CD095D4}" type="slidenum">
              <a:rPr lang="en-US" sz="1100" smtClean="0">
                <a:latin typeface="Century Gothic" panose="020B0502020202020204" pitchFamily="34" charset="0"/>
              </a:rPr>
              <a:pPr algn="ctr">
                <a:defRPr/>
              </a:pPr>
              <a:t>6</a:t>
            </a:fld>
            <a:endParaRPr lang="en-US" sz="1100" dirty="0">
              <a:latin typeface="Century Gothic" panose="020B0502020202020204" pitchFamily="34" charset="0"/>
            </a:endParaRPr>
          </a:p>
        </p:txBody>
      </p:sp>
      <p:sp>
        <p:nvSpPr>
          <p:cNvPr id="8" name="Rectangle 7"/>
          <p:cNvSpPr/>
          <p:nvPr/>
        </p:nvSpPr>
        <p:spPr>
          <a:xfrm>
            <a:off x="381000" y="6858000"/>
            <a:ext cx="8496183" cy="830997"/>
          </a:xfrm>
          <a:prstGeom prst="rect">
            <a:avLst/>
          </a:prstGeom>
        </p:spPr>
        <p:txBody>
          <a:bodyPr wrap="square">
            <a:spAutoFit/>
          </a:bodyPr>
          <a:lstStyle/>
          <a:p>
            <a:pPr>
              <a:spcAft>
                <a:spcPts val="1200"/>
              </a:spcAft>
            </a:pPr>
            <a:r>
              <a:rPr lang="en-US" sz="1600" dirty="0">
                <a:latin typeface="Century Gothic" panose="020B0502020202020204" pitchFamily="34" charset="0"/>
              </a:rPr>
              <a:t>Source: Healthcare Information and Management Systems Society. (n.d.). HMISS interoperability and standards toolkit. Retrieved from </a:t>
            </a:r>
            <a:r>
              <a:rPr lang="en-US" sz="1600" u="sng" dirty="0">
                <a:solidFill>
                  <a:srgbClr val="002060"/>
                </a:solidFill>
                <a:latin typeface="Century Gothic" panose="020B0502020202020204" pitchFamily="34" charset="0"/>
                <a:hlinkClick r:id="rId3"/>
              </a:rPr>
              <a:t>http://www.himss.org/library/interoperability-standards/toolkit</a:t>
            </a:r>
            <a:endParaRPr lang="en-US" sz="1600" u="sng" dirty="0">
              <a:solidFill>
                <a:srgbClr val="002060"/>
              </a:solidFill>
              <a:latin typeface="Century Gothic" panose="020B0502020202020204" pitchFamily="34" charset="0"/>
            </a:endParaRPr>
          </a:p>
        </p:txBody>
      </p:sp>
    </p:spTree>
    <p:extLst>
      <p:ext uri="{BB962C8B-B14F-4D97-AF65-F5344CB8AC3E}">
        <p14:creationId xmlns:p14="http://schemas.microsoft.com/office/powerpoint/2010/main" val="2638226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b="1" dirty="0"/>
              <a:t>Sharing Metadata</a:t>
            </a:r>
          </a:p>
        </p:txBody>
      </p:sp>
      <p:sp>
        <p:nvSpPr>
          <p:cNvPr id="3" name="Content Placeholder 2"/>
          <p:cNvSpPr>
            <a:spLocks noGrp="1"/>
          </p:cNvSpPr>
          <p:nvPr>
            <p:ph type="body" sz="quarter" idx="10"/>
          </p:nvPr>
        </p:nvSpPr>
        <p:spPr>
          <a:xfrm>
            <a:off x="384048" y="1600200"/>
            <a:ext cx="8305800" cy="2590800"/>
          </a:xfrm>
        </p:spPr>
        <p:txBody>
          <a:bodyPr>
            <a:noAutofit/>
          </a:bodyPr>
          <a:lstStyle/>
          <a:p>
            <a:pPr marL="290513" indent="-290513">
              <a:lnSpc>
                <a:spcPct val="110000"/>
              </a:lnSpc>
              <a:spcAft>
                <a:spcPts val="1200"/>
              </a:spcAft>
              <a:buFont typeface="Arial" panose="020B0604020202020204" pitchFamily="34" charset="0"/>
              <a:buChar char="•"/>
            </a:pPr>
            <a:r>
              <a:rPr lang="en-US" sz="2400" dirty="0"/>
              <a:t>Metadata: “Data about data"</a:t>
            </a:r>
          </a:p>
          <a:p>
            <a:pPr marL="290513" indent="-290513">
              <a:lnSpc>
                <a:spcPct val="110000"/>
              </a:lnSpc>
              <a:spcAft>
                <a:spcPts val="1200"/>
              </a:spcAft>
              <a:buFont typeface="Arial" panose="020B0604020202020204" pitchFamily="34" charset="0"/>
              <a:buChar char="•"/>
            </a:pPr>
            <a:r>
              <a:rPr lang="en-US" sz="2400" dirty="0"/>
              <a:t>Metadata describe how, when, and by whom a particular set of data was collected, and how the data are formatted</a:t>
            </a:r>
          </a:p>
          <a:p>
            <a:pPr marL="290513" indent="-290513">
              <a:lnSpc>
                <a:spcPct val="110000"/>
              </a:lnSpc>
              <a:spcAft>
                <a:spcPts val="1200"/>
              </a:spcAft>
              <a:buFont typeface="Arial" panose="020B0604020202020204" pitchFamily="34" charset="0"/>
              <a:buChar char="•"/>
            </a:pPr>
            <a:r>
              <a:rPr lang="en-US" sz="2400" dirty="0"/>
              <a:t>Metadata: Essential for understanding information stored in data warehouses; has become increasingly important in XML-based web applications—the most recent Internet Exchange Protocol</a:t>
            </a:r>
          </a:p>
        </p:txBody>
      </p:sp>
      <p:sp>
        <p:nvSpPr>
          <p:cNvPr id="4" name="Slide Number Placeholder 3"/>
          <p:cNvSpPr>
            <a:spLocks noGrp="1"/>
          </p:cNvSpPr>
          <p:nvPr>
            <p:ph type="sldNum" sz="quarter" idx="4294967295"/>
          </p:nvPr>
        </p:nvSpPr>
        <p:spPr>
          <a:xfrm>
            <a:off x="8689848" y="7204075"/>
            <a:ext cx="1368552" cy="414338"/>
          </a:xfrm>
          <a:prstGeom prst="rect">
            <a:avLst/>
          </a:prstGeom>
        </p:spPr>
        <p:txBody>
          <a:bodyPr/>
          <a:lstStyle/>
          <a:p>
            <a:pPr algn="ctr">
              <a:defRPr/>
            </a:pPr>
            <a:fld id="{7798BA2F-D83D-4500-BEB1-C0B86CD095D4}" type="slidenum">
              <a:rPr lang="en-US" sz="1100" smtClean="0">
                <a:latin typeface="Century Gothic" panose="020B0502020202020204" pitchFamily="34" charset="0"/>
              </a:rPr>
              <a:pPr algn="ctr">
                <a:defRPr/>
              </a:pPr>
              <a:t>7</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587306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b="1" dirty="0"/>
              <a:t>Health Information Exchange</a:t>
            </a:r>
          </a:p>
        </p:txBody>
      </p:sp>
      <p:sp>
        <p:nvSpPr>
          <p:cNvPr id="3" name="Content Placeholder 2"/>
          <p:cNvSpPr>
            <a:spLocks noGrp="1"/>
          </p:cNvSpPr>
          <p:nvPr>
            <p:ph type="body" sz="quarter" idx="10"/>
          </p:nvPr>
        </p:nvSpPr>
        <p:spPr>
          <a:xfrm>
            <a:off x="420184" y="1524000"/>
            <a:ext cx="8305800" cy="4800600"/>
          </a:xfrm>
        </p:spPr>
        <p:txBody>
          <a:bodyPr/>
          <a:lstStyle/>
          <a:p>
            <a:pPr marL="0" indent="0">
              <a:lnSpc>
                <a:spcPct val="110000"/>
              </a:lnSpc>
              <a:buNone/>
            </a:pPr>
            <a:r>
              <a:rPr lang="en-US" dirty="0"/>
              <a:t>Electronic HIE allows doctors, nurses, pharmacists, other healthcare providers, and patients to appropriately access and securely share a patient’s vital medical information electronically, thus improving the speed, quality, safety, and cost of patient care.</a:t>
            </a:r>
          </a:p>
          <a:p>
            <a:pPr marL="290513" indent="-290513">
              <a:lnSpc>
                <a:spcPct val="110000"/>
              </a:lnSpc>
              <a:buFont typeface="Arial" panose="020B0604020202020204" pitchFamily="34" charset="0"/>
              <a:buChar char="•"/>
            </a:pPr>
            <a:r>
              <a:rPr lang="en-US" b="1" dirty="0"/>
              <a:t>Directed exchange:</a:t>
            </a:r>
            <a:r>
              <a:rPr lang="en-US" dirty="0"/>
              <a:t> Ability to send and receive secure information electronically between care providers to support coordinated care</a:t>
            </a:r>
          </a:p>
          <a:p>
            <a:pPr marL="290513" indent="-290513">
              <a:lnSpc>
                <a:spcPct val="110000"/>
              </a:lnSpc>
              <a:buFont typeface="Arial" panose="020B0604020202020204" pitchFamily="34" charset="0"/>
              <a:buChar char="•"/>
            </a:pPr>
            <a:r>
              <a:rPr lang="en-US" b="1" dirty="0"/>
              <a:t>Query-based exchange: </a:t>
            </a:r>
            <a:r>
              <a:rPr lang="en-US" dirty="0"/>
              <a:t>Ability for providers to find and request information on a patient from other providers, often used for unplanned care</a:t>
            </a:r>
          </a:p>
          <a:p>
            <a:pPr marL="290513" indent="-290513">
              <a:lnSpc>
                <a:spcPct val="110000"/>
              </a:lnSpc>
              <a:buFont typeface="Arial" panose="020B0604020202020204" pitchFamily="34" charset="0"/>
              <a:buChar char="•"/>
            </a:pPr>
            <a:r>
              <a:rPr lang="en-US" b="1" dirty="0"/>
              <a:t>Consumer mediated exchange: </a:t>
            </a:r>
            <a:r>
              <a:rPr lang="en-US" dirty="0"/>
              <a:t>Ability for patients to aggregate and control the use of their health information among providers</a:t>
            </a:r>
          </a:p>
          <a:p>
            <a:pPr>
              <a:lnSpc>
                <a:spcPct val="110000"/>
              </a:lnSpc>
            </a:pPr>
            <a:endParaRPr lang="en-US" sz="2200" u="sng" dirty="0">
              <a:solidFill>
                <a:srgbClr val="002060"/>
              </a:solidFill>
            </a:endParaRPr>
          </a:p>
        </p:txBody>
      </p:sp>
      <p:sp>
        <p:nvSpPr>
          <p:cNvPr id="4" name="Slide Number Placeholder 3"/>
          <p:cNvSpPr>
            <a:spLocks noGrp="1"/>
          </p:cNvSpPr>
          <p:nvPr>
            <p:ph type="sldNum" sz="quarter" idx="4294967295"/>
          </p:nvPr>
        </p:nvSpPr>
        <p:spPr>
          <a:xfrm>
            <a:off x="8689848" y="7204075"/>
            <a:ext cx="1368552" cy="414338"/>
          </a:xfrm>
          <a:prstGeom prst="rect">
            <a:avLst/>
          </a:prstGeom>
        </p:spPr>
        <p:txBody>
          <a:bodyPr/>
          <a:lstStyle/>
          <a:p>
            <a:pPr algn="ctr">
              <a:defRPr/>
            </a:pPr>
            <a:fld id="{7798BA2F-D83D-4500-BEB1-C0B86CD095D4}" type="slidenum">
              <a:rPr lang="en-US" sz="1100" smtClean="0">
                <a:latin typeface="Century Gothic" panose="020B0502020202020204" pitchFamily="34" charset="0"/>
              </a:rPr>
              <a:pPr algn="ctr">
                <a:defRPr/>
              </a:pPr>
              <a:t>8</a:t>
            </a:fld>
            <a:endParaRPr lang="en-US" sz="1100" dirty="0">
              <a:latin typeface="Century Gothic" panose="020B0502020202020204" pitchFamily="34" charset="0"/>
            </a:endParaRPr>
          </a:p>
        </p:txBody>
      </p:sp>
    </p:spTree>
    <p:extLst>
      <p:ext uri="{BB962C8B-B14F-4D97-AF65-F5344CB8AC3E}">
        <p14:creationId xmlns:p14="http://schemas.microsoft.com/office/powerpoint/2010/main" val="3594079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b="1" dirty="0"/>
              <a:t>Open HIE</a:t>
            </a:r>
          </a:p>
        </p:txBody>
      </p:sp>
      <p:sp>
        <p:nvSpPr>
          <p:cNvPr id="3" name="Content Placeholder 2"/>
          <p:cNvSpPr>
            <a:spLocks noGrp="1"/>
          </p:cNvSpPr>
          <p:nvPr>
            <p:ph type="body" sz="quarter" idx="10"/>
          </p:nvPr>
        </p:nvSpPr>
        <p:spPr>
          <a:xfrm>
            <a:off x="384048" y="1600200"/>
            <a:ext cx="8305800" cy="5029200"/>
          </a:xfrm>
        </p:spPr>
        <p:txBody>
          <a:bodyPr>
            <a:normAutofit fontScale="25000" lnSpcReduction="20000"/>
          </a:bodyPr>
          <a:lstStyle/>
          <a:p>
            <a:pPr>
              <a:lnSpc>
                <a:spcPct val="130000"/>
              </a:lnSpc>
              <a:spcAft>
                <a:spcPts val="1200"/>
              </a:spcAft>
            </a:pPr>
            <a:r>
              <a:rPr lang="en-US" sz="8800" dirty="0"/>
              <a:t>Open HIE is a community of practice dedicated to improving the health of the underserved through open and collaborative development and support of country-driven, large-scale health-information-sharing architectures. Open HIE involves:</a:t>
            </a:r>
          </a:p>
          <a:p>
            <a:pPr marL="742950" lvl="1" indent="-398463">
              <a:lnSpc>
                <a:spcPct val="130000"/>
              </a:lnSpc>
              <a:spcAft>
                <a:spcPts val="1200"/>
              </a:spcAft>
            </a:pPr>
            <a:r>
              <a:rPr lang="en-US" sz="8800" dirty="0"/>
              <a:t>Enabling large-scale health information interoperability</a:t>
            </a:r>
          </a:p>
          <a:p>
            <a:pPr marL="742950" lvl="1" indent="-398463">
              <a:lnSpc>
                <a:spcPct val="130000"/>
              </a:lnSpc>
              <a:spcAft>
                <a:spcPts val="1200"/>
              </a:spcAft>
            </a:pPr>
            <a:r>
              <a:rPr lang="en-US" sz="8800" dirty="0"/>
              <a:t>Offering freely available standards-based approaches and reference technologies</a:t>
            </a:r>
          </a:p>
          <a:p>
            <a:pPr marL="742950" lvl="1" indent="-398463">
              <a:lnSpc>
                <a:spcPct val="130000"/>
              </a:lnSpc>
              <a:spcAft>
                <a:spcPts val="1200"/>
              </a:spcAft>
            </a:pPr>
            <a:r>
              <a:rPr lang="en-US" sz="8800" dirty="0"/>
              <a:t>Supporting each other’s needs through peer technical assistance communities</a:t>
            </a:r>
          </a:p>
          <a:p>
            <a:endParaRPr lang="en-US" dirty="0"/>
          </a:p>
        </p:txBody>
      </p:sp>
      <p:sp>
        <p:nvSpPr>
          <p:cNvPr id="5" name="Slide Number Placeholder 3"/>
          <p:cNvSpPr txBox="1">
            <a:spLocks/>
          </p:cNvSpPr>
          <p:nvPr/>
        </p:nvSpPr>
        <p:spPr>
          <a:xfrm>
            <a:off x="8689848" y="7204075"/>
            <a:ext cx="1368552" cy="414338"/>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100" dirty="0">
                <a:latin typeface="Century Gothic" panose="020B0502020202020204" pitchFamily="34" charset="0"/>
              </a:rPr>
              <a:t>9</a:t>
            </a:r>
          </a:p>
        </p:txBody>
      </p:sp>
    </p:spTree>
    <p:extLst>
      <p:ext uri="{BB962C8B-B14F-4D97-AF65-F5344CB8AC3E}">
        <p14:creationId xmlns:p14="http://schemas.microsoft.com/office/powerpoint/2010/main" val="39403949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F81F13-6823-4C52-898E-4059DF43B1A7}"/>
</file>

<file path=customXml/itemProps2.xml><?xml version="1.0" encoding="utf-8"?>
<ds:datastoreItem xmlns:ds="http://schemas.openxmlformats.org/officeDocument/2006/customXml" ds:itemID="{A7048E68-115E-4EEB-AE32-34075EC8E989}">
  <ds:schemaRefs>
    <ds:schemaRef ds:uri="http://purl.org/dc/terms/"/>
    <ds:schemaRef ds:uri="http://schemas.openxmlformats.org/package/2006/metadata/core-properties"/>
    <ds:schemaRef ds:uri="http://purl.org/dc/dcmitype/"/>
    <ds:schemaRef ds:uri="http://schemas.microsoft.com/office/2006/documentManagement/types"/>
    <ds:schemaRef ds:uri="d8573787-17db-43b5-9af3-2a45e79ab039"/>
    <ds:schemaRef ds:uri="13922b43-4eea-40f2-b18b-c20327cdf16c"/>
    <ds:schemaRef ds:uri="http://purl.org/dc/elements/1.1/"/>
    <ds:schemaRef ds:uri="http://schemas.microsoft.com/office/2006/metadata/properties"/>
    <ds:schemaRef ds:uri="http://schemas.microsoft.com/sharepoint/v3"/>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036FC224-0626-43ED-8AD4-4384B71126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306</TotalTime>
  <Words>1432</Words>
  <Application>Microsoft Office PowerPoint</Application>
  <PresentationFormat>Custom</PresentationFormat>
  <Paragraphs>144</Paragraphs>
  <Slides>21</Slides>
  <Notes>21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21</vt:i4>
      </vt:variant>
    </vt:vector>
  </HeadingPairs>
  <TitlesOfParts>
    <vt:vector size="32" baseType="lpstr">
      <vt:lpstr>Arial</vt:lpstr>
      <vt:lpstr>Calibri</vt:lpstr>
      <vt:lpstr>Century Gothic</vt:lpstr>
      <vt:lpstr>Courier New</vt:lpstr>
      <vt:lpstr>Futura Lt BT</vt:lpstr>
      <vt:lpstr>Futura LT Pro Book</vt:lpstr>
      <vt:lpstr>Gill Sans MT</vt:lpstr>
      <vt:lpstr>Times New Roman</vt:lpstr>
      <vt:lpstr>Verdana</vt:lpstr>
      <vt:lpstr>Wingdings</vt:lpstr>
      <vt:lpstr>Office Theme</vt:lpstr>
      <vt:lpstr>Data and Interoperability:</vt:lpstr>
      <vt:lpstr>Routine Health Information System Integration and Interoperability</vt:lpstr>
      <vt:lpstr>Data Linkage Terminology</vt:lpstr>
      <vt:lpstr>Linking Data Sources</vt:lpstr>
      <vt:lpstr>Integration</vt:lpstr>
      <vt:lpstr>Interoperability</vt:lpstr>
      <vt:lpstr>Sharing Metadata</vt:lpstr>
      <vt:lpstr>Health Information Exchange</vt:lpstr>
      <vt:lpstr>Open HIE</vt:lpstr>
      <vt:lpstr>HIS Architecture and HIE</vt:lpstr>
      <vt:lpstr>Master Facility List</vt:lpstr>
      <vt:lpstr>Linking Data Using a Master Facility List</vt:lpstr>
      <vt:lpstr>RHIS Linkage Examples</vt:lpstr>
      <vt:lpstr>Linking Family Planning Service Data with Census Data</vt:lpstr>
      <vt:lpstr>Routine Family Planning Data: Case Study from Morocco</vt:lpstr>
      <vt:lpstr>Linking LMIS and HMIS Data for Improved Use of Information</vt:lpstr>
      <vt:lpstr>Eritrea: Linking HRIS and HMIS— Calculation of New Indicators </vt:lpstr>
      <vt:lpstr>What is a decision support system?</vt:lpstr>
      <vt:lpstr>Decision Support System </vt:lpstr>
      <vt:lpstr>Why have a decision support system?</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McGill, Deborah</cp:lastModifiedBy>
  <cp:revision>57</cp:revision>
  <dcterms:created xsi:type="dcterms:W3CDTF">2018-06-13T15:28:32Z</dcterms:created>
  <dcterms:modified xsi:type="dcterms:W3CDTF">2018-10-02T22:28:16Z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