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273"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71" r:id="rId22"/>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extLst>
      <p:ext uri="{19B8F6BF-5375-455C-9EA6-DF929625EA0E}">
        <p15:presenceInfo xmlns:p15="http://schemas.microsoft.com/office/powerpoint/2012/main" userId="S-1-5-21-2338163137-2684688362-157462135-916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A29CC0"/>
    <a:srgbClr val="1E186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4995" autoAdjust="0"/>
    <p:restoredTop sz="95320" autoAdjust="0"/>
  </p:normalViewPr>
  <p:slideViewPr>
    <p:cSldViewPr>
      <p:cViewPr varScale="1">
        <p:scale>
          <a:sx n="96" d="100"/>
          <a:sy n="96" d="100"/>
        </p:scale>
        <p:origin x="1794" y="96"/>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BF1080DB-9981-4722-9114-3C0AD1F00206}"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876300" y="3810000"/>
            <a:ext cx="83058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Requiring all devices to have antivirus software installed is yet another way to mitigate security threats. </a:t>
            </a:r>
            <a:r>
              <a:rPr lang="en-US" altLang="en-US" dirty="0">
                <a:cs typeface="Arial" panose="020B0604020202020204" pitchFamily="34" charset="0"/>
              </a:rPr>
              <a:t>Antivirus, or </a:t>
            </a:r>
            <a:r>
              <a:rPr lang="en-US" altLang="en-US" dirty="0"/>
              <a:t>AV, </a:t>
            </a:r>
            <a:r>
              <a:rPr lang="en-US" altLang="en-US" dirty="0">
                <a:cs typeface="Arial" panose="020B0604020202020204" pitchFamily="34" charset="0"/>
              </a:rPr>
              <a:t>software</a:t>
            </a:r>
            <a:r>
              <a:rPr lang="en-US" altLang="en-US" dirty="0"/>
              <a:t> prevents, detects, and removes viruses. </a:t>
            </a:r>
          </a:p>
          <a:p>
            <a:endParaRPr lang="en-US" altLang="en-US" dirty="0"/>
          </a:p>
          <a:p>
            <a:r>
              <a:rPr lang="en-US" sz="1000" b="0" i="0" kern="1200" dirty="0">
                <a:solidFill>
                  <a:schemeClr val="tx1"/>
                </a:solidFill>
                <a:effectLst/>
                <a:latin typeface="Arial" pitchFamily="34" charset="0"/>
                <a:ea typeface="+mn-ea"/>
                <a:cs typeface="Arial" pitchFamily="34" charset="0"/>
              </a:rPr>
              <a:t>Several methods of detection are</a:t>
            </a:r>
            <a:r>
              <a:rPr lang="en-US" sz="1000" b="0" i="0" kern="1200" baseline="0" dirty="0">
                <a:solidFill>
                  <a:schemeClr val="tx1"/>
                </a:solidFill>
                <a:effectLst/>
                <a:latin typeface="Arial" pitchFamily="34" charset="0"/>
                <a:ea typeface="+mn-ea"/>
                <a:cs typeface="Arial" pitchFamily="34" charset="0"/>
              </a:rPr>
              <a:t> used</a:t>
            </a:r>
            <a:r>
              <a:rPr lang="en-US" sz="1000" b="0" i="0" kern="1200" dirty="0">
                <a:solidFill>
                  <a:schemeClr val="tx1"/>
                </a:solidFill>
                <a:effectLst/>
                <a:latin typeface="Arial" pitchFamily="34" charset="0"/>
                <a:ea typeface="+mn-ea"/>
                <a:cs typeface="Arial" pitchFamily="34" charset="0"/>
              </a:rPr>
              <a:t> to identify viruses. The most common</a:t>
            </a:r>
            <a:r>
              <a:rPr lang="en-US" sz="1000" b="0" i="0" kern="1200" baseline="0" dirty="0">
                <a:solidFill>
                  <a:schemeClr val="tx1"/>
                </a:solidFill>
                <a:effectLst/>
                <a:latin typeface="Arial" pitchFamily="34" charset="0"/>
                <a:ea typeface="+mn-ea"/>
                <a:cs typeface="Arial" pitchFamily="34" charset="0"/>
              </a:rPr>
              <a:t> method, signature-based detection, </a:t>
            </a:r>
            <a:r>
              <a:rPr lang="en-US" sz="1000" b="0" i="0" kern="1200" dirty="0">
                <a:solidFill>
                  <a:schemeClr val="tx1"/>
                </a:solidFill>
                <a:effectLst/>
                <a:latin typeface="Arial" pitchFamily="34" charset="0"/>
                <a:ea typeface="+mn-ea"/>
                <a:cs typeface="Arial" pitchFamily="34" charset="0"/>
              </a:rPr>
              <a:t>identifies</a:t>
            </a:r>
            <a:r>
              <a:rPr lang="en-US" sz="1000" b="0" i="0" kern="1200" baseline="0" dirty="0">
                <a:solidFill>
                  <a:schemeClr val="tx1"/>
                </a:solidFill>
                <a:effectLst/>
                <a:latin typeface="Arial" pitchFamily="34" charset="0"/>
                <a:ea typeface="+mn-ea"/>
                <a:cs typeface="Arial" pitchFamily="34" charset="0"/>
              </a:rPr>
              <a:t> </a:t>
            </a:r>
            <a:r>
              <a:rPr lang="en-US" sz="1000" b="0" i="0" kern="1200" dirty="0">
                <a:solidFill>
                  <a:schemeClr val="tx1"/>
                </a:solidFill>
                <a:effectLst/>
                <a:latin typeface="Arial" pitchFamily="34" charset="0"/>
                <a:ea typeface="+mn-ea"/>
                <a:cs typeface="Arial" pitchFamily="34" charset="0"/>
              </a:rPr>
              <a:t>viruses </a:t>
            </a:r>
            <a:r>
              <a:rPr lang="en-US" sz="1000" b="0" i="0" kern="1200" baseline="0" dirty="0">
                <a:solidFill>
                  <a:schemeClr val="tx1"/>
                </a:solidFill>
                <a:effectLst/>
                <a:latin typeface="Arial" pitchFamily="34" charset="0"/>
                <a:ea typeface="+mn-ea"/>
                <a:cs typeface="Arial" pitchFamily="34" charset="0"/>
              </a:rPr>
              <a:t>by </a:t>
            </a:r>
            <a:r>
              <a:rPr lang="en-US" sz="1000" b="0" i="0" kern="1200" dirty="0">
                <a:solidFill>
                  <a:schemeClr val="tx1"/>
                </a:solidFill>
                <a:effectLst/>
                <a:latin typeface="Arial" pitchFamily="34" charset="0"/>
                <a:ea typeface="+mn-ea"/>
                <a:cs typeface="Arial" pitchFamily="34" charset="0"/>
              </a:rPr>
              <a:t>comparing the contents of a file to the database of known virus signatures. </a:t>
            </a:r>
            <a:endParaRPr lang="en-US" altLang="en-US" dirty="0"/>
          </a:p>
          <a:p>
            <a:r>
              <a:rPr lang="en-US" altLang="en-US" dirty="0"/>
              <a:t>Therefore, AV software requires up-to-date virus pattern definitions.</a:t>
            </a:r>
            <a:r>
              <a:rPr lang="en-US" altLang="en-US" baseline="0" dirty="0"/>
              <a:t> A</a:t>
            </a:r>
            <a:r>
              <a:rPr lang="en-US" altLang="en-US" dirty="0"/>
              <a:t>s new viruses and new attacks become known, the AV software vendor updates the ability of AV software to catch and then quarantine malicious actions. </a:t>
            </a:r>
          </a:p>
          <a:p>
            <a:endParaRPr lang="en-US" altLang="en-US" dirty="0"/>
          </a:p>
          <a:p>
            <a:r>
              <a:rPr lang="en-US" altLang="en-US" dirty="0"/>
              <a:t>AV software searches computer files for “virus signatures.” AV software is able to read a computer’s files and determine if a file is infected with</a:t>
            </a:r>
            <a:r>
              <a:rPr lang="en-US" altLang="en-US" baseline="0" dirty="0"/>
              <a:t> a virus</a:t>
            </a:r>
            <a:r>
              <a:rPr lang="en-US" altLang="en-US" dirty="0"/>
              <a:t>. If the AV software finds what it sees as a virus, then the AV software quarantines the file. </a:t>
            </a:r>
          </a:p>
          <a:p>
            <a:endParaRPr lang="en-US" altLang="en-US" dirty="0"/>
          </a:p>
          <a:p>
            <a:r>
              <a:rPr lang="en-US" altLang="en-US" dirty="0"/>
              <a:t>AV software also monitors for malicious computer activity. For example, if a running program attempts to perform an unfamiliar action, the AV software will stop and quarantine that program and its action or actions. </a:t>
            </a:r>
          </a:p>
          <a:p>
            <a:endParaRPr lang="en-US" altLang="en-US" dirty="0"/>
          </a:p>
          <a:p>
            <a:r>
              <a:rPr lang="en-US" altLang="en-US" dirty="0"/>
              <a:t>For example, if Microsoft Excel started a search or attempted to communicate over the network to a website without the user being part of that process, AV software should stop that from happening.</a:t>
            </a:r>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6414D1C-5270-4061-AEE7-A7F63B254F30}"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22362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Common anti-malware, or</a:t>
            </a:r>
            <a:r>
              <a:rPr lang="en-US" altLang="en-US" baseline="0" dirty="0"/>
              <a:t> AM,</a:t>
            </a:r>
            <a:r>
              <a:rPr lang="en-US" altLang="en-US" dirty="0"/>
              <a:t> software vendors include </a:t>
            </a:r>
            <a:r>
              <a:rPr lang="en-US" altLang="en-US" dirty="0">
                <a:solidFill>
                  <a:srgbClr val="000000"/>
                </a:solidFill>
                <a:cs typeface="Arial" panose="020B0604020202020204" pitchFamily="34" charset="0"/>
              </a:rPr>
              <a:t>Malwarebytes; </a:t>
            </a:r>
            <a:r>
              <a:rPr lang="en-US" altLang="en-US" dirty="0"/>
              <a:t>Avast!; </a:t>
            </a:r>
            <a:r>
              <a:rPr lang="en-US" altLang="en-US" dirty="0" err="1"/>
              <a:t>AVG</a:t>
            </a:r>
            <a:r>
              <a:rPr lang="en-US" altLang="en-US" dirty="0"/>
              <a:t> Free; Kaspersky; McAfee; Symantec; </a:t>
            </a:r>
            <a:r>
              <a:rPr lang="en-US" altLang="en-US" dirty="0">
                <a:solidFill>
                  <a:srgbClr val="000000"/>
                </a:solidFill>
                <a:cs typeface="Arial" panose="020B0604020202020204" pitchFamily="34" charset="0"/>
              </a:rPr>
              <a:t>Spybot</a:t>
            </a:r>
            <a:r>
              <a:rPr lang="en-US" altLang="en-US" dirty="0"/>
              <a:t>; </a:t>
            </a:r>
            <a:r>
              <a:rPr lang="en-US" altLang="en-US" dirty="0">
                <a:solidFill>
                  <a:srgbClr val="000000"/>
                </a:solidFill>
                <a:cs typeface="Arial" panose="020B0604020202020204" pitchFamily="34" charset="0"/>
              </a:rPr>
              <a:t>Ad-Aware</a:t>
            </a:r>
            <a:r>
              <a:rPr lang="en-US" altLang="en-US" dirty="0"/>
              <a:t>; </a:t>
            </a:r>
            <a:r>
              <a:rPr lang="en-US" dirty="0"/>
              <a:t>Trend Micro</a:t>
            </a:r>
            <a:r>
              <a:rPr lang="en-US" altLang="en-US" dirty="0"/>
              <a:t>; and </a:t>
            </a:r>
            <a:r>
              <a:rPr lang="en-US" dirty="0"/>
              <a:t>Bitdefender</a:t>
            </a:r>
            <a:r>
              <a:rPr lang="en-US" altLang="en-US" dirty="0"/>
              <a:t>. </a:t>
            </a:r>
          </a:p>
          <a:p>
            <a:endParaRPr lang="en-US" altLang="en-US" dirty="0"/>
          </a:p>
          <a:p>
            <a:r>
              <a:rPr lang="en-US" altLang="en-US" dirty="0"/>
              <a:t>It is important to perform a web search for anti-malware software vendor rankings before investing in anti-malware software. Many computer magazines annually rank AM software vendors. </a:t>
            </a:r>
          </a:p>
          <a:p>
            <a:endParaRPr lang="en-US" altLang="en-US" dirty="0"/>
          </a:p>
          <a:p>
            <a:r>
              <a:rPr lang="en-US" altLang="en-US" dirty="0"/>
              <a:t>It’s a good idea to invest in the commercial version of reputable anti-malware software, one that</a:t>
            </a:r>
            <a:r>
              <a:rPr lang="en-US" altLang="en-US" baseline="0" dirty="0"/>
              <a:t> includes automatic updates, rather than rely on a free version. </a:t>
            </a:r>
            <a:r>
              <a:rPr lang="en-US" altLang="en-US" dirty="0"/>
              <a:t>The cost of 50 or 60 dollars a year is nothing compared to the pain of having your personal data stolen or your computer’s data held for</a:t>
            </a:r>
            <a:r>
              <a:rPr lang="en-US" altLang="en-US" baseline="0" dirty="0"/>
              <a:t> ransom. </a:t>
            </a:r>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B11B239-D9A7-418B-B942-209D92FC7DB1}"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29298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257300" y="3886200"/>
            <a:ext cx="75438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Another way to mitigate security threats is to implement a firewall in the network. </a:t>
            </a:r>
          </a:p>
          <a:p>
            <a:endParaRPr lang="en-US" altLang="en-US" dirty="0"/>
          </a:p>
          <a:p>
            <a:r>
              <a:rPr lang="en-US" altLang="en-US" dirty="0"/>
              <a:t>A firewall is software or hardware that blocks unauthorized communication to and from a computer, or from one network to another network. </a:t>
            </a:r>
          </a:p>
          <a:p>
            <a:endParaRPr lang="en-US" altLang="en-US" dirty="0"/>
          </a:p>
          <a:p>
            <a:r>
              <a:rPr lang="en-US" altLang="en-US" dirty="0"/>
              <a:t>The Windows operating systems, or OSs provide what is known as the Windows Firewall, which should almost always be enabled to protect a home or small office desktop computer system. </a:t>
            </a:r>
          </a:p>
          <a:p>
            <a:endParaRPr lang="en-US" altLang="en-US" dirty="0"/>
          </a:p>
          <a:p>
            <a:r>
              <a:rPr lang="en-US" altLang="en-US" dirty="0"/>
              <a:t>Routers have basic firewall protection built into their OS functionality. </a:t>
            </a:r>
          </a:p>
          <a:p>
            <a:endParaRPr lang="en-US" altLang="en-US" dirty="0"/>
          </a:p>
          <a:p>
            <a:r>
              <a:rPr lang="en-US" altLang="en-US" dirty="0"/>
              <a:t>Most internet service providers’, or ISPs’ routers act as firewalls. A local</a:t>
            </a:r>
            <a:r>
              <a:rPr lang="en-US" altLang="en-US" baseline="0" dirty="0"/>
              <a:t> network that</a:t>
            </a:r>
            <a:r>
              <a:rPr lang="en-US" altLang="en-US" dirty="0"/>
              <a:t> uses DSL, or some other type of Internet access that is always on, is protected from infiltration because the ISP’s device acts as a firewall preventing that communication from entering the network.</a:t>
            </a:r>
          </a:p>
          <a:p>
            <a:endParaRPr lang="en-US" altLang="en-US" dirty="0"/>
          </a:p>
          <a:p>
            <a:r>
              <a:rPr lang="en-US" altLang="en-US" dirty="0"/>
              <a:t>A firewall inspects each piece of communication and then permits or denies that traffic based on its configured rules. For example, you will not be able to connect to a shared printer</a:t>
            </a:r>
            <a:r>
              <a:rPr lang="en-US" altLang="en-US" baseline="0" dirty="0"/>
              <a:t> at another company</a:t>
            </a:r>
            <a:r>
              <a:rPr lang="en-US" altLang="en-US" dirty="0"/>
              <a:t> unless both company’s firewalls are configured to allow that communication. </a:t>
            </a:r>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C4192D4-C34F-4C42-87A8-E4F02101AA88}"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76012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slide contains a screenshot of the Windows 7 firewall. Look for the text that reads, “Help protect your computer with Windows firewall.” </a:t>
            </a:r>
          </a:p>
          <a:p>
            <a:endParaRPr lang="en-US" altLang="en-US" dirty="0"/>
          </a:p>
          <a:p>
            <a:r>
              <a:rPr lang="en-US" altLang="en-US" dirty="0"/>
              <a:t>The Windows firewall can prevent hackers or malicious software from gaining access to a computer through the Internet or a network. The green shield indicates that the firewall is functioning. The firewall is set to block all connections to programs that are not on the list of allowed programs. The firewall can also be configured to allow a program or a feature through the Windows firewall. This is known as “punching a hole in the firewall.”</a:t>
            </a:r>
          </a:p>
          <a:p>
            <a:endParaRPr lang="en-US" altLang="en-US" dirty="0"/>
          </a:p>
          <a:p>
            <a:r>
              <a:rPr lang="en-US" altLang="en-US" dirty="0"/>
              <a:t>Looking at the center of the slide, notice that the Windows firewall is currently configured to </a:t>
            </a:r>
            <a:r>
              <a:rPr lang="en-US" altLang="en-US" i="1" dirty="0"/>
              <a:t>Notify me when Windows firewall blocks a new program</a:t>
            </a:r>
            <a:r>
              <a:rPr lang="en-US" altLang="en-US" dirty="0"/>
              <a:t>. When this computer is connected to a public network such as those in places like airports or coffee shops, the Windows firewall state is “on.” In such locations, incoming, unsolicited connections are blocked. </a:t>
            </a:r>
          </a:p>
          <a:p>
            <a:endParaRPr lang="en-US" altLang="en-US" dirty="0"/>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B87028-733E-4B5C-AD8D-16A453EE9DF4}"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41289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corporate or health care environments, where data security is paramount and cannot be compromised, employing a hardware device known as an intrusion protection system, or IPS, is advised. </a:t>
            </a:r>
          </a:p>
          <a:p>
            <a:endParaRPr lang="en-US" altLang="en-US" dirty="0"/>
          </a:p>
          <a:p>
            <a:r>
              <a:rPr lang="en-US" altLang="en-US" dirty="0"/>
              <a:t>An IPS is similar to a firewall, but provides much more protection. The IPS monitors all network traffic in real time for malicious activity. “Real time” means the device examines traffic </a:t>
            </a:r>
            <a:r>
              <a:rPr lang="en-US" altLang="en-US" i="1" dirty="0"/>
              <a:t>as the traffic occurs</a:t>
            </a:r>
            <a:r>
              <a:rPr lang="en-US" altLang="en-US" dirty="0"/>
              <a:t>, not by capturing the traffic and examining it later. </a:t>
            </a:r>
          </a:p>
          <a:p>
            <a:endParaRPr lang="en-US" altLang="en-US" dirty="0"/>
          </a:p>
          <a:p>
            <a:r>
              <a:rPr lang="en-US" altLang="en-US" dirty="0"/>
              <a:t>The purpose of the IPS is to stop intrusions and then alert network administrators to the threat.</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C0282D8-DC9E-4662-82FE-C1DE3A1705A9}"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28804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2286000" y="3962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concludes lecture c of</a:t>
            </a:r>
            <a:r>
              <a:rPr lang="en-US" altLang="en-US" b="0" dirty="0"/>
              <a:t> Security and Privacy.</a:t>
            </a:r>
            <a:r>
              <a:rPr lang="en-US" altLang="en-US" dirty="0"/>
              <a:t> In summary, this lecture we reviewed</a:t>
            </a:r>
            <a:r>
              <a:rPr lang="en-US" altLang="en-US" baseline="0" dirty="0"/>
              <a:t> some of the </a:t>
            </a:r>
            <a:r>
              <a:rPr lang="en-US" altLang="en-US" dirty="0"/>
              <a:t>methods</a:t>
            </a:r>
            <a:r>
              <a:rPr lang="en-US" altLang="en-US" baseline="0" dirty="0"/>
              <a:t> and tools available to prevent computer security breaches.</a:t>
            </a:r>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9A179BF-E28E-4D0C-8AD9-BA19766741D6}"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44935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2286000" y="3962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02D6F3-511D-4312-A75D-373CFA9AF3FE}"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17169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402D6F3-511D-4312-A75D-373CFA9AF3FE}"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46101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505312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Describe common types of malware</a:t>
            </a:r>
          </a:p>
          <a:p>
            <a:pPr marL="171450" lvl="0" indent="-171450">
              <a:buFont typeface="Arial" panose="020B0604020202020204" pitchFamily="34" charset="0"/>
              <a:buChar char="•"/>
            </a:pPr>
            <a:r>
              <a:rPr lang="en-US" dirty="0"/>
              <a:t>Explain social engineering methods used by cybercriminals</a:t>
            </a:r>
          </a:p>
          <a:p>
            <a:pPr marL="171450" lvl="0" indent="-171450">
              <a:buFont typeface="Arial" panose="020B0604020202020204" pitchFamily="34" charset="0"/>
              <a:buChar char="•"/>
            </a:pPr>
            <a:r>
              <a:rPr lang="en-US" dirty="0"/>
              <a:t>Describe methods and tools available for protection against cyberattacks</a:t>
            </a:r>
          </a:p>
          <a:p>
            <a:pPr marL="171450" lvl="0" indent="-171450">
              <a:buFont typeface="Arial" panose="020B0604020202020204" pitchFamily="34" charset="0"/>
              <a:buChar char="•"/>
            </a:pPr>
            <a:r>
              <a:rPr lang="en-US" dirty="0"/>
              <a:t>Describe practices designed to minimize the risk of successful cyberattack</a:t>
            </a:r>
          </a:p>
          <a:p>
            <a:pPr eaLnBrk="1" hangingPunct="1">
              <a:spcBef>
                <a:spcPct val="0"/>
              </a:spcBef>
            </a:pPr>
            <a:endParaRPr lang="en-US" altLang="en-US" dirty="0"/>
          </a:p>
          <a:p>
            <a:pPr eaLnBrk="1" hangingPunct="1">
              <a:spcBef>
                <a:spcPct val="0"/>
              </a:spcBef>
            </a:pPr>
            <a:endParaRPr lang="en-US" altLang="en-US" dirty="0"/>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CBFA563-D4B0-45E7-A96F-A4DB34D4C0A4}"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915823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this lecture we’ll discuss the methods</a:t>
            </a:r>
            <a:r>
              <a:rPr lang="en-US" altLang="en-US" baseline="0" dirty="0"/>
              <a:t> and tools available to prevent computer security breaches, including: </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prstClr val="black"/>
                </a:solidFill>
                <a:effectLst/>
                <a:uLnTx/>
                <a:uFillTx/>
                <a:cs typeface="Arial" panose="020B0604020202020204" pitchFamily="34" charset="0"/>
              </a:rPr>
              <a:t>Authentication</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prstClr val="black"/>
                </a:solidFill>
                <a:effectLst/>
                <a:uLnTx/>
                <a:uFillTx/>
                <a:cs typeface="Arial" panose="020B0604020202020204" pitchFamily="34" charset="0"/>
              </a:rPr>
              <a:t>Authorization</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prstClr val="black"/>
                </a:solidFill>
                <a:effectLst/>
                <a:uLnTx/>
                <a:uFillTx/>
                <a:cs typeface="Arial" panose="020B0604020202020204" pitchFamily="34" charset="0"/>
              </a:rPr>
              <a:t>Encryption</a:t>
            </a:r>
            <a:endParaRPr kumimoji="0" lang="en-US" b="0" i="0" u="none" strike="noStrike" kern="1200" cap="none" spc="0" normalizeH="0" baseline="0" noProof="0" dirty="0">
              <a:ln>
                <a:noFill/>
              </a:ln>
              <a:solidFill>
                <a:prstClr val="black"/>
              </a:solidFill>
              <a:effectLst/>
              <a:uLnTx/>
              <a:uFillTx/>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prstClr val="black"/>
                </a:solidFill>
                <a:effectLst/>
                <a:uLnTx/>
                <a:uFillTx/>
                <a:cs typeface="Arial" panose="020B0604020202020204" pitchFamily="34" charset="0"/>
              </a:rPr>
              <a:t>Antivirus software</a:t>
            </a:r>
            <a:endParaRPr kumimoji="0" lang="en-US" b="0" i="0" u="none" strike="noStrike" kern="1200" cap="none" spc="0" normalizeH="0" baseline="0" noProof="0" dirty="0">
              <a:ln>
                <a:noFill/>
              </a:ln>
              <a:solidFill>
                <a:prstClr val="black"/>
              </a:solidFill>
              <a:effectLst/>
              <a:uLnTx/>
              <a:uFillTx/>
            </a:endParaRP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rPr>
              <a:t>Firewalls</a:t>
            </a:r>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rPr>
              <a:t>And intrusion protection systems</a:t>
            </a:r>
          </a:p>
        </p:txBody>
      </p:sp>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40BAB4-99AA-48B5-98CE-2F57A09F734E}"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38763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2286000" y="37338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Authentication is the beginning of network security. In an authentication process, a user provides valid credentials, the most common of which are a username and password. </a:t>
            </a:r>
          </a:p>
          <a:p>
            <a:endParaRPr lang="en-US" altLang="en-US" dirty="0"/>
          </a:p>
          <a:p>
            <a:r>
              <a:rPr lang="en-US" altLang="en-US" dirty="0"/>
              <a:t>After</a:t>
            </a:r>
            <a:r>
              <a:rPr lang="en-US" altLang="en-US" baseline="0" dirty="0"/>
              <a:t> </a:t>
            </a:r>
            <a:r>
              <a:rPr lang="en-US" altLang="en-US" dirty="0"/>
              <a:t>the user enters their credentials, the computer authenticates those credentials against its user accounts database. If the </a:t>
            </a:r>
            <a:r>
              <a:rPr lang="en-US" altLang="en-US" dirty="0">
                <a:cs typeface="Arial" panose="020B0604020202020204" pitchFamily="34" charset="0"/>
              </a:rPr>
              <a:t>credentials entered by</a:t>
            </a:r>
            <a:r>
              <a:rPr lang="en-US" altLang="en-US" baseline="0" dirty="0">
                <a:cs typeface="Arial" panose="020B0604020202020204" pitchFamily="34" charset="0"/>
              </a:rPr>
              <a:t> the</a:t>
            </a:r>
            <a:r>
              <a:rPr lang="en-US" altLang="en-US" dirty="0"/>
              <a:t> user match those in the user accounts database, the user is authenticated and is granted access to the system.</a:t>
            </a:r>
            <a:r>
              <a:rPr lang="en-US" altLang="en-US" baseline="0" dirty="0"/>
              <a:t> </a:t>
            </a:r>
          </a:p>
          <a:p>
            <a:endParaRPr lang="en-US" altLang="en-US" baseline="0" dirty="0"/>
          </a:p>
          <a:p>
            <a:r>
              <a:rPr lang="en-US" altLang="en-US" dirty="0"/>
              <a:t>Servers typically authenticate users through an active directory database which stores information about all users, user groups, computers, printers, and other objects managed by the server. </a:t>
            </a:r>
          </a:p>
          <a:p>
            <a:endParaRPr lang="en-US" altLang="en-US" dirty="0"/>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E2967B-263A-4FE7-AA21-B20363227284}"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81062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Combining authentication types is known as multi-factor authentication. One-factor authentication, which we just discussed, is the simplest authentication</a:t>
            </a:r>
            <a:r>
              <a:rPr lang="en-US" altLang="en-US" baseline="0" dirty="0"/>
              <a:t> process, involving only </a:t>
            </a:r>
            <a:r>
              <a:rPr lang="en-US" altLang="en-US" dirty="0"/>
              <a:t>a username and password. </a:t>
            </a:r>
          </a:p>
          <a:p>
            <a:endParaRPr lang="en-US" altLang="en-US" dirty="0"/>
          </a:p>
          <a:p>
            <a:r>
              <a:rPr lang="en-US" altLang="en-US" dirty="0"/>
              <a:t>In addition to a username and password, two-factor authentication requires another authentication type, such as a smartcard or a biometric reader. </a:t>
            </a:r>
          </a:p>
          <a:p>
            <a:endParaRPr lang="en-US" altLang="en-US" dirty="0"/>
          </a:p>
          <a:p>
            <a:r>
              <a:rPr lang="en-US" altLang="en-US" dirty="0"/>
              <a:t>With three-factor authentication, some kind of a biometric reader, such as a fingerprint reader or retinal scanner, is required, in addition to a username and password, and a smartcard or badge.</a:t>
            </a:r>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C8F514A-AF31-4825-8ADE-3E465CCC9F92}"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20966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After authentication, the</a:t>
            </a:r>
            <a:r>
              <a:rPr lang="en-US" altLang="en-US" baseline="0" dirty="0"/>
              <a:t> next step in preventing computer security breaches </a:t>
            </a:r>
            <a:r>
              <a:rPr lang="en-US" altLang="en-US" dirty="0"/>
              <a:t>is authorization. </a:t>
            </a:r>
            <a:r>
              <a:rPr lang="en-US" altLang="en-US" sz="1000" b="0" dirty="0">
                <a:cs typeface="Arial" panose="020B0604020202020204" pitchFamily="34" charset="0"/>
              </a:rPr>
              <a:t>Authorization</a:t>
            </a:r>
            <a:r>
              <a:rPr lang="en-US" altLang="en-US" sz="1000" dirty="0">
                <a:cs typeface="Arial" panose="020B0604020202020204" pitchFamily="34" charset="0"/>
              </a:rPr>
              <a:t> </a:t>
            </a:r>
            <a:r>
              <a:rPr lang="en-US" sz="1000" dirty="0"/>
              <a:t>is the process of specifying a user’s permissions. </a:t>
            </a:r>
            <a:r>
              <a:rPr lang="en-US" sz="1000" b="0" i="0" kern="1200" dirty="0">
                <a:solidFill>
                  <a:schemeClr val="tx1"/>
                </a:solidFill>
                <a:effectLst/>
                <a:latin typeface="Arial" pitchFamily="34" charset="0"/>
                <a:ea typeface="+mn-ea"/>
                <a:cs typeface="Arial" pitchFamily="34" charset="0"/>
              </a:rPr>
              <a:t>In</a:t>
            </a:r>
            <a:r>
              <a:rPr lang="en-US" sz="1000" b="0" i="0" kern="1200" baseline="0" dirty="0">
                <a:solidFill>
                  <a:schemeClr val="tx1"/>
                </a:solidFill>
                <a:effectLst/>
                <a:latin typeface="Arial" pitchFamily="34" charset="0"/>
                <a:ea typeface="+mn-ea"/>
                <a:cs typeface="Arial" pitchFamily="34" charset="0"/>
              </a:rPr>
              <a:t> other words,</a:t>
            </a:r>
            <a:r>
              <a:rPr lang="en-US" sz="1000" b="0" i="0" kern="1200" dirty="0">
                <a:solidFill>
                  <a:schemeClr val="tx1"/>
                </a:solidFill>
                <a:effectLst/>
                <a:latin typeface="Arial" pitchFamily="34" charset="0"/>
                <a:ea typeface="+mn-ea"/>
                <a:cs typeface="Arial" pitchFamily="34" charset="0"/>
              </a:rPr>
              <a:t> the authorization process determines what</a:t>
            </a:r>
            <a:r>
              <a:rPr lang="en-US" sz="1000" b="0" i="0" kern="1200" baseline="0" dirty="0">
                <a:solidFill>
                  <a:schemeClr val="tx1"/>
                </a:solidFill>
                <a:effectLst/>
                <a:latin typeface="Arial" pitchFamily="34" charset="0"/>
                <a:ea typeface="+mn-ea"/>
                <a:cs typeface="Arial" pitchFamily="34" charset="0"/>
              </a:rPr>
              <a:t> actions</a:t>
            </a:r>
            <a:r>
              <a:rPr lang="en-US" sz="1000" b="0" i="0" kern="1200" dirty="0">
                <a:solidFill>
                  <a:schemeClr val="tx1"/>
                </a:solidFill>
                <a:effectLst/>
                <a:latin typeface="Arial" pitchFamily="34" charset="0"/>
                <a:ea typeface="+mn-ea"/>
                <a:cs typeface="Arial" pitchFamily="34" charset="0"/>
              </a:rPr>
              <a:t> the user has the authority to perform.</a:t>
            </a:r>
            <a:endParaRPr lang="en-US" altLang="en-US" sz="1000" dirty="0">
              <a:cs typeface="Arial" panose="020B0604020202020204" pitchFamily="34" charset="0"/>
            </a:endParaRPr>
          </a:p>
          <a:p>
            <a:endParaRPr lang="en-US" altLang="en-US" dirty="0">
              <a:cs typeface="Arial" panose="020B0604020202020204" pitchFamily="34" charset="0"/>
            </a:endParaRPr>
          </a:p>
          <a:p>
            <a:r>
              <a:rPr lang="en-US" altLang="en-US" dirty="0"/>
              <a:t>To allow users to store files on a server, the network would first authenticate and then authorize the users, granting read and write access to a specific network drive. </a:t>
            </a:r>
          </a:p>
          <a:p>
            <a:endParaRPr lang="en-US"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Examples of</a:t>
            </a:r>
            <a:r>
              <a:rPr lang="en-US" altLang="en-US" baseline="0" dirty="0"/>
              <a:t> the </a:t>
            </a:r>
            <a:r>
              <a:rPr lang="en-US" altLang="en-US" dirty="0"/>
              <a:t>permissions an</a:t>
            </a:r>
            <a:r>
              <a:rPr lang="en-US" altLang="en-US" baseline="0" dirty="0"/>
              <a:t> a</a:t>
            </a:r>
            <a:r>
              <a:rPr lang="en-US" altLang="en-US" dirty="0"/>
              <a:t>uthorized user may have include permission to print files, to access</a:t>
            </a:r>
            <a:r>
              <a:rPr lang="en-US" altLang="en-US" baseline="0" dirty="0"/>
              <a:t> </a:t>
            </a:r>
            <a:r>
              <a:rPr lang="en-US" altLang="en-US" dirty="0">
                <a:cs typeface="Arial" panose="020B0604020202020204" pitchFamily="34" charset="0"/>
              </a:rPr>
              <a:t>specified network drives, to view and change documents and folders, or to use email. </a:t>
            </a:r>
          </a:p>
          <a:p>
            <a:endParaRPr lang="en-US" altLang="en-US" dirty="0"/>
          </a:p>
          <a:p>
            <a:r>
              <a:rPr lang="en-US" altLang="en-US" dirty="0"/>
              <a:t>As</a:t>
            </a:r>
            <a:r>
              <a:rPr lang="en-US" altLang="en-US" baseline="0" dirty="0"/>
              <a:t> an additional security feature</a:t>
            </a:r>
            <a:r>
              <a:rPr lang="en-US" altLang="en-US" dirty="0"/>
              <a:t>, a user’s actions are usually recorded. Those records come in handy if a security breach needs to be investigated. </a:t>
            </a:r>
          </a:p>
        </p:txBody>
      </p:sp>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0E8FDEE-057B-4AE6-8EE3-71B382DD2F63}"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34221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952500" y="3810000"/>
            <a:ext cx="8153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Another tool used to improve computer and network security is encryption. Encrypted</a:t>
            </a:r>
            <a:r>
              <a:rPr lang="en-US" altLang="en-US" baseline="0" dirty="0"/>
              <a:t> files or encrypted communication</a:t>
            </a:r>
            <a:r>
              <a:rPr lang="en-US" altLang="en-US" dirty="0"/>
              <a:t> is unreadable to unauthorized viewers. </a:t>
            </a:r>
          </a:p>
          <a:p>
            <a:endParaRPr lang="en-US" altLang="en-US" dirty="0"/>
          </a:p>
          <a:p>
            <a:r>
              <a:rPr lang="en-US" altLang="en-US" dirty="0"/>
              <a:t>Each piece of encrypted information</a:t>
            </a:r>
            <a:r>
              <a:rPr lang="en-US" altLang="en-US" baseline="0" dirty="0"/>
              <a:t> </a:t>
            </a:r>
            <a:r>
              <a:rPr lang="en-US" altLang="en-US" dirty="0"/>
              <a:t>has its own private and public key set. This means if a user encrypts a file on his or her computer, the user possesses what is known as the </a:t>
            </a:r>
            <a:r>
              <a:rPr lang="en-US" altLang="en-US" i="1" dirty="0"/>
              <a:t>private</a:t>
            </a:r>
            <a:r>
              <a:rPr lang="en-US" altLang="en-US" dirty="0"/>
              <a:t> key set. To allow someone to decrypt that communication requires providing them with the </a:t>
            </a:r>
            <a:r>
              <a:rPr lang="en-US" altLang="en-US" i="1" dirty="0"/>
              <a:t>public</a:t>
            </a:r>
            <a:r>
              <a:rPr lang="en-US" altLang="en-US" dirty="0"/>
              <a:t> key set, since those two keys are required to enable decryption of this specific piece of communication.</a:t>
            </a:r>
          </a:p>
          <a:p>
            <a:endParaRPr lang="en-US" altLang="en-US" dirty="0"/>
          </a:p>
          <a:p>
            <a:r>
              <a:rPr lang="en-US" altLang="en-US" dirty="0"/>
              <a:t>A common example is email encryption. A</a:t>
            </a:r>
            <a:r>
              <a:rPr lang="en-US" altLang="en-US" baseline="0" dirty="0"/>
              <a:t> patient</a:t>
            </a:r>
            <a:r>
              <a:rPr lang="en-US" altLang="en-US" dirty="0"/>
              <a:t> might encrypt an email sent to a doctor by using a private key through the installation of an encrypting program in the email client. For example, a Microsoft Outlook private key encrypts outgoing email. The email sent to the doctor includes its public key so that the doctor can read the email. </a:t>
            </a:r>
          </a:p>
          <a:p>
            <a:endParaRPr lang="en-US" altLang="en-US" dirty="0"/>
          </a:p>
          <a:p>
            <a:r>
              <a:rPr lang="en-US" altLang="en-US" dirty="0"/>
              <a:t>All communication encrypted using a private key through the email client is protected, and only those in possession of the public key can read it. </a:t>
            </a:r>
          </a:p>
          <a:p>
            <a:endParaRPr lang="en-US" altLang="en-US" dirty="0"/>
          </a:p>
          <a:p>
            <a:r>
              <a:rPr lang="en-US" altLang="en-US" dirty="0"/>
              <a:t>Further, a medical office might encrypt data stored on a server’s hard disk using its private key, and allow the patient to decrypt the data using the medical office’s public key.  </a:t>
            </a:r>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05476CF-E6CE-49D5-8B4C-14EF835A37F7}"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7569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2286000" y="38100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On the upper right side</a:t>
            </a:r>
            <a:r>
              <a:rPr lang="en-US" altLang="en-US" baseline="0" dirty="0"/>
              <a:t> of the </a:t>
            </a:r>
            <a:r>
              <a:rPr lang="en-US" altLang="en-US" dirty="0"/>
              <a:t>slide is a screenshot of a Microsoft Excel 2010 document where a user has clicked the </a:t>
            </a:r>
            <a:r>
              <a:rPr lang="en-US" altLang="en-US" i="1" dirty="0"/>
              <a:t>File</a:t>
            </a:r>
            <a:r>
              <a:rPr lang="en-US" altLang="en-US" dirty="0"/>
              <a:t> menu, clicked </a:t>
            </a:r>
            <a:r>
              <a:rPr lang="en-US" altLang="en-US" i="1" dirty="0"/>
              <a:t>Info</a:t>
            </a:r>
            <a:r>
              <a:rPr lang="en-US" altLang="en-US" dirty="0"/>
              <a:t>, and then clicked </a:t>
            </a:r>
            <a:r>
              <a:rPr lang="en-US" altLang="en-US" i="1" dirty="0"/>
              <a:t>Protect workbook</a:t>
            </a:r>
            <a:r>
              <a:rPr lang="en-US" altLang="en-US" dirty="0"/>
              <a:t>. </a:t>
            </a:r>
          </a:p>
          <a:p>
            <a:endParaRPr lang="en-US" altLang="en-US" dirty="0"/>
          </a:p>
          <a:p>
            <a:r>
              <a:rPr lang="en-US" altLang="en-US" dirty="0"/>
              <a:t>Notice that one of the options in the list is to </a:t>
            </a:r>
            <a:r>
              <a:rPr lang="en-US" altLang="en-US" i="1" dirty="0"/>
              <a:t>Encrypt with password</a:t>
            </a:r>
            <a:r>
              <a:rPr lang="en-US" altLang="en-US" dirty="0"/>
              <a:t>. Encrypting a document essentially scrambles the document’s contents. When a file is encrypted, the only way its contents can be read is to enter the required password, which decrypts the file. Any Microsoft Office file can be encrypted, or password-protected, in this way.</a:t>
            </a:r>
          </a:p>
          <a:p>
            <a:endParaRPr lang="en-US"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Suppose you create, encrypt, and close a Microsoft Word document. When you want to open the document, double-clicking on it opens a Password dialog box, </a:t>
            </a:r>
            <a:r>
              <a:rPr lang="en-US" sz="1000" kern="1200" dirty="0">
                <a:solidFill>
                  <a:schemeClr val="tx1"/>
                </a:solidFill>
                <a:effectLst/>
                <a:latin typeface="Arial" pitchFamily="34" charset="0"/>
                <a:ea typeface="+mn-ea"/>
                <a:cs typeface="Arial" pitchFamily="34" charset="0"/>
              </a:rPr>
              <a:t>shown at the bottom right of the slide</a:t>
            </a:r>
            <a:r>
              <a:rPr lang="en-US" altLang="en-US" dirty="0"/>
              <a:t>. The presence of the Password</a:t>
            </a:r>
            <a:r>
              <a:rPr lang="en-US" altLang="en-US" baseline="0" dirty="0"/>
              <a:t> dialog box</a:t>
            </a:r>
            <a:r>
              <a:rPr lang="en-US" altLang="en-US" dirty="0"/>
              <a:t> indicates that the document is protected, or encrypted, and that a password is required to open it. If you type in the correct password, the document will open. If you forget the password, you will be unable to open the document.</a:t>
            </a:r>
          </a:p>
        </p:txBody>
      </p:sp>
      <p:sp>
        <p:nvSpPr>
          <p:cNvPr id="532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0C3D7AA-8B03-4F8F-A9B9-9A68828D14C6}"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21984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2286000" y="38862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contents of any</a:t>
            </a:r>
            <a:r>
              <a:rPr lang="en-US" altLang="en-US" baseline="0" dirty="0"/>
              <a:t> </a:t>
            </a:r>
            <a:r>
              <a:rPr lang="en-US" altLang="en-US" dirty="0"/>
              <a:t>folder on a Windows-based PC can be encrypted.</a:t>
            </a:r>
          </a:p>
          <a:p>
            <a:endParaRPr lang="en-US" altLang="en-US" dirty="0"/>
          </a:p>
          <a:p>
            <a:r>
              <a:rPr lang="en-US" altLang="en-US" dirty="0"/>
              <a:t>To encrypt an existing folder, go</a:t>
            </a:r>
            <a:r>
              <a:rPr lang="en-US" altLang="en-US" baseline="0" dirty="0"/>
              <a:t> to Windows File Explorer and locate the folder to be encrypted. </a:t>
            </a:r>
          </a:p>
          <a:p>
            <a:r>
              <a:rPr lang="en-US" altLang="en-US" baseline="0" dirty="0"/>
              <a:t>R</a:t>
            </a:r>
            <a:r>
              <a:rPr lang="en-US" altLang="en-US" dirty="0"/>
              <a:t>ight-click on it.</a:t>
            </a:r>
          </a:p>
          <a:p>
            <a:r>
              <a:rPr lang="en-US" altLang="en-US" dirty="0"/>
              <a:t>Select </a:t>
            </a:r>
            <a:r>
              <a:rPr lang="en-US" altLang="en-US" i="1" dirty="0"/>
              <a:t>Properties</a:t>
            </a:r>
            <a:r>
              <a:rPr lang="en-US" altLang="en-US" dirty="0"/>
              <a:t> from the context menu. The Properties dialog box opens, as shown on the upper</a:t>
            </a:r>
            <a:r>
              <a:rPr lang="en-US" altLang="en-US" baseline="0" dirty="0"/>
              <a:t> right</a:t>
            </a:r>
            <a:r>
              <a:rPr lang="en-US" altLang="en-US" dirty="0"/>
              <a:t> side of the slide. </a:t>
            </a:r>
          </a:p>
          <a:p>
            <a:r>
              <a:rPr lang="en-US" altLang="en-US" dirty="0"/>
              <a:t>Next, click </a:t>
            </a:r>
            <a:r>
              <a:rPr lang="en-US" altLang="en-US" i="1" dirty="0"/>
              <a:t>Advanced</a:t>
            </a:r>
            <a:r>
              <a:rPr lang="en-US" altLang="en-US" dirty="0"/>
              <a:t>. </a:t>
            </a:r>
          </a:p>
          <a:p>
            <a:r>
              <a:rPr lang="en-US" altLang="en-US" dirty="0"/>
              <a:t>Click, </a:t>
            </a:r>
            <a:r>
              <a:rPr lang="en-US" altLang="en-US" i="1" dirty="0"/>
              <a:t>Encrypt contents to secure data</a:t>
            </a:r>
            <a:r>
              <a:rPr lang="en-US" altLang="en-US" dirty="0"/>
              <a:t>, to encrypt all of the documents in the folder. </a:t>
            </a:r>
          </a:p>
          <a:p>
            <a:r>
              <a:rPr lang="en-US" altLang="en-US" dirty="0"/>
              <a:t>Next, click </a:t>
            </a:r>
            <a:r>
              <a:rPr lang="en-US" altLang="en-US" i="1" dirty="0"/>
              <a:t>OK</a:t>
            </a:r>
            <a:r>
              <a:rPr lang="en-US" altLang="en-US" dirty="0"/>
              <a:t> to apply the setting to the folder and all of its contents. </a:t>
            </a:r>
          </a:p>
          <a:p>
            <a:endParaRPr lang="en-US" altLang="en-US" dirty="0"/>
          </a:p>
          <a:p>
            <a:r>
              <a:rPr lang="en-US" altLang="en-US" dirty="0"/>
              <a:t>Subsequently, all files placed in this folder will be encrypted. This means that files in this folder can be viewed only when the user is logged into the computer with the username and password used to encrypt the folder. All other user accounts will receive an “access is denied” message when they try to open any file in the encrypted folder.</a:t>
            </a:r>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25F04BD-0A9E-401B-8831-A66957AF0CE2}"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206866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5700" b="1" spc="-265" dirty="0">
                <a:solidFill>
                  <a:schemeClr val="bg1"/>
                </a:solidFill>
                <a:latin typeface="Century Gothic" panose="020B0502020202020204" pitchFamily="34" charset="0"/>
                <a:cs typeface="Gill Sans MT"/>
              </a:rPr>
              <a:t>Headline goes here</a:t>
            </a:r>
          </a:p>
          <a:p>
            <a:pPr marL="12700">
              <a:lnSpc>
                <a:spcPts val="6495"/>
              </a:lnSpc>
            </a:pPr>
            <a:r>
              <a:rPr lang="en-US" sz="5700" b="1" spc="-265" dirty="0">
                <a:solidFill>
                  <a:schemeClr val="bg1"/>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5700" b="1" spc="-265" dirty="0">
                <a:solidFill>
                  <a:schemeClr val="bg1"/>
                </a:solidFill>
                <a:latin typeface="Century Gothic" panose="020B0502020202020204" pitchFamily="34" charset="0"/>
                <a:cs typeface="Gill Sans MT"/>
              </a:rPr>
              <a:t>Headline goes here</a:t>
            </a:r>
            <a:endParaRPr lang="en-US" sz="57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Century Gothic" panose="020B0502020202020204"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Century Gothic" panose="020B0502020202020204" pitchFamily="34" charset="0"/>
                <a:cs typeface="Futura LT Pro Book"/>
              </a:rPr>
              <a:t>Author Name and Degree Here</a:t>
            </a:r>
          </a:p>
          <a:p>
            <a:pPr marL="12700">
              <a:lnSpc>
                <a:spcPts val="2250"/>
              </a:lnSpc>
            </a:pPr>
            <a:r>
              <a:rPr sz="1600" b="1" dirty="0">
                <a:solidFill>
                  <a:schemeClr val="bg1"/>
                </a:solidFill>
                <a:latin typeface="Century Gothic" panose="020B0502020202020204" pitchFamily="34" charset="0"/>
                <a:cs typeface="Futura LT Pro Book"/>
              </a:rPr>
              <a:t>MEASURE Evaluation</a:t>
            </a:r>
            <a:endParaRPr sz="1600" dirty="0">
              <a:solidFill>
                <a:schemeClr val="bg1"/>
              </a:solidFill>
              <a:latin typeface="Century Gothic" panose="020B0502020202020204" pitchFamily="34" charset="0"/>
              <a:cs typeface="Futura LT Pro Book"/>
            </a:endParaRPr>
          </a:p>
          <a:p>
            <a:pPr marL="12700">
              <a:lnSpc>
                <a:spcPct val="100000"/>
              </a:lnSpc>
            </a:pPr>
            <a:r>
              <a:rPr sz="1600" dirty="0">
                <a:solidFill>
                  <a:schemeClr val="bg1"/>
                </a:solidFill>
                <a:latin typeface="Century Gothic" panose="020B0502020202020204" pitchFamily="34" charset="0"/>
                <a:cs typeface="Futura LT Pro Book"/>
              </a:rPr>
              <a:t>Your organization here</a:t>
            </a:r>
          </a:p>
          <a:p>
            <a:pPr>
              <a:lnSpc>
                <a:spcPct val="100000"/>
              </a:lnSpc>
              <a:spcBef>
                <a:spcPts val="45"/>
              </a:spcBef>
            </a:pPr>
            <a:endParaRPr sz="1600" dirty="0">
              <a:solidFill>
                <a:schemeClr val="bg1"/>
              </a:solidFill>
              <a:latin typeface="Century Gothic" panose="020B0502020202020204" pitchFamily="34" charset="0"/>
              <a:cs typeface="Times New Roman"/>
            </a:endParaRPr>
          </a:p>
          <a:p>
            <a:pPr marL="12700">
              <a:lnSpc>
                <a:spcPts val="2200"/>
              </a:lnSpc>
            </a:pPr>
            <a:r>
              <a:rPr lang="en-US" sz="1600" dirty="0">
                <a:solidFill>
                  <a:schemeClr val="bg1"/>
                </a:solidFill>
                <a:latin typeface="Century Gothic" panose="020B0502020202020204" pitchFamily="34" charset="0"/>
                <a:cs typeface="Futura LT Pro Book"/>
              </a:rPr>
              <a:t>Date for presentation</a:t>
            </a:r>
            <a:r>
              <a:rPr lang="en-US" sz="1600" baseline="0" dirty="0">
                <a:solidFill>
                  <a:schemeClr val="bg1"/>
                </a:solidFill>
                <a:latin typeface="Century Gothic" panose="020B0502020202020204" pitchFamily="34" charset="0"/>
                <a:cs typeface="Futura LT Pro Book"/>
              </a:rPr>
              <a:t> if necessary</a:t>
            </a:r>
            <a:endParaRPr sz="1600" dirty="0">
              <a:solidFill>
                <a:schemeClr val="bg1"/>
              </a:solidFill>
              <a:latin typeface="Century Gothic" panose="020B0502020202020204" pitchFamily="34" charset="0"/>
              <a:cs typeface="Futura LT Pro Book"/>
            </a:endParaRPr>
          </a:p>
          <a:p>
            <a:pPr marL="12700">
              <a:lnSpc>
                <a:spcPts val="2200"/>
              </a:lnSpc>
            </a:pPr>
            <a:r>
              <a:rPr lang="en-US" sz="1600" b="1" dirty="0">
                <a:solidFill>
                  <a:schemeClr val="bg1"/>
                </a:solidFill>
                <a:latin typeface="Century Gothic" panose="020B0502020202020204" pitchFamily="34" charset="0"/>
                <a:cs typeface="Futura LT Pro Book"/>
              </a:rPr>
              <a:t>Name of meeting</a:t>
            </a:r>
            <a:endParaRPr sz="1600" dirty="0">
              <a:solidFill>
                <a:schemeClr val="bg1"/>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6" name="Group 5"/>
          <p:cNvGrpSpPr/>
          <p:nvPr userDrawn="1"/>
        </p:nvGrpSpPr>
        <p:grpSpPr>
          <a:xfrm>
            <a:off x="6324600" y="6638866"/>
            <a:ext cx="3554167" cy="1089590"/>
            <a:chOff x="4495800" y="6621716"/>
            <a:chExt cx="3554167" cy="1089590"/>
          </a:xfrm>
        </p:grpSpPr>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Side by side_four with citation placeholders">
    <p:spTree>
      <p:nvGrpSpPr>
        <p:cNvPr id="1" name=""/>
        <p:cNvGrpSpPr/>
        <p:nvPr/>
      </p:nvGrpSpPr>
      <p:grpSpPr>
        <a:xfrm>
          <a:off x="0" y="0"/>
          <a:ext cx="0" cy="0"/>
          <a:chOff x="0" y="0"/>
          <a:chExt cx="0" cy="0"/>
        </a:xfrm>
      </p:grpSpPr>
      <p:sp>
        <p:nvSpPr>
          <p:cNvPr id="15"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Content Placeholder 1"/>
          <p:cNvSpPr>
            <a:spLocks noGrp="1"/>
          </p:cNvSpPr>
          <p:nvPr>
            <p:ph sz="quarter" idx="14"/>
          </p:nvPr>
        </p:nvSpPr>
        <p:spPr>
          <a:xfrm>
            <a:off x="502920" y="1813560"/>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8" name="Text Placeholder 16"/>
          <p:cNvSpPr>
            <a:spLocks noGrp="1"/>
          </p:cNvSpPr>
          <p:nvPr>
            <p:ph type="body" sz="quarter" idx="42" hasCustomPrompt="1"/>
          </p:nvPr>
        </p:nvSpPr>
        <p:spPr>
          <a:xfrm>
            <a:off x="502920" y="3817112"/>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2" name="Content Placeholder 1"/>
          <p:cNvSpPr>
            <a:spLocks noGrp="1"/>
          </p:cNvSpPr>
          <p:nvPr>
            <p:ph sz="quarter" idx="37"/>
          </p:nvPr>
        </p:nvSpPr>
        <p:spPr>
          <a:xfrm>
            <a:off x="502920"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4" name="Text Placeholder 16"/>
          <p:cNvSpPr>
            <a:spLocks noGrp="1"/>
          </p:cNvSpPr>
          <p:nvPr>
            <p:ph type="body" sz="quarter" idx="39" hasCustomPrompt="1"/>
          </p:nvPr>
        </p:nvSpPr>
        <p:spPr>
          <a:xfrm>
            <a:off x="502920"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4" name="Content Placeholder 1"/>
          <p:cNvSpPr>
            <a:spLocks noGrp="1"/>
          </p:cNvSpPr>
          <p:nvPr>
            <p:ph sz="quarter" idx="35"/>
          </p:nvPr>
        </p:nvSpPr>
        <p:spPr>
          <a:xfrm>
            <a:off x="5107432" y="1813560"/>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7" name="Text Placeholder 16"/>
          <p:cNvSpPr>
            <a:spLocks noGrp="1"/>
          </p:cNvSpPr>
          <p:nvPr>
            <p:ph type="body" sz="quarter" idx="41" hasCustomPrompt="1"/>
          </p:nvPr>
        </p:nvSpPr>
        <p:spPr>
          <a:xfrm>
            <a:off x="5107432" y="3817112"/>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1" name="Content Placeholder 1"/>
          <p:cNvSpPr>
            <a:spLocks noGrp="1"/>
          </p:cNvSpPr>
          <p:nvPr>
            <p:ph sz="quarter" idx="36"/>
          </p:nvPr>
        </p:nvSpPr>
        <p:spPr>
          <a:xfrm>
            <a:off x="5129784"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6" name="Text Placeholder 16"/>
          <p:cNvSpPr>
            <a:spLocks noGrp="1"/>
          </p:cNvSpPr>
          <p:nvPr>
            <p:ph type="body" sz="quarter" idx="40" hasCustomPrompt="1"/>
          </p:nvPr>
        </p:nvSpPr>
        <p:spPr>
          <a:xfrm>
            <a:off x="5129784"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388776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7774429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175999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Side by Side and Below">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1"/>
            <a:ext cx="4445813" cy="3779729"/>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3169294"/>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4" name="Text Placeholder 3"/>
          <p:cNvSpPr>
            <a:spLocks noGrp="1"/>
          </p:cNvSpPr>
          <p:nvPr>
            <p:ph type="body" sz="quarter" idx="34"/>
          </p:nvPr>
        </p:nvSpPr>
        <p:spPr>
          <a:xfrm>
            <a:off x="502920" y="5678787"/>
            <a:ext cx="8935562" cy="13349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8088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510691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0992391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160504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11769" y="366812"/>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85800" y="2702611"/>
            <a:ext cx="8305800" cy="2590800"/>
          </a:xfrm>
          <a:prstGeom prst="rect">
            <a:avLst/>
          </a:prstGeom>
        </p:spPr>
        <p:txBody>
          <a:bodyPr/>
          <a:lstStyle>
            <a:lvl1pPr>
              <a:defRPr sz="2800">
                <a:solidFill>
                  <a:schemeClr val="tx1"/>
                </a:solidFill>
                <a:latin typeface="Century Gothic" panose="020B0502020202020204" pitchFamily="34" charset="0"/>
              </a:defRPr>
            </a:lvl1pPr>
            <a:lvl2pPr>
              <a:defRPr sz="2400">
                <a:solidFill>
                  <a:schemeClr val="tx1"/>
                </a:solidFill>
                <a:latin typeface="Century Gothic" panose="020B0502020202020204" pitchFamily="34" charset="0"/>
              </a:defRPr>
            </a:lvl2pPr>
            <a:lvl3pPr>
              <a:defRPr sz="20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561845" y="1024237"/>
            <a:ext cx="6629400" cy="1066800"/>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598854" y="4572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588344" y="1069181"/>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598854" y="2819400"/>
            <a:ext cx="6781800" cy="2857500"/>
          </a:xfrm>
          <a:prstGeom prst="rect">
            <a:avLst/>
          </a:prstGeom>
        </p:spPr>
        <p:txBody>
          <a:bodyPr/>
          <a:lstStyle>
            <a:lvl1pPr>
              <a:defRPr sz="28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676400"/>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lvl1pPr>
              <a:defRPr>
                <a:latin typeface="Century Gothic" panose="020B0502020202020204" pitchFamily="34" charset="0"/>
              </a:defRPr>
            </a:lvl1p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chemeClr val="bg1"/>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414626"/>
            <a:ext cx="10058400" cy="1471574"/>
          </a:xfrm>
          <a:prstGeom prst="rect">
            <a:avLst/>
          </a:prstGeom>
        </p:spPr>
        <p:txBody>
          <a:bodyPr anchor="t"/>
          <a:lstStyle>
            <a:lvl1pPr algn="ctr">
              <a:defRPr sz="3960" b="0" baseline="0">
                <a:latin typeface="Verdana" pitchFamily="34" charset="0"/>
                <a:ea typeface="Verdana" pitchFamily="34" charset="0"/>
                <a:cs typeface="Verdana" pitchFamily="34" charset="0"/>
              </a:defRPr>
            </a:lvl1pPr>
          </a:lstStyle>
          <a:p>
            <a:r>
              <a:rPr lang="en-US" dirty="0"/>
              <a:t>Click to edit component title</a:t>
            </a:r>
          </a:p>
        </p:txBody>
      </p:sp>
      <p:sp>
        <p:nvSpPr>
          <p:cNvPr id="4" name="Text Placeholder 3"/>
          <p:cNvSpPr>
            <a:spLocks noGrp="1"/>
          </p:cNvSpPr>
          <p:nvPr>
            <p:ph type="body" sz="half" idx="2" hasCustomPrompt="1"/>
          </p:nvPr>
        </p:nvSpPr>
        <p:spPr>
          <a:xfrm>
            <a:off x="1508760" y="3986953"/>
            <a:ext cx="7040880" cy="863600"/>
          </a:xfrm>
          <a:prstGeom prst="rect">
            <a:avLst/>
          </a:prstGeom>
        </p:spPr>
        <p:txBody>
          <a:bodyPr/>
          <a:lstStyle>
            <a:lvl1pPr marL="0" indent="0" algn="ctr">
              <a:buNone/>
              <a:defRPr sz="3520" baseline="0">
                <a:latin typeface="+mj-lt"/>
                <a:ea typeface="Tahoma" pitchFamily="34" charset="0"/>
                <a:cs typeface="Tahoma" pitchFamily="34" charset="0"/>
              </a:defRPr>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dirty="0"/>
              <a:t>Click to edit unit title</a:t>
            </a:r>
          </a:p>
        </p:txBody>
      </p:sp>
      <p:sp>
        <p:nvSpPr>
          <p:cNvPr id="11" name="Text Placeholder 10"/>
          <p:cNvSpPr>
            <a:spLocks noGrp="1"/>
          </p:cNvSpPr>
          <p:nvPr>
            <p:ph type="body" sz="quarter" idx="11" hasCustomPrompt="1"/>
          </p:nvPr>
        </p:nvSpPr>
        <p:spPr>
          <a:xfrm>
            <a:off x="1508760" y="4936913"/>
            <a:ext cx="7040880" cy="690880"/>
          </a:xfrm>
          <a:prstGeom prst="rect">
            <a:avLst/>
          </a:prstGeom>
        </p:spPr>
        <p:txBody>
          <a:bodyPr/>
          <a:lstStyle>
            <a:lvl1pPr algn="ctr">
              <a:buFontTx/>
              <a:buNone/>
              <a:defRPr>
                <a:latin typeface="+mj-lt"/>
                <a:cs typeface="Tahoma" pitchFamily="34" charset="0"/>
              </a:defRPr>
            </a:lvl1pPr>
          </a:lstStyle>
          <a:p>
            <a:pPr lvl="0"/>
            <a:r>
              <a:rPr lang="en-US" dirty="0"/>
              <a:t>Click to edit lecture title</a:t>
            </a:r>
          </a:p>
        </p:txBody>
      </p:sp>
      <p:sp>
        <p:nvSpPr>
          <p:cNvPr id="16" name="Text Placeholder 15"/>
          <p:cNvSpPr>
            <a:spLocks noGrp="1"/>
          </p:cNvSpPr>
          <p:nvPr>
            <p:ph type="body" sz="quarter" idx="12"/>
          </p:nvPr>
        </p:nvSpPr>
        <p:spPr>
          <a:xfrm>
            <a:off x="754380" y="5930053"/>
            <a:ext cx="8549640" cy="1381760"/>
          </a:xfrm>
          <a:prstGeom prst="rect">
            <a:avLst/>
          </a:prstGeom>
        </p:spPr>
        <p:txBody>
          <a:bodyPr/>
          <a:lstStyle>
            <a:lvl1pPr algn="ctr">
              <a:buNone/>
              <a:defRPr lang="en-US" sz="1320" i="1" dirty="0" smtClean="0">
                <a:ea typeface="Calibri"/>
                <a:cs typeface="Times New Roman"/>
              </a:defRPr>
            </a:lvl1pPr>
          </a:lstStyle>
          <a:p>
            <a:pPr lvl="0"/>
            <a:r>
              <a:rPr lang="en-US"/>
              <a:t>Click to edit Master text styles</a:t>
            </a:r>
          </a:p>
        </p:txBody>
      </p:sp>
      <p:pic>
        <p:nvPicPr>
          <p:cNvPr id="3" name="Picture 2" descr="The Office of the National Coordinator (ONC) for Health Information Technology." title="ONC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96517" y="41453"/>
            <a:ext cx="6665366" cy="1685747"/>
          </a:xfrm>
          <a:prstGeom prst="rect">
            <a:avLst/>
          </a:prstGeom>
        </p:spPr>
      </p:pic>
      <p:sp>
        <p:nvSpPr>
          <p:cNvPr id="8" name="Slide Number Placeholder 4"/>
          <p:cNvSpPr>
            <a:spLocks noGrp="1"/>
          </p:cNvSpPr>
          <p:nvPr>
            <p:ph type="sldNum" sz="quarter" idx="4"/>
          </p:nvPr>
        </p:nvSpPr>
        <p:spPr>
          <a:xfrm>
            <a:off x="9359900" y="7098792"/>
            <a:ext cx="46101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88471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96630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8" Type="http://schemas.openxmlformats.org/officeDocument/2006/relationships/hyperlink" Target="http://www.mcafee.com/us" TargetMode="External"/><Relationship Id="rId13" Type="http://schemas.openxmlformats.org/officeDocument/2006/relationships/hyperlink" Target="http://www.bitdefender.com/" TargetMode="External"/><Relationship Id="rId3" Type="http://schemas.openxmlformats.org/officeDocument/2006/relationships/notesSlide" Target="../notesSlides/notesSlide11.xml"/><Relationship Id="rId7" Type="http://schemas.openxmlformats.org/officeDocument/2006/relationships/hyperlink" Target="http://usa.kaspersky.com/" TargetMode="External"/><Relationship Id="rId12" Type="http://schemas.openxmlformats.org/officeDocument/2006/relationships/hyperlink" Target="http://www.trendmicro.com/" TargetMode="Externa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hyperlink" Target="http://www.avg.com/" TargetMode="External"/><Relationship Id="rId11" Type="http://schemas.openxmlformats.org/officeDocument/2006/relationships/hyperlink" Target="http://www.lavasoft.com/" TargetMode="External"/><Relationship Id="rId5" Type="http://schemas.openxmlformats.org/officeDocument/2006/relationships/hyperlink" Target="http://www.avast.com/" TargetMode="External"/><Relationship Id="rId10" Type="http://schemas.openxmlformats.org/officeDocument/2006/relationships/hyperlink" Target="https://www.safer-networking.org/" TargetMode="External"/><Relationship Id="rId4" Type="http://schemas.openxmlformats.org/officeDocument/2006/relationships/hyperlink" Target="https://www.malwarebytes.org/" TargetMode="External"/><Relationship Id="rId9" Type="http://schemas.openxmlformats.org/officeDocument/2006/relationships/hyperlink" Target="http://www.symantec.com/"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8" Type="http://schemas.openxmlformats.org/officeDocument/2006/relationships/hyperlink" Target="http://en.wikipedia.org/wiki/Malware" TargetMode="External"/><Relationship Id="rId3" Type="http://schemas.openxmlformats.org/officeDocument/2006/relationships/notesSlide" Target="../notesSlides/notesSlide16.xml"/><Relationship Id="rId7" Type="http://schemas.openxmlformats.org/officeDocument/2006/relationships/hyperlink" Target="http://en.wikipedia.org/wiki/Intrusion_detection_system" TargetMode="External"/><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hyperlink" Target="http://en.wikipedia.org/wiki/Firewall_(computing)" TargetMode="External"/><Relationship Id="rId5" Type="http://schemas.openxmlformats.org/officeDocument/2006/relationships/hyperlink" Target="http://en.wikipedia.org/wiki/Antivirus_software" TargetMode="External"/><Relationship Id="rId4" Type="http://schemas.openxmlformats.org/officeDocument/2006/relationships/hyperlink" Target="http://www.sans.org/security-resources/policies"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hyperlink" Target="http://images.pcworld.com/howto/graphics/209535-changenotificationsettings_600_original.jpg" TargetMode="Externa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hyperlink" Target="https://cms-images.idgesg.net/images/article/2014/10/1113-efs-100525779-orig.jpg" TargetMode="External"/><Relationship Id="rId5" Type="http://schemas.openxmlformats.org/officeDocument/2006/relationships/hyperlink" Target="https://www.edrawsoft.com/images/office/passowrd-protect.png" TargetMode="External"/><Relationship Id="rId4" Type="http://schemas.openxmlformats.org/officeDocument/2006/relationships/hyperlink" Target="https://support.content.office.net/en-us/media/d120acc0-1efc-4aa9-bbae-923194a3d43d.jp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4671" y="6647091"/>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16"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Privacy, Security, and Confidentiality</a:t>
            </a:r>
          </a:p>
          <a:p>
            <a:r>
              <a:rPr lang="en-US" altLang="en-US" sz="4000" kern="0" dirty="0">
                <a:solidFill>
                  <a:schemeClr val="bg1"/>
                </a:solidFill>
              </a:rPr>
              <a:t>Lecture C</a:t>
            </a:r>
          </a:p>
          <a:p>
            <a:endParaRPr lang="en-US" kern="0" dirty="0"/>
          </a:p>
        </p:txBody>
      </p:sp>
      <p:sp>
        <p:nvSpPr>
          <p:cNvPr id="17" name="TextBox 16"/>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4048" y="586200"/>
            <a:ext cx="8674100" cy="480600"/>
          </a:xfrm>
        </p:spPr>
        <p:txBody>
          <a:bodyPr/>
          <a:lstStyle/>
          <a:p>
            <a:r>
              <a:rPr lang="en-US" altLang="en-US" sz="3600" dirty="0">
                <a:latin typeface="Century Gothic" panose="020B0502020202020204" pitchFamily="34" charset="0"/>
              </a:rPr>
              <a:t>Antivirus Software</a:t>
            </a:r>
          </a:p>
        </p:txBody>
      </p:sp>
      <p:sp>
        <p:nvSpPr>
          <p:cNvPr id="26627" name="Content Placeholder 5"/>
          <p:cNvSpPr>
            <a:spLocks noGrp="1"/>
          </p:cNvSpPr>
          <p:nvPr>
            <p:ph type="body" sz="quarter" idx="10"/>
          </p:nvPr>
        </p:nvSpPr>
        <p:spPr>
          <a:xfrm>
            <a:off x="30983" y="1600200"/>
            <a:ext cx="9467030" cy="5715000"/>
          </a:xfrm>
        </p:spPr>
        <p:txBody>
          <a:bodyPr/>
          <a:lstStyle/>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Prevents, detects, and removes viruses</a:t>
            </a:r>
          </a:p>
          <a:p>
            <a:pPr marL="566928" indent="-219456">
              <a:lnSpc>
                <a:spcPct val="110000"/>
              </a:lnSpc>
              <a:spcAft>
                <a:spcPts val="1200"/>
              </a:spcAft>
              <a:buFont typeface="Arial" panose="020B0604020202020204" pitchFamily="34" charset="0"/>
              <a:buChar char="•"/>
            </a:pPr>
            <a:r>
              <a:rPr lang="en-US" sz="2400" dirty="0">
                <a:latin typeface="Century Gothic" panose="020B0502020202020204" pitchFamily="34" charset="0"/>
              </a:rPr>
              <a:t>Most common method of detection: signature based</a:t>
            </a:r>
            <a:endParaRPr lang="en-US" altLang="en-US" sz="2400" dirty="0">
              <a:latin typeface="Century Gothic" panose="020B0502020202020204" pitchFamily="34" charset="0"/>
            </a:endParaRPr>
          </a:p>
          <a:p>
            <a:pPr marL="914400" lvl="1" indent="-342900">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Requires up-to-date virus pattern definitions</a:t>
            </a:r>
          </a:p>
          <a:p>
            <a:pPr marL="576263" indent="-23812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Searches all files for virus signatures</a:t>
            </a:r>
          </a:p>
          <a:p>
            <a:pPr marL="576263" indent="-23812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Monitors for malicious activity</a:t>
            </a:r>
          </a:p>
          <a:p>
            <a:pPr marL="914400" lvl="1" indent="-338138">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If a running program attempts to perform an odd action, the audiovisual software stops and quarantines the program</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10</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49790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84048" y="533400"/>
            <a:ext cx="8674100" cy="1143000"/>
          </a:xfrm>
        </p:spPr>
        <p:txBody>
          <a:bodyPr/>
          <a:lstStyle/>
          <a:p>
            <a:r>
              <a:rPr lang="en-US" altLang="en-US" sz="3600" dirty="0">
                <a:latin typeface="Century Gothic" panose="020B0502020202020204" pitchFamily="34" charset="0"/>
              </a:rPr>
              <a:t>Common Anti-Malware Software</a:t>
            </a:r>
          </a:p>
        </p:txBody>
      </p:sp>
      <p:sp>
        <p:nvSpPr>
          <p:cNvPr id="27651" name="Content Placeholder 5"/>
          <p:cNvSpPr>
            <a:spLocks noGrp="1"/>
          </p:cNvSpPr>
          <p:nvPr>
            <p:ph type="body" sz="quarter" idx="10"/>
          </p:nvPr>
        </p:nvSpPr>
        <p:spPr>
          <a:xfrm>
            <a:off x="394888" y="1600200"/>
            <a:ext cx="2584455" cy="5562600"/>
          </a:xfrm>
        </p:spPr>
        <p:txBody>
          <a:bodyPr/>
          <a:lstStyle/>
          <a:p>
            <a:pPr>
              <a:spcBef>
                <a:spcPts val="1520"/>
              </a:spcBef>
            </a:pPr>
            <a:r>
              <a:rPr lang="en-US" altLang="en-US" sz="2400" dirty="0">
                <a:latin typeface="Century Gothic" panose="020B0502020202020204" pitchFamily="34" charset="0"/>
              </a:rPr>
              <a:t>Malwarebytes</a:t>
            </a:r>
          </a:p>
          <a:p>
            <a:pPr>
              <a:spcBef>
                <a:spcPts val="1520"/>
              </a:spcBef>
            </a:pPr>
            <a:r>
              <a:rPr lang="en-US" altLang="en-US" sz="2400" dirty="0">
                <a:latin typeface="Century Gothic" panose="020B0502020202020204" pitchFamily="34" charset="0"/>
              </a:rPr>
              <a:t>Avast!                </a:t>
            </a:r>
          </a:p>
          <a:p>
            <a:pPr>
              <a:spcBef>
                <a:spcPts val="1520"/>
              </a:spcBef>
            </a:pPr>
            <a:r>
              <a:rPr lang="en-US" altLang="en-US" sz="2400" dirty="0">
                <a:latin typeface="Century Gothic" panose="020B0502020202020204" pitchFamily="34" charset="0"/>
              </a:rPr>
              <a:t>AVG                   </a:t>
            </a:r>
          </a:p>
          <a:p>
            <a:pPr>
              <a:spcBef>
                <a:spcPts val="1520"/>
              </a:spcBef>
            </a:pPr>
            <a:r>
              <a:rPr lang="en-US" altLang="en-US" sz="2400" dirty="0">
                <a:latin typeface="Century Gothic" panose="020B0502020202020204" pitchFamily="34" charset="0"/>
              </a:rPr>
              <a:t>Kaspersky          </a:t>
            </a:r>
          </a:p>
          <a:p>
            <a:pPr>
              <a:spcBef>
                <a:spcPts val="1520"/>
              </a:spcBef>
            </a:pPr>
            <a:r>
              <a:rPr lang="en-US" altLang="en-US" sz="2400" dirty="0">
                <a:latin typeface="Century Gothic" panose="020B0502020202020204" pitchFamily="34" charset="0"/>
              </a:rPr>
              <a:t>McAfee</a:t>
            </a:r>
          </a:p>
          <a:p>
            <a:pPr>
              <a:spcBef>
                <a:spcPts val="1520"/>
              </a:spcBef>
            </a:pPr>
            <a:r>
              <a:rPr lang="en-US" altLang="en-US" sz="2400" dirty="0">
                <a:latin typeface="Century Gothic" panose="020B0502020202020204" pitchFamily="34" charset="0"/>
              </a:rPr>
              <a:t>Symantec           </a:t>
            </a:r>
          </a:p>
          <a:p>
            <a:pPr>
              <a:spcBef>
                <a:spcPts val="1520"/>
              </a:spcBef>
            </a:pPr>
            <a:r>
              <a:rPr lang="en-US" altLang="en-US" sz="2400" dirty="0">
                <a:latin typeface="Century Gothic" panose="020B0502020202020204" pitchFamily="34" charset="0"/>
              </a:rPr>
              <a:t>Spybot                </a:t>
            </a:r>
          </a:p>
          <a:p>
            <a:pPr>
              <a:spcBef>
                <a:spcPts val="1520"/>
              </a:spcBef>
            </a:pPr>
            <a:r>
              <a:rPr lang="en-US" altLang="en-US" sz="2400" dirty="0">
                <a:latin typeface="Century Gothic" panose="020B0502020202020204" pitchFamily="34" charset="0"/>
              </a:rPr>
              <a:t>Ad-Aware </a:t>
            </a:r>
          </a:p>
          <a:p>
            <a:pPr>
              <a:spcBef>
                <a:spcPts val="1520"/>
              </a:spcBef>
            </a:pPr>
            <a:r>
              <a:rPr lang="en-US" sz="2400" dirty="0">
                <a:latin typeface="Century Gothic" panose="020B0502020202020204" pitchFamily="34" charset="0"/>
              </a:rPr>
              <a:t>Trend Micro </a:t>
            </a:r>
          </a:p>
          <a:p>
            <a:pPr>
              <a:spcBef>
                <a:spcPts val="1520"/>
              </a:spcBef>
            </a:pPr>
            <a:r>
              <a:rPr lang="en-US" sz="2400" dirty="0">
                <a:latin typeface="Century Gothic" panose="020B0502020202020204" pitchFamily="34" charset="0"/>
              </a:rPr>
              <a:t>Bitdefender</a:t>
            </a:r>
            <a:endParaRPr lang="en-US" altLang="en-US" sz="2400" dirty="0">
              <a:latin typeface="Century Gothic" panose="020B0502020202020204" pitchFamily="34" charset="0"/>
            </a:endParaRPr>
          </a:p>
        </p:txBody>
      </p:sp>
      <p:sp>
        <p:nvSpPr>
          <p:cNvPr id="10" name="Content Placeholder 9"/>
          <p:cNvSpPr>
            <a:spLocks noGrp="1"/>
          </p:cNvSpPr>
          <p:nvPr>
            <p:ph type="body" sz="quarter" idx="11"/>
          </p:nvPr>
        </p:nvSpPr>
        <p:spPr>
          <a:xfrm>
            <a:off x="3179499" y="1574104"/>
            <a:ext cx="6429245" cy="6045896"/>
          </a:xfrm>
        </p:spPr>
        <p:txBody>
          <a:bodyPr/>
          <a:lstStyle/>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4" tooltip="URL for Malwarebytes"/>
              </a:rPr>
              <a:t>https://www.malwarebytes.org/</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5" tooltip="URL for Avast"/>
              </a:rPr>
              <a:t>http://www.avast.com/</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6" tooltip="URL for AVG"/>
              </a:rPr>
              <a:t>http://www.avg.com/</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7" tooltip="URL for Kaspersky"/>
              </a:rPr>
              <a:t>http://usa.kaspersky.com/</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8" tooltip="URL for McAfee"/>
              </a:rPr>
              <a:t>http://www.mcafee.com/us</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9" tooltip="URL for Symantec"/>
              </a:rPr>
              <a:t>http://www.symantec.com/</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10" tooltip="URL for Spybot"/>
              </a:rPr>
              <a:t>https://www.safer-networking.org/</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altLang="en-US" sz="2400" dirty="0">
                <a:solidFill>
                  <a:srgbClr val="000000"/>
                </a:solidFill>
                <a:latin typeface="Century Gothic" panose="020B0502020202020204" pitchFamily="34" charset="0"/>
                <a:cs typeface="Arial" panose="020B0604020202020204" pitchFamily="34" charset="0"/>
                <a:hlinkClick r:id="rId11" tooltip="URL for Lavasoft Ad-Aware"/>
              </a:rPr>
              <a:t>http://www.lavasoft.com/</a:t>
            </a:r>
            <a:endParaRPr lang="en-US" altLang="en-US" sz="2400" dirty="0">
              <a:solidFill>
                <a:srgbClr val="000000"/>
              </a:solidFill>
              <a:latin typeface="Century Gothic" panose="020B0502020202020204" pitchFamily="34" charset="0"/>
              <a:cs typeface="Arial" panose="020B0604020202020204" pitchFamily="34" charset="0"/>
            </a:endParaRPr>
          </a:p>
          <a:p>
            <a:pPr>
              <a:spcBef>
                <a:spcPts val="1520"/>
              </a:spcBef>
            </a:pPr>
            <a:r>
              <a:rPr lang="en-US" sz="2400" dirty="0">
                <a:latin typeface="Century Gothic" panose="020B0502020202020204" pitchFamily="34" charset="0"/>
                <a:hlinkClick r:id="rId12" tooltip="URL for Trend Micro"/>
              </a:rPr>
              <a:t>http://www.trendmicro.com/</a:t>
            </a:r>
            <a:endParaRPr lang="en-US" sz="2400" dirty="0">
              <a:latin typeface="Century Gothic" panose="020B0502020202020204" pitchFamily="34" charset="0"/>
            </a:endParaRPr>
          </a:p>
          <a:p>
            <a:pPr>
              <a:spcBef>
                <a:spcPts val="1520"/>
              </a:spcBef>
            </a:pPr>
            <a:r>
              <a:rPr lang="en-US" sz="2400" dirty="0">
                <a:latin typeface="Century Gothic" panose="020B0502020202020204" pitchFamily="34" charset="0"/>
                <a:hlinkClick r:id="rId13" tooltip="URL for Bitdefender"/>
              </a:rPr>
              <a:t>http://www.bitdefender.com/</a:t>
            </a:r>
            <a:endParaRPr lang="en-US" altLang="en-US" sz="2400" dirty="0">
              <a:solidFill>
                <a:srgbClr val="000000"/>
              </a:solidFill>
              <a:latin typeface="Century Gothic" panose="020B0502020202020204" pitchFamily="34" charset="0"/>
              <a:cs typeface="Arial" panose="020B0604020202020204" pitchFamily="34" charset="0"/>
            </a:endParaRPr>
          </a:p>
          <a:p>
            <a:endParaRPr lang="en-US" sz="4800" dirty="0"/>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11</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831312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4048" y="533400"/>
            <a:ext cx="8674100" cy="900212"/>
          </a:xfrm>
        </p:spPr>
        <p:txBody>
          <a:bodyPr/>
          <a:lstStyle/>
          <a:p>
            <a:r>
              <a:rPr lang="en-US" altLang="en-US" sz="3600" dirty="0">
                <a:latin typeface="Century Gothic" panose="020B0502020202020204" pitchFamily="34" charset="0"/>
              </a:rPr>
              <a:t>What is a firewall?</a:t>
            </a:r>
          </a:p>
        </p:txBody>
      </p:sp>
      <p:sp>
        <p:nvSpPr>
          <p:cNvPr id="24579" name="Content Placeholder 5"/>
          <p:cNvSpPr>
            <a:spLocks noGrp="1"/>
          </p:cNvSpPr>
          <p:nvPr>
            <p:ph type="body" sz="quarter" idx="10"/>
          </p:nvPr>
        </p:nvSpPr>
        <p:spPr>
          <a:xfrm>
            <a:off x="22614" y="1600200"/>
            <a:ext cx="9426185" cy="5334000"/>
          </a:xfrm>
        </p:spPr>
        <p:txBody>
          <a:bodyPr/>
          <a:lstStyle/>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Software or device that monitors and controls network traffic</a:t>
            </a:r>
          </a:p>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Provides protection from intrusion</a:t>
            </a:r>
          </a:p>
          <a:p>
            <a:pPr marL="566928" indent="-219456">
              <a:lnSpc>
                <a:spcPct val="110000"/>
              </a:lnSpc>
              <a:spcAft>
                <a:spcPts val="1200"/>
              </a:spcAft>
              <a:buFont typeface="Arial" panose="020B0604020202020204" pitchFamily="34" charset="0"/>
              <a:buChar char="•"/>
            </a:pPr>
            <a:r>
              <a:rPr lang="en-US" sz="2400" dirty="0">
                <a:latin typeface="Century Gothic" panose="020B0502020202020204" pitchFamily="34" charset="0"/>
              </a:rPr>
              <a:t>A network may be protected </a:t>
            </a:r>
            <a:r>
              <a:rPr lang="en-US" sz="2400" dirty="0"/>
              <a:t>both by </a:t>
            </a:r>
            <a:r>
              <a:rPr lang="en-US" sz="2400" dirty="0">
                <a:latin typeface="Century Gothic" panose="020B0502020202020204" pitchFamily="34" charset="0"/>
              </a:rPr>
              <a:t>a hardware and a software firewall </a:t>
            </a:r>
            <a:endParaRPr lang="en-US" altLang="en-US" sz="2400" dirty="0">
              <a:latin typeface="Century Gothic" panose="020B0502020202020204" pitchFamily="34" charset="0"/>
            </a:endParaRPr>
          </a:p>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Routers provide basic firewall protection</a:t>
            </a: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Most ISPs’ routers act as firewalls</a:t>
            </a:r>
          </a:p>
          <a:p>
            <a:pPr marL="576263" indent="-23812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Firewalls can be configured to filter traffic based on specific rules  </a:t>
            </a:r>
          </a:p>
          <a:p>
            <a:endParaRPr lang="en-US" altLang="en-US" sz="240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12</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49502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4048" y="533400"/>
            <a:ext cx="8674100" cy="460880"/>
          </a:xfrm>
        </p:spPr>
        <p:txBody>
          <a:bodyPr/>
          <a:lstStyle/>
          <a:p>
            <a:r>
              <a:rPr lang="en-US" altLang="en-US" sz="3600" dirty="0">
                <a:latin typeface="Century Gothic" panose="020B0502020202020204" pitchFamily="34" charset="0"/>
              </a:rPr>
              <a:t>Windows Firewall Example</a:t>
            </a:r>
          </a:p>
        </p:txBody>
      </p:sp>
      <p:sp>
        <p:nvSpPr>
          <p:cNvPr id="4" name="Text Placeholder 3"/>
          <p:cNvSpPr>
            <a:spLocks noGrp="1"/>
          </p:cNvSpPr>
          <p:nvPr>
            <p:ph type="body" sz="quarter" idx="10"/>
          </p:nvPr>
        </p:nvSpPr>
        <p:spPr>
          <a:xfrm>
            <a:off x="384048" y="6892328"/>
            <a:ext cx="3337235" cy="304800"/>
          </a:xfrm>
        </p:spPr>
        <p:txBody>
          <a:bodyPr/>
          <a:lstStyle/>
          <a:p>
            <a:r>
              <a:rPr lang="en-US" sz="1200" dirty="0">
                <a:latin typeface="Century Gothic" panose="020B0502020202020204" pitchFamily="34" charset="0"/>
              </a:rPr>
              <a:t>(Phelps &amp; Microsoft, 2010, </a:t>
            </a:r>
            <a:r>
              <a:rPr lang="sk-SK" sz="1200" dirty="0">
                <a:latin typeface="Century Gothic" panose="020B0502020202020204" pitchFamily="34" charset="0"/>
              </a:rPr>
              <a:t>© 2017)</a:t>
            </a:r>
            <a:endParaRPr lang="en-US" sz="1200" dirty="0">
              <a:latin typeface="Century Gothic" panose="020B0502020202020204" pitchFamily="34" charset="0"/>
            </a:endParaRPr>
          </a:p>
        </p:txBody>
      </p:sp>
      <p:pic>
        <p:nvPicPr>
          <p:cNvPr id="3" name="Picture Placeholder 2" descr="slide contains a screenshot of the Windows 7 firewall. Look for the text that reads, “Help protect your computer with Windows firewall.” &#10;&#10;The Windows firewall can prevent hackers or malicious software from gaining access to a computer through the Internet or a network. The green shield indicates that the firewall is functioning. The firewall is set to block all connections to programs that are not on the list of allowed programs. The firewall can also be configured to allow a program or a feature through the Windows firewall. This is known as “punching a hole in the firewall.”&#10;&#10;Looking at the center of the slide, notice that the Windows firewall is currently configured to Notify me when Windows firewall blocks a new program. When this computer is connected to a public network such as those in places like airports or coffee shops, the Windows firewall state is “on.” In such locations, incoming, unsolicited connections are blocked. &#10;&#10;"/>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473598" y="1710728"/>
            <a:ext cx="5632450" cy="5030788"/>
          </a:xfrm>
          <a:prstGeom prst="rect">
            <a:avLst/>
          </a:prstGeom>
        </p:spPr>
      </p:pic>
      <p:sp>
        <p:nvSpPr>
          <p:cNvPr id="11" name="Slide Number Placeholder 10"/>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13</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666364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4048" y="533400"/>
            <a:ext cx="8674100" cy="900212"/>
          </a:xfrm>
        </p:spPr>
        <p:txBody>
          <a:bodyPr/>
          <a:lstStyle/>
          <a:p>
            <a:r>
              <a:rPr lang="en-US" altLang="en-US" sz="3600" dirty="0">
                <a:latin typeface="Century Gothic" panose="020B0502020202020204" pitchFamily="34" charset="0"/>
              </a:rPr>
              <a:t>Intrusion Protection Systems</a:t>
            </a:r>
          </a:p>
        </p:txBody>
      </p:sp>
      <p:sp>
        <p:nvSpPr>
          <p:cNvPr id="28675" name="Content Placeholder 5"/>
          <p:cNvSpPr>
            <a:spLocks noGrp="1"/>
          </p:cNvSpPr>
          <p:nvPr>
            <p:ph type="body" sz="quarter" idx="10"/>
          </p:nvPr>
        </p:nvSpPr>
        <p:spPr>
          <a:xfrm>
            <a:off x="394096" y="1600200"/>
            <a:ext cx="9283304" cy="2590800"/>
          </a:xfrm>
        </p:spPr>
        <p:txBody>
          <a:bodyPr/>
          <a:lstStyle/>
          <a:p>
            <a:pPr marL="342900" indent="-342900">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 firewall, but more!</a:t>
            </a:r>
          </a:p>
          <a:p>
            <a:pPr marL="342900" indent="-342900">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Hardware and software</a:t>
            </a:r>
          </a:p>
          <a:p>
            <a:pPr marL="342900" indent="-342900">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Monitors all network traffic for malicious activity in real time</a:t>
            </a:r>
          </a:p>
          <a:p>
            <a:pPr marL="688975" lvl="1" indent="-342900">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Stops intrusions and alerts network administrators</a:t>
            </a:r>
          </a:p>
        </p:txBody>
      </p:sp>
      <p:sp>
        <p:nvSpPr>
          <p:cNvPr id="19" name="Slide Number Placeholder 1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14</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27636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84048" y="533400"/>
            <a:ext cx="8674100" cy="533400"/>
          </a:xfrm>
        </p:spPr>
        <p:txBody>
          <a:bodyPr/>
          <a:lstStyle/>
          <a:p>
            <a:r>
              <a:rPr lang="en-US" altLang="en-US" sz="3600" dirty="0">
                <a:latin typeface="Century Gothic" panose="020B0502020202020204" pitchFamily="34" charset="0"/>
              </a:rPr>
              <a:t>Privacy, Security, and Confidentiality</a:t>
            </a:r>
            <a:endParaRPr lang="en-US" altLang="en-US" sz="6000" dirty="0">
              <a:latin typeface="Century Gothic" panose="020B0502020202020204" pitchFamily="34" charset="0"/>
            </a:endParaRPr>
          </a:p>
        </p:txBody>
      </p:sp>
      <p:sp>
        <p:nvSpPr>
          <p:cNvPr id="37891" name="Text Placeholder 3"/>
          <p:cNvSpPr>
            <a:spLocks noGrp="1"/>
          </p:cNvSpPr>
          <p:nvPr>
            <p:ph type="body" sz="quarter" idx="10"/>
          </p:nvPr>
        </p:nvSpPr>
        <p:spPr>
          <a:xfrm>
            <a:off x="363952" y="2057400"/>
            <a:ext cx="8533521" cy="2590800"/>
          </a:xfrm>
        </p:spPr>
        <p:txBody>
          <a:bodyPr/>
          <a:lstStyle/>
          <a:p>
            <a:pPr marL="342900" lvl="0" indent="-342900">
              <a:lnSpc>
                <a:spcPct val="110000"/>
              </a:lnSpc>
              <a:buFont typeface="Arial" panose="020B0604020202020204" pitchFamily="34" charset="0"/>
              <a:buChar char="•"/>
            </a:pPr>
            <a:r>
              <a:rPr lang="en-US" sz="2400" dirty="0">
                <a:latin typeface="Century Gothic" panose="020B0502020202020204" pitchFamily="34" charset="0"/>
              </a:rPr>
              <a:t>Described methods and tools available for protection against cyberattacks</a:t>
            </a:r>
          </a:p>
        </p:txBody>
      </p:sp>
      <p:sp>
        <p:nvSpPr>
          <p:cNvPr id="2" name="Text Placeholder 1"/>
          <p:cNvSpPr>
            <a:spLocks noGrp="1"/>
          </p:cNvSpPr>
          <p:nvPr>
            <p:ph type="body" sz="quarter" idx="11"/>
          </p:nvPr>
        </p:nvSpPr>
        <p:spPr>
          <a:xfrm>
            <a:off x="384048" y="1134649"/>
            <a:ext cx="6629400" cy="541751"/>
          </a:xfrm>
        </p:spPr>
        <p:txBody>
          <a:bodyPr/>
          <a:lstStyle/>
          <a:p>
            <a:r>
              <a:rPr lang="en-US" sz="2400" b="1" dirty="0">
                <a:latin typeface="Century Gothic" panose="020B0502020202020204" pitchFamily="34" charset="0"/>
              </a:rPr>
              <a:t>Summary</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15</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3856870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84048" y="533400"/>
            <a:ext cx="8674100" cy="533400"/>
          </a:xfrm>
        </p:spPr>
        <p:txBody>
          <a:bodyPr/>
          <a:lstStyle/>
          <a:p>
            <a:pPr>
              <a:spcBef>
                <a:spcPts val="1200"/>
              </a:spcBef>
            </a:pPr>
            <a:r>
              <a:rPr lang="en-US" altLang="en-US" sz="3600" dirty="0">
                <a:latin typeface="Century Gothic" panose="020B0502020202020204" pitchFamily="34" charset="0"/>
              </a:rPr>
              <a:t>Privacy, Security, and Confidentiality</a:t>
            </a:r>
            <a:endParaRPr lang="en-US" altLang="en-US" sz="3200" b="0" dirty="0">
              <a:solidFill>
                <a:srgbClr val="1E1860"/>
              </a:solidFill>
              <a:latin typeface="Century Gothic" panose="020B0502020202020204" pitchFamily="34" charset="0"/>
            </a:endParaRPr>
          </a:p>
        </p:txBody>
      </p:sp>
      <p:sp>
        <p:nvSpPr>
          <p:cNvPr id="38915" name="Text Placeholder 2"/>
          <p:cNvSpPr>
            <a:spLocks noGrp="1"/>
          </p:cNvSpPr>
          <p:nvPr>
            <p:ph type="body" sz="quarter" idx="10"/>
          </p:nvPr>
        </p:nvSpPr>
        <p:spPr>
          <a:xfrm>
            <a:off x="384048" y="1828800"/>
            <a:ext cx="8989431" cy="5270500"/>
          </a:xfrm>
        </p:spPr>
        <p:txBody>
          <a:bodyPr/>
          <a:lstStyle/>
          <a:p>
            <a:pPr>
              <a:lnSpc>
                <a:spcPct val="110000"/>
              </a:lnSpc>
              <a:spcAft>
                <a:spcPts val="600"/>
              </a:spcAft>
            </a:pPr>
            <a:r>
              <a:rPr lang="en-US" altLang="en-US" sz="1800" dirty="0">
                <a:latin typeface="Century Gothic" panose="020B0502020202020204" pitchFamily="34" charset="0"/>
              </a:rPr>
              <a:t>GIAC. (n.d.). The basics of an IT security policy. </a:t>
            </a:r>
          </a:p>
          <a:p>
            <a:pPr>
              <a:lnSpc>
                <a:spcPct val="110000"/>
              </a:lnSpc>
              <a:spcAft>
                <a:spcPts val="600"/>
              </a:spcAft>
            </a:pPr>
            <a:r>
              <a:rPr lang="en-US" altLang="en-US" sz="1800" dirty="0">
                <a:latin typeface="Century Gothic" panose="020B0502020202020204" pitchFamily="34" charset="0"/>
              </a:rPr>
              <a:t>IT Security. (2010). Create your own security audit. </a:t>
            </a:r>
          </a:p>
          <a:p>
            <a:pPr>
              <a:lnSpc>
                <a:spcPct val="110000"/>
              </a:lnSpc>
              <a:spcAft>
                <a:spcPts val="600"/>
              </a:spcAft>
            </a:pPr>
            <a:r>
              <a:rPr lang="en-US" altLang="en-US" sz="1800" b="0" dirty="0">
                <a:latin typeface="Century Gothic" panose="020B0502020202020204" pitchFamily="34" charset="0"/>
              </a:rPr>
              <a:t>SANS. (n.d.). Information </a:t>
            </a:r>
            <a:r>
              <a:rPr lang="en-US" altLang="en-US" sz="1800" dirty="0">
                <a:latin typeface="Century Gothic" panose="020B0502020202020204" pitchFamily="34" charset="0"/>
              </a:rPr>
              <a:t>s</a:t>
            </a:r>
            <a:r>
              <a:rPr lang="en-US" altLang="en-US" sz="1800" b="0" dirty="0">
                <a:latin typeface="Century Gothic" panose="020B0502020202020204" pitchFamily="34" charset="0"/>
              </a:rPr>
              <a:t>ecurity </a:t>
            </a:r>
            <a:r>
              <a:rPr lang="en-US" altLang="en-US" sz="1800" dirty="0">
                <a:latin typeface="Century Gothic" panose="020B0502020202020204" pitchFamily="34" charset="0"/>
              </a:rPr>
              <a:t>p</a:t>
            </a:r>
            <a:r>
              <a:rPr lang="en-US" altLang="en-US" sz="1800" b="0" dirty="0">
                <a:latin typeface="Century Gothic" panose="020B0502020202020204" pitchFamily="34" charset="0"/>
              </a:rPr>
              <a:t>olicy </a:t>
            </a:r>
            <a:r>
              <a:rPr lang="en-US" altLang="en-US" sz="1800" dirty="0">
                <a:latin typeface="Century Gothic" panose="020B0502020202020204" pitchFamily="34" charset="0"/>
              </a:rPr>
              <a:t>t</a:t>
            </a:r>
            <a:r>
              <a:rPr lang="en-US" altLang="en-US" sz="1800" b="0" dirty="0">
                <a:latin typeface="Century Gothic" panose="020B0502020202020204" pitchFamily="34" charset="0"/>
              </a:rPr>
              <a:t>emplates. Retrieved from </a:t>
            </a:r>
            <a:r>
              <a:rPr lang="en-US" altLang="en-US" sz="1800" b="0" dirty="0">
                <a:latin typeface="Century Gothic" panose="020B0502020202020204" pitchFamily="34" charset="0"/>
                <a:hlinkClick r:id="rId4" tooltip="URL for referenced source"/>
              </a:rPr>
              <a:t>http://www.sans.org/security-resources/policies</a:t>
            </a:r>
            <a:endParaRPr lang="en-US" altLang="en-US" sz="1800" b="0" dirty="0">
              <a:latin typeface="Century Gothic" panose="020B0502020202020204" pitchFamily="34" charset="0"/>
            </a:endParaRPr>
          </a:p>
          <a:p>
            <a:pPr>
              <a:lnSpc>
                <a:spcPct val="110000"/>
              </a:lnSpc>
              <a:spcAft>
                <a:spcPts val="600"/>
              </a:spcAft>
            </a:pPr>
            <a:r>
              <a:rPr lang="en-US" altLang="en-US" sz="1800" dirty="0">
                <a:latin typeface="Century Gothic" panose="020B0502020202020204" pitchFamily="34" charset="0"/>
              </a:rPr>
              <a:t>Wikipedia. (n.d.). Antivirus software. Retrieved from </a:t>
            </a:r>
            <a:r>
              <a:rPr lang="en-US" altLang="en-US" sz="1800" dirty="0">
                <a:latin typeface="Century Gothic" panose="020B0502020202020204" pitchFamily="34" charset="0"/>
                <a:hlinkClick r:id="rId5" tooltip="URL for referenced source"/>
              </a:rPr>
              <a:t>http://en.wikipedia.org/wiki/Antivirus_software</a:t>
            </a:r>
            <a:endParaRPr lang="en-US" altLang="en-US" sz="1800" dirty="0">
              <a:latin typeface="Century Gothic" panose="020B0502020202020204" pitchFamily="34" charset="0"/>
            </a:endParaRPr>
          </a:p>
          <a:p>
            <a:pPr>
              <a:lnSpc>
                <a:spcPct val="110000"/>
              </a:lnSpc>
              <a:spcAft>
                <a:spcPts val="600"/>
              </a:spcAft>
            </a:pPr>
            <a:r>
              <a:rPr lang="en-US" altLang="en-US" sz="1800" b="0" dirty="0">
                <a:latin typeface="Century Gothic" panose="020B0502020202020204" pitchFamily="34" charset="0"/>
              </a:rPr>
              <a:t>Wikipedia. (n.d.). Firewall (computing). Retrieved from </a:t>
            </a:r>
            <a:r>
              <a:rPr lang="en-US" altLang="en-US" sz="1800" b="0" dirty="0">
                <a:latin typeface="Century Gothic" panose="020B0502020202020204" pitchFamily="34" charset="0"/>
                <a:hlinkClick r:id="rId6" tooltip="URL for referenced source"/>
              </a:rPr>
              <a:t>http://en.wikipedia.org/wiki/Firewall_(computing)</a:t>
            </a:r>
            <a:r>
              <a:rPr lang="en-US" altLang="en-US" sz="1800" b="0" dirty="0">
                <a:latin typeface="Century Gothic" panose="020B0502020202020204" pitchFamily="34" charset="0"/>
              </a:rPr>
              <a:t> </a:t>
            </a:r>
          </a:p>
          <a:p>
            <a:pPr>
              <a:lnSpc>
                <a:spcPct val="110000"/>
              </a:lnSpc>
              <a:spcAft>
                <a:spcPts val="600"/>
              </a:spcAft>
            </a:pPr>
            <a:r>
              <a:rPr lang="en-US" altLang="en-US" sz="1800" dirty="0">
                <a:latin typeface="Century Gothic" panose="020B0502020202020204" pitchFamily="34" charset="0"/>
              </a:rPr>
              <a:t>Wikipedia. (n.d.). Intrusion detection system. Retrieved from </a:t>
            </a:r>
            <a:r>
              <a:rPr lang="en-US" altLang="en-US" sz="1800" dirty="0">
                <a:latin typeface="Century Gothic" panose="020B0502020202020204" pitchFamily="34" charset="0"/>
                <a:hlinkClick r:id="rId7" tooltip="URL for referenced source"/>
              </a:rPr>
              <a:t>http://en.wikipedia.org/wiki/Intrusion_detection_system</a:t>
            </a:r>
            <a:r>
              <a:rPr lang="en-US" altLang="en-US" sz="1800" dirty="0">
                <a:latin typeface="Century Gothic" panose="020B0502020202020204" pitchFamily="34" charset="0"/>
              </a:rPr>
              <a:t> </a:t>
            </a:r>
          </a:p>
          <a:p>
            <a:pPr>
              <a:lnSpc>
                <a:spcPct val="110000"/>
              </a:lnSpc>
              <a:spcAft>
                <a:spcPts val="600"/>
              </a:spcAft>
            </a:pPr>
            <a:r>
              <a:rPr lang="en-US" altLang="en-US" sz="1800" b="0" dirty="0">
                <a:latin typeface="Century Gothic" panose="020B0502020202020204" pitchFamily="34" charset="0"/>
              </a:rPr>
              <a:t>Wikipedia. (n.d.). Malware. Retrieved from </a:t>
            </a:r>
            <a:r>
              <a:rPr lang="en-US" altLang="en-US" sz="1800" b="0" dirty="0">
                <a:latin typeface="Century Gothic" panose="020B0502020202020204" pitchFamily="34" charset="0"/>
                <a:hlinkClick r:id="rId8" tooltip="URL for referenced source"/>
              </a:rPr>
              <a:t>http://en.wikipedia.org/wiki/Malware</a:t>
            </a:r>
            <a:r>
              <a:rPr lang="en-US" altLang="en-US" sz="1800" b="0" dirty="0">
                <a:latin typeface="Century Gothic" panose="020B0502020202020204" pitchFamily="34" charset="0"/>
              </a:rPr>
              <a:t>  </a:t>
            </a:r>
          </a:p>
        </p:txBody>
      </p:sp>
      <p:sp>
        <p:nvSpPr>
          <p:cNvPr id="11" name="Slide Number Placeholder 10"/>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16</a:t>
            </a:fld>
            <a:endParaRPr lang="en-US" sz="1100" dirty="0">
              <a:latin typeface="Century Gothic" panose="020B0502020202020204" pitchFamily="34" charset="0"/>
            </a:endParaRPr>
          </a:p>
        </p:txBody>
      </p:sp>
      <p:sp>
        <p:nvSpPr>
          <p:cNvPr id="5" name="Text Placeholder 1"/>
          <p:cNvSpPr>
            <a:spLocks noGrp="1"/>
          </p:cNvSpPr>
          <p:nvPr>
            <p:ph type="body" sz="quarter" idx="11"/>
          </p:nvPr>
        </p:nvSpPr>
        <p:spPr>
          <a:xfrm>
            <a:off x="384048" y="1134649"/>
            <a:ext cx="6629400" cy="541751"/>
          </a:xfrm>
        </p:spPr>
        <p:txBody>
          <a:bodyPr/>
          <a:lstStyle/>
          <a:p>
            <a:r>
              <a:rPr lang="en-US" sz="2400" b="1" dirty="0">
                <a:latin typeface="Century Gothic" panose="020B0502020202020204" pitchFamily="34" charset="0"/>
              </a:rPr>
              <a:t>References</a:t>
            </a:r>
          </a:p>
        </p:txBody>
      </p:sp>
    </p:spTree>
    <p:custDataLst>
      <p:tags r:id="rId1"/>
    </p:custDataLst>
    <p:extLst>
      <p:ext uri="{BB962C8B-B14F-4D97-AF65-F5344CB8AC3E}">
        <p14:creationId xmlns:p14="http://schemas.microsoft.com/office/powerpoint/2010/main" val="2374436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84048" y="533400"/>
            <a:ext cx="8674100" cy="597408"/>
          </a:xfrm>
        </p:spPr>
        <p:txBody>
          <a:bodyPr/>
          <a:lstStyle/>
          <a:p>
            <a:r>
              <a:rPr lang="en-US" altLang="en-US" sz="3600" dirty="0">
                <a:latin typeface="Century Gothic" panose="020B0502020202020204" pitchFamily="34" charset="0"/>
              </a:rPr>
              <a:t>Privacy, Security, and Confidentiality</a:t>
            </a:r>
            <a:endParaRPr lang="en-US" altLang="en-US" sz="3200" b="0" dirty="0">
              <a:solidFill>
                <a:srgbClr val="1E1860"/>
              </a:solidFill>
              <a:latin typeface="Century Gothic" panose="020B0502020202020204" pitchFamily="34" charset="0"/>
            </a:endParaRPr>
          </a:p>
        </p:txBody>
      </p:sp>
      <p:sp>
        <p:nvSpPr>
          <p:cNvPr id="38915" name="Text Placeholder 2"/>
          <p:cNvSpPr>
            <a:spLocks noGrp="1"/>
          </p:cNvSpPr>
          <p:nvPr>
            <p:ph type="body" sz="quarter" idx="10"/>
          </p:nvPr>
        </p:nvSpPr>
        <p:spPr>
          <a:xfrm>
            <a:off x="384048" y="1808704"/>
            <a:ext cx="8958951" cy="5290596"/>
          </a:xfrm>
        </p:spPr>
        <p:txBody>
          <a:bodyPr/>
          <a:lstStyle/>
          <a:p>
            <a:pPr>
              <a:lnSpc>
                <a:spcPct val="110000"/>
              </a:lnSpc>
              <a:spcAft>
                <a:spcPts val="600"/>
              </a:spcAft>
            </a:pPr>
            <a:r>
              <a:rPr lang="en-US" altLang="en-US" sz="1600" b="1" dirty="0">
                <a:latin typeface="Century Gothic" panose="020B0502020202020204" pitchFamily="34" charset="0"/>
              </a:rPr>
              <a:t>Images</a:t>
            </a:r>
          </a:p>
          <a:p>
            <a:pPr marL="0" lvl="1">
              <a:lnSpc>
                <a:spcPct val="110000"/>
              </a:lnSpc>
              <a:spcAft>
                <a:spcPts val="600"/>
              </a:spcAft>
            </a:pPr>
            <a:r>
              <a:rPr lang="en-US" altLang="en-US" sz="1600" dirty="0">
                <a:latin typeface="Century Gothic" panose="020B0502020202020204" pitchFamily="34" charset="0"/>
              </a:rPr>
              <a:t>Excel Protect Workbook screenshot. (n.d.). Microsoft. Retrieved March 2, 2017 from </a:t>
            </a:r>
            <a:r>
              <a:rPr lang="en-US" altLang="en-US" sz="1600" dirty="0">
                <a:latin typeface="Century Gothic" panose="020B0502020202020204" pitchFamily="34" charset="0"/>
                <a:hlinkClick r:id="rId4" tooltip="URL for referenced image"/>
              </a:rPr>
              <a:t>https://support.content.office.net/en-us/media/d120acc0-1efc-4aa9-bbae-923194a3d43d.jpg</a:t>
            </a:r>
            <a:r>
              <a:rPr lang="en-US" altLang="en-US" sz="1600" dirty="0">
                <a:latin typeface="Century Gothic" panose="020B0502020202020204" pitchFamily="34" charset="0"/>
              </a:rPr>
              <a:t>. Copyright 2017, Microsoft.</a:t>
            </a:r>
          </a:p>
          <a:p>
            <a:pPr marL="0" lvl="1">
              <a:lnSpc>
                <a:spcPct val="110000"/>
              </a:lnSpc>
              <a:spcAft>
                <a:spcPts val="600"/>
              </a:spcAft>
            </a:pPr>
            <a:r>
              <a:rPr lang="en-US" altLang="en-US" sz="1600" dirty="0">
                <a:latin typeface="Century Gothic" panose="020B0502020202020204" pitchFamily="34" charset="0"/>
              </a:rPr>
              <a:t>Word document password prompt. (n.d.) </a:t>
            </a:r>
            <a:r>
              <a:rPr lang="en-US" altLang="en-US" sz="1600" dirty="0" err="1">
                <a:latin typeface="Century Gothic" panose="020B0502020202020204" pitchFamily="34" charset="0"/>
              </a:rPr>
              <a:t>EdrawSoft</a:t>
            </a:r>
            <a:r>
              <a:rPr lang="en-US" altLang="en-US" sz="1600" dirty="0">
                <a:latin typeface="Century Gothic" panose="020B0502020202020204" pitchFamily="34" charset="0"/>
              </a:rPr>
              <a:t>. Retrieved March 2, 2017 from </a:t>
            </a:r>
            <a:r>
              <a:rPr lang="en-US" altLang="en-US" sz="1600" dirty="0">
                <a:latin typeface="Century Gothic" panose="020B0502020202020204" pitchFamily="34" charset="0"/>
                <a:hlinkClick r:id="rId5" tooltip="URL for referenced image"/>
              </a:rPr>
              <a:t>https://www.edrawsoft.com/images/office/passowrd-protect.png</a:t>
            </a:r>
            <a:r>
              <a:rPr lang="en-US" altLang="en-US" sz="1600" dirty="0">
                <a:latin typeface="Century Gothic" panose="020B0502020202020204" pitchFamily="34" charset="0"/>
              </a:rPr>
              <a:t>. Copyright 2004-2017, </a:t>
            </a:r>
            <a:r>
              <a:rPr lang="en-US" altLang="en-US" sz="1600" dirty="0" err="1">
                <a:latin typeface="Century Gothic" panose="020B0502020202020204" pitchFamily="34" charset="0"/>
              </a:rPr>
              <a:t>EdrawSoft</a:t>
            </a:r>
            <a:r>
              <a:rPr lang="en-US" altLang="en-US" sz="1600" dirty="0">
                <a:latin typeface="Century Gothic" panose="020B0502020202020204" pitchFamily="34" charset="0"/>
              </a:rPr>
              <a:t>.</a:t>
            </a:r>
          </a:p>
          <a:p>
            <a:pPr marL="0" lvl="1">
              <a:lnSpc>
                <a:spcPct val="110000"/>
              </a:lnSpc>
              <a:spcAft>
                <a:spcPts val="600"/>
              </a:spcAft>
            </a:pPr>
            <a:r>
              <a:rPr lang="en-US" altLang="en-US" sz="1600" dirty="0">
                <a:latin typeface="Century Gothic" panose="020B0502020202020204" pitchFamily="34" charset="0"/>
              </a:rPr>
              <a:t>File Explorer screenshots. (2014, November 13). Microsoft [software] and Spector, L [article]. In </a:t>
            </a:r>
            <a:r>
              <a:rPr lang="en-US" sz="1600" i="1" dirty="0">
                <a:latin typeface="Century Gothic" panose="020B0502020202020204" pitchFamily="34" charset="0"/>
              </a:rPr>
              <a:t>How to encrypt sensitive data? Put it in an encrypted container. </a:t>
            </a:r>
            <a:r>
              <a:rPr lang="en-US" sz="1600" dirty="0" err="1">
                <a:latin typeface="Century Gothic" panose="020B0502020202020204" pitchFamily="34" charset="0"/>
              </a:rPr>
              <a:t>PCWorld</a:t>
            </a:r>
            <a:r>
              <a:rPr lang="en-US" sz="1600" dirty="0">
                <a:latin typeface="Century Gothic" panose="020B0502020202020204" pitchFamily="34" charset="0"/>
              </a:rPr>
              <a:t>. Retrieved March 2, 2017 from </a:t>
            </a:r>
            <a:r>
              <a:rPr lang="en-US" sz="1600" dirty="0">
                <a:latin typeface="Century Gothic" panose="020B0502020202020204" pitchFamily="34" charset="0"/>
                <a:hlinkClick r:id="rId6" tooltip="URL for referenced image"/>
              </a:rPr>
              <a:t>https://cms-images.idgesg.net/images/article/2014/10/1113-efs-100525779-orig.jpg</a:t>
            </a:r>
            <a:r>
              <a:rPr lang="en-US" sz="1600" dirty="0">
                <a:latin typeface="Century Gothic" panose="020B0502020202020204" pitchFamily="34" charset="0"/>
              </a:rPr>
              <a:t>. Copyright 2017, Microsoft; Copyright 2017, IDG Communications, Inc.</a:t>
            </a:r>
          </a:p>
          <a:p>
            <a:pPr marL="0" lvl="1">
              <a:lnSpc>
                <a:spcPct val="110000"/>
              </a:lnSpc>
              <a:spcAft>
                <a:spcPts val="600"/>
              </a:spcAft>
            </a:pPr>
            <a:r>
              <a:rPr lang="en-US" sz="1600" dirty="0">
                <a:latin typeface="Century Gothic" panose="020B0502020202020204" pitchFamily="34" charset="0"/>
              </a:rPr>
              <a:t>Windows Firewall in Windows 7 screenshot. (2010, November 2). Microsoft [software] and Phelps, J. [article]. In </a:t>
            </a:r>
            <a:r>
              <a:rPr lang="en-US" sz="1600" i="1" dirty="0">
                <a:latin typeface="Century Gothic" panose="020B0502020202020204" pitchFamily="34" charset="0"/>
              </a:rPr>
              <a:t>How Do I Configure Windows Firewall in Windows Vista or Windows 7?</a:t>
            </a:r>
            <a:r>
              <a:rPr lang="en-US" sz="1600" dirty="0">
                <a:latin typeface="Century Gothic" panose="020B0502020202020204" pitchFamily="34" charset="0"/>
              </a:rPr>
              <a:t>. </a:t>
            </a:r>
            <a:r>
              <a:rPr lang="en-US" sz="1600" dirty="0" err="1">
                <a:latin typeface="Century Gothic" panose="020B0502020202020204" pitchFamily="34" charset="0"/>
              </a:rPr>
              <a:t>PCWorld</a:t>
            </a:r>
            <a:r>
              <a:rPr lang="en-US" sz="1600" dirty="0">
                <a:latin typeface="Century Gothic" panose="020B0502020202020204" pitchFamily="34" charset="0"/>
              </a:rPr>
              <a:t>. Retrieved March 2, 2017 from </a:t>
            </a:r>
            <a:r>
              <a:rPr lang="en-US" sz="1600" dirty="0">
                <a:latin typeface="Century Gothic" panose="020B0502020202020204" pitchFamily="34" charset="0"/>
                <a:hlinkClick r:id="rId7" tooltip="URL for referenced image."/>
              </a:rPr>
              <a:t>http://images.pcworld.com/howto/graphics/209535-changenotificationsettings_600_original.jpg</a:t>
            </a:r>
            <a:r>
              <a:rPr lang="en-US" sz="1600" dirty="0">
                <a:latin typeface="Century Gothic" panose="020B0502020202020204" pitchFamily="34" charset="0"/>
              </a:rPr>
              <a:t>. Copyright 2017, Microsoft; Copyright 2017, IDG Communications, Inc.</a:t>
            </a:r>
          </a:p>
        </p:txBody>
      </p:sp>
      <p:sp>
        <p:nvSpPr>
          <p:cNvPr id="11" name="Slide Number Placeholder 10"/>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17</a:t>
            </a:fld>
            <a:endParaRPr lang="en-US" sz="1100" dirty="0">
              <a:latin typeface="Century Gothic" panose="020B0502020202020204" pitchFamily="34" charset="0"/>
            </a:endParaRPr>
          </a:p>
        </p:txBody>
      </p:sp>
      <p:sp>
        <p:nvSpPr>
          <p:cNvPr id="5" name="Text Placeholder 1"/>
          <p:cNvSpPr>
            <a:spLocks noGrp="1"/>
          </p:cNvSpPr>
          <p:nvPr>
            <p:ph type="body" sz="quarter" idx="11"/>
          </p:nvPr>
        </p:nvSpPr>
        <p:spPr>
          <a:xfrm>
            <a:off x="384048" y="1134649"/>
            <a:ext cx="6629400" cy="541751"/>
          </a:xfrm>
        </p:spPr>
        <p:txBody>
          <a:bodyPr/>
          <a:lstStyle/>
          <a:p>
            <a:r>
              <a:rPr lang="en-US" sz="2400" b="1" dirty="0">
                <a:latin typeface="Century Gothic" panose="020B0502020202020204" pitchFamily="34" charset="0"/>
              </a:rPr>
              <a:t>References</a:t>
            </a:r>
          </a:p>
        </p:txBody>
      </p:sp>
    </p:spTree>
    <p:custDataLst>
      <p:tags r:id="rId1"/>
    </p:custDataLst>
    <p:extLst>
      <p:ext uri="{BB962C8B-B14F-4D97-AF65-F5344CB8AC3E}">
        <p14:creationId xmlns:p14="http://schemas.microsoft.com/office/powerpoint/2010/main" val="996093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6" name="Group 15"/>
          <p:cNvGrpSpPr/>
          <p:nvPr/>
        </p:nvGrpSpPr>
        <p:grpSpPr>
          <a:xfrm>
            <a:off x="6199632" y="6647688"/>
            <a:ext cx="3554167" cy="1089590"/>
            <a:chOff x="4495800" y="6621716"/>
            <a:chExt cx="3554167" cy="108959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9" name="Picture 1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2" name="Content Placeholder 2"/>
          <p:cNvSpPr>
            <a:spLocks noGrp="1"/>
          </p:cNvSpPr>
          <p:nvPr>
            <p:ph type="body" sz="quarter" idx="10"/>
          </p:nvPr>
        </p:nvSpPr>
        <p:spPr>
          <a:xfrm>
            <a:off x="767873" y="1394710"/>
            <a:ext cx="8647590" cy="719840"/>
          </a:xfrm>
        </p:spPr>
        <p:txBody>
          <a:bodyPr lIns="0"/>
          <a:lstStyle/>
          <a:p>
            <a:r>
              <a:rPr lang="en-US" altLang="en-US" sz="1200" dirty="0">
                <a:solidFill>
                  <a:schemeClr val="bg1"/>
                </a:solidFill>
              </a:rPr>
              <a:t>This material was developed by Oregon Health &amp; Science University, funded by the Department of Health and Human Services, Office of the National Coordinator for Health Information Technology under Award Number 90WT0001.</a:t>
            </a:r>
            <a:endParaRPr lang="en-US" sz="1200" dirty="0">
              <a:solidFill>
                <a:schemeClr val="bg1"/>
              </a:solidFill>
            </a:endParaRPr>
          </a:p>
        </p:txBody>
      </p:sp>
      <p:sp>
        <p:nvSpPr>
          <p:cNvPr id="13"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Tree>
    <p:extLst>
      <p:ext uri="{BB962C8B-B14F-4D97-AF65-F5344CB8AC3E}">
        <p14:creationId xmlns:p14="http://schemas.microsoft.com/office/powerpoint/2010/main" val="1931111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txBox="1">
            <a:spLocks/>
          </p:cNvSpPr>
          <p:nvPr/>
        </p:nvSpPr>
        <p:spPr>
          <a:xfrm>
            <a:off x="9482773" y="7133399"/>
            <a:ext cx="560387" cy="62071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latin typeface="Century Gothic" panose="020B0502020202020204" pitchFamily="34" charset="0"/>
              </a:rPr>
              <a:t>2</a:t>
            </a:r>
          </a:p>
        </p:txBody>
      </p:sp>
      <p:sp>
        <p:nvSpPr>
          <p:cNvPr id="10" name="Text Placeholder 3"/>
          <p:cNvSpPr>
            <a:spLocks noGrp="1"/>
          </p:cNvSpPr>
          <p:nvPr>
            <p:ph type="body" sz="quarter" idx="10"/>
          </p:nvPr>
        </p:nvSpPr>
        <p:spPr>
          <a:xfrm>
            <a:off x="304800" y="2133600"/>
            <a:ext cx="9147783" cy="2590800"/>
          </a:xfrm>
        </p:spPr>
        <p:txBody>
          <a:bodyPr/>
          <a:lstStyle/>
          <a:p>
            <a:pPr marL="457200" indent="-457200">
              <a:lnSpc>
                <a:spcPct val="110000"/>
              </a:lnSpc>
              <a:spcAft>
                <a:spcPts val="1200"/>
              </a:spcAft>
              <a:buFont typeface="Arial" panose="020B0604020202020204" pitchFamily="34" charset="0"/>
              <a:buChar char="•"/>
            </a:pPr>
            <a:r>
              <a:rPr lang="en-US" sz="2400" dirty="0">
                <a:latin typeface="Century Gothic" panose="020B0502020202020204" pitchFamily="34" charset="0"/>
                <a:ea typeface="Verdana" panose="020B0604030504040204" pitchFamily="34" charset="0"/>
                <a:cs typeface="Verdana" panose="020B0604030504040204" pitchFamily="34" charset="0"/>
              </a:rPr>
              <a:t>Describe methods and tools available for protection against cyberattacks</a:t>
            </a:r>
          </a:p>
          <a:p>
            <a:pPr marL="457200" lvl="0" indent="-457200">
              <a:spcAft>
                <a:spcPts val="1200"/>
              </a:spcAft>
              <a:buFont typeface="Arial" panose="020B0604020202020204" pitchFamily="34" charset="0"/>
              <a:buChar char="•"/>
            </a:pPr>
            <a:endParaRPr lang="en-US" sz="2400" dirty="0">
              <a:latin typeface="Century Gothic" panose="020B0502020202020204" pitchFamily="34" charset="0"/>
            </a:endParaRPr>
          </a:p>
        </p:txBody>
      </p:sp>
      <p:sp>
        <p:nvSpPr>
          <p:cNvPr id="6" name="Title 1"/>
          <p:cNvSpPr>
            <a:spLocks noGrp="1"/>
          </p:cNvSpPr>
          <p:nvPr>
            <p:ph type="title"/>
          </p:nvPr>
        </p:nvSpPr>
        <p:spPr>
          <a:xfrm>
            <a:off x="381000" y="547588"/>
            <a:ext cx="9599031" cy="824012"/>
          </a:xfrm>
        </p:spPr>
        <p:txBody>
          <a:bodyPr/>
          <a:lstStyle/>
          <a:p>
            <a:r>
              <a:rPr lang="en-US" sz="3600" dirty="0">
                <a:latin typeface="Century Gothic" panose="020B0502020202020204" pitchFamily="34" charset="0"/>
              </a:rPr>
              <a:t>Privacy, </a:t>
            </a:r>
            <a:r>
              <a:rPr lang="en-US" sz="3600" dirty="0"/>
              <a:t>Security, and </a:t>
            </a:r>
            <a:r>
              <a:rPr lang="en-US" sz="3600" dirty="0">
                <a:latin typeface="Century Gothic" panose="020B0502020202020204" pitchFamily="34" charset="0"/>
              </a:rPr>
              <a:t>Confidentiality</a:t>
            </a:r>
            <a:endParaRPr lang="en-US" altLang="en-US" sz="3600" dirty="0">
              <a:latin typeface="Century Gothic" panose="020B0502020202020204" pitchFamily="34" charset="0"/>
            </a:endParaRPr>
          </a:p>
        </p:txBody>
      </p:sp>
      <p:sp>
        <p:nvSpPr>
          <p:cNvPr id="7" name="Text Placeholder 1"/>
          <p:cNvSpPr>
            <a:spLocks noGrp="1"/>
          </p:cNvSpPr>
          <p:nvPr>
            <p:ph type="body" sz="quarter" idx="11"/>
          </p:nvPr>
        </p:nvSpPr>
        <p:spPr>
          <a:xfrm>
            <a:off x="384048" y="1134649"/>
            <a:ext cx="6629400" cy="541751"/>
          </a:xfrm>
        </p:spPr>
        <p:txBody>
          <a:bodyPr/>
          <a:lstStyle/>
          <a:p>
            <a:r>
              <a:rPr lang="en-US" sz="2400" b="1" dirty="0">
                <a:latin typeface="Century Gothic" panose="020B0502020202020204" pitchFamily="34" charset="0"/>
              </a:rPr>
              <a:t>Learning Objective</a:t>
            </a:r>
          </a:p>
        </p:txBody>
      </p:sp>
    </p:spTree>
    <p:custDataLst>
      <p:tags r:id="rId1"/>
    </p:custDataLst>
    <p:extLst>
      <p:ext uri="{BB962C8B-B14F-4D97-AF65-F5344CB8AC3E}">
        <p14:creationId xmlns:p14="http://schemas.microsoft.com/office/powerpoint/2010/main" val="88169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1000" y="547588"/>
            <a:ext cx="9599031" cy="824012"/>
          </a:xfrm>
        </p:spPr>
        <p:txBody>
          <a:bodyPr/>
          <a:lstStyle/>
          <a:p>
            <a:r>
              <a:rPr lang="en-US" sz="3600" dirty="0">
                <a:latin typeface="Century Gothic" panose="020B0502020202020204" pitchFamily="34" charset="0"/>
              </a:rPr>
              <a:t>Computer Protection—</a:t>
            </a:r>
            <a:r>
              <a:rPr lang="en-US" altLang="en-US" sz="3600" dirty="0">
                <a:latin typeface="Century Gothic" panose="020B0502020202020204" pitchFamily="34" charset="0"/>
              </a:rPr>
              <a:t>Methods and Tools</a:t>
            </a:r>
          </a:p>
        </p:txBody>
      </p:sp>
      <p:sp>
        <p:nvSpPr>
          <p:cNvPr id="4" name="Content Placeholder 3"/>
          <p:cNvSpPr>
            <a:spLocks noGrp="1"/>
          </p:cNvSpPr>
          <p:nvPr>
            <p:ph type="body" sz="quarter" idx="10"/>
          </p:nvPr>
        </p:nvSpPr>
        <p:spPr>
          <a:xfrm>
            <a:off x="76200" y="1600200"/>
            <a:ext cx="8305800" cy="3886200"/>
          </a:xfrm>
        </p:spPr>
        <p:txBody>
          <a:bodyPr/>
          <a:lstStyle/>
          <a:p>
            <a:pPr marL="566928" indent="-219456" algn="l">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Authentication</a:t>
            </a:r>
          </a:p>
          <a:p>
            <a:pPr marL="566928" indent="-219456" algn="l">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Authorization</a:t>
            </a:r>
          </a:p>
          <a:p>
            <a:pPr marL="566928" indent="-219456" algn="l">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Encryption</a:t>
            </a:r>
            <a:endParaRPr lang="en-US" sz="2400" dirty="0">
              <a:latin typeface="Century Gothic" panose="020B0502020202020204" pitchFamily="34" charset="0"/>
            </a:endParaRPr>
          </a:p>
          <a:p>
            <a:pPr marL="566928" indent="-219456" algn="l">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Antivirus software</a:t>
            </a:r>
            <a:endParaRPr lang="en-US" sz="2400" dirty="0">
              <a:latin typeface="Century Gothic" panose="020B0502020202020204" pitchFamily="34" charset="0"/>
            </a:endParaRPr>
          </a:p>
          <a:p>
            <a:pPr marL="566928" indent="-219456" algn="l">
              <a:lnSpc>
                <a:spcPct val="110000"/>
              </a:lnSpc>
              <a:spcAft>
                <a:spcPts val="1200"/>
              </a:spcAft>
              <a:buFont typeface="Arial" panose="020B0604020202020204" pitchFamily="34" charset="0"/>
              <a:buChar char="•"/>
            </a:pPr>
            <a:r>
              <a:rPr lang="en-US" sz="2400" dirty="0">
                <a:latin typeface="Century Gothic" panose="020B0502020202020204" pitchFamily="34" charset="0"/>
              </a:rPr>
              <a:t>Firewalls </a:t>
            </a:r>
          </a:p>
          <a:p>
            <a:pPr marL="566928" indent="-219456" algn="l">
              <a:lnSpc>
                <a:spcPct val="110000"/>
              </a:lnSpc>
              <a:spcAft>
                <a:spcPts val="1200"/>
              </a:spcAft>
              <a:buFont typeface="Arial" panose="020B0604020202020204" pitchFamily="34" charset="0"/>
              <a:buChar char="•"/>
            </a:pPr>
            <a:r>
              <a:rPr lang="en-US" sz="2400" dirty="0">
                <a:latin typeface="Century Gothic" panose="020B0502020202020204" pitchFamily="34" charset="0"/>
              </a:rPr>
              <a:t>Intrusion protection systems</a:t>
            </a:r>
          </a:p>
        </p:txBody>
      </p:sp>
      <p:sp>
        <p:nvSpPr>
          <p:cNvPr id="7" name="Slide Number Placeholder 5"/>
          <p:cNvSpPr txBox="1">
            <a:spLocks/>
          </p:cNvSpPr>
          <p:nvPr/>
        </p:nvSpPr>
        <p:spPr>
          <a:xfrm>
            <a:off x="9498013" y="7099300"/>
            <a:ext cx="560387" cy="62071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latin typeface="Century Gothic" panose="020B0502020202020204" pitchFamily="34" charset="0"/>
              </a:rPr>
              <a:t>3</a:t>
            </a:r>
          </a:p>
        </p:txBody>
      </p:sp>
    </p:spTree>
    <p:custDataLst>
      <p:tags r:id="rId1"/>
    </p:custDataLst>
    <p:extLst>
      <p:ext uri="{BB962C8B-B14F-4D97-AF65-F5344CB8AC3E}">
        <p14:creationId xmlns:p14="http://schemas.microsoft.com/office/powerpoint/2010/main" val="2394437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533400"/>
            <a:ext cx="8674100" cy="685800"/>
          </a:xfrm>
        </p:spPr>
        <p:txBody>
          <a:bodyPr/>
          <a:lstStyle/>
          <a:p>
            <a:r>
              <a:rPr lang="en-US" altLang="en-US" sz="3600" dirty="0">
                <a:latin typeface="Century Gothic" panose="020B0502020202020204" pitchFamily="34" charset="0"/>
              </a:rPr>
              <a:t>Authentication Process</a:t>
            </a:r>
          </a:p>
        </p:txBody>
      </p:sp>
      <p:sp>
        <p:nvSpPr>
          <p:cNvPr id="31747" name="Content Placeholder 5"/>
          <p:cNvSpPr>
            <a:spLocks noGrp="1"/>
          </p:cNvSpPr>
          <p:nvPr>
            <p:ph type="body" sz="quarter" idx="10"/>
          </p:nvPr>
        </p:nvSpPr>
        <p:spPr>
          <a:xfrm>
            <a:off x="76200" y="1590152"/>
            <a:ext cx="8305800" cy="4800600"/>
          </a:xfrm>
        </p:spPr>
        <p:txBody>
          <a:bodyPr/>
          <a:lstStyle/>
          <a:p>
            <a:pPr marL="914400" indent="-566738">
              <a:lnSpc>
                <a:spcPct val="110000"/>
              </a:lnSpc>
              <a:spcAft>
                <a:spcPts val="1200"/>
              </a:spcAft>
              <a:buFont typeface="+mj-lt"/>
              <a:buAutoNum type="arabicPeriod"/>
            </a:pPr>
            <a:r>
              <a:rPr lang="en-US" altLang="en-US" sz="2400" dirty="0">
                <a:latin typeface="Century Gothic" panose="020B0502020202020204" pitchFamily="34" charset="0"/>
              </a:rPr>
              <a:t>User provides valid credentials</a:t>
            </a:r>
            <a:r>
              <a:rPr lang="en-US" altLang="en-US" sz="2400" dirty="0"/>
              <a:t>—</a:t>
            </a:r>
            <a:r>
              <a:rPr lang="en-US" altLang="en-US" sz="2400" dirty="0">
                <a:latin typeface="Century Gothic" panose="020B0502020202020204" pitchFamily="34" charset="0"/>
              </a:rPr>
              <a:t>usually a username and password.</a:t>
            </a:r>
          </a:p>
          <a:p>
            <a:pPr marL="914400" indent="-566738">
              <a:lnSpc>
                <a:spcPct val="110000"/>
              </a:lnSpc>
              <a:spcAft>
                <a:spcPts val="1200"/>
              </a:spcAft>
              <a:buFont typeface="+mj-lt"/>
              <a:buAutoNum type="arabicPeriod"/>
            </a:pPr>
            <a:r>
              <a:rPr lang="en-US" altLang="en-US" sz="2400" dirty="0">
                <a:latin typeface="Century Gothic" panose="020B0502020202020204" pitchFamily="34" charset="0"/>
              </a:rPr>
              <a:t>Computer authenticates credentials against database.</a:t>
            </a:r>
          </a:p>
          <a:p>
            <a:pPr marL="914400" indent="-566738">
              <a:lnSpc>
                <a:spcPct val="110000"/>
              </a:lnSpc>
              <a:spcAft>
                <a:spcPts val="1200"/>
              </a:spcAft>
              <a:buFont typeface="+mj-lt"/>
              <a:buAutoNum type="arabicPeriod"/>
            </a:pPr>
            <a:r>
              <a:rPr lang="en-US" altLang="en-US" sz="2400" dirty="0">
                <a:latin typeface="Century Gothic" panose="020B0502020202020204" pitchFamily="34" charset="0"/>
              </a:rPr>
              <a:t>If credentials match, user is authenticated.</a:t>
            </a:r>
          </a:p>
        </p:txBody>
      </p:sp>
      <p:sp>
        <p:nvSpPr>
          <p:cNvPr id="5" name="Slide Number Placeholder 5"/>
          <p:cNvSpPr txBox="1">
            <a:spLocks/>
          </p:cNvSpPr>
          <p:nvPr/>
        </p:nvSpPr>
        <p:spPr>
          <a:xfrm>
            <a:off x="9498013" y="7099300"/>
            <a:ext cx="560387" cy="62071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latin typeface="Century Gothic" panose="020B0502020202020204" pitchFamily="34" charset="0"/>
              </a:rPr>
              <a:t>4</a:t>
            </a:r>
          </a:p>
        </p:txBody>
      </p:sp>
    </p:spTree>
    <p:custDataLst>
      <p:tags r:id="rId1"/>
    </p:custDataLst>
    <p:extLst>
      <p:ext uri="{BB962C8B-B14F-4D97-AF65-F5344CB8AC3E}">
        <p14:creationId xmlns:p14="http://schemas.microsoft.com/office/powerpoint/2010/main" val="4076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69900" y="533400"/>
            <a:ext cx="8674100" cy="609600"/>
          </a:xfrm>
        </p:spPr>
        <p:txBody>
          <a:bodyPr/>
          <a:lstStyle/>
          <a:p>
            <a:r>
              <a:rPr lang="en-US" altLang="en-US" sz="3600" dirty="0">
                <a:latin typeface="Century Gothic" panose="020B0502020202020204" pitchFamily="34" charset="0"/>
              </a:rPr>
              <a:t>Multifactor Authentication</a:t>
            </a:r>
          </a:p>
        </p:txBody>
      </p:sp>
      <p:sp>
        <p:nvSpPr>
          <p:cNvPr id="23555" name="Content Placeholder 5"/>
          <p:cNvSpPr>
            <a:spLocks noGrp="1"/>
          </p:cNvSpPr>
          <p:nvPr>
            <p:ph type="body" sz="quarter" idx="10"/>
          </p:nvPr>
        </p:nvSpPr>
        <p:spPr>
          <a:xfrm>
            <a:off x="122256" y="1600200"/>
            <a:ext cx="9859944" cy="6019800"/>
          </a:xfrm>
        </p:spPr>
        <p:txBody>
          <a:bodyPr/>
          <a:lstStyle/>
          <a:p>
            <a:pPr marL="566928" indent="-219456">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One-factor authentication</a:t>
            </a:r>
          </a:p>
          <a:p>
            <a:pPr marL="914400" lvl="1" indent="-342900">
              <a:lnSpc>
                <a:spcPct val="110000"/>
              </a:lnSpc>
              <a:spcBef>
                <a:spcPts val="220"/>
              </a:spcBef>
              <a:spcAft>
                <a:spcPts val="600"/>
              </a:spcAft>
              <a:buFont typeface="Courier New" panose="02070309020205020404" pitchFamily="49" charset="0"/>
              <a:buChar char="o"/>
            </a:pPr>
            <a:r>
              <a:rPr lang="en-US" altLang="en-US" dirty="0">
                <a:latin typeface="Century Gothic" panose="020B0502020202020204" pitchFamily="34" charset="0"/>
              </a:rPr>
              <a:t>Simplest process</a:t>
            </a:r>
          </a:p>
          <a:p>
            <a:pPr marL="914400" lvl="1" indent="-342900">
              <a:lnSpc>
                <a:spcPct val="110000"/>
              </a:lnSpc>
              <a:spcBef>
                <a:spcPts val="220"/>
              </a:spcBef>
              <a:spcAft>
                <a:spcPts val="600"/>
              </a:spcAft>
              <a:buFont typeface="Courier New" panose="02070309020205020404" pitchFamily="49" charset="0"/>
              <a:buChar char="o"/>
            </a:pPr>
            <a:r>
              <a:rPr lang="en-US" altLang="en-US" dirty="0">
                <a:latin typeface="Century Gothic" panose="020B0502020202020204" pitchFamily="34" charset="0"/>
              </a:rPr>
              <a:t>Username and password needed</a:t>
            </a:r>
          </a:p>
          <a:p>
            <a:pPr marL="576263" indent="-238125">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Two-factor authentication</a:t>
            </a:r>
          </a:p>
          <a:p>
            <a:pPr marL="914400" lvl="1" indent="-342900">
              <a:lnSpc>
                <a:spcPct val="110000"/>
              </a:lnSpc>
              <a:spcBef>
                <a:spcPts val="220"/>
              </a:spcBef>
              <a:spcAft>
                <a:spcPts val="600"/>
              </a:spcAft>
              <a:buFont typeface="Courier New" panose="02070309020205020404" pitchFamily="49" charset="0"/>
              <a:buChar char="o"/>
            </a:pPr>
            <a:r>
              <a:rPr lang="en-US" altLang="en-US" dirty="0">
                <a:latin typeface="Century Gothic" panose="020B0502020202020204" pitchFamily="34" charset="0"/>
              </a:rPr>
              <a:t>Username and password needed</a:t>
            </a:r>
          </a:p>
          <a:p>
            <a:pPr marL="914400" lvl="1" indent="-342900">
              <a:lnSpc>
                <a:spcPct val="110000"/>
              </a:lnSpc>
              <a:spcBef>
                <a:spcPts val="220"/>
              </a:spcBef>
              <a:spcAft>
                <a:spcPts val="600"/>
              </a:spcAft>
              <a:buFont typeface="Courier New" panose="02070309020205020404" pitchFamily="49" charset="0"/>
              <a:buChar char="o"/>
            </a:pPr>
            <a:r>
              <a:rPr lang="en-US" altLang="en-US" dirty="0">
                <a:latin typeface="Century Gothic" panose="020B0502020202020204" pitchFamily="34" charset="0"/>
              </a:rPr>
              <a:t>Also need one of other type </a:t>
            </a:r>
          </a:p>
          <a:p>
            <a:pPr marL="1252538" lvl="2" indent="-342900">
              <a:lnSpc>
                <a:spcPct val="110000"/>
              </a:lnSpc>
              <a:spcAft>
                <a:spcPts val="600"/>
              </a:spcAft>
              <a:buFont typeface="Wingdings" panose="05000000000000000000" pitchFamily="2" charset="2"/>
              <a:buChar char="§"/>
            </a:pPr>
            <a:r>
              <a:rPr lang="en-US" altLang="en-US" sz="2400" dirty="0">
                <a:latin typeface="Century Gothic" panose="020B0502020202020204" pitchFamily="34" charset="0"/>
              </a:rPr>
              <a:t>Smartcard or biometric reader</a:t>
            </a:r>
          </a:p>
          <a:p>
            <a:pPr marL="576263" indent="-288925">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Three-factor authentication</a:t>
            </a:r>
          </a:p>
          <a:p>
            <a:pPr marL="914400" lvl="1" indent="-342900">
              <a:lnSpc>
                <a:spcPct val="110000"/>
              </a:lnSpc>
              <a:spcBef>
                <a:spcPts val="220"/>
              </a:spcBef>
              <a:spcAft>
                <a:spcPts val="600"/>
              </a:spcAft>
              <a:buFont typeface="Courier New" panose="02070309020205020404" pitchFamily="49" charset="0"/>
              <a:buChar char="o"/>
            </a:pPr>
            <a:r>
              <a:rPr lang="en-US" altLang="en-US" dirty="0">
                <a:latin typeface="Century Gothic" panose="020B0502020202020204" pitchFamily="34" charset="0"/>
              </a:rPr>
              <a:t>All three types used</a:t>
            </a:r>
          </a:p>
          <a:p>
            <a:pPr marL="1252538" lvl="2" indent="-342900">
              <a:lnSpc>
                <a:spcPct val="110000"/>
              </a:lnSpc>
              <a:spcAft>
                <a:spcPts val="600"/>
              </a:spcAft>
              <a:buFont typeface="Wingdings" panose="05000000000000000000" pitchFamily="2" charset="2"/>
              <a:buChar char="§"/>
            </a:pPr>
            <a:r>
              <a:rPr lang="en-US" altLang="en-US" sz="2400" dirty="0">
                <a:latin typeface="Century Gothic" panose="020B0502020202020204" pitchFamily="34" charset="0"/>
              </a:rPr>
              <a:t>Username and password, smartcard, and biometric reader</a:t>
            </a:r>
          </a:p>
        </p:txBody>
      </p:sp>
      <p:sp>
        <p:nvSpPr>
          <p:cNvPr id="5" name="Slide Number Placeholder 5"/>
          <p:cNvSpPr txBox="1">
            <a:spLocks/>
          </p:cNvSpPr>
          <p:nvPr/>
        </p:nvSpPr>
        <p:spPr>
          <a:xfrm>
            <a:off x="9498013" y="7099300"/>
            <a:ext cx="560387" cy="62071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latin typeface="Century Gothic" panose="020B0502020202020204" pitchFamily="34" charset="0"/>
              </a:rPr>
              <a:t>5</a:t>
            </a:r>
          </a:p>
        </p:txBody>
      </p:sp>
    </p:spTree>
    <p:custDataLst>
      <p:tags r:id="rId1"/>
    </p:custDataLst>
    <p:extLst>
      <p:ext uri="{BB962C8B-B14F-4D97-AF65-F5344CB8AC3E}">
        <p14:creationId xmlns:p14="http://schemas.microsoft.com/office/powerpoint/2010/main" val="2203208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976412"/>
          </a:xfrm>
        </p:spPr>
        <p:txBody>
          <a:bodyPr/>
          <a:lstStyle/>
          <a:p>
            <a:r>
              <a:rPr lang="en-US" altLang="en-US" sz="3600" dirty="0">
                <a:latin typeface="Century Gothic" panose="020B0502020202020204" pitchFamily="34" charset="0"/>
              </a:rPr>
              <a:t>Authorization</a:t>
            </a:r>
          </a:p>
        </p:txBody>
      </p:sp>
      <p:sp>
        <p:nvSpPr>
          <p:cNvPr id="32771" name="Content Placeholder 5"/>
          <p:cNvSpPr>
            <a:spLocks noGrp="1"/>
          </p:cNvSpPr>
          <p:nvPr>
            <p:ph type="body" sz="quarter" idx="10"/>
          </p:nvPr>
        </p:nvSpPr>
        <p:spPr>
          <a:xfrm>
            <a:off x="28440" y="1600200"/>
            <a:ext cx="9420360" cy="5257800"/>
          </a:xfrm>
        </p:spPr>
        <p:txBody>
          <a:bodyPr/>
          <a:lstStyle/>
          <a:p>
            <a:pPr marL="566928" indent="-219456">
              <a:lnSpc>
                <a:spcPct val="110000"/>
              </a:lnSpc>
              <a:spcAft>
                <a:spcPts val="1200"/>
              </a:spcAft>
              <a:buFont typeface="Arial" panose="020B0604020202020204" pitchFamily="34" charset="0"/>
              <a:buChar char="•"/>
            </a:pPr>
            <a:r>
              <a:rPr lang="en-US" sz="2400" dirty="0">
                <a:latin typeface="Century Gothic" panose="020B0502020202020204" pitchFamily="34" charset="0"/>
              </a:rPr>
              <a:t>The process of specifying actions the user has permission to perform</a:t>
            </a:r>
            <a:endParaRPr lang="en-US" altLang="en-US" sz="2400" dirty="0">
              <a:latin typeface="Century Gothic" panose="020B0502020202020204" pitchFamily="34" charset="0"/>
            </a:endParaRP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Print files using specified printers</a:t>
            </a: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Access specified network drives</a:t>
            </a: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View or change documents in folders</a:t>
            </a: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Use e-mail</a:t>
            </a:r>
          </a:p>
          <a:p>
            <a:pPr marL="576263" indent="-23812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Actions usually recorded  </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6</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667251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84048" y="533400"/>
            <a:ext cx="8674100" cy="900212"/>
          </a:xfrm>
        </p:spPr>
        <p:txBody>
          <a:bodyPr/>
          <a:lstStyle/>
          <a:p>
            <a:r>
              <a:rPr lang="en-US" altLang="en-US" sz="3600" dirty="0">
                <a:latin typeface="Century Gothic" panose="020B0502020202020204" pitchFamily="34" charset="0"/>
              </a:rPr>
              <a:t>Encryption</a:t>
            </a:r>
          </a:p>
        </p:txBody>
      </p:sp>
      <p:sp>
        <p:nvSpPr>
          <p:cNvPr id="29699" name="Content Placeholder 5"/>
          <p:cNvSpPr>
            <a:spLocks noGrp="1"/>
          </p:cNvSpPr>
          <p:nvPr>
            <p:ph type="body" sz="quarter" idx="10"/>
          </p:nvPr>
        </p:nvSpPr>
        <p:spPr>
          <a:xfrm>
            <a:off x="56104" y="1600200"/>
            <a:ext cx="9164096" cy="5257800"/>
          </a:xfrm>
        </p:spPr>
        <p:txBody>
          <a:bodyPr/>
          <a:lstStyle/>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Makes communication unreadable to unauthorized viewers</a:t>
            </a:r>
          </a:p>
          <a:p>
            <a:pPr marL="852488" lvl="1" indent="-276225">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Uses electronic private and public key set</a:t>
            </a:r>
          </a:p>
          <a:p>
            <a:pPr marL="576263" indent="-23812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Authorized viewers provided with encryption key </a:t>
            </a:r>
          </a:p>
          <a:p>
            <a:pPr marL="914400" lvl="1" indent="-338138">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Medical office encrypts data using private key</a:t>
            </a:r>
          </a:p>
          <a:p>
            <a:pPr marL="914400" lvl="1" indent="-338138">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Patient decrypts data using the medical office’s public key</a:t>
            </a:r>
          </a:p>
          <a:p>
            <a:pPr marL="914400" lvl="1" indent="-338138">
              <a:lnSpc>
                <a:spcPct val="110000"/>
              </a:lnSpc>
              <a:spcAft>
                <a:spcPts val="1200"/>
              </a:spcAft>
              <a:buFont typeface="Courier New" panose="02070309020205020404" pitchFamily="49" charset="0"/>
              <a:buChar char="o"/>
            </a:pPr>
            <a:r>
              <a:rPr lang="en-US" altLang="en-US" dirty="0">
                <a:latin typeface="Century Gothic" panose="020B0502020202020204" pitchFamily="34" charset="0"/>
              </a:rPr>
              <a:t>Encryption keeps data confidential</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7</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1750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4048" y="533400"/>
            <a:ext cx="8674100" cy="900212"/>
          </a:xfrm>
        </p:spPr>
        <p:txBody>
          <a:bodyPr/>
          <a:lstStyle/>
          <a:p>
            <a:r>
              <a:rPr lang="en-US" altLang="en-US" sz="3600" dirty="0">
                <a:latin typeface="Century Gothic" panose="020B0502020202020204" pitchFamily="34" charset="0"/>
              </a:rPr>
              <a:t>File Encryption Example</a:t>
            </a:r>
          </a:p>
        </p:txBody>
      </p:sp>
      <p:sp>
        <p:nvSpPr>
          <p:cNvPr id="13" name="Content Placeholder 12"/>
          <p:cNvSpPr>
            <a:spLocks noGrp="1"/>
          </p:cNvSpPr>
          <p:nvPr>
            <p:ph sz="quarter" idx="4294967295"/>
          </p:nvPr>
        </p:nvSpPr>
        <p:spPr>
          <a:xfrm>
            <a:off x="401096" y="1600200"/>
            <a:ext cx="5578512" cy="5029200"/>
          </a:xfrm>
          <a:prstGeom prst="rect">
            <a:avLst/>
          </a:prstGeom>
        </p:spPr>
        <p:txBody>
          <a:bodyPr/>
          <a:lstStyle/>
          <a:p>
            <a:pPr marL="342900" indent="-342900">
              <a:lnSpc>
                <a:spcPct val="110000"/>
              </a:lnSpc>
              <a:spcAft>
                <a:spcPts val="1200"/>
              </a:spcAft>
              <a:buFont typeface="Arial" panose="020B0604020202020204" pitchFamily="34" charset="0"/>
              <a:buChar char="•"/>
            </a:pPr>
            <a:r>
              <a:rPr lang="en-US" sz="2400" dirty="0">
                <a:latin typeface="Century Gothic" panose="020B0502020202020204" pitchFamily="34" charset="0"/>
              </a:rPr>
              <a:t>Any Microsoft Office file can be encrypted.</a:t>
            </a:r>
          </a:p>
          <a:p>
            <a:pPr marL="342900" indent="-342900">
              <a:lnSpc>
                <a:spcPct val="110000"/>
              </a:lnSpc>
              <a:spcAft>
                <a:spcPts val="1200"/>
              </a:spcAft>
              <a:buFont typeface="Arial" panose="020B0604020202020204" pitchFamily="34" charset="0"/>
              <a:buChar char="•"/>
            </a:pPr>
            <a:r>
              <a:rPr lang="en-US" sz="2400" dirty="0">
                <a:latin typeface="Century Gothic" panose="020B0502020202020204" pitchFamily="34" charset="0"/>
              </a:rPr>
              <a:t>An attempt to open an encrypted document prompts the user to enter the password used to encrypt it.</a:t>
            </a:r>
          </a:p>
        </p:txBody>
      </p:sp>
      <p:pic>
        <p:nvPicPr>
          <p:cNvPr id="3" name="Content Placeholder 2" descr="A screenshot of a Microsoft Excel 2010 document where a user has clicked the File menu, clicked Info, and then clicked Protect workbook. one of the options in the list is to Encrypt with password. Encrypting a document essentially scrambles the document’s contents. When a file is encrypted, the only way its contents can be read is to enter the required password, which decrypts the file. Any Microsoft Office file can be encrypted, or password-protected, in this way.&#10;&#10;"/>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6248400" y="1735849"/>
            <a:ext cx="2649537" cy="2795588"/>
          </a:xfrm>
          <a:prstGeom prst="rect">
            <a:avLst/>
          </a:prstGeom>
        </p:spPr>
      </p:pic>
      <p:pic>
        <p:nvPicPr>
          <p:cNvPr id="20" name="Content Placeholder 19" descr="A Password dialog box that appears when you open an encrypted Word document, in order to enter the Password. The dialog box indicates that the document is protected, or encrypted, and that a password is required to open it. If you type in the correct password, the document will open. If you forget the password, you will be unable to open the document.&#10;"/>
          <p:cNvPicPr>
            <a:picLocks noGrp="1" noChangeAspect="1"/>
          </p:cNvPicPr>
          <p:nvPr>
            <p:ph sz="quarter" idx="4294967295"/>
          </p:nvPr>
        </p:nvPicPr>
        <p:blipFill>
          <a:blip r:embed="rId5">
            <a:extLst>
              <a:ext uri="{28A0092B-C50C-407E-A947-70E740481C1C}">
                <a14:useLocalDpi xmlns:a14="http://schemas.microsoft.com/office/drawing/2010/main" val="0"/>
              </a:ext>
            </a:extLst>
          </a:blip>
          <a:stretch>
            <a:fillRect/>
          </a:stretch>
        </p:blipFill>
        <p:spPr>
          <a:xfrm>
            <a:off x="6248400" y="5085763"/>
            <a:ext cx="2649537" cy="1455737"/>
          </a:xfrm>
          <a:prstGeom prst="rect">
            <a:avLst/>
          </a:prstGeom>
        </p:spPr>
      </p:pic>
      <p:sp>
        <p:nvSpPr>
          <p:cNvPr id="30727" name="Slide Number Placeholder 3072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8</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520925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900212"/>
          </a:xfrm>
        </p:spPr>
        <p:txBody>
          <a:bodyPr/>
          <a:lstStyle/>
          <a:p>
            <a:r>
              <a:rPr lang="en-US" altLang="en-US" sz="3600" dirty="0">
                <a:latin typeface="Century Gothic" panose="020B0502020202020204" pitchFamily="34" charset="0"/>
              </a:rPr>
              <a:t>Folder Encryption Example</a:t>
            </a:r>
          </a:p>
        </p:txBody>
      </p:sp>
      <p:sp>
        <p:nvSpPr>
          <p:cNvPr id="4" name="Content Placeholder 3"/>
          <p:cNvSpPr>
            <a:spLocks noGrp="1"/>
          </p:cNvSpPr>
          <p:nvPr>
            <p:ph sz="quarter" idx="4294967295"/>
          </p:nvPr>
        </p:nvSpPr>
        <p:spPr>
          <a:xfrm>
            <a:off x="69157" y="1600200"/>
            <a:ext cx="4798431" cy="5410200"/>
          </a:xfrm>
          <a:prstGeom prst="rect">
            <a:avLst/>
          </a:prstGeom>
        </p:spPr>
        <p:txBody>
          <a:bodyPr/>
          <a:lstStyle/>
          <a:p>
            <a:pPr marL="688975" indent="-341313">
              <a:lnSpc>
                <a:spcPct val="110000"/>
              </a:lnSpc>
              <a:spcAft>
                <a:spcPts val="1200"/>
              </a:spcAft>
              <a:buFont typeface="+mj-lt"/>
              <a:buAutoNum type="arabicPeriod"/>
              <a:defRPr/>
            </a:pPr>
            <a:r>
              <a:rPr lang="en-US" sz="2400" dirty="0">
                <a:solidFill>
                  <a:prstClr val="black"/>
                </a:solidFill>
                <a:latin typeface="Century Gothic" panose="020B0502020202020204" pitchFamily="34" charset="0"/>
              </a:rPr>
              <a:t>Right-click the folder and select </a:t>
            </a:r>
            <a:r>
              <a:rPr lang="en-US" sz="2400" b="1" dirty="0">
                <a:solidFill>
                  <a:prstClr val="black"/>
                </a:solidFill>
                <a:latin typeface="Century Gothic" panose="020B0502020202020204" pitchFamily="34" charset="0"/>
              </a:rPr>
              <a:t>Properties.</a:t>
            </a:r>
            <a:endParaRPr lang="en-US" sz="2400" dirty="0">
              <a:solidFill>
                <a:prstClr val="black"/>
              </a:solidFill>
              <a:latin typeface="Century Gothic" panose="020B0502020202020204" pitchFamily="34" charset="0"/>
            </a:endParaRPr>
          </a:p>
          <a:p>
            <a:pPr marL="688975" indent="-341313">
              <a:lnSpc>
                <a:spcPct val="110000"/>
              </a:lnSpc>
              <a:spcAft>
                <a:spcPts val="1200"/>
              </a:spcAft>
              <a:buFont typeface="+mj-lt"/>
              <a:buAutoNum type="arabicPeriod"/>
              <a:defRPr/>
            </a:pPr>
            <a:r>
              <a:rPr lang="en-US" sz="2400" dirty="0">
                <a:solidFill>
                  <a:prstClr val="black"/>
                </a:solidFill>
                <a:latin typeface="Century Gothic" panose="020B0502020202020204" pitchFamily="34" charset="0"/>
              </a:rPr>
              <a:t>Click on </a:t>
            </a:r>
            <a:r>
              <a:rPr lang="en-US" sz="2400" b="1" dirty="0">
                <a:solidFill>
                  <a:prstClr val="black"/>
                </a:solidFill>
                <a:latin typeface="Century Gothic" panose="020B0502020202020204" pitchFamily="34" charset="0"/>
              </a:rPr>
              <a:t>Advanced.</a:t>
            </a:r>
            <a:endParaRPr lang="en-US" sz="2400" dirty="0">
              <a:solidFill>
                <a:prstClr val="black"/>
              </a:solidFill>
              <a:latin typeface="Century Gothic" panose="020B0502020202020204" pitchFamily="34" charset="0"/>
            </a:endParaRPr>
          </a:p>
          <a:p>
            <a:pPr marL="688975" indent="-341313">
              <a:lnSpc>
                <a:spcPct val="110000"/>
              </a:lnSpc>
              <a:spcAft>
                <a:spcPts val="1200"/>
              </a:spcAft>
              <a:buFont typeface="+mj-lt"/>
              <a:buAutoNum type="arabicPeriod"/>
              <a:defRPr/>
            </a:pPr>
            <a:r>
              <a:rPr lang="en-US" sz="2400" dirty="0">
                <a:solidFill>
                  <a:prstClr val="black"/>
                </a:solidFill>
                <a:latin typeface="Century Gothic" panose="020B0502020202020204" pitchFamily="34" charset="0"/>
              </a:rPr>
              <a:t>Select </a:t>
            </a:r>
            <a:r>
              <a:rPr lang="en-US" sz="2400" b="1" dirty="0">
                <a:solidFill>
                  <a:prstClr val="black"/>
                </a:solidFill>
                <a:latin typeface="Century Gothic" panose="020B0502020202020204" pitchFamily="34" charset="0"/>
              </a:rPr>
              <a:t>Encrypt contents to secure data.</a:t>
            </a:r>
          </a:p>
          <a:p>
            <a:pPr marL="338138">
              <a:lnSpc>
                <a:spcPct val="110000"/>
              </a:lnSpc>
              <a:spcAft>
                <a:spcPts val="1200"/>
              </a:spcAft>
              <a:defRPr/>
            </a:pPr>
            <a:r>
              <a:rPr lang="en-US" sz="2400" dirty="0">
                <a:solidFill>
                  <a:prstClr val="black"/>
                </a:solidFill>
                <a:latin typeface="Century Gothic" panose="020B0502020202020204" pitchFamily="34" charset="0"/>
              </a:rPr>
              <a:t>All files placed in this folder will be encrypted.</a:t>
            </a:r>
          </a:p>
          <a:p>
            <a:endParaRPr lang="en-US" sz="2400" dirty="0">
              <a:latin typeface="Century Gothic" panose="020B0502020202020204" pitchFamily="34" charset="0"/>
            </a:endParaRPr>
          </a:p>
        </p:txBody>
      </p:sp>
      <p:pic>
        <p:nvPicPr>
          <p:cNvPr id="6" name="Content Placeholder 5" descr="Screenshot images of the Folder Properties dialog box and Advanced Attributes dialog box in Windows File Explorer. There are 4 attributes  with checkboxes listed, Encrypt contents to secure data is the last, under Cmopress or Encrypt attributes. OK and Cancel buttons close the Advanced Attributes window and return to the user the Folder Properties window.  "/>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638800" y="1749425"/>
            <a:ext cx="4011612" cy="3127375"/>
          </a:xfrm>
          <a:prstGeom prst="rect">
            <a:avLst/>
          </a:prstGeom>
        </p:spPr>
      </p:pic>
      <p:sp>
        <p:nvSpPr>
          <p:cNvPr id="32774" name="Slide Number Placeholder 3277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9</a:t>
            </a:fld>
            <a:endParaRPr lang="en-US" sz="1100"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28180930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2_V3-REVISED.wav"/>
  <p:tag name="AUDIO_ID" val="274"/>
  <p:tag name="ELAPSEDTIME" val="28.552"/>
  <p:tag name="ARTICULATE_SLIDE_NAV" val="2"/>
  <p:tag name="ARTICULATE_SLIDE_GUID" val="b691822e-c369-40e1-a5be-0335468d1209"/>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10_V3.mp3"/>
  <p:tag name="AUDIO_ID" val="277"/>
  <p:tag name="ELAPSEDTIME" val="49.137"/>
  <p:tag name="ARTICULATE_SLIDE_NAV" val="10"/>
  <p:tag name="ARTICULATE_SLIDE_GUID" val="9b8e136c-0559-442c-a170-64e3c75e9a00"/>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7_V3.mp3"/>
  <p:tag name="AUDIO_ID" val="274"/>
  <p:tag name="ELAPSEDTIME" val="108.095"/>
  <p:tag name="ARTICULATE_SLIDE_NAV" val="7"/>
  <p:tag name="ARTICULATE_SLIDE_GUID" val="7a2310b1-ea8a-4cdc-9127-95665534537f"/>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8_V3.mp3"/>
  <p:tag name="AUDIO_ID" val="275"/>
  <p:tag name="ELAPSEDTIME" val="69.173"/>
  <p:tag name="ARTICULATE_SLIDE_NAV" val="8"/>
  <p:tag name="ARTICULATE_SLIDE_GUID" val="d1d02391-f809-42e0-af81-7b6f3d036f4f"/>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11_V3.mp3"/>
  <p:tag name="AUDIO_ID" val="278"/>
  <p:tag name="ELAPSEDTIME" val="76.957"/>
  <p:tag name="ARTICULATE_SLIDE_NAV" val="11"/>
  <p:tag name="ARTICULATE_SLIDE_GUID" val="6992701e-e6a6-487b-bf46-bab30b48bb1f"/>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20_V3.mp3"/>
  <p:tag name="AUDIO_ID" val="264"/>
  <p:tag name="ELAPSEDTIME" val="16.64"/>
  <p:tag name="ARTICULATE_SLIDE_NAV" val="20"/>
  <p:tag name="ARTICULATE_SLIDE_GUID" val="a28d6d52-0420-42af-ad53-039da8c90c05"/>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py of 30_sec_silence.mp3"/>
  <p:tag name="AUDIO_ID" val="271"/>
  <p:tag name="ELAPSEDTIME" val="7.515"/>
  <p:tag name="ARTICULATE_SLIDE_NAV" val="21"/>
  <p:tag name="ARTICULATE_SLIDE_GUID" val="f207afc3-fcc7-4d26-998d-9a9301459503"/>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py of 30_sec_silence.mp3"/>
  <p:tag name="AUDIO_ID" val="271"/>
  <p:tag name="ELAPSEDTIME" val="7.515"/>
  <p:tag name="ARTICULATE_SLIDE_NAV" val="21"/>
  <p:tag name="ARTICULATE_SLIDE_GUID" val="f207afc3-fcc7-4d26-998d-9a9301459503"/>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4_V3.mp3"/>
  <p:tag name="AUDIO_ID" val="276"/>
  <p:tag name="ELAPSEDTIME" val="73.613"/>
  <p:tag name="ARTICULATE_SLIDE_NAV" val="4"/>
  <p:tag name="ARTICULATE_SLIDE_GUID" val="545d8382-9f70-4413-891b-fee74c5650d1"/>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5_V3.mp3"/>
  <p:tag name="AUDIO_ID" val="287"/>
  <p:tag name="ELAPSEDTIME" val="63.87"/>
  <p:tag name="ARTICULATE_SLIDE_NAV" val="15"/>
  <p:tag name="ARTICULATE_SLIDE_GUID" val="d4668268-84f0-43b7-a549-8b64aa638a57"/>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6_V3.mp3"/>
  <p:tag name="AUDIO_ID" val="273"/>
  <p:tag name="ELAPSEDTIME" val="52.611"/>
  <p:tag name="ARTICULATE_SLIDE_NAV" val="6"/>
  <p:tag name="ARTICULATE_SLIDE_GUID" val="385194b0-8d2c-4ad1-8ce1-11defd1aeddc"/>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6_V3.mp3"/>
  <p:tag name="AUDIO_ID" val="288"/>
  <p:tag name="ELAPSEDTIME" val="129.542"/>
  <p:tag name="ARTICULATE_SLIDE_NAV" val="16"/>
  <p:tag name="ARTICULATE_SLIDE_GUID" val="eb4c87fd-fc12-4a46-95ea-0f8ce155e3a6"/>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12_V3.mp3"/>
  <p:tag name="AUDIO_ID" val="279"/>
  <p:tag name="ELAPSEDTIME" val="108.409"/>
  <p:tag name="ARTICULATE_SLIDE_NAV" val="12"/>
  <p:tag name="ARTICULATE_SLIDE_GUID" val="f5e3ced0-7157-489a-b32a-17da375ed527"/>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13_V3.mp3"/>
  <p:tag name="AUDIO_ID" val="280"/>
  <p:tag name="ELAPSEDTIME" val="45.532"/>
  <p:tag name="ARTICULATE_SLIDE_NAV" val="13"/>
  <p:tag name="ARTICULATE_SLIDE_GUID" val="e9c0efca-5862-4a81-a118-7cedbf7e83fc"/>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15_V3.mp3"/>
  <p:tag name="AUDIO_ID" val="282"/>
  <p:tag name="ELAPSEDTIME" val="56.817"/>
  <p:tag name="ARTICULATE_SLIDE_NAV" val="15"/>
  <p:tag name="ARTICULATE_SLIDE_GUID" val="755e3946-d303-49a1-aa6e-70277fa0451c"/>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b\comp4_unit8b_S-9_V3.mp3"/>
  <p:tag name="AUDIO_ID" val="276"/>
  <p:tag name="ELAPSEDTIME" val="97.881"/>
  <p:tag name="ARTICULATE_SLIDE_NAV" val="9"/>
  <p:tag name="ARTICULATE_SLIDE_GUID" val="529b8c59-89f0-4506-a28d-b51570955af2"/>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purl.org/dc/elements/1.1/"/>
    <ds:schemaRef ds:uri="http://purl.org/dc/dcmitype/"/>
    <ds:schemaRef ds:uri="http://schemas.microsoft.com/office/infopath/2007/PartnerControls"/>
    <ds:schemaRef ds:uri="http://schemas.microsoft.com/office/2006/documentManagement/types"/>
    <ds:schemaRef ds:uri="13922b43-4eea-40f2-b18b-c20327cdf16c"/>
    <ds:schemaRef ds:uri="http://schemas.microsoft.com/office/2006/metadata/properties"/>
    <ds:schemaRef ds:uri="http://schemas.microsoft.com/sharepoint/v3"/>
    <ds:schemaRef ds:uri="http://purl.org/dc/terms/"/>
    <ds:schemaRef ds:uri="http://schemas.openxmlformats.org/package/2006/metadata/core-properties"/>
    <ds:schemaRef ds:uri="d8573787-17db-43b5-9af3-2a45e79ab039"/>
    <ds:schemaRef ds:uri="http://www.w3.org/XML/1998/namespace"/>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64B36CB4-4595-4CED-AB5C-6A2EF66A9C6C}"/>
</file>

<file path=docProps/app.xml><?xml version="1.0" encoding="utf-8"?>
<Properties xmlns="http://schemas.openxmlformats.org/officeDocument/2006/extended-properties" xmlns:vt="http://schemas.openxmlformats.org/officeDocument/2006/docPropsVTypes">
  <Template>Charteuse and blue USAID (1)</Template>
  <TotalTime>437</TotalTime>
  <Words>2889</Words>
  <Application>Microsoft Office PowerPoint</Application>
  <PresentationFormat>Custom</PresentationFormat>
  <Paragraphs>239</Paragraphs>
  <Slides>18</Slides>
  <Notes>18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Arial</vt:lpstr>
      <vt:lpstr>Calibri</vt:lpstr>
      <vt:lpstr>Century Gothic</vt:lpstr>
      <vt:lpstr>Courier New</vt:lpstr>
      <vt:lpstr>Futura Lt BT</vt:lpstr>
      <vt:lpstr>Futura LT Pro Book</vt:lpstr>
      <vt:lpstr>Gill Sans MT</vt:lpstr>
      <vt:lpstr>Tahoma</vt:lpstr>
      <vt:lpstr>Times New Roman</vt:lpstr>
      <vt:lpstr>Verdana</vt:lpstr>
      <vt:lpstr>Wingdings</vt:lpstr>
      <vt:lpstr>Office Theme</vt:lpstr>
      <vt:lpstr>PowerPoint Presentation</vt:lpstr>
      <vt:lpstr>Privacy, Security, and Confidentiality</vt:lpstr>
      <vt:lpstr>Computer Protection—Methods and Tools</vt:lpstr>
      <vt:lpstr>Authentication Process</vt:lpstr>
      <vt:lpstr>Multifactor Authentication</vt:lpstr>
      <vt:lpstr>Authorization</vt:lpstr>
      <vt:lpstr>Encryption</vt:lpstr>
      <vt:lpstr>File Encryption Example</vt:lpstr>
      <vt:lpstr>Folder Encryption Example</vt:lpstr>
      <vt:lpstr>Antivirus Software</vt:lpstr>
      <vt:lpstr>Common Anti-Malware Software</vt:lpstr>
      <vt:lpstr>What is a firewall?</vt:lpstr>
      <vt:lpstr>Windows Firewall Example</vt:lpstr>
      <vt:lpstr>Intrusion Protection Systems</vt:lpstr>
      <vt:lpstr>Privacy, Security, and Confidentiality</vt:lpstr>
      <vt:lpstr>Privacy, Security, and Confidentiality</vt:lpstr>
      <vt:lpstr>Privacy, Security, and Confidentiality</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74</cp:revision>
  <dcterms:created xsi:type="dcterms:W3CDTF">2018-06-13T15:28:32Z</dcterms:created>
  <dcterms:modified xsi:type="dcterms:W3CDTF">2018-10-02T21:59:32Z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