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0.xml" ContentType="application/vnd.openxmlformats-officedocument.presentationml.tags+xml"/>
  <Override PartName="/ppt/notesSlides/notesSlide12.xml" ContentType="application/vnd.openxmlformats-officedocument.presentationml.notesSlide+xml"/>
  <Override PartName="/ppt/tags/tag11.xml" ContentType="application/vnd.openxmlformats-officedocument.presentationml.tags+xml"/>
  <Override PartName="/ppt/notesSlides/notesSlide13.xml" ContentType="application/vnd.openxmlformats-officedocument.presentationml.notesSlide+xml"/>
  <Override PartName="/ppt/tags/tag12.xml" ContentType="application/vnd.openxmlformats-officedocument.presentationml.tags+xml"/>
  <Override PartName="/ppt/notesSlides/notesSlide14.xml" ContentType="application/vnd.openxmlformats-officedocument.presentationml.notesSlide+xml"/>
  <Override PartName="/ppt/tags/tag13.xml" ContentType="application/vnd.openxmlformats-officedocument.presentationml.tags+xml"/>
  <Override PartName="/ppt/notesSlides/notesSlide15.xml" ContentType="application/vnd.openxmlformats-officedocument.presentationml.notesSlide+xml"/>
  <Override PartName="/ppt/tags/tag14.xml" ContentType="application/vnd.openxmlformats-officedocument.presentationml.tags+xml"/>
  <Override PartName="/ppt/notesSlides/notesSlide16.xml" ContentType="application/vnd.openxmlformats-officedocument.presentationml.notesSlide+xml"/>
  <Override PartName="/ppt/tags/tag15.xml" ContentType="application/vnd.openxmlformats-officedocument.presentationml.tags+xml"/>
  <Override PartName="/ppt/notesSlides/notesSlide17.xml" ContentType="application/vnd.openxmlformats-officedocument.presentationml.notesSlide+xml"/>
  <Override PartName="/ppt/tags/tag16.xml" ContentType="application/vnd.openxmlformats-officedocument.presentationml.tags+xml"/>
  <Override PartName="/ppt/notesSlides/notesSlide18.xml" ContentType="application/vnd.openxmlformats-officedocument.presentationml.notesSlide+xml"/>
  <Override PartName="/ppt/tags/tag17.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8.xml" ContentType="application/vnd.openxmlformats-officedocument.presentationml.tags+xml"/>
  <Override PartName="/ppt/notesSlides/notesSlide23.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tags/tag20.xml" ContentType="application/vnd.openxmlformats-officedocument.presentationml.tags+xml"/>
  <Override PartName="/ppt/notesSlides/notesSlide25.xml" ContentType="application/vnd.openxmlformats-officedocument.presentationml.notesSlide+xml"/>
  <Override PartName="/ppt/tags/tag21.xml" ContentType="application/vnd.openxmlformats-officedocument.presentationml.tags+xml"/>
  <Override PartName="/ppt/notesSlides/notesSlide26.xml" ContentType="application/vnd.openxmlformats-officedocument.presentationml.notesSlide+xml"/>
  <Override PartName="/ppt/tags/tag22.xml" ContentType="application/vnd.openxmlformats-officedocument.presentationml.tags+xml"/>
  <Override PartName="/ppt/notesSlides/notesSlide2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3.xml" ContentType="application/vnd.openxmlformats-officedocument.presentationml.tags+xml"/>
  <Override PartName="/ppt/notesSlides/notesSlide28.xml" ContentType="application/vnd.openxmlformats-officedocument.presentationml.notesSlide+xml"/>
  <Override PartName="/ppt/tags/tag24.xml" ContentType="application/vnd.openxmlformats-officedocument.presentationml.tags+xml"/>
  <Override PartName="/ppt/notesSlides/notesSlide29.xml" ContentType="application/vnd.openxmlformats-officedocument.presentationml.notesSlide+xml"/>
  <Override PartName="/ppt/tags/tag25.xml" ContentType="application/vnd.openxmlformats-officedocument.presentationml.tags+xml"/>
  <Override PartName="/ppt/notesSlides/notesSlide30.xml" ContentType="application/vnd.openxmlformats-officedocument.presentationml.notesSlide+xml"/>
  <Override PartName="/ppt/tags/tag26.xml" ContentType="application/vnd.openxmlformats-officedocument.presentationml.tags+xml"/>
  <Override PartName="/ppt/notesSlides/notesSlide31.xml" ContentType="application/vnd.openxmlformats-officedocument.presentationml.notesSlide+xml"/>
  <Override PartName="/ppt/tags/tag27.xml" ContentType="application/vnd.openxmlformats-officedocument.presentationml.tags+xml"/>
  <Override PartName="/ppt/notesSlides/notesSlide32.xml" ContentType="application/vnd.openxmlformats-officedocument.presentationml.notesSlide+xml"/>
  <Override PartName="/ppt/tags/tag28.xml" ContentType="application/vnd.openxmlformats-officedocument.presentationml.tags+xml"/>
  <Override PartName="/ppt/notesSlides/notesSlide33.xml" ContentType="application/vnd.openxmlformats-officedocument.presentationml.notesSlide+xml"/>
  <Override PartName="/ppt/tags/tag29.xml" ContentType="application/vnd.openxmlformats-officedocument.presentationml.tags+xml"/>
  <Override PartName="/ppt/notesSlides/notesSlide34.xml" ContentType="application/vnd.openxmlformats-officedocument.presentationml.notesSlide+xml"/>
  <Override PartName="/ppt/tags/tag30.xml" ContentType="application/vnd.openxmlformats-officedocument.presentationml.tags+xml"/>
  <Override PartName="/ppt/notesSlides/notesSlide35.xml" ContentType="application/vnd.openxmlformats-officedocument.presentationml.notesSlide+xml"/>
  <Override PartName="/ppt/tags/tag31.xml" ContentType="application/vnd.openxmlformats-officedocument.presentationml.tags+xml"/>
  <Override PartName="/ppt/notesSlides/notesSlide36.xml" ContentType="application/vnd.openxmlformats-officedocument.presentationml.notesSlide+xml"/>
  <Override PartName="/ppt/tags/tag32.xml" ContentType="application/vnd.openxmlformats-officedocument.presentationml.tags+xml"/>
  <Override PartName="/ppt/notesSlides/notesSlide37.xml" ContentType="application/vnd.openxmlformats-officedocument.presentationml.notesSlide+xml"/>
  <Override PartName="/ppt/tags/tag33.xml" ContentType="application/vnd.openxmlformats-officedocument.presentationml.tags+xml"/>
  <Override PartName="/ppt/notesSlides/notesSlide38.xml" ContentType="application/vnd.openxmlformats-officedocument.presentationml.notesSlide+xml"/>
  <Override PartName="/ppt/tags/tag34.xml" ContentType="application/vnd.openxmlformats-officedocument.presentationml.tags+xml"/>
  <Override PartName="/ppt/notesSlides/notesSlide39.xml" ContentType="application/vnd.openxmlformats-officedocument.presentationml.notesSlide+xml"/>
  <Override PartName="/ppt/tags/tag35.xml" ContentType="application/vnd.openxmlformats-officedocument.presentationml.tags+xml"/>
  <Override PartName="/ppt/notesSlides/notesSlide40.xml" ContentType="application/vnd.openxmlformats-officedocument.presentationml.notesSlide+xml"/>
  <Override PartName="/ppt/tags/tag36.xml" ContentType="application/vnd.openxmlformats-officedocument.presentationml.tags+xml"/>
  <Override PartName="/ppt/notesSlides/notesSlide41.xml" ContentType="application/vnd.openxmlformats-officedocument.presentationml.notesSlide+xml"/>
  <Override PartName="/ppt/tags/tag37.xml" ContentType="application/vnd.openxmlformats-officedocument.presentationml.tags+xml"/>
  <Override PartName="/ppt/notesSlides/notesSlide42.xml" ContentType="application/vnd.openxmlformats-officedocument.presentationml.notesSlide+xml"/>
  <Override PartName="/ppt/tags/tag38.xml" ContentType="application/vnd.openxmlformats-officedocument.presentationml.tags+xml"/>
  <Override PartName="/ppt/notesSlides/notesSlide43.xml" ContentType="application/vnd.openxmlformats-officedocument.presentationml.notesSlide+xml"/>
  <Override PartName="/ppt/tags/tag39.xml" ContentType="application/vnd.openxmlformats-officedocument.presentationml.tags+xml"/>
  <Override PartName="/ppt/notesSlides/notesSlide44.xml" ContentType="application/vnd.openxmlformats-officedocument.presentationml.notesSlide+xml"/>
  <Override PartName="/ppt/tags/tag40.xml" ContentType="application/vnd.openxmlformats-officedocument.presentationml.tags+xml"/>
  <Override PartName="/ppt/notesSlides/notesSlide45.xml" ContentType="application/vnd.openxmlformats-officedocument.presentationml.notesSlide+xml"/>
  <Override PartName="/ppt/tags/tag41.xml" ContentType="application/vnd.openxmlformats-officedocument.presentationml.tags+xml"/>
  <Override PartName="/ppt/notesSlides/notesSlide46.xml" ContentType="application/vnd.openxmlformats-officedocument.presentationml.notesSlide+xml"/>
  <Override PartName="/ppt/tags/tag42.xml" ContentType="application/vnd.openxmlformats-officedocument.presentationml.tags+xml"/>
  <Override PartName="/ppt/notesSlides/notesSlide47.xml" ContentType="application/vnd.openxmlformats-officedocument.presentationml.notesSlide+xml"/>
  <Override PartName="/ppt/tags/tag43.xml" ContentType="application/vnd.openxmlformats-officedocument.presentationml.tags+xml"/>
  <Override PartName="/ppt/notesSlides/notesSlide48.xml" ContentType="application/vnd.openxmlformats-officedocument.presentationml.notesSlide+xml"/>
  <Override PartName="/ppt/tags/tag44.xml" ContentType="application/vnd.openxmlformats-officedocument.presentationml.tags+xml"/>
  <Override PartName="/ppt/notesSlides/notesSlide49.xml" ContentType="application/vnd.openxmlformats-officedocument.presentationml.notesSlide+xml"/>
  <Override PartName="/ppt/tags/tag45.xml" ContentType="application/vnd.openxmlformats-officedocument.presentationml.tags+xml"/>
  <Override PartName="/ppt/notesSlides/notesSlide50.xml" ContentType="application/vnd.openxmlformats-officedocument.presentationml.notesSlide+xml"/>
  <Override PartName="/ppt/tags/tag46.xml" ContentType="application/vnd.openxmlformats-officedocument.presentationml.tags+xml"/>
  <Override PartName="/ppt/notesSlides/notesSlide51.xml" ContentType="application/vnd.openxmlformats-officedocument.presentationml.notesSlide+xml"/>
  <Override PartName="/ppt/tags/tag47.xml" ContentType="application/vnd.openxmlformats-officedocument.presentationml.tags+xml"/>
  <Override PartName="/ppt/notesSlides/notesSlide52.xml" ContentType="application/vnd.openxmlformats-officedocument.presentationml.notesSlide+xml"/>
  <Override PartName="/ppt/tags/tag48.xml" ContentType="application/vnd.openxmlformats-officedocument.presentationml.tags+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60"/>
  </p:notesMasterIdLst>
  <p:handoutMasterIdLst>
    <p:handoutMasterId r:id="rId61"/>
  </p:handoutMasterIdLst>
  <p:sldIdLst>
    <p:sldId id="277" r:id="rId5"/>
    <p:sldId id="258" r:id="rId6"/>
    <p:sldId id="313" r:id="rId7"/>
    <p:sldId id="314" r:id="rId8"/>
    <p:sldId id="316" r:id="rId9"/>
    <p:sldId id="317" r:id="rId10"/>
    <p:sldId id="259" r:id="rId11"/>
    <p:sldId id="260" r:id="rId12"/>
    <p:sldId id="261" r:id="rId13"/>
    <p:sldId id="262" r:id="rId14"/>
    <p:sldId id="290" r:id="rId15"/>
    <p:sldId id="263" r:id="rId16"/>
    <p:sldId id="264" r:id="rId17"/>
    <p:sldId id="265" r:id="rId18"/>
    <p:sldId id="266" r:id="rId19"/>
    <p:sldId id="267" r:id="rId20"/>
    <p:sldId id="268" r:id="rId21"/>
    <p:sldId id="269" r:id="rId22"/>
    <p:sldId id="270" r:id="rId23"/>
    <p:sldId id="287" r:id="rId24"/>
    <p:sldId id="288" r:id="rId25"/>
    <p:sldId id="289" r:id="rId26"/>
    <p:sldId id="272" r:id="rId27"/>
    <p:sldId id="273" r:id="rId28"/>
    <p:sldId id="291" r:id="rId29"/>
    <p:sldId id="275" r:id="rId30"/>
    <p:sldId id="276" r:id="rId31"/>
    <p:sldId id="292" r:id="rId32"/>
    <p:sldId id="293" r:id="rId33"/>
    <p:sldId id="294" r:id="rId34"/>
    <p:sldId id="295" r:id="rId35"/>
    <p:sldId id="296" r:id="rId36"/>
    <p:sldId id="297" r:id="rId37"/>
    <p:sldId id="298" r:id="rId38"/>
    <p:sldId id="299" r:id="rId39"/>
    <p:sldId id="300" r:id="rId40"/>
    <p:sldId id="301" r:id="rId41"/>
    <p:sldId id="302" r:id="rId42"/>
    <p:sldId id="303" r:id="rId43"/>
    <p:sldId id="304" r:id="rId44"/>
    <p:sldId id="305" r:id="rId45"/>
    <p:sldId id="306" r:id="rId46"/>
    <p:sldId id="307" r:id="rId47"/>
    <p:sldId id="318" r:id="rId48"/>
    <p:sldId id="319" r:id="rId49"/>
    <p:sldId id="320" r:id="rId50"/>
    <p:sldId id="321" r:id="rId51"/>
    <p:sldId id="322" r:id="rId52"/>
    <p:sldId id="323" r:id="rId53"/>
    <p:sldId id="324" r:id="rId54"/>
    <p:sldId id="325" r:id="rId55"/>
    <p:sldId id="326" r:id="rId56"/>
    <p:sldId id="327" r:id="rId57"/>
    <p:sldId id="312" r:id="rId58"/>
    <p:sldId id="285" r:id="rId59"/>
  </p:sldIdLst>
  <p:sldSz cx="10058400" cy="7772400"/>
  <p:notesSz cx="9296400" cy="7010400"/>
  <p:defaultTextStyle>
    <a:defPPr>
      <a:defRPr lang="en-US"/>
    </a:defPPr>
    <a:lvl1pPr algn="l" rtl="0" eaLnBrk="0" fontAlgn="base" hangingPunct="0">
      <a:spcBef>
        <a:spcPct val="0"/>
      </a:spcBef>
      <a:spcAft>
        <a:spcPct val="0"/>
      </a:spcAft>
      <a:defRPr kern="1200">
        <a:solidFill>
          <a:schemeClr val="tx1"/>
        </a:solidFill>
        <a:latin typeface="Arial" charset="0"/>
        <a:ea typeface="Arial" charset="0"/>
        <a:cs typeface="Arial" charset="0"/>
      </a:defRPr>
    </a:lvl1pPr>
    <a:lvl2pPr marL="457200" algn="l" rtl="0" eaLnBrk="0" fontAlgn="base" hangingPunct="0">
      <a:spcBef>
        <a:spcPct val="0"/>
      </a:spcBef>
      <a:spcAft>
        <a:spcPct val="0"/>
      </a:spcAft>
      <a:defRPr kern="1200">
        <a:solidFill>
          <a:schemeClr val="tx1"/>
        </a:solidFill>
        <a:latin typeface="Arial" charset="0"/>
        <a:ea typeface="Arial" charset="0"/>
        <a:cs typeface="Arial" charset="0"/>
      </a:defRPr>
    </a:lvl2pPr>
    <a:lvl3pPr marL="914400" algn="l" rtl="0" eaLnBrk="0" fontAlgn="base" hangingPunct="0">
      <a:spcBef>
        <a:spcPct val="0"/>
      </a:spcBef>
      <a:spcAft>
        <a:spcPct val="0"/>
      </a:spcAft>
      <a:defRPr kern="1200">
        <a:solidFill>
          <a:schemeClr val="tx1"/>
        </a:solidFill>
        <a:latin typeface="Arial" charset="0"/>
        <a:ea typeface="Arial" charset="0"/>
        <a:cs typeface="Arial" charset="0"/>
      </a:defRPr>
    </a:lvl3pPr>
    <a:lvl4pPr marL="1371600" algn="l" rtl="0" eaLnBrk="0" fontAlgn="base" hangingPunct="0">
      <a:spcBef>
        <a:spcPct val="0"/>
      </a:spcBef>
      <a:spcAft>
        <a:spcPct val="0"/>
      </a:spcAft>
      <a:defRPr kern="1200">
        <a:solidFill>
          <a:schemeClr val="tx1"/>
        </a:solidFill>
        <a:latin typeface="Arial" charset="0"/>
        <a:ea typeface="Arial" charset="0"/>
        <a:cs typeface="Arial" charset="0"/>
      </a:defRPr>
    </a:lvl4pPr>
    <a:lvl5pPr marL="1828800" algn="l" rtl="0" eaLnBrk="0" fontAlgn="base" hangingPunct="0">
      <a:spcBef>
        <a:spcPct val="0"/>
      </a:spcBef>
      <a:spcAft>
        <a:spcPct val="0"/>
      </a:spcAft>
      <a:defRPr kern="1200">
        <a:solidFill>
          <a:schemeClr val="tx1"/>
        </a:solidFill>
        <a:latin typeface="Arial" charset="0"/>
        <a:ea typeface="Arial" charset="0"/>
        <a:cs typeface="Arial" charset="0"/>
      </a:defRPr>
    </a:lvl5pPr>
    <a:lvl6pPr marL="2286000" algn="l" defTabSz="914400" rtl="0" eaLnBrk="1" latinLnBrk="0" hangingPunct="1">
      <a:defRPr kern="1200">
        <a:solidFill>
          <a:schemeClr val="tx1"/>
        </a:solidFill>
        <a:latin typeface="Arial" charset="0"/>
        <a:ea typeface="Arial" charset="0"/>
        <a:cs typeface="Arial" charset="0"/>
      </a:defRPr>
    </a:lvl6pPr>
    <a:lvl7pPr marL="2743200" algn="l" defTabSz="914400" rtl="0" eaLnBrk="1" latinLnBrk="0" hangingPunct="1">
      <a:defRPr kern="1200">
        <a:solidFill>
          <a:schemeClr val="tx1"/>
        </a:solidFill>
        <a:latin typeface="Arial" charset="0"/>
        <a:ea typeface="Arial" charset="0"/>
        <a:cs typeface="Arial" charset="0"/>
      </a:defRPr>
    </a:lvl7pPr>
    <a:lvl8pPr marL="3200400" algn="l" defTabSz="914400" rtl="0" eaLnBrk="1" latinLnBrk="0" hangingPunct="1">
      <a:defRPr kern="1200">
        <a:solidFill>
          <a:schemeClr val="tx1"/>
        </a:solidFill>
        <a:latin typeface="Arial" charset="0"/>
        <a:ea typeface="Arial" charset="0"/>
        <a:cs typeface="Arial" charset="0"/>
      </a:defRPr>
    </a:lvl8pPr>
    <a:lvl9pPr marL="3657600" algn="l" defTabSz="914400" rtl="0" eaLnBrk="1" latinLnBrk="0" hangingPunct="1">
      <a:defRPr kern="1200">
        <a:solidFill>
          <a:schemeClr val="tx1"/>
        </a:solidFill>
        <a:latin typeface="Arial" charset="0"/>
        <a:ea typeface="Arial" charset="0"/>
        <a:cs typeface="Arial" charset="0"/>
      </a:defRPr>
    </a:lvl9pPr>
  </p:defaultTextStyle>
  <p:extLst>
    <p:ext uri="{EFAFB233-063F-42B5-8137-9DF3F51BA10A}">
      <p15:sldGuideLst xmlns:p15="http://schemas.microsoft.com/office/powerpoint/2012/main">
        <p15:guide id="1" orient="horz" pos="1560">
          <p15:clr>
            <a:srgbClr val="A4A3A4"/>
          </p15:clr>
        </p15:guide>
        <p15:guide id="2" pos="6144">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llella, Christina" initials="VC" lastIdx="1" clrIdx="0">
    <p:extLst>
      <p:ext uri="{19B8F6BF-5375-455C-9EA6-DF929625EA0E}">
        <p15:presenceInfo xmlns:p15="http://schemas.microsoft.com/office/powerpoint/2012/main" userId="S::37786@icf.com::910bba07-b9e3-4583-91f1-8ceacf5af36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0"/>
      </p:ext>
    </p:extLst>
  </p:showPr>
  <p:clrMru>
    <a:srgbClr val="075362"/>
    <a:srgbClr val="1E1860"/>
    <a:srgbClr val="A29CC0"/>
    <a:srgbClr val="555276"/>
    <a:srgbClr val="A6C038"/>
    <a:srgbClr val="ECCE18"/>
    <a:srgbClr val="E6661F"/>
    <a:srgbClr val="C83537"/>
    <a:srgbClr val="1E18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D5C447-0ACC-4DA8-A6CD-1AA73EC94EC6}" v="119" dt="2020-03-31T15:27:45.093"/>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010" autoAdjust="0"/>
    <p:restoredTop sz="68405" autoAdjust="0"/>
  </p:normalViewPr>
  <p:slideViewPr>
    <p:cSldViewPr snapToGrid="0">
      <p:cViewPr varScale="1">
        <p:scale>
          <a:sx n="54" d="100"/>
          <a:sy n="54" d="100"/>
        </p:scale>
        <p:origin x="738" y="36"/>
      </p:cViewPr>
      <p:guideLst>
        <p:guide orient="horz" pos="1560"/>
        <p:guide pos="614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7" d="100"/>
          <a:sy n="67" d="100"/>
        </p:scale>
        <p:origin x="1878" y="4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handoutMaster" Target="handoutMasters/handoutMaster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9AB40F-4C78-45BB-8975-C2BEA0DE04BD}" type="doc">
      <dgm:prSet loTypeId="urn:microsoft.com/office/officeart/2005/8/layout/venn1" loCatId="relationship" qsTypeId="urn:microsoft.com/office/officeart/2005/8/quickstyle/simple1" qsCatId="simple" csTypeId="urn:microsoft.com/office/officeart/2005/8/colors/accent3_2" csCatId="accent3" phldr="1"/>
      <dgm:spPr/>
    </dgm:pt>
    <dgm:pt modelId="{3EC528D6-E6CC-4ABB-B2F7-89F7F0878ABC}">
      <dgm:prSet phldrT="[Text]" custT="1"/>
      <dgm:spPr>
        <a:xfrm>
          <a:off x="768667" y="33059"/>
          <a:ext cx="1586865" cy="1586865"/>
        </a:xfrm>
        <a:solidFill>
          <a:srgbClr val="A7BF39">
            <a:alpha val="49804"/>
          </a:srgbClr>
        </a:solidFill>
      </dgm:spPr>
      <dgm:t>
        <a:bodyPr/>
        <a:lstStyle/>
        <a:p>
          <a:pPr algn="ctr"/>
          <a:r>
            <a:rPr lang="en-US" sz="1800" b="1" dirty="0">
              <a:latin typeface="Century Gothic" panose="020B0502020202020204" pitchFamily="34" charset="0"/>
              <a:ea typeface="+mn-ea"/>
              <a:cs typeface="+mn-cs"/>
            </a:rPr>
            <a:t>Privacy</a:t>
          </a:r>
          <a:endParaRPr lang="en-US" sz="1800" dirty="0">
            <a:latin typeface="Century Gothic" panose="020B0502020202020204" pitchFamily="34" charset="0"/>
            <a:ea typeface="+mn-ea"/>
            <a:cs typeface="+mn-cs"/>
          </a:endParaRPr>
        </a:p>
      </dgm:t>
    </dgm:pt>
    <dgm:pt modelId="{35D593FB-2D7F-4111-B558-07AF877F625F}" type="parTrans" cxnId="{7BB01C62-FE58-4B0F-AE35-8182C6A03441}">
      <dgm:prSet/>
      <dgm:spPr/>
      <dgm:t>
        <a:bodyPr/>
        <a:lstStyle/>
        <a:p>
          <a:pPr algn="ctr"/>
          <a:endParaRPr lang="en-US"/>
        </a:p>
      </dgm:t>
    </dgm:pt>
    <dgm:pt modelId="{CD1E8972-FCC8-40BC-BE61-642E673116FB}" type="sibTrans" cxnId="{7BB01C62-FE58-4B0F-AE35-8182C6A03441}">
      <dgm:prSet/>
      <dgm:spPr/>
      <dgm:t>
        <a:bodyPr/>
        <a:lstStyle/>
        <a:p>
          <a:pPr algn="ctr"/>
          <a:endParaRPr lang="en-US"/>
        </a:p>
      </dgm:t>
    </dgm:pt>
    <dgm:pt modelId="{32642578-A917-4041-9F15-A156023D55B2}">
      <dgm:prSet phldrT="[Text]" custT="1"/>
      <dgm:spPr>
        <a:xfrm>
          <a:off x="1341261" y="1024850"/>
          <a:ext cx="1586865" cy="1586865"/>
        </a:xfrm>
        <a:solidFill>
          <a:srgbClr val="A7BF39">
            <a:alpha val="50000"/>
          </a:srgbClr>
        </a:solidFill>
      </dgm:spPr>
      <dgm:t>
        <a:bodyPr/>
        <a:lstStyle/>
        <a:p>
          <a:pPr algn="ctr"/>
          <a:r>
            <a:rPr lang="en-US" sz="1800" b="1" dirty="0">
              <a:latin typeface="Century Gothic" panose="020B0502020202020204" pitchFamily="34" charset="0"/>
              <a:ea typeface="+mn-ea"/>
              <a:cs typeface="+mn-cs"/>
            </a:rPr>
            <a:t>Security</a:t>
          </a:r>
          <a:endParaRPr lang="en-US" sz="1800" dirty="0">
            <a:latin typeface="Century Gothic" panose="020B0502020202020204" pitchFamily="34" charset="0"/>
            <a:ea typeface="+mn-ea"/>
            <a:cs typeface="+mn-cs"/>
          </a:endParaRPr>
        </a:p>
      </dgm:t>
    </dgm:pt>
    <dgm:pt modelId="{9E1BDE5B-9776-4967-8628-8AE7A4204ABD}" type="parTrans" cxnId="{891419F8-B73E-4522-AAFD-CA5ECCD15036}">
      <dgm:prSet/>
      <dgm:spPr/>
      <dgm:t>
        <a:bodyPr/>
        <a:lstStyle/>
        <a:p>
          <a:pPr algn="ctr"/>
          <a:endParaRPr lang="en-US"/>
        </a:p>
      </dgm:t>
    </dgm:pt>
    <dgm:pt modelId="{3B3E32DC-E1D6-4819-B850-582F9FD7818D}" type="sibTrans" cxnId="{891419F8-B73E-4522-AAFD-CA5ECCD15036}">
      <dgm:prSet/>
      <dgm:spPr/>
      <dgm:t>
        <a:bodyPr/>
        <a:lstStyle/>
        <a:p>
          <a:pPr algn="ctr"/>
          <a:endParaRPr lang="en-US"/>
        </a:p>
      </dgm:t>
    </dgm:pt>
    <dgm:pt modelId="{4A5515F8-A975-44AC-BE52-64025E5B6FDE}">
      <dgm:prSet phldrT="[Text]" custT="1"/>
      <dgm:spPr>
        <a:xfrm>
          <a:off x="196073" y="1024850"/>
          <a:ext cx="1586865" cy="1586865"/>
        </a:xfrm>
        <a:solidFill>
          <a:srgbClr val="A7BF39">
            <a:alpha val="50000"/>
          </a:srgbClr>
        </a:solidFill>
      </dgm:spPr>
      <dgm:t>
        <a:bodyPr/>
        <a:lstStyle/>
        <a:p>
          <a:pPr algn="ctr"/>
          <a:r>
            <a:rPr lang="en-US" sz="1800" b="1" dirty="0">
              <a:latin typeface="Century Gothic" panose="020B0502020202020204" pitchFamily="34" charset="0"/>
              <a:ea typeface="+mn-ea"/>
              <a:cs typeface="+mn-cs"/>
            </a:rPr>
            <a:t>Confidentiality</a:t>
          </a:r>
        </a:p>
      </dgm:t>
    </dgm:pt>
    <dgm:pt modelId="{862804E0-BC08-4207-BEE9-8FD9F3B804B7}" type="parTrans" cxnId="{8BAFE1DA-91F0-46F2-89CD-CEB58820F354}">
      <dgm:prSet/>
      <dgm:spPr/>
      <dgm:t>
        <a:bodyPr/>
        <a:lstStyle/>
        <a:p>
          <a:pPr algn="ctr"/>
          <a:endParaRPr lang="en-US"/>
        </a:p>
      </dgm:t>
    </dgm:pt>
    <dgm:pt modelId="{4D72A344-E97D-4212-B4F7-E148BF997D85}" type="sibTrans" cxnId="{8BAFE1DA-91F0-46F2-89CD-CEB58820F354}">
      <dgm:prSet/>
      <dgm:spPr/>
      <dgm:t>
        <a:bodyPr/>
        <a:lstStyle/>
        <a:p>
          <a:pPr algn="ctr"/>
          <a:endParaRPr lang="en-US"/>
        </a:p>
      </dgm:t>
    </dgm:pt>
    <dgm:pt modelId="{A539952C-CF55-479E-9F97-D818162C49D5}" type="pres">
      <dgm:prSet presAssocID="{609AB40F-4C78-45BB-8975-C2BEA0DE04BD}" presName="compositeShape" presStyleCnt="0">
        <dgm:presLayoutVars>
          <dgm:chMax val="7"/>
          <dgm:dir/>
          <dgm:resizeHandles val="exact"/>
        </dgm:presLayoutVars>
      </dgm:prSet>
      <dgm:spPr/>
    </dgm:pt>
    <dgm:pt modelId="{F9A4F80F-0AB6-44E6-A005-A3C6F411718B}" type="pres">
      <dgm:prSet presAssocID="{3EC528D6-E6CC-4ABB-B2F7-89F7F0878ABC}" presName="circ1" presStyleLbl="vennNode1" presStyleIdx="0" presStyleCnt="3" custLinFactNeighborX="-4182"/>
      <dgm:spPr>
        <a:prstGeom prst="ellipse">
          <a:avLst/>
        </a:prstGeom>
      </dgm:spPr>
    </dgm:pt>
    <dgm:pt modelId="{3DB948CD-CAF1-40E7-91F4-590D127E90FF}" type="pres">
      <dgm:prSet presAssocID="{3EC528D6-E6CC-4ABB-B2F7-89F7F0878ABC}" presName="circ1Tx" presStyleLbl="revTx" presStyleIdx="0" presStyleCnt="0">
        <dgm:presLayoutVars>
          <dgm:chMax val="0"/>
          <dgm:chPref val="0"/>
          <dgm:bulletEnabled val="1"/>
        </dgm:presLayoutVars>
      </dgm:prSet>
      <dgm:spPr/>
    </dgm:pt>
    <dgm:pt modelId="{1EED5AFE-35B4-45BB-97ED-EAF06CAB57BB}" type="pres">
      <dgm:prSet presAssocID="{32642578-A917-4041-9F15-A156023D55B2}" presName="circ2" presStyleLbl="vennNode1" presStyleIdx="1" presStyleCnt="3" custLinFactNeighborX="-7874" custLinFactNeighborY="-10907"/>
      <dgm:spPr>
        <a:prstGeom prst="ellipse">
          <a:avLst/>
        </a:prstGeom>
      </dgm:spPr>
    </dgm:pt>
    <dgm:pt modelId="{6BF8D35D-BA09-44C9-A2CB-18FCF11CBC26}" type="pres">
      <dgm:prSet presAssocID="{32642578-A917-4041-9F15-A156023D55B2}" presName="circ2Tx" presStyleLbl="revTx" presStyleIdx="0" presStyleCnt="0">
        <dgm:presLayoutVars>
          <dgm:chMax val="0"/>
          <dgm:chPref val="0"/>
          <dgm:bulletEnabled val="1"/>
        </dgm:presLayoutVars>
      </dgm:prSet>
      <dgm:spPr/>
    </dgm:pt>
    <dgm:pt modelId="{4925A86E-BD85-4011-8BC2-D348E1A51916}" type="pres">
      <dgm:prSet presAssocID="{4A5515F8-A975-44AC-BE52-64025E5B6FDE}" presName="circ3" presStyleLbl="vennNode1" presStyleIdx="2" presStyleCnt="3" custLinFactNeighborX="-4866" custLinFactNeighborY="-11537"/>
      <dgm:spPr>
        <a:prstGeom prst="ellipse">
          <a:avLst/>
        </a:prstGeom>
      </dgm:spPr>
    </dgm:pt>
    <dgm:pt modelId="{D285F980-4ECF-4632-94D7-F57C6657514A}" type="pres">
      <dgm:prSet presAssocID="{4A5515F8-A975-44AC-BE52-64025E5B6FDE}" presName="circ3Tx" presStyleLbl="revTx" presStyleIdx="0" presStyleCnt="0">
        <dgm:presLayoutVars>
          <dgm:chMax val="0"/>
          <dgm:chPref val="0"/>
          <dgm:bulletEnabled val="1"/>
        </dgm:presLayoutVars>
      </dgm:prSet>
      <dgm:spPr/>
    </dgm:pt>
  </dgm:ptLst>
  <dgm:cxnLst>
    <dgm:cxn modelId="{3298C611-DE2E-49F4-A797-BC67AFB4D7EB}" type="presOf" srcId="{4A5515F8-A975-44AC-BE52-64025E5B6FDE}" destId="{4925A86E-BD85-4011-8BC2-D348E1A51916}" srcOrd="0" destOrd="0" presId="urn:microsoft.com/office/officeart/2005/8/layout/venn1"/>
    <dgm:cxn modelId="{6F28432D-13BA-48FA-A332-5DB578721FE7}" type="presOf" srcId="{32642578-A917-4041-9F15-A156023D55B2}" destId="{6BF8D35D-BA09-44C9-A2CB-18FCF11CBC26}" srcOrd="1" destOrd="0" presId="urn:microsoft.com/office/officeart/2005/8/layout/venn1"/>
    <dgm:cxn modelId="{7BB01C62-FE58-4B0F-AE35-8182C6A03441}" srcId="{609AB40F-4C78-45BB-8975-C2BEA0DE04BD}" destId="{3EC528D6-E6CC-4ABB-B2F7-89F7F0878ABC}" srcOrd="0" destOrd="0" parTransId="{35D593FB-2D7F-4111-B558-07AF877F625F}" sibTransId="{CD1E8972-FCC8-40BC-BE61-642E673116FB}"/>
    <dgm:cxn modelId="{A9F39A43-5718-4437-B15E-5EFC8AB24851}" type="presOf" srcId="{4A5515F8-A975-44AC-BE52-64025E5B6FDE}" destId="{D285F980-4ECF-4632-94D7-F57C6657514A}" srcOrd="1" destOrd="0" presId="urn:microsoft.com/office/officeart/2005/8/layout/venn1"/>
    <dgm:cxn modelId="{EF39267C-B9DC-4356-B3EB-303048A078B9}" type="presOf" srcId="{3EC528D6-E6CC-4ABB-B2F7-89F7F0878ABC}" destId="{3DB948CD-CAF1-40E7-91F4-590D127E90FF}" srcOrd="1" destOrd="0" presId="urn:microsoft.com/office/officeart/2005/8/layout/venn1"/>
    <dgm:cxn modelId="{4B1E6ED6-8322-4BDB-B7DC-3A6D9368C520}" type="presOf" srcId="{3EC528D6-E6CC-4ABB-B2F7-89F7F0878ABC}" destId="{F9A4F80F-0AB6-44E6-A005-A3C6F411718B}" srcOrd="0" destOrd="0" presId="urn:microsoft.com/office/officeart/2005/8/layout/venn1"/>
    <dgm:cxn modelId="{8BAFE1DA-91F0-46F2-89CD-CEB58820F354}" srcId="{609AB40F-4C78-45BB-8975-C2BEA0DE04BD}" destId="{4A5515F8-A975-44AC-BE52-64025E5B6FDE}" srcOrd="2" destOrd="0" parTransId="{862804E0-BC08-4207-BEE9-8FD9F3B804B7}" sibTransId="{4D72A344-E97D-4212-B4F7-E148BF997D85}"/>
    <dgm:cxn modelId="{891419F8-B73E-4522-AAFD-CA5ECCD15036}" srcId="{609AB40F-4C78-45BB-8975-C2BEA0DE04BD}" destId="{32642578-A917-4041-9F15-A156023D55B2}" srcOrd="1" destOrd="0" parTransId="{9E1BDE5B-9776-4967-8628-8AE7A4204ABD}" sibTransId="{3B3E32DC-E1D6-4819-B850-582F9FD7818D}"/>
    <dgm:cxn modelId="{22D81AFE-CAD9-4B95-8792-ADCF255FB4EE}" type="presOf" srcId="{609AB40F-4C78-45BB-8975-C2BEA0DE04BD}" destId="{A539952C-CF55-479E-9F97-D818162C49D5}" srcOrd="0" destOrd="0" presId="urn:microsoft.com/office/officeart/2005/8/layout/venn1"/>
    <dgm:cxn modelId="{636523FE-6D59-4B51-A955-2E0DCBDE92C1}" type="presOf" srcId="{32642578-A917-4041-9F15-A156023D55B2}" destId="{1EED5AFE-35B4-45BB-97ED-EAF06CAB57BB}" srcOrd="0" destOrd="0" presId="urn:microsoft.com/office/officeart/2005/8/layout/venn1"/>
    <dgm:cxn modelId="{77F879B6-9C21-4000-9BC8-5EA0867D066C}" type="presParOf" srcId="{A539952C-CF55-479E-9F97-D818162C49D5}" destId="{F9A4F80F-0AB6-44E6-A005-A3C6F411718B}" srcOrd="0" destOrd="0" presId="urn:microsoft.com/office/officeart/2005/8/layout/venn1"/>
    <dgm:cxn modelId="{2BCA2A59-D8B5-49BC-ADA6-FF28963A9B65}" type="presParOf" srcId="{A539952C-CF55-479E-9F97-D818162C49D5}" destId="{3DB948CD-CAF1-40E7-91F4-590D127E90FF}" srcOrd="1" destOrd="0" presId="urn:microsoft.com/office/officeart/2005/8/layout/venn1"/>
    <dgm:cxn modelId="{1E6B419C-2314-49D8-8C4B-0B0DF831A73A}" type="presParOf" srcId="{A539952C-CF55-479E-9F97-D818162C49D5}" destId="{1EED5AFE-35B4-45BB-97ED-EAF06CAB57BB}" srcOrd="2" destOrd="0" presId="urn:microsoft.com/office/officeart/2005/8/layout/venn1"/>
    <dgm:cxn modelId="{D9C2F443-AFD5-4B31-B506-3C7E1C394288}" type="presParOf" srcId="{A539952C-CF55-479E-9F97-D818162C49D5}" destId="{6BF8D35D-BA09-44C9-A2CB-18FCF11CBC26}" srcOrd="3" destOrd="0" presId="urn:microsoft.com/office/officeart/2005/8/layout/venn1"/>
    <dgm:cxn modelId="{9A967556-C3C6-44B8-8A9B-A0CC2DBD56EA}" type="presParOf" srcId="{A539952C-CF55-479E-9F97-D818162C49D5}" destId="{4925A86E-BD85-4011-8BC2-D348E1A51916}" srcOrd="4" destOrd="0" presId="urn:microsoft.com/office/officeart/2005/8/layout/venn1"/>
    <dgm:cxn modelId="{7F424A73-3D4F-424F-A13B-7F21C245CBE8}" type="presParOf" srcId="{A539952C-CF55-479E-9F97-D818162C49D5}" destId="{D285F980-4ECF-4632-94D7-F57C6657514A}" srcOrd="5" destOrd="0" presId="urn:microsoft.com/office/officeart/2005/8/layout/venn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09AB40F-4C78-45BB-8975-C2BEA0DE04BD}" type="doc">
      <dgm:prSet loTypeId="urn:microsoft.com/office/officeart/2005/8/layout/venn1" loCatId="relationship" qsTypeId="urn:microsoft.com/office/officeart/2005/8/quickstyle/simple1" qsCatId="simple" csTypeId="urn:microsoft.com/office/officeart/2005/8/colors/accent3_2" csCatId="accent3" phldr="1"/>
      <dgm:spPr/>
    </dgm:pt>
    <dgm:pt modelId="{32642578-A917-4041-9F15-A156023D55B2}">
      <dgm:prSet phldrT="[Text]" custT="1"/>
      <dgm:spPr>
        <a:xfrm>
          <a:off x="1341261" y="1024850"/>
          <a:ext cx="1586865" cy="1586865"/>
        </a:xfrm>
        <a:solidFill>
          <a:srgbClr val="A7BF39">
            <a:alpha val="50000"/>
          </a:srgbClr>
        </a:solidFill>
      </dgm:spPr>
      <dgm:t>
        <a:bodyPr/>
        <a:lstStyle/>
        <a:p>
          <a:pPr algn="l"/>
          <a:r>
            <a:rPr lang="en-US" sz="2000" b="1" dirty="0">
              <a:latin typeface="Century Gothic" panose="020B0502020202020204" pitchFamily="34" charset="0"/>
              <a:ea typeface="+mn-ea"/>
              <a:cs typeface="+mn-cs"/>
            </a:rPr>
            <a:t>Ethnicity</a:t>
          </a:r>
        </a:p>
        <a:p>
          <a:pPr algn="l"/>
          <a:r>
            <a:rPr lang="en-US" sz="2000" b="1" dirty="0">
              <a:latin typeface="Century Gothic" panose="020B0502020202020204" pitchFamily="34" charset="0"/>
              <a:ea typeface="+mn-ea"/>
              <a:cs typeface="+mn-cs"/>
            </a:rPr>
            <a:t>Visit</a:t>
          </a:r>
          <a:r>
            <a:rPr lang="en-US" sz="2000" b="1" baseline="0" dirty="0">
              <a:latin typeface="Century Gothic" panose="020B0502020202020204" pitchFamily="34" charset="0"/>
              <a:ea typeface="+mn-ea"/>
              <a:cs typeface="+mn-cs"/>
            </a:rPr>
            <a:t> date</a:t>
          </a:r>
        </a:p>
        <a:p>
          <a:pPr algn="l"/>
          <a:r>
            <a:rPr lang="en-US" sz="2000" b="1" baseline="0" dirty="0">
              <a:latin typeface="Century Gothic" panose="020B0502020202020204" pitchFamily="34" charset="0"/>
              <a:ea typeface="+mn-ea"/>
              <a:cs typeface="+mn-cs"/>
            </a:rPr>
            <a:t>Diagnosis</a:t>
          </a:r>
        </a:p>
        <a:p>
          <a:pPr algn="l"/>
          <a:r>
            <a:rPr lang="en-US" sz="2000" b="1" baseline="0" dirty="0">
              <a:latin typeface="Century Gothic" panose="020B0502020202020204" pitchFamily="34" charset="0"/>
              <a:ea typeface="+mn-ea"/>
              <a:cs typeface="+mn-cs"/>
            </a:rPr>
            <a:t>Procedure</a:t>
          </a:r>
        </a:p>
        <a:p>
          <a:pPr algn="l"/>
          <a:r>
            <a:rPr lang="en-US" sz="2000" b="1" baseline="0" dirty="0">
              <a:latin typeface="Century Gothic" panose="020B0502020202020204" pitchFamily="34" charset="0"/>
              <a:ea typeface="+mn-ea"/>
              <a:cs typeface="+mn-cs"/>
            </a:rPr>
            <a:t>Medication</a:t>
          </a:r>
        </a:p>
        <a:p>
          <a:pPr algn="l"/>
          <a:r>
            <a:rPr lang="en-US" sz="2000" b="1" baseline="0" dirty="0">
              <a:latin typeface="Century Gothic" panose="020B0502020202020204" pitchFamily="34" charset="0"/>
              <a:ea typeface="+mn-ea"/>
              <a:cs typeface="+mn-cs"/>
            </a:rPr>
            <a:t>Charge</a:t>
          </a:r>
          <a:endParaRPr lang="en-US" sz="2000" dirty="0">
            <a:latin typeface="Century Gothic" panose="020B0502020202020204" pitchFamily="34" charset="0"/>
            <a:ea typeface="+mn-ea"/>
            <a:cs typeface="+mn-cs"/>
          </a:endParaRPr>
        </a:p>
      </dgm:t>
    </dgm:pt>
    <dgm:pt modelId="{9E1BDE5B-9776-4967-8628-8AE7A4204ABD}" type="parTrans" cxnId="{891419F8-B73E-4522-AAFD-CA5ECCD15036}">
      <dgm:prSet/>
      <dgm:spPr/>
      <dgm:t>
        <a:bodyPr/>
        <a:lstStyle/>
        <a:p>
          <a:pPr algn="ctr"/>
          <a:endParaRPr lang="en-US"/>
        </a:p>
      </dgm:t>
    </dgm:pt>
    <dgm:pt modelId="{3B3E32DC-E1D6-4819-B850-582F9FD7818D}" type="sibTrans" cxnId="{891419F8-B73E-4522-AAFD-CA5ECCD15036}">
      <dgm:prSet/>
      <dgm:spPr/>
      <dgm:t>
        <a:bodyPr/>
        <a:lstStyle/>
        <a:p>
          <a:pPr algn="ctr"/>
          <a:endParaRPr lang="en-US"/>
        </a:p>
      </dgm:t>
    </dgm:pt>
    <dgm:pt modelId="{4A5515F8-A975-44AC-BE52-64025E5B6FDE}">
      <dgm:prSet phldrT="[Text]" custT="1"/>
      <dgm:spPr>
        <a:xfrm>
          <a:off x="196073" y="1024850"/>
          <a:ext cx="1586865" cy="1586865"/>
        </a:xfrm>
        <a:solidFill>
          <a:srgbClr val="A7BF39">
            <a:alpha val="50000"/>
          </a:srgbClr>
        </a:solidFill>
      </dgm:spPr>
      <dgm:t>
        <a:bodyPr/>
        <a:lstStyle/>
        <a:p>
          <a:pPr algn="r"/>
          <a:r>
            <a:rPr lang="en-US" sz="2000" b="1" dirty="0">
              <a:latin typeface="Century Gothic" panose="020B0502020202020204" pitchFamily="34" charset="0"/>
              <a:ea typeface="+mn-ea"/>
              <a:cs typeface="+mn-cs"/>
            </a:rPr>
            <a:t>Name</a:t>
          </a:r>
        </a:p>
        <a:p>
          <a:pPr algn="r"/>
          <a:r>
            <a:rPr lang="en-US" sz="2000" b="1" dirty="0">
              <a:latin typeface="Century Gothic" panose="020B0502020202020204" pitchFamily="34" charset="0"/>
              <a:ea typeface="+mn-ea"/>
              <a:cs typeface="+mn-cs"/>
            </a:rPr>
            <a:t>Address</a:t>
          </a:r>
        </a:p>
        <a:p>
          <a:pPr algn="r"/>
          <a:r>
            <a:rPr lang="en-US" sz="2000" b="1" dirty="0">
              <a:latin typeface="Century Gothic" panose="020B0502020202020204" pitchFamily="34" charset="0"/>
              <a:ea typeface="+mn-ea"/>
              <a:cs typeface="+mn-cs"/>
            </a:rPr>
            <a:t>Date registered</a:t>
          </a:r>
        </a:p>
        <a:p>
          <a:pPr algn="r"/>
          <a:r>
            <a:rPr lang="en-US" sz="2000" b="1" dirty="0">
              <a:latin typeface="Century Gothic" panose="020B0502020202020204" pitchFamily="34" charset="0"/>
              <a:ea typeface="+mn-ea"/>
              <a:cs typeface="+mn-cs"/>
            </a:rPr>
            <a:t>Party affiliation</a:t>
          </a:r>
        </a:p>
        <a:p>
          <a:pPr algn="r"/>
          <a:r>
            <a:rPr lang="en-US" sz="2000" b="1" dirty="0">
              <a:latin typeface="Century Gothic" panose="020B0502020202020204" pitchFamily="34" charset="0"/>
              <a:ea typeface="+mn-ea"/>
              <a:cs typeface="+mn-cs"/>
            </a:rPr>
            <a:t>Date last voted</a:t>
          </a:r>
        </a:p>
      </dgm:t>
    </dgm:pt>
    <dgm:pt modelId="{862804E0-BC08-4207-BEE9-8FD9F3B804B7}" type="parTrans" cxnId="{8BAFE1DA-91F0-46F2-89CD-CEB58820F354}">
      <dgm:prSet/>
      <dgm:spPr/>
      <dgm:t>
        <a:bodyPr/>
        <a:lstStyle/>
        <a:p>
          <a:pPr algn="ctr"/>
          <a:endParaRPr lang="en-US"/>
        </a:p>
      </dgm:t>
    </dgm:pt>
    <dgm:pt modelId="{4D72A344-E97D-4212-B4F7-E148BF997D85}" type="sibTrans" cxnId="{8BAFE1DA-91F0-46F2-89CD-CEB58820F354}">
      <dgm:prSet/>
      <dgm:spPr/>
      <dgm:t>
        <a:bodyPr/>
        <a:lstStyle/>
        <a:p>
          <a:pPr algn="ctr"/>
          <a:endParaRPr lang="en-US"/>
        </a:p>
      </dgm:t>
    </dgm:pt>
    <dgm:pt modelId="{A539952C-CF55-479E-9F97-D818162C49D5}" type="pres">
      <dgm:prSet presAssocID="{609AB40F-4C78-45BB-8975-C2BEA0DE04BD}" presName="compositeShape" presStyleCnt="0">
        <dgm:presLayoutVars>
          <dgm:chMax val="7"/>
          <dgm:dir/>
          <dgm:resizeHandles val="exact"/>
        </dgm:presLayoutVars>
      </dgm:prSet>
      <dgm:spPr/>
    </dgm:pt>
    <dgm:pt modelId="{6D51C149-7A24-3948-B27A-A0DCDE9D50A1}" type="pres">
      <dgm:prSet presAssocID="{32642578-A917-4041-9F15-A156023D55B2}" presName="circ1" presStyleLbl="vennNode1" presStyleIdx="0" presStyleCnt="2"/>
      <dgm:spPr/>
    </dgm:pt>
    <dgm:pt modelId="{78B42211-4013-9744-A933-510BA7ED999C}" type="pres">
      <dgm:prSet presAssocID="{32642578-A917-4041-9F15-A156023D55B2}" presName="circ1Tx" presStyleLbl="revTx" presStyleIdx="0" presStyleCnt="0">
        <dgm:presLayoutVars>
          <dgm:chMax val="0"/>
          <dgm:chPref val="0"/>
          <dgm:bulletEnabled val="1"/>
        </dgm:presLayoutVars>
      </dgm:prSet>
      <dgm:spPr/>
    </dgm:pt>
    <dgm:pt modelId="{566EF8D6-DDB8-6B40-BD05-E323B8B99E40}" type="pres">
      <dgm:prSet presAssocID="{4A5515F8-A975-44AC-BE52-64025E5B6FDE}" presName="circ2" presStyleLbl="vennNode1" presStyleIdx="1" presStyleCnt="2"/>
      <dgm:spPr/>
    </dgm:pt>
    <dgm:pt modelId="{A0F911F7-C956-1B48-BC86-76B7EE979F89}" type="pres">
      <dgm:prSet presAssocID="{4A5515F8-A975-44AC-BE52-64025E5B6FDE}" presName="circ2Tx" presStyleLbl="revTx" presStyleIdx="0" presStyleCnt="0">
        <dgm:presLayoutVars>
          <dgm:chMax val="0"/>
          <dgm:chPref val="0"/>
          <dgm:bulletEnabled val="1"/>
        </dgm:presLayoutVars>
      </dgm:prSet>
      <dgm:spPr/>
    </dgm:pt>
  </dgm:ptLst>
  <dgm:cxnLst>
    <dgm:cxn modelId="{E39A4F0E-399B-DC40-89A2-70FF2AE9104C}" type="presOf" srcId="{32642578-A917-4041-9F15-A156023D55B2}" destId="{6D51C149-7A24-3948-B27A-A0DCDE9D50A1}" srcOrd="0" destOrd="0" presId="urn:microsoft.com/office/officeart/2005/8/layout/venn1"/>
    <dgm:cxn modelId="{41C69C1B-B65C-0943-800D-C2AA43A95ED2}" type="presOf" srcId="{609AB40F-4C78-45BB-8975-C2BEA0DE04BD}" destId="{A539952C-CF55-479E-9F97-D818162C49D5}" srcOrd="0" destOrd="0" presId="urn:microsoft.com/office/officeart/2005/8/layout/venn1"/>
    <dgm:cxn modelId="{6382E11E-B59F-9047-B12B-1FBBD9D5E450}" type="presOf" srcId="{32642578-A917-4041-9F15-A156023D55B2}" destId="{78B42211-4013-9744-A933-510BA7ED999C}" srcOrd="1" destOrd="0" presId="urn:microsoft.com/office/officeart/2005/8/layout/venn1"/>
    <dgm:cxn modelId="{A9F6CD6B-64F4-6C41-A75A-E7E81EF36E40}" type="presOf" srcId="{4A5515F8-A975-44AC-BE52-64025E5B6FDE}" destId="{566EF8D6-DDB8-6B40-BD05-E323B8B99E40}" srcOrd="0" destOrd="0" presId="urn:microsoft.com/office/officeart/2005/8/layout/venn1"/>
    <dgm:cxn modelId="{A7528DA1-919D-A748-92FD-F18986792DFA}" type="presOf" srcId="{4A5515F8-A975-44AC-BE52-64025E5B6FDE}" destId="{A0F911F7-C956-1B48-BC86-76B7EE979F89}" srcOrd="1" destOrd="0" presId="urn:microsoft.com/office/officeart/2005/8/layout/venn1"/>
    <dgm:cxn modelId="{8BAFE1DA-91F0-46F2-89CD-CEB58820F354}" srcId="{609AB40F-4C78-45BB-8975-C2BEA0DE04BD}" destId="{4A5515F8-A975-44AC-BE52-64025E5B6FDE}" srcOrd="1" destOrd="0" parTransId="{862804E0-BC08-4207-BEE9-8FD9F3B804B7}" sibTransId="{4D72A344-E97D-4212-B4F7-E148BF997D85}"/>
    <dgm:cxn modelId="{891419F8-B73E-4522-AAFD-CA5ECCD15036}" srcId="{609AB40F-4C78-45BB-8975-C2BEA0DE04BD}" destId="{32642578-A917-4041-9F15-A156023D55B2}" srcOrd="0" destOrd="0" parTransId="{9E1BDE5B-9776-4967-8628-8AE7A4204ABD}" sibTransId="{3B3E32DC-E1D6-4819-B850-582F9FD7818D}"/>
    <dgm:cxn modelId="{0BEC535F-F1A9-3149-8F9B-0409D8F06C7D}" type="presParOf" srcId="{A539952C-CF55-479E-9F97-D818162C49D5}" destId="{6D51C149-7A24-3948-B27A-A0DCDE9D50A1}" srcOrd="0" destOrd="0" presId="urn:microsoft.com/office/officeart/2005/8/layout/venn1"/>
    <dgm:cxn modelId="{E785336C-6689-3A44-B0C6-1A512752E207}" type="presParOf" srcId="{A539952C-CF55-479E-9F97-D818162C49D5}" destId="{78B42211-4013-9744-A933-510BA7ED999C}" srcOrd="1" destOrd="0" presId="urn:microsoft.com/office/officeart/2005/8/layout/venn1"/>
    <dgm:cxn modelId="{A5335260-F01F-FE45-89A4-01280DA4C2A5}" type="presParOf" srcId="{A539952C-CF55-479E-9F97-D818162C49D5}" destId="{566EF8D6-DDB8-6B40-BD05-E323B8B99E40}" srcOrd="2" destOrd="0" presId="urn:microsoft.com/office/officeart/2005/8/layout/venn1"/>
    <dgm:cxn modelId="{DDE9CF66-F241-9545-B2A1-01883AFCDF74}" type="presParOf" srcId="{A539952C-CF55-479E-9F97-D818162C49D5}" destId="{A0F911F7-C956-1B48-BC86-76B7EE979F89}" srcOrd="3" destOrd="0" presId="urn:microsoft.com/office/officeart/2005/8/layout/venn1"/>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4F80F-0AB6-44E6-A005-A3C6F411718B}">
      <dsp:nvSpPr>
        <dsp:cNvPr id="0" name=""/>
        <dsp:cNvSpPr/>
      </dsp:nvSpPr>
      <dsp:spPr>
        <a:xfrm>
          <a:off x="2624559" y="62809"/>
          <a:ext cx="3014842" cy="3014842"/>
        </a:xfrm>
        <a:prstGeom prst="ellipse">
          <a:avLst/>
        </a:prstGeom>
        <a:solidFill>
          <a:srgbClr val="A7BF39">
            <a:alpha val="49804"/>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Century Gothic" panose="020B0502020202020204" pitchFamily="34" charset="0"/>
              <a:ea typeface="+mn-ea"/>
              <a:cs typeface="+mn-cs"/>
            </a:rPr>
            <a:t>Privacy</a:t>
          </a:r>
          <a:endParaRPr lang="en-US" sz="1800" kern="1200" dirty="0">
            <a:latin typeface="Century Gothic" panose="020B0502020202020204" pitchFamily="34" charset="0"/>
            <a:ea typeface="+mn-ea"/>
            <a:cs typeface="+mn-cs"/>
          </a:endParaRPr>
        </a:p>
      </dsp:txBody>
      <dsp:txXfrm>
        <a:off x="3026538" y="590406"/>
        <a:ext cx="2210884" cy="1356679"/>
      </dsp:txXfrm>
    </dsp:sp>
    <dsp:sp modelId="{1EED5AFE-35B4-45BB-97ED-EAF06CAB57BB}">
      <dsp:nvSpPr>
        <dsp:cNvPr id="0" name=""/>
        <dsp:cNvSpPr/>
      </dsp:nvSpPr>
      <dsp:spPr>
        <a:xfrm>
          <a:off x="3601107" y="1618257"/>
          <a:ext cx="3014842" cy="3014842"/>
        </a:xfrm>
        <a:prstGeom prst="ellipse">
          <a:avLst/>
        </a:prstGeom>
        <a:solidFill>
          <a:srgbClr val="A7BF39">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Century Gothic" panose="020B0502020202020204" pitchFamily="34" charset="0"/>
              <a:ea typeface="+mn-ea"/>
              <a:cs typeface="+mn-cs"/>
            </a:rPr>
            <a:t>Security</a:t>
          </a:r>
          <a:endParaRPr lang="en-US" sz="1800" kern="1200" dirty="0">
            <a:latin typeface="Century Gothic" panose="020B0502020202020204" pitchFamily="34" charset="0"/>
            <a:ea typeface="+mn-ea"/>
            <a:cs typeface="+mn-cs"/>
          </a:endParaRPr>
        </a:p>
      </dsp:txBody>
      <dsp:txXfrm>
        <a:off x="4523146" y="2397091"/>
        <a:ext cx="1808905" cy="1658163"/>
      </dsp:txXfrm>
    </dsp:sp>
    <dsp:sp modelId="{4925A86E-BD85-4011-8BC2-D348E1A51916}">
      <dsp:nvSpPr>
        <dsp:cNvPr id="0" name=""/>
        <dsp:cNvSpPr/>
      </dsp:nvSpPr>
      <dsp:spPr>
        <a:xfrm>
          <a:off x="1516082" y="1599263"/>
          <a:ext cx="3014842" cy="3014842"/>
        </a:xfrm>
        <a:prstGeom prst="ellipse">
          <a:avLst/>
        </a:prstGeom>
        <a:solidFill>
          <a:srgbClr val="A7BF39">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Century Gothic" panose="020B0502020202020204" pitchFamily="34" charset="0"/>
              <a:ea typeface="+mn-ea"/>
              <a:cs typeface="+mn-cs"/>
            </a:rPr>
            <a:t>Confidentiality</a:t>
          </a:r>
        </a:p>
      </dsp:txBody>
      <dsp:txXfrm>
        <a:off x="1799979" y="2378097"/>
        <a:ext cx="1808905" cy="165816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51C149-7A24-3948-B27A-A0DCDE9D50A1}">
      <dsp:nvSpPr>
        <dsp:cNvPr id="0" name=""/>
        <dsp:cNvSpPr/>
      </dsp:nvSpPr>
      <dsp:spPr>
        <a:xfrm>
          <a:off x="191612" y="149144"/>
          <a:ext cx="4726448" cy="4726448"/>
        </a:xfrm>
        <a:prstGeom prst="ellipse">
          <a:avLst/>
        </a:prstGeom>
        <a:solidFill>
          <a:srgbClr val="A7BF39">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l" defTabSz="889000">
            <a:lnSpc>
              <a:spcPct val="90000"/>
            </a:lnSpc>
            <a:spcBef>
              <a:spcPct val="0"/>
            </a:spcBef>
            <a:spcAft>
              <a:spcPct val="35000"/>
            </a:spcAft>
            <a:buNone/>
          </a:pPr>
          <a:r>
            <a:rPr lang="en-US" sz="2000" b="1" kern="1200" dirty="0">
              <a:latin typeface="Century Gothic" panose="020B0502020202020204" pitchFamily="34" charset="0"/>
              <a:ea typeface="+mn-ea"/>
              <a:cs typeface="+mn-cs"/>
            </a:rPr>
            <a:t>Ethnicity</a:t>
          </a:r>
        </a:p>
        <a:p>
          <a:pPr marL="0" lvl="0" indent="0" algn="l" defTabSz="889000">
            <a:lnSpc>
              <a:spcPct val="90000"/>
            </a:lnSpc>
            <a:spcBef>
              <a:spcPct val="0"/>
            </a:spcBef>
            <a:spcAft>
              <a:spcPct val="35000"/>
            </a:spcAft>
            <a:buNone/>
          </a:pPr>
          <a:r>
            <a:rPr lang="en-US" sz="2000" b="1" kern="1200" dirty="0">
              <a:latin typeface="Century Gothic" panose="020B0502020202020204" pitchFamily="34" charset="0"/>
              <a:ea typeface="+mn-ea"/>
              <a:cs typeface="+mn-cs"/>
            </a:rPr>
            <a:t>Visit</a:t>
          </a:r>
          <a:r>
            <a:rPr lang="en-US" sz="2000" b="1" kern="1200" baseline="0" dirty="0">
              <a:latin typeface="Century Gothic" panose="020B0502020202020204" pitchFamily="34" charset="0"/>
              <a:ea typeface="+mn-ea"/>
              <a:cs typeface="+mn-cs"/>
            </a:rPr>
            <a:t> date</a:t>
          </a:r>
        </a:p>
        <a:p>
          <a:pPr marL="0" lvl="0" indent="0" algn="l" defTabSz="889000">
            <a:lnSpc>
              <a:spcPct val="90000"/>
            </a:lnSpc>
            <a:spcBef>
              <a:spcPct val="0"/>
            </a:spcBef>
            <a:spcAft>
              <a:spcPct val="35000"/>
            </a:spcAft>
            <a:buNone/>
          </a:pPr>
          <a:r>
            <a:rPr lang="en-US" sz="2000" b="1" kern="1200" baseline="0" dirty="0">
              <a:latin typeface="Century Gothic" panose="020B0502020202020204" pitchFamily="34" charset="0"/>
              <a:ea typeface="+mn-ea"/>
              <a:cs typeface="+mn-cs"/>
            </a:rPr>
            <a:t>Diagnosis</a:t>
          </a:r>
        </a:p>
        <a:p>
          <a:pPr marL="0" lvl="0" indent="0" algn="l" defTabSz="889000">
            <a:lnSpc>
              <a:spcPct val="90000"/>
            </a:lnSpc>
            <a:spcBef>
              <a:spcPct val="0"/>
            </a:spcBef>
            <a:spcAft>
              <a:spcPct val="35000"/>
            </a:spcAft>
            <a:buNone/>
          </a:pPr>
          <a:r>
            <a:rPr lang="en-US" sz="2000" b="1" kern="1200" baseline="0" dirty="0">
              <a:latin typeface="Century Gothic" panose="020B0502020202020204" pitchFamily="34" charset="0"/>
              <a:ea typeface="+mn-ea"/>
              <a:cs typeface="+mn-cs"/>
            </a:rPr>
            <a:t>Procedure</a:t>
          </a:r>
        </a:p>
        <a:p>
          <a:pPr marL="0" lvl="0" indent="0" algn="l" defTabSz="889000">
            <a:lnSpc>
              <a:spcPct val="90000"/>
            </a:lnSpc>
            <a:spcBef>
              <a:spcPct val="0"/>
            </a:spcBef>
            <a:spcAft>
              <a:spcPct val="35000"/>
            </a:spcAft>
            <a:buNone/>
          </a:pPr>
          <a:r>
            <a:rPr lang="en-US" sz="2000" b="1" kern="1200" baseline="0" dirty="0">
              <a:latin typeface="Century Gothic" panose="020B0502020202020204" pitchFamily="34" charset="0"/>
              <a:ea typeface="+mn-ea"/>
              <a:cs typeface="+mn-cs"/>
            </a:rPr>
            <a:t>Medication</a:t>
          </a:r>
        </a:p>
        <a:p>
          <a:pPr marL="0" lvl="0" indent="0" algn="l" defTabSz="889000">
            <a:lnSpc>
              <a:spcPct val="90000"/>
            </a:lnSpc>
            <a:spcBef>
              <a:spcPct val="0"/>
            </a:spcBef>
            <a:spcAft>
              <a:spcPct val="35000"/>
            </a:spcAft>
            <a:buNone/>
          </a:pPr>
          <a:r>
            <a:rPr lang="en-US" sz="2000" b="1" kern="1200" baseline="0" dirty="0">
              <a:latin typeface="Century Gothic" panose="020B0502020202020204" pitchFamily="34" charset="0"/>
              <a:ea typeface="+mn-ea"/>
              <a:cs typeface="+mn-cs"/>
            </a:rPr>
            <a:t>Charge</a:t>
          </a:r>
          <a:endParaRPr lang="en-US" sz="2000" kern="1200" dirty="0">
            <a:latin typeface="Century Gothic" panose="020B0502020202020204" pitchFamily="34" charset="0"/>
            <a:ea typeface="+mn-ea"/>
            <a:cs typeface="+mn-cs"/>
          </a:endParaRPr>
        </a:p>
      </dsp:txBody>
      <dsp:txXfrm>
        <a:off x="851612" y="706494"/>
        <a:ext cx="2725159" cy="3611748"/>
      </dsp:txXfrm>
    </dsp:sp>
    <dsp:sp modelId="{566EF8D6-DDB8-6B40-BD05-E323B8B99E40}">
      <dsp:nvSpPr>
        <dsp:cNvPr id="0" name=""/>
        <dsp:cNvSpPr/>
      </dsp:nvSpPr>
      <dsp:spPr>
        <a:xfrm>
          <a:off x="3598061" y="149144"/>
          <a:ext cx="4726448" cy="4726448"/>
        </a:xfrm>
        <a:prstGeom prst="ellipse">
          <a:avLst/>
        </a:prstGeom>
        <a:solidFill>
          <a:srgbClr val="A7BF39">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r" defTabSz="889000">
            <a:lnSpc>
              <a:spcPct val="90000"/>
            </a:lnSpc>
            <a:spcBef>
              <a:spcPct val="0"/>
            </a:spcBef>
            <a:spcAft>
              <a:spcPct val="35000"/>
            </a:spcAft>
            <a:buNone/>
          </a:pPr>
          <a:r>
            <a:rPr lang="en-US" sz="2000" b="1" kern="1200" dirty="0">
              <a:latin typeface="Century Gothic" panose="020B0502020202020204" pitchFamily="34" charset="0"/>
              <a:ea typeface="+mn-ea"/>
              <a:cs typeface="+mn-cs"/>
            </a:rPr>
            <a:t>Name</a:t>
          </a:r>
        </a:p>
        <a:p>
          <a:pPr marL="0" lvl="0" indent="0" algn="r" defTabSz="889000">
            <a:lnSpc>
              <a:spcPct val="90000"/>
            </a:lnSpc>
            <a:spcBef>
              <a:spcPct val="0"/>
            </a:spcBef>
            <a:spcAft>
              <a:spcPct val="35000"/>
            </a:spcAft>
            <a:buNone/>
          </a:pPr>
          <a:r>
            <a:rPr lang="en-US" sz="2000" b="1" kern="1200" dirty="0">
              <a:latin typeface="Century Gothic" panose="020B0502020202020204" pitchFamily="34" charset="0"/>
              <a:ea typeface="+mn-ea"/>
              <a:cs typeface="+mn-cs"/>
            </a:rPr>
            <a:t>Address</a:t>
          </a:r>
        </a:p>
        <a:p>
          <a:pPr marL="0" lvl="0" indent="0" algn="r" defTabSz="889000">
            <a:lnSpc>
              <a:spcPct val="90000"/>
            </a:lnSpc>
            <a:spcBef>
              <a:spcPct val="0"/>
            </a:spcBef>
            <a:spcAft>
              <a:spcPct val="35000"/>
            </a:spcAft>
            <a:buNone/>
          </a:pPr>
          <a:r>
            <a:rPr lang="en-US" sz="2000" b="1" kern="1200" dirty="0">
              <a:latin typeface="Century Gothic" panose="020B0502020202020204" pitchFamily="34" charset="0"/>
              <a:ea typeface="+mn-ea"/>
              <a:cs typeface="+mn-cs"/>
            </a:rPr>
            <a:t>Date registered</a:t>
          </a:r>
        </a:p>
        <a:p>
          <a:pPr marL="0" lvl="0" indent="0" algn="r" defTabSz="889000">
            <a:lnSpc>
              <a:spcPct val="90000"/>
            </a:lnSpc>
            <a:spcBef>
              <a:spcPct val="0"/>
            </a:spcBef>
            <a:spcAft>
              <a:spcPct val="35000"/>
            </a:spcAft>
            <a:buNone/>
          </a:pPr>
          <a:r>
            <a:rPr lang="en-US" sz="2000" b="1" kern="1200" dirty="0">
              <a:latin typeface="Century Gothic" panose="020B0502020202020204" pitchFamily="34" charset="0"/>
              <a:ea typeface="+mn-ea"/>
              <a:cs typeface="+mn-cs"/>
            </a:rPr>
            <a:t>Party affiliation</a:t>
          </a:r>
        </a:p>
        <a:p>
          <a:pPr marL="0" lvl="0" indent="0" algn="r" defTabSz="889000">
            <a:lnSpc>
              <a:spcPct val="90000"/>
            </a:lnSpc>
            <a:spcBef>
              <a:spcPct val="0"/>
            </a:spcBef>
            <a:spcAft>
              <a:spcPct val="35000"/>
            </a:spcAft>
            <a:buNone/>
          </a:pPr>
          <a:r>
            <a:rPr lang="en-US" sz="2000" b="1" kern="1200" dirty="0">
              <a:latin typeface="Century Gothic" panose="020B0502020202020204" pitchFamily="34" charset="0"/>
              <a:ea typeface="+mn-ea"/>
              <a:cs typeface="+mn-cs"/>
            </a:rPr>
            <a:t>Date last voted</a:t>
          </a:r>
        </a:p>
      </dsp:txBody>
      <dsp:txXfrm>
        <a:off x="4939351" y="706494"/>
        <a:ext cx="2725159" cy="3611748"/>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2F3FF97-CCF2-42A6-B10E-59816212F1F2}"/>
              </a:ext>
            </a:extLst>
          </p:cNvPr>
          <p:cNvSpPr>
            <a:spLocks noGrp="1"/>
          </p:cNvSpPr>
          <p:nvPr>
            <p:ph type="hdr" sz="quarter"/>
          </p:nvPr>
        </p:nvSpPr>
        <p:spPr>
          <a:xfrm>
            <a:off x="0" y="0"/>
            <a:ext cx="4029075" cy="350838"/>
          </a:xfrm>
          <a:prstGeom prst="rect">
            <a:avLst/>
          </a:prstGeom>
        </p:spPr>
        <p:txBody>
          <a:bodyPr vert="horz" lIns="83622" tIns="41811" rIns="83622" bIns="41811" rtlCol="0"/>
          <a:lstStyle>
            <a:lvl1pPr algn="l" eaLnBrk="1" fontAlgn="auto" hangingPunct="1">
              <a:spcBef>
                <a:spcPts val="0"/>
              </a:spcBef>
              <a:spcAft>
                <a:spcPts val="0"/>
              </a:spcAft>
              <a:defRPr sz="11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97D1B7C5-264D-4041-AC43-1019F7C94F42}"/>
              </a:ext>
            </a:extLst>
          </p:cNvPr>
          <p:cNvSpPr>
            <a:spLocks noGrp="1"/>
          </p:cNvSpPr>
          <p:nvPr>
            <p:ph type="dt" sz="quarter" idx="1"/>
          </p:nvPr>
        </p:nvSpPr>
        <p:spPr>
          <a:xfrm>
            <a:off x="5265738" y="0"/>
            <a:ext cx="4029075" cy="350838"/>
          </a:xfrm>
          <a:prstGeom prst="rect">
            <a:avLst/>
          </a:prstGeom>
        </p:spPr>
        <p:txBody>
          <a:bodyPr vert="horz" lIns="83622" tIns="41811" rIns="83622" bIns="41811" rtlCol="0"/>
          <a:lstStyle>
            <a:lvl1pPr algn="r" eaLnBrk="1" fontAlgn="auto" hangingPunct="1">
              <a:spcBef>
                <a:spcPts val="0"/>
              </a:spcBef>
              <a:spcAft>
                <a:spcPts val="0"/>
              </a:spcAft>
              <a:defRPr sz="1100">
                <a:latin typeface="+mn-lt"/>
                <a:ea typeface="+mn-ea"/>
                <a:cs typeface="+mn-cs"/>
              </a:defRPr>
            </a:lvl1pPr>
          </a:lstStyle>
          <a:p>
            <a:pPr>
              <a:defRPr/>
            </a:pPr>
            <a:fld id="{3C2E2B96-74B2-6943-A879-463D6B37E4FC}" type="datetimeFigureOut">
              <a:rPr lang="en-US"/>
              <a:pPr>
                <a:defRPr/>
              </a:pPr>
              <a:t>3/31/2020</a:t>
            </a:fld>
            <a:endParaRPr lang="en-US" dirty="0"/>
          </a:p>
        </p:txBody>
      </p:sp>
      <p:sp>
        <p:nvSpPr>
          <p:cNvPr id="4" name="Footer Placeholder 3">
            <a:extLst>
              <a:ext uri="{FF2B5EF4-FFF2-40B4-BE49-F238E27FC236}">
                <a16:creationId xmlns:a16="http://schemas.microsoft.com/office/drawing/2014/main" id="{BCFC8AD0-D386-4F96-A268-8CADEB5F75E5}"/>
              </a:ext>
            </a:extLst>
          </p:cNvPr>
          <p:cNvSpPr>
            <a:spLocks noGrp="1"/>
          </p:cNvSpPr>
          <p:nvPr>
            <p:ph type="ftr" sz="quarter" idx="2"/>
          </p:nvPr>
        </p:nvSpPr>
        <p:spPr>
          <a:xfrm>
            <a:off x="0" y="6659563"/>
            <a:ext cx="4029075" cy="350837"/>
          </a:xfrm>
          <a:prstGeom prst="rect">
            <a:avLst/>
          </a:prstGeom>
        </p:spPr>
        <p:txBody>
          <a:bodyPr vert="horz" lIns="83622" tIns="41811" rIns="83622" bIns="41811" rtlCol="0" anchor="b"/>
          <a:lstStyle>
            <a:lvl1pPr algn="l" eaLnBrk="1" fontAlgn="auto" hangingPunct="1">
              <a:spcBef>
                <a:spcPts val="0"/>
              </a:spcBef>
              <a:spcAft>
                <a:spcPts val="0"/>
              </a:spcAft>
              <a:defRPr sz="1100">
                <a:latin typeface="+mn-lt"/>
                <a:ea typeface="+mn-ea"/>
                <a:cs typeface="+mn-cs"/>
              </a:defRPr>
            </a:lvl1pPr>
          </a:lstStyle>
          <a:p>
            <a:pPr>
              <a:defRPr/>
            </a:pPr>
            <a:endParaRPr lang="en-US"/>
          </a:p>
        </p:txBody>
      </p:sp>
      <p:sp>
        <p:nvSpPr>
          <p:cNvPr id="5" name="Slide Number Placeholder 4">
            <a:extLst>
              <a:ext uri="{FF2B5EF4-FFF2-40B4-BE49-F238E27FC236}">
                <a16:creationId xmlns:a16="http://schemas.microsoft.com/office/drawing/2014/main" id="{5012A435-3C6B-4A76-947D-76BC1C2EF16E}"/>
              </a:ext>
            </a:extLst>
          </p:cNvPr>
          <p:cNvSpPr>
            <a:spLocks noGrp="1"/>
          </p:cNvSpPr>
          <p:nvPr>
            <p:ph type="sldNum" sz="quarter" idx="3"/>
          </p:nvPr>
        </p:nvSpPr>
        <p:spPr>
          <a:xfrm>
            <a:off x="5265738" y="6659563"/>
            <a:ext cx="4029075" cy="350837"/>
          </a:xfrm>
          <a:prstGeom prst="rect">
            <a:avLst/>
          </a:prstGeom>
        </p:spPr>
        <p:txBody>
          <a:bodyPr vert="horz" wrap="square" lIns="83622" tIns="41811" rIns="83622" bIns="41811" numCol="1" anchor="b" anchorCtr="0" compatLnSpc="1">
            <a:prstTxWarp prst="textNoShape">
              <a:avLst/>
            </a:prstTxWarp>
          </a:bodyPr>
          <a:lstStyle>
            <a:lvl1pPr algn="r" eaLnBrk="1" hangingPunct="1">
              <a:defRPr sz="1100">
                <a:latin typeface="Calibri" panose="020F0502020204030204" pitchFamily="34" charset="0"/>
                <a:ea typeface="+mn-ea"/>
                <a:cs typeface="Arial" panose="020B0604020202020204" pitchFamily="34" charset="0"/>
              </a:defRPr>
            </a:lvl1pPr>
          </a:lstStyle>
          <a:p>
            <a:pPr>
              <a:defRPr/>
            </a:pPr>
            <a:fld id="{3DC88D53-6E2E-754B-8EB4-5B18AC23E523}" type="slidenum">
              <a:rPr lang="en-US" altLang="en-US"/>
              <a:pPr>
                <a:defRPr/>
              </a:pPr>
              <a:t>‹#›</a:t>
            </a:fld>
            <a:endParaRPr lang="en-US" altLang="en-US" dirty="0"/>
          </a:p>
        </p:txBody>
      </p:sp>
    </p:spTree>
    <p:extLst>
      <p:ext uri="{BB962C8B-B14F-4D97-AF65-F5344CB8AC3E}">
        <p14:creationId xmlns:p14="http://schemas.microsoft.com/office/powerpoint/2010/main" val="153373056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2E84B2-FA4C-410A-B58F-7B00766B0BA5}"/>
              </a:ext>
            </a:extLst>
          </p:cNvPr>
          <p:cNvSpPr>
            <a:spLocks noGrp="1" noRot="1" noChangeAspect="1"/>
          </p:cNvSpPr>
          <p:nvPr>
            <p:ph type="sldImg" idx="2"/>
          </p:nvPr>
        </p:nvSpPr>
        <p:spPr>
          <a:xfrm>
            <a:off x="3117850" y="876300"/>
            <a:ext cx="3060700" cy="2365375"/>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a:extLst>
              <a:ext uri="{FF2B5EF4-FFF2-40B4-BE49-F238E27FC236}">
                <a16:creationId xmlns:a16="http://schemas.microsoft.com/office/drawing/2014/main" id="{6F095C25-93F2-480B-85F0-7FD2A68C9187}"/>
              </a:ext>
            </a:extLst>
          </p:cNvPr>
          <p:cNvSpPr>
            <a:spLocks noGrp="1"/>
          </p:cNvSpPr>
          <p:nvPr>
            <p:ph type="body" sz="quarter" idx="3"/>
          </p:nvPr>
        </p:nvSpPr>
        <p:spPr>
          <a:xfrm>
            <a:off x="930275" y="3373438"/>
            <a:ext cx="7435850" cy="2760662"/>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a:extLst>
              <a:ext uri="{FF2B5EF4-FFF2-40B4-BE49-F238E27FC236}">
                <a16:creationId xmlns:a16="http://schemas.microsoft.com/office/drawing/2014/main" id="{0D6A49E4-E1F1-4B3B-8AB9-20EFA869741D}"/>
              </a:ext>
            </a:extLst>
          </p:cNvPr>
          <p:cNvSpPr>
            <a:spLocks noGrp="1"/>
          </p:cNvSpPr>
          <p:nvPr>
            <p:ph type="sldNum" sz="quarter" idx="5"/>
          </p:nvPr>
        </p:nvSpPr>
        <p:spPr>
          <a:xfrm>
            <a:off x="5265738" y="6659563"/>
            <a:ext cx="4029075" cy="350837"/>
          </a:xfrm>
          <a:prstGeom prst="rect">
            <a:avLst/>
          </a:prstGeom>
        </p:spPr>
        <p:txBody>
          <a:bodyPr vert="horz" lIns="91440" tIns="45720" rIns="91440" bIns="45720" rtlCol="0" anchor="b"/>
          <a:lstStyle>
            <a:lvl1pPr algn="r">
              <a:defRPr sz="1200"/>
            </a:lvl1pPr>
          </a:lstStyle>
          <a:p>
            <a:fld id="{33AA43AC-9321-4BC0-A8AC-B6C20176B320}" type="slidenum">
              <a:rPr lang="en-US" smtClean="0"/>
              <a:t>‹#›</a:t>
            </a:fld>
            <a:endParaRPr lang="en-US"/>
          </a:p>
        </p:txBody>
      </p:sp>
    </p:spTree>
    <p:extLst>
      <p:ext uri="{BB962C8B-B14F-4D97-AF65-F5344CB8AC3E}">
        <p14:creationId xmlns:p14="http://schemas.microsoft.com/office/powerpoint/2010/main" val="22842190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youtu.be/33CIVjvYyEk"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47825" y="1185863"/>
            <a:ext cx="6000750" cy="4638675"/>
          </a:xfrm>
        </p:spPr>
      </p:sp>
      <p:sp>
        <p:nvSpPr>
          <p:cNvPr id="4" name="Slide Number Placeholder 3"/>
          <p:cNvSpPr>
            <a:spLocks noGrp="1"/>
          </p:cNvSpPr>
          <p:nvPr>
            <p:ph type="sldNum" sz="quarter" idx="5"/>
          </p:nvPr>
        </p:nvSpPr>
        <p:spPr/>
        <p:txBody>
          <a:bodyPr/>
          <a:lstStyle/>
          <a:p>
            <a:fld id="{33AA43AC-9321-4BC0-A8AC-B6C20176B320}" type="slidenum">
              <a:rPr lang="en-US" smtClean="0"/>
              <a:t>1</a:t>
            </a:fld>
            <a:endParaRPr lang="en-US"/>
          </a:p>
        </p:txBody>
      </p:sp>
    </p:spTree>
    <p:extLst>
      <p:ext uri="{BB962C8B-B14F-4D97-AF65-F5344CB8AC3E}">
        <p14:creationId xmlns:p14="http://schemas.microsoft.com/office/powerpoint/2010/main" val="18220675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Notes Placeholder 2"/>
          <p:cNvSpPr>
            <a:spLocks noGrp="1"/>
          </p:cNvSpPr>
          <p:nvPr>
            <p:ph type="body" idx="1"/>
          </p:nvPr>
        </p:nvSpPr>
        <p:spPr>
          <a:solidFill>
            <a:schemeClr val="bg2"/>
          </a:solidFill>
        </p:spPr>
        <p:txBody>
          <a:bodyPr/>
          <a:lstStyle/>
          <a:p>
            <a:r>
              <a:rPr lang="en-US" altLang="en-US" b="1" dirty="0"/>
              <a:t>Slide Notes: </a:t>
            </a:r>
          </a:p>
          <a:p>
            <a:r>
              <a:rPr lang="en-US" altLang="en-US" dirty="0"/>
              <a:t>The remainder of this lecture focuses on concerns about privacy and security, beginning with the notion of personal privacy versus the common good. The discussion continues regarding disclosures of personal health information, examining some of the concerns that the public has about the privacy of health information. Finally, the lecture closes with a few comments about de-identified data.</a:t>
            </a:r>
          </a:p>
        </p:txBody>
      </p:sp>
      <p:sp>
        <p:nvSpPr>
          <p:cNvPr id="37893"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C501B788-74F6-0B4D-9C28-BE2D153F27AC}" type="slidenum">
              <a:rPr lang="en-US" altLang="en-US"/>
              <a:pPr/>
              <a:t>10</a:t>
            </a:fld>
            <a:endParaRPr lang="en-US" altLang="en-US"/>
          </a:p>
        </p:txBody>
      </p:sp>
      <p:sp>
        <p:nvSpPr>
          <p:cNvPr id="4" name="Slide Image Placeholder 3">
            <a:extLst>
              <a:ext uri="{FF2B5EF4-FFF2-40B4-BE49-F238E27FC236}">
                <a16:creationId xmlns:a16="http://schemas.microsoft.com/office/drawing/2014/main" id="{D5CD851C-D033-4D00-B636-664F0623C860}"/>
              </a:ext>
            </a:extLst>
          </p:cNvPr>
          <p:cNvSpPr>
            <a:spLocks noGrp="1" noRot="1" noChangeAspect="1"/>
          </p:cNvSpPr>
          <p:nvPr>
            <p:ph type="sldImg"/>
          </p:nvPr>
        </p:nvSpPr>
        <p:spPr/>
      </p:sp>
    </p:spTree>
    <p:extLst>
      <p:ext uri="{BB962C8B-B14F-4D97-AF65-F5344CB8AC3E}">
        <p14:creationId xmlns:p14="http://schemas.microsoft.com/office/powerpoint/2010/main" val="14707026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33AA43AC-9321-4BC0-A8AC-B6C20176B320}" type="slidenum">
              <a:rPr lang="en-US" smtClean="0"/>
              <a:t>11</a:t>
            </a:fld>
            <a:endParaRPr lang="en-US"/>
          </a:p>
        </p:txBody>
      </p:sp>
    </p:spTree>
    <p:extLst>
      <p:ext uri="{BB962C8B-B14F-4D97-AF65-F5344CB8AC3E}">
        <p14:creationId xmlns:p14="http://schemas.microsoft.com/office/powerpoint/2010/main" val="37909294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Notes Placeholder 2"/>
          <p:cNvSpPr>
            <a:spLocks noGrp="1"/>
          </p:cNvSpPr>
          <p:nvPr>
            <p:ph type="body" idx="1"/>
          </p:nvPr>
        </p:nvSpPr>
        <p:spPr>
          <a:xfrm>
            <a:off x="463475" y="3373437"/>
            <a:ext cx="8369449" cy="3286126"/>
          </a:xfrm>
          <a:solidFill>
            <a:schemeClr val="bg2"/>
          </a:solidFill>
        </p:spPr>
        <p:txBody>
          <a:bodyPr/>
          <a:lstStyle/>
          <a:p>
            <a:pPr>
              <a:spcBef>
                <a:spcPts val="0"/>
              </a:spcBef>
            </a:pPr>
            <a:r>
              <a:rPr lang="en-US" altLang="en-US" sz="1100" b="1" dirty="0"/>
              <a:t>Slide Notes: </a:t>
            </a:r>
          </a:p>
          <a:p>
            <a:pPr>
              <a:spcBef>
                <a:spcPts val="0"/>
              </a:spcBef>
            </a:pPr>
            <a:r>
              <a:rPr lang="en-US" altLang="en-US" sz="1100" dirty="0"/>
              <a:t>Consider the notion of personal privacy versus the common good. Some of the concerns are well demonstrated in a video that was produced in 2011 by the American Civil Liberties Union, which is available at </a:t>
            </a:r>
            <a:r>
              <a:rPr lang="en-US" altLang="en-US" sz="1100" dirty="0">
                <a:hlinkClick r:id="rId3"/>
              </a:rPr>
              <a:t>https://youtu.be/33CIVjvYyEk</a:t>
            </a:r>
            <a:r>
              <a:rPr lang="en-US" altLang="en-US" sz="1100" dirty="0"/>
              <a:t>.</a:t>
            </a:r>
          </a:p>
          <a:p>
            <a:pPr>
              <a:spcBef>
                <a:spcPts val="0"/>
              </a:spcBef>
            </a:pPr>
            <a:endParaRPr lang="en-US" altLang="en-US" sz="1100" dirty="0"/>
          </a:p>
          <a:p>
            <a:pPr>
              <a:spcBef>
                <a:spcPts val="0"/>
              </a:spcBef>
            </a:pPr>
            <a:r>
              <a:rPr lang="en-US" altLang="en-US" sz="1100" dirty="0"/>
              <a:t>In this video, a pizza restaurant has access to customers’ medical information, and they penalize them for things like ordering extra cheese when their cholesterol levels are shown to be high. It is a video worth watching even though it takes a very specific point of view.</a:t>
            </a:r>
          </a:p>
          <a:p>
            <a:pPr>
              <a:spcBef>
                <a:spcPts val="0"/>
              </a:spcBef>
            </a:pPr>
            <a:endParaRPr lang="en-US" altLang="en-US" sz="1100" dirty="0"/>
          </a:p>
          <a:p>
            <a:pPr>
              <a:spcBef>
                <a:spcPts val="0"/>
              </a:spcBef>
            </a:pPr>
            <a:r>
              <a:rPr lang="en-US" altLang="en-US" sz="1100" dirty="0"/>
              <a:t>There’s a broad spectrum of views on personal privacy versus the common good, often reflecting underlying political beliefs. </a:t>
            </a:r>
          </a:p>
          <a:p>
            <a:pPr>
              <a:spcBef>
                <a:spcPts val="0"/>
              </a:spcBef>
            </a:pPr>
            <a:endParaRPr lang="en-US" altLang="en-US" sz="1100" dirty="0"/>
          </a:p>
          <a:p>
            <a:pPr>
              <a:spcBef>
                <a:spcPts val="0"/>
              </a:spcBef>
            </a:pPr>
            <a:r>
              <a:rPr lang="en-US" altLang="en-US" sz="1100" dirty="0"/>
              <a:t>At one end of the spectrum is the view that although personal privacy is important, there are some instances when the common good of society outweighs personal privacy. An example that is often given is </a:t>
            </a:r>
            <a:r>
              <a:rPr lang="en-US" altLang="en-US" sz="1100" dirty="0" err="1"/>
              <a:t>biosurveillance</a:t>
            </a:r>
            <a:r>
              <a:rPr lang="en-US" altLang="en-US" sz="1100" dirty="0"/>
              <a:t>, whether it is monitoring emerging natural diseases or things like bioterrorism. Early intervention and response is possible with more information. Another example is clinical research. When more clinical research is conducted, the ability to provide quality health care is increased. </a:t>
            </a:r>
          </a:p>
          <a:p>
            <a:pPr>
              <a:spcBef>
                <a:spcPts val="0"/>
              </a:spcBef>
            </a:pPr>
            <a:endParaRPr lang="en-US" altLang="en-US" sz="1100" dirty="0"/>
          </a:p>
          <a:p>
            <a:pPr>
              <a:spcBef>
                <a:spcPts val="0"/>
              </a:spcBef>
            </a:pPr>
            <a:r>
              <a:rPr lang="en-US" altLang="en-US" sz="1100" dirty="0"/>
              <a:t>The other end of the spectrum holds that personal privacy trumps everything, that there should really be no reason to violate a person’s privacy without explicit consent. Others have called for a more balanced approach between personal privacy and the common good. For more information on this topic, some good articulations can be found in documents from the California Health Care Foundation, an editorial by Dr. Don </a:t>
            </a:r>
            <a:r>
              <a:rPr lang="en-US" altLang="en-US" sz="1100" dirty="0" err="1"/>
              <a:t>Detmer</a:t>
            </a:r>
            <a:r>
              <a:rPr lang="en-US" altLang="en-US" sz="1100" dirty="0"/>
              <a:t>, and a policy paper from the American College of Physicians. As with many ethical issues, there are no explicitly right or wrong answers, and each individual has to decide where their views fall on the spectrum.</a:t>
            </a:r>
          </a:p>
        </p:txBody>
      </p:sp>
      <p:sp>
        <p:nvSpPr>
          <p:cNvPr id="40965"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045F9AD4-BF6E-714D-AB78-3F81C21216B2}" type="slidenum">
              <a:rPr lang="en-US" altLang="en-US"/>
              <a:pPr/>
              <a:t>12</a:t>
            </a:fld>
            <a:endParaRPr lang="en-US" altLang="en-US"/>
          </a:p>
        </p:txBody>
      </p:sp>
      <p:sp>
        <p:nvSpPr>
          <p:cNvPr id="4" name="Slide Image Placeholder 3">
            <a:extLst>
              <a:ext uri="{FF2B5EF4-FFF2-40B4-BE49-F238E27FC236}">
                <a16:creationId xmlns:a16="http://schemas.microsoft.com/office/drawing/2014/main" id="{4C763C8D-31BB-4F4E-88EE-9907DFFBB327}"/>
              </a:ext>
            </a:extLst>
          </p:cNvPr>
          <p:cNvSpPr>
            <a:spLocks noGrp="1" noRot="1" noChangeAspect="1"/>
          </p:cNvSpPr>
          <p:nvPr>
            <p:ph type="sldImg"/>
          </p:nvPr>
        </p:nvSpPr>
        <p:spPr/>
      </p:sp>
    </p:spTree>
    <p:extLst>
      <p:ext uri="{BB962C8B-B14F-4D97-AF65-F5344CB8AC3E}">
        <p14:creationId xmlns:p14="http://schemas.microsoft.com/office/powerpoint/2010/main" val="563064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Notes Placeholder 2"/>
          <p:cNvSpPr>
            <a:spLocks noGrp="1"/>
          </p:cNvSpPr>
          <p:nvPr>
            <p:ph type="body" idx="1"/>
          </p:nvPr>
        </p:nvSpPr>
        <p:spPr>
          <a:xfrm>
            <a:off x="451822" y="2893421"/>
            <a:ext cx="8315660" cy="3959200"/>
          </a:xfrm>
          <a:solidFill>
            <a:schemeClr val="bg2"/>
          </a:solidFill>
        </p:spPr>
        <p:txBody>
          <a:bodyPr/>
          <a:lstStyle/>
          <a:p>
            <a:r>
              <a:rPr lang="en-US" altLang="en-US" sz="850" b="1" dirty="0"/>
              <a:t>Slide Notes: </a:t>
            </a:r>
          </a:p>
          <a:p>
            <a:r>
              <a:rPr lang="en-US" altLang="en-US" sz="850" dirty="0"/>
              <a:t>It is important to know about patient information disclosure and how to prevent it from happening in the future. </a:t>
            </a:r>
          </a:p>
          <a:p>
            <a:endParaRPr lang="en-US" altLang="en-US" sz="850" dirty="0"/>
          </a:p>
          <a:p>
            <a:r>
              <a:rPr lang="en-US" altLang="en-US" sz="850" dirty="0"/>
              <a:t>Disclosures occur due to a variety of reasons, including mobile devices or data storage media that is lost or stolen, as well as cybersecurity attacks on an organization’s technology infrastructure. Not all cybersecurity attacks result in patient information disclosure, but any threat of an actual attack or breach places the organization at high risk. Also, hackers may not reveal they have stolen the information until long after the event. Health care providers are a prime target for cyberattacks due in part to the value of PHI on the black market. </a:t>
            </a:r>
          </a:p>
          <a:p>
            <a:endParaRPr lang="en-US" altLang="en-US" sz="850" dirty="0"/>
          </a:p>
          <a:p>
            <a:r>
              <a:rPr lang="en-US" altLang="en-US" sz="850" dirty="0"/>
              <a:t>Anyone can be subject to a breach, including health care providers, vendors, insurance companies, patients, and consumers. The increasing use of mobile devices such as smart phones, tablets, and laptops poses unique issues with the effort of protecting both physical and data assets. Any device that connects to a network is vulnerable, including medical devices. Also, implantable devices such as pacemakers are prone to hackers. </a:t>
            </a:r>
          </a:p>
          <a:p>
            <a:endParaRPr lang="en-US" altLang="en-US" sz="850" dirty="0"/>
          </a:p>
          <a:p>
            <a:r>
              <a:rPr lang="en-US" altLang="en-US" sz="850" dirty="0"/>
              <a:t>This slide provides just a sampling of the many types of events that can result in disclosure of PHI. These examples range from 2005 to 2016, which demonstrates this is not a recent issue. </a:t>
            </a:r>
          </a:p>
          <a:p>
            <a:endParaRPr lang="en-US" altLang="en-US" sz="850" dirty="0"/>
          </a:p>
          <a:p>
            <a:r>
              <a:rPr lang="en-US" altLang="en-US" sz="850" dirty="0"/>
              <a:t>One particularly egregious story happened in Portland, Oregon, on New Year’s Eve 2005. An individual left in his car disks, backup tapes, and other media that contained records of about 365,000 patients who were seen by a visiting nurse association. This indiscretion naturally received a lot of press and demonstrated the need to be careful if one manages devices with PHI. This type of event has continued to occur over the years regardless of the amount of press. </a:t>
            </a:r>
          </a:p>
          <a:p>
            <a:endParaRPr lang="en-US" altLang="en-US" sz="850" dirty="0"/>
          </a:p>
          <a:p>
            <a:r>
              <a:rPr lang="en-US" altLang="en-US" sz="850" dirty="0"/>
              <a:t>The Veterans Administration system has had a number of episodes, probably the largest of which was when a laptop with the data of over a million veterans was stolen. The laptop was recovered, and it appeared that the data was not accessed, but of course, no one knows exactly what went on with the machine when it was in the hands of those who stole it.</a:t>
            </a:r>
          </a:p>
          <a:p>
            <a:endParaRPr lang="en-US" altLang="en-US" sz="850" dirty="0"/>
          </a:p>
          <a:p>
            <a:r>
              <a:rPr lang="en-US" altLang="en-US" sz="850" dirty="0"/>
              <a:t>Improper disclosure of research participants’ PHI resulted in a HIPAA settlement in 2016. Anthem, a large insurance payer organization, was hacked, exposing over 80 million customers’ PHI. Over the past several years, many health care providers have had their clinical and operational software systems and networks frozen until some type of “ransom” was paid. These events do not necessarily expose PHI, but they demonstrate the organization’s vulnerability and place their PHI at high risk. </a:t>
            </a:r>
          </a:p>
          <a:p>
            <a:r>
              <a:rPr lang="en-US" altLang="en-US" sz="850" dirty="0"/>
              <a:t>Again, these are only a few of the many examples of breaches, attacks, and loss of PHI impacting health care organizations, providers, and their patients.</a:t>
            </a:r>
          </a:p>
          <a:p>
            <a:endParaRPr lang="en-US" altLang="en-US" sz="850" dirty="0"/>
          </a:p>
        </p:txBody>
      </p:sp>
      <p:sp>
        <p:nvSpPr>
          <p:cNvPr id="43013"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14D376F2-2CC6-AE4B-B7B3-CF94F48A3365}" type="slidenum">
              <a:rPr lang="en-US" altLang="en-US"/>
              <a:pPr/>
              <a:t>13</a:t>
            </a:fld>
            <a:endParaRPr lang="en-US" altLang="en-US"/>
          </a:p>
        </p:txBody>
      </p:sp>
      <p:sp>
        <p:nvSpPr>
          <p:cNvPr id="4" name="Slide Image Placeholder 3">
            <a:extLst>
              <a:ext uri="{FF2B5EF4-FFF2-40B4-BE49-F238E27FC236}">
                <a16:creationId xmlns:a16="http://schemas.microsoft.com/office/drawing/2014/main" id="{1ED87C4D-EA96-4B68-AE52-FCF028E10AD7}"/>
              </a:ext>
            </a:extLst>
          </p:cNvPr>
          <p:cNvSpPr>
            <a:spLocks noGrp="1" noRot="1" noChangeAspect="1"/>
          </p:cNvSpPr>
          <p:nvPr>
            <p:ph type="sldImg"/>
          </p:nvPr>
        </p:nvSpPr>
        <p:spPr>
          <a:xfrm>
            <a:off x="2873375" y="482600"/>
            <a:ext cx="3060700" cy="2365375"/>
          </a:xfrm>
        </p:spPr>
      </p:sp>
    </p:spTree>
    <p:extLst>
      <p:ext uri="{BB962C8B-B14F-4D97-AF65-F5344CB8AC3E}">
        <p14:creationId xmlns:p14="http://schemas.microsoft.com/office/powerpoint/2010/main" val="16196323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Notes Placeholder 2"/>
          <p:cNvSpPr>
            <a:spLocks noGrp="1"/>
          </p:cNvSpPr>
          <p:nvPr>
            <p:ph type="body" idx="1"/>
          </p:nvPr>
        </p:nvSpPr>
        <p:spPr>
          <a:solidFill>
            <a:schemeClr val="bg2"/>
          </a:solidFill>
        </p:spPr>
        <p:txBody>
          <a:bodyPr/>
          <a:lstStyle/>
          <a:p>
            <a:r>
              <a:rPr lang="en-US" altLang="en-US" b="1" dirty="0"/>
              <a:t>Slide Notes: </a:t>
            </a:r>
          </a:p>
          <a:p>
            <a:r>
              <a:rPr lang="en-US" altLang="en-US" dirty="0"/>
              <a:t>Two websites are devoted to documentation of disclosures in the US. </a:t>
            </a:r>
          </a:p>
          <a:p>
            <a:endParaRPr lang="en-US" altLang="en-US" dirty="0"/>
          </a:p>
          <a:p>
            <a:r>
              <a:rPr lang="en-US" altLang="en-US" dirty="0"/>
              <a:t>The Privacy Rights Clearinghouse provides a searchable Chronology of Data Breaches. The data includes medical breaches but is not limited to them. The site can be accessed at www.privacyrights.org/data-breach.</a:t>
            </a:r>
          </a:p>
          <a:p>
            <a:endParaRPr lang="en-US" altLang="en-US" dirty="0"/>
          </a:p>
          <a:p>
            <a:r>
              <a:rPr lang="en-US" altLang="en-US" dirty="0"/>
              <a:t>The Department of Health and Human Services (HHS) is required under the HITECH Act to post a list of breaches of unsecured PHI affecting 500 or more individuals. It is called by some their “wall of shame.” It can be accessed at https://ocrportal.hhs.gov/ocr/breach/breach_report.jsf. This website contains a running list of all report breaches. The top ten data breaches in 2015 accounted for over 111 million records, with the top six breaches impacting one million individuals. </a:t>
            </a:r>
          </a:p>
          <a:p>
            <a:endParaRPr lang="en-US" altLang="en-US" dirty="0"/>
          </a:p>
        </p:txBody>
      </p:sp>
      <p:sp>
        <p:nvSpPr>
          <p:cNvPr id="45061"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59D4CD6D-A0D1-7B48-A81A-8F77C89EB3E1}" type="slidenum">
              <a:rPr lang="en-US" altLang="en-US"/>
              <a:pPr/>
              <a:t>14</a:t>
            </a:fld>
            <a:endParaRPr lang="en-US" altLang="en-US"/>
          </a:p>
        </p:txBody>
      </p:sp>
      <p:sp>
        <p:nvSpPr>
          <p:cNvPr id="4" name="Slide Image Placeholder 3">
            <a:extLst>
              <a:ext uri="{FF2B5EF4-FFF2-40B4-BE49-F238E27FC236}">
                <a16:creationId xmlns:a16="http://schemas.microsoft.com/office/drawing/2014/main" id="{AD08DD22-3E3E-4A83-8679-55F4C8F318BE}"/>
              </a:ext>
            </a:extLst>
          </p:cNvPr>
          <p:cNvSpPr>
            <a:spLocks noGrp="1" noRot="1" noChangeAspect="1"/>
          </p:cNvSpPr>
          <p:nvPr>
            <p:ph type="sldImg"/>
          </p:nvPr>
        </p:nvSpPr>
        <p:spPr/>
      </p:sp>
    </p:spTree>
    <p:extLst>
      <p:ext uri="{BB962C8B-B14F-4D97-AF65-F5344CB8AC3E}">
        <p14:creationId xmlns:p14="http://schemas.microsoft.com/office/powerpoint/2010/main" val="18057479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Notes Placeholder 2"/>
          <p:cNvSpPr>
            <a:spLocks noGrp="1"/>
          </p:cNvSpPr>
          <p:nvPr>
            <p:ph type="body" idx="1"/>
          </p:nvPr>
        </p:nvSpPr>
        <p:spPr>
          <a:xfrm>
            <a:off x="398929" y="3323524"/>
            <a:ext cx="8498541" cy="3511457"/>
          </a:xfrm>
          <a:solidFill>
            <a:schemeClr val="bg2"/>
          </a:solidFill>
        </p:spPr>
        <p:txBody>
          <a:bodyPr/>
          <a:lstStyle/>
          <a:p>
            <a:pPr>
              <a:spcBef>
                <a:spcPts val="0"/>
              </a:spcBef>
            </a:pPr>
            <a:r>
              <a:rPr lang="en-US" altLang="en-US" sz="1100" b="1" dirty="0"/>
              <a:t>Slide Notes: </a:t>
            </a:r>
          </a:p>
          <a:p>
            <a:pPr>
              <a:spcBef>
                <a:spcPts val="0"/>
              </a:spcBef>
            </a:pPr>
            <a:r>
              <a:rPr lang="en-US" altLang="en-US" sz="1100" dirty="0"/>
              <a:t>The </a:t>
            </a:r>
            <a:r>
              <a:rPr lang="en-US" altLang="en-US" sz="1100" dirty="0" err="1"/>
              <a:t>Ponemon</a:t>
            </a:r>
            <a:r>
              <a:rPr lang="en-US" altLang="en-US" sz="1100" dirty="0"/>
              <a:t> [pone-eh-mon] Institute publishes an annual report on the impact of security breaches on health care organizations. The 2015 report estimated that data breaches may [quote] “be costing the industry six billion dollars. More than 90 percent of health care organizations represented in this study had a data breach, and 40 percent had more than five data breaches over the past two years.” [end quote] (</a:t>
            </a:r>
            <a:r>
              <a:rPr lang="en-US" altLang="en-US" sz="1100" dirty="0" err="1"/>
              <a:t>Ponemon</a:t>
            </a:r>
            <a:r>
              <a:rPr lang="en-US" altLang="en-US" sz="1100" dirty="0"/>
              <a:t> Institute 2015). According to the study, the average cost of a data breach for health care organizations is estimated to be more than $2.1 million. A significant part of the cost was “lost business” by the organization. </a:t>
            </a:r>
          </a:p>
          <a:p>
            <a:pPr>
              <a:spcBef>
                <a:spcPts val="0"/>
              </a:spcBef>
            </a:pPr>
            <a:endParaRPr lang="en-US" altLang="en-US" sz="1100" dirty="0"/>
          </a:p>
          <a:p>
            <a:pPr>
              <a:spcBef>
                <a:spcPts val="0"/>
              </a:spcBef>
            </a:pPr>
            <a:r>
              <a:rPr lang="en-US" altLang="en-US" sz="1100" dirty="0"/>
              <a:t>For the first time, criminal attacks were the number one cause of data breaches in health care in 2015, according to the study. Criminal attacks on health care organizations are up one hundred twenty-five percent compared to five years ago. In fact, forty-five percent of health care organizations say the root cause of the data breach was a criminal attack, and twelve percent say it was due to a malicious insider. Half of all organizations indicated that they have little or no confidence in their ability to detect all patient data loss or theft.</a:t>
            </a:r>
          </a:p>
          <a:p>
            <a:pPr>
              <a:spcBef>
                <a:spcPts val="0"/>
              </a:spcBef>
            </a:pPr>
            <a:endParaRPr lang="en-US" altLang="en-US" sz="1100" dirty="0"/>
          </a:p>
          <a:p>
            <a:pPr>
              <a:spcBef>
                <a:spcPts val="0"/>
              </a:spcBef>
            </a:pPr>
            <a:r>
              <a:rPr lang="en-US" altLang="en-US" sz="1100" dirty="0"/>
              <a:t>The HIMSS 2015 Security Survey identified the sources for breaches as the following: foreign sources, hacktivist, nation-state actor, malicious insider, hacker, social engineering, and online scam artist.</a:t>
            </a:r>
          </a:p>
          <a:p>
            <a:pPr>
              <a:spcBef>
                <a:spcPts val="0"/>
              </a:spcBef>
            </a:pPr>
            <a:endParaRPr lang="en-US" altLang="en-US" sz="1100" dirty="0"/>
          </a:p>
          <a:p>
            <a:pPr>
              <a:spcBef>
                <a:spcPts val="0"/>
              </a:spcBef>
            </a:pPr>
            <a:r>
              <a:rPr lang="en-US" altLang="en-US" sz="1100" dirty="0"/>
              <a:t>Interestingly, this threat has not impacted the security budgets for health care providers. The HIMSS report identified that health care providers spend on average less than six percent of their IT budget for security expenditures even though security is a top business priority. In contrast, the federal government spends sixteen percent of its IT budget on security, while financial and banking institutions spend twelve to fifteen percent. </a:t>
            </a:r>
          </a:p>
          <a:p>
            <a:pPr>
              <a:spcBef>
                <a:spcPts val="0"/>
              </a:spcBef>
            </a:pPr>
            <a:endParaRPr lang="en-US" altLang="en-US" sz="1100" dirty="0"/>
          </a:p>
          <a:p>
            <a:pPr>
              <a:spcBef>
                <a:spcPts val="0"/>
              </a:spcBef>
            </a:pPr>
            <a:r>
              <a:rPr lang="en-US" altLang="en-US" sz="1100" dirty="0"/>
              <a:t>Defenses are not keeping pace with the volume of attacks and the new trends and methods of threats and breaches. </a:t>
            </a:r>
          </a:p>
        </p:txBody>
      </p:sp>
      <p:sp>
        <p:nvSpPr>
          <p:cNvPr id="47109"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11E1CA8C-587D-154C-8FC5-A41C4120870F}" type="slidenum">
              <a:rPr lang="en-US" altLang="en-US"/>
              <a:pPr/>
              <a:t>15</a:t>
            </a:fld>
            <a:endParaRPr lang="en-US" altLang="en-US"/>
          </a:p>
        </p:txBody>
      </p:sp>
      <p:sp>
        <p:nvSpPr>
          <p:cNvPr id="4" name="Slide Image Placeholder 3">
            <a:extLst>
              <a:ext uri="{FF2B5EF4-FFF2-40B4-BE49-F238E27FC236}">
                <a16:creationId xmlns:a16="http://schemas.microsoft.com/office/drawing/2014/main" id="{A05D2C91-D1FE-4CFB-A20D-CB9FF53EB4ED}"/>
              </a:ext>
            </a:extLst>
          </p:cNvPr>
          <p:cNvSpPr>
            <a:spLocks noGrp="1" noRot="1" noChangeAspect="1"/>
          </p:cNvSpPr>
          <p:nvPr>
            <p:ph type="sldImg"/>
          </p:nvPr>
        </p:nvSpPr>
        <p:spPr/>
      </p:sp>
    </p:spTree>
    <p:extLst>
      <p:ext uri="{BB962C8B-B14F-4D97-AF65-F5344CB8AC3E}">
        <p14:creationId xmlns:p14="http://schemas.microsoft.com/office/powerpoint/2010/main" val="9669466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Notes Placeholder 2"/>
          <p:cNvSpPr>
            <a:spLocks noGrp="1"/>
          </p:cNvSpPr>
          <p:nvPr>
            <p:ph type="body" idx="1"/>
          </p:nvPr>
        </p:nvSpPr>
        <p:spPr>
          <a:xfrm>
            <a:off x="930275" y="3373438"/>
            <a:ext cx="7435850" cy="3223916"/>
          </a:xfrm>
          <a:solidFill>
            <a:schemeClr val="bg2"/>
          </a:solidFill>
        </p:spPr>
        <p:txBody>
          <a:bodyPr/>
          <a:lstStyle/>
          <a:p>
            <a:r>
              <a:rPr lang="en-US" altLang="en-US" b="1" dirty="0"/>
              <a:t>Slide Notes: </a:t>
            </a:r>
          </a:p>
          <a:p>
            <a:r>
              <a:rPr lang="en-US" altLang="en-US" dirty="0"/>
              <a:t>Security challenges are created with the proliferation of health IT technologies and software applications. For example, there is an ever-growing use of electronic data in clinical workflows and use of technology by all health care providers. Likewise, health information exchange (HIE) and data sharing activities across multiple networks and cloud computing greatly expands the required perimeter of data protection. Financial constraints often result in shrinking technology budgets, which presents another point of potential vulnerability for the health care organization because it becomes more difficult to monitor and quickly respond to threats.</a:t>
            </a:r>
          </a:p>
          <a:p>
            <a:endParaRPr lang="en-US" altLang="en-US" dirty="0"/>
          </a:p>
          <a:p>
            <a:r>
              <a:rPr lang="en-US" altLang="en-US" dirty="0"/>
              <a:t>Patient and family engagement activities are increasing as they become more involved in their care using their own various devices and applications. There are also new models of health care, such as accountable care organizations (ACOs) and care transitions (care across the patient care continuum) that require more members of a care team to access information. Clinicians also want to use their devices, such as personal laptops, tablet devices, smartphones, and so forth. This causes increased use of cellular and other wireless networks, which may be vulnerable if not properly encrypted, thus threatening security of medical devices and implantable devices. </a:t>
            </a:r>
          </a:p>
        </p:txBody>
      </p:sp>
      <p:sp>
        <p:nvSpPr>
          <p:cNvPr id="49157"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D0D14B1C-18B8-3E4D-9926-25CBB7266B65}" type="slidenum">
              <a:rPr lang="en-US" altLang="en-US"/>
              <a:pPr/>
              <a:t>16</a:t>
            </a:fld>
            <a:endParaRPr lang="en-US" altLang="en-US"/>
          </a:p>
        </p:txBody>
      </p:sp>
      <p:sp>
        <p:nvSpPr>
          <p:cNvPr id="4" name="Slide Image Placeholder 3">
            <a:extLst>
              <a:ext uri="{FF2B5EF4-FFF2-40B4-BE49-F238E27FC236}">
                <a16:creationId xmlns:a16="http://schemas.microsoft.com/office/drawing/2014/main" id="{51830F83-8D21-4B51-A1BE-6A63A3B4EAE3}"/>
              </a:ext>
            </a:extLst>
          </p:cNvPr>
          <p:cNvSpPr>
            <a:spLocks noGrp="1" noRot="1" noChangeAspect="1"/>
          </p:cNvSpPr>
          <p:nvPr>
            <p:ph type="sldImg"/>
          </p:nvPr>
        </p:nvSpPr>
        <p:spPr/>
      </p:sp>
    </p:spTree>
    <p:extLst>
      <p:ext uri="{BB962C8B-B14F-4D97-AF65-F5344CB8AC3E}">
        <p14:creationId xmlns:p14="http://schemas.microsoft.com/office/powerpoint/2010/main" val="14638754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Notes Placeholder 2"/>
          <p:cNvSpPr>
            <a:spLocks noGrp="1"/>
          </p:cNvSpPr>
          <p:nvPr>
            <p:ph type="body" idx="1"/>
          </p:nvPr>
        </p:nvSpPr>
        <p:spPr>
          <a:xfrm>
            <a:off x="408790" y="3373437"/>
            <a:ext cx="8423237" cy="3532972"/>
          </a:xfrm>
          <a:solidFill>
            <a:schemeClr val="bg2"/>
          </a:solidFill>
        </p:spPr>
        <p:txBody>
          <a:bodyPr/>
          <a:lstStyle/>
          <a:p>
            <a:pPr>
              <a:spcBef>
                <a:spcPts val="0"/>
              </a:spcBef>
            </a:pPr>
            <a:r>
              <a:rPr lang="en-US" altLang="en-US" sz="1000" b="1" dirty="0"/>
              <a:t>Slide Notes: </a:t>
            </a:r>
          </a:p>
          <a:p>
            <a:pPr>
              <a:spcBef>
                <a:spcPts val="0"/>
              </a:spcBef>
            </a:pPr>
            <a:r>
              <a:rPr lang="en-US" altLang="en-US" sz="1000" dirty="0"/>
              <a:t>And, of course, technology itself can worsen the problem. </a:t>
            </a:r>
          </a:p>
          <a:p>
            <a:pPr>
              <a:spcBef>
                <a:spcPts val="0"/>
              </a:spcBef>
            </a:pPr>
            <a:endParaRPr lang="en-US" altLang="en-US" sz="1000" dirty="0"/>
          </a:p>
          <a:p>
            <a:pPr>
              <a:spcBef>
                <a:spcPts val="0"/>
              </a:spcBef>
            </a:pPr>
            <a:r>
              <a:rPr lang="en-US" altLang="en-US" sz="1000" dirty="0"/>
              <a:t>A widely cited study by Wright looked at the USB drives (sometimes called thumb drives) commonly plugged into computers. These drives run a program that enables their use when they are plugged in, and that program can be modified to extract data from the computer. So if that computer has personal health information on it, the thumb drive can basically copy it from the computer. </a:t>
            </a:r>
          </a:p>
          <a:p>
            <a:pPr>
              <a:spcBef>
                <a:spcPts val="0"/>
              </a:spcBef>
            </a:pPr>
            <a:endParaRPr lang="en-US" altLang="en-US" sz="1000" dirty="0"/>
          </a:p>
          <a:p>
            <a:pPr>
              <a:spcBef>
                <a:spcPts val="0"/>
              </a:spcBef>
            </a:pPr>
            <a:r>
              <a:rPr lang="en-US" altLang="en-US" sz="1000" dirty="0"/>
              <a:t>Some personal health record systems and other consumer-targeted health applications may or may not have encryption functionality and could be easily compromised. </a:t>
            </a:r>
          </a:p>
          <a:p>
            <a:pPr>
              <a:spcBef>
                <a:spcPts val="0"/>
              </a:spcBef>
            </a:pPr>
            <a:endParaRPr lang="en-US" altLang="en-US" sz="1000" dirty="0"/>
          </a:p>
          <a:p>
            <a:pPr>
              <a:spcBef>
                <a:spcPts val="0"/>
              </a:spcBef>
            </a:pPr>
            <a:r>
              <a:rPr lang="en-US" altLang="en-US" sz="1000" dirty="0"/>
              <a:t>Another interesting analysis found that ten percent of hard drives sold by second-hand retailers in Canada had remnants of personal health information on them. Often, when computers are disposed of, the hard drives are not completely wiped clean, potentially providing access to personal information for the next user if that user knows how to extract it. This applies to both patient and consumer mobile devices and computers, as well as equipment owned by health care organizations. </a:t>
            </a:r>
          </a:p>
          <a:p>
            <a:pPr>
              <a:spcBef>
                <a:spcPts val="0"/>
              </a:spcBef>
            </a:pPr>
            <a:endParaRPr lang="en-US" altLang="en-US" sz="1000" dirty="0"/>
          </a:p>
          <a:p>
            <a:pPr>
              <a:spcBef>
                <a:spcPts val="0"/>
              </a:spcBef>
            </a:pPr>
            <a:r>
              <a:rPr lang="en-US" altLang="en-US" sz="1000" dirty="0"/>
              <a:t>Also of note is that PHI can be discovered by files available from peer-to-peer (P2P) file-sharing networks. One analysis found that half of one percent of all IP addresses on the Internet in the United States have discoverable PHI.</a:t>
            </a:r>
          </a:p>
          <a:p>
            <a:pPr>
              <a:spcBef>
                <a:spcPts val="0"/>
              </a:spcBef>
            </a:pPr>
            <a:endParaRPr lang="en-US" altLang="en-US" sz="1000" dirty="0"/>
          </a:p>
          <a:p>
            <a:pPr>
              <a:spcBef>
                <a:spcPts val="0"/>
              </a:spcBef>
            </a:pPr>
            <a:r>
              <a:rPr lang="en-US" altLang="en-US" sz="1000" dirty="0"/>
              <a:t>Finally, another technology that can store PHI is the digital photocopier, which stores all copies on an internal hard disk. If this information is compromised, PHI can potentially be leaked. Fax machines and scanners may also store data that can include PHI. </a:t>
            </a:r>
          </a:p>
          <a:p>
            <a:pPr>
              <a:spcBef>
                <a:spcPts val="0"/>
              </a:spcBef>
            </a:pPr>
            <a:endParaRPr lang="en-US" altLang="en-US" sz="1000" dirty="0"/>
          </a:p>
          <a:p>
            <a:pPr>
              <a:spcBef>
                <a:spcPts val="0"/>
              </a:spcBef>
            </a:pPr>
            <a:r>
              <a:rPr lang="en-US" altLang="en-US" sz="1000" dirty="0"/>
              <a:t>A rule of thumb is to restrict physical access when possible and always encrypt. Physical access includes access to hardware devices but also the physical area where computers, servers, and network equipment are housed.</a:t>
            </a:r>
          </a:p>
          <a:p>
            <a:pPr>
              <a:spcBef>
                <a:spcPts val="0"/>
              </a:spcBef>
            </a:pPr>
            <a:endParaRPr lang="en-US" altLang="en-US" sz="1000" dirty="0"/>
          </a:p>
        </p:txBody>
      </p:sp>
      <p:sp>
        <p:nvSpPr>
          <p:cNvPr id="51205"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A3F75646-08F0-0E4D-BC50-B03FA4A51F40}" type="slidenum">
              <a:rPr lang="en-US" altLang="en-US"/>
              <a:pPr/>
              <a:t>17</a:t>
            </a:fld>
            <a:endParaRPr lang="en-US" altLang="en-US"/>
          </a:p>
        </p:txBody>
      </p:sp>
      <p:sp>
        <p:nvSpPr>
          <p:cNvPr id="4" name="Slide Image Placeholder 3">
            <a:extLst>
              <a:ext uri="{FF2B5EF4-FFF2-40B4-BE49-F238E27FC236}">
                <a16:creationId xmlns:a16="http://schemas.microsoft.com/office/drawing/2014/main" id="{249ACEC1-20EB-429F-B106-3879CAFF0095}"/>
              </a:ext>
            </a:extLst>
          </p:cNvPr>
          <p:cNvSpPr>
            <a:spLocks noGrp="1" noRot="1" noChangeAspect="1"/>
          </p:cNvSpPr>
          <p:nvPr>
            <p:ph type="sldImg"/>
          </p:nvPr>
        </p:nvSpPr>
        <p:spPr/>
      </p:sp>
    </p:spTree>
    <p:extLst>
      <p:ext uri="{BB962C8B-B14F-4D97-AF65-F5344CB8AC3E}">
        <p14:creationId xmlns:p14="http://schemas.microsoft.com/office/powerpoint/2010/main" val="17815239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Notes Placeholder 2">
            <a:extLst>
              <a:ext uri="{FF2B5EF4-FFF2-40B4-BE49-F238E27FC236}">
                <a16:creationId xmlns:a16="http://schemas.microsoft.com/office/drawing/2014/main" id="{6FB5E6C6-8247-4DF6-92E3-840D4291BF45}"/>
              </a:ext>
            </a:extLst>
          </p:cNvPr>
          <p:cNvSpPr>
            <a:spLocks noGrp="1"/>
          </p:cNvSpPr>
          <p:nvPr>
            <p:ph type="body" idx="1"/>
          </p:nvPr>
        </p:nvSpPr>
        <p:spPr>
          <a:xfrm>
            <a:off x="522642" y="3373438"/>
            <a:ext cx="8416963" cy="3286125"/>
          </a:xfrm>
          <a:solidFill>
            <a:schemeClr val="bg2"/>
          </a:solidFill>
        </p:spPr>
        <p:txBody>
          <a:bodyPr/>
          <a:lstStyle/>
          <a:p>
            <a:r>
              <a:rPr lang="en-US" sz="1100" b="1" dirty="0"/>
              <a:t>Slide Notes: </a:t>
            </a:r>
          </a:p>
          <a:p>
            <a:endParaRPr lang="en-US" sz="1100" dirty="0"/>
          </a:p>
          <a:p>
            <a:r>
              <a:rPr lang="en-US" sz="1100" dirty="0"/>
              <a:t>There are many challenges facing health care organizations in preparing and maintaining proper security measures. These are just a few:</a:t>
            </a:r>
          </a:p>
          <a:p>
            <a:endParaRPr lang="en-US" sz="1100" dirty="0"/>
          </a:p>
          <a:p>
            <a:r>
              <a:rPr lang="en-US" sz="1100" dirty="0"/>
              <a:t>Security budgets are not keeping pace with the complex technology environments and the growing risk of attacks; this limits the ability of health care organizations to address proper security measures.  The significant increase in threats and the growing sophistication level of attacks have created a situation in which providers cannot keep up an adequate offensive front. There’s a need for more innovative, advanced security tools and in-depth approaches to keep pace with security threats and vulnerabilities. </a:t>
            </a:r>
          </a:p>
          <a:p>
            <a:endParaRPr lang="en-US" sz="1100" dirty="0"/>
          </a:p>
          <a:p>
            <a:r>
              <a:rPr lang="en-US" sz="1100" dirty="0"/>
              <a:t>There’s not enough qualified and skilled security expertise. Slightly more than half (fifty-three percent) of organizations have personnel with the necessary technical expertise to be able to identify and resolve data breaches involving the unauthorized access, loss, or theft of patient data. Paper remains an issue. Fifty-four percent of respondents indicate security incidents occurred involving paper documents with most involving less than one hundred PHI records.</a:t>
            </a:r>
          </a:p>
          <a:p>
            <a:endParaRPr lang="en-US" sz="1100" dirty="0"/>
          </a:p>
          <a:p>
            <a:r>
              <a:rPr lang="en-US" sz="1100" dirty="0"/>
              <a:t>Data leakage is a primary threat with identity, and access management is a top priority. Not all organizations have nor can afford a full-time chief information security officer (CISO). This role is primarily found in larger organizations, while smaller organizations may include these job duties with another position.</a:t>
            </a:r>
          </a:p>
        </p:txBody>
      </p:sp>
      <p:sp>
        <p:nvSpPr>
          <p:cNvPr id="53253"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B6800812-5630-F74A-A1DD-0124140AB181}" type="slidenum">
              <a:rPr lang="en-US" altLang="en-US"/>
              <a:pPr/>
              <a:t>18</a:t>
            </a:fld>
            <a:endParaRPr lang="en-US" altLang="en-US" dirty="0"/>
          </a:p>
        </p:txBody>
      </p:sp>
      <p:sp>
        <p:nvSpPr>
          <p:cNvPr id="4" name="Slide Image Placeholder 3">
            <a:extLst>
              <a:ext uri="{FF2B5EF4-FFF2-40B4-BE49-F238E27FC236}">
                <a16:creationId xmlns:a16="http://schemas.microsoft.com/office/drawing/2014/main" id="{FA2B34C0-22D5-464F-B35F-CC1DA7C1213F}"/>
              </a:ext>
            </a:extLst>
          </p:cNvPr>
          <p:cNvSpPr>
            <a:spLocks noGrp="1" noRot="1" noChangeAspect="1"/>
          </p:cNvSpPr>
          <p:nvPr>
            <p:ph type="sldImg"/>
          </p:nvPr>
        </p:nvSpPr>
        <p:spPr/>
      </p:sp>
    </p:spTree>
    <p:extLst>
      <p:ext uri="{BB962C8B-B14F-4D97-AF65-F5344CB8AC3E}">
        <p14:creationId xmlns:p14="http://schemas.microsoft.com/office/powerpoint/2010/main" val="18553152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Notes Placeholder 2"/>
          <p:cNvSpPr>
            <a:spLocks noGrp="1"/>
          </p:cNvSpPr>
          <p:nvPr>
            <p:ph type="body" idx="1"/>
          </p:nvPr>
        </p:nvSpPr>
        <p:spPr>
          <a:xfrm>
            <a:off x="930275" y="3373437"/>
            <a:ext cx="7435850" cy="3286126"/>
          </a:xfrm>
          <a:solidFill>
            <a:schemeClr val="bg2"/>
          </a:solidFill>
        </p:spPr>
        <p:txBody>
          <a:bodyPr/>
          <a:lstStyle/>
          <a:p>
            <a:r>
              <a:rPr lang="en-US" altLang="en-US" b="1" dirty="0"/>
              <a:t>Slide Notes: </a:t>
            </a:r>
          </a:p>
          <a:p>
            <a:r>
              <a:rPr lang="en-US" altLang="en-US" dirty="0"/>
              <a:t>One question to ask is, “What is the role of government in protecting privacy and confidentiality?”</a:t>
            </a:r>
          </a:p>
          <a:p>
            <a:endParaRPr lang="en-US" altLang="en-US" dirty="0"/>
          </a:p>
          <a:p>
            <a:r>
              <a:rPr lang="en-US" altLang="en-US" dirty="0"/>
              <a:t>In the United States, there are many state- and federal-level activities focused on privacy and security of PHI and data sharing. Under HITECH, two committees were formed: an HIT Policy Committee and an HIT Standards Committee. Two groups under these two committees focus on privacy and security. </a:t>
            </a:r>
          </a:p>
          <a:p>
            <a:endParaRPr lang="en-US" altLang="en-US" dirty="0"/>
          </a:p>
          <a:p>
            <a:r>
              <a:rPr lang="en-US" altLang="en-US" dirty="0"/>
              <a:t>The Privacy and Security Workgroup, working under the HIT Policy Committee, provides input and makes recommendations on policy issues and opportunities to ensure that electronic data captured and exchanged is protected and shared only by means consistent with consumer needs and expectations. </a:t>
            </a:r>
          </a:p>
          <a:p>
            <a:endParaRPr lang="en-US" altLang="en-US" dirty="0"/>
          </a:p>
          <a:p>
            <a:r>
              <a:rPr lang="en-US" altLang="en-US" dirty="0"/>
              <a:t>The API Task Force, working under the Health IT Joint Committee Collaboration, identifies both perceived and real privacy and security concerns that are barriers to the widespread adoption of open APIs in health care. </a:t>
            </a:r>
          </a:p>
        </p:txBody>
      </p:sp>
      <p:sp>
        <p:nvSpPr>
          <p:cNvPr id="55301"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AAD08EDF-D6AC-8045-95BD-3FCEA1971A33}" type="slidenum">
              <a:rPr lang="en-US" altLang="en-US"/>
              <a:pPr/>
              <a:t>19</a:t>
            </a:fld>
            <a:endParaRPr lang="en-US" altLang="en-US"/>
          </a:p>
        </p:txBody>
      </p:sp>
      <p:sp>
        <p:nvSpPr>
          <p:cNvPr id="4" name="Slide Image Placeholder 3">
            <a:extLst>
              <a:ext uri="{FF2B5EF4-FFF2-40B4-BE49-F238E27FC236}">
                <a16:creationId xmlns:a16="http://schemas.microsoft.com/office/drawing/2014/main" id="{BD60F983-495E-41C8-A8A4-16EAD9688145}"/>
              </a:ext>
            </a:extLst>
          </p:cNvPr>
          <p:cNvSpPr>
            <a:spLocks noGrp="1" noRot="1" noChangeAspect="1"/>
          </p:cNvSpPr>
          <p:nvPr>
            <p:ph type="sldImg"/>
          </p:nvPr>
        </p:nvSpPr>
        <p:spPr/>
      </p:sp>
    </p:spTree>
    <p:extLst>
      <p:ext uri="{BB962C8B-B14F-4D97-AF65-F5344CB8AC3E}">
        <p14:creationId xmlns:p14="http://schemas.microsoft.com/office/powerpoint/2010/main" val="8213901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Notes Placeholder 2">
            <a:extLst>
              <a:ext uri="{FF2B5EF4-FFF2-40B4-BE49-F238E27FC236}">
                <a16:creationId xmlns:a16="http://schemas.microsoft.com/office/drawing/2014/main" id="{1E7B892F-A6FE-46DA-9845-5CE880E407BF}"/>
              </a:ext>
            </a:extLst>
          </p:cNvPr>
          <p:cNvSpPr>
            <a:spLocks noGrp="1"/>
          </p:cNvSpPr>
          <p:nvPr>
            <p:ph type="body" idx="1"/>
          </p:nvPr>
        </p:nvSpPr>
        <p:spPr>
          <a:solidFill>
            <a:schemeClr val="bg2"/>
          </a:solidFill>
        </p:spPr>
        <p:txBody>
          <a:bodyPr/>
          <a:lstStyle/>
          <a:p>
            <a:r>
              <a:rPr lang="en-US" b="1" dirty="0"/>
              <a:t>Slide Notes: </a:t>
            </a:r>
          </a:p>
          <a:p>
            <a:r>
              <a:rPr lang="en-US" dirty="0"/>
              <a:t>The objectives for Privacy, Security, and Confidentiality are to:</a:t>
            </a:r>
          </a:p>
          <a:p>
            <a:endParaRPr lang="en-US" dirty="0"/>
          </a:p>
          <a:p>
            <a:pPr marL="171450" indent="-171450">
              <a:buFont typeface="Arial" panose="020B0604020202020204" pitchFamily="34" charset="0"/>
              <a:buChar char="•"/>
            </a:pPr>
            <a:r>
              <a:rPr lang="en-US" dirty="0"/>
              <a:t>Define and discern the differences between privacy, security, and confidentiality.</a:t>
            </a:r>
          </a:p>
          <a:p>
            <a:pPr marL="171450" indent="-171450">
              <a:buFont typeface="Arial" panose="020B0604020202020204" pitchFamily="34" charset="0"/>
              <a:buChar char="•"/>
            </a:pPr>
            <a:r>
              <a:rPr lang="en-US" dirty="0"/>
              <a:t>Discuss methods for using information technology to protect privacy and confidentiality. </a:t>
            </a:r>
          </a:p>
          <a:p>
            <a:pPr marL="171450" indent="-171450">
              <a:buFont typeface="Arial" panose="020B0604020202020204" pitchFamily="34" charset="0"/>
              <a:buChar char="•"/>
            </a:pPr>
            <a:r>
              <a:rPr lang="en-US" dirty="0"/>
              <a:t>Describe and apply security, privacy, and confidentiality under the tenets of the U.S. Health Insurance Portability and Accountability Act (HIPAA) Privacy and Security rules. </a:t>
            </a:r>
          </a:p>
          <a:p>
            <a:pPr marL="171450" indent="-171450">
              <a:buFont typeface="Arial" panose="020B0604020202020204" pitchFamily="34" charset="0"/>
              <a:buChar char="•"/>
            </a:pPr>
            <a:r>
              <a:rPr lang="en-US" dirty="0"/>
              <a:t>Discuss the intersection of a patient’s right to privacy with the need to share and exchange patient information. </a:t>
            </a:r>
          </a:p>
          <a:p>
            <a:endParaRPr lang="en-US" altLang="en-US" dirty="0"/>
          </a:p>
        </p:txBody>
      </p:sp>
      <p:sp>
        <p:nvSpPr>
          <p:cNvPr id="21509"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CFCD3FC0-78FB-454A-A403-6088628B8C17}" type="slidenum">
              <a:rPr lang="en-US" altLang="en-US"/>
              <a:pPr/>
              <a:t>2</a:t>
            </a:fld>
            <a:endParaRPr lang="en-US" altLang="en-US"/>
          </a:p>
        </p:txBody>
      </p:sp>
      <p:sp>
        <p:nvSpPr>
          <p:cNvPr id="4" name="Slide Image Placeholder 3">
            <a:extLst>
              <a:ext uri="{FF2B5EF4-FFF2-40B4-BE49-F238E27FC236}">
                <a16:creationId xmlns:a16="http://schemas.microsoft.com/office/drawing/2014/main" id="{0AFFF19D-6E16-4F66-AE5D-DE28AE8ADE9E}"/>
              </a:ext>
            </a:extLst>
          </p:cNvPr>
          <p:cNvSpPr>
            <a:spLocks noGrp="1" noRot="1" noChangeAspect="1"/>
          </p:cNvSpPr>
          <p:nvPr>
            <p:ph type="sldImg"/>
          </p:nvPr>
        </p:nvSpPr>
        <p:spPr/>
      </p:sp>
    </p:spTree>
    <p:extLst>
      <p:ext uri="{BB962C8B-B14F-4D97-AF65-F5344CB8AC3E}">
        <p14:creationId xmlns:p14="http://schemas.microsoft.com/office/powerpoint/2010/main" val="11634246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33AA43AC-9321-4BC0-A8AC-B6C20176B320}" type="slidenum">
              <a:rPr lang="en-US" smtClean="0"/>
              <a:t>20</a:t>
            </a:fld>
            <a:endParaRPr lang="en-US"/>
          </a:p>
        </p:txBody>
      </p:sp>
    </p:spTree>
    <p:extLst>
      <p:ext uri="{BB962C8B-B14F-4D97-AF65-F5344CB8AC3E}">
        <p14:creationId xmlns:p14="http://schemas.microsoft.com/office/powerpoint/2010/main" val="8930454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Slide Number Placeholder 3"/>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1E489EB2-48F1-B747-A387-039876910019}" type="slidenum">
              <a:rPr lang="en-US" altLang="en-US"/>
              <a:pPr/>
              <a:t>21</a:t>
            </a:fld>
            <a:endParaRPr lang="en-US" altLang="en-US"/>
          </a:p>
        </p:txBody>
      </p:sp>
      <p:sp>
        <p:nvSpPr>
          <p:cNvPr id="3" name="Slide Image Placeholder 2">
            <a:extLst>
              <a:ext uri="{FF2B5EF4-FFF2-40B4-BE49-F238E27FC236}">
                <a16:creationId xmlns:a16="http://schemas.microsoft.com/office/drawing/2014/main" id="{ECF2EB14-6BE2-4F74-8E6D-C9C34F6BFFEF}"/>
              </a:ext>
            </a:extLst>
          </p:cNvPr>
          <p:cNvSpPr>
            <a:spLocks noGrp="1" noRot="1" noChangeAspect="1"/>
          </p:cNvSpPr>
          <p:nvPr>
            <p:ph type="sldImg"/>
          </p:nvPr>
        </p:nvSpPr>
        <p:spPr/>
      </p:sp>
    </p:spTree>
    <p:extLst>
      <p:ext uri="{BB962C8B-B14F-4D97-AF65-F5344CB8AC3E}">
        <p14:creationId xmlns:p14="http://schemas.microsoft.com/office/powerpoint/2010/main" val="10790992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5"/>
          </p:nvPr>
        </p:nvSpPr>
        <p:spPr/>
        <p:txBody>
          <a:bodyPr/>
          <a:lstStyle/>
          <a:p>
            <a:fld id="{33AA43AC-9321-4BC0-A8AC-B6C20176B320}" type="slidenum">
              <a:rPr lang="en-US" smtClean="0"/>
              <a:t>22</a:t>
            </a:fld>
            <a:endParaRPr lang="en-US"/>
          </a:p>
        </p:txBody>
      </p:sp>
      <p:sp>
        <p:nvSpPr>
          <p:cNvPr id="3" name="Notes Placeholder 2">
            <a:extLst>
              <a:ext uri="{FF2B5EF4-FFF2-40B4-BE49-F238E27FC236}">
                <a16:creationId xmlns:a16="http://schemas.microsoft.com/office/drawing/2014/main" id="{C7761333-26E4-4F27-A7D3-318F134D21FD}"/>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472923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Notes Placeholder 2"/>
          <p:cNvSpPr>
            <a:spLocks noGrp="1"/>
          </p:cNvSpPr>
          <p:nvPr>
            <p:ph type="body" idx="1"/>
          </p:nvPr>
        </p:nvSpPr>
        <p:spPr>
          <a:xfrm>
            <a:off x="505609" y="3373437"/>
            <a:ext cx="8358692" cy="3554487"/>
          </a:xfrm>
          <a:solidFill>
            <a:schemeClr val="bg2"/>
          </a:solidFill>
        </p:spPr>
        <p:txBody>
          <a:bodyPr/>
          <a:lstStyle/>
          <a:p>
            <a:r>
              <a:rPr lang="en-US" altLang="en-US" sz="1000" b="1" dirty="0"/>
              <a:t>Slide Notes: </a:t>
            </a:r>
          </a:p>
          <a:p>
            <a:r>
              <a:rPr lang="en-US" altLang="en-US" sz="1000" dirty="0"/>
              <a:t>The United States is not the only government that has been addressing privacy and security activities. </a:t>
            </a:r>
          </a:p>
          <a:p>
            <a:endParaRPr lang="en-US" altLang="en-US" sz="1000" dirty="0"/>
          </a:p>
          <a:p>
            <a:r>
              <a:rPr lang="en-US" altLang="en-US" sz="1000" dirty="0"/>
              <a:t>In January 2012, the European Commission proposed a comprehensive reform of data protection rules in the European Union (EU) with the objective of giving back to citizens control over of their personal data and to simplify the regulatory environment for business. The data protection reform is a key enabler of the Digital Single Market. Under EU law, personal data can be gathered legally only under strict conditions, for a legitimate purpose. </a:t>
            </a:r>
          </a:p>
          <a:p>
            <a:r>
              <a:rPr lang="en-US" altLang="en-US" sz="1000" dirty="0"/>
              <a:t>Furthermore, persons or organizations that collect and manage personal information must protect it from misuse and must respect certain rights of the data owners, which are guaranteed by EU law. The belief driving this initiative is that everyone has the right to the protection of personal data.</a:t>
            </a:r>
          </a:p>
          <a:p>
            <a:endParaRPr lang="en-US" altLang="en-US" sz="1000" dirty="0"/>
          </a:p>
          <a:p>
            <a:r>
              <a:rPr lang="en-US" altLang="en-US" sz="1000" dirty="0"/>
              <a:t>In February 2016, the European Commission finalized the [quote] “reform of EU data protection rules, which apply to all companies providing services on the EU market. The Commission negotiated the EU–U.S. Umbrella Agreement ensuring high data protection standards for data transfers across the Atlantic for law enforcement purposes. The Commission achieved a renewed sound framework for commercial data exchange: the EU–U.S. Privacy Shield.” [end quote] The United States will publish written commitments in the U.S. Federal Register and assurance on the safeguards and limitations concerning public authorities’ access to data.</a:t>
            </a:r>
          </a:p>
          <a:p>
            <a:endParaRPr lang="en-US" altLang="en-US" sz="1000" dirty="0"/>
          </a:p>
          <a:p>
            <a:r>
              <a:rPr lang="en-US" altLang="en-US" sz="1000" dirty="0"/>
              <a:t>Previously, the European Commission devoted efforts to the protection of individual privacy. The 2007 directive 95/46/EC provided a set of fairly stringent rules that essentially allows data processing only with consent or in some highly specific circumstances, such as a legal obligation, or what is defined as a public necessity, usually revolving around public health. </a:t>
            </a:r>
          </a:p>
          <a:p>
            <a:endParaRPr lang="en-US" altLang="en-US" sz="1000" dirty="0"/>
          </a:p>
          <a:p>
            <a:r>
              <a:rPr lang="en-US" altLang="en-US" sz="1000" dirty="0"/>
              <a:t>These are just examples of what other governments are doing around privacy and security. </a:t>
            </a:r>
          </a:p>
          <a:p>
            <a:endParaRPr lang="en-US" altLang="en-US" sz="1000" dirty="0"/>
          </a:p>
        </p:txBody>
      </p:sp>
      <p:sp>
        <p:nvSpPr>
          <p:cNvPr id="61445"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97069371-F2B7-3C46-9756-41ABE5920D45}" type="slidenum">
              <a:rPr lang="en-US" altLang="en-US"/>
              <a:pPr/>
              <a:t>23</a:t>
            </a:fld>
            <a:endParaRPr lang="en-US" altLang="en-US"/>
          </a:p>
        </p:txBody>
      </p:sp>
      <p:sp>
        <p:nvSpPr>
          <p:cNvPr id="4" name="Slide Image Placeholder 3">
            <a:extLst>
              <a:ext uri="{FF2B5EF4-FFF2-40B4-BE49-F238E27FC236}">
                <a16:creationId xmlns:a16="http://schemas.microsoft.com/office/drawing/2014/main" id="{EA21F9CD-A696-4A6F-B87F-E66449A92555}"/>
              </a:ext>
            </a:extLst>
          </p:cNvPr>
          <p:cNvSpPr>
            <a:spLocks noGrp="1" noRot="1" noChangeAspect="1"/>
          </p:cNvSpPr>
          <p:nvPr>
            <p:ph type="sldImg"/>
          </p:nvPr>
        </p:nvSpPr>
        <p:spPr/>
      </p:sp>
    </p:spTree>
    <p:extLst>
      <p:ext uri="{BB962C8B-B14F-4D97-AF65-F5344CB8AC3E}">
        <p14:creationId xmlns:p14="http://schemas.microsoft.com/office/powerpoint/2010/main" val="9212252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Notes Placeholder 2"/>
          <p:cNvSpPr>
            <a:spLocks noGrp="1"/>
          </p:cNvSpPr>
          <p:nvPr>
            <p:ph type="body" idx="1"/>
          </p:nvPr>
        </p:nvSpPr>
        <p:spPr>
          <a:xfrm>
            <a:off x="441064" y="3312514"/>
            <a:ext cx="8573844" cy="3636963"/>
          </a:xfrm>
          <a:solidFill>
            <a:schemeClr val="bg2"/>
          </a:solidFill>
        </p:spPr>
        <p:txBody>
          <a:bodyPr/>
          <a:lstStyle/>
          <a:p>
            <a:r>
              <a:rPr lang="en-US" altLang="en-US" sz="900" b="1" dirty="0"/>
              <a:t>Slide Notes: </a:t>
            </a:r>
          </a:p>
          <a:p>
            <a:pPr>
              <a:spcBef>
                <a:spcPts val="100"/>
              </a:spcBef>
            </a:pPr>
            <a:r>
              <a:rPr lang="en-US" altLang="en-US" sz="900" dirty="0"/>
              <a:t>There are a number of related issues for medical privacy. Ownership of health information is complex. In general, the person or organization that holds the record is considered to be the owner of the information. Once health information has been given to a provider or organization, patients have rights to access and copy their health information but are not considered to own the </a:t>
            </a:r>
            <a:r>
              <a:rPr lang="en-US" altLang="en-US" sz="900" dirty="0" err="1"/>
              <a:t>information.For</a:t>
            </a:r>
            <a:r>
              <a:rPr lang="en-US" altLang="en-US" sz="900" dirty="0"/>
              <a:t> example, if an office practice or hospital had paper charts, and had bought and owned the paper the charts were printed on, it was presumed that the practice or hospital owned the information on that paper. However, in the electronic era, information moves freely across networks from one system to another, and ownership of that information becomes less clear.</a:t>
            </a:r>
          </a:p>
          <a:p>
            <a:pPr>
              <a:spcBef>
                <a:spcPts val="100"/>
              </a:spcBef>
            </a:pPr>
            <a:endParaRPr lang="en-US" altLang="en-US" sz="900" dirty="0"/>
          </a:p>
          <a:p>
            <a:pPr>
              <a:spcBef>
                <a:spcPts val="100"/>
              </a:spcBef>
            </a:pPr>
            <a:r>
              <a:rPr lang="en-US" altLang="en-US" sz="900" dirty="0"/>
              <a:t>As the amount of information increases, there’s an increased economic value to health care providers, pharmaceutical companies, insurance companies, research institutions, and others who may want to use that data for various purposes. The article by </a:t>
            </a:r>
            <a:r>
              <a:rPr lang="en-US" altLang="en-US" sz="900" dirty="0" err="1"/>
              <a:t>Rodwin</a:t>
            </a:r>
            <a:r>
              <a:rPr lang="en-US" altLang="en-US" sz="900" dirty="0"/>
              <a:t>, in particular, argues that when there is an economic advantage gained by the use of that information, then at least some of that gain should be shared back to the patient. </a:t>
            </a:r>
          </a:p>
          <a:p>
            <a:pPr>
              <a:spcBef>
                <a:spcPts val="100"/>
              </a:spcBef>
            </a:pPr>
            <a:endParaRPr lang="en-US" altLang="en-US" sz="900" dirty="0"/>
          </a:p>
          <a:p>
            <a:pPr>
              <a:spcBef>
                <a:spcPts val="100"/>
              </a:spcBef>
            </a:pPr>
            <a:r>
              <a:rPr lang="en-US" altLang="en-US" sz="900" dirty="0"/>
              <a:t>Another concern is compelled disclosures of information—that is, even though laws and regulations may highly protect information, individuals may sometimes be compelled to disclose information for nonclinical care reasons in the health care setting. Employers, insurance companies, and even government agencies sometimes require people to sign authorizations releasing their health information for various purposes. Health care providers need to be aware of requiring individuals to disclose information that is not really being used for health-related activities. </a:t>
            </a:r>
          </a:p>
          <a:p>
            <a:pPr>
              <a:spcBef>
                <a:spcPts val="100"/>
              </a:spcBef>
            </a:pPr>
            <a:endParaRPr lang="en-US" altLang="en-US" sz="900" dirty="0"/>
          </a:p>
          <a:p>
            <a:pPr>
              <a:spcBef>
                <a:spcPts val="100"/>
              </a:spcBef>
            </a:pPr>
            <a:r>
              <a:rPr lang="en-US" altLang="en-US" sz="900" dirty="0"/>
              <a:t>Another growing issue concerns the human genome, which may be a person’s ultimate personal identifier. A person’s genome is what makes each person an individual. Individual genes and the variation that they have from others’ genes are unequivocally unique to each person. Health information can be de-identified, but with genomic information, individuals may be easily identifiable. </a:t>
            </a:r>
          </a:p>
          <a:p>
            <a:pPr>
              <a:spcBef>
                <a:spcPts val="100"/>
              </a:spcBef>
            </a:pPr>
            <a:endParaRPr lang="en-US" altLang="en-US" sz="900" dirty="0"/>
          </a:p>
          <a:p>
            <a:pPr>
              <a:spcBef>
                <a:spcPts val="100"/>
              </a:spcBef>
            </a:pPr>
            <a:r>
              <a:rPr lang="en-US" altLang="en-US" sz="900" dirty="0"/>
              <a:t>Access to the genomic information manifests itself in a number of ways. For example, a person’s genome can be identified by the genomic information in his or her siblings. There are a growing number of genome-wide association studies that attempt to associate variation in an individual’s genome with different diseases. There’s actually a requirement for researchers to put this data in public databanks, although usually the individual personal information is protected and is available only to the researchers, who can legitimately access it. It is not too difficult to identify an individual from genomic data, so as research moves forward with genomics and personalized medicine, more privacy issues will come to the fore.</a:t>
            </a:r>
          </a:p>
        </p:txBody>
      </p:sp>
      <p:sp>
        <p:nvSpPr>
          <p:cNvPr id="63493"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637B2F77-A6B4-D145-AE5D-BD2BCB102C47}" type="slidenum">
              <a:rPr lang="en-US" altLang="en-US"/>
              <a:pPr/>
              <a:t>24</a:t>
            </a:fld>
            <a:endParaRPr lang="en-US" altLang="en-US"/>
          </a:p>
        </p:txBody>
      </p:sp>
      <p:sp>
        <p:nvSpPr>
          <p:cNvPr id="4" name="Slide Image Placeholder 3">
            <a:extLst>
              <a:ext uri="{FF2B5EF4-FFF2-40B4-BE49-F238E27FC236}">
                <a16:creationId xmlns:a16="http://schemas.microsoft.com/office/drawing/2014/main" id="{074B9858-1AD6-4F14-9097-1AAA82716309}"/>
              </a:ext>
            </a:extLst>
          </p:cNvPr>
          <p:cNvSpPr>
            <a:spLocks noGrp="1" noRot="1" noChangeAspect="1"/>
          </p:cNvSpPr>
          <p:nvPr>
            <p:ph type="sldImg"/>
          </p:nvPr>
        </p:nvSpPr>
        <p:spPr/>
      </p:sp>
    </p:spTree>
    <p:extLst>
      <p:ext uri="{BB962C8B-B14F-4D97-AF65-F5344CB8AC3E}">
        <p14:creationId xmlns:p14="http://schemas.microsoft.com/office/powerpoint/2010/main" val="18229806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Notes Placeholder 2"/>
          <p:cNvSpPr>
            <a:spLocks noGrp="1"/>
          </p:cNvSpPr>
          <p:nvPr>
            <p:ph type="body" idx="1"/>
          </p:nvPr>
        </p:nvSpPr>
        <p:spPr>
          <a:xfrm>
            <a:off x="602428" y="3373437"/>
            <a:ext cx="8078993" cy="3286125"/>
          </a:xfrm>
          <a:solidFill>
            <a:schemeClr val="bg2"/>
          </a:solidFill>
        </p:spPr>
        <p:txBody>
          <a:bodyPr/>
          <a:lstStyle/>
          <a:p>
            <a:r>
              <a:rPr lang="en-US" altLang="en-US" sz="1100" b="1" dirty="0"/>
              <a:t>Slide Notes: </a:t>
            </a:r>
          </a:p>
          <a:p>
            <a:r>
              <a:rPr lang="en-US" altLang="en-US" sz="1100" dirty="0"/>
              <a:t>Another number of organizations have tried to define health information rights. One example is the Declaration of Health Data Rights, which comes from a group of mostly personal health record (PHR) vendors. This group advocates that all individuals should have the right to their own health data. They should also have the right to know the source of each health data element. In addition, individuals should have the right to take possession of a complete copy of their individual health data, without delay, at minimal or no cost. If data exists in computable form, it must be made available in that form. Finally, individuals should have the right to share their health data with others as they see fit. The American Health Information Management Association (AHIMA) also has a Health Information Bill of Rights that is slightly more detailed but has similar provisions.</a:t>
            </a:r>
          </a:p>
          <a:p>
            <a:endParaRPr lang="en-US" altLang="en-US" sz="1100" dirty="0"/>
          </a:p>
          <a:p>
            <a:r>
              <a:rPr lang="en-US" altLang="en-US" sz="1100" dirty="0"/>
              <a:t>The Health Insurance Portability and Accountability Act of 1996 (HIPAA) Privacy Rule in the US includes provisions for patient’s health information privacy rights. These include the right to access health information, right to an accounting of disclosures of health information, right to correct or amend health information, right to notice of privacy practices, and right to file a complaint. More information can be found at https://www.healthit.gov/patients-families/your-health-information-rights. The Privacy Right Clearing House also provides information on HIPAA’s privacy rule at https://www.privacyrights.org/content/hipaa-privacy-rule-patients-rights. </a:t>
            </a:r>
          </a:p>
          <a:p>
            <a:endParaRPr lang="en-US" altLang="en-US" dirty="0"/>
          </a:p>
        </p:txBody>
      </p:sp>
      <p:sp>
        <p:nvSpPr>
          <p:cNvPr id="65541"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68C44435-0232-F943-80A8-AACA62913820}" type="slidenum">
              <a:rPr lang="en-US" altLang="en-US"/>
              <a:pPr/>
              <a:t>25</a:t>
            </a:fld>
            <a:endParaRPr lang="en-US" altLang="en-US"/>
          </a:p>
        </p:txBody>
      </p:sp>
      <p:sp>
        <p:nvSpPr>
          <p:cNvPr id="4" name="Slide Image Placeholder 3">
            <a:extLst>
              <a:ext uri="{FF2B5EF4-FFF2-40B4-BE49-F238E27FC236}">
                <a16:creationId xmlns:a16="http://schemas.microsoft.com/office/drawing/2014/main" id="{CA0CD27C-5499-4B87-801A-21D44C55D95A}"/>
              </a:ext>
            </a:extLst>
          </p:cNvPr>
          <p:cNvSpPr>
            <a:spLocks noGrp="1" noRot="1" noChangeAspect="1"/>
          </p:cNvSpPr>
          <p:nvPr>
            <p:ph type="sldImg"/>
          </p:nvPr>
        </p:nvSpPr>
        <p:spPr/>
      </p:sp>
    </p:spTree>
    <p:extLst>
      <p:ext uri="{BB962C8B-B14F-4D97-AF65-F5344CB8AC3E}">
        <p14:creationId xmlns:p14="http://schemas.microsoft.com/office/powerpoint/2010/main" val="6865928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Notes Placeholder 2"/>
          <p:cNvSpPr>
            <a:spLocks noGrp="1"/>
          </p:cNvSpPr>
          <p:nvPr>
            <p:ph type="body" idx="1"/>
          </p:nvPr>
        </p:nvSpPr>
        <p:spPr>
          <a:xfrm>
            <a:off x="930275" y="3373437"/>
            <a:ext cx="7435850" cy="3286125"/>
          </a:xfrm>
          <a:solidFill>
            <a:schemeClr val="bg2"/>
          </a:solidFill>
        </p:spPr>
        <p:txBody>
          <a:bodyPr/>
          <a:lstStyle/>
          <a:p>
            <a:r>
              <a:rPr lang="en-US" altLang="en-US" sz="1000" b="1" dirty="0"/>
              <a:t>Slide Notes: </a:t>
            </a:r>
          </a:p>
          <a:p>
            <a:r>
              <a:rPr lang="en-US" altLang="en-US" sz="1000" dirty="0"/>
              <a:t>When data is referred to as being de-identified, it means that personally identifying characteristics of the data, such as name or address, or other fields that make up personal health information have been removed. Is de-identification secure? It may not always be as secure as intended. </a:t>
            </a:r>
          </a:p>
          <a:p>
            <a:endParaRPr lang="en-US" altLang="en-US" sz="1000" dirty="0"/>
          </a:p>
          <a:p>
            <a:r>
              <a:rPr lang="en-US" altLang="en-US" sz="1000" dirty="0"/>
              <a:t>Sweeney brought this to light and has received notice in the popular press. When she was completing her PhD at MIT, she did a widely cited study that essentially identified William Weld, the governor of Massachusetts at the time, through information found by linking to publicly available data sources. Her research also showed that eighty-seven percent of the U.S. population could be uniquely identified by their five-digit ZIP code, gender, and date of birth.</a:t>
            </a:r>
          </a:p>
          <a:p>
            <a:r>
              <a:rPr lang="en-US" altLang="en-US" sz="1000" dirty="0"/>
              <a:t> </a:t>
            </a:r>
          </a:p>
          <a:p>
            <a:r>
              <a:rPr lang="en-US" altLang="en-US" sz="1000" dirty="0"/>
              <a:t>So when relatively common data elements are combined, individual identities may be easily identified. In the case of William Weld, Sweeney was able to access a health insurance database for state employees, and Governor Weld was obviously a state employee. Sweeney also was able to purchase the voter registration list for the city of Cambridge, Massachusetts, where the governor lived. She then combined these two databases, linking the ZIP code, gender, and date of birth, and was able to identify the governor, as will be demonstrated further in the next slide. </a:t>
            </a:r>
          </a:p>
          <a:p>
            <a:endParaRPr lang="en-US" altLang="en-US" sz="1000" dirty="0"/>
          </a:p>
          <a:p>
            <a:r>
              <a:rPr lang="en-US" altLang="en-US" sz="1000" dirty="0"/>
              <a:t>Just as genomic data generated in clinical research studies may make individuals identifiable, some recent research has shown how Social Security numbers of individuals can be predicted from public data, because so many data sets contain Social Security numbers.</a:t>
            </a:r>
          </a:p>
          <a:p>
            <a:endParaRPr lang="en-US" altLang="en-US" dirty="0"/>
          </a:p>
        </p:txBody>
      </p:sp>
      <p:sp>
        <p:nvSpPr>
          <p:cNvPr id="67589"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20CDF99D-C8DF-644A-AD8D-9DE46129C9E3}" type="slidenum">
              <a:rPr lang="en-US" altLang="en-US"/>
              <a:pPr/>
              <a:t>26</a:t>
            </a:fld>
            <a:endParaRPr lang="en-US" altLang="en-US"/>
          </a:p>
        </p:txBody>
      </p:sp>
      <p:sp>
        <p:nvSpPr>
          <p:cNvPr id="4" name="Slide Image Placeholder 3">
            <a:extLst>
              <a:ext uri="{FF2B5EF4-FFF2-40B4-BE49-F238E27FC236}">
                <a16:creationId xmlns:a16="http://schemas.microsoft.com/office/drawing/2014/main" id="{9C36CF96-C039-40F6-95C7-1E9FC2723A19}"/>
              </a:ext>
            </a:extLst>
          </p:cNvPr>
          <p:cNvSpPr>
            <a:spLocks noGrp="1" noRot="1" noChangeAspect="1"/>
          </p:cNvSpPr>
          <p:nvPr>
            <p:ph type="sldImg"/>
          </p:nvPr>
        </p:nvSpPr>
        <p:spPr/>
      </p:sp>
    </p:spTree>
    <p:extLst>
      <p:ext uri="{BB962C8B-B14F-4D97-AF65-F5344CB8AC3E}">
        <p14:creationId xmlns:p14="http://schemas.microsoft.com/office/powerpoint/2010/main" val="11355710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Notes Placeholder 2"/>
          <p:cNvSpPr>
            <a:spLocks noGrp="1"/>
          </p:cNvSpPr>
          <p:nvPr>
            <p:ph type="body" idx="1"/>
          </p:nvPr>
        </p:nvSpPr>
        <p:spPr>
          <a:solidFill>
            <a:schemeClr val="bg2"/>
          </a:solidFill>
        </p:spPr>
        <p:txBody>
          <a:bodyPr/>
          <a:lstStyle/>
          <a:p>
            <a:r>
              <a:rPr lang="en-US" altLang="en-US" b="1" dirty="0"/>
              <a:t>Slide Notes: </a:t>
            </a:r>
          </a:p>
          <a:p>
            <a:r>
              <a:rPr lang="en-US" altLang="en-US" dirty="0"/>
              <a:t>This slide demonstrates how Governor Weld was identified. On the left is the so-called de-identified state employee health database, which included state employees’ ethnicity, visits to health care providers, diagnoses, procedures, medications, and charges. It also contained ZIP codes, dates of birth, and gender. The Cambridge voter registration database included name, address, registered party affiliation, and the same ZIP codes, dates of birth, and gender. Governor Weld was one of those eighty-seven percent who had a unique combination of ZIP code, date of birth, and gender. Sweeney took Weld’s voter registration information and then accessed his entire medical information.</a:t>
            </a:r>
          </a:p>
          <a:p>
            <a:endParaRPr lang="en-US" altLang="en-US" dirty="0"/>
          </a:p>
        </p:txBody>
      </p:sp>
      <p:sp>
        <p:nvSpPr>
          <p:cNvPr id="69637"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DF3B4EBB-4F6B-BB4A-A5F3-938490ED13D5}" type="slidenum">
              <a:rPr lang="en-US" altLang="en-US"/>
              <a:pPr/>
              <a:t>27</a:t>
            </a:fld>
            <a:endParaRPr lang="en-US" altLang="en-US"/>
          </a:p>
        </p:txBody>
      </p:sp>
      <p:sp>
        <p:nvSpPr>
          <p:cNvPr id="4" name="Slide Image Placeholder 3">
            <a:extLst>
              <a:ext uri="{FF2B5EF4-FFF2-40B4-BE49-F238E27FC236}">
                <a16:creationId xmlns:a16="http://schemas.microsoft.com/office/drawing/2014/main" id="{352F65A0-5E68-4BED-98DD-C298230E26D7}"/>
              </a:ext>
            </a:extLst>
          </p:cNvPr>
          <p:cNvSpPr>
            <a:spLocks noGrp="1" noRot="1" noChangeAspect="1"/>
          </p:cNvSpPr>
          <p:nvPr>
            <p:ph type="sldImg"/>
          </p:nvPr>
        </p:nvSpPr>
        <p:spPr/>
      </p:sp>
    </p:spTree>
    <p:extLst>
      <p:ext uri="{BB962C8B-B14F-4D97-AF65-F5344CB8AC3E}">
        <p14:creationId xmlns:p14="http://schemas.microsoft.com/office/powerpoint/2010/main" val="8559034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Notes Placeholder 2"/>
          <p:cNvSpPr>
            <a:spLocks noGrp="1"/>
          </p:cNvSpPr>
          <p:nvPr>
            <p:ph type="body" idx="1"/>
          </p:nvPr>
        </p:nvSpPr>
        <p:spPr>
          <a:xfrm>
            <a:off x="930275" y="3373437"/>
            <a:ext cx="7435850" cy="3286125"/>
          </a:xfrm>
          <a:solidFill>
            <a:schemeClr val="bg2"/>
          </a:solidFill>
        </p:spPr>
        <p:txBody>
          <a:bodyPr/>
          <a:lstStyle/>
          <a:p>
            <a:r>
              <a:rPr lang="en-US" altLang="en-US" sz="1000" b="1" dirty="0"/>
              <a:t>Slide Notes: </a:t>
            </a:r>
          </a:p>
          <a:p>
            <a:r>
              <a:rPr lang="en-US" altLang="en-US" sz="1000" dirty="0"/>
              <a:t>This lecture discusses concerns that people have about security of health information. One of the ways to protect privacy is to make information more secure. There are many books and resources available that provide insight into security best practices, including assessment, ongoing management, and training and education.</a:t>
            </a:r>
          </a:p>
          <a:p>
            <a:endParaRPr lang="en-US" altLang="en-US" sz="1000" dirty="0"/>
          </a:p>
          <a:p>
            <a:r>
              <a:rPr lang="en-US" altLang="en-US" sz="1000" dirty="0"/>
              <a:t>The Office of the National Coordinator for Health Information Technology (ONC), in coordination with the U.S. Department of Health and Human Services (HHS) Office for Civil Rights (OCR), created the Guide to Privacy and Security of Electronic Health Information to help you integrate privacy and security into a health care practice. You can access the guide at https://www.healthit.gov/sites/default/files/pdf/privacy/privacy-and-security-guide.pdf.</a:t>
            </a:r>
          </a:p>
          <a:p>
            <a:endParaRPr lang="en-US" altLang="en-US" sz="1000" dirty="0"/>
          </a:p>
          <a:p>
            <a:r>
              <a:rPr lang="en-US" altLang="en-US" sz="1000" dirty="0"/>
              <a:t>These organizations have also provided a YouTube video to complement the Guide. Check out the video called “Guide to Privacy and Security of Electronic Health Information” located at https://www.youtube.com/watch?v=phrXsdnhE7w.</a:t>
            </a:r>
          </a:p>
          <a:p>
            <a:endParaRPr lang="en-US" altLang="en-US" sz="1000" dirty="0"/>
          </a:p>
          <a:p>
            <a:r>
              <a:rPr lang="en-US" altLang="en-US" sz="1000" dirty="0"/>
              <a:t>What concerns do people have about security? The following slides look at the many points of leakage in the system, some of the consequences of poor security, and the related topic of medical identity theft. It’s important to remember that security is not unique to electronic systems—it is also an issue for paper systems. </a:t>
            </a:r>
          </a:p>
        </p:txBody>
      </p:sp>
      <p:sp>
        <p:nvSpPr>
          <p:cNvPr id="71685"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8CCE8E70-7F9F-8B40-9847-32C1D7174DAE}" type="slidenum">
              <a:rPr lang="en-US" altLang="en-US"/>
              <a:pPr/>
              <a:t>28</a:t>
            </a:fld>
            <a:endParaRPr lang="en-US" altLang="en-US"/>
          </a:p>
        </p:txBody>
      </p:sp>
      <p:sp>
        <p:nvSpPr>
          <p:cNvPr id="4" name="Slide Image Placeholder 3">
            <a:extLst>
              <a:ext uri="{FF2B5EF4-FFF2-40B4-BE49-F238E27FC236}">
                <a16:creationId xmlns:a16="http://schemas.microsoft.com/office/drawing/2014/main" id="{E198846D-74D7-497D-9DF0-7768B32665B1}"/>
              </a:ext>
            </a:extLst>
          </p:cNvPr>
          <p:cNvSpPr>
            <a:spLocks noGrp="1" noRot="1" noChangeAspect="1"/>
          </p:cNvSpPr>
          <p:nvPr>
            <p:ph type="sldImg"/>
          </p:nvPr>
        </p:nvSpPr>
        <p:spPr/>
      </p:sp>
    </p:spTree>
    <p:extLst>
      <p:ext uri="{BB962C8B-B14F-4D97-AF65-F5344CB8AC3E}">
        <p14:creationId xmlns:p14="http://schemas.microsoft.com/office/powerpoint/2010/main" val="13236988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Notes Placeholder 2"/>
          <p:cNvSpPr>
            <a:spLocks noGrp="1"/>
          </p:cNvSpPr>
          <p:nvPr>
            <p:ph type="body" idx="1"/>
          </p:nvPr>
        </p:nvSpPr>
        <p:spPr>
          <a:solidFill>
            <a:schemeClr val="bg2"/>
          </a:solidFill>
        </p:spPr>
        <p:txBody>
          <a:bodyPr/>
          <a:lstStyle/>
          <a:p>
            <a:r>
              <a:rPr lang="en-US" altLang="en-US" b="1" dirty="0"/>
              <a:t>Slide Notes: </a:t>
            </a:r>
          </a:p>
          <a:p>
            <a:r>
              <a:rPr lang="en-US" altLang="en-US" dirty="0"/>
              <a:t>As anyone who works in a health care setting knows, there are many points where information can leak out of the system. This figure, adapted </a:t>
            </a:r>
            <a:r>
              <a:rPr lang="en-US" altLang="en-US"/>
              <a:t>from Rindfleisch,  </a:t>
            </a:r>
            <a:r>
              <a:rPr lang="en-US" altLang="en-US" dirty="0"/>
              <a:t>shows how information flows through the health care provider organization. Information is first generated in the provision of patient care by health care providers, clinics, and hospitals. It then flows to health care support activity, such as payers of health care, the insurance companies that reimburse, quality reviews that measure the quality of care delivered, and other types of administration. There are also what </a:t>
            </a:r>
            <a:r>
              <a:rPr lang="en-US" altLang="en-US" dirty="0" err="1"/>
              <a:t>Rindfleisch</a:t>
            </a:r>
            <a:r>
              <a:rPr lang="en-US" altLang="en-US" dirty="0"/>
              <a:t> describes as social uses of information, everything from insurance eligibility to reporting to public health authorities and to using data in medical research. Fortunately, use of health information is now regulated by the Health Insurance Portability and Accountability Act (HIPAA). There are also commercial uses of information, such as for marketing, participating in managed care organizations that may use data for various purposes to try to improve the quality or efficiency of the care they deliver, and the monitoring of drug usage. Another leakage point revolves around patients and their families as they engage in the care process.</a:t>
            </a:r>
          </a:p>
          <a:p>
            <a:endParaRPr lang="en-US" altLang="en-US" dirty="0"/>
          </a:p>
        </p:txBody>
      </p:sp>
      <p:sp>
        <p:nvSpPr>
          <p:cNvPr id="73733"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3BB6F5C0-3B48-144D-9AF2-387E0FDCB23B}" type="slidenum">
              <a:rPr lang="en-US" altLang="en-US"/>
              <a:pPr/>
              <a:t>29</a:t>
            </a:fld>
            <a:endParaRPr lang="en-US" altLang="en-US"/>
          </a:p>
        </p:txBody>
      </p:sp>
      <p:sp>
        <p:nvSpPr>
          <p:cNvPr id="4" name="Slide Image Placeholder 3">
            <a:extLst>
              <a:ext uri="{FF2B5EF4-FFF2-40B4-BE49-F238E27FC236}">
                <a16:creationId xmlns:a16="http://schemas.microsoft.com/office/drawing/2014/main" id="{4320FEDF-448B-4AB6-93AB-55A3CE0AE2BF}"/>
              </a:ext>
            </a:extLst>
          </p:cNvPr>
          <p:cNvSpPr>
            <a:spLocks noGrp="1" noRot="1" noChangeAspect="1"/>
          </p:cNvSpPr>
          <p:nvPr>
            <p:ph type="sldImg"/>
          </p:nvPr>
        </p:nvSpPr>
        <p:spPr/>
      </p:sp>
    </p:spTree>
    <p:extLst>
      <p:ext uri="{BB962C8B-B14F-4D97-AF65-F5344CB8AC3E}">
        <p14:creationId xmlns:p14="http://schemas.microsoft.com/office/powerpoint/2010/main" val="16242289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4294967295"/>
          </p:nvPr>
        </p:nvSpPr>
        <p:spPr bwMode="auto">
          <a:xfrm>
            <a:off x="5265738" y="6657975"/>
            <a:ext cx="4029075" cy="3508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12D1F6F0-2D6E-8444-82B3-F21A5D54C2CC}" type="slidenum">
              <a:rPr lang="en-US" altLang="en-US">
                <a:latin typeface="Calibri" charset="0"/>
              </a:rPr>
              <a:pPr eaLnBrk="1" hangingPunct="1"/>
              <a:t>3</a:t>
            </a:fld>
            <a:endParaRPr lang="en-US" altLang="en-US">
              <a:latin typeface="Calibri" charset="0"/>
            </a:endParaRPr>
          </a:p>
        </p:txBody>
      </p:sp>
      <p:sp>
        <p:nvSpPr>
          <p:cNvPr id="23555" name="Rectangle 2"/>
          <p:cNvSpPr>
            <a:spLocks noGrp="1" noRot="1" noChangeAspect="1" noChangeArrowheads="1" noTextEdit="1"/>
          </p:cNvSpPr>
          <p:nvPr>
            <p:ph type="sldImg"/>
          </p:nvPr>
        </p:nvSpPr>
        <p:spPr bwMode="auto">
          <a:xfrm>
            <a:off x="2946400" y="525463"/>
            <a:ext cx="3403600" cy="26289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sp>
      <p:sp>
        <p:nvSpPr>
          <p:cNvPr id="23556" name="Rectangle 3"/>
          <p:cNvSpPr>
            <a:spLocks noGrp="1" noChangeArrowheads="1"/>
          </p:cNvSpPr>
          <p:nvPr>
            <p:ph type="body" idx="1"/>
          </p:nvPr>
        </p:nvSpPr>
        <p:spPr bwMode="auto">
          <a:xfrm>
            <a:off x="930275" y="3330575"/>
            <a:ext cx="7435850" cy="3154363"/>
          </a:xfrm>
          <a:prstGeom prst="rect">
            <a:avLst/>
          </a:prstGeom>
          <a:solidFill>
            <a:schemeClr val="bg2"/>
          </a:solidFill>
          <a:ln/>
        </p:spPr>
        <p:txBody>
          <a:bodyPr/>
          <a:lstStyle/>
          <a:p>
            <a:pPr eaLnBrk="1" hangingPunct="1">
              <a:spcBef>
                <a:spcPct val="0"/>
              </a:spcBef>
            </a:pPr>
            <a:r>
              <a:rPr lang="en-US" altLang="en-US" b="1" dirty="0">
                <a:ea typeface="MS PGothic" charset="-128"/>
                <a:cs typeface="Arial" charset="0"/>
              </a:rPr>
              <a:t>Slide Notes: </a:t>
            </a:r>
          </a:p>
          <a:p>
            <a:pPr eaLnBrk="1" hangingPunct="1">
              <a:spcBef>
                <a:spcPct val="0"/>
              </a:spcBef>
            </a:pPr>
            <a:r>
              <a:rPr lang="en-US" altLang="en-US" dirty="0">
                <a:ea typeface="MS PGothic" charset="-128"/>
                <a:cs typeface="Arial" charset="0"/>
              </a:rPr>
              <a:t>This lecture defines important terms related to privacy, security, and confidentiality. It discusses reasons for concerns about privacy and security in the context of health information. Tools for protecting health information are examined, followed by a discussion of the Health Insurance Portability and Accountability Act, or HIPAA regulations, and what additions have been made in HITECH (Health Information Technology for Economic and Clinical Health Act) legislation.</a:t>
            </a:r>
          </a:p>
          <a:p>
            <a:pPr eaLnBrk="1" hangingPunct="1">
              <a:spcBef>
                <a:spcPct val="0"/>
              </a:spcBef>
            </a:pPr>
            <a:endParaRPr lang="en-US" altLang="en-US" dirty="0">
              <a:ea typeface="MS PGothic" charset="-128"/>
              <a:cs typeface="Arial" charset="0"/>
            </a:endParaRPr>
          </a:p>
        </p:txBody>
      </p:sp>
    </p:spTree>
    <p:extLst>
      <p:ext uri="{BB962C8B-B14F-4D97-AF65-F5344CB8AC3E}">
        <p14:creationId xmlns:p14="http://schemas.microsoft.com/office/powerpoint/2010/main" val="8391168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Notes Placeholder 2"/>
          <p:cNvSpPr>
            <a:spLocks noGrp="1"/>
          </p:cNvSpPr>
          <p:nvPr>
            <p:ph type="body" idx="1"/>
          </p:nvPr>
        </p:nvSpPr>
        <p:spPr>
          <a:xfrm>
            <a:off x="930275" y="3373437"/>
            <a:ext cx="7435850" cy="3489942"/>
          </a:xfrm>
          <a:solidFill>
            <a:schemeClr val="bg2"/>
          </a:solidFill>
        </p:spPr>
        <p:txBody>
          <a:bodyPr/>
          <a:lstStyle/>
          <a:p>
            <a:r>
              <a:rPr lang="en-US" altLang="en-US" sz="1000" b="1" dirty="0"/>
              <a:t>Slide Notes: </a:t>
            </a:r>
          </a:p>
          <a:p>
            <a:r>
              <a:rPr lang="en-US" altLang="en-US" sz="1000" dirty="0"/>
              <a:t>It’s important to note that even though concerns about privacy and security are heightened with electronic systems, paper records have their own set of privacy and security problems. In fact, some have argued that paper medical records may be more prone than electronic records to breaches of security and disclosure. Unlike electronic records, it is very difficult to audit the trail of a paper chart. Even with paper-based tracking documents, it is not clear exactly where the chart goes and who has looked at it. Electronic information systems are able to provide a detailed audit trail as a background process that identifies everyone who logs into the software application and tracks their specific system activities with a date and time stamp.</a:t>
            </a:r>
          </a:p>
          <a:p>
            <a:endParaRPr lang="en-US" altLang="en-US" sz="1000" dirty="0"/>
          </a:p>
          <a:p>
            <a:r>
              <a:rPr lang="en-US" altLang="en-US" sz="1000" dirty="0"/>
              <a:t>There are also issues with fax machines and scanners. Even in this electronic era, many people still rely on fax machines and scanners to move information. When the document comes out of fax machines, anyone can view the paper, and it is difficult to track where the paper goes. Also, data stored in fax machines and scanners can easily be accessed.</a:t>
            </a:r>
          </a:p>
          <a:p>
            <a:endParaRPr lang="en-US" altLang="en-US" sz="1000" dirty="0"/>
          </a:p>
          <a:p>
            <a:r>
              <a:rPr lang="en-US" altLang="en-US" sz="1000" dirty="0"/>
              <a:t>Records also continue to be photocopied. We photocopy for many reasons: the patient goes to a new provider, the insurance company needs to have documentation that a specific procedure was done or referral was made, and records get abstracted by individual people. After copying, the paper copies may be scanned into information systems. More advanced systems allow scanning of documents directly into the software application. Whether they are paper or electronic, records are also copied for research or quality assurance purposes. </a:t>
            </a:r>
          </a:p>
          <a:p>
            <a:endParaRPr lang="en-US" altLang="en-US" sz="1000" dirty="0"/>
          </a:p>
          <a:p>
            <a:r>
              <a:rPr lang="en-US" altLang="en-US" sz="1000" dirty="0"/>
              <a:t>Most health care insurers in the U.S. belong to the Medical Information Bureau, which monitors for insurance fraud and other insurance-related concerns. The Medical Information Bureau has developed a huge database of individuals’ health care claims, looking very properly for health insurance fraud but also collecting quite a bit of information on individuals’ personal health. </a:t>
            </a:r>
          </a:p>
        </p:txBody>
      </p:sp>
      <p:sp>
        <p:nvSpPr>
          <p:cNvPr id="75781"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A0A1EBCB-B7C3-6944-9DD4-D74FDE4222E5}" type="slidenum">
              <a:rPr lang="en-US" altLang="en-US"/>
              <a:pPr/>
              <a:t>30</a:t>
            </a:fld>
            <a:endParaRPr lang="en-US" altLang="en-US"/>
          </a:p>
        </p:txBody>
      </p:sp>
      <p:sp>
        <p:nvSpPr>
          <p:cNvPr id="4" name="Slide Image Placeholder 3">
            <a:extLst>
              <a:ext uri="{FF2B5EF4-FFF2-40B4-BE49-F238E27FC236}">
                <a16:creationId xmlns:a16="http://schemas.microsoft.com/office/drawing/2014/main" id="{01A08815-11AD-4855-9B4A-E9685B85D09E}"/>
              </a:ext>
            </a:extLst>
          </p:cNvPr>
          <p:cNvSpPr>
            <a:spLocks noGrp="1" noRot="1" noChangeAspect="1"/>
          </p:cNvSpPr>
          <p:nvPr>
            <p:ph type="sldImg"/>
          </p:nvPr>
        </p:nvSpPr>
        <p:spPr/>
      </p:sp>
    </p:spTree>
    <p:extLst>
      <p:ext uri="{BB962C8B-B14F-4D97-AF65-F5344CB8AC3E}">
        <p14:creationId xmlns:p14="http://schemas.microsoft.com/office/powerpoint/2010/main" val="17520315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Notes Placeholder 2"/>
          <p:cNvSpPr>
            <a:spLocks noGrp="1"/>
          </p:cNvSpPr>
          <p:nvPr>
            <p:ph type="body" idx="1"/>
          </p:nvPr>
        </p:nvSpPr>
        <p:spPr>
          <a:xfrm>
            <a:off x="930275" y="3373437"/>
            <a:ext cx="7435850" cy="3286125"/>
          </a:xfrm>
          <a:solidFill>
            <a:schemeClr val="bg2"/>
          </a:solidFill>
        </p:spPr>
        <p:txBody>
          <a:bodyPr/>
          <a:lstStyle/>
          <a:p>
            <a:r>
              <a:rPr lang="en-US" altLang="en-US" b="1" dirty="0"/>
              <a:t>Slide Notes: </a:t>
            </a:r>
          </a:p>
          <a:p>
            <a:r>
              <a:rPr lang="en-US" altLang="en-US" dirty="0"/>
              <a:t>Aware of the consequences of poor security, </a:t>
            </a:r>
            <a:r>
              <a:rPr lang="en-US" altLang="en-US" dirty="0" err="1"/>
              <a:t>Rindfleisch</a:t>
            </a:r>
            <a:r>
              <a:rPr lang="en-US" altLang="en-US" dirty="0"/>
              <a:t> pointed out in the late 1990s that patients take various actions to protect their security. They avoid seeking health care. They lie or withhold information so private information won’t end up in their charts. Health care providers also have concerns about security, so they may avoid entering sensitive data that could be important in the care of a patient by others, and they may also devise workarounds to entering that information. </a:t>
            </a:r>
          </a:p>
          <a:p>
            <a:endParaRPr lang="en-US" altLang="en-US" dirty="0"/>
          </a:p>
          <a:p>
            <a:r>
              <a:rPr lang="en-US" altLang="en-US" dirty="0"/>
              <a:t>A California Health Care Foundation survey of health care consumers found that thirteen percent engaged in activity that the foundation termed privacy-protective—activities that might put their health at risk, such as asking a doctor to leave out a diagnosis, perhaps to prevent someone from knowing that they have a certain diagnosis. Some consumers also pay for tests out-of-pocket because they do not want to submit an insurance claim, knowing that when a claim is submitted, the insurance company then knows that the test was done. Others avoid seeing their regular doctor for some problems because they want to protect their privacy and avoid revealing sensitive information. These examples demonstrate why clinicians may use patient-sourced information as complementary data to provider-sourced information. </a:t>
            </a:r>
          </a:p>
          <a:p>
            <a:endParaRPr lang="en-US" altLang="en-US" dirty="0"/>
          </a:p>
        </p:txBody>
      </p:sp>
      <p:sp>
        <p:nvSpPr>
          <p:cNvPr id="77829"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E8D7BBB0-9A00-8348-ADEB-731964166988}" type="slidenum">
              <a:rPr lang="en-US" altLang="en-US"/>
              <a:pPr/>
              <a:t>31</a:t>
            </a:fld>
            <a:endParaRPr lang="en-US" altLang="en-US"/>
          </a:p>
        </p:txBody>
      </p:sp>
      <p:sp>
        <p:nvSpPr>
          <p:cNvPr id="4" name="Slide Image Placeholder 3">
            <a:extLst>
              <a:ext uri="{FF2B5EF4-FFF2-40B4-BE49-F238E27FC236}">
                <a16:creationId xmlns:a16="http://schemas.microsoft.com/office/drawing/2014/main" id="{14482AAC-1C18-4326-87AD-13C90A61495B}"/>
              </a:ext>
            </a:extLst>
          </p:cNvPr>
          <p:cNvSpPr>
            <a:spLocks noGrp="1" noRot="1" noChangeAspect="1"/>
          </p:cNvSpPr>
          <p:nvPr>
            <p:ph type="sldImg"/>
          </p:nvPr>
        </p:nvSpPr>
        <p:spPr/>
      </p:sp>
    </p:spTree>
    <p:extLst>
      <p:ext uri="{BB962C8B-B14F-4D97-AF65-F5344CB8AC3E}">
        <p14:creationId xmlns:p14="http://schemas.microsoft.com/office/powerpoint/2010/main" val="981066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Notes Placeholder 2"/>
          <p:cNvSpPr>
            <a:spLocks noGrp="1"/>
          </p:cNvSpPr>
          <p:nvPr>
            <p:ph type="body" idx="1"/>
          </p:nvPr>
        </p:nvSpPr>
        <p:spPr>
          <a:xfrm>
            <a:off x="311972" y="3373437"/>
            <a:ext cx="8563087" cy="3636963"/>
          </a:xfrm>
          <a:solidFill>
            <a:schemeClr val="bg2"/>
          </a:solidFill>
        </p:spPr>
        <p:txBody>
          <a:bodyPr/>
          <a:lstStyle/>
          <a:p>
            <a:pPr>
              <a:spcBef>
                <a:spcPts val="0"/>
              </a:spcBef>
            </a:pPr>
            <a:r>
              <a:rPr lang="en-US" altLang="en-US" sz="1000" b="1" dirty="0"/>
              <a:t>Slide Notes: </a:t>
            </a:r>
          </a:p>
          <a:p>
            <a:pPr>
              <a:spcBef>
                <a:spcPts val="0"/>
              </a:spcBef>
            </a:pPr>
            <a:r>
              <a:rPr lang="en-US" altLang="en-US" sz="1000" dirty="0"/>
              <a:t>A final security concern is medical identity theft, which significantly increased as the use of information technology expanded in health care. Medical identity information is more valuable than financial information, and the theft can go undetected for some time. When this happens, the victims are not only the individuals whose medical records have been compromised but also health care providers, health plans, and society at large who pay for health care. </a:t>
            </a:r>
          </a:p>
          <a:p>
            <a:pPr>
              <a:spcBef>
                <a:spcPts val="0"/>
              </a:spcBef>
            </a:pPr>
            <a:endParaRPr lang="en-US" altLang="en-US" sz="1000" dirty="0"/>
          </a:p>
          <a:p>
            <a:pPr>
              <a:spcBef>
                <a:spcPts val="0"/>
              </a:spcBef>
            </a:pPr>
            <a:r>
              <a:rPr lang="en-US" altLang="en-US" sz="1000" dirty="0"/>
              <a:t>In 2008, the American Health Information Management Association (AHIMA) determined that general identity theft is a growing concern and that the value of medical identity information is much higher than that of other information, such as Social Security numbers. </a:t>
            </a:r>
          </a:p>
          <a:p>
            <a:pPr>
              <a:spcBef>
                <a:spcPts val="0"/>
              </a:spcBef>
            </a:pPr>
            <a:endParaRPr lang="en-US" altLang="en-US" sz="1000" dirty="0"/>
          </a:p>
          <a:p>
            <a:pPr>
              <a:spcBef>
                <a:spcPts val="0"/>
              </a:spcBef>
            </a:pPr>
            <a:r>
              <a:rPr lang="en-US" altLang="en-US" sz="1000" dirty="0"/>
              <a:t>Today, medical identity theft is one of the top crimes facing the country, and projections indicate that this problem will only continue. The 2015 Medical Identity Fraud Alliance annual report, supported by </a:t>
            </a:r>
            <a:r>
              <a:rPr lang="en-US" altLang="en-US" sz="1000" dirty="0" err="1"/>
              <a:t>Ponemon</a:t>
            </a:r>
            <a:r>
              <a:rPr lang="en-US" altLang="en-US" sz="1000" dirty="0"/>
              <a:t> Institute, showed that medical identity theft incidents increased twenty-one-point-seven percent from 2014. The study estimated that two-point-three-two million adult-aged Americans or close family members became victims of medical identity theft during or before 2014. </a:t>
            </a:r>
          </a:p>
          <a:p>
            <a:pPr>
              <a:spcBef>
                <a:spcPts val="0"/>
              </a:spcBef>
            </a:pPr>
            <a:endParaRPr lang="en-US" altLang="en-US" sz="1000" dirty="0"/>
          </a:p>
          <a:p>
            <a:pPr>
              <a:spcBef>
                <a:spcPts val="0"/>
              </a:spcBef>
            </a:pPr>
            <a:r>
              <a:rPr lang="en-US" altLang="en-US" sz="1000" dirty="0"/>
              <a:t>Medical identity theft is costly. Sixty-five percent of medical identity theft victims in the 2015 study had to pay an average of thirteen thousand five hundred dollars to resolve the crime. In some cases, they paid the health care provider, repaid the insurer for services obtained by the thief, or engaged an identity service provider or legal counsel to help resolve the incident and prevent future fraud. (</a:t>
            </a:r>
            <a:r>
              <a:rPr lang="en-US" altLang="en-US" sz="1000" dirty="0" err="1"/>
              <a:t>Ponemon</a:t>
            </a:r>
            <a:r>
              <a:rPr lang="en-US" altLang="en-US" sz="1000" dirty="0"/>
              <a:t> 2015)</a:t>
            </a:r>
          </a:p>
          <a:p>
            <a:pPr>
              <a:spcBef>
                <a:spcPts val="0"/>
              </a:spcBef>
            </a:pPr>
            <a:endParaRPr lang="en-US" altLang="en-US" sz="1000" dirty="0"/>
          </a:p>
          <a:p>
            <a:pPr>
              <a:spcBef>
                <a:spcPts val="0"/>
              </a:spcBef>
            </a:pPr>
            <a:r>
              <a:rPr lang="en-US" altLang="en-US" sz="1000" dirty="0"/>
              <a:t>It can be months before a victim uncovers an incident, and few achieve resolution of the incident, which places them at risk for future theft. Medical identity is used to obtain health care services, prescription pharmaceuticals, or medical equipment and to fraudulently receive government benefits such as Medicare or Medicaid. Some thieves access a victim’s medical records and/or modify the record. </a:t>
            </a:r>
          </a:p>
          <a:p>
            <a:pPr>
              <a:spcBef>
                <a:spcPts val="0"/>
              </a:spcBef>
            </a:pPr>
            <a:endParaRPr lang="en-US" altLang="en-US" sz="1000" dirty="0"/>
          </a:p>
          <a:p>
            <a:pPr>
              <a:spcBef>
                <a:spcPts val="0"/>
              </a:spcBef>
            </a:pPr>
            <a:r>
              <a:rPr lang="en-US" altLang="en-US" sz="1000" dirty="0"/>
              <a:t>HHS, along with other organizations, addresses this problem and publishes resources that outline various approaches to prevention, detection, and remediation of medical identity theft.</a:t>
            </a:r>
          </a:p>
          <a:p>
            <a:pPr>
              <a:spcBef>
                <a:spcPts val="0"/>
              </a:spcBef>
            </a:pPr>
            <a:endParaRPr lang="en-US" altLang="en-US" sz="1000" dirty="0"/>
          </a:p>
        </p:txBody>
      </p:sp>
      <p:sp>
        <p:nvSpPr>
          <p:cNvPr id="79877"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42EF6A0F-F47A-5C4C-8506-ED5F57984597}" type="slidenum">
              <a:rPr lang="en-US" altLang="en-US"/>
              <a:pPr/>
              <a:t>32</a:t>
            </a:fld>
            <a:endParaRPr lang="en-US" altLang="en-US"/>
          </a:p>
        </p:txBody>
      </p:sp>
      <p:sp>
        <p:nvSpPr>
          <p:cNvPr id="4" name="Slide Image Placeholder 3">
            <a:extLst>
              <a:ext uri="{FF2B5EF4-FFF2-40B4-BE49-F238E27FC236}">
                <a16:creationId xmlns:a16="http://schemas.microsoft.com/office/drawing/2014/main" id="{D42B70ED-E67D-448D-B38C-C426189265AD}"/>
              </a:ext>
            </a:extLst>
          </p:cNvPr>
          <p:cNvSpPr>
            <a:spLocks noGrp="1" noRot="1" noChangeAspect="1"/>
          </p:cNvSpPr>
          <p:nvPr>
            <p:ph type="sldImg"/>
          </p:nvPr>
        </p:nvSpPr>
        <p:spPr/>
      </p:sp>
    </p:spTree>
    <p:extLst>
      <p:ext uri="{BB962C8B-B14F-4D97-AF65-F5344CB8AC3E}">
        <p14:creationId xmlns:p14="http://schemas.microsoft.com/office/powerpoint/2010/main" val="17580891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Notes Placeholder 2"/>
          <p:cNvSpPr>
            <a:spLocks noGrp="1"/>
          </p:cNvSpPr>
          <p:nvPr>
            <p:ph type="body" idx="1"/>
          </p:nvPr>
        </p:nvSpPr>
        <p:spPr>
          <a:xfrm>
            <a:off x="484094" y="3373438"/>
            <a:ext cx="8369449" cy="3436153"/>
          </a:xfrm>
          <a:solidFill>
            <a:schemeClr val="bg2"/>
          </a:solidFill>
        </p:spPr>
        <p:txBody>
          <a:bodyPr/>
          <a:lstStyle/>
          <a:p>
            <a:pPr>
              <a:spcBef>
                <a:spcPts val="0"/>
              </a:spcBef>
            </a:pPr>
            <a:r>
              <a:rPr lang="en-US" altLang="en-US" b="1" dirty="0"/>
              <a:t>Slide Notes: </a:t>
            </a:r>
          </a:p>
          <a:p>
            <a:pPr>
              <a:spcBef>
                <a:spcPts val="0"/>
              </a:spcBef>
            </a:pPr>
            <a:r>
              <a:rPr lang="en-US" altLang="en-US" dirty="0"/>
              <a:t>The next slides discuss tools for protecting health information. A good source to begin with is the Institute of Medicine (IOM) report “For the Record,” which addresses issues of protecting electronic health information. The report was commissioned by the National Library of Medicine and informed the HIPAA legislation. It also made recommendations on immediate and future best practices. While some of the content in the book is dated, the framework provides a good way of thinking about the problem.</a:t>
            </a:r>
          </a:p>
          <a:p>
            <a:pPr>
              <a:spcBef>
                <a:spcPts val="0"/>
              </a:spcBef>
            </a:pPr>
            <a:endParaRPr lang="en-US" altLang="en-US" dirty="0"/>
          </a:p>
          <a:p>
            <a:pPr>
              <a:spcBef>
                <a:spcPts val="0"/>
              </a:spcBef>
            </a:pPr>
            <a:r>
              <a:rPr lang="en-US" altLang="en-US" dirty="0"/>
              <a:t>As already mentioned, ONC, in coordination with OCR, created the Guide to Privacy and Security of Electronic Health Information. Many other industry activities, resources, and publications </a:t>
            </a:r>
            <a:r>
              <a:rPr lang="en-US" altLang="en-US"/>
              <a:t>are publicly available </a:t>
            </a:r>
            <a:r>
              <a:rPr lang="en-US" altLang="en-US" dirty="0"/>
              <a:t>and address various aspects of privacy and security practices, practices pertaining to specific technologies such as mobile devices, as well as training resources for security professionals. In 2013, the President of the United States issued Executive Order (EO) 13636, Improving Critical Infrastructure Cybersecurity, which directed NIST—National Institute of Standards and Technology—to work with stakeholders to develop a voluntary framework for reducing cyber risks to critical infrastructure. The NIST website has many resources </a:t>
            </a:r>
            <a:r>
              <a:rPr lang="en-US" altLang="en-US" dirty="0" err="1"/>
              <a:t>publically</a:t>
            </a:r>
            <a:r>
              <a:rPr lang="en-US" altLang="en-US" dirty="0"/>
              <a:t> available, and NIST’s work continues in development of practices, guidelines, and tools to support effective cybersecurity efforts. The Framework for Improving Critical Infrastructure Cybersecurity is found at http://www.nist.gov/cyberframework/upload/cybersecurity-framework-021214.pdf.</a:t>
            </a:r>
          </a:p>
          <a:p>
            <a:pPr>
              <a:spcBef>
                <a:spcPts val="0"/>
              </a:spcBef>
            </a:pPr>
            <a:endParaRPr lang="en-US" altLang="en-US" dirty="0"/>
          </a:p>
          <a:p>
            <a:pPr>
              <a:spcBef>
                <a:spcPts val="0"/>
              </a:spcBef>
            </a:pPr>
            <a:r>
              <a:rPr lang="en-US" altLang="en-US" dirty="0"/>
              <a:t>SANS (at www.SANS.org) is an example of an industry resource that focuses on security training and certification of security professionals as well as on research.</a:t>
            </a:r>
          </a:p>
        </p:txBody>
      </p:sp>
      <p:sp>
        <p:nvSpPr>
          <p:cNvPr id="81925"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37EA5B25-752D-F841-8654-D305DEE276A5}" type="slidenum">
              <a:rPr lang="en-US" altLang="en-US"/>
              <a:pPr/>
              <a:t>33</a:t>
            </a:fld>
            <a:endParaRPr lang="en-US" altLang="en-US"/>
          </a:p>
        </p:txBody>
      </p:sp>
      <p:sp>
        <p:nvSpPr>
          <p:cNvPr id="4" name="Slide Image Placeholder 3">
            <a:extLst>
              <a:ext uri="{FF2B5EF4-FFF2-40B4-BE49-F238E27FC236}">
                <a16:creationId xmlns:a16="http://schemas.microsoft.com/office/drawing/2014/main" id="{2952A4DC-EEEB-4BCF-8CEB-131E71ADBC47}"/>
              </a:ext>
            </a:extLst>
          </p:cNvPr>
          <p:cNvSpPr>
            <a:spLocks noGrp="1" noRot="1" noChangeAspect="1"/>
          </p:cNvSpPr>
          <p:nvPr>
            <p:ph type="sldImg"/>
          </p:nvPr>
        </p:nvSpPr>
        <p:spPr/>
      </p:sp>
    </p:spTree>
    <p:extLst>
      <p:ext uri="{BB962C8B-B14F-4D97-AF65-F5344CB8AC3E}">
        <p14:creationId xmlns:p14="http://schemas.microsoft.com/office/powerpoint/2010/main" val="9764416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Notes Placeholder 2"/>
          <p:cNvSpPr>
            <a:spLocks noGrp="1"/>
          </p:cNvSpPr>
          <p:nvPr>
            <p:ph type="body" idx="1"/>
          </p:nvPr>
        </p:nvSpPr>
        <p:spPr>
          <a:solidFill>
            <a:schemeClr val="bg2"/>
          </a:solidFill>
        </p:spPr>
        <p:txBody>
          <a:bodyPr/>
          <a:lstStyle/>
          <a:p>
            <a:r>
              <a:rPr lang="en-US" altLang="en-US" b="1" dirty="0"/>
              <a:t>Slide Notes: </a:t>
            </a:r>
          </a:p>
          <a:p>
            <a:r>
              <a:rPr lang="en-US" altLang="en-US" dirty="0"/>
              <a:t>There are many different threats to security. According to the 2015 HIMSS Survey, sixty-four percent of breaches were from external sources, and fifty-four percent were from internal sources. </a:t>
            </a:r>
          </a:p>
          <a:p>
            <a:endParaRPr lang="en-US" altLang="en-US" dirty="0"/>
          </a:p>
          <a:p>
            <a:r>
              <a:rPr lang="en-US" altLang="en-US" dirty="0"/>
              <a:t>Outsider threats may be from organized crime, hacktivists, cyber thieves, and overseas hackers. When attacks originate from overseas, little can be done legally. The three most common attacks are spear phishing (when an email appears to be from a legitimate business but is actually from a hacker), Trojans (when malware or spyware is disguised as legitimate software), and </a:t>
            </a:r>
            <a:r>
              <a:rPr lang="en-US" altLang="en-US" dirty="0" err="1"/>
              <a:t>malvertising</a:t>
            </a:r>
            <a:r>
              <a:rPr lang="en-US" altLang="en-US" dirty="0"/>
              <a:t>. Insider threats and breaches may be from careless insiders who accidentally disclose or access information, the curious insider who accesses information, or the malicious insider who is a disgruntled or dissatisfied employee who accesses information inappropriately. </a:t>
            </a:r>
          </a:p>
        </p:txBody>
      </p:sp>
      <p:sp>
        <p:nvSpPr>
          <p:cNvPr id="83973"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61DE2307-60A8-004F-B7E8-0AF378D6EBA4}" type="slidenum">
              <a:rPr lang="en-US" altLang="en-US"/>
              <a:pPr/>
              <a:t>34</a:t>
            </a:fld>
            <a:endParaRPr lang="en-US" altLang="en-US"/>
          </a:p>
        </p:txBody>
      </p:sp>
      <p:sp>
        <p:nvSpPr>
          <p:cNvPr id="4" name="Slide Image Placeholder 3">
            <a:extLst>
              <a:ext uri="{FF2B5EF4-FFF2-40B4-BE49-F238E27FC236}">
                <a16:creationId xmlns:a16="http://schemas.microsoft.com/office/drawing/2014/main" id="{BB9BC825-C270-43D4-AFD8-B0BB94BFFD3B}"/>
              </a:ext>
            </a:extLst>
          </p:cNvPr>
          <p:cNvSpPr>
            <a:spLocks noGrp="1" noRot="1" noChangeAspect="1"/>
          </p:cNvSpPr>
          <p:nvPr>
            <p:ph type="sldImg"/>
          </p:nvPr>
        </p:nvSpPr>
        <p:spPr/>
      </p:sp>
    </p:spTree>
    <p:extLst>
      <p:ext uri="{BB962C8B-B14F-4D97-AF65-F5344CB8AC3E}">
        <p14:creationId xmlns:p14="http://schemas.microsoft.com/office/powerpoint/2010/main" val="21315757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Notes Placeholder 2">
            <a:extLst>
              <a:ext uri="{FF2B5EF4-FFF2-40B4-BE49-F238E27FC236}">
                <a16:creationId xmlns:a16="http://schemas.microsoft.com/office/drawing/2014/main" id="{24E6AB55-7F94-4D9E-8010-04BC3A3FCAD4}"/>
              </a:ext>
            </a:extLst>
          </p:cNvPr>
          <p:cNvSpPr>
            <a:spLocks noGrp="1"/>
          </p:cNvSpPr>
          <p:nvPr>
            <p:ph type="body" idx="1"/>
          </p:nvPr>
        </p:nvSpPr>
        <p:spPr>
          <a:xfrm>
            <a:off x="930275" y="3373437"/>
            <a:ext cx="7435850" cy="3543730"/>
          </a:xfrm>
          <a:solidFill>
            <a:schemeClr val="bg2"/>
          </a:solidFill>
        </p:spPr>
        <p:txBody>
          <a:bodyPr/>
          <a:lstStyle/>
          <a:p>
            <a:pPr>
              <a:spcBef>
                <a:spcPts val="0"/>
              </a:spcBef>
            </a:pPr>
            <a:r>
              <a:rPr lang="en-US" sz="1100" b="1" dirty="0"/>
              <a:t>Slide Notes: </a:t>
            </a:r>
          </a:p>
          <a:p>
            <a:pPr>
              <a:spcBef>
                <a:spcPts val="0"/>
              </a:spcBef>
            </a:pPr>
            <a:r>
              <a:rPr lang="en-US" sz="1100" dirty="0"/>
              <a:t>A variety of technologies can be used to secure information. There are deterrents, which do not exclude people from breaching security but give them pause for doing so, such as putting up alerts when, for example, an employee’s medical record is about to be accessed. Another deterrent is the audit trail. System management precautions also can be taken. A number of software systems do not protect information as well as they should, and an analysis of vulnerability can reveal such risks. </a:t>
            </a:r>
          </a:p>
          <a:p>
            <a:pPr>
              <a:spcBef>
                <a:spcPts val="0"/>
              </a:spcBef>
            </a:pPr>
            <a:endParaRPr lang="en-US" sz="1100" dirty="0"/>
          </a:p>
          <a:p>
            <a:pPr>
              <a:spcBef>
                <a:spcPts val="0"/>
              </a:spcBef>
            </a:pPr>
            <a:r>
              <a:rPr lang="en-US" sz="1100" dirty="0"/>
              <a:t>Here are some obstacles that can prevent individuals from getting to private information:</a:t>
            </a:r>
          </a:p>
          <a:p>
            <a:pPr>
              <a:spcBef>
                <a:spcPts val="0"/>
              </a:spcBef>
            </a:pPr>
            <a:endParaRPr lang="en-US" sz="1100" dirty="0"/>
          </a:p>
          <a:p>
            <a:pPr marL="171450" indent="-171450">
              <a:spcBef>
                <a:spcPts val="0"/>
              </a:spcBef>
              <a:buFont typeface="Arial" panose="020B0604020202020204" pitchFamily="34" charset="0"/>
              <a:buChar char="•"/>
            </a:pPr>
            <a:r>
              <a:rPr lang="en-US" sz="1100" dirty="0"/>
              <a:t>Authentication: The user must provide credentials, usually a password, to access a system or file</a:t>
            </a:r>
          </a:p>
          <a:p>
            <a:pPr marL="171450" indent="-171450">
              <a:spcBef>
                <a:spcPts val="0"/>
              </a:spcBef>
              <a:buFont typeface="Arial" panose="020B0604020202020204" pitchFamily="34" charset="0"/>
              <a:buChar char="•"/>
            </a:pPr>
            <a:r>
              <a:rPr lang="en-US" sz="1100" dirty="0"/>
              <a:t>Authorization: The user is given (or denied) permission to specifically access, read, write, edit, create, move, and/or delete files</a:t>
            </a:r>
          </a:p>
          <a:p>
            <a:pPr marL="171450" indent="-171450">
              <a:spcBef>
                <a:spcPts val="0"/>
              </a:spcBef>
              <a:buFont typeface="Arial" panose="020B0604020202020204" pitchFamily="34" charset="0"/>
              <a:buChar char="•"/>
            </a:pPr>
            <a:r>
              <a:rPr lang="en-US" sz="1100" dirty="0"/>
              <a:t>Integrity management: The soundness of the overall system is assessed and maintained</a:t>
            </a:r>
          </a:p>
          <a:p>
            <a:pPr marL="171450" indent="-171450">
              <a:spcBef>
                <a:spcPts val="0"/>
              </a:spcBef>
              <a:buFont typeface="Arial" panose="020B0604020202020204" pitchFamily="34" charset="0"/>
              <a:buChar char="•"/>
            </a:pPr>
            <a:r>
              <a:rPr lang="en-US" sz="1100" dirty="0"/>
              <a:t>Digital signatures: A code is attached to electronically transmitted messages to validate that the sender is who he or she claims to be</a:t>
            </a:r>
          </a:p>
          <a:p>
            <a:pPr marL="171450" indent="-171450">
              <a:spcBef>
                <a:spcPts val="0"/>
              </a:spcBef>
              <a:buFont typeface="Arial" panose="020B0604020202020204" pitchFamily="34" charset="0"/>
              <a:buChar char="•"/>
            </a:pPr>
            <a:r>
              <a:rPr lang="en-US" sz="1100" dirty="0"/>
              <a:t>Encryption: Data are converted into “ciphertext” by the sender, and it can be read only if the recipient has a key (covered in the next two slides)</a:t>
            </a:r>
          </a:p>
          <a:p>
            <a:pPr marL="171450" indent="-171450">
              <a:spcBef>
                <a:spcPts val="0"/>
              </a:spcBef>
              <a:buFont typeface="Arial" panose="020B0604020202020204" pitchFamily="34" charset="0"/>
              <a:buChar char="•"/>
            </a:pPr>
            <a:r>
              <a:rPr lang="en-US" sz="1100" dirty="0"/>
              <a:t>Firewalls: Software, hardware, or both, designed to keep systems inaccessible from, say, Internet users</a:t>
            </a:r>
          </a:p>
          <a:p>
            <a:pPr marL="171450" indent="-171450">
              <a:spcBef>
                <a:spcPts val="0"/>
              </a:spcBef>
              <a:buFont typeface="Arial" panose="020B0604020202020204" pitchFamily="34" charset="0"/>
              <a:buChar char="•"/>
            </a:pPr>
            <a:r>
              <a:rPr lang="en-US" sz="1100" dirty="0"/>
              <a:t>Rights management: Digital “locks” are used to protect or restrict the use of proprietary hardware and software and copyrighted material—for example, a software program may have an embedded tag that allows the program to be installed only a limited number of times</a:t>
            </a:r>
          </a:p>
        </p:txBody>
      </p:sp>
      <p:sp>
        <p:nvSpPr>
          <p:cNvPr id="86021"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E04EB176-355C-2045-9EDB-4B501C6B8D60}" type="slidenum">
              <a:rPr lang="en-US" altLang="en-US"/>
              <a:pPr/>
              <a:t>35</a:t>
            </a:fld>
            <a:endParaRPr lang="en-US" altLang="en-US"/>
          </a:p>
        </p:txBody>
      </p:sp>
      <p:sp>
        <p:nvSpPr>
          <p:cNvPr id="4" name="Slide Image Placeholder 3">
            <a:extLst>
              <a:ext uri="{FF2B5EF4-FFF2-40B4-BE49-F238E27FC236}">
                <a16:creationId xmlns:a16="http://schemas.microsoft.com/office/drawing/2014/main" id="{65B61E5F-4859-4260-99B8-49ADA0834287}"/>
              </a:ext>
            </a:extLst>
          </p:cNvPr>
          <p:cNvSpPr>
            <a:spLocks noGrp="1" noRot="1" noChangeAspect="1"/>
          </p:cNvSpPr>
          <p:nvPr>
            <p:ph type="sldImg"/>
          </p:nvPr>
        </p:nvSpPr>
        <p:spPr/>
      </p:sp>
    </p:spTree>
    <p:extLst>
      <p:ext uri="{BB962C8B-B14F-4D97-AF65-F5344CB8AC3E}">
        <p14:creationId xmlns:p14="http://schemas.microsoft.com/office/powerpoint/2010/main" val="10711956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Notes Placeholder 2"/>
          <p:cNvSpPr>
            <a:spLocks noGrp="1"/>
          </p:cNvSpPr>
          <p:nvPr>
            <p:ph type="body" idx="1"/>
          </p:nvPr>
        </p:nvSpPr>
        <p:spPr>
          <a:solidFill>
            <a:schemeClr val="bg2"/>
          </a:solidFill>
        </p:spPr>
        <p:txBody>
          <a:bodyPr/>
          <a:lstStyle/>
          <a:p>
            <a:r>
              <a:rPr lang="en-US" altLang="en-US" b="1" dirty="0"/>
              <a:t>Slide Notes: </a:t>
            </a:r>
          </a:p>
          <a:p>
            <a:r>
              <a:rPr lang="en-US" altLang="en-US" dirty="0"/>
              <a:t>The next slides discuss encryption. Although encryption is a necessary precaution, it is not sufficient to ensure security. Any medical communication, whether an e-mail or transmission of a medical record, should be encrypted if it is being sent over a public network, because anyone with the right know-how could intercept that information. </a:t>
            </a:r>
          </a:p>
          <a:p>
            <a:endParaRPr lang="en-US" altLang="en-US" dirty="0"/>
          </a:p>
          <a:p>
            <a:r>
              <a:rPr lang="en-US" altLang="en-US" dirty="0"/>
              <a:t>What is encryption? t is when information is scrambled using a key, which essentially is a randomly generated “secret code.” As an oversimplified example, a key might convert every A to a 9, every B to a $, and so on, before a message or document is sent. The recipient must possess a key to unscramble the message. There are different types of encryption. Symmetric encryption is when information is scrambled and unscrambled with the same key. Asymmetric encryption, sometimes called public-key encryption, is when a different key is used for scrambling than for unscrambling the information.</a:t>
            </a:r>
          </a:p>
        </p:txBody>
      </p:sp>
      <p:sp>
        <p:nvSpPr>
          <p:cNvPr id="88069"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79AE415B-A291-0D42-AD75-63D7D97C6A59}" type="slidenum">
              <a:rPr lang="en-US" altLang="en-US"/>
              <a:pPr/>
              <a:t>36</a:t>
            </a:fld>
            <a:endParaRPr lang="en-US" altLang="en-US"/>
          </a:p>
        </p:txBody>
      </p:sp>
      <p:sp>
        <p:nvSpPr>
          <p:cNvPr id="4" name="Slide Image Placeholder 3">
            <a:extLst>
              <a:ext uri="{FF2B5EF4-FFF2-40B4-BE49-F238E27FC236}">
                <a16:creationId xmlns:a16="http://schemas.microsoft.com/office/drawing/2014/main" id="{9CB43FC8-7C6C-47C5-85BE-A0188440167F}"/>
              </a:ext>
            </a:extLst>
          </p:cNvPr>
          <p:cNvSpPr>
            <a:spLocks noGrp="1" noRot="1" noChangeAspect="1"/>
          </p:cNvSpPr>
          <p:nvPr>
            <p:ph type="sldImg"/>
          </p:nvPr>
        </p:nvSpPr>
        <p:spPr/>
      </p:sp>
    </p:spTree>
    <p:extLst>
      <p:ext uri="{BB962C8B-B14F-4D97-AF65-F5344CB8AC3E}">
        <p14:creationId xmlns:p14="http://schemas.microsoft.com/office/powerpoint/2010/main" val="12306834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Notes Placeholder 2"/>
          <p:cNvSpPr>
            <a:spLocks noGrp="1"/>
          </p:cNvSpPr>
          <p:nvPr>
            <p:ph type="body" idx="1"/>
          </p:nvPr>
        </p:nvSpPr>
        <p:spPr>
          <a:xfrm>
            <a:off x="571052" y="3398826"/>
            <a:ext cx="8154296" cy="3389249"/>
          </a:xfrm>
          <a:solidFill>
            <a:schemeClr val="bg2"/>
          </a:solidFill>
        </p:spPr>
        <p:txBody>
          <a:bodyPr/>
          <a:lstStyle/>
          <a:p>
            <a:pPr>
              <a:spcBef>
                <a:spcPts val="0"/>
              </a:spcBef>
            </a:pPr>
            <a:r>
              <a:rPr lang="en-US" altLang="en-US" sz="1000" b="1" dirty="0"/>
              <a:t>Slide Notes: </a:t>
            </a:r>
          </a:p>
          <a:p>
            <a:pPr>
              <a:spcBef>
                <a:spcPts val="0"/>
              </a:spcBef>
            </a:pPr>
            <a:r>
              <a:rPr lang="en-US" altLang="en-US" sz="1000" dirty="0"/>
              <a:t>A number of important standards related to encryption and other functions are listed on this slide. Not everyone in the informatics field needs to become an expert, but it is important to know how these standards are applied in different roles—for example, how they will be mandated in the Health Insurance Portability and Accountability Act or in the HITECH criteria for the meaningful use of electronic health records.</a:t>
            </a:r>
          </a:p>
          <a:p>
            <a:pPr>
              <a:spcBef>
                <a:spcPts val="0"/>
              </a:spcBef>
            </a:pPr>
            <a:r>
              <a:rPr lang="en-US" altLang="en-US" sz="1000" dirty="0"/>
              <a:t> </a:t>
            </a:r>
          </a:p>
          <a:p>
            <a:pPr>
              <a:spcBef>
                <a:spcPts val="0"/>
              </a:spcBef>
            </a:pPr>
            <a:r>
              <a:rPr lang="en-US" altLang="en-US" sz="1000" dirty="0"/>
              <a:t>First, there is the encryption standard itself, the advanced encryption standard, or AES, that has been designated by the National Institute for Standards and Technology, or NIST, as the standard for robust enough encryption and decryption to be used in computer systems for securing information such as health information. Of course, information is not just encrypted and decrypted on individual machines; it moves across networks, so the movement of data from point to point also requires a process that not only encrypts the data but also make sure that it stays secure as it moves across those connections. </a:t>
            </a:r>
          </a:p>
          <a:p>
            <a:pPr>
              <a:spcBef>
                <a:spcPts val="0"/>
              </a:spcBef>
            </a:pPr>
            <a:endParaRPr lang="en-US" altLang="en-US" sz="1000" dirty="0"/>
          </a:p>
          <a:p>
            <a:pPr>
              <a:spcBef>
                <a:spcPts val="0"/>
              </a:spcBef>
            </a:pPr>
            <a:r>
              <a:rPr lang="en-US" altLang="en-US" sz="1000" dirty="0"/>
              <a:t>The emerging standard is transport layer security, or TLS, which succeeds a standard that was a very prominent route in the early days of the World Wide Web, the secure sockets layer, or SSL. Of course, information moves according to a protocol, such as IP, so there is an Internet Protocol Security, or IPsec. This is part of the IP Internet protocol communications process that was developed for the new version of IP, version 6, but it has been pulled from that version and added to version 4, which is what most people use when they connect to the Internet.</a:t>
            </a:r>
          </a:p>
          <a:p>
            <a:pPr>
              <a:spcBef>
                <a:spcPts val="0"/>
              </a:spcBef>
            </a:pPr>
            <a:r>
              <a:rPr lang="en-US" altLang="en-US" sz="1000" dirty="0"/>
              <a:t> </a:t>
            </a:r>
          </a:p>
          <a:p>
            <a:pPr>
              <a:spcBef>
                <a:spcPts val="0"/>
              </a:spcBef>
            </a:pPr>
            <a:r>
              <a:rPr lang="en-US" altLang="en-US" sz="1000" dirty="0"/>
              <a:t>In addition to making sure information is secure from one point to another across a network, the system needs to ensure the integrity of the information—that it has not been altered either by transmission errors or by malicious users. Secure hash algorithms, or SHA, ensure the integrity of transmitted information documents. The original SHA protocol was found to have some security flaws, so SHA-2 has emerged and is the more robust way of ensuring the integrity of data transmission across networks. Wikipedia provides a nice overview of these standards, as does the NIST website, listed on this slide.</a:t>
            </a:r>
          </a:p>
        </p:txBody>
      </p:sp>
      <p:sp>
        <p:nvSpPr>
          <p:cNvPr id="90117"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77299AD0-ED02-1C46-9F07-C613C56BA009}" type="slidenum">
              <a:rPr lang="en-US" altLang="en-US"/>
              <a:pPr/>
              <a:t>37</a:t>
            </a:fld>
            <a:endParaRPr lang="en-US" altLang="en-US"/>
          </a:p>
        </p:txBody>
      </p:sp>
      <p:sp>
        <p:nvSpPr>
          <p:cNvPr id="4" name="Slide Image Placeholder 3">
            <a:extLst>
              <a:ext uri="{FF2B5EF4-FFF2-40B4-BE49-F238E27FC236}">
                <a16:creationId xmlns:a16="http://schemas.microsoft.com/office/drawing/2014/main" id="{723A3EA9-F03C-4995-84D8-493C86E1CCB9}"/>
              </a:ext>
            </a:extLst>
          </p:cNvPr>
          <p:cNvSpPr>
            <a:spLocks noGrp="1" noRot="1" noChangeAspect="1"/>
          </p:cNvSpPr>
          <p:nvPr>
            <p:ph type="sldImg"/>
          </p:nvPr>
        </p:nvSpPr>
        <p:spPr/>
      </p:sp>
    </p:spTree>
    <p:extLst>
      <p:ext uri="{BB962C8B-B14F-4D97-AF65-F5344CB8AC3E}">
        <p14:creationId xmlns:p14="http://schemas.microsoft.com/office/powerpoint/2010/main" val="16823281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Notes Placeholder 2"/>
          <p:cNvSpPr>
            <a:spLocks noGrp="1"/>
          </p:cNvSpPr>
          <p:nvPr>
            <p:ph type="body" idx="1"/>
          </p:nvPr>
        </p:nvSpPr>
        <p:spPr>
          <a:xfrm>
            <a:off x="591671" y="3373437"/>
            <a:ext cx="8100508" cy="3286125"/>
          </a:xfrm>
          <a:solidFill>
            <a:schemeClr val="bg2"/>
          </a:solidFill>
        </p:spPr>
        <p:txBody>
          <a:bodyPr/>
          <a:lstStyle/>
          <a:p>
            <a:r>
              <a:rPr lang="en-US" altLang="en-US" sz="1100" b="1" dirty="0"/>
              <a:t>Slide Notes: </a:t>
            </a:r>
          </a:p>
          <a:p>
            <a:r>
              <a:rPr lang="en-US" altLang="en-US" sz="1100" dirty="0"/>
              <a:t>The “For the Record” report lists a number of best practices, divided into organizational and technical practices. In addition, other best practices for protecting information have emerged in the industry. This slide identifies just a few areas divided into organizational and technical.</a:t>
            </a:r>
          </a:p>
          <a:p>
            <a:endParaRPr lang="en-US" altLang="en-US" sz="1100" dirty="0"/>
          </a:p>
          <a:p>
            <a:r>
              <a:rPr lang="en-US" altLang="en-US" sz="1100" dirty="0"/>
              <a:t>Organizational practices encompass overall information and security governance for the organization. This includes policies and procedures regarding security, privacy and confidentiality, education and training programs, and the all-important sanctions which ensure that when an individual is caught breaching security, he or she faces appropriate penalties. Patients also need to be given access to the audit trail so they can see who has accessed their record and then determine whether it has been done appropriately. Management dashboards are tools for oversight of the organization’s performance. Privacy and security must be included in the organization’s risk management program, which includes overall compliance management of regulations and laws. Risk management is involved in ongoing risk (vulnerability) assessments, event disaster planning and recovery processes, as well as remediation and mitigation. </a:t>
            </a:r>
          </a:p>
          <a:p>
            <a:endParaRPr lang="en-US" altLang="en-US" sz="1100" dirty="0"/>
          </a:p>
          <a:p>
            <a:r>
              <a:rPr lang="en-US" altLang="en-US" sz="1100" dirty="0"/>
              <a:t>Technical best practices include securing information access such as with user authentication, audit trails, identity management, and activity monitoring. Protecting the data assets encompasses cloud management; third-party outsource suppliers’ protection; data warehouses, repositories, databases, and storage security; and end-point device protection, including all mobile devices. Infrastructure management includes physical security management, security analytics, and infrastructure protection.</a:t>
            </a:r>
          </a:p>
          <a:p>
            <a:endParaRPr lang="en-US" altLang="en-US" sz="1100" dirty="0"/>
          </a:p>
        </p:txBody>
      </p:sp>
      <p:sp>
        <p:nvSpPr>
          <p:cNvPr id="92165"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7E724948-0622-8E49-97BB-21C3930C9796}" type="slidenum">
              <a:rPr lang="en-US" altLang="en-US"/>
              <a:pPr/>
              <a:t>38</a:t>
            </a:fld>
            <a:endParaRPr lang="en-US" altLang="en-US"/>
          </a:p>
        </p:txBody>
      </p:sp>
      <p:sp>
        <p:nvSpPr>
          <p:cNvPr id="4" name="Slide Image Placeholder 3">
            <a:extLst>
              <a:ext uri="{FF2B5EF4-FFF2-40B4-BE49-F238E27FC236}">
                <a16:creationId xmlns:a16="http://schemas.microsoft.com/office/drawing/2014/main" id="{C51EDB35-A499-4DC1-BC81-1973977AAAA1}"/>
              </a:ext>
            </a:extLst>
          </p:cNvPr>
          <p:cNvSpPr>
            <a:spLocks noGrp="1" noRot="1" noChangeAspect="1"/>
          </p:cNvSpPr>
          <p:nvPr>
            <p:ph type="sldImg"/>
          </p:nvPr>
        </p:nvSpPr>
        <p:spPr/>
      </p:sp>
    </p:spTree>
    <p:extLst>
      <p:ext uri="{BB962C8B-B14F-4D97-AF65-F5344CB8AC3E}">
        <p14:creationId xmlns:p14="http://schemas.microsoft.com/office/powerpoint/2010/main" val="11193189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Notes Placeholder 2"/>
          <p:cNvSpPr>
            <a:spLocks noGrp="1"/>
          </p:cNvSpPr>
          <p:nvPr>
            <p:ph type="body" idx="1"/>
          </p:nvPr>
        </p:nvSpPr>
        <p:spPr>
          <a:xfrm>
            <a:off x="484990" y="3307556"/>
            <a:ext cx="8326419" cy="3577338"/>
          </a:xfrm>
          <a:solidFill>
            <a:schemeClr val="bg2"/>
          </a:solidFill>
        </p:spPr>
        <p:txBody>
          <a:bodyPr/>
          <a:lstStyle/>
          <a:p>
            <a:pPr>
              <a:spcBef>
                <a:spcPts val="0"/>
              </a:spcBef>
            </a:pPr>
            <a:r>
              <a:rPr lang="en-US" altLang="en-US" sz="1150" b="1" dirty="0"/>
              <a:t>Slide Notes: </a:t>
            </a:r>
          </a:p>
          <a:p>
            <a:pPr>
              <a:spcBef>
                <a:spcPts val="0"/>
              </a:spcBef>
            </a:pPr>
            <a:r>
              <a:rPr lang="en-US" altLang="en-US" sz="1150" dirty="0"/>
              <a:t>The next slides elaborate on authentication and passwords. Authentication is the process of gaining access to a secure computer, for example, logging onto a computer. The usual approach for authentication is the password, which is a piece of information that the computer user “knows.” </a:t>
            </a:r>
          </a:p>
          <a:p>
            <a:pPr>
              <a:spcBef>
                <a:spcPts val="0"/>
              </a:spcBef>
            </a:pPr>
            <a:endParaRPr lang="en-US" altLang="en-US" sz="1150" dirty="0"/>
          </a:p>
          <a:p>
            <a:pPr>
              <a:spcBef>
                <a:spcPts val="0"/>
              </a:spcBef>
            </a:pPr>
            <a:r>
              <a:rPr lang="en-US" altLang="en-US" sz="1150" dirty="0"/>
              <a:t>With more secure systems, organizations may require information about a physical characteristic, or what you “have,” such as a biometric device that registers thumbprints or the use of a smart card or some other physical key that enables the user to access the machine. Most of these systems have pros and cons that must be worked through by the organization for effective use.</a:t>
            </a:r>
          </a:p>
          <a:p>
            <a:pPr>
              <a:spcBef>
                <a:spcPts val="0"/>
              </a:spcBef>
            </a:pPr>
            <a:endParaRPr lang="en-US" altLang="en-US" sz="1150" dirty="0"/>
          </a:p>
          <a:p>
            <a:pPr>
              <a:spcBef>
                <a:spcPts val="0"/>
              </a:spcBef>
            </a:pPr>
            <a:r>
              <a:rPr lang="en-US" altLang="en-US" sz="1150" dirty="0"/>
              <a:t>In terms of passwords, the ideal password is one that can be remembered but that no one else can guess. This is easier said than done, especially today, when the typical Internet user may interact with many different sites, each of which requires the use of a password. In many health care organizations, especially large organizations, single sign-on is used, where the user only has to authenticate once and then has access to the other systems that they need. Of course, the downside to single sign-on is that if an unauthorized user gains access through an authorized user’s sign-on, the unauthorized user gains access to every point that is open to the authorized user.</a:t>
            </a:r>
          </a:p>
          <a:p>
            <a:pPr>
              <a:spcBef>
                <a:spcPts val="0"/>
              </a:spcBef>
            </a:pPr>
            <a:endParaRPr lang="en-US" altLang="en-US" sz="1150" dirty="0"/>
          </a:p>
          <a:p>
            <a:pPr>
              <a:spcBef>
                <a:spcPts val="0"/>
              </a:spcBef>
            </a:pPr>
            <a:r>
              <a:rPr lang="en-US" altLang="en-US" sz="1150" dirty="0"/>
              <a:t>Two-factor authentication, which is commonly used in health care, is a security process that requires the user to provide two means of identification from separate categories of credentials; one is typically a physical token, such as a card, and the other is typically something memorized, such as a security code or PIN (personal identification number). Three-factor authentication is the strongest authentication method but has proven difficult to implement in the provider environment. </a:t>
            </a:r>
          </a:p>
          <a:p>
            <a:pPr>
              <a:spcBef>
                <a:spcPts val="0"/>
              </a:spcBef>
            </a:pPr>
            <a:endParaRPr lang="en-US" altLang="en-US" sz="1150" dirty="0"/>
          </a:p>
        </p:txBody>
      </p:sp>
      <p:sp>
        <p:nvSpPr>
          <p:cNvPr id="94213"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0A912047-BAC8-454A-A73F-91E1DB9E7975}" type="slidenum">
              <a:rPr lang="en-US" altLang="en-US"/>
              <a:pPr/>
              <a:t>39</a:t>
            </a:fld>
            <a:endParaRPr lang="en-US" altLang="en-US"/>
          </a:p>
        </p:txBody>
      </p:sp>
      <p:sp>
        <p:nvSpPr>
          <p:cNvPr id="4" name="Slide Image Placeholder 3">
            <a:extLst>
              <a:ext uri="{FF2B5EF4-FFF2-40B4-BE49-F238E27FC236}">
                <a16:creationId xmlns:a16="http://schemas.microsoft.com/office/drawing/2014/main" id="{B4EA75EB-1B63-472B-8D91-B760C874D543}"/>
              </a:ext>
            </a:extLst>
          </p:cNvPr>
          <p:cNvSpPr>
            <a:spLocks noGrp="1" noRot="1" noChangeAspect="1"/>
          </p:cNvSpPr>
          <p:nvPr>
            <p:ph type="sldImg"/>
          </p:nvPr>
        </p:nvSpPr>
        <p:spPr/>
      </p:sp>
    </p:spTree>
    <p:extLst>
      <p:ext uri="{BB962C8B-B14F-4D97-AF65-F5344CB8AC3E}">
        <p14:creationId xmlns:p14="http://schemas.microsoft.com/office/powerpoint/2010/main" val="437080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4294967295"/>
          </p:nvPr>
        </p:nvSpPr>
        <p:spPr bwMode="auto">
          <a:xfrm>
            <a:off x="5265738" y="6657975"/>
            <a:ext cx="4029075" cy="3508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070C1F52-6A1C-5340-BD36-392B530272E5}" type="slidenum">
              <a:rPr lang="en-US" altLang="en-US">
                <a:latin typeface="Calibri" charset="0"/>
              </a:rPr>
              <a:pPr eaLnBrk="1" hangingPunct="1"/>
              <a:t>4</a:t>
            </a:fld>
            <a:endParaRPr lang="en-US" altLang="en-US">
              <a:latin typeface="Calibri" charset="0"/>
            </a:endParaRPr>
          </a:p>
        </p:txBody>
      </p:sp>
      <p:sp>
        <p:nvSpPr>
          <p:cNvPr id="25603" name="Rectangle 2"/>
          <p:cNvSpPr>
            <a:spLocks noGrp="1" noRot="1" noChangeAspect="1" noChangeArrowheads="1" noTextEdit="1"/>
          </p:cNvSpPr>
          <p:nvPr>
            <p:ph type="sldImg"/>
          </p:nvPr>
        </p:nvSpPr>
        <p:spPr bwMode="auto">
          <a:xfrm>
            <a:off x="2946400" y="525463"/>
            <a:ext cx="3403600" cy="26289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sp>
      <p:sp>
        <p:nvSpPr>
          <p:cNvPr id="2" name="Notes Placeholder 1">
            <a:extLst>
              <a:ext uri="{FF2B5EF4-FFF2-40B4-BE49-F238E27FC236}">
                <a16:creationId xmlns:a16="http://schemas.microsoft.com/office/drawing/2014/main" id="{86AED565-D425-4159-AE96-37E2B206F81B}"/>
              </a:ext>
            </a:extLst>
          </p:cNvPr>
          <p:cNvSpPr>
            <a:spLocks noGrp="1"/>
          </p:cNvSpPr>
          <p:nvPr>
            <p:ph type="body" idx="1"/>
          </p:nvPr>
        </p:nvSpPr>
        <p:spPr>
          <a:solidFill>
            <a:schemeClr val="bg2"/>
          </a:solidFill>
        </p:spPr>
        <p:txBody>
          <a:bodyPr/>
          <a:lstStyle/>
          <a:p>
            <a:r>
              <a:rPr lang="en-US" b="1" dirty="0"/>
              <a:t>Slide Notes:</a:t>
            </a:r>
          </a:p>
          <a:p>
            <a:r>
              <a:rPr lang="en-US" dirty="0"/>
              <a:t>Respect for persons is built on the concept that “individuals should be treated as autonomous agents” and that individuals with “diminished autonomy are entitled to protection” (Department of Health, Education, and Welfare, 1979). Being able to make decisions for one’s self is considered “self-determination.” In healthcare, informed consent is one way to ensure that patients are given the ability to make a decision about whether their personal health information is captured and how their information will be used. Further scrutiny should be applied in cases in which information from vulnerable populations is collected and shared.</a:t>
            </a:r>
          </a:p>
        </p:txBody>
      </p:sp>
    </p:spTree>
    <p:extLst>
      <p:ext uri="{BB962C8B-B14F-4D97-AF65-F5344CB8AC3E}">
        <p14:creationId xmlns:p14="http://schemas.microsoft.com/office/powerpoint/2010/main" val="5119729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9" name="Notes Placeholder 2"/>
          <p:cNvSpPr>
            <a:spLocks noGrp="1"/>
          </p:cNvSpPr>
          <p:nvPr>
            <p:ph type="body" idx="1"/>
          </p:nvPr>
        </p:nvSpPr>
        <p:spPr>
          <a:solidFill>
            <a:schemeClr val="bg2"/>
          </a:solidFill>
        </p:spPr>
        <p:txBody>
          <a:bodyPr/>
          <a:lstStyle/>
          <a:p>
            <a:r>
              <a:rPr lang="en-US" altLang="en-US" b="1" dirty="0"/>
              <a:t>Slide Notes: </a:t>
            </a:r>
          </a:p>
          <a:p>
            <a:r>
              <a:rPr lang="en-US" altLang="en-US" dirty="0"/>
              <a:t>There are a number of challenges with passwords. One approach that is commonly used is password aging: the password expires after a certain time—for instance, six months—and then the user has to create a new password. A number of security experts have written about password aging, and the foremost conclusion is that password aging isn’t a good approach to security, and it may induce counterproductive behaviors, such as writing passwords down or somehow making them easier to guess. One report argues that other measures are more effective. Session locking, for instance, allows only one or a small number of simultaneous logons, so a user can log on to only a limited number of places at the same time. There are also login failure lockouts—after a certain number of unsuccessful attempts, the individual is locked out. But clearly, passwords will continue to be an issue in terms of protecting the security of information, including health information.</a:t>
            </a:r>
          </a:p>
        </p:txBody>
      </p:sp>
      <p:sp>
        <p:nvSpPr>
          <p:cNvPr id="96261"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2E6943BC-CAB9-024F-BA48-5A3D2DB91D21}" type="slidenum">
              <a:rPr lang="en-US" altLang="en-US"/>
              <a:pPr/>
              <a:t>40</a:t>
            </a:fld>
            <a:endParaRPr lang="en-US" altLang="en-US"/>
          </a:p>
        </p:txBody>
      </p:sp>
      <p:sp>
        <p:nvSpPr>
          <p:cNvPr id="4" name="Slide Image Placeholder 3">
            <a:extLst>
              <a:ext uri="{FF2B5EF4-FFF2-40B4-BE49-F238E27FC236}">
                <a16:creationId xmlns:a16="http://schemas.microsoft.com/office/drawing/2014/main" id="{36186162-55DE-49A7-9EC3-48946646E37F}"/>
              </a:ext>
            </a:extLst>
          </p:cNvPr>
          <p:cNvSpPr>
            <a:spLocks noGrp="1" noRot="1" noChangeAspect="1"/>
          </p:cNvSpPr>
          <p:nvPr>
            <p:ph type="sldImg"/>
          </p:nvPr>
        </p:nvSpPr>
        <p:spPr/>
      </p:sp>
    </p:spTree>
    <p:extLst>
      <p:ext uri="{BB962C8B-B14F-4D97-AF65-F5344CB8AC3E}">
        <p14:creationId xmlns:p14="http://schemas.microsoft.com/office/powerpoint/2010/main" val="16133192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Notes Placeholder 2"/>
          <p:cNvSpPr>
            <a:spLocks noGrp="1"/>
          </p:cNvSpPr>
          <p:nvPr>
            <p:ph type="body" idx="1"/>
          </p:nvPr>
        </p:nvSpPr>
        <p:spPr>
          <a:xfrm>
            <a:off x="930275" y="3381389"/>
            <a:ext cx="7435850" cy="3278174"/>
          </a:xfrm>
          <a:solidFill>
            <a:schemeClr val="bg2"/>
          </a:solidFill>
        </p:spPr>
        <p:txBody>
          <a:bodyPr/>
          <a:lstStyle/>
          <a:p>
            <a:pPr>
              <a:spcBef>
                <a:spcPts val="0"/>
              </a:spcBef>
            </a:pPr>
            <a:r>
              <a:rPr lang="en-US" altLang="en-US" b="1" dirty="0"/>
              <a:t>Slide Notes: </a:t>
            </a:r>
          </a:p>
          <a:p>
            <a:pPr>
              <a:spcBef>
                <a:spcPts val="0"/>
              </a:spcBef>
            </a:pPr>
            <a:r>
              <a:rPr lang="en-US" altLang="en-US" dirty="0"/>
              <a:t>In the big picture of health information, security represents a trade-off. At one end of the spectrum, no security is in place, and a website shows the user any page requested, which is appropriate most of the time. At the other end of the spectrum is the extreme level of security employed by government agencies such as the U.S. CIA and the National Security Administration (NSA). </a:t>
            </a:r>
          </a:p>
          <a:p>
            <a:pPr>
              <a:spcBef>
                <a:spcPts val="0"/>
              </a:spcBef>
            </a:pPr>
            <a:endParaRPr lang="en-US" altLang="en-US" dirty="0"/>
          </a:p>
          <a:p>
            <a:pPr>
              <a:spcBef>
                <a:spcPts val="0"/>
              </a:spcBef>
            </a:pPr>
            <a:r>
              <a:rPr lang="en-US" altLang="en-US" dirty="0"/>
              <a:t>Neither of these extremes works well for health care security. Health information can’t be freely available for anyone to look at, but it also can’t be buried in the kind of total security that the CIA or NSA uses. For extremely high-level security, there is a price—a person can’t, for example, bring an ordinary laptop into a CIA building. </a:t>
            </a:r>
          </a:p>
          <a:p>
            <a:pPr>
              <a:spcBef>
                <a:spcPts val="0"/>
              </a:spcBef>
            </a:pPr>
            <a:endParaRPr lang="en-US" altLang="en-US" dirty="0"/>
          </a:p>
          <a:p>
            <a:pPr>
              <a:spcBef>
                <a:spcPts val="0"/>
              </a:spcBef>
            </a:pPr>
            <a:r>
              <a:rPr lang="en-US" altLang="en-US" dirty="0"/>
              <a:t>In health care settings, many different people may be looking at information or may need to access it quickly in order to maintain the workflow and get the work done. For health information security, there has to be some kind of happy medium that protects information but still allows it to be quickly and easily accessed by authorized people.</a:t>
            </a:r>
          </a:p>
          <a:p>
            <a:pPr>
              <a:spcBef>
                <a:spcPts val="0"/>
              </a:spcBef>
            </a:pPr>
            <a:endParaRPr lang="en-US" altLang="en-US" dirty="0"/>
          </a:p>
          <a:p>
            <a:pPr>
              <a:spcBef>
                <a:spcPts val="0"/>
              </a:spcBef>
            </a:pPr>
            <a:r>
              <a:rPr lang="en-US" altLang="en-US" dirty="0"/>
              <a:t>There must be a balance between the strength of the security and ease of access to clinical information, especially in critical situations. “Breaking the glass” refers to a quick means for a clinician who doesn’t have access privileges to certain patient information to gain access under circumstances such as a patient emergency. </a:t>
            </a:r>
          </a:p>
        </p:txBody>
      </p:sp>
      <p:sp>
        <p:nvSpPr>
          <p:cNvPr id="98309"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F2BFEC1A-4D7A-DC45-9346-7C91D570F985}" type="slidenum">
              <a:rPr lang="en-US" altLang="en-US"/>
              <a:pPr/>
              <a:t>41</a:t>
            </a:fld>
            <a:endParaRPr lang="en-US" altLang="en-US"/>
          </a:p>
        </p:txBody>
      </p:sp>
      <p:sp>
        <p:nvSpPr>
          <p:cNvPr id="4" name="Slide Image Placeholder 3">
            <a:extLst>
              <a:ext uri="{FF2B5EF4-FFF2-40B4-BE49-F238E27FC236}">
                <a16:creationId xmlns:a16="http://schemas.microsoft.com/office/drawing/2014/main" id="{2218D44E-24A1-43BB-90F0-C3021B86F22C}"/>
              </a:ext>
            </a:extLst>
          </p:cNvPr>
          <p:cNvSpPr>
            <a:spLocks noGrp="1" noRot="1" noChangeAspect="1"/>
          </p:cNvSpPr>
          <p:nvPr>
            <p:ph type="sldImg"/>
          </p:nvPr>
        </p:nvSpPr>
        <p:spPr/>
      </p:sp>
    </p:spTree>
    <p:extLst>
      <p:ext uri="{BB962C8B-B14F-4D97-AF65-F5344CB8AC3E}">
        <p14:creationId xmlns:p14="http://schemas.microsoft.com/office/powerpoint/2010/main" val="9282085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Notes Placeholder 2"/>
          <p:cNvSpPr>
            <a:spLocks noGrp="1"/>
          </p:cNvSpPr>
          <p:nvPr>
            <p:ph type="body" idx="1"/>
          </p:nvPr>
        </p:nvSpPr>
        <p:spPr>
          <a:solidFill>
            <a:schemeClr val="bg2"/>
          </a:solidFill>
        </p:spPr>
        <p:txBody>
          <a:bodyPr/>
          <a:lstStyle/>
          <a:p>
            <a:r>
              <a:rPr lang="en-US" altLang="en-US" b="1" dirty="0"/>
              <a:t>Slide Notes: </a:t>
            </a:r>
          </a:p>
          <a:p>
            <a:r>
              <a:rPr lang="en-US" altLang="en-US" dirty="0"/>
              <a:t>This concludes the lecture on Privacy, Security, and Confidentiality. In summary, it’s important to distinguish privacy, which is the right to keep information to yourself, from confidentiality, which is the right to keep information about yourself from being disclosed to others. For many reasons, breaches and disclosures of patient information are increasing. In addition, the concept of de-identified information is not necessarily as secure as originally thought.</a:t>
            </a:r>
          </a:p>
        </p:txBody>
      </p:sp>
      <p:sp>
        <p:nvSpPr>
          <p:cNvPr id="100357"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D1E8A4D2-B2A5-3447-A4A4-43A64B2E3EC1}" type="slidenum">
              <a:rPr lang="en-US" altLang="en-US"/>
              <a:pPr/>
              <a:t>42</a:t>
            </a:fld>
            <a:endParaRPr lang="en-US" altLang="en-US"/>
          </a:p>
        </p:txBody>
      </p:sp>
      <p:sp>
        <p:nvSpPr>
          <p:cNvPr id="4" name="Slide Image Placeholder 3">
            <a:extLst>
              <a:ext uri="{FF2B5EF4-FFF2-40B4-BE49-F238E27FC236}">
                <a16:creationId xmlns:a16="http://schemas.microsoft.com/office/drawing/2014/main" id="{8A97AF5C-976A-42A1-A223-1389077A4B75}"/>
              </a:ext>
            </a:extLst>
          </p:cNvPr>
          <p:cNvSpPr>
            <a:spLocks noGrp="1" noRot="1" noChangeAspect="1"/>
          </p:cNvSpPr>
          <p:nvPr>
            <p:ph type="sldImg"/>
          </p:nvPr>
        </p:nvSpPr>
        <p:spPr/>
      </p:sp>
    </p:spTree>
    <p:extLst>
      <p:ext uri="{BB962C8B-B14F-4D97-AF65-F5344CB8AC3E}">
        <p14:creationId xmlns:p14="http://schemas.microsoft.com/office/powerpoint/2010/main" val="10802241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Notes Placeholder 2"/>
          <p:cNvSpPr>
            <a:spLocks noGrp="1"/>
          </p:cNvSpPr>
          <p:nvPr>
            <p:ph type="body" idx="1"/>
          </p:nvPr>
        </p:nvSpPr>
        <p:spPr>
          <a:solidFill>
            <a:schemeClr val="bg2"/>
          </a:solidFill>
        </p:spPr>
        <p:txBody>
          <a:bodyPr/>
          <a:lstStyle/>
          <a:p>
            <a:r>
              <a:rPr lang="en-US" altLang="en-US" b="1" dirty="0"/>
              <a:t>Slide Notes: </a:t>
            </a:r>
          </a:p>
          <a:p>
            <a:r>
              <a:rPr lang="en-US" altLang="en-US" dirty="0"/>
              <a:t>In summary, there are many points where private patient information can “leak” out of the health care system. There are also many technologies for protecting security that must be used. One of these, encryption, is necessary but not sufficient by itself. Finally, issues of privacy and security apply to both electronic and paper-based information. </a:t>
            </a:r>
          </a:p>
          <a:p>
            <a:endParaRPr lang="en-US" altLang="en-US" dirty="0"/>
          </a:p>
        </p:txBody>
      </p:sp>
      <p:sp>
        <p:nvSpPr>
          <p:cNvPr id="102405"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C44DE3D9-164B-234A-8188-8F6C341BE445}" type="slidenum">
              <a:rPr lang="en-US" altLang="en-US"/>
              <a:pPr/>
              <a:t>43</a:t>
            </a:fld>
            <a:endParaRPr lang="en-US" altLang="en-US"/>
          </a:p>
        </p:txBody>
      </p:sp>
      <p:sp>
        <p:nvSpPr>
          <p:cNvPr id="4" name="Slide Image Placeholder 3">
            <a:extLst>
              <a:ext uri="{FF2B5EF4-FFF2-40B4-BE49-F238E27FC236}">
                <a16:creationId xmlns:a16="http://schemas.microsoft.com/office/drawing/2014/main" id="{C8C519DE-179B-465E-B648-D2B1E8847E2F}"/>
              </a:ext>
            </a:extLst>
          </p:cNvPr>
          <p:cNvSpPr>
            <a:spLocks noGrp="1" noRot="1" noChangeAspect="1"/>
          </p:cNvSpPr>
          <p:nvPr>
            <p:ph type="sldImg"/>
          </p:nvPr>
        </p:nvSpPr>
        <p:spPr/>
      </p:sp>
    </p:spTree>
    <p:extLst>
      <p:ext uri="{BB962C8B-B14F-4D97-AF65-F5344CB8AC3E}">
        <p14:creationId xmlns:p14="http://schemas.microsoft.com/office/powerpoint/2010/main" val="5010751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3"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901BA39D-0507-9843-9544-02684D75AF6E}" type="slidenum">
              <a:rPr lang="en-US" altLang="en-US"/>
              <a:pPr/>
              <a:t>44</a:t>
            </a:fld>
            <a:endParaRPr lang="en-US" altLang="en-US"/>
          </a:p>
        </p:txBody>
      </p:sp>
      <p:sp>
        <p:nvSpPr>
          <p:cNvPr id="4" name="Slide Image Placeholder 3">
            <a:extLst>
              <a:ext uri="{FF2B5EF4-FFF2-40B4-BE49-F238E27FC236}">
                <a16:creationId xmlns:a16="http://schemas.microsoft.com/office/drawing/2014/main" id="{52996C03-B9A6-4A1A-89D7-164646367FE2}"/>
              </a:ext>
            </a:extLst>
          </p:cNvPr>
          <p:cNvSpPr>
            <a:spLocks noGrp="1" noRot="1" noChangeAspect="1"/>
          </p:cNvSpPr>
          <p:nvPr>
            <p:ph type="sldImg"/>
          </p:nvPr>
        </p:nvSpPr>
        <p:spPr/>
      </p:sp>
    </p:spTree>
    <p:extLst>
      <p:ext uri="{BB962C8B-B14F-4D97-AF65-F5344CB8AC3E}">
        <p14:creationId xmlns:p14="http://schemas.microsoft.com/office/powerpoint/2010/main" val="128643086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1"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9679841C-D0FB-264F-9CB2-C8DF6B9C6BF5}" type="slidenum">
              <a:rPr lang="en-US" altLang="en-US"/>
              <a:pPr/>
              <a:t>45</a:t>
            </a:fld>
            <a:endParaRPr lang="en-US" altLang="en-US"/>
          </a:p>
        </p:txBody>
      </p:sp>
      <p:sp>
        <p:nvSpPr>
          <p:cNvPr id="4" name="Slide Image Placeholder 3">
            <a:extLst>
              <a:ext uri="{FF2B5EF4-FFF2-40B4-BE49-F238E27FC236}">
                <a16:creationId xmlns:a16="http://schemas.microsoft.com/office/drawing/2014/main" id="{E4E74097-7FA7-42E7-A896-8CC75A445DEF}"/>
              </a:ext>
            </a:extLst>
          </p:cNvPr>
          <p:cNvSpPr>
            <a:spLocks noGrp="1" noRot="1" noChangeAspect="1"/>
          </p:cNvSpPr>
          <p:nvPr>
            <p:ph type="sldImg"/>
          </p:nvPr>
        </p:nvSpPr>
        <p:spPr/>
      </p:sp>
    </p:spTree>
    <p:extLst>
      <p:ext uri="{BB962C8B-B14F-4D97-AF65-F5344CB8AC3E}">
        <p14:creationId xmlns:p14="http://schemas.microsoft.com/office/powerpoint/2010/main" val="1781900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9"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8B31F738-711A-FF45-9EB8-9FA0DB02A362}" type="slidenum">
              <a:rPr lang="en-US" altLang="en-US"/>
              <a:pPr/>
              <a:t>46</a:t>
            </a:fld>
            <a:endParaRPr lang="en-US" altLang="en-US"/>
          </a:p>
        </p:txBody>
      </p:sp>
      <p:sp>
        <p:nvSpPr>
          <p:cNvPr id="4" name="Slide Image Placeholder 3">
            <a:extLst>
              <a:ext uri="{FF2B5EF4-FFF2-40B4-BE49-F238E27FC236}">
                <a16:creationId xmlns:a16="http://schemas.microsoft.com/office/drawing/2014/main" id="{ADADDD58-A963-404C-A11F-5BB70AD3EC7E}"/>
              </a:ext>
            </a:extLst>
          </p:cNvPr>
          <p:cNvSpPr>
            <a:spLocks noGrp="1" noRot="1" noChangeAspect="1"/>
          </p:cNvSpPr>
          <p:nvPr>
            <p:ph type="sldImg"/>
          </p:nvPr>
        </p:nvSpPr>
        <p:spPr/>
      </p:sp>
    </p:spTree>
    <p:extLst>
      <p:ext uri="{BB962C8B-B14F-4D97-AF65-F5344CB8AC3E}">
        <p14:creationId xmlns:p14="http://schemas.microsoft.com/office/powerpoint/2010/main" val="12481176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7"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CC615D56-438E-8341-9B9C-3C533F4B5254}" type="slidenum">
              <a:rPr lang="en-US" altLang="en-US"/>
              <a:pPr/>
              <a:t>47</a:t>
            </a:fld>
            <a:endParaRPr lang="en-US" altLang="en-US"/>
          </a:p>
        </p:txBody>
      </p:sp>
      <p:sp>
        <p:nvSpPr>
          <p:cNvPr id="4" name="Slide Image Placeholder 3">
            <a:extLst>
              <a:ext uri="{FF2B5EF4-FFF2-40B4-BE49-F238E27FC236}">
                <a16:creationId xmlns:a16="http://schemas.microsoft.com/office/drawing/2014/main" id="{AA18F768-A7BE-42D1-AA05-038E527ACF66}"/>
              </a:ext>
            </a:extLst>
          </p:cNvPr>
          <p:cNvSpPr>
            <a:spLocks noGrp="1" noRot="1" noChangeAspect="1"/>
          </p:cNvSpPr>
          <p:nvPr>
            <p:ph type="sldImg"/>
          </p:nvPr>
        </p:nvSpPr>
        <p:spPr/>
      </p:sp>
    </p:spTree>
    <p:extLst>
      <p:ext uri="{BB962C8B-B14F-4D97-AF65-F5344CB8AC3E}">
        <p14:creationId xmlns:p14="http://schemas.microsoft.com/office/powerpoint/2010/main" val="4938359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5"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8CE157D8-27F1-1D46-A066-60D65C37ED7A}" type="slidenum">
              <a:rPr lang="en-US" altLang="en-US"/>
              <a:pPr/>
              <a:t>48</a:t>
            </a:fld>
            <a:endParaRPr lang="en-US" altLang="en-US"/>
          </a:p>
        </p:txBody>
      </p:sp>
      <p:sp>
        <p:nvSpPr>
          <p:cNvPr id="4" name="Slide Image Placeholder 3">
            <a:extLst>
              <a:ext uri="{FF2B5EF4-FFF2-40B4-BE49-F238E27FC236}">
                <a16:creationId xmlns:a16="http://schemas.microsoft.com/office/drawing/2014/main" id="{A5857864-7B52-4EA6-A4F0-D7C18E74FDC9}"/>
              </a:ext>
            </a:extLst>
          </p:cNvPr>
          <p:cNvSpPr>
            <a:spLocks noGrp="1" noRot="1" noChangeAspect="1"/>
          </p:cNvSpPr>
          <p:nvPr>
            <p:ph type="sldImg"/>
          </p:nvPr>
        </p:nvSpPr>
        <p:spPr/>
      </p:sp>
    </p:spTree>
    <p:extLst>
      <p:ext uri="{BB962C8B-B14F-4D97-AF65-F5344CB8AC3E}">
        <p14:creationId xmlns:p14="http://schemas.microsoft.com/office/powerpoint/2010/main" val="202431897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3"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47B2EF0D-68A8-C44F-A28F-153BF996B7DA}" type="slidenum">
              <a:rPr lang="en-US" altLang="en-US"/>
              <a:pPr/>
              <a:t>49</a:t>
            </a:fld>
            <a:endParaRPr lang="en-US" altLang="en-US"/>
          </a:p>
        </p:txBody>
      </p:sp>
      <p:sp>
        <p:nvSpPr>
          <p:cNvPr id="4" name="Slide Image Placeholder 3">
            <a:extLst>
              <a:ext uri="{FF2B5EF4-FFF2-40B4-BE49-F238E27FC236}">
                <a16:creationId xmlns:a16="http://schemas.microsoft.com/office/drawing/2014/main" id="{45A5DBCE-93A9-47B1-B423-C6B775AEAB80}"/>
              </a:ext>
            </a:extLst>
          </p:cNvPr>
          <p:cNvSpPr>
            <a:spLocks noGrp="1" noRot="1" noChangeAspect="1"/>
          </p:cNvSpPr>
          <p:nvPr>
            <p:ph type="sldImg"/>
          </p:nvPr>
        </p:nvSpPr>
        <p:spPr/>
      </p:sp>
    </p:spTree>
    <p:extLst>
      <p:ext uri="{BB962C8B-B14F-4D97-AF65-F5344CB8AC3E}">
        <p14:creationId xmlns:p14="http://schemas.microsoft.com/office/powerpoint/2010/main" val="145593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4294967295"/>
          </p:nvPr>
        </p:nvSpPr>
        <p:spPr bwMode="auto">
          <a:xfrm>
            <a:off x="5265738" y="6657975"/>
            <a:ext cx="4029075" cy="3508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1AC28168-AB64-074E-A5DA-1EB7325CB817}" type="slidenum">
              <a:rPr lang="en-US" altLang="en-US">
                <a:latin typeface="Calibri" charset="0"/>
              </a:rPr>
              <a:pPr eaLnBrk="1" hangingPunct="1"/>
              <a:t>5</a:t>
            </a:fld>
            <a:endParaRPr lang="en-US" altLang="en-US">
              <a:latin typeface="Calibri" charset="0"/>
            </a:endParaRPr>
          </a:p>
        </p:txBody>
      </p:sp>
      <p:sp>
        <p:nvSpPr>
          <p:cNvPr id="27651" name="Rectangle 2"/>
          <p:cNvSpPr>
            <a:spLocks noGrp="1" noRot="1" noChangeAspect="1" noChangeArrowheads="1" noTextEdit="1"/>
          </p:cNvSpPr>
          <p:nvPr>
            <p:ph type="sldImg"/>
          </p:nvPr>
        </p:nvSpPr>
        <p:spPr bwMode="auto">
          <a:xfrm>
            <a:off x="2946400" y="525463"/>
            <a:ext cx="3403600" cy="26289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sp>
      <p:sp>
        <p:nvSpPr>
          <p:cNvPr id="2" name="Notes Placeholder 1">
            <a:extLst>
              <a:ext uri="{FF2B5EF4-FFF2-40B4-BE49-F238E27FC236}">
                <a16:creationId xmlns:a16="http://schemas.microsoft.com/office/drawing/2014/main" id="{88A63006-1603-41BF-B412-4AE026A65A1C}"/>
              </a:ext>
            </a:extLst>
          </p:cNvPr>
          <p:cNvSpPr>
            <a:spLocks noGrp="1"/>
          </p:cNvSpPr>
          <p:nvPr>
            <p:ph type="body" idx="1"/>
          </p:nvPr>
        </p:nvSpPr>
        <p:spPr>
          <a:solidFill>
            <a:schemeClr val="bg2"/>
          </a:solidFill>
        </p:spPr>
        <p:txBody>
          <a:bodyPr/>
          <a:lstStyle/>
          <a:p>
            <a:r>
              <a:rPr lang="en-US" b="1" dirty="0"/>
              <a:t>Slide Notes: </a:t>
            </a:r>
          </a:p>
          <a:p>
            <a:r>
              <a:rPr lang="en-US" b="0" dirty="0"/>
              <a:t>Beneficence when acting means “1) do not harm and 2) maximize possible benefits and minimize possible harms” (Department of Heath, Education, and Welfare, 1979). When dealing with personal health information, this could mean weighing the risks and benefits of collecting certain information and whether the risks outweigh the benefits of collecting data in an electronic platform. When processing individuals’ health data, there is an obligation to protect the privacy of those </a:t>
            </a:r>
            <a:r>
              <a:rPr lang="en-US" dirty="0"/>
              <a:t>individuals </a:t>
            </a:r>
            <a:r>
              <a:rPr lang="en-US" b="0" dirty="0"/>
              <a:t>whose data you are working with. </a:t>
            </a:r>
          </a:p>
        </p:txBody>
      </p:sp>
    </p:spTree>
    <p:extLst>
      <p:ext uri="{BB962C8B-B14F-4D97-AF65-F5344CB8AC3E}">
        <p14:creationId xmlns:p14="http://schemas.microsoft.com/office/powerpoint/2010/main" val="19103513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1"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F371C54E-96B5-974B-A44A-78633A824CF7}" type="slidenum">
              <a:rPr lang="en-US" altLang="en-US"/>
              <a:pPr/>
              <a:t>50</a:t>
            </a:fld>
            <a:endParaRPr lang="en-US" altLang="en-US"/>
          </a:p>
        </p:txBody>
      </p:sp>
      <p:sp>
        <p:nvSpPr>
          <p:cNvPr id="4" name="Slide Image Placeholder 3">
            <a:extLst>
              <a:ext uri="{FF2B5EF4-FFF2-40B4-BE49-F238E27FC236}">
                <a16:creationId xmlns:a16="http://schemas.microsoft.com/office/drawing/2014/main" id="{1A045E58-8D5C-42D1-AF05-0ED261535F57}"/>
              </a:ext>
            </a:extLst>
          </p:cNvPr>
          <p:cNvSpPr>
            <a:spLocks noGrp="1" noRot="1" noChangeAspect="1"/>
          </p:cNvSpPr>
          <p:nvPr>
            <p:ph type="sldImg"/>
          </p:nvPr>
        </p:nvSpPr>
        <p:spPr/>
      </p:sp>
    </p:spTree>
    <p:extLst>
      <p:ext uri="{BB962C8B-B14F-4D97-AF65-F5344CB8AC3E}">
        <p14:creationId xmlns:p14="http://schemas.microsoft.com/office/powerpoint/2010/main" val="10044670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9"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F9A1AF7A-C2F0-814D-B45A-DE83A7631F39}" type="slidenum">
              <a:rPr lang="en-US" altLang="en-US"/>
              <a:pPr/>
              <a:t>51</a:t>
            </a:fld>
            <a:endParaRPr lang="en-US" altLang="en-US"/>
          </a:p>
        </p:txBody>
      </p:sp>
      <p:sp>
        <p:nvSpPr>
          <p:cNvPr id="4" name="Slide Image Placeholder 3">
            <a:extLst>
              <a:ext uri="{FF2B5EF4-FFF2-40B4-BE49-F238E27FC236}">
                <a16:creationId xmlns:a16="http://schemas.microsoft.com/office/drawing/2014/main" id="{B812EECC-F43F-4912-AE5E-7726E9BC449B}"/>
              </a:ext>
            </a:extLst>
          </p:cNvPr>
          <p:cNvSpPr>
            <a:spLocks noGrp="1" noRot="1" noChangeAspect="1"/>
          </p:cNvSpPr>
          <p:nvPr>
            <p:ph type="sldImg"/>
          </p:nvPr>
        </p:nvSpPr>
        <p:spPr/>
      </p:sp>
    </p:spTree>
    <p:extLst>
      <p:ext uri="{BB962C8B-B14F-4D97-AF65-F5344CB8AC3E}">
        <p14:creationId xmlns:p14="http://schemas.microsoft.com/office/powerpoint/2010/main" val="70951659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7"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2DC7972B-3037-6841-82C8-B77FDD5D5AE6}" type="slidenum">
              <a:rPr lang="en-US" altLang="en-US"/>
              <a:pPr/>
              <a:t>52</a:t>
            </a:fld>
            <a:endParaRPr lang="en-US" altLang="en-US"/>
          </a:p>
        </p:txBody>
      </p:sp>
      <p:sp>
        <p:nvSpPr>
          <p:cNvPr id="4" name="Slide Image Placeholder 3">
            <a:extLst>
              <a:ext uri="{FF2B5EF4-FFF2-40B4-BE49-F238E27FC236}">
                <a16:creationId xmlns:a16="http://schemas.microsoft.com/office/drawing/2014/main" id="{09CD923F-83F8-4456-9912-7AD55F64FE12}"/>
              </a:ext>
            </a:extLst>
          </p:cNvPr>
          <p:cNvSpPr>
            <a:spLocks noGrp="1" noRot="1" noChangeAspect="1"/>
          </p:cNvSpPr>
          <p:nvPr>
            <p:ph type="sldImg"/>
          </p:nvPr>
        </p:nvSpPr>
        <p:spPr/>
      </p:sp>
    </p:spTree>
    <p:extLst>
      <p:ext uri="{BB962C8B-B14F-4D97-AF65-F5344CB8AC3E}">
        <p14:creationId xmlns:p14="http://schemas.microsoft.com/office/powerpoint/2010/main" val="20162544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5"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7A2F7732-6350-6F42-97CA-864EA095BF2A}" type="slidenum">
              <a:rPr lang="en-US" altLang="en-US"/>
              <a:pPr/>
              <a:t>53</a:t>
            </a:fld>
            <a:endParaRPr lang="en-US" altLang="en-US"/>
          </a:p>
        </p:txBody>
      </p:sp>
      <p:sp>
        <p:nvSpPr>
          <p:cNvPr id="4" name="Slide Image Placeholder 3">
            <a:extLst>
              <a:ext uri="{FF2B5EF4-FFF2-40B4-BE49-F238E27FC236}">
                <a16:creationId xmlns:a16="http://schemas.microsoft.com/office/drawing/2014/main" id="{B5596EDE-2CBE-4B66-8909-604F4C66CC4D}"/>
              </a:ext>
            </a:extLst>
          </p:cNvPr>
          <p:cNvSpPr>
            <a:spLocks noGrp="1" noRot="1" noChangeAspect="1"/>
          </p:cNvSpPr>
          <p:nvPr>
            <p:ph type="sldImg"/>
          </p:nvPr>
        </p:nvSpPr>
        <p:spPr/>
      </p:sp>
    </p:spTree>
    <p:extLst>
      <p:ext uri="{BB962C8B-B14F-4D97-AF65-F5344CB8AC3E}">
        <p14:creationId xmlns:p14="http://schemas.microsoft.com/office/powerpoint/2010/main" val="204394068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3"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1ED54E5B-E338-924F-BF91-74AA306D1AA1}" type="slidenum">
              <a:rPr lang="en-US" altLang="en-US"/>
              <a:pPr/>
              <a:t>54</a:t>
            </a:fld>
            <a:endParaRPr lang="en-US" altLang="en-US"/>
          </a:p>
        </p:txBody>
      </p:sp>
      <p:sp>
        <p:nvSpPr>
          <p:cNvPr id="4" name="Slide Image Placeholder 3">
            <a:extLst>
              <a:ext uri="{FF2B5EF4-FFF2-40B4-BE49-F238E27FC236}">
                <a16:creationId xmlns:a16="http://schemas.microsoft.com/office/drawing/2014/main" id="{45F8C27D-B7BE-4511-9CDD-731D01D873F2}"/>
              </a:ext>
            </a:extLst>
          </p:cNvPr>
          <p:cNvSpPr>
            <a:spLocks noGrp="1" noRot="1" noChangeAspect="1"/>
          </p:cNvSpPr>
          <p:nvPr>
            <p:ph type="sldImg"/>
          </p:nvPr>
        </p:nvSpPr>
        <p:spPr/>
      </p:sp>
    </p:spTree>
    <p:extLst>
      <p:ext uri="{BB962C8B-B14F-4D97-AF65-F5344CB8AC3E}">
        <p14:creationId xmlns:p14="http://schemas.microsoft.com/office/powerpoint/2010/main" val="13626081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81"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90EE7E7A-8827-D44A-8853-754CBAD56F37}" type="slidenum">
              <a:rPr lang="en-US" altLang="en-US"/>
              <a:pPr/>
              <a:t>55</a:t>
            </a:fld>
            <a:endParaRPr lang="en-US" altLang="en-US"/>
          </a:p>
        </p:txBody>
      </p:sp>
      <p:sp>
        <p:nvSpPr>
          <p:cNvPr id="4" name="Slide Image Placeholder 3">
            <a:extLst>
              <a:ext uri="{FF2B5EF4-FFF2-40B4-BE49-F238E27FC236}">
                <a16:creationId xmlns:a16="http://schemas.microsoft.com/office/drawing/2014/main" id="{7A6E8E03-4B67-41EF-83A0-D8CAD551897B}"/>
              </a:ext>
            </a:extLst>
          </p:cNvPr>
          <p:cNvSpPr>
            <a:spLocks noGrp="1" noRot="1" noChangeAspect="1"/>
          </p:cNvSpPr>
          <p:nvPr>
            <p:ph type="sldImg"/>
          </p:nvPr>
        </p:nvSpPr>
        <p:spPr/>
      </p:sp>
    </p:spTree>
    <p:extLst>
      <p:ext uri="{BB962C8B-B14F-4D97-AF65-F5344CB8AC3E}">
        <p14:creationId xmlns:p14="http://schemas.microsoft.com/office/powerpoint/2010/main" val="5896494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4294967295"/>
          </p:nvPr>
        </p:nvSpPr>
        <p:spPr bwMode="auto">
          <a:xfrm>
            <a:off x="5265738" y="6657975"/>
            <a:ext cx="4029075" cy="3508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0AE556A-696A-FE47-9C9D-97403368B492}" type="slidenum">
              <a:rPr lang="en-US" altLang="en-US">
                <a:latin typeface="Calibri" charset="0"/>
              </a:rPr>
              <a:pPr eaLnBrk="1" hangingPunct="1"/>
              <a:t>6</a:t>
            </a:fld>
            <a:endParaRPr lang="en-US" altLang="en-US">
              <a:latin typeface="Calibri" charset="0"/>
            </a:endParaRPr>
          </a:p>
        </p:txBody>
      </p:sp>
      <p:sp>
        <p:nvSpPr>
          <p:cNvPr id="29699" name="Rectangle 2"/>
          <p:cNvSpPr>
            <a:spLocks noGrp="1" noRot="1" noChangeAspect="1" noChangeArrowheads="1" noTextEdit="1"/>
          </p:cNvSpPr>
          <p:nvPr>
            <p:ph type="sldImg"/>
          </p:nvPr>
        </p:nvSpPr>
        <p:spPr bwMode="auto">
          <a:xfrm>
            <a:off x="2946400" y="525463"/>
            <a:ext cx="3403600" cy="26289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sp>
      <p:sp>
        <p:nvSpPr>
          <p:cNvPr id="2" name="Notes Placeholder 1">
            <a:extLst>
              <a:ext uri="{FF2B5EF4-FFF2-40B4-BE49-F238E27FC236}">
                <a16:creationId xmlns:a16="http://schemas.microsoft.com/office/drawing/2014/main" id="{9EA4361A-9EFA-4462-A220-11C65238E370}"/>
              </a:ext>
            </a:extLst>
          </p:cNvPr>
          <p:cNvSpPr>
            <a:spLocks noGrp="1"/>
          </p:cNvSpPr>
          <p:nvPr>
            <p:ph type="body" idx="1"/>
          </p:nvPr>
        </p:nvSpPr>
        <p:spPr>
          <a:solidFill>
            <a:schemeClr val="bg2"/>
          </a:solidFill>
        </p:spPr>
        <p:txBody>
          <a:bodyPr/>
          <a:lstStyle/>
          <a:p>
            <a:r>
              <a:rPr lang="en-US" b="1" dirty="0"/>
              <a:t>Slide Notes:</a:t>
            </a:r>
            <a:endParaRPr lang="en-US" b="0" dirty="0"/>
          </a:p>
          <a:p>
            <a:r>
              <a:rPr lang="en-US" b="0"/>
              <a:t>Following </a:t>
            </a:r>
            <a:r>
              <a:rPr lang="en-US" dirty="0"/>
              <a:t>respect</a:t>
            </a:r>
            <a:r>
              <a:rPr lang="en-US"/>
              <a:t> respect </a:t>
            </a:r>
            <a:r>
              <a:rPr lang="en-US" b="0"/>
              <a:t>for </a:t>
            </a:r>
            <a:r>
              <a:rPr lang="en-US" dirty="0"/>
              <a:t>persons</a:t>
            </a:r>
            <a:r>
              <a:rPr lang="en-US"/>
              <a:t> persons </a:t>
            </a:r>
            <a:r>
              <a:rPr lang="en-US" b="0"/>
              <a:t>and </a:t>
            </a:r>
            <a:r>
              <a:rPr lang="en-US"/>
              <a:t>beneficence beneficence</a:t>
            </a:r>
            <a:r>
              <a:rPr lang="en-US" b="0"/>
              <a:t>, </a:t>
            </a:r>
            <a:r>
              <a:rPr lang="en-US" dirty="0"/>
              <a:t>justice</a:t>
            </a:r>
            <a:r>
              <a:rPr lang="en-US"/>
              <a:t> justice </a:t>
            </a:r>
            <a:r>
              <a:rPr lang="en-US" b="0" dirty="0"/>
              <a:t>makes the third ethical principle to consider </a:t>
            </a:r>
            <a:r>
              <a:rPr lang="en-US" b="0"/>
              <a:t>when </a:t>
            </a:r>
            <a:r>
              <a:rPr lang="en-US" dirty="0"/>
              <a:t>processing</a:t>
            </a:r>
            <a:r>
              <a:rPr lang="en-US"/>
              <a:t> processing </a:t>
            </a:r>
            <a:r>
              <a:rPr lang="en-US" b="0" dirty="0"/>
              <a:t>health information. When considering how to collect data, what data to collect, and from whom to </a:t>
            </a:r>
            <a:r>
              <a:rPr lang="en-US" b="0"/>
              <a:t>collect </a:t>
            </a:r>
            <a:r>
              <a:rPr lang="en-US"/>
              <a:t>them them</a:t>
            </a:r>
            <a:r>
              <a:rPr lang="en-US" b="0" dirty="0"/>
              <a:t>, there should be an equal distribution of risks and benefits among those who </a:t>
            </a:r>
            <a:r>
              <a:rPr lang="en-US" b="0"/>
              <a:t>data </a:t>
            </a:r>
            <a:r>
              <a:rPr lang="en-US" dirty="0"/>
              <a:t>are</a:t>
            </a:r>
            <a:r>
              <a:rPr lang="en-US"/>
              <a:t> are </a:t>
            </a:r>
            <a:r>
              <a:rPr lang="en-US" b="0" dirty="0"/>
              <a:t>being collected (Department of Heath, Education, and Welfare, 1979).</a:t>
            </a:r>
          </a:p>
          <a:p>
            <a:endParaRPr lang="en-US" b="0" dirty="0"/>
          </a:p>
          <a:p>
            <a:r>
              <a:rPr lang="en-US" b="0" dirty="0"/>
              <a:t>All three of these ethical principles should be taken into consideration when planning </a:t>
            </a:r>
            <a:r>
              <a:rPr lang="en-US" b="0"/>
              <a:t>for </a:t>
            </a:r>
            <a:r>
              <a:rPr lang="en-US" dirty="0"/>
              <a:t>the</a:t>
            </a:r>
            <a:r>
              <a:rPr lang="en-US"/>
              <a:t> </a:t>
            </a:r>
            <a:r>
              <a:rPr lang="en-US" b="0"/>
              <a:t>privacy</a:t>
            </a:r>
            <a:r>
              <a:rPr lang="en-US" b="0" dirty="0"/>
              <a:t>, security, and confidentiality of digital health information systems.</a:t>
            </a:r>
          </a:p>
        </p:txBody>
      </p:sp>
    </p:spTree>
    <p:extLst>
      <p:ext uri="{BB962C8B-B14F-4D97-AF65-F5344CB8AC3E}">
        <p14:creationId xmlns:p14="http://schemas.microsoft.com/office/powerpoint/2010/main" val="2473684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Notes Placeholder 2"/>
          <p:cNvSpPr>
            <a:spLocks noGrp="1"/>
          </p:cNvSpPr>
          <p:nvPr>
            <p:ph type="body" idx="1"/>
          </p:nvPr>
        </p:nvSpPr>
        <p:spPr>
          <a:solidFill>
            <a:schemeClr val="bg2"/>
          </a:solidFill>
        </p:spPr>
        <p:txBody>
          <a:bodyPr/>
          <a:lstStyle/>
          <a:p>
            <a:r>
              <a:rPr lang="en-US" altLang="en-US" b="1" dirty="0"/>
              <a:t>Slide Notes: </a:t>
            </a:r>
          </a:p>
          <a:p>
            <a:r>
              <a:rPr lang="en-US" altLang="en-US" dirty="0"/>
              <a:t>This unit defines important terms related to privacy, security, and confidentiality. It discusses reasons for concerns about privacy and security in the context of health information. Tools for protecting health information are examined, followed by a discussion of the Health Insurance Portability and Accountability Act, or </a:t>
            </a:r>
            <a:r>
              <a:rPr lang="en-US" altLang="en-US"/>
              <a:t>HIPAA regulations</a:t>
            </a:r>
            <a:r>
              <a:rPr lang="en-US" altLang="en-US" dirty="0"/>
              <a:t>,</a:t>
            </a:r>
            <a:r>
              <a:rPr lang="en-US" altLang="en-US"/>
              <a:t> </a:t>
            </a:r>
            <a:r>
              <a:rPr lang="en-US" altLang="en-US" dirty="0"/>
              <a:t>and what additions have been made in the HITECH (Health Information Technology for Economic and Clinical Health Act) legislation.</a:t>
            </a:r>
          </a:p>
        </p:txBody>
      </p:sp>
      <p:sp>
        <p:nvSpPr>
          <p:cNvPr id="31749"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54D8B961-7EA2-1B44-A8F3-A0D7DC754EC6}" type="slidenum">
              <a:rPr lang="en-US" altLang="en-US"/>
              <a:pPr/>
              <a:t>7</a:t>
            </a:fld>
            <a:endParaRPr lang="en-US" altLang="en-US"/>
          </a:p>
        </p:txBody>
      </p:sp>
      <p:sp>
        <p:nvSpPr>
          <p:cNvPr id="4" name="Slide Image Placeholder 3">
            <a:extLst>
              <a:ext uri="{FF2B5EF4-FFF2-40B4-BE49-F238E27FC236}">
                <a16:creationId xmlns:a16="http://schemas.microsoft.com/office/drawing/2014/main" id="{072390B7-11A1-4C08-A044-C57B14E9293C}"/>
              </a:ext>
            </a:extLst>
          </p:cNvPr>
          <p:cNvSpPr>
            <a:spLocks noGrp="1" noRot="1" noChangeAspect="1"/>
          </p:cNvSpPr>
          <p:nvPr>
            <p:ph type="sldImg"/>
          </p:nvPr>
        </p:nvSpPr>
        <p:spPr/>
      </p:sp>
    </p:spTree>
    <p:extLst>
      <p:ext uri="{BB962C8B-B14F-4D97-AF65-F5344CB8AC3E}">
        <p14:creationId xmlns:p14="http://schemas.microsoft.com/office/powerpoint/2010/main" val="21406990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Notes Placeholder 2"/>
          <p:cNvSpPr>
            <a:spLocks noGrp="1"/>
          </p:cNvSpPr>
          <p:nvPr>
            <p:ph type="body" idx="1"/>
          </p:nvPr>
        </p:nvSpPr>
        <p:spPr>
          <a:xfrm>
            <a:off x="930275" y="3373437"/>
            <a:ext cx="7435850" cy="3223915"/>
          </a:xfrm>
          <a:solidFill>
            <a:schemeClr val="bg2"/>
          </a:solidFill>
        </p:spPr>
        <p:txBody>
          <a:bodyPr/>
          <a:lstStyle/>
          <a:p>
            <a:r>
              <a:rPr lang="en-US" altLang="en-US" b="1" dirty="0"/>
              <a:t>Slide Notes: </a:t>
            </a:r>
          </a:p>
          <a:p>
            <a:r>
              <a:rPr lang="en-US" altLang="en-US" dirty="0"/>
              <a:t>Privacy is the individual’s right to keep information to himself or herself. It is the right to be left alone, the right to keep personal information secret, and in essence, the right to control personal information.</a:t>
            </a:r>
          </a:p>
          <a:p>
            <a:endParaRPr lang="en-US" altLang="en-US" dirty="0"/>
          </a:p>
          <a:p>
            <a:r>
              <a:rPr lang="en-US" altLang="en-US" dirty="0"/>
              <a:t>Confidentiality, by contrast, is the individual’s right to keep information about himself or herself from being disclosed to other people. When a patient vests confidentiality in a physician and a health care system, it is expected that personal information is kept confidential and not disclosed to others. Data is shared or disseminated only to those with a “need to know.”</a:t>
            </a:r>
          </a:p>
          <a:p>
            <a:endParaRPr lang="en-US" altLang="en-US" dirty="0"/>
          </a:p>
          <a:p>
            <a:r>
              <a:rPr lang="en-US" altLang="en-US" dirty="0"/>
              <a:t>Security is the activity of protecting personal information. It consists of mechanisms to assure the safety of data and the systems in which the data reside. Security should address the physical security of the buildings, equipment, and storage media as well as the data and informational assets retained by all health care organizations.</a:t>
            </a:r>
          </a:p>
        </p:txBody>
      </p:sp>
      <p:sp>
        <p:nvSpPr>
          <p:cNvPr id="33797"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A2BA9EAD-3532-364D-9B15-C850C38D4B96}" type="slidenum">
              <a:rPr lang="en-US" altLang="en-US"/>
              <a:pPr/>
              <a:t>8</a:t>
            </a:fld>
            <a:endParaRPr lang="en-US" altLang="en-US"/>
          </a:p>
        </p:txBody>
      </p:sp>
      <p:sp>
        <p:nvSpPr>
          <p:cNvPr id="4" name="Slide Image Placeholder 3">
            <a:extLst>
              <a:ext uri="{FF2B5EF4-FFF2-40B4-BE49-F238E27FC236}">
                <a16:creationId xmlns:a16="http://schemas.microsoft.com/office/drawing/2014/main" id="{120CC07B-CFCB-41A0-95DF-487DB8AB9F5D}"/>
              </a:ext>
            </a:extLst>
          </p:cNvPr>
          <p:cNvSpPr>
            <a:spLocks noGrp="1" noRot="1" noChangeAspect="1"/>
          </p:cNvSpPr>
          <p:nvPr>
            <p:ph type="sldImg"/>
          </p:nvPr>
        </p:nvSpPr>
        <p:spPr/>
      </p:sp>
    </p:spTree>
    <p:extLst>
      <p:ext uri="{BB962C8B-B14F-4D97-AF65-F5344CB8AC3E}">
        <p14:creationId xmlns:p14="http://schemas.microsoft.com/office/powerpoint/2010/main" val="1934756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Notes Placeholder 2"/>
          <p:cNvSpPr>
            <a:spLocks noGrp="1"/>
          </p:cNvSpPr>
          <p:nvPr>
            <p:ph type="body" idx="1"/>
          </p:nvPr>
        </p:nvSpPr>
        <p:spPr>
          <a:solidFill>
            <a:schemeClr val="bg2"/>
          </a:solidFill>
        </p:spPr>
        <p:txBody>
          <a:bodyPr/>
          <a:lstStyle/>
          <a:p>
            <a:r>
              <a:rPr lang="en-US" altLang="en-US" b="1" dirty="0"/>
              <a:t>Slide Notes: </a:t>
            </a:r>
          </a:p>
          <a:p>
            <a:r>
              <a:rPr lang="en-US" altLang="en-US" dirty="0"/>
              <a:t>Individually identifiable health information, or IIHI, is any data that can be correlated with an individual—for example, information in a medical record or a database that can be linked to a specific patient. A related term is protected health information, or PHI, which is defined as individually identifiable health information. The HIPAA privacy rule defines individually identifiable health information as a subset of health information, including demographic and other health information related to past, present, or future physical or mental health or condition of an individual that is created or received by a health care provider, health plan, employer, or health care clearinghouse. </a:t>
            </a:r>
          </a:p>
          <a:p>
            <a:endParaRPr lang="en-US" altLang="en-US" dirty="0"/>
          </a:p>
          <a:p>
            <a:r>
              <a:rPr lang="en-US" altLang="en-US" dirty="0"/>
              <a:t>Finally, consent is a broad term, but it is defined here in the context of privacy. When consent is given to the health care provider organization and/or physician, it entails written or verbal permission to allow use of individually identifiable health information for the activity of providing health care or for participation in a research project or related activity.</a:t>
            </a:r>
          </a:p>
        </p:txBody>
      </p:sp>
      <p:sp>
        <p:nvSpPr>
          <p:cNvPr id="35845" name="Slide Number Placeholder 4"/>
          <p:cNvSpPr>
            <a:spLocks noGrp="1"/>
          </p:cNvSpPr>
          <p:nvPr>
            <p:ph type="sldNum" sz="quarter" idx="4294967295"/>
          </p:nvPr>
        </p:nvSpPr>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71626AB4-B24A-5D4F-BF67-B2D824ADF827}" type="slidenum">
              <a:rPr lang="en-US" altLang="en-US"/>
              <a:pPr/>
              <a:t>9</a:t>
            </a:fld>
            <a:endParaRPr lang="en-US" altLang="en-US"/>
          </a:p>
        </p:txBody>
      </p:sp>
      <p:sp>
        <p:nvSpPr>
          <p:cNvPr id="4" name="Slide Image Placeholder 3">
            <a:extLst>
              <a:ext uri="{FF2B5EF4-FFF2-40B4-BE49-F238E27FC236}">
                <a16:creationId xmlns:a16="http://schemas.microsoft.com/office/drawing/2014/main" id="{CE66EBAF-BA02-439B-9672-C756F839AEAE}"/>
              </a:ext>
            </a:extLst>
          </p:cNvPr>
          <p:cNvSpPr>
            <a:spLocks noGrp="1" noRot="1" noChangeAspect="1"/>
          </p:cNvSpPr>
          <p:nvPr>
            <p:ph type="sldImg"/>
          </p:nvPr>
        </p:nvSpPr>
        <p:spPr/>
      </p:sp>
    </p:spTree>
    <p:extLst>
      <p:ext uri="{BB962C8B-B14F-4D97-AF65-F5344CB8AC3E}">
        <p14:creationId xmlns:p14="http://schemas.microsoft.com/office/powerpoint/2010/main" val="2549949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object 3"/>
          <p:cNvSpPr>
            <a:spLocks/>
          </p:cNvSpPr>
          <p:nvPr userDrawn="1"/>
        </p:nvSpPr>
        <p:spPr bwMode="auto">
          <a:xfrm>
            <a:off x="0" y="0"/>
            <a:ext cx="10058400" cy="1189038"/>
          </a:xfrm>
          <a:custGeom>
            <a:avLst/>
            <a:gdLst>
              <a:gd name="T0" fmla="*/ 0 w 10058400"/>
              <a:gd name="T1" fmla="*/ 723551 h 1313180"/>
              <a:gd name="T2" fmla="*/ 10058400 w 10058400"/>
              <a:gd name="T3" fmla="*/ 723551 h 1313180"/>
              <a:gd name="T4" fmla="*/ 10058400 w 10058400"/>
              <a:gd name="T5" fmla="*/ 0 h 1313180"/>
              <a:gd name="T6" fmla="*/ 0 w 10058400"/>
              <a:gd name="T7" fmla="*/ 0 h 1313180"/>
              <a:gd name="T8" fmla="*/ 0 w 10058400"/>
              <a:gd name="T9" fmla="*/ 723551 h 13131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58400" h="1313180">
                <a:moveTo>
                  <a:pt x="0" y="1312926"/>
                </a:moveTo>
                <a:lnTo>
                  <a:pt x="10058400" y="1312926"/>
                </a:lnTo>
                <a:lnTo>
                  <a:pt x="10058400" y="0"/>
                </a:lnTo>
                <a:lnTo>
                  <a:pt x="0" y="0"/>
                </a:lnTo>
                <a:lnTo>
                  <a:pt x="0" y="1312926"/>
                </a:lnTo>
                <a:close/>
              </a:path>
            </a:pathLst>
          </a:custGeom>
          <a:solidFill>
            <a:srgbClr val="1E186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5" name="object 5"/>
          <p:cNvSpPr>
            <a:spLocks/>
          </p:cNvSpPr>
          <p:nvPr userDrawn="1"/>
        </p:nvSpPr>
        <p:spPr bwMode="auto">
          <a:xfrm>
            <a:off x="0" y="1143000"/>
            <a:ext cx="10058400" cy="5441950"/>
          </a:xfrm>
          <a:custGeom>
            <a:avLst/>
            <a:gdLst>
              <a:gd name="T0" fmla="*/ 0 w 10058400"/>
              <a:gd name="T1" fmla="*/ 6359255 h 5274945"/>
              <a:gd name="T2" fmla="*/ 10058400 w 10058400"/>
              <a:gd name="T3" fmla="*/ 6359255 h 5274945"/>
              <a:gd name="T4" fmla="*/ 10058400 w 10058400"/>
              <a:gd name="T5" fmla="*/ 0 h 5274945"/>
              <a:gd name="T6" fmla="*/ 0 w 10058400"/>
              <a:gd name="T7" fmla="*/ 0 h 5274945"/>
              <a:gd name="T8" fmla="*/ 0 w 10058400"/>
              <a:gd name="T9" fmla="*/ 6359255 h 52749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58400" h="5274945">
                <a:moveTo>
                  <a:pt x="0" y="5274564"/>
                </a:moveTo>
                <a:lnTo>
                  <a:pt x="10058400" y="5274564"/>
                </a:lnTo>
                <a:lnTo>
                  <a:pt x="10058400" y="0"/>
                </a:lnTo>
                <a:lnTo>
                  <a:pt x="0" y="0"/>
                </a:lnTo>
                <a:lnTo>
                  <a:pt x="0" y="5274564"/>
                </a:lnTo>
                <a:close/>
              </a:path>
            </a:pathLst>
          </a:custGeom>
          <a:solidFill>
            <a:srgbClr val="075362"/>
          </a:solidFill>
          <a:ln>
            <a:noFill/>
          </a:ln>
        </p:spPr>
        <p:txBody>
          <a:bodyPr lIns="0" tIns="0" rIns="0" bIns="0"/>
          <a:lstStyle/>
          <a:p>
            <a:endParaRPr lang="en-US"/>
          </a:p>
        </p:txBody>
      </p:sp>
      <p:sp>
        <p:nvSpPr>
          <p:cNvPr id="6" name="object 9">
            <a:extLst>
              <a:ext uri="{FF2B5EF4-FFF2-40B4-BE49-F238E27FC236}">
                <a16:creationId xmlns:a16="http://schemas.microsoft.com/office/drawing/2014/main" id="{0A6FA547-65BB-465B-BEE1-04C63151E3FC}"/>
              </a:ext>
            </a:extLst>
          </p:cNvPr>
          <p:cNvSpPr txBox="1"/>
          <p:nvPr userDrawn="1"/>
        </p:nvSpPr>
        <p:spPr>
          <a:xfrm>
            <a:off x="4495800" y="4572000"/>
            <a:ext cx="4492625" cy="1646238"/>
          </a:xfrm>
          <a:prstGeom prst="rect">
            <a:avLst/>
          </a:prstGeom>
        </p:spPr>
        <p:txBody>
          <a:bodyPr lIns="0" tIns="0" rIns="0" bIns="0">
            <a:spAutoFit/>
          </a:bodyPr>
          <a:lstStyle/>
          <a:p>
            <a:pPr marL="12700" eaLnBrk="1" fontAlgn="auto" hangingPunct="1">
              <a:lnSpc>
                <a:spcPts val="2250"/>
              </a:lnSpc>
              <a:spcBef>
                <a:spcPts val="0"/>
              </a:spcBef>
              <a:spcAft>
                <a:spcPts val="0"/>
              </a:spcAft>
              <a:defRPr/>
            </a:pPr>
            <a:r>
              <a:rPr sz="1600" dirty="0">
                <a:solidFill>
                  <a:srgbClr val="1E1860"/>
                </a:solidFill>
                <a:latin typeface="Futura LT Pro Book"/>
                <a:ea typeface="+mn-ea"/>
                <a:cs typeface="Futura LT Pro Book"/>
              </a:rPr>
              <a:t>Author Name and Degree Here</a:t>
            </a:r>
          </a:p>
          <a:p>
            <a:pPr marL="12700" eaLnBrk="1" fontAlgn="auto" hangingPunct="1">
              <a:lnSpc>
                <a:spcPts val="2250"/>
              </a:lnSpc>
              <a:spcBef>
                <a:spcPts val="0"/>
              </a:spcBef>
              <a:spcAft>
                <a:spcPts val="0"/>
              </a:spcAft>
              <a:defRPr/>
            </a:pPr>
            <a:r>
              <a:rPr sz="1600" b="1" dirty="0">
                <a:solidFill>
                  <a:srgbClr val="1E1860"/>
                </a:solidFill>
                <a:latin typeface="Futura LT Pro Book"/>
                <a:ea typeface="+mn-ea"/>
                <a:cs typeface="Futura LT Pro Book"/>
              </a:rPr>
              <a:t>MEASURE Evaluation</a:t>
            </a:r>
            <a:endParaRPr sz="1600" dirty="0">
              <a:solidFill>
                <a:srgbClr val="1E1860"/>
              </a:solidFill>
              <a:latin typeface="Futura LT Pro Book"/>
              <a:ea typeface="+mn-ea"/>
              <a:cs typeface="Futura LT Pro Book"/>
            </a:endParaRPr>
          </a:p>
          <a:p>
            <a:pPr marL="12700" eaLnBrk="1" fontAlgn="auto" hangingPunct="1">
              <a:spcBef>
                <a:spcPts val="0"/>
              </a:spcBef>
              <a:spcAft>
                <a:spcPts val="0"/>
              </a:spcAft>
              <a:defRPr/>
            </a:pPr>
            <a:r>
              <a:rPr sz="1600" dirty="0">
                <a:solidFill>
                  <a:srgbClr val="1E1860"/>
                </a:solidFill>
                <a:latin typeface="Futura LT Pro Book"/>
                <a:ea typeface="+mn-ea"/>
                <a:cs typeface="Futura LT Pro Book"/>
              </a:rPr>
              <a:t>Your organization here</a:t>
            </a:r>
          </a:p>
          <a:p>
            <a:pPr eaLnBrk="1" fontAlgn="auto" hangingPunct="1">
              <a:spcBef>
                <a:spcPts val="45"/>
              </a:spcBef>
              <a:spcAft>
                <a:spcPts val="0"/>
              </a:spcAft>
              <a:defRPr/>
            </a:pPr>
            <a:endParaRPr sz="1600" dirty="0">
              <a:solidFill>
                <a:srgbClr val="1E1860"/>
              </a:solidFill>
              <a:latin typeface="Times New Roman"/>
              <a:ea typeface="+mn-ea"/>
              <a:cs typeface="Times New Roman"/>
            </a:endParaRPr>
          </a:p>
          <a:p>
            <a:pPr marL="12700" eaLnBrk="1" fontAlgn="auto" hangingPunct="1">
              <a:lnSpc>
                <a:spcPts val="2200"/>
              </a:lnSpc>
              <a:spcBef>
                <a:spcPts val="0"/>
              </a:spcBef>
              <a:spcAft>
                <a:spcPts val="0"/>
              </a:spcAft>
              <a:defRPr/>
            </a:pPr>
            <a:r>
              <a:rPr lang="en-US" sz="1600" dirty="0">
                <a:solidFill>
                  <a:srgbClr val="1E1860"/>
                </a:solidFill>
                <a:latin typeface="Futura LT Pro Book"/>
                <a:ea typeface="+mn-ea"/>
                <a:cs typeface="Futura LT Pro Book"/>
              </a:rPr>
              <a:t>Date for presentation if necessary</a:t>
            </a:r>
            <a:endParaRPr sz="1600" dirty="0">
              <a:solidFill>
                <a:srgbClr val="1E1860"/>
              </a:solidFill>
              <a:latin typeface="Futura LT Pro Book"/>
              <a:ea typeface="+mn-ea"/>
              <a:cs typeface="Futura LT Pro Book"/>
            </a:endParaRPr>
          </a:p>
          <a:p>
            <a:pPr marL="12700" eaLnBrk="1" fontAlgn="auto" hangingPunct="1">
              <a:lnSpc>
                <a:spcPts val="2200"/>
              </a:lnSpc>
              <a:spcBef>
                <a:spcPts val="0"/>
              </a:spcBef>
              <a:spcAft>
                <a:spcPts val="0"/>
              </a:spcAft>
              <a:defRPr/>
            </a:pPr>
            <a:r>
              <a:rPr lang="en-US" sz="1600" b="1" dirty="0">
                <a:solidFill>
                  <a:srgbClr val="1E1860"/>
                </a:solidFill>
                <a:latin typeface="Futura LT Pro Book"/>
                <a:ea typeface="+mn-ea"/>
                <a:cs typeface="Futura LT Pro Book"/>
              </a:rPr>
              <a:t>Name of meeting</a:t>
            </a:r>
            <a:endParaRPr sz="1600" dirty="0">
              <a:solidFill>
                <a:srgbClr val="1E1860"/>
              </a:solidFill>
              <a:latin typeface="Futura LT Pro Book"/>
              <a:ea typeface="+mn-ea"/>
              <a:cs typeface="Futura LT Pro Book"/>
            </a:endParaRPr>
          </a:p>
        </p:txBody>
      </p:sp>
      <p:sp>
        <p:nvSpPr>
          <p:cNvPr id="7" name="Rectangle 1">
            <a:extLst>
              <a:ext uri="{FF2B5EF4-FFF2-40B4-BE49-F238E27FC236}">
                <a16:creationId xmlns:a16="http://schemas.microsoft.com/office/drawing/2014/main" id="{175D54A0-43EC-40AC-98E8-22A56F5BA02E}"/>
              </a:ext>
            </a:extLst>
          </p:cNvPr>
          <p:cNvSpPr>
            <a:spLocks noChangeArrowheads="1"/>
          </p:cNvSpPr>
          <p:nvPr userDrawn="1"/>
        </p:nvSpPr>
        <p:spPr bwMode="auto">
          <a:xfrm>
            <a:off x="-1087438" y="7289800"/>
            <a:ext cx="0" cy="277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endParaRPr lang="fr-FR" altLang="en-US">
              <a:ea typeface="+mn-ea"/>
            </a:endParaRPr>
          </a:p>
        </p:txBody>
      </p:sp>
      <p:grpSp>
        <p:nvGrpSpPr>
          <p:cNvPr id="8" name="Group 17"/>
          <p:cNvGrpSpPr>
            <a:grpSpLocks/>
          </p:cNvGrpSpPr>
          <p:nvPr userDrawn="1"/>
        </p:nvGrpSpPr>
        <p:grpSpPr bwMode="auto">
          <a:xfrm>
            <a:off x="4495800" y="6621463"/>
            <a:ext cx="3554413" cy="1090612"/>
            <a:chOff x="4495800" y="6621716"/>
            <a:chExt cx="3554167" cy="1089590"/>
          </a:xfrm>
        </p:grpSpPr>
        <p:pic>
          <p:nvPicPr>
            <p:cNvPr id="9" name="Picture 9"/>
            <p:cNvPicPr>
              <a:picLocks noChangeAspect="1"/>
            </p:cNvPicPr>
            <p:nvPr/>
          </p:nvPicPr>
          <p:blipFill>
            <a:blip r:embed="rId2">
              <a:extLst>
                <a:ext uri="{28A0092B-C50C-407E-A947-70E740481C1C}">
                  <a14:useLocalDpi xmlns:a14="http://schemas.microsoft.com/office/drawing/2010/main" val="0"/>
                </a:ext>
              </a:extLst>
            </a:blip>
            <a:srcRect l="40134" r="31824" b="23721"/>
            <a:stretch>
              <a:fillRect/>
            </a:stretch>
          </p:blipFill>
          <p:spPr bwMode="auto">
            <a:xfrm>
              <a:off x="7038341" y="6681371"/>
              <a:ext cx="1011626"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495800" y="6621716"/>
              <a:ext cx="1274374" cy="1089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806440" y="6883630"/>
              <a:ext cx="1066801"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Title 11"/>
          <p:cNvSpPr>
            <a:spLocks noGrp="1"/>
          </p:cNvSpPr>
          <p:nvPr>
            <p:ph type="title"/>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a:t>Click to edit Master title style</a:t>
            </a:r>
            <a:endParaRPr lang="en-US" dirty="0"/>
          </a:p>
        </p:txBody>
      </p:sp>
      <p:sp>
        <p:nvSpPr>
          <p:cNvPr id="17" name="Text Placeholder 24"/>
          <p:cNvSpPr>
            <a:spLocks noGrp="1"/>
          </p:cNvSpPr>
          <p:nvPr>
            <p:ph type="body" sz="quarter" idx="1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a:t>Click to edit Master text styles</a:t>
            </a:r>
          </a:p>
        </p:txBody>
      </p:sp>
    </p:spTree>
    <p:extLst>
      <p:ext uri="{BB962C8B-B14F-4D97-AF65-F5344CB8AC3E}">
        <p14:creationId xmlns:p14="http://schemas.microsoft.com/office/powerpoint/2010/main" val="1749212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ast slide">
    <p:spTree>
      <p:nvGrpSpPr>
        <p:cNvPr id="1" name=""/>
        <p:cNvGrpSpPr/>
        <p:nvPr/>
      </p:nvGrpSpPr>
      <p:grpSpPr>
        <a:xfrm>
          <a:off x="0" y="0"/>
          <a:ext cx="0" cy="0"/>
          <a:chOff x="0" y="0"/>
          <a:chExt cx="0" cy="0"/>
        </a:xfrm>
      </p:grpSpPr>
      <p:sp>
        <p:nvSpPr>
          <p:cNvPr id="4" name="object 3"/>
          <p:cNvSpPr>
            <a:spLocks/>
          </p:cNvSpPr>
          <p:nvPr userDrawn="1"/>
        </p:nvSpPr>
        <p:spPr bwMode="auto">
          <a:xfrm>
            <a:off x="0" y="0"/>
            <a:ext cx="10058400" cy="1189038"/>
          </a:xfrm>
          <a:custGeom>
            <a:avLst/>
            <a:gdLst>
              <a:gd name="T0" fmla="*/ 0 w 10058400"/>
              <a:gd name="T1" fmla="*/ 723551 h 1313180"/>
              <a:gd name="T2" fmla="*/ 10058400 w 10058400"/>
              <a:gd name="T3" fmla="*/ 723551 h 1313180"/>
              <a:gd name="T4" fmla="*/ 10058400 w 10058400"/>
              <a:gd name="T5" fmla="*/ 0 h 1313180"/>
              <a:gd name="T6" fmla="*/ 0 w 10058400"/>
              <a:gd name="T7" fmla="*/ 0 h 1313180"/>
              <a:gd name="T8" fmla="*/ 0 w 10058400"/>
              <a:gd name="T9" fmla="*/ 723551 h 13131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58400" h="1313180">
                <a:moveTo>
                  <a:pt x="0" y="1312926"/>
                </a:moveTo>
                <a:lnTo>
                  <a:pt x="10058400" y="1312926"/>
                </a:lnTo>
                <a:lnTo>
                  <a:pt x="10058400" y="0"/>
                </a:lnTo>
                <a:lnTo>
                  <a:pt x="0" y="0"/>
                </a:lnTo>
                <a:lnTo>
                  <a:pt x="0" y="1312926"/>
                </a:lnTo>
                <a:close/>
              </a:path>
            </a:pathLst>
          </a:custGeom>
          <a:solidFill>
            <a:srgbClr val="1E186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5" name="object 5"/>
          <p:cNvSpPr>
            <a:spLocks/>
          </p:cNvSpPr>
          <p:nvPr userDrawn="1"/>
        </p:nvSpPr>
        <p:spPr bwMode="auto">
          <a:xfrm>
            <a:off x="0" y="1143000"/>
            <a:ext cx="10058400" cy="5441950"/>
          </a:xfrm>
          <a:custGeom>
            <a:avLst/>
            <a:gdLst>
              <a:gd name="T0" fmla="*/ 0 w 10058400"/>
              <a:gd name="T1" fmla="*/ 6359255 h 5274945"/>
              <a:gd name="T2" fmla="*/ 10058400 w 10058400"/>
              <a:gd name="T3" fmla="*/ 6359255 h 5274945"/>
              <a:gd name="T4" fmla="*/ 10058400 w 10058400"/>
              <a:gd name="T5" fmla="*/ 0 h 5274945"/>
              <a:gd name="T6" fmla="*/ 0 w 10058400"/>
              <a:gd name="T7" fmla="*/ 0 h 5274945"/>
              <a:gd name="T8" fmla="*/ 0 w 10058400"/>
              <a:gd name="T9" fmla="*/ 6359255 h 52749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58400" h="5274945">
                <a:moveTo>
                  <a:pt x="0" y="5274564"/>
                </a:moveTo>
                <a:lnTo>
                  <a:pt x="10058400" y="5274564"/>
                </a:lnTo>
                <a:lnTo>
                  <a:pt x="10058400" y="0"/>
                </a:lnTo>
                <a:lnTo>
                  <a:pt x="0" y="0"/>
                </a:lnTo>
                <a:lnTo>
                  <a:pt x="0" y="5274564"/>
                </a:lnTo>
                <a:close/>
              </a:path>
            </a:pathLst>
          </a:custGeom>
          <a:solidFill>
            <a:srgbClr val="075362"/>
          </a:solidFill>
          <a:ln>
            <a:noFill/>
          </a:ln>
        </p:spPr>
        <p:txBody>
          <a:bodyPr lIns="0" tIns="0" rIns="0" bIns="0"/>
          <a:lstStyle/>
          <a:p>
            <a:endParaRPr lang="en-US"/>
          </a:p>
        </p:txBody>
      </p:sp>
      <p:sp>
        <p:nvSpPr>
          <p:cNvPr id="6" name="Rectangle 5">
            <a:extLst>
              <a:ext uri="{FF2B5EF4-FFF2-40B4-BE49-F238E27FC236}">
                <a16:creationId xmlns:a16="http://schemas.microsoft.com/office/drawing/2014/main" id="{12AB1CB0-085A-44A8-A3FE-0F90FA2CBE23}"/>
              </a:ext>
            </a:extLst>
          </p:cNvPr>
          <p:cNvSpPr>
            <a:spLocks noChangeArrowheads="1"/>
          </p:cNvSpPr>
          <p:nvPr userDrawn="1"/>
        </p:nvSpPr>
        <p:spPr bwMode="auto">
          <a:xfrm>
            <a:off x="1066800" y="2971800"/>
            <a:ext cx="8077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endParaRPr lang="en-US" altLang="en-US" b="1">
              <a:solidFill>
                <a:srgbClr val="1E1860"/>
              </a:solidFill>
              <a:latin typeface="Futura LT Pro Book"/>
              <a:ea typeface="Futura LT Pro Book"/>
              <a:cs typeface="Futura LT Pro Book"/>
            </a:endParaRPr>
          </a:p>
        </p:txBody>
      </p:sp>
      <p:sp>
        <p:nvSpPr>
          <p:cNvPr id="7" name="Rectangle 1">
            <a:extLst>
              <a:ext uri="{FF2B5EF4-FFF2-40B4-BE49-F238E27FC236}">
                <a16:creationId xmlns:a16="http://schemas.microsoft.com/office/drawing/2014/main" id="{D4FF585B-9C04-4644-AB6B-DD981708B86A}"/>
              </a:ext>
            </a:extLst>
          </p:cNvPr>
          <p:cNvSpPr>
            <a:spLocks noChangeArrowheads="1"/>
          </p:cNvSpPr>
          <p:nvPr userDrawn="1"/>
        </p:nvSpPr>
        <p:spPr bwMode="auto">
          <a:xfrm>
            <a:off x="-762000" y="7283450"/>
            <a:ext cx="0" cy="276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endParaRPr lang="fr-FR" altLang="en-US">
              <a:ea typeface="+mn-ea"/>
            </a:endParaRPr>
          </a:p>
        </p:txBody>
      </p:sp>
      <p:grpSp>
        <p:nvGrpSpPr>
          <p:cNvPr id="8" name="Group 20"/>
          <p:cNvGrpSpPr>
            <a:grpSpLocks/>
          </p:cNvGrpSpPr>
          <p:nvPr userDrawn="1"/>
        </p:nvGrpSpPr>
        <p:grpSpPr bwMode="auto">
          <a:xfrm>
            <a:off x="6199188" y="6648450"/>
            <a:ext cx="3554412" cy="1089025"/>
            <a:chOff x="4495800" y="6621716"/>
            <a:chExt cx="3554167" cy="1089590"/>
          </a:xfrm>
        </p:grpSpPr>
        <p:pic>
          <p:nvPicPr>
            <p:cNvPr id="9" name="Picture 9"/>
            <p:cNvPicPr>
              <a:picLocks noChangeAspect="1"/>
            </p:cNvPicPr>
            <p:nvPr/>
          </p:nvPicPr>
          <p:blipFill>
            <a:blip r:embed="rId2">
              <a:extLst>
                <a:ext uri="{28A0092B-C50C-407E-A947-70E740481C1C}">
                  <a14:useLocalDpi xmlns:a14="http://schemas.microsoft.com/office/drawing/2010/main" val="0"/>
                </a:ext>
              </a:extLst>
            </a:blip>
            <a:srcRect l="40134" r="31824" b="23721"/>
            <a:stretch>
              <a:fillRect/>
            </a:stretch>
          </p:blipFill>
          <p:spPr bwMode="auto">
            <a:xfrm>
              <a:off x="7038341" y="6681371"/>
              <a:ext cx="1011626"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495800" y="6621716"/>
              <a:ext cx="1274374" cy="1089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806440" y="6883630"/>
              <a:ext cx="1066801"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ext Placeholder 2"/>
          <p:cNvSpPr>
            <a:spLocks noGrp="1"/>
          </p:cNvSpPr>
          <p:nvPr>
            <p:ph type="body" sz="quarter" idx="10"/>
          </p:nvPr>
        </p:nvSpPr>
        <p:spPr>
          <a:xfrm>
            <a:off x="767873" y="2223385"/>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18" name="Title 11"/>
          <p:cNvSpPr>
            <a:spLocks noGrp="1"/>
          </p:cNvSpPr>
          <p:nvPr>
            <p:ph type="title"/>
          </p:nvPr>
        </p:nvSpPr>
        <p:spPr>
          <a:xfrm>
            <a:off x="767873" y="530578"/>
            <a:ext cx="8674100" cy="61242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530695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object 5"/>
          <p:cNvSpPr>
            <a:spLocks/>
          </p:cNvSpPr>
          <p:nvPr userDrawn="1"/>
        </p:nvSpPr>
        <p:spPr bwMode="auto">
          <a:xfrm>
            <a:off x="0" y="1219200"/>
            <a:ext cx="10058400" cy="5330825"/>
          </a:xfrm>
          <a:custGeom>
            <a:avLst/>
            <a:gdLst>
              <a:gd name="T0" fmla="*/ 0 w 10058400"/>
              <a:gd name="T1" fmla="*/ 5618826 h 5274945"/>
              <a:gd name="T2" fmla="*/ 10058400 w 10058400"/>
              <a:gd name="T3" fmla="*/ 5618826 h 5274945"/>
              <a:gd name="T4" fmla="*/ 10058400 w 10058400"/>
              <a:gd name="T5" fmla="*/ 0 h 5274945"/>
              <a:gd name="T6" fmla="*/ 0 w 10058400"/>
              <a:gd name="T7" fmla="*/ 0 h 5274945"/>
              <a:gd name="T8" fmla="*/ 0 w 10058400"/>
              <a:gd name="T9" fmla="*/ 5618826 h 52749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58400" h="5274945">
                <a:moveTo>
                  <a:pt x="0" y="5274564"/>
                </a:moveTo>
                <a:lnTo>
                  <a:pt x="10058400" y="5274564"/>
                </a:lnTo>
                <a:lnTo>
                  <a:pt x="10058400" y="0"/>
                </a:lnTo>
                <a:lnTo>
                  <a:pt x="0" y="0"/>
                </a:lnTo>
                <a:lnTo>
                  <a:pt x="0" y="5274564"/>
                </a:lnTo>
                <a:close/>
              </a:path>
            </a:pathLst>
          </a:custGeom>
          <a:solidFill>
            <a:srgbClr val="075362"/>
          </a:solidFill>
          <a:ln>
            <a:noFill/>
          </a:ln>
        </p:spPr>
        <p:txBody>
          <a:bodyPr lIns="0" tIns="0" rIns="0" bIns="0"/>
          <a:lstStyle/>
          <a:p>
            <a:endParaRPr lang="en-US"/>
          </a:p>
        </p:txBody>
      </p:sp>
      <p:grpSp>
        <p:nvGrpSpPr>
          <p:cNvPr id="5" name="Group 8"/>
          <p:cNvGrpSpPr>
            <a:grpSpLocks/>
          </p:cNvGrpSpPr>
          <p:nvPr userDrawn="1"/>
        </p:nvGrpSpPr>
        <p:grpSpPr bwMode="auto">
          <a:xfrm>
            <a:off x="228600" y="6858000"/>
            <a:ext cx="9601200" cy="649288"/>
            <a:chOff x="304800" y="6858000"/>
            <a:chExt cx="9601200" cy="64948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rcRect l="5757" t="53259" r="6384" b="6599"/>
            <a:stretch>
              <a:fillRect/>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p:cNvPicPr>
              <a:picLocks noChangeAspect="1"/>
            </p:cNvPicPr>
            <p:nvPr/>
          </p:nvPicPr>
          <p:blipFill>
            <a:blip r:embed="rId3">
              <a:extLst>
                <a:ext uri="{28A0092B-C50C-407E-A947-70E740481C1C}">
                  <a14:useLocalDpi xmlns:a14="http://schemas.microsoft.com/office/drawing/2010/main" val="0"/>
                </a:ext>
              </a:extLst>
            </a:blip>
            <a:srcRect l="40134" r="32407" b="23721"/>
            <a:stretch>
              <a:fillRect/>
            </a:stretch>
          </p:blipFill>
          <p:spPr bwMode="auto">
            <a:xfrm>
              <a:off x="3332021" y="6919241"/>
              <a:ext cx="554179" cy="554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p:cNvPicPr>
              <a:picLocks noChangeAspect="1"/>
            </p:cNvPicPr>
            <p:nvPr/>
          </p:nvPicPr>
          <p:blipFill>
            <a:blip r:embed="rId4">
              <a:extLst>
                <a:ext uri="{28A0092B-C50C-407E-A947-70E740481C1C}">
                  <a14:useLocalDpi xmlns:a14="http://schemas.microsoft.com/office/drawing/2010/main" val="0"/>
                </a:ext>
              </a:extLst>
            </a:blip>
            <a:srcRect l="10434" t="7137" r="6094" b="7439"/>
            <a:stretch>
              <a:fillRect/>
            </a:stretch>
          </p:blipFill>
          <p:spPr bwMode="auto">
            <a:xfrm>
              <a:off x="304800" y="6924040"/>
              <a:ext cx="609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9"/>
            <p:cNvPicPr>
              <a:picLocks noChangeAspect="1"/>
            </p:cNvPicPr>
            <p:nvPr/>
          </p:nvPicPr>
          <p:blipFill>
            <a:blip r:embed="rId5">
              <a:extLst>
                <a:ext uri="{28A0092B-C50C-407E-A947-70E740481C1C}">
                  <a14:useLocalDpi xmlns:a14="http://schemas.microsoft.com/office/drawing/2010/main" val="0"/>
                </a:ext>
              </a:extLst>
            </a:blip>
            <a:srcRect l="38356" t="11688" r="37010" b="54863"/>
            <a:stretch>
              <a:fillRect/>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90126" y="7000240"/>
              <a:ext cx="654602" cy="39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Text Placeholder 2"/>
          <p:cNvSpPr>
            <a:spLocks noGrp="1"/>
          </p:cNvSpPr>
          <p:nvPr>
            <p:ph type="body" sz="quarter" idx="11"/>
          </p:nvPr>
        </p:nvSpPr>
        <p:spPr>
          <a:xfrm>
            <a:off x="767873" y="2166940"/>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8" name="Title 11"/>
          <p:cNvSpPr>
            <a:spLocks noGrp="1"/>
          </p:cNvSpPr>
          <p:nvPr>
            <p:ph type="title"/>
          </p:nvPr>
        </p:nvSpPr>
        <p:spPr>
          <a:xfrm>
            <a:off x="767873" y="530578"/>
            <a:ext cx="8674100" cy="61242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9026069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4">
            <a:extLst>
              <a:ext uri="{FF2B5EF4-FFF2-40B4-BE49-F238E27FC236}">
                <a16:creationId xmlns:a16="http://schemas.microsoft.com/office/drawing/2014/main" id="{F9620C2B-B114-4EAC-B749-DACADFC128E4}"/>
              </a:ext>
            </a:extLst>
          </p:cNvPr>
          <p:cNvSpPr>
            <a:spLocks noGrp="1"/>
          </p:cNvSpPr>
          <p:nvPr>
            <p:ph type="sldNum" sz="quarter" idx="15"/>
          </p:nvPr>
        </p:nvSpPr>
        <p:spPr>
          <a:xfrm>
            <a:off x="8994775" y="7099300"/>
            <a:ext cx="560388" cy="620713"/>
          </a:xfrm>
        </p:spPr>
        <p:txBody>
          <a:bodyPr/>
          <a:lstStyle>
            <a:lvl1pPr>
              <a:defRPr>
                <a:solidFill>
                  <a:srgbClr val="898989"/>
                </a:solidFill>
              </a:defRPr>
            </a:lvl1pPr>
          </a:lstStyle>
          <a:p>
            <a:pPr>
              <a:defRPr/>
            </a:pPr>
            <a:fld id="{25967923-4C87-9F44-9CCE-482636CD4724}" type="slidenum">
              <a:rPr lang="en-US" altLang="en-US"/>
              <a:pPr>
                <a:defRPr/>
              </a:pPr>
              <a:t>‹#›</a:t>
            </a:fld>
            <a:endParaRPr lang="en-US" altLang="en-US" dirty="0"/>
          </a:p>
        </p:txBody>
      </p:sp>
    </p:spTree>
    <p:extLst>
      <p:ext uri="{BB962C8B-B14F-4D97-AF65-F5344CB8AC3E}">
        <p14:creationId xmlns:p14="http://schemas.microsoft.com/office/powerpoint/2010/main" val="2901396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4" name="Slide Number Placeholder 4">
            <a:extLst>
              <a:ext uri="{FF2B5EF4-FFF2-40B4-BE49-F238E27FC236}">
                <a16:creationId xmlns:a16="http://schemas.microsoft.com/office/drawing/2014/main" id="{21FCD92C-5F95-4D18-93A9-1EF5DB925F49}"/>
              </a:ext>
            </a:extLst>
          </p:cNvPr>
          <p:cNvSpPr>
            <a:spLocks noGrp="1"/>
          </p:cNvSpPr>
          <p:nvPr>
            <p:ph type="sldNum" sz="quarter" idx="12"/>
          </p:nvPr>
        </p:nvSpPr>
        <p:spPr>
          <a:xfrm>
            <a:off x="8994775" y="7099300"/>
            <a:ext cx="560388" cy="620713"/>
          </a:xfrm>
        </p:spPr>
        <p:txBody>
          <a:bodyPr/>
          <a:lstStyle>
            <a:lvl1pPr>
              <a:defRPr>
                <a:solidFill>
                  <a:srgbClr val="898989"/>
                </a:solidFill>
              </a:defRPr>
            </a:lvl1pPr>
          </a:lstStyle>
          <a:p>
            <a:pPr>
              <a:defRPr/>
            </a:pPr>
            <a:fld id="{2A764879-D046-634E-B4C2-B79EDF0EF334}" type="slidenum">
              <a:rPr lang="en-US" altLang="en-US"/>
              <a:pPr>
                <a:defRPr/>
              </a:pPr>
              <a:t>‹#›</a:t>
            </a:fld>
            <a:endParaRPr lang="en-US" altLang="en-US" dirty="0"/>
          </a:p>
        </p:txBody>
      </p:sp>
    </p:spTree>
    <p:extLst>
      <p:ext uri="{BB962C8B-B14F-4D97-AF65-F5344CB8AC3E}">
        <p14:creationId xmlns:p14="http://schemas.microsoft.com/office/powerpoint/2010/main" val="158973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6" name="Slide Number Placeholder 4">
            <a:extLst>
              <a:ext uri="{FF2B5EF4-FFF2-40B4-BE49-F238E27FC236}">
                <a16:creationId xmlns:a16="http://schemas.microsoft.com/office/drawing/2014/main" id="{3A8CC812-ECCC-4BB2-907E-E7C2B258E85F}"/>
              </a:ext>
            </a:extLst>
          </p:cNvPr>
          <p:cNvSpPr>
            <a:spLocks noGrp="1"/>
          </p:cNvSpPr>
          <p:nvPr>
            <p:ph type="sldNum" sz="quarter" idx="22"/>
          </p:nvPr>
        </p:nvSpPr>
        <p:spPr>
          <a:xfrm>
            <a:off x="8994775" y="7099300"/>
            <a:ext cx="560388" cy="620713"/>
          </a:xfrm>
        </p:spPr>
        <p:txBody>
          <a:bodyPr/>
          <a:lstStyle>
            <a:lvl1pPr>
              <a:defRPr>
                <a:solidFill>
                  <a:srgbClr val="898989"/>
                </a:solidFill>
              </a:defRPr>
            </a:lvl1pPr>
          </a:lstStyle>
          <a:p>
            <a:pPr>
              <a:defRPr/>
            </a:pPr>
            <a:fld id="{E35D9049-0B67-E94D-9236-9AD45F1433A7}" type="slidenum">
              <a:rPr lang="en-US" altLang="en-US"/>
              <a:pPr>
                <a:defRPr/>
              </a:pPr>
              <a:t>‹#›</a:t>
            </a:fld>
            <a:endParaRPr lang="en-US" altLang="en-US" dirty="0"/>
          </a:p>
        </p:txBody>
      </p:sp>
    </p:spTree>
    <p:extLst>
      <p:ext uri="{BB962C8B-B14F-4D97-AF65-F5344CB8AC3E}">
        <p14:creationId xmlns:p14="http://schemas.microsoft.com/office/powerpoint/2010/main" val="19140604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a:t>Click to edit Master text styles</a:t>
            </a:r>
          </a:p>
        </p:txBody>
      </p:sp>
      <p:sp>
        <p:nvSpPr>
          <p:cNvPr id="4" name="Slide Number Placeholder 4">
            <a:extLst>
              <a:ext uri="{FF2B5EF4-FFF2-40B4-BE49-F238E27FC236}">
                <a16:creationId xmlns:a16="http://schemas.microsoft.com/office/drawing/2014/main" id="{0A858E6A-AD01-4F45-BA71-3C7174D74982}"/>
              </a:ext>
            </a:extLst>
          </p:cNvPr>
          <p:cNvSpPr>
            <a:spLocks noGrp="1"/>
          </p:cNvSpPr>
          <p:nvPr>
            <p:ph type="sldNum" sz="quarter" idx="15"/>
          </p:nvPr>
        </p:nvSpPr>
        <p:spPr>
          <a:xfrm>
            <a:off x="8994775" y="7099300"/>
            <a:ext cx="560388" cy="620713"/>
          </a:xfrm>
        </p:spPr>
        <p:txBody>
          <a:bodyPr/>
          <a:lstStyle>
            <a:lvl1pPr>
              <a:defRPr>
                <a:solidFill>
                  <a:srgbClr val="898989"/>
                </a:solidFill>
              </a:defRPr>
            </a:lvl1pPr>
          </a:lstStyle>
          <a:p>
            <a:pPr>
              <a:defRPr/>
            </a:pPr>
            <a:fld id="{ACA434A8-D944-0C4D-94D9-57077AE692A2}" type="slidenum">
              <a:rPr lang="en-US" altLang="en-US"/>
              <a:pPr>
                <a:defRPr/>
              </a:pPr>
              <a:t>‹#›</a:t>
            </a:fld>
            <a:endParaRPr lang="en-US" altLang="en-US" dirty="0"/>
          </a:p>
        </p:txBody>
      </p:sp>
    </p:spTree>
    <p:extLst>
      <p:ext uri="{BB962C8B-B14F-4D97-AF65-F5344CB8AC3E}">
        <p14:creationId xmlns:p14="http://schemas.microsoft.com/office/powerpoint/2010/main" val="3083124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6527" y="156066"/>
            <a:ext cx="8079440" cy="959154"/>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195064" y="1872789"/>
            <a:ext cx="9665125" cy="499410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A080525-9C9C-49F3-87BE-5CB0FD6D4C9C}"/>
              </a:ext>
            </a:extLst>
          </p:cNvPr>
          <p:cNvSpPr>
            <a:spLocks noGrp="1" noChangeArrowheads="1"/>
          </p:cNvSpPr>
          <p:nvPr>
            <p:ph type="dt" sz="half" idx="10"/>
          </p:nvPr>
        </p:nvSpPr>
        <p:spPr>
          <a:xfrm>
            <a:off x="169863" y="7081838"/>
            <a:ext cx="2095500" cy="517525"/>
          </a:xfrm>
          <a:prstGeom prst="rect">
            <a:avLst/>
          </a:prstGeom>
        </p:spPr>
        <p:txBody>
          <a:bodyPr/>
          <a:lstStyle>
            <a:lvl1pPr eaLnBrk="1" fontAlgn="auto" hangingPunct="1">
              <a:spcBef>
                <a:spcPts val="0"/>
              </a:spcBef>
              <a:spcAft>
                <a:spcPts val="0"/>
              </a:spcAft>
              <a:defRPr>
                <a:latin typeface="+mn-lt"/>
                <a:ea typeface="+mn-ea"/>
                <a:cs typeface="+mn-cs"/>
              </a:defRPr>
            </a:lvl1pPr>
          </a:lstStyle>
          <a:p>
            <a:pPr>
              <a:defRPr/>
            </a:pPr>
            <a:endParaRPr lang="en-US"/>
          </a:p>
        </p:txBody>
      </p:sp>
      <p:sp>
        <p:nvSpPr>
          <p:cNvPr id="5" name="Rectangle 5">
            <a:extLst>
              <a:ext uri="{FF2B5EF4-FFF2-40B4-BE49-F238E27FC236}">
                <a16:creationId xmlns:a16="http://schemas.microsoft.com/office/drawing/2014/main" id="{01D74086-FB5B-4800-AEBA-D38EF0921FD6}"/>
              </a:ext>
            </a:extLst>
          </p:cNvPr>
          <p:cNvSpPr>
            <a:spLocks noGrp="1" noChangeArrowheads="1"/>
          </p:cNvSpPr>
          <p:nvPr>
            <p:ph type="ftr" sz="quarter" idx="11"/>
          </p:nvPr>
        </p:nvSpPr>
        <p:spPr>
          <a:xfrm>
            <a:off x="3473450" y="7081838"/>
            <a:ext cx="3184525" cy="517525"/>
          </a:xfrm>
          <a:prstGeom prst="rect">
            <a:avLst/>
          </a:prstGeom>
        </p:spPr>
        <p:txBody>
          <a:bodyPr/>
          <a:lstStyle>
            <a:lvl1pPr eaLnBrk="1" fontAlgn="auto" hangingPunct="1">
              <a:spcBef>
                <a:spcPts val="0"/>
              </a:spcBef>
              <a:spcAft>
                <a:spcPts val="0"/>
              </a:spcAft>
              <a:defRPr>
                <a:latin typeface="+mn-lt"/>
                <a:ea typeface="+mn-ea"/>
                <a:cs typeface="+mn-cs"/>
              </a:defRPr>
            </a:lvl1pPr>
          </a:lstStyle>
          <a:p>
            <a:pPr>
              <a:defRPr/>
            </a:pPr>
            <a:endParaRPr lang="en-US"/>
          </a:p>
        </p:txBody>
      </p:sp>
      <p:sp>
        <p:nvSpPr>
          <p:cNvPr id="6" name="Rectangle 6">
            <a:extLst>
              <a:ext uri="{FF2B5EF4-FFF2-40B4-BE49-F238E27FC236}">
                <a16:creationId xmlns:a16="http://schemas.microsoft.com/office/drawing/2014/main" id="{A482DAB8-8F49-41DB-96FF-FC4801CEFF4A}"/>
              </a:ext>
            </a:extLst>
          </p:cNvPr>
          <p:cNvSpPr>
            <a:spLocks noGrp="1" noChangeArrowheads="1"/>
          </p:cNvSpPr>
          <p:nvPr>
            <p:ph type="sldNum" sz="quarter" idx="12"/>
          </p:nvPr>
        </p:nvSpPr>
        <p:spPr/>
        <p:txBody>
          <a:bodyPr/>
          <a:lstStyle>
            <a:lvl1pPr>
              <a:defRPr/>
            </a:lvl1pPr>
          </a:lstStyle>
          <a:p>
            <a:pPr>
              <a:defRPr/>
            </a:pPr>
            <a:fld id="{75E6C1C8-17C8-6140-B7EA-A03CAFDDF456}" type="slidenum">
              <a:rPr lang="en-US" altLang="en-US"/>
              <a:pPr>
                <a:defRPr/>
              </a:pPr>
              <a:t>‹#›</a:t>
            </a:fld>
            <a:endParaRPr lang="en-US" altLang="en-US" dirty="0"/>
          </a:p>
        </p:txBody>
      </p:sp>
    </p:spTree>
    <p:extLst>
      <p:ext uri="{BB962C8B-B14F-4D97-AF65-F5344CB8AC3E}">
        <p14:creationId xmlns:p14="http://schemas.microsoft.com/office/powerpoint/2010/main" val="20763536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4" name="object 3"/>
          <p:cNvSpPr>
            <a:spLocks/>
          </p:cNvSpPr>
          <p:nvPr userDrawn="1"/>
        </p:nvSpPr>
        <p:spPr bwMode="auto">
          <a:xfrm>
            <a:off x="0" y="0"/>
            <a:ext cx="10058400" cy="1189038"/>
          </a:xfrm>
          <a:custGeom>
            <a:avLst/>
            <a:gdLst>
              <a:gd name="T0" fmla="*/ 0 w 10058400"/>
              <a:gd name="T1" fmla="*/ 723551 h 1313180"/>
              <a:gd name="T2" fmla="*/ 10058400 w 10058400"/>
              <a:gd name="T3" fmla="*/ 723551 h 1313180"/>
              <a:gd name="T4" fmla="*/ 10058400 w 10058400"/>
              <a:gd name="T5" fmla="*/ 0 h 1313180"/>
              <a:gd name="T6" fmla="*/ 0 w 10058400"/>
              <a:gd name="T7" fmla="*/ 0 h 1313180"/>
              <a:gd name="T8" fmla="*/ 0 w 10058400"/>
              <a:gd name="T9" fmla="*/ 723551 h 13131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58400" h="1313180">
                <a:moveTo>
                  <a:pt x="0" y="1312926"/>
                </a:moveTo>
                <a:lnTo>
                  <a:pt x="10058400" y="1312926"/>
                </a:lnTo>
                <a:lnTo>
                  <a:pt x="10058400" y="0"/>
                </a:lnTo>
                <a:lnTo>
                  <a:pt x="0" y="0"/>
                </a:lnTo>
                <a:lnTo>
                  <a:pt x="0" y="1312926"/>
                </a:lnTo>
                <a:close/>
              </a:path>
            </a:pathLst>
          </a:custGeom>
          <a:solidFill>
            <a:srgbClr val="1E186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5" name="object 5"/>
          <p:cNvSpPr>
            <a:spLocks/>
          </p:cNvSpPr>
          <p:nvPr userDrawn="1"/>
        </p:nvSpPr>
        <p:spPr bwMode="auto">
          <a:xfrm>
            <a:off x="0" y="1143000"/>
            <a:ext cx="10058400" cy="5441950"/>
          </a:xfrm>
          <a:custGeom>
            <a:avLst/>
            <a:gdLst>
              <a:gd name="T0" fmla="*/ 0 w 10058400"/>
              <a:gd name="T1" fmla="*/ 6359255 h 5274945"/>
              <a:gd name="T2" fmla="*/ 10058400 w 10058400"/>
              <a:gd name="T3" fmla="*/ 6359255 h 5274945"/>
              <a:gd name="T4" fmla="*/ 10058400 w 10058400"/>
              <a:gd name="T5" fmla="*/ 0 h 5274945"/>
              <a:gd name="T6" fmla="*/ 0 w 10058400"/>
              <a:gd name="T7" fmla="*/ 0 h 5274945"/>
              <a:gd name="T8" fmla="*/ 0 w 10058400"/>
              <a:gd name="T9" fmla="*/ 6359255 h 52749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58400" h="5274945">
                <a:moveTo>
                  <a:pt x="0" y="5274564"/>
                </a:moveTo>
                <a:lnTo>
                  <a:pt x="10058400" y="5274564"/>
                </a:lnTo>
                <a:lnTo>
                  <a:pt x="10058400" y="0"/>
                </a:lnTo>
                <a:lnTo>
                  <a:pt x="0" y="0"/>
                </a:lnTo>
                <a:lnTo>
                  <a:pt x="0" y="5274564"/>
                </a:lnTo>
                <a:close/>
              </a:path>
            </a:pathLst>
          </a:custGeom>
          <a:solidFill>
            <a:srgbClr val="075362"/>
          </a:solidFill>
          <a:ln>
            <a:noFill/>
          </a:ln>
        </p:spPr>
        <p:txBody>
          <a:bodyPr lIns="0" tIns="0" rIns="0" bIns="0"/>
          <a:lstStyle/>
          <a:p>
            <a:endParaRPr lang="en-US"/>
          </a:p>
        </p:txBody>
      </p:sp>
      <p:sp>
        <p:nvSpPr>
          <p:cNvPr id="6" name="Rectangle 1">
            <a:extLst>
              <a:ext uri="{FF2B5EF4-FFF2-40B4-BE49-F238E27FC236}">
                <a16:creationId xmlns:a16="http://schemas.microsoft.com/office/drawing/2014/main" id="{34AA20C9-0717-467B-88AD-F07BDD76A36E}"/>
              </a:ext>
            </a:extLst>
          </p:cNvPr>
          <p:cNvSpPr>
            <a:spLocks noChangeArrowheads="1"/>
          </p:cNvSpPr>
          <p:nvPr userDrawn="1"/>
        </p:nvSpPr>
        <p:spPr bwMode="auto">
          <a:xfrm>
            <a:off x="-1087438" y="7289800"/>
            <a:ext cx="0" cy="277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endParaRPr lang="fr-FR" altLang="en-US">
              <a:ea typeface="+mn-ea"/>
            </a:endParaRPr>
          </a:p>
        </p:txBody>
      </p:sp>
      <p:grpSp>
        <p:nvGrpSpPr>
          <p:cNvPr id="7" name="Group 18"/>
          <p:cNvGrpSpPr>
            <a:grpSpLocks/>
          </p:cNvGrpSpPr>
          <p:nvPr userDrawn="1"/>
        </p:nvGrpSpPr>
        <p:grpSpPr bwMode="auto">
          <a:xfrm>
            <a:off x="6199188" y="6648450"/>
            <a:ext cx="3554412" cy="1089025"/>
            <a:chOff x="4495800" y="6621716"/>
            <a:chExt cx="3554167" cy="1089590"/>
          </a:xfrm>
        </p:grpSpPr>
        <p:pic>
          <p:nvPicPr>
            <p:cNvPr id="8" name="Picture 8"/>
            <p:cNvPicPr>
              <a:picLocks noChangeAspect="1"/>
            </p:cNvPicPr>
            <p:nvPr/>
          </p:nvPicPr>
          <p:blipFill>
            <a:blip r:embed="rId2">
              <a:extLst>
                <a:ext uri="{28A0092B-C50C-407E-A947-70E740481C1C}">
                  <a14:useLocalDpi xmlns:a14="http://schemas.microsoft.com/office/drawing/2010/main" val="0"/>
                </a:ext>
              </a:extLst>
            </a:blip>
            <a:srcRect l="40134" r="31824" b="23721"/>
            <a:stretch>
              <a:fillRect/>
            </a:stretch>
          </p:blipFill>
          <p:spPr bwMode="auto">
            <a:xfrm>
              <a:off x="7038341" y="6681371"/>
              <a:ext cx="1011626"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495800" y="6621716"/>
              <a:ext cx="1274374" cy="1089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806440" y="6883630"/>
              <a:ext cx="1066801"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Title 11"/>
          <p:cNvSpPr>
            <a:spLocks noGrp="1"/>
          </p:cNvSpPr>
          <p:nvPr>
            <p:ph type="title"/>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a:t>Click to edit Master title style</a:t>
            </a:r>
            <a:endParaRPr lang="en-US" dirty="0"/>
          </a:p>
        </p:txBody>
      </p:sp>
      <p:sp>
        <p:nvSpPr>
          <p:cNvPr id="18" name="Text Placeholder 24"/>
          <p:cNvSpPr>
            <a:spLocks noGrp="1"/>
          </p:cNvSpPr>
          <p:nvPr>
            <p:ph type="body" sz="quarter" idx="1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a:t>Click to edit Master text styles</a:t>
            </a:r>
          </a:p>
        </p:txBody>
      </p:sp>
    </p:spTree>
    <p:extLst>
      <p:ext uri="{BB962C8B-B14F-4D97-AF65-F5344CB8AC3E}">
        <p14:creationId xmlns:p14="http://schemas.microsoft.com/office/powerpoint/2010/main" val="2113885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4" name="object 3"/>
          <p:cNvSpPr>
            <a:spLocks/>
          </p:cNvSpPr>
          <p:nvPr userDrawn="1"/>
        </p:nvSpPr>
        <p:spPr bwMode="auto">
          <a:xfrm>
            <a:off x="0" y="0"/>
            <a:ext cx="10058400" cy="1189038"/>
          </a:xfrm>
          <a:custGeom>
            <a:avLst/>
            <a:gdLst>
              <a:gd name="T0" fmla="*/ 0 w 10058400"/>
              <a:gd name="T1" fmla="*/ 723551 h 1313180"/>
              <a:gd name="T2" fmla="*/ 10058400 w 10058400"/>
              <a:gd name="T3" fmla="*/ 723551 h 1313180"/>
              <a:gd name="T4" fmla="*/ 10058400 w 10058400"/>
              <a:gd name="T5" fmla="*/ 0 h 1313180"/>
              <a:gd name="T6" fmla="*/ 0 w 10058400"/>
              <a:gd name="T7" fmla="*/ 0 h 1313180"/>
              <a:gd name="T8" fmla="*/ 0 w 10058400"/>
              <a:gd name="T9" fmla="*/ 723551 h 13131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58400" h="1313180">
                <a:moveTo>
                  <a:pt x="0" y="1312926"/>
                </a:moveTo>
                <a:lnTo>
                  <a:pt x="10058400" y="1312926"/>
                </a:lnTo>
                <a:lnTo>
                  <a:pt x="10058400" y="0"/>
                </a:lnTo>
                <a:lnTo>
                  <a:pt x="0" y="0"/>
                </a:lnTo>
                <a:lnTo>
                  <a:pt x="0" y="1312926"/>
                </a:lnTo>
                <a:close/>
              </a:path>
            </a:pathLst>
          </a:custGeom>
          <a:solidFill>
            <a:srgbClr val="1E186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5" name="object 5"/>
          <p:cNvSpPr>
            <a:spLocks/>
          </p:cNvSpPr>
          <p:nvPr userDrawn="1"/>
        </p:nvSpPr>
        <p:spPr bwMode="auto">
          <a:xfrm>
            <a:off x="0" y="1143000"/>
            <a:ext cx="10058400" cy="5441950"/>
          </a:xfrm>
          <a:custGeom>
            <a:avLst/>
            <a:gdLst>
              <a:gd name="T0" fmla="*/ 0 w 10058400"/>
              <a:gd name="T1" fmla="*/ 6359255 h 5274945"/>
              <a:gd name="T2" fmla="*/ 10058400 w 10058400"/>
              <a:gd name="T3" fmla="*/ 6359255 h 5274945"/>
              <a:gd name="T4" fmla="*/ 10058400 w 10058400"/>
              <a:gd name="T5" fmla="*/ 0 h 5274945"/>
              <a:gd name="T6" fmla="*/ 0 w 10058400"/>
              <a:gd name="T7" fmla="*/ 0 h 5274945"/>
              <a:gd name="T8" fmla="*/ 0 w 10058400"/>
              <a:gd name="T9" fmla="*/ 6359255 h 52749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58400" h="5274945">
                <a:moveTo>
                  <a:pt x="0" y="5274564"/>
                </a:moveTo>
                <a:lnTo>
                  <a:pt x="10058400" y="5274564"/>
                </a:lnTo>
                <a:lnTo>
                  <a:pt x="10058400" y="0"/>
                </a:lnTo>
                <a:lnTo>
                  <a:pt x="0" y="0"/>
                </a:lnTo>
                <a:lnTo>
                  <a:pt x="0" y="5274564"/>
                </a:lnTo>
                <a:close/>
              </a:path>
            </a:pathLst>
          </a:custGeom>
          <a:solidFill>
            <a:srgbClr val="075362"/>
          </a:solidFill>
          <a:ln>
            <a:noFill/>
          </a:ln>
        </p:spPr>
        <p:txBody>
          <a:bodyPr lIns="0" tIns="0" rIns="0" bIns="0"/>
          <a:lstStyle/>
          <a:p>
            <a:endParaRPr lang="en-US"/>
          </a:p>
        </p:txBody>
      </p:sp>
      <p:sp>
        <p:nvSpPr>
          <p:cNvPr id="6" name="Rectangle 1">
            <a:extLst>
              <a:ext uri="{FF2B5EF4-FFF2-40B4-BE49-F238E27FC236}">
                <a16:creationId xmlns:a16="http://schemas.microsoft.com/office/drawing/2014/main" id="{E8B9D45C-3DA7-4C57-943C-627F825E00BA}"/>
              </a:ext>
            </a:extLst>
          </p:cNvPr>
          <p:cNvSpPr>
            <a:spLocks noChangeArrowheads="1"/>
          </p:cNvSpPr>
          <p:nvPr userDrawn="1"/>
        </p:nvSpPr>
        <p:spPr bwMode="auto">
          <a:xfrm>
            <a:off x="-1087438" y="7289800"/>
            <a:ext cx="0" cy="277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endParaRPr lang="fr-FR" altLang="en-US">
              <a:ea typeface="+mn-ea"/>
            </a:endParaRPr>
          </a:p>
        </p:txBody>
      </p:sp>
      <p:grpSp>
        <p:nvGrpSpPr>
          <p:cNvPr id="7" name="Group 9"/>
          <p:cNvGrpSpPr>
            <a:grpSpLocks/>
          </p:cNvGrpSpPr>
          <p:nvPr userDrawn="1"/>
        </p:nvGrpSpPr>
        <p:grpSpPr bwMode="auto">
          <a:xfrm>
            <a:off x="228600" y="6858000"/>
            <a:ext cx="9601200" cy="649288"/>
            <a:chOff x="304800" y="6858000"/>
            <a:chExt cx="9601200" cy="649480"/>
          </a:xfrm>
        </p:grpSpPr>
        <p:pic>
          <p:nvPicPr>
            <p:cNvPr id="8" name="Picture 9"/>
            <p:cNvPicPr>
              <a:picLocks noChangeAspect="1"/>
            </p:cNvPicPr>
            <p:nvPr/>
          </p:nvPicPr>
          <p:blipFill>
            <a:blip r:embed="rId2">
              <a:extLst>
                <a:ext uri="{28A0092B-C50C-407E-A947-70E740481C1C}">
                  <a14:useLocalDpi xmlns:a14="http://schemas.microsoft.com/office/drawing/2010/main" val="0"/>
                </a:ext>
              </a:extLst>
            </a:blip>
            <a:srcRect l="5757" t="53259" r="6384" b="6599"/>
            <a:stretch>
              <a:fillRect/>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p:cNvPicPr>
              <a:picLocks noChangeAspect="1"/>
            </p:cNvPicPr>
            <p:nvPr/>
          </p:nvPicPr>
          <p:blipFill>
            <a:blip r:embed="rId3">
              <a:extLst>
                <a:ext uri="{28A0092B-C50C-407E-A947-70E740481C1C}">
                  <a14:useLocalDpi xmlns:a14="http://schemas.microsoft.com/office/drawing/2010/main" val="0"/>
                </a:ext>
              </a:extLst>
            </a:blip>
            <a:srcRect l="40134" r="32407" b="23721"/>
            <a:stretch>
              <a:fillRect/>
            </a:stretch>
          </p:blipFill>
          <p:spPr bwMode="auto">
            <a:xfrm>
              <a:off x="3332021" y="6919241"/>
              <a:ext cx="554179" cy="554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p:cNvPicPr>
              <a:picLocks noChangeAspect="1"/>
            </p:cNvPicPr>
            <p:nvPr/>
          </p:nvPicPr>
          <p:blipFill>
            <a:blip r:embed="rId4">
              <a:extLst>
                <a:ext uri="{28A0092B-C50C-407E-A947-70E740481C1C}">
                  <a14:useLocalDpi xmlns:a14="http://schemas.microsoft.com/office/drawing/2010/main" val="0"/>
                </a:ext>
              </a:extLst>
            </a:blip>
            <a:srcRect l="10434" t="7137" r="6094" b="7439"/>
            <a:stretch>
              <a:fillRect/>
            </a:stretch>
          </p:blipFill>
          <p:spPr bwMode="auto">
            <a:xfrm>
              <a:off x="304800" y="6924040"/>
              <a:ext cx="609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9"/>
            <p:cNvPicPr>
              <a:picLocks noChangeAspect="1"/>
            </p:cNvPicPr>
            <p:nvPr/>
          </p:nvPicPr>
          <p:blipFill>
            <a:blip r:embed="rId5">
              <a:extLst>
                <a:ext uri="{28A0092B-C50C-407E-A947-70E740481C1C}">
                  <a14:useLocalDpi xmlns:a14="http://schemas.microsoft.com/office/drawing/2010/main" val="0"/>
                </a:ext>
              </a:extLst>
            </a:blip>
            <a:srcRect l="38356" t="11688" r="37010" b="54863"/>
            <a:stretch>
              <a:fillRect/>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90126" y="7000240"/>
              <a:ext cx="654602" cy="39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Title 11"/>
          <p:cNvSpPr>
            <a:spLocks noGrp="1"/>
          </p:cNvSpPr>
          <p:nvPr>
            <p:ph type="title"/>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a:t>Click to edit Master title style</a:t>
            </a:r>
            <a:endParaRPr lang="en-US" dirty="0"/>
          </a:p>
        </p:txBody>
      </p:sp>
      <p:sp>
        <p:nvSpPr>
          <p:cNvPr id="14" name="Text Placeholder 24"/>
          <p:cNvSpPr>
            <a:spLocks noGrp="1"/>
          </p:cNvSpPr>
          <p:nvPr>
            <p:ph type="body" sz="quarter" idx="1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a:t>Click to edit Master text styles</a:t>
            </a:r>
          </a:p>
        </p:txBody>
      </p:sp>
    </p:spTree>
    <p:extLst>
      <p:ext uri="{BB962C8B-B14F-4D97-AF65-F5344CB8AC3E}">
        <p14:creationId xmlns:p14="http://schemas.microsoft.com/office/powerpoint/2010/main" val="1089157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
        <p:nvSpPr>
          <p:cNvPr id="5" name="object 3"/>
          <p:cNvSpPr>
            <a:spLocks/>
          </p:cNvSpPr>
          <p:nvPr userDrawn="1"/>
        </p:nvSpPr>
        <p:spPr bwMode="auto">
          <a:xfrm>
            <a:off x="0" y="0"/>
            <a:ext cx="10058400" cy="1190625"/>
          </a:xfrm>
          <a:custGeom>
            <a:avLst/>
            <a:gdLst>
              <a:gd name="T0" fmla="*/ 0 w 10058400"/>
              <a:gd name="T1" fmla="*/ 729364 h 1313180"/>
              <a:gd name="T2" fmla="*/ 10058400 w 10058400"/>
              <a:gd name="T3" fmla="*/ 729364 h 1313180"/>
              <a:gd name="T4" fmla="*/ 10058400 w 10058400"/>
              <a:gd name="T5" fmla="*/ 0 h 1313180"/>
              <a:gd name="T6" fmla="*/ 0 w 10058400"/>
              <a:gd name="T7" fmla="*/ 0 h 1313180"/>
              <a:gd name="T8" fmla="*/ 0 w 10058400"/>
              <a:gd name="T9" fmla="*/ 729364 h 13131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58400" h="1313180">
                <a:moveTo>
                  <a:pt x="0" y="1312926"/>
                </a:moveTo>
                <a:lnTo>
                  <a:pt x="10058400" y="1312926"/>
                </a:lnTo>
                <a:lnTo>
                  <a:pt x="10058400" y="0"/>
                </a:lnTo>
                <a:lnTo>
                  <a:pt x="0" y="0"/>
                </a:lnTo>
                <a:lnTo>
                  <a:pt x="0" y="1312926"/>
                </a:lnTo>
                <a:close/>
              </a:path>
            </a:pathLst>
          </a:custGeom>
          <a:solidFill>
            <a:srgbClr val="1E186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6" name="bk object 16"/>
          <p:cNvSpPr>
            <a:spLocks/>
          </p:cNvSpPr>
          <p:nvPr/>
        </p:nvSpPr>
        <p:spPr bwMode="auto">
          <a:xfrm>
            <a:off x="10058400" y="1352550"/>
            <a:ext cx="0" cy="5067300"/>
          </a:xfrm>
          <a:custGeom>
            <a:avLst/>
            <a:gdLst>
              <a:gd name="T0" fmla="*/ 0 h 5067300"/>
              <a:gd name="T1" fmla="*/ 5067300 h 5067300"/>
              <a:gd name="T2" fmla="*/ 0 60000 65536"/>
              <a:gd name="T3" fmla="*/ 0 60000 65536"/>
            </a:gdLst>
            <a:ahLst/>
            <a:cxnLst>
              <a:cxn ang="T2">
                <a:pos x="0" y="T0"/>
              </a:cxn>
              <a:cxn ang="T3">
                <a:pos x="0" y="T1"/>
              </a:cxn>
            </a:cxnLst>
            <a:rect l="0" t="0" r="r" b="b"/>
            <a:pathLst>
              <a:path h="5067300">
                <a:moveTo>
                  <a:pt x="0" y="0"/>
                </a:moveTo>
                <a:lnTo>
                  <a:pt x="0" y="5067300"/>
                </a:lnTo>
              </a:path>
            </a:pathLst>
          </a:custGeom>
          <a:noFill/>
          <a:ln w="3175">
            <a:solidFill>
              <a:srgbClr val="A7BF39"/>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2" name="Title 11"/>
          <p:cNvSpPr>
            <a:spLocks noGrp="1"/>
          </p:cNvSpPr>
          <p:nvPr>
            <p:ph type="title"/>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a:t>Click to edit Master title style</a:t>
            </a:r>
            <a:endParaRPr lang="en-US" dirty="0"/>
          </a:p>
        </p:txBody>
      </p:sp>
      <p:sp>
        <p:nvSpPr>
          <p:cNvPr id="23" name="Text Placeholder 22"/>
          <p:cNvSpPr>
            <a:spLocks noGrp="1"/>
          </p:cNvSpPr>
          <p:nvPr>
            <p:ph type="body" sz="quarter" idx="10"/>
          </p:nvPr>
        </p:nvSpPr>
        <p:spPr>
          <a:xfrm>
            <a:off x="406626" y="2133600"/>
            <a:ext cx="9156474" cy="2590800"/>
          </a:xfrm>
          <a:prstGeom prst="rect">
            <a:avLst/>
          </a:prstGeom>
        </p:spPr>
        <p:txBody>
          <a:bodyPr/>
          <a:lstStyle>
            <a:lvl1pPr marL="0" indent="0">
              <a:lnSpc>
                <a:spcPct val="110000"/>
              </a:lnSpc>
              <a:spcAft>
                <a:spcPts val="600"/>
              </a:spcAft>
              <a:buSzPct val="111000"/>
              <a:buFontTx/>
              <a:buNone/>
              <a:defRPr sz="2400">
                <a:solidFill>
                  <a:schemeClr val="tx1"/>
                </a:solidFill>
                <a:latin typeface="Century Gothic" panose="020B0502020202020204" pitchFamily="34" charset="0"/>
              </a:defRPr>
            </a:lvl1pPr>
            <a:lvl2pPr marL="695325" indent="-347663">
              <a:lnSpc>
                <a:spcPct val="110000"/>
              </a:lnSpc>
              <a:spcBef>
                <a:spcPts val="300"/>
              </a:spcBef>
              <a:spcAft>
                <a:spcPts val="300"/>
              </a:spcAft>
              <a:buSzPct val="111000"/>
              <a:buFont typeface="Arial" panose="020B0604020202020204" pitchFamily="34" charset="0"/>
              <a:buChar char="•"/>
              <a:tabLst/>
              <a:defRPr sz="2400">
                <a:solidFill>
                  <a:schemeClr val="tx1"/>
                </a:solidFill>
                <a:latin typeface="Century Gothic" panose="020B0502020202020204" pitchFamily="34" charset="0"/>
              </a:defRPr>
            </a:lvl2pPr>
            <a:lvl3pPr marL="1095375" indent="-342900">
              <a:lnSpc>
                <a:spcPct val="110000"/>
              </a:lnSpc>
              <a:spcBef>
                <a:spcPts val="300"/>
              </a:spcBef>
              <a:spcAft>
                <a:spcPts val="300"/>
              </a:spcAft>
              <a:buSzPct val="90000"/>
              <a:buFont typeface="Courier New" panose="02070309020205020404" pitchFamily="49" charset="0"/>
              <a:buChar char="o"/>
              <a:tabLst/>
              <a:defRPr sz="2400">
                <a:solidFill>
                  <a:schemeClr val="tx1"/>
                </a:solidFill>
                <a:latin typeface="Century Gothic" panose="020B0502020202020204" pitchFamily="34" charset="0"/>
              </a:defRPr>
            </a:lvl3pPr>
            <a:lvl4pPr marL="1150938" indent="0">
              <a:lnSpc>
                <a:spcPct val="110000"/>
              </a:lnSpc>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5" name="Text Placeholder 24"/>
          <p:cNvSpPr>
            <a:spLocks noGrp="1"/>
          </p:cNvSpPr>
          <p:nvPr>
            <p:ph type="body" sz="quarter" idx="1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a:t>Click to edit Master text styles</a:t>
            </a:r>
          </a:p>
        </p:txBody>
      </p:sp>
      <p:sp>
        <p:nvSpPr>
          <p:cNvPr id="7" name="Slide Number Placeholder 1">
            <a:extLst>
              <a:ext uri="{FF2B5EF4-FFF2-40B4-BE49-F238E27FC236}">
                <a16:creationId xmlns:a16="http://schemas.microsoft.com/office/drawing/2014/main" id="{A711EF17-2648-454B-9144-E23D11165A79}"/>
              </a:ext>
            </a:extLst>
          </p:cNvPr>
          <p:cNvSpPr>
            <a:spLocks noGrp="1"/>
          </p:cNvSpPr>
          <p:nvPr>
            <p:ph type="sldNum" sz="quarter" idx="12"/>
          </p:nvPr>
        </p:nvSpPr>
        <p:spPr/>
        <p:txBody>
          <a:bodyPr/>
          <a:lstStyle>
            <a:lvl1pPr>
              <a:defRPr/>
            </a:lvl1pPr>
          </a:lstStyle>
          <a:p>
            <a:pPr>
              <a:defRPr/>
            </a:pPr>
            <a:fld id="{9066715E-F7BA-4A4E-9176-AE014B4AF3FF}" type="slidenum">
              <a:rPr lang="en-US" altLang="en-US"/>
              <a:pPr>
                <a:defRPr/>
              </a:pPr>
              <a:t>‹#›</a:t>
            </a:fld>
            <a:endParaRPr lang="en-US" altLang="en-US" dirty="0"/>
          </a:p>
        </p:txBody>
      </p:sp>
    </p:spTree>
    <p:extLst>
      <p:ext uri="{BB962C8B-B14F-4D97-AF65-F5344CB8AC3E}">
        <p14:creationId xmlns:p14="http://schemas.microsoft.com/office/powerpoint/2010/main" val="8904387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with bullets">
    <p:spTree>
      <p:nvGrpSpPr>
        <p:cNvPr id="1" name=""/>
        <p:cNvGrpSpPr/>
        <p:nvPr/>
      </p:nvGrpSpPr>
      <p:grpSpPr>
        <a:xfrm>
          <a:off x="0" y="0"/>
          <a:ext cx="0" cy="0"/>
          <a:chOff x="0" y="0"/>
          <a:chExt cx="0" cy="0"/>
        </a:xfrm>
      </p:grpSpPr>
      <p:sp>
        <p:nvSpPr>
          <p:cNvPr id="5" name="object 3"/>
          <p:cNvSpPr>
            <a:spLocks/>
          </p:cNvSpPr>
          <p:nvPr userDrawn="1"/>
        </p:nvSpPr>
        <p:spPr bwMode="auto">
          <a:xfrm>
            <a:off x="0" y="0"/>
            <a:ext cx="10058400" cy="1190625"/>
          </a:xfrm>
          <a:custGeom>
            <a:avLst/>
            <a:gdLst>
              <a:gd name="T0" fmla="*/ 0 w 10058400"/>
              <a:gd name="T1" fmla="*/ 729364 h 1313180"/>
              <a:gd name="T2" fmla="*/ 10058400 w 10058400"/>
              <a:gd name="T3" fmla="*/ 729364 h 1313180"/>
              <a:gd name="T4" fmla="*/ 10058400 w 10058400"/>
              <a:gd name="T5" fmla="*/ 0 h 1313180"/>
              <a:gd name="T6" fmla="*/ 0 w 10058400"/>
              <a:gd name="T7" fmla="*/ 0 h 1313180"/>
              <a:gd name="T8" fmla="*/ 0 w 10058400"/>
              <a:gd name="T9" fmla="*/ 729364 h 13131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58400" h="1313180">
                <a:moveTo>
                  <a:pt x="0" y="1312926"/>
                </a:moveTo>
                <a:lnTo>
                  <a:pt x="10058400" y="1312926"/>
                </a:lnTo>
                <a:lnTo>
                  <a:pt x="10058400" y="0"/>
                </a:lnTo>
                <a:lnTo>
                  <a:pt x="0" y="0"/>
                </a:lnTo>
                <a:lnTo>
                  <a:pt x="0" y="1312926"/>
                </a:lnTo>
                <a:close/>
              </a:path>
            </a:pathLst>
          </a:custGeom>
          <a:solidFill>
            <a:srgbClr val="1E186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6" name="bk object 16"/>
          <p:cNvSpPr>
            <a:spLocks/>
          </p:cNvSpPr>
          <p:nvPr/>
        </p:nvSpPr>
        <p:spPr bwMode="auto">
          <a:xfrm>
            <a:off x="10058400" y="1352550"/>
            <a:ext cx="0" cy="5067300"/>
          </a:xfrm>
          <a:custGeom>
            <a:avLst/>
            <a:gdLst>
              <a:gd name="T0" fmla="*/ 0 h 5067300"/>
              <a:gd name="T1" fmla="*/ 5067300 h 5067300"/>
              <a:gd name="T2" fmla="*/ 0 60000 65536"/>
              <a:gd name="T3" fmla="*/ 0 60000 65536"/>
            </a:gdLst>
            <a:ahLst/>
            <a:cxnLst>
              <a:cxn ang="T2">
                <a:pos x="0" y="T0"/>
              </a:cxn>
              <a:cxn ang="T3">
                <a:pos x="0" y="T1"/>
              </a:cxn>
            </a:cxnLst>
            <a:rect l="0" t="0" r="r" b="b"/>
            <a:pathLst>
              <a:path h="5067300">
                <a:moveTo>
                  <a:pt x="0" y="0"/>
                </a:moveTo>
                <a:lnTo>
                  <a:pt x="0" y="5067300"/>
                </a:lnTo>
              </a:path>
            </a:pathLst>
          </a:custGeom>
          <a:noFill/>
          <a:ln w="3175">
            <a:solidFill>
              <a:srgbClr val="A7BF39"/>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2" name="Title 11"/>
          <p:cNvSpPr>
            <a:spLocks noGrp="1"/>
          </p:cNvSpPr>
          <p:nvPr>
            <p:ph type="title"/>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a:t>Click to edit Master title style</a:t>
            </a:r>
            <a:endParaRPr lang="en-US" dirty="0"/>
          </a:p>
        </p:txBody>
      </p:sp>
      <p:sp>
        <p:nvSpPr>
          <p:cNvPr id="23" name="Text Placeholder 22"/>
          <p:cNvSpPr>
            <a:spLocks noGrp="1"/>
          </p:cNvSpPr>
          <p:nvPr>
            <p:ph type="body" sz="quarter" idx="10"/>
          </p:nvPr>
        </p:nvSpPr>
        <p:spPr>
          <a:xfrm>
            <a:off x="406625" y="2133600"/>
            <a:ext cx="9147783" cy="2590800"/>
          </a:xfrm>
          <a:prstGeom prst="rect">
            <a:avLst/>
          </a:prstGeom>
        </p:spPr>
        <p:txBody>
          <a:bodyPr/>
          <a:lstStyle>
            <a:lvl1pPr marL="342900" indent="-342900">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defRPr>
            </a:lvl1pPr>
            <a:lvl2pPr marL="695325" indent="-347663">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defRPr>
            </a:lvl2pPr>
            <a:lvl3pPr marL="752475" indent="0">
              <a:lnSpc>
                <a:spcPct val="110000"/>
              </a:lnSpc>
              <a:spcBef>
                <a:spcPts val="300"/>
              </a:spcBef>
              <a:spcAft>
                <a:spcPts val="300"/>
              </a:spcAft>
              <a:tabLst/>
              <a:defRPr sz="2000">
                <a:solidFill>
                  <a:schemeClr val="tx1"/>
                </a:solidFill>
                <a:latin typeface="Century Gothic" panose="020B0502020202020204" pitchFamily="34" charset="0"/>
              </a:defRPr>
            </a:lvl3pPr>
            <a:lvl4pPr>
              <a:lnSpc>
                <a:spcPct val="110000"/>
              </a:lnSpc>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p:txBody>
      </p:sp>
      <p:sp>
        <p:nvSpPr>
          <p:cNvPr id="25" name="Text Placeholder 24"/>
          <p:cNvSpPr>
            <a:spLocks noGrp="1"/>
          </p:cNvSpPr>
          <p:nvPr>
            <p:ph type="body" sz="quarter" idx="11"/>
          </p:nvPr>
        </p:nvSpPr>
        <p:spPr>
          <a:xfrm>
            <a:off x="406626" y="1190824"/>
            <a:ext cx="9147784" cy="527909"/>
          </a:xfrm>
          <a:prstGeom prst="rect">
            <a:avLst/>
          </a:prstGeom>
        </p:spPr>
        <p:txBody>
          <a:bodyPr/>
          <a:lstStyle>
            <a:lvl1pPr>
              <a:defRPr sz="2400">
                <a:solidFill>
                  <a:srgbClr val="1E1860"/>
                </a:solidFill>
                <a:latin typeface="Century Gothic" panose="020B0502020202020204" pitchFamily="34" charset="0"/>
              </a:defRPr>
            </a:lvl1pPr>
          </a:lstStyle>
          <a:p>
            <a:pPr lvl="0"/>
            <a:r>
              <a:rPr lang="en-US"/>
              <a:t>Click to edit Master text styles</a:t>
            </a:r>
          </a:p>
        </p:txBody>
      </p:sp>
      <p:sp>
        <p:nvSpPr>
          <p:cNvPr id="7" name="Slide Number Placeholder 1">
            <a:extLst>
              <a:ext uri="{FF2B5EF4-FFF2-40B4-BE49-F238E27FC236}">
                <a16:creationId xmlns:a16="http://schemas.microsoft.com/office/drawing/2014/main" id="{36EBB327-1973-4937-98FF-65899D81E2C1}"/>
              </a:ext>
            </a:extLst>
          </p:cNvPr>
          <p:cNvSpPr>
            <a:spLocks noGrp="1"/>
          </p:cNvSpPr>
          <p:nvPr>
            <p:ph type="sldNum" sz="quarter" idx="12"/>
          </p:nvPr>
        </p:nvSpPr>
        <p:spPr/>
        <p:txBody>
          <a:bodyPr/>
          <a:lstStyle>
            <a:lvl1pPr>
              <a:defRPr/>
            </a:lvl1pPr>
          </a:lstStyle>
          <a:p>
            <a:pPr>
              <a:defRPr/>
            </a:pPr>
            <a:fld id="{17025BCC-CAF5-9E47-9335-8FB7A7282D90}" type="slidenum">
              <a:rPr lang="en-US" altLang="en-US"/>
              <a:pPr>
                <a:defRPr/>
              </a:pPr>
              <a:t>‹#›</a:t>
            </a:fld>
            <a:endParaRPr lang="en-US" altLang="en-US" dirty="0"/>
          </a:p>
        </p:txBody>
      </p:sp>
    </p:spTree>
    <p:extLst>
      <p:ext uri="{BB962C8B-B14F-4D97-AF65-F5344CB8AC3E}">
        <p14:creationId xmlns:p14="http://schemas.microsoft.com/office/powerpoint/2010/main" val="1938792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References">
    <p:spTree>
      <p:nvGrpSpPr>
        <p:cNvPr id="1" name=""/>
        <p:cNvGrpSpPr/>
        <p:nvPr/>
      </p:nvGrpSpPr>
      <p:grpSpPr>
        <a:xfrm>
          <a:off x="0" y="0"/>
          <a:ext cx="0" cy="0"/>
          <a:chOff x="0" y="0"/>
          <a:chExt cx="0" cy="0"/>
        </a:xfrm>
      </p:grpSpPr>
      <p:sp>
        <p:nvSpPr>
          <p:cNvPr id="5" name="bk object 16"/>
          <p:cNvSpPr>
            <a:spLocks/>
          </p:cNvSpPr>
          <p:nvPr/>
        </p:nvSpPr>
        <p:spPr bwMode="auto">
          <a:xfrm>
            <a:off x="10058400" y="1352550"/>
            <a:ext cx="0" cy="5067300"/>
          </a:xfrm>
          <a:custGeom>
            <a:avLst/>
            <a:gdLst>
              <a:gd name="T0" fmla="*/ 0 h 5067300"/>
              <a:gd name="T1" fmla="*/ 5067300 h 5067300"/>
              <a:gd name="T2" fmla="*/ 0 60000 65536"/>
              <a:gd name="T3" fmla="*/ 0 60000 65536"/>
            </a:gdLst>
            <a:ahLst/>
            <a:cxnLst>
              <a:cxn ang="T2">
                <a:pos x="0" y="T0"/>
              </a:cxn>
              <a:cxn ang="T3">
                <a:pos x="0" y="T1"/>
              </a:cxn>
            </a:cxnLst>
            <a:rect l="0" t="0" r="r" b="b"/>
            <a:pathLst>
              <a:path h="5067300">
                <a:moveTo>
                  <a:pt x="0" y="0"/>
                </a:moveTo>
                <a:lnTo>
                  <a:pt x="0" y="5067300"/>
                </a:lnTo>
              </a:path>
            </a:pathLst>
          </a:custGeom>
          <a:noFill/>
          <a:ln w="3175">
            <a:solidFill>
              <a:srgbClr val="A7BF39"/>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6" name="object 3"/>
          <p:cNvSpPr>
            <a:spLocks/>
          </p:cNvSpPr>
          <p:nvPr userDrawn="1"/>
        </p:nvSpPr>
        <p:spPr bwMode="auto">
          <a:xfrm>
            <a:off x="-11113" y="0"/>
            <a:ext cx="10058401" cy="1219200"/>
          </a:xfrm>
          <a:custGeom>
            <a:avLst/>
            <a:gdLst>
              <a:gd name="T0" fmla="*/ 0 w 10058400"/>
              <a:gd name="T1" fmla="*/ 840900 h 1313180"/>
              <a:gd name="T2" fmla="*/ 10058406 w 10058400"/>
              <a:gd name="T3" fmla="*/ 840900 h 1313180"/>
              <a:gd name="T4" fmla="*/ 10058406 w 10058400"/>
              <a:gd name="T5" fmla="*/ 0 h 1313180"/>
              <a:gd name="T6" fmla="*/ 0 w 10058400"/>
              <a:gd name="T7" fmla="*/ 0 h 1313180"/>
              <a:gd name="T8" fmla="*/ 0 w 10058400"/>
              <a:gd name="T9" fmla="*/ 840900 h 13131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58400" h="1313180">
                <a:moveTo>
                  <a:pt x="0" y="1312926"/>
                </a:moveTo>
                <a:lnTo>
                  <a:pt x="10058400" y="1312926"/>
                </a:lnTo>
                <a:lnTo>
                  <a:pt x="10058400" y="0"/>
                </a:lnTo>
                <a:lnTo>
                  <a:pt x="0" y="0"/>
                </a:lnTo>
                <a:lnTo>
                  <a:pt x="0" y="1312926"/>
                </a:lnTo>
                <a:close/>
              </a:path>
            </a:pathLst>
          </a:custGeom>
          <a:solidFill>
            <a:srgbClr val="1E186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10" name="Title 11"/>
          <p:cNvSpPr>
            <a:spLocks noGrp="1"/>
          </p:cNvSpPr>
          <p:nvPr>
            <p:ph type="title"/>
          </p:nvPr>
        </p:nvSpPr>
        <p:spPr>
          <a:xfrm>
            <a:off x="395336" y="533400"/>
            <a:ext cx="9159071"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a:t>Click to edit Master title style</a:t>
            </a:r>
            <a:endParaRPr lang="en-US" dirty="0"/>
          </a:p>
        </p:txBody>
      </p:sp>
      <p:sp>
        <p:nvSpPr>
          <p:cNvPr id="11" name="Text Placeholder 24"/>
          <p:cNvSpPr>
            <a:spLocks noGrp="1"/>
          </p:cNvSpPr>
          <p:nvPr>
            <p:ph type="body" sz="quarter" idx="15"/>
          </p:nvPr>
        </p:nvSpPr>
        <p:spPr>
          <a:xfrm>
            <a:off x="406625" y="1223303"/>
            <a:ext cx="9147783" cy="509498"/>
          </a:xfrm>
          <a:prstGeom prst="rect">
            <a:avLst/>
          </a:prstGeom>
        </p:spPr>
        <p:txBody>
          <a:bodyPr/>
          <a:lstStyle>
            <a:lvl1pPr>
              <a:defRPr sz="2400" b="1">
                <a:solidFill>
                  <a:srgbClr val="1E1860"/>
                </a:solidFill>
                <a:latin typeface="Century Gothic" panose="020B0502020202020204" pitchFamily="34" charset="0"/>
              </a:defRPr>
            </a:lvl1pPr>
          </a:lstStyle>
          <a:p>
            <a:pPr lvl="0"/>
            <a:r>
              <a:rPr lang="en-US"/>
              <a:t>Click to edit Master text styles</a:t>
            </a:r>
          </a:p>
        </p:txBody>
      </p:sp>
      <p:sp>
        <p:nvSpPr>
          <p:cNvPr id="12" name="Content Placeholder 1"/>
          <p:cNvSpPr>
            <a:spLocks noGrp="1"/>
          </p:cNvSpPr>
          <p:nvPr>
            <p:ph sz="quarter" idx="14"/>
          </p:nvPr>
        </p:nvSpPr>
        <p:spPr>
          <a:xfrm>
            <a:off x="417915" y="1769782"/>
            <a:ext cx="9351109" cy="4245328"/>
          </a:xfrm>
          <a:prstGeom prst="rect">
            <a:avLst/>
          </a:prstGeom>
        </p:spPr>
        <p:txBody>
          <a:bodyPr/>
          <a:lstStyle>
            <a:lvl1pPr marL="460375" indent="-447675">
              <a:tabLst/>
              <a:defRPr sz="2000" b="0" i="0">
                <a:latin typeface="Century Gothic" panose="020B0502020202020204" pitchFamily="34" charset="0"/>
              </a:defRPr>
            </a:lvl1pPr>
            <a:lvl2pPr marL="742950" indent="-285750">
              <a:buSzPct val="85000"/>
              <a:buFont typeface="Arial" panose="020B0604020202020204" pitchFamily="34" charset="0"/>
              <a:buChar char="•"/>
              <a:defRPr sz="2200">
                <a:latin typeface="Century Gothic" panose="020B0502020202020204" pitchFamily="34" charset="0"/>
              </a:defRPr>
            </a:lvl2pPr>
            <a:lvl3pPr marL="730250" indent="0">
              <a:buSzPct val="80000"/>
              <a:buFont typeface="Courier New" panose="02070309020205020404" pitchFamily="49" charset="0"/>
              <a:buNone/>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p:txBody>
      </p:sp>
      <p:sp>
        <p:nvSpPr>
          <p:cNvPr id="7" name="Slide Number Placeholder 1">
            <a:extLst>
              <a:ext uri="{FF2B5EF4-FFF2-40B4-BE49-F238E27FC236}">
                <a16:creationId xmlns:a16="http://schemas.microsoft.com/office/drawing/2014/main" id="{F9C8C58D-1176-4A87-A893-5CFBB6CBC099}"/>
              </a:ext>
            </a:extLst>
          </p:cNvPr>
          <p:cNvSpPr>
            <a:spLocks noGrp="1"/>
          </p:cNvSpPr>
          <p:nvPr>
            <p:ph type="sldNum" sz="quarter" idx="16"/>
          </p:nvPr>
        </p:nvSpPr>
        <p:spPr/>
        <p:txBody>
          <a:bodyPr/>
          <a:lstStyle>
            <a:lvl1pPr>
              <a:defRPr/>
            </a:lvl1pPr>
          </a:lstStyle>
          <a:p>
            <a:pPr>
              <a:defRPr/>
            </a:pPr>
            <a:fld id="{6DEF06DC-2A12-0C4E-9406-F5647C58728F}" type="slidenum">
              <a:rPr lang="en-US" altLang="en-US"/>
              <a:pPr>
                <a:defRPr/>
              </a:pPr>
              <a:t>‹#›</a:t>
            </a:fld>
            <a:endParaRPr lang="en-US" altLang="en-US" dirty="0"/>
          </a:p>
        </p:txBody>
      </p:sp>
    </p:spTree>
    <p:extLst>
      <p:ext uri="{BB962C8B-B14F-4D97-AF65-F5344CB8AC3E}">
        <p14:creationId xmlns:p14="http://schemas.microsoft.com/office/powerpoint/2010/main" val="15090454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sp>
        <p:nvSpPr>
          <p:cNvPr id="6" name="object 3"/>
          <p:cNvSpPr>
            <a:spLocks/>
          </p:cNvSpPr>
          <p:nvPr userDrawn="1"/>
        </p:nvSpPr>
        <p:spPr bwMode="auto">
          <a:xfrm>
            <a:off x="0" y="0"/>
            <a:ext cx="10058400" cy="1190625"/>
          </a:xfrm>
          <a:custGeom>
            <a:avLst/>
            <a:gdLst>
              <a:gd name="T0" fmla="*/ 0 w 10058400"/>
              <a:gd name="T1" fmla="*/ 729364 h 1313180"/>
              <a:gd name="T2" fmla="*/ 10058400 w 10058400"/>
              <a:gd name="T3" fmla="*/ 729364 h 1313180"/>
              <a:gd name="T4" fmla="*/ 10058400 w 10058400"/>
              <a:gd name="T5" fmla="*/ 0 h 1313180"/>
              <a:gd name="T6" fmla="*/ 0 w 10058400"/>
              <a:gd name="T7" fmla="*/ 0 h 1313180"/>
              <a:gd name="T8" fmla="*/ 0 w 10058400"/>
              <a:gd name="T9" fmla="*/ 729364 h 13131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58400" h="1313180">
                <a:moveTo>
                  <a:pt x="0" y="1312926"/>
                </a:moveTo>
                <a:lnTo>
                  <a:pt x="10058400" y="1312926"/>
                </a:lnTo>
                <a:lnTo>
                  <a:pt x="10058400" y="0"/>
                </a:lnTo>
                <a:lnTo>
                  <a:pt x="0" y="0"/>
                </a:lnTo>
                <a:lnTo>
                  <a:pt x="0" y="1312926"/>
                </a:lnTo>
                <a:close/>
              </a:path>
            </a:pathLst>
          </a:custGeom>
          <a:solidFill>
            <a:srgbClr val="1E186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7" name="bk object 16"/>
          <p:cNvSpPr>
            <a:spLocks/>
          </p:cNvSpPr>
          <p:nvPr/>
        </p:nvSpPr>
        <p:spPr bwMode="auto">
          <a:xfrm>
            <a:off x="10058400" y="1352550"/>
            <a:ext cx="0" cy="5067300"/>
          </a:xfrm>
          <a:custGeom>
            <a:avLst/>
            <a:gdLst>
              <a:gd name="T0" fmla="*/ 0 h 5067300"/>
              <a:gd name="T1" fmla="*/ 5067300 h 5067300"/>
              <a:gd name="T2" fmla="*/ 0 60000 65536"/>
              <a:gd name="T3" fmla="*/ 0 60000 65536"/>
            </a:gdLst>
            <a:ahLst/>
            <a:cxnLst>
              <a:cxn ang="T2">
                <a:pos x="0" y="T0"/>
              </a:cxn>
              <a:cxn ang="T3">
                <a:pos x="0" y="T1"/>
              </a:cxn>
            </a:cxnLst>
            <a:rect l="0" t="0" r="r" b="b"/>
            <a:pathLst>
              <a:path h="5067300">
                <a:moveTo>
                  <a:pt x="0" y="0"/>
                </a:moveTo>
                <a:lnTo>
                  <a:pt x="0" y="5067300"/>
                </a:lnTo>
              </a:path>
            </a:pathLst>
          </a:custGeom>
          <a:noFill/>
          <a:ln w="3175">
            <a:solidFill>
              <a:srgbClr val="A7BF39"/>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5" name="Text Placeholder 4"/>
          <p:cNvSpPr>
            <a:spLocks noGrp="1"/>
          </p:cNvSpPr>
          <p:nvPr>
            <p:ph type="body" sz="quarter" idx="12"/>
          </p:nvPr>
        </p:nvSpPr>
        <p:spPr>
          <a:xfrm>
            <a:off x="417915" y="2076450"/>
            <a:ext cx="8591897" cy="3619500"/>
          </a:xfrm>
          <a:prstGeom prst="rect">
            <a:avLst/>
          </a:prstGeom>
        </p:spPr>
        <p:txBody>
          <a:bodyPr/>
          <a:lstStyle>
            <a:lvl1pPr marL="0" indent="0">
              <a:lnSpc>
                <a:spcPct val="110000"/>
              </a:lnSpc>
              <a:spcBef>
                <a:spcPts val="300"/>
              </a:spcBef>
              <a:spcAft>
                <a:spcPts val="600"/>
              </a:spcAft>
              <a:buFontTx/>
              <a:buNone/>
              <a:defRPr sz="2400">
                <a:solidFill>
                  <a:schemeClr val="tx1"/>
                </a:solidFill>
                <a:latin typeface="Century Gothic" panose="020B0502020202020204" pitchFamily="34" charset="0"/>
              </a:defRPr>
            </a:lvl1pPr>
            <a:lvl2pPr marL="347663" indent="-336550">
              <a:lnSpc>
                <a:spcPct val="110000"/>
              </a:lnSpc>
              <a:spcBef>
                <a:spcPts val="300"/>
              </a:spcBef>
              <a:spcAft>
                <a:spcPts val="600"/>
              </a:spcAft>
              <a:buSzPct val="111000"/>
              <a:buFont typeface="Arial" panose="020B0604020202020204" pitchFamily="34" charset="0"/>
              <a:buChar char="•"/>
              <a:tabLst/>
              <a:defRPr sz="2400" baseline="0">
                <a:latin typeface="Century Gothic" panose="020B0502020202020204" pitchFamily="34" charset="0"/>
              </a:defRPr>
            </a:lvl2pPr>
            <a:lvl3pPr marL="628650" indent="-280988">
              <a:lnSpc>
                <a:spcPct val="110000"/>
              </a:lnSpc>
              <a:spcAft>
                <a:spcPts val="1200"/>
              </a:spcAft>
              <a:buSzPct val="90000"/>
              <a:buFont typeface="Courier New" panose="02070309020205020404" pitchFamily="49" charset="0"/>
              <a:buChar char="o"/>
              <a:tabLst/>
              <a:defRPr sz="2400">
                <a:latin typeface="Century Gothic" panose="020B0502020202020204" pitchFamily="34" charset="0"/>
              </a:defRPr>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1"/>
          <p:cNvSpPr>
            <a:spLocks noGrp="1"/>
          </p:cNvSpPr>
          <p:nvPr>
            <p:ph type="title"/>
          </p:nvPr>
        </p:nvSpPr>
        <p:spPr>
          <a:xfrm>
            <a:off x="395337" y="533400"/>
            <a:ext cx="8674100" cy="657424"/>
          </a:xfrm>
          <a:prstGeom prst="rect">
            <a:avLst/>
          </a:prstGeom>
        </p:spPr>
        <p:txBody>
          <a:bodyPr/>
          <a:lstStyle>
            <a:lvl1pPr algn="l">
              <a:lnSpc>
                <a:spcPct val="110000"/>
              </a:lnSpc>
              <a:defRPr sz="3600" b="1">
                <a:solidFill>
                  <a:srgbClr val="A29CC0"/>
                </a:solidFill>
                <a:latin typeface="Century Gothic" panose="020B0502020202020204" pitchFamily="34" charset="0"/>
              </a:defRPr>
            </a:lvl1pPr>
          </a:lstStyle>
          <a:p>
            <a:r>
              <a:rPr lang="en-US" dirty="0"/>
              <a:t>Click to edit Master title style</a:t>
            </a:r>
          </a:p>
        </p:txBody>
      </p:sp>
      <p:sp>
        <p:nvSpPr>
          <p:cNvPr id="12" name="Text Placeholder 24"/>
          <p:cNvSpPr>
            <a:spLocks noGrp="1"/>
          </p:cNvSpPr>
          <p:nvPr>
            <p:ph type="body" sz="quarter" idx="1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a:t>Click to edit Master text styles</a:t>
            </a:r>
          </a:p>
        </p:txBody>
      </p:sp>
      <p:sp>
        <p:nvSpPr>
          <p:cNvPr id="8" name="Slide Number Placeholder 4">
            <a:extLst>
              <a:ext uri="{FF2B5EF4-FFF2-40B4-BE49-F238E27FC236}">
                <a16:creationId xmlns:a16="http://schemas.microsoft.com/office/drawing/2014/main" id="{A646045B-D149-41F7-A439-11CAAFB63E06}"/>
              </a:ext>
            </a:extLst>
          </p:cNvPr>
          <p:cNvSpPr>
            <a:spLocks noGrp="1"/>
          </p:cNvSpPr>
          <p:nvPr>
            <p:ph type="sldNum" sz="quarter" idx="13"/>
          </p:nvPr>
        </p:nvSpPr>
        <p:spPr>
          <a:xfrm>
            <a:off x="8994775" y="7099300"/>
            <a:ext cx="560388" cy="620713"/>
          </a:xfrm>
        </p:spPr>
        <p:txBody>
          <a:bodyPr/>
          <a:lstStyle>
            <a:lvl1pPr>
              <a:defRPr>
                <a:solidFill>
                  <a:srgbClr val="898989"/>
                </a:solidFill>
              </a:defRPr>
            </a:lvl1pPr>
          </a:lstStyle>
          <a:p>
            <a:pPr>
              <a:defRPr/>
            </a:pPr>
            <a:fld id="{05D40654-8FF9-F14A-8D9B-507008EA953F}" type="slidenum">
              <a:rPr lang="en-US" altLang="en-US"/>
              <a:pPr>
                <a:defRPr/>
              </a:pPr>
              <a:t>‹#›</a:t>
            </a:fld>
            <a:endParaRPr lang="en-US" altLang="en-US" dirty="0"/>
          </a:p>
        </p:txBody>
      </p:sp>
    </p:spTree>
    <p:extLst>
      <p:ext uri="{BB962C8B-B14F-4D97-AF65-F5344CB8AC3E}">
        <p14:creationId xmlns:p14="http://schemas.microsoft.com/office/powerpoint/2010/main" val="744183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spTree>
      <p:nvGrpSpPr>
        <p:cNvPr id="1" name=""/>
        <p:cNvGrpSpPr/>
        <p:nvPr/>
      </p:nvGrpSpPr>
      <p:grpSpPr>
        <a:xfrm>
          <a:off x="0" y="0"/>
          <a:ext cx="0" cy="0"/>
          <a:chOff x="0" y="0"/>
          <a:chExt cx="0" cy="0"/>
        </a:xfrm>
      </p:grpSpPr>
      <p:sp>
        <p:nvSpPr>
          <p:cNvPr id="6" name="object 3"/>
          <p:cNvSpPr>
            <a:spLocks/>
          </p:cNvSpPr>
          <p:nvPr userDrawn="1"/>
        </p:nvSpPr>
        <p:spPr bwMode="auto">
          <a:xfrm>
            <a:off x="0" y="0"/>
            <a:ext cx="10058400" cy="1190625"/>
          </a:xfrm>
          <a:custGeom>
            <a:avLst/>
            <a:gdLst>
              <a:gd name="T0" fmla="*/ 0 w 10058400"/>
              <a:gd name="T1" fmla="*/ 729364 h 1313180"/>
              <a:gd name="T2" fmla="*/ 10058400 w 10058400"/>
              <a:gd name="T3" fmla="*/ 729364 h 1313180"/>
              <a:gd name="T4" fmla="*/ 10058400 w 10058400"/>
              <a:gd name="T5" fmla="*/ 0 h 1313180"/>
              <a:gd name="T6" fmla="*/ 0 w 10058400"/>
              <a:gd name="T7" fmla="*/ 0 h 1313180"/>
              <a:gd name="T8" fmla="*/ 0 w 10058400"/>
              <a:gd name="T9" fmla="*/ 729364 h 13131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58400" h="1313180">
                <a:moveTo>
                  <a:pt x="0" y="1312926"/>
                </a:moveTo>
                <a:lnTo>
                  <a:pt x="10058400" y="1312926"/>
                </a:lnTo>
                <a:lnTo>
                  <a:pt x="10058400" y="0"/>
                </a:lnTo>
                <a:lnTo>
                  <a:pt x="0" y="0"/>
                </a:lnTo>
                <a:lnTo>
                  <a:pt x="0" y="1312926"/>
                </a:lnTo>
                <a:close/>
              </a:path>
            </a:pathLst>
          </a:custGeom>
          <a:solidFill>
            <a:srgbClr val="1E186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8" name="bk object 16"/>
          <p:cNvSpPr>
            <a:spLocks/>
          </p:cNvSpPr>
          <p:nvPr/>
        </p:nvSpPr>
        <p:spPr bwMode="auto">
          <a:xfrm>
            <a:off x="10058400" y="1352550"/>
            <a:ext cx="0" cy="5067300"/>
          </a:xfrm>
          <a:custGeom>
            <a:avLst/>
            <a:gdLst>
              <a:gd name="T0" fmla="*/ 0 h 5067300"/>
              <a:gd name="T1" fmla="*/ 5067300 h 5067300"/>
              <a:gd name="T2" fmla="*/ 0 60000 65536"/>
              <a:gd name="T3" fmla="*/ 0 60000 65536"/>
            </a:gdLst>
            <a:ahLst/>
            <a:cxnLst>
              <a:cxn ang="T2">
                <a:pos x="0" y="T0"/>
              </a:cxn>
              <a:cxn ang="T3">
                <a:pos x="0" y="T1"/>
              </a:cxn>
            </a:cxnLst>
            <a:rect l="0" t="0" r="r" b="b"/>
            <a:pathLst>
              <a:path h="5067300">
                <a:moveTo>
                  <a:pt x="0" y="0"/>
                </a:moveTo>
                <a:lnTo>
                  <a:pt x="0" y="5067300"/>
                </a:lnTo>
              </a:path>
            </a:pathLst>
          </a:custGeom>
          <a:noFill/>
          <a:ln w="3175">
            <a:solidFill>
              <a:srgbClr val="A7BF39"/>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4" name="Picture Placeholder 3"/>
          <p:cNvSpPr>
            <a:spLocks noGrp="1"/>
          </p:cNvSpPr>
          <p:nvPr>
            <p:ph type="pic" sz="quarter" idx="12"/>
          </p:nvPr>
        </p:nvSpPr>
        <p:spPr>
          <a:xfrm>
            <a:off x="406626" y="2057400"/>
            <a:ext cx="4317774" cy="5181600"/>
          </a:xfrm>
          <a:prstGeom prst="rect">
            <a:avLst/>
          </a:prstGeom>
        </p:spPr>
        <p:txBody>
          <a:bodyPr/>
          <a:lstStyle/>
          <a:p>
            <a:pPr lvl="0"/>
            <a:r>
              <a:rPr lang="en-US" noProof="0" dirty="0"/>
              <a:t>Click icon to add picture</a:t>
            </a:r>
          </a:p>
        </p:txBody>
      </p:sp>
      <p:sp>
        <p:nvSpPr>
          <p:cNvPr id="7" name="Picture Placeholder 6"/>
          <p:cNvSpPr>
            <a:spLocks noGrp="1"/>
          </p:cNvSpPr>
          <p:nvPr>
            <p:ph type="pic" sz="quarter" idx="13"/>
          </p:nvPr>
        </p:nvSpPr>
        <p:spPr>
          <a:xfrm>
            <a:off x="5017477" y="2057400"/>
            <a:ext cx="4191000" cy="5181600"/>
          </a:xfrm>
          <a:prstGeom prst="rect">
            <a:avLst/>
          </a:prstGeom>
        </p:spPr>
        <p:txBody>
          <a:bodyPr/>
          <a:lstStyle/>
          <a:p>
            <a:pPr lvl="0"/>
            <a:r>
              <a:rPr lang="en-US" noProof="0" dirty="0"/>
              <a:t>Click icon to add picture</a:t>
            </a:r>
          </a:p>
        </p:txBody>
      </p:sp>
      <p:sp>
        <p:nvSpPr>
          <p:cNvPr id="11" name="Title 11"/>
          <p:cNvSpPr>
            <a:spLocks noGrp="1"/>
          </p:cNvSpPr>
          <p:nvPr>
            <p:ph type="title"/>
          </p:nvPr>
        </p:nvSpPr>
        <p:spPr>
          <a:xfrm>
            <a:off x="395337" y="533400"/>
            <a:ext cx="8674100" cy="657424"/>
          </a:xfrm>
          <a:prstGeom prst="rect">
            <a:avLst/>
          </a:prstGeom>
        </p:spPr>
        <p:txBody>
          <a:bodyPr/>
          <a:lstStyle>
            <a:lvl1pPr algn="l">
              <a:lnSpc>
                <a:spcPct val="110000"/>
              </a:lnSpc>
              <a:defRPr sz="3600" b="1">
                <a:solidFill>
                  <a:srgbClr val="A29CC0"/>
                </a:solidFill>
                <a:latin typeface="Century Gothic" panose="020B0502020202020204" pitchFamily="34" charset="0"/>
              </a:defRPr>
            </a:lvl1pPr>
          </a:lstStyle>
          <a:p>
            <a:r>
              <a:rPr lang="en-US" dirty="0"/>
              <a:t>Click to edit Master title style</a:t>
            </a:r>
          </a:p>
        </p:txBody>
      </p:sp>
      <p:sp>
        <p:nvSpPr>
          <p:cNvPr id="12" name="Text Placeholder 24"/>
          <p:cNvSpPr>
            <a:spLocks noGrp="1"/>
          </p:cNvSpPr>
          <p:nvPr>
            <p:ph type="body" sz="quarter" idx="1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a:t>Click to edit Master text styles</a:t>
            </a:r>
          </a:p>
        </p:txBody>
      </p:sp>
      <p:sp>
        <p:nvSpPr>
          <p:cNvPr id="9" name="Slide Number Placeholder 4">
            <a:extLst>
              <a:ext uri="{FF2B5EF4-FFF2-40B4-BE49-F238E27FC236}">
                <a16:creationId xmlns:a16="http://schemas.microsoft.com/office/drawing/2014/main" id="{12E0829C-3115-4DE7-BB83-F2967E760F62}"/>
              </a:ext>
            </a:extLst>
          </p:cNvPr>
          <p:cNvSpPr>
            <a:spLocks noGrp="1"/>
          </p:cNvSpPr>
          <p:nvPr>
            <p:ph type="sldNum" sz="quarter" idx="14"/>
          </p:nvPr>
        </p:nvSpPr>
        <p:spPr>
          <a:xfrm>
            <a:off x="8994775" y="7099300"/>
            <a:ext cx="560388" cy="620713"/>
          </a:xfrm>
        </p:spPr>
        <p:txBody>
          <a:bodyPr/>
          <a:lstStyle>
            <a:lvl1pPr>
              <a:defRPr>
                <a:solidFill>
                  <a:srgbClr val="898989"/>
                </a:solidFill>
              </a:defRPr>
            </a:lvl1pPr>
          </a:lstStyle>
          <a:p>
            <a:pPr>
              <a:defRPr/>
            </a:pPr>
            <a:fld id="{25D70B1D-E4B5-DA4E-95D3-2DFB1F33B083}" type="slidenum">
              <a:rPr lang="en-US" altLang="en-US"/>
              <a:pPr>
                <a:defRPr/>
              </a:pPr>
              <a:t>‹#›</a:t>
            </a:fld>
            <a:endParaRPr lang="en-US" altLang="en-US" dirty="0"/>
          </a:p>
        </p:txBody>
      </p:sp>
    </p:spTree>
    <p:extLst>
      <p:ext uri="{BB962C8B-B14F-4D97-AF65-F5344CB8AC3E}">
        <p14:creationId xmlns:p14="http://schemas.microsoft.com/office/powerpoint/2010/main" val="547946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sp>
        <p:nvSpPr>
          <p:cNvPr id="6" name="bk object 16"/>
          <p:cNvSpPr>
            <a:spLocks/>
          </p:cNvSpPr>
          <p:nvPr/>
        </p:nvSpPr>
        <p:spPr bwMode="auto">
          <a:xfrm>
            <a:off x="10058400" y="1352550"/>
            <a:ext cx="0" cy="5067300"/>
          </a:xfrm>
          <a:custGeom>
            <a:avLst/>
            <a:gdLst>
              <a:gd name="T0" fmla="*/ 0 h 5067300"/>
              <a:gd name="T1" fmla="*/ 5067300 h 5067300"/>
              <a:gd name="T2" fmla="*/ 0 60000 65536"/>
              <a:gd name="T3" fmla="*/ 0 60000 65536"/>
            </a:gdLst>
            <a:ahLst/>
            <a:cxnLst>
              <a:cxn ang="T2">
                <a:pos x="0" y="T0"/>
              </a:cxn>
              <a:cxn ang="T3">
                <a:pos x="0" y="T1"/>
              </a:cxn>
            </a:cxnLst>
            <a:rect l="0" t="0" r="r" b="b"/>
            <a:pathLst>
              <a:path h="5067300">
                <a:moveTo>
                  <a:pt x="0" y="0"/>
                </a:moveTo>
                <a:lnTo>
                  <a:pt x="0" y="5067300"/>
                </a:lnTo>
              </a:path>
            </a:pathLst>
          </a:custGeom>
          <a:noFill/>
          <a:ln w="3175">
            <a:solidFill>
              <a:srgbClr val="A7BF39"/>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9" name="object 3"/>
          <p:cNvSpPr>
            <a:spLocks/>
          </p:cNvSpPr>
          <p:nvPr userDrawn="1"/>
        </p:nvSpPr>
        <p:spPr bwMode="auto">
          <a:xfrm>
            <a:off x="-11113" y="0"/>
            <a:ext cx="10058401" cy="1219200"/>
          </a:xfrm>
          <a:custGeom>
            <a:avLst/>
            <a:gdLst>
              <a:gd name="T0" fmla="*/ 0 w 10058400"/>
              <a:gd name="T1" fmla="*/ 840900 h 1313180"/>
              <a:gd name="T2" fmla="*/ 10058406 w 10058400"/>
              <a:gd name="T3" fmla="*/ 840900 h 1313180"/>
              <a:gd name="T4" fmla="*/ 10058406 w 10058400"/>
              <a:gd name="T5" fmla="*/ 0 h 1313180"/>
              <a:gd name="T6" fmla="*/ 0 w 10058400"/>
              <a:gd name="T7" fmla="*/ 0 h 1313180"/>
              <a:gd name="T8" fmla="*/ 0 w 10058400"/>
              <a:gd name="T9" fmla="*/ 840900 h 13131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58400" h="1313180">
                <a:moveTo>
                  <a:pt x="0" y="1312926"/>
                </a:moveTo>
                <a:lnTo>
                  <a:pt x="10058400" y="1312926"/>
                </a:lnTo>
                <a:lnTo>
                  <a:pt x="10058400" y="0"/>
                </a:lnTo>
                <a:lnTo>
                  <a:pt x="0" y="0"/>
                </a:lnTo>
                <a:lnTo>
                  <a:pt x="0" y="1312926"/>
                </a:lnTo>
                <a:close/>
              </a:path>
            </a:pathLst>
          </a:custGeom>
          <a:solidFill>
            <a:srgbClr val="1E186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7" name="Picture Placeholder 6"/>
          <p:cNvSpPr>
            <a:spLocks noGrp="1"/>
          </p:cNvSpPr>
          <p:nvPr>
            <p:ph type="pic" sz="quarter" idx="13"/>
          </p:nvPr>
        </p:nvSpPr>
        <p:spPr>
          <a:xfrm>
            <a:off x="5119078" y="2076450"/>
            <a:ext cx="4435332" cy="4248150"/>
          </a:xfrm>
          <a:prstGeom prst="rect">
            <a:avLst/>
          </a:prstGeom>
        </p:spPr>
        <p:txBody>
          <a:bodyPr/>
          <a:lstStyle/>
          <a:p>
            <a:pPr lvl="0"/>
            <a:r>
              <a:rPr lang="en-US" noProof="0" dirty="0"/>
              <a:t>Click icon to add picture</a:t>
            </a:r>
          </a:p>
        </p:txBody>
      </p:sp>
      <p:sp>
        <p:nvSpPr>
          <p:cNvPr id="12" name="Content Placeholder 1"/>
          <p:cNvSpPr>
            <a:spLocks noGrp="1"/>
          </p:cNvSpPr>
          <p:nvPr>
            <p:ph sz="quarter" idx="14"/>
          </p:nvPr>
        </p:nvSpPr>
        <p:spPr>
          <a:xfrm>
            <a:off x="417915" y="2079272"/>
            <a:ext cx="4611285" cy="4245328"/>
          </a:xfrm>
          <a:prstGeom prst="rect">
            <a:avLst/>
          </a:prstGeom>
        </p:spPr>
        <p:txBody>
          <a:bodyPr/>
          <a:lstStyle>
            <a:lvl1pPr>
              <a:spcAft>
                <a:spcPts val="600"/>
              </a:spcAft>
              <a:defRPr sz="2400" b="0" i="0">
                <a:latin typeface="Century Gothic" panose="020B0502020202020204" pitchFamily="34" charset="0"/>
              </a:defRPr>
            </a:lvl1pPr>
            <a:lvl2pPr marL="292100" indent="-292100">
              <a:lnSpc>
                <a:spcPct val="110000"/>
              </a:lnSpc>
              <a:spcAft>
                <a:spcPts val="300"/>
              </a:spcAft>
              <a:buSzPct val="111000"/>
              <a:buFont typeface="Arial" panose="020B0604020202020204" pitchFamily="34" charset="0"/>
              <a:buChar char="•"/>
              <a:tabLst/>
              <a:defRPr sz="2200">
                <a:latin typeface="Century Gothic" panose="020B0502020202020204" pitchFamily="34" charset="0"/>
              </a:defRPr>
            </a:lvl2pPr>
            <a:lvl3pPr marL="628650" indent="-336550">
              <a:buSzPct val="80000"/>
              <a:buFont typeface="Courier New" panose="02070309020205020404" pitchFamily="49" charset="0"/>
              <a:buChar char="o"/>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1"/>
          <p:cNvSpPr>
            <a:spLocks noGrp="1"/>
          </p:cNvSpPr>
          <p:nvPr>
            <p:ph type="title"/>
          </p:nvPr>
        </p:nvSpPr>
        <p:spPr>
          <a:xfrm>
            <a:off x="395336" y="533400"/>
            <a:ext cx="9159073" cy="657424"/>
          </a:xfrm>
          <a:prstGeom prst="rect">
            <a:avLst/>
          </a:prstGeom>
        </p:spPr>
        <p:txBody>
          <a:bodyPr/>
          <a:lstStyle>
            <a:lvl1pPr algn="l">
              <a:lnSpc>
                <a:spcPct val="110000"/>
              </a:lnSpc>
              <a:defRPr sz="3600" b="1">
                <a:solidFill>
                  <a:srgbClr val="A29CC0"/>
                </a:solidFill>
                <a:latin typeface="Century Gothic" panose="020B0502020202020204" pitchFamily="34" charset="0"/>
              </a:defRPr>
            </a:lvl1pPr>
          </a:lstStyle>
          <a:p>
            <a:r>
              <a:rPr lang="en-US" dirty="0"/>
              <a:t>Click to edit Master title style</a:t>
            </a:r>
          </a:p>
        </p:txBody>
      </p:sp>
      <p:sp>
        <p:nvSpPr>
          <p:cNvPr id="13" name="Text Placeholder 24"/>
          <p:cNvSpPr>
            <a:spLocks noGrp="1"/>
          </p:cNvSpPr>
          <p:nvPr>
            <p:ph type="body" sz="quarter" idx="11"/>
          </p:nvPr>
        </p:nvSpPr>
        <p:spPr>
          <a:xfrm>
            <a:off x="406626" y="1302257"/>
            <a:ext cx="9147784" cy="416475"/>
          </a:xfrm>
          <a:prstGeom prst="rect">
            <a:avLst/>
          </a:prstGeom>
        </p:spPr>
        <p:txBody>
          <a:bodyPr/>
          <a:lstStyle>
            <a:lvl1pPr>
              <a:defRPr sz="2400">
                <a:solidFill>
                  <a:srgbClr val="1E1860"/>
                </a:solidFill>
                <a:latin typeface="Century Gothic" panose="020B0502020202020204" pitchFamily="34" charset="0"/>
              </a:defRPr>
            </a:lvl1pPr>
          </a:lstStyle>
          <a:p>
            <a:pPr lvl="0"/>
            <a:r>
              <a:rPr lang="en-US"/>
              <a:t>Click to edit Master text styles</a:t>
            </a:r>
          </a:p>
        </p:txBody>
      </p:sp>
      <p:sp>
        <p:nvSpPr>
          <p:cNvPr id="10" name="Slide Number Placeholder 1">
            <a:extLst>
              <a:ext uri="{FF2B5EF4-FFF2-40B4-BE49-F238E27FC236}">
                <a16:creationId xmlns:a16="http://schemas.microsoft.com/office/drawing/2014/main" id="{3899D6E2-3375-47D4-AB83-B7F15AC0C12B}"/>
              </a:ext>
            </a:extLst>
          </p:cNvPr>
          <p:cNvSpPr>
            <a:spLocks noGrp="1"/>
          </p:cNvSpPr>
          <p:nvPr>
            <p:ph type="sldNum" sz="quarter" idx="15"/>
          </p:nvPr>
        </p:nvSpPr>
        <p:spPr/>
        <p:txBody>
          <a:bodyPr/>
          <a:lstStyle>
            <a:lvl1pPr>
              <a:defRPr/>
            </a:lvl1pPr>
          </a:lstStyle>
          <a:p>
            <a:pPr>
              <a:defRPr/>
            </a:pPr>
            <a:fld id="{A5119766-B6BC-CD4B-AF38-67C82CE1F745}" type="slidenum">
              <a:rPr lang="en-US" altLang="en-US"/>
              <a:pPr>
                <a:defRPr/>
              </a:pPr>
              <a:t>‹#›</a:t>
            </a:fld>
            <a:endParaRPr lang="en-US" altLang="en-US" dirty="0"/>
          </a:p>
        </p:txBody>
      </p:sp>
    </p:spTree>
    <p:extLst>
      <p:ext uri="{BB962C8B-B14F-4D97-AF65-F5344CB8AC3E}">
        <p14:creationId xmlns:p14="http://schemas.microsoft.com/office/powerpoint/2010/main" val="922426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object 3"/>
          <p:cNvSpPr>
            <a:spLocks/>
          </p:cNvSpPr>
          <p:nvPr userDrawn="1"/>
        </p:nvSpPr>
        <p:spPr bwMode="auto">
          <a:xfrm>
            <a:off x="0" y="0"/>
            <a:ext cx="10058400" cy="1219200"/>
          </a:xfrm>
          <a:custGeom>
            <a:avLst/>
            <a:gdLst>
              <a:gd name="T0" fmla="*/ 0 w 10058400"/>
              <a:gd name="T1" fmla="*/ 840900 h 1313180"/>
              <a:gd name="T2" fmla="*/ 10058400 w 10058400"/>
              <a:gd name="T3" fmla="*/ 840900 h 1313180"/>
              <a:gd name="T4" fmla="*/ 10058400 w 10058400"/>
              <a:gd name="T5" fmla="*/ 0 h 1313180"/>
              <a:gd name="T6" fmla="*/ 0 w 10058400"/>
              <a:gd name="T7" fmla="*/ 0 h 1313180"/>
              <a:gd name="T8" fmla="*/ 0 w 10058400"/>
              <a:gd name="T9" fmla="*/ 840900 h 13131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58400" h="1313180">
                <a:moveTo>
                  <a:pt x="0" y="1312926"/>
                </a:moveTo>
                <a:lnTo>
                  <a:pt x="10058400" y="1312926"/>
                </a:lnTo>
                <a:lnTo>
                  <a:pt x="10058400" y="0"/>
                </a:lnTo>
                <a:lnTo>
                  <a:pt x="0" y="0"/>
                </a:lnTo>
                <a:lnTo>
                  <a:pt x="0" y="1312926"/>
                </a:lnTo>
                <a:close/>
              </a:path>
            </a:pathLst>
          </a:custGeom>
          <a:solidFill>
            <a:srgbClr val="1E186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a:p>
        </p:txBody>
      </p:sp>
      <p:sp>
        <p:nvSpPr>
          <p:cNvPr id="3" name="Slide Number Placeholder 5">
            <a:extLst>
              <a:ext uri="{FF2B5EF4-FFF2-40B4-BE49-F238E27FC236}">
                <a16:creationId xmlns:a16="http://schemas.microsoft.com/office/drawing/2014/main" id="{7E68E7F1-49B3-498F-B9AC-1FD070C6B395}"/>
              </a:ext>
            </a:extLst>
          </p:cNvPr>
          <p:cNvSpPr>
            <a:spLocks noGrp="1"/>
          </p:cNvSpPr>
          <p:nvPr>
            <p:ph type="sldNum" sz="quarter" idx="4"/>
          </p:nvPr>
        </p:nvSpPr>
        <p:spPr>
          <a:xfrm>
            <a:off x="7507288" y="7302500"/>
            <a:ext cx="2262187" cy="414338"/>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100">
                <a:solidFill>
                  <a:srgbClr val="1E1860"/>
                </a:solidFill>
                <a:latin typeface="Arial" panose="020B0604020202020204" pitchFamily="34" charset="0"/>
                <a:ea typeface="+mn-ea"/>
                <a:cs typeface="Arial" panose="020B0604020202020204" pitchFamily="34" charset="0"/>
              </a:defRPr>
            </a:lvl1pPr>
          </a:lstStyle>
          <a:p>
            <a:pPr>
              <a:defRPr/>
            </a:pPr>
            <a:fld id="{F6FC7C1C-F2BD-7B43-9B9D-D304B7079564}" type="slidenum">
              <a:rPr lang="en-US" altLang="en-US"/>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 id="2147483948" r:id="rId12"/>
    <p:sldLayoutId id="2147483949" r:id="rId13"/>
    <p:sldLayoutId id="2147483950" r:id="rId14"/>
    <p:sldLayoutId id="2147483951" r:id="rId15"/>
    <p:sldLayoutId id="2147483952" r:id="rId16"/>
  </p:sldLayoutIdLst>
  <p:hf hdr="0" ftr="0" dt="0"/>
  <p:txStyles>
    <p:titleStyle>
      <a:lvl1pPr algn="ctr" rtl="0" eaLnBrk="0" fontAlgn="base" hangingPunct="0">
        <a:spcBef>
          <a:spcPct val="0"/>
        </a:spcBef>
        <a:spcAft>
          <a:spcPct val="0"/>
        </a:spcAft>
        <a:defRPr>
          <a:solidFill>
            <a:schemeClr val="tx2"/>
          </a:solidFill>
          <a:latin typeface="+mj-lt"/>
          <a:ea typeface="+mj-ea"/>
          <a:cs typeface="+mj-cs"/>
        </a:defRPr>
      </a:lvl1pPr>
      <a:lvl2pPr algn="ctr" rtl="0" eaLnBrk="0" fontAlgn="base" hangingPunct="0">
        <a:spcBef>
          <a:spcPct val="0"/>
        </a:spcBef>
        <a:spcAft>
          <a:spcPct val="0"/>
        </a:spcAft>
        <a:defRPr>
          <a:solidFill>
            <a:schemeClr val="tx2"/>
          </a:solidFill>
          <a:latin typeface="Calibri" panose="020F0502020204030204" pitchFamily="34" charset="0"/>
        </a:defRPr>
      </a:lvl2pPr>
      <a:lvl3pPr algn="ctr" rtl="0" eaLnBrk="0" fontAlgn="base" hangingPunct="0">
        <a:spcBef>
          <a:spcPct val="0"/>
        </a:spcBef>
        <a:spcAft>
          <a:spcPct val="0"/>
        </a:spcAft>
        <a:defRPr>
          <a:solidFill>
            <a:schemeClr val="tx2"/>
          </a:solidFill>
          <a:latin typeface="Calibri" panose="020F0502020204030204" pitchFamily="34" charset="0"/>
        </a:defRPr>
      </a:lvl3pPr>
      <a:lvl4pPr algn="ctr" rtl="0" eaLnBrk="0" fontAlgn="base" hangingPunct="0">
        <a:spcBef>
          <a:spcPct val="0"/>
        </a:spcBef>
        <a:spcAft>
          <a:spcPct val="0"/>
        </a:spcAft>
        <a:defRPr>
          <a:solidFill>
            <a:schemeClr val="tx2"/>
          </a:solidFill>
          <a:latin typeface="Calibri" panose="020F0502020204030204" pitchFamily="34" charset="0"/>
        </a:defRPr>
      </a:lvl4pPr>
      <a:lvl5pPr algn="ctr" rtl="0" eaLnBrk="0" fontAlgn="base" hangingPunct="0">
        <a:spcBef>
          <a:spcPct val="0"/>
        </a:spcBef>
        <a:spcAft>
          <a:spcPct val="0"/>
        </a:spcAft>
        <a:defRPr>
          <a:solidFill>
            <a:schemeClr val="tx2"/>
          </a:solidFill>
          <a:latin typeface="Calibri" panose="020F0502020204030204" pitchFamily="34" charset="0"/>
        </a:defRPr>
      </a:lvl5pPr>
      <a:lvl6pPr marL="457200" algn="ctr" rtl="0" fontAlgn="base">
        <a:spcBef>
          <a:spcPct val="0"/>
        </a:spcBef>
        <a:spcAft>
          <a:spcPct val="0"/>
        </a:spcAft>
        <a:defRPr>
          <a:solidFill>
            <a:schemeClr val="tx2"/>
          </a:solidFill>
          <a:latin typeface="Calibri" panose="020F0502020204030204" pitchFamily="34" charset="0"/>
        </a:defRPr>
      </a:lvl6pPr>
      <a:lvl7pPr marL="914400" algn="ctr" rtl="0" fontAlgn="base">
        <a:spcBef>
          <a:spcPct val="0"/>
        </a:spcBef>
        <a:spcAft>
          <a:spcPct val="0"/>
        </a:spcAft>
        <a:defRPr>
          <a:solidFill>
            <a:schemeClr val="tx2"/>
          </a:solidFill>
          <a:latin typeface="Calibri" panose="020F0502020204030204" pitchFamily="34" charset="0"/>
        </a:defRPr>
      </a:lvl7pPr>
      <a:lvl8pPr marL="1371600" algn="ctr" rtl="0" fontAlgn="base">
        <a:spcBef>
          <a:spcPct val="0"/>
        </a:spcBef>
        <a:spcAft>
          <a:spcPct val="0"/>
        </a:spcAft>
        <a:defRPr>
          <a:solidFill>
            <a:schemeClr val="tx2"/>
          </a:solidFill>
          <a:latin typeface="Calibri" panose="020F0502020204030204" pitchFamily="34" charset="0"/>
        </a:defRPr>
      </a:lvl8pPr>
      <a:lvl9pPr marL="1828800" algn="ctr" rtl="0" fontAlgn="base">
        <a:spcBef>
          <a:spcPct val="0"/>
        </a:spcBef>
        <a:spcAft>
          <a:spcPct val="0"/>
        </a:spcAft>
        <a:defRPr>
          <a:solidFill>
            <a:schemeClr val="tx2"/>
          </a:solidFill>
          <a:latin typeface="Calibri" panose="020F0502020204030204" pitchFamily="34" charset="0"/>
        </a:defRPr>
      </a:lvl9pPr>
    </p:titleStyle>
    <p:bodyStyle>
      <a:lvl1pPr algn="l" rtl="0" eaLnBrk="0" fontAlgn="base" hangingPunct="0">
        <a:spcBef>
          <a:spcPct val="20000"/>
        </a:spcBef>
        <a:spcAft>
          <a:spcPct val="0"/>
        </a:spcAft>
        <a:defRPr>
          <a:solidFill>
            <a:schemeClr val="tx1"/>
          </a:solidFill>
          <a:latin typeface="+mn-lt"/>
          <a:ea typeface="+mn-ea"/>
          <a:cs typeface="+mn-cs"/>
        </a:defRPr>
      </a:lvl1pPr>
      <a:lvl2pPr marL="457200" algn="l" rtl="0" eaLnBrk="0" fontAlgn="base" hangingPunct="0">
        <a:spcBef>
          <a:spcPct val="20000"/>
        </a:spcBef>
        <a:spcAft>
          <a:spcPct val="0"/>
        </a:spcAft>
        <a:defRPr>
          <a:solidFill>
            <a:schemeClr val="tx1"/>
          </a:solidFill>
          <a:latin typeface="+mn-lt"/>
          <a:ea typeface="+mn-ea"/>
          <a:cs typeface="+mn-cs"/>
        </a:defRPr>
      </a:lvl2pPr>
      <a:lvl3pPr marL="914400" algn="l" rtl="0" eaLnBrk="0" fontAlgn="base" hangingPunct="0">
        <a:spcBef>
          <a:spcPct val="20000"/>
        </a:spcBef>
        <a:spcAft>
          <a:spcPct val="0"/>
        </a:spcAft>
        <a:defRPr>
          <a:solidFill>
            <a:schemeClr val="tx1"/>
          </a:solidFill>
          <a:latin typeface="+mn-lt"/>
          <a:ea typeface="+mn-ea"/>
          <a:cs typeface="+mn-cs"/>
        </a:defRPr>
      </a:lvl3pPr>
      <a:lvl4pPr marL="1371600" algn="l" rtl="0" eaLnBrk="0" fontAlgn="base" hangingPunct="0">
        <a:spcBef>
          <a:spcPct val="20000"/>
        </a:spcBef>
        <a:spcAft>
          <a:spcPct val="0"/>
        </a:spcAft>
        <a:defRPr>
          <a:solidFill>
            <a:schemeClr val="tx1"/>
          </a:solidFill>
          <a:latin typeface="+mn-lt"/>
          <a:ea typeface="+mn-ea"/>
          <a:cs typeface="+mn-cs"/>
        </a:defRPr>
      </a:lvl4pPr>
      <a:lvl5pPr marL="1828800" algn="l" rtl="0" eaLnBrk="0" fontAlgn="base" hangingPunct="0">
        <a:spcBef>
          <a:spcPct val="20000"/>
        </a:spcBef>
        <a:spcAft>
          <a:spcPct val="0"/>
        </a:spcAft>
        <a:defRPr>
          <a:solidFill>
            <a:schemeClr val="tx1"/>
          </a:solidFill>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ags" Target="../tags/tag10.xml"/><Relationship Id="rId5" Type="http://schemas.openxmlformats.org/officeDocument/2006/relationships/hyperlink" Target="http://www.patientprivacyrights.org/" TargetMode="External"/><Relationship Id="rId4" Type="http://schemas.openxmlformats.org/officeDocument/2006/relationships/hyperlink" Target="https://youtu.be/33CIVjvYyEk" TargetMode="Externa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12.xml"/><Relationship Id="rId5" Type="http://schemas.openxmlformats.org/officeDocument/2006/relationships/hyperlink" Target="https://ocrportal.hhs.gov/ocr/breach/breach_report.jsf" TargetMode="External"/><Relationship Id="rId4" Type="http://schemas.openxmlformats.org/officeDocument/2006/relationships/hyperlink" Target="http://www.privacyrights.org/data-breach"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1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19.xml"/><Relationship Id="rId4" Type="http://schemas.openxmlformats.org/officeDocument/2006/relationships/hyperlink" Target="http://www.healthinfolaw.org/comparative-analysis/who-owns-medical-records-50-state-comparison" TargetMode="Externa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20.xml"/><Relationship Id="rId6" Type="http://schemas.openxmlformats.org/officeDocument/2006/relationships/hyperlink" Target="http://www.healthit.gov/patients-families/your-health-information-rights" TargetMode="External"/><Relationship Id="rId5" Type="http://schemas.openxmlformats.org/officeDocument/2006/relationships/hyperlink" Target="http://bok.ahima.org/PdfView?oid=107674" TargetMode="External"/><Relationship Id="rId4" Type="http://schemas.openxmlformats.org/officeDocument/2006/relationships/hyperlink" Target="https://sites.tufts.edu/prep/2009/07/07/declaration-of-health-data-rights" TargetMode="Externa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21.xml"/></Relationships>
</file>

<file path=ppt/slides/_rels/slide2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27.xml"/><Relationship Id="rId7" Type="http://schemas.openxmlformats.org/officeDocument/2006/relationships/diagramColors" Target="../diagrams/colors2.xml"/><Relationship Id="rId2" Type="http://schemas.openxmlformats.org/officeDocument/2006/relationships/slideLayout" Target="../slideLayouts/slideLayout5.xml"/><Relationship Id="rId1" Type="http://schemas.openxmlformats.org/officeDocument/2006/relationships/tags" Target="../tags/tag2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tags" Target="../tags/tag23.xml"/><Relationship Id="rId4" Type="http://schemas.openxmlformats.org/officeDocument/2006/relationships/hyperlink" Target="https://www.youtube.com/watch?v=phrXsdnhE7w" TargetMode="Externa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24.xml"/><Relationship Id="rId4" Type="http://schemas.openxmlformats.org/officeDocument/2006/relationships/image" Target="../media/image10.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25.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2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tags" Target="../tags/tag2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xml"/><Relationship Id="rId1" Type="http://schemas.openxmlformats.org/officeDocument/2006/relationships/tags" Target="../tags/tag3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xml"/><Relationship Id="rId1" Type="http://schemas.openxmlformats.org/officeDocument/2006/relationships/tags" Target="../tags/tag3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xml"/><Relationship Id="rId1" Type="http://schemas.openxmlformats.org/officeDocument/2006/relationships/tags" Target="../tags/tag32.xml"/><Relationship Id="rId5" Type="http://schemas.openxmlformats.org/officeDocument/2006/relationships/hyperlink" Target="http://csrc.nist.gov/groups/ST/toolkit/index.html" TargetMode="External"/><Relationship Id="rId4" Type="http://schemas.openxmlformats.org/officeDocument/2006/relationships/hyperlink" Target="https://en.wikipedia.org/wiki/Secure_Hash_Algorithm" TargetMode="Externa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5.xml"/><Relationship Id="rId1" Type="http://schemas.openxmlformats.org/officeDocument/2006/relationships/tags" Target="../tags/tag3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5.xml"/><Relationship Id="rId1" Type="http://schemas.openxmlformats.org/officeDocument/2006/relationships/tags" Target="../tags/tag3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5.xml"/><Relationship Id="rId1" Type="http://schemas.openxmlformats.org/officeDocument/2006/relationships/tags" Target="../tags/tag35.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5.xml"/><Relationship Id="rId1" Type="http://schemas.openxmlformats.org/officeDocument/2006/relationships/tags" Target="../tags/tag36.xml"/><Relationship Id="rId4" Type="http://schemas.openxmlformats.org/officeDocument/2006/relationships/image" Target="../media/image11.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5.xml"/><Relationship Id="rId1" Type="http://schemas.openxmlformats.org/officeDocument/2006/relationships/tags" Target="../tags/tag3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5.xml"/><Relationship Id="rId1" Type="http://schemas.openxmlformats.org/officeDocument/2006/relationships/tags" Target="../tags/tag38.xml"/></Relationships>
</file>

<file path=ppt/slides/_rels/slide44.xml.rels><?xml version="1.0" encoding="UTF-8" standalone="yes"?>
<Relationships xmlns="http://schemas.openxmlformats.org/package/2006/relationships"><Relationship Id="rId8" Type="http://schemas.openxmlformats.org/officeDocument/2006/relationships/hyperlink" Target="http://www.chcf.org/topics/view.cfm?itemID=115694" TargetMode="External"/><Relationship Id="rId3" Type="http://schemas.openxmlformats.org/officeDocument/2006/relationships/notesSlide" Target="../notesSlides/notesSlide44.xml"/><Relationship Id="rId7" Type="http://schemas.openxmlformats.org/officeDocument/2006/relationships/hyperlink" Target="http://library.ahima.org/PdfView?oid=22958" TargetMode="External"/><Relationship Id="rId2" Type="http://schemas.openxmlformats.org/officeDocument/2006/relationships/slideLayout" Target="../slideLayouts/slideLayout6.xml"/><Relationship Id="rId1" Type="http://schemas.openxmlformats.org/officeDocument/2006/relationships/tags" Target="../tags/tag39.xml"/><Relationship Id="rId6" Type="http://schemas.openxmlformats.org/officeDocument/2006/relationships/hyperlink" Target="http://bok.ahima.org/PdfView?oid=107674" TargetMode="External"/><Relationship Id="rId5" Type="http://schemas.openxmlformats.org/officeDocument/2006/relationships/hyperlink" Target="http://www.acponline.org/advocacy/where_we_stand/policy/hit_privacy.pdf" TargetMode="External"/><Relationship Id="rId4" Type="http://schemas.openxmlformats.org/officeDocument/2006/relationships/hyperlink" Target="https://youtu.be/33CIVjvYyEk" TargetMode="External"/></Relationships>
</file>

<file path=ppt/slides/_rels/slide45.xml.rels><?xml version="1.0" encoding="UTF-8" standalone="yes"?>
<Relationships xmlns="http://schemas.openxmlformats.org/package/2006/relationships"><Relationship Id="rId8" Type="http://schemas.openxmlformats.org/officeDocument/2006/relationships/hyperlink" Target="http://www.modernhealthcare.com/article/20160217/NEWS/160219920" TargetMode="External"/><Relationship Id="rId3" Type="http://schemas.openxmlformats.org/officeDocument/2006/relationships/notesSlide" Target="../notesSlides/notesSlide45.xml"/><Relationship Id="rId7" Type="http://schemas.openxmlformats.org/officeDocument/2006/relationships/hyperlink" Target="http://www.nap.edu/catalog/5595/for-the-record-protecting-electronic-health-information" TargetMode="External"/><Relationship Id="rId2" Type="http://schemas.openxmlformats.org/officeDocument/2006/relationships/slideLayout" Target="../slideLayouts/slideLayout6.xml"/><Relationship Id="rId1" Type="http://schemas.openxmlformats.org/officeDocument/2006/relationships/tags" Target="../tags/tag40.xml"/><Relationship Id="rId6" Type="http://schemas.openxmlformats.org/officeDocument/2006/relationships/hyperlink" Target="http://www.ncvhs.hhs.gov/wp-content/uploads/2014/05/080220lt.pdf" TargetMode="External"/><Relationship Id="rId5" Type="http://schemas.openxmlformats.org/officeDocument/2006/relationships/hyperlink" Target="http://www.ncvhs.hhs.gov/recommendations-reports-presentations/june-22-2006-letter-to-the-secretary-recommendations-regarding-privacy-and-confidentiality-in-the-nationwide-health-information-network/" TargetMode="External"/><Relationship Id="rId4" Type="http://schemas.openxmlformats.org/officeDocument/2006/relationships/hyperlink" Target="http://www.biomedcentral.com/1755-8794/1/32" TargetMode="Externa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7" Type="http://schemas.openxmlformats.org/officeDocument/2006/relationships/hyperlink" Target="http://scholarship.law.georgetown.edu/cgi/viewcontent.cgi?article=1086&amp;context=facpub" TargetMode="External"/><Relationship Id="rId2" Type="http://schemas.openxmlformats.org/officeDocument/2006/relationships/slideLayout" Target="../slideLayouts/slideLayout6.xml"/><Relationship Id="rId1" Type="http://schemas.openxmlformats.org/officeDocument/2006/relationships/tags" Target="../tags/tag41.xml"/><Relationship Id="rId6" Type="http://schemas.openxmlformats.org/officeDocument/2006/relationships/hyperlink" Target="http://ec.europa.eu/justice/data-protection/index_en.htm" TargetMode="External"/><Relationship Id="rId5" Type="http://schemas.openxmlformats.org/officeDocument/2006/relationships/hyperlink" Target="http://ec.europa.eu/justice/newsroom/data-protection/news/160229_en.htm" TargetMode="External"/><Relationship Id="rId4" Type="http://schemas.openxmlformats.org/officeDocument/2006/relationships/hyperlink" Target="https://www.hhs.gov/ohrp/regulations-and-policy/belmont-report/read-the-belmont-report/index.html" TargetMode="Externa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6.xml"/><Relationship Id="rId1" Type="http://schemas.openxmlformats.org/officeDocument/2006/relationships/tags" Target="../tags/tag42.xml"/><Relationship Id="rId6" Type="http://schemas.openxmlformats.org/officeDocument/2006/relationships/hyperlink" Target="http://www.himss.org/2015-cybersecurity-survey" TargetMode="External"/><Relationship Id="rId5" Type="http://schemas.openxmlformats.org/officeDocument/2006/relationships/hyperlink" Target="https://www.healthit.gov/patients-families/your-health-information-rights" TargetMode="External"/><Relationship Id="rId4" Type="http://schemas.openxmlformats.org/officeDocument/2006/relationships/hyperlink" Target="https://www.healthit.gov/policy-researchers-implementers/health-information-security-privacy-collaboration-hispc" TargetMode="Externa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7" Type="http://schemas.openxmlformats.org/officeDocument/2006/relationships/hyperlink" Target="http://www.washingtonpost.com/wp-dyn/content/article/2006/06/29/AR2006062900352.html" TargetMode="External"/><Relationship Id="rId2" Type="http://schemas.openxmlformats.org/officeDocument/2006/relationships/slideLayout" Target="../slideLayouts/slideLayout6.xml"/><Relationship Id="rId1" Type="http://schemas.openxmlformats.org/officeDocument/2006/relationships/tags" Target="../tags/tag43.xml"/><Relationship Id="rId6" Type="http://schemas.openxmlformats.org/officeDocument/2006/relationships/hyperlink" Target="http://www.modernhealthcare.com/article/20160303/NEWS/160309922/healthcare-underspends-on-cybersecurity-as-attacks-accelerate" TargetMode="External"/><Relationship Id="rId5" Type="http://schemas.openxmlformats.org/officeDocument/2006/relationships/hyperlink" Target="http://www.cbsnews.com/stories/2010/04/19/eveningnews/main6412439.shtml" TargetMode="External"/><Relationship Id="rId4" Type="http://schemas.openxmlformats.org/officeDocument/2006/relationships/hyperlink" Target="http://hipaa.yale.edu/security/break-glass-procedure-granting-emergency-access-critical-ephi-systems" TargetMode="External"/></Relationships>
</file>

<file path=ppt/slides/_rels/slide49.xml.rels><?xml version="1.0" encoding="UTF-8" standalone="yes"?>
<Relationships xmlns="http://schemas.openxmlformats.org/package/2006/relationships"><Relationship Id="rId8" Type="http://schemas.openxmlformats.org/officeDocument/2006/relationships/hyperlink" Target="http://csrc.nist.gov/groups/ST/toolkit" TargetMode="External"/><Relationship Id="rId3" Type="http://schemas.openxmlformats.org/officeDocument/2006/relationships/notesSlide" Target="../notesSlides/notesSlide49.xml"/><Relationship Id="rId7" Type="http://schemas.openxmlformats.org/officeDocument/2006/relationships/hyperlink" Target="http://nvlpubs.nist.gov/nistpubs/FIPS/NIST.FIPS.180-4.pdf" TargetMode="External"/><Relationship Id="rId2" Type="http://schemas.openxmlformats.org/officeDocument/2006/relationships/slideLayout" Target="../slideLayouts/slideLayout6.xml"/><Relationship Id="rId1" Type="http://schemas.openxmlformats.org/officeDocument/2006/relationships/tags" Target="../tags/tag44.xml"/><Relationship Id="rId6" Type="http://schemas.openxmlformats.org/officeDocument/2006/relationships/hyperlink" Target="https://www.nap.edu/read/5595/chapter/2#4" TargetMode="External"/><Relationship Id="rId5" Type="http://schemas.openxmlformats.org/officeDocument/2006/relationships/hyperlink" Target="http://www.forbes.com/sites/danmunro/2015/12/31/data-breaches-in-healthcare-total-over-112-million-records-in-2015/#356bb7337fd5" TargetMode="External"/><Relationship Id="rId4" Type="http://schemas.openxmlformats.org/officeDocument/2006/relationships/hyperlink" Target="http://www.healthinfolaw.org/comparative-analysis/who-owns-medical-records-50-state-comparison" TargetMode="Externa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8" Type="http://schemas.openxmlformats.org/officeDocument/2006/relationships/hyperlink" Target="http://www.healthcare-informatics.com/news-item/anthem-hit-large-data-brach" TargetMode="External"/><Relationship Id="rId3" Type="http://schemas.openxmlformats.org/officeDocument/2006/relationships/notesSlide" Target="../notesSlides/notesSlide50.xml"/><Relationship Id="rId7" Type="http://schemas.openxmlformats.org/officeDocument/2006/relationships/hyperlink" Target="https://patientprivacyrights.org/" TargetMode="External"/><Relationship Id="rId2" Type="http://schemas.openxmlformats.org/officeDocument/2006/relationships/slideLayout" Target="../slideLayouts/slideLayout6.xml"/><Relationship Id="rId1" Type="http://schemas.openxmlformats.org/officeDocument/2006/relationships/tags" Target="../tags/tag45.xml"/><Relationship Id="rId6" Type="http://schemas.openxmlformats.org/officeDocument/2006/relationships/hyperlink" Target="https://www.technologyreview.com/s/533631/2015-could-be-the-year-of-the-hospital-hack" TargetMode="External"/><Relationship Id="rId5" Type="http://schemas.openxmlformats.org/officeDocument/2006/relationships/hyperlink" Target="https://www.healthit.gov/sites/default/files/pdf/privacy/privacy-and-security-guide.pdf" TargetMode="External"/><Relationship Id="rId4" Type="http://schemas.openxmlformats.org/officeDocument/2006/relationships/hyperlink" Target="http://www.nist.gov/cyberframework/upload/cybersecurity-framework-021214.pdf" TargetMode="Externa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7" Type="http://schemas.openxmlformats.org/officeDocument/2006/relationships/hyperlink" Target="https://www.privacyrights.org/content/hipaa-privacy-rule-patients-rights" TargetMode="External"/><Relationship Id="rId2" Type="http://schemas.openxmlformats.org/officeDocument/2006/relationships/slideLayout" Target="../slideLayouts/slideLayout6.xml"/><Relationship Id="rId1" Type="http://schemas.openxmlformats.org/officeDocument/2006/relationships/tags" Target="../tags/tag46.xml"/><Relationship Id="rId6" Type="http://schemas.openxmlformats.org/officeDocument/2006/relationships/hyperlink" Target="http://www.privacyrights.org/data-breach" TargetMode="External"/><Relationship Id="rId5" Type="http://schemas.openxmlformats.org/officeDocument/2006/relationships/hyperlink" Target="http://ihcrp.georgetown.edu/pdfs/prittse-consent.pdf" TargetMode="External"/><Relationship Id="rId4" Type="http://schemas.openxmlformats.org/officeDocument/2006/relationships/hyperlink" Target="https://www2.idexpertscorp.com/fifth-annual-ponemon-study-on-privacy-security-incidents-of-healthcare-data" TargetMode="External"/></Relationships>
</file>

<file path=ppt/slides/_rels/slide52.xml.rels><?xml version="1.0" encoding="UTF-8" standalone="yes"?>
<Relationships xmlns="http://schemas.openxmlformats.org/package/2006/relationships"><Relationship Id="rId8" Type="http://schemas.openxmlformats.org/officeDocument/2006/relationships/hyperlink" Target="https://ocrportal.hhs.gov/ocr/breach/breach_report.jsf" TargetMode="External"/><Relationship Id="rId3" Type="http://schemas.openxmlformats.org/officeDocument/2006/relationships/notesSlide" Target="../notesSlides/notesSlide52.xml"/><Relationship Id="rId7" Type="http://schemas.openxmlformats.org/officeDocument/2006/relationships/hyperlink" Target="https://sites.tufts.edu/prep/2009/07/07/declaration-of-health-data-rights" TargetMode="External"/><Relationship Id="rId2" Type="http://schemas.openxmlformats.org/officeDocument/2006/relationships/slideLayout" Target="../slideLayouts/slideLayout6.xml"/><Relationship Id="rId1" Type="http://schemas.openxmlformats.org/officeDocument/2006/relationships/tags" Target="../tags/tag47.xml"/><Relationship Id="rId6" Type="http://schemas.openxmlformats.org/officeDocument/2006/relationships/hyperlink" Target="https://www.sans.org/about" TargetMode="External"/><Relationship Id="rId5" Type="http://schemas.openxmlformats.org/officeDocument/2006/relationships/hyperlink" Target="https://www.youtube.com/watch?v=f1JPjLCxPFQ" TargetMode="External"/><Relationship Id="rId4" Type="http://schemas.openxmlformats.org/officeDocument/2006/relationships/hyperlink" Target="http://sequoiaproject.org/ehealth-exchange/onboarding/dursa" TargetMode="Externa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6.xml"/><Relationship Id="rId1" Type="http://schemas.openxmlformats.org/officeDocument/2006/relationships/tags" Target="../tags/tag48.xml"/><Relationship Id="rId6" Type="http://schemas.openxmlformats.org/officeDocument/2006/relationships/hyperlink" Target="https://en.wikipedia.org/wiki/Secure_Hash_Algorithm" TargetMode="External"/><Relationship Id="rId5" Type="http://schemas.openxmlformats.org/officeDocument/2006/relationships/hyperlink" Target="https://www.whitehouse.gov/the-press-office/2015/01/30/fact-sheet-president-obama-s-precision-medicine-initiative" TargetMode="External"/><Relationship Id="rId4" Type="http://schemas.openxmlformats.org/officeDocument/2006/relationships/hyperlink" Target="http://www.hhs.gov/about/news/2016/03/17/improper-disclosure-research-participants-protected-health-information-results-in-hipaa-settlement.html" TargetMode="Externa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2C2C266-1BE7-4C85-AF85-B54ED1B36D9C}"/>
              </a:ext>
            </a:extLst>
          </p:cNvPr>
          <p:cNvSpPr txBox="1">
            <a:spLocks/>
          </p:cNvSpPr>
          <p:nvPr/>
        </p:nvSpPr>
        <p:spPr>
          <a:xfrm>
            <a:off x="422275" y="1546225"/>
            <a:ext cx="9080500" cy="1470025"/>
          </a:xfrm>
          <a:prstGeom prst="rect">
            <a:avLst/>
          </a:prstGeom>
        </p:spPr>
        <p:txBody>
          <a:bodyPr/>
          <a:lstStyle>
            <a:lvl1pPr eaLnBrk="1" hangingPunct="1">
              <a:lnSpc>
                <a:spcPct val="90000"/>
              </a:lnSpc>
              <a:defRPr sz="3600" b="1">
                <a:solidFill>
                  <a:srgbClr val="A29CC0"/>
                </a:solidFill>
                <a:latin typeface="Century Gothic" panose="020B0502020202020204" pitchFamily="34" charset="0"/>
                <a:ea typeface="+mj-ea"/>
                <a:cs typeface="+mj-cs"/>
              </a:defRPr>
            </a:lvl1pPr>
          </a:lstStyle>
          <a:p>
            <a:pPr fontAlgn="auto">
              <a:spcBef>
                <a:spcPts val="0"/>
              </a:spcBef>
              <a:spcAft>
                <a:spcPts val="0"/>
              </a:spcAft>
              <a:defRPr/>
            </a:pPr>
            <a:r>
              <a:rPr lang="en-US" altLang="en-US" sz="4400" dirty="0">
                <a:solidFill>
                  <a:schemeClr val="bg1"/>
                </a:solidFill>
                <a:ea typeface="+mn-ea"/>
                <a:cs typeface="Gill Sans MT"/>
              </a:rPr>
              <a:t>Introduction to Health Informatics:</a:t>
            </a:r>
            <a:endParaRPr lang="en-US" sz="4400" dirty="0">
              <a:solidFill>
                <a:schemeClr val="bg1"/>
              </a:solidFill>
              <a:ea typeface="+mn-ea"/>
              <a:cs typeface="Gill Sans MT"/>
            </a:endParaRPr>
          </a:p>
        </p:txBody>
      </p:sp>
      <p:sp>
        <p:nvSpPr>
          <p:cNvPr id="6" name="Text Placeholder 2">
            <a:extLst>
              <a:ext uri="{FF2B5EF4-FFF2-40B4-BE49-F238E27FC236}">
                <a16:creationId xmlns:a16="http://schemas.microsoft.com/office/drawing/2014/main" id="{A3994082-0ED5-4DF8-98D8-6701CE8E39E9}"/>
              </a:ext>
            </a:extLst>
          </p:cNvPr>
          <p:cNvSpPr txBox="1">
            <a:spLocks/>
          </p:cNvSpPr>
          <p:nvPr/>
        </p:nvSpPr>
        <p:spPr>
          <a:xfrm>
            <a:off x="422275" y="3016250"/>
            <a:ext cx="8674100" cy="841375"/>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pPr fontAlgn="auto">
              <a:spcBef>
                <a:spcPts val="0"/>
              </a:spcBef>
              <a:spcAft>
                <a:spcPts val="0"/>
              </a:spcAft>
              <a:defRPr/>
            </a:pPr>
            <a:r>
              <a:rPr lang="en-US" altLang="en-US" sz="4000" kern="0" dirty="0">
                <a:solidFill>
                  <a:schemeClr val="bg1"/>
                </a:solidFill>
              </a:rPr>
              <a:t>Privacy, Security, and Confidentiality</a:t>
            </a:r>
          </a:p>
          <a:p>
            <a:pPr fontAlgn="auto">
              <a:spcBef>
                <a:spcPts val="0"/>
              </a:spcBef>
              <a:spcAft>
                <a:spcPts val="0"/>
              </a:spcAft>
              <a:defRPr/>
            </a:pPr>
            <a:endParaRPr lang="en-US" kern="0" dirty="0"/>
          </a:p>
        </p:txBody>
      </p:sp>
      <p:sp>
        <p:nvSpPr>
          <p:cNvPr id="19460" name="TextBox 7"/>
          <p:cNvSpPr txBox="1">
            <a:spLocks noChangeArrowheads="1"/>
          </p:cNvSpPr>
          <p:nvPr/>
        </p:nvSpPr>
        <p:spPr bwMode="auto">
          <a:xfrm>
            <a:off x="0" y="255588"/>
            <a:ext cx="974883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eaLnBrk="1" hangingPunct="1"/>
            <a:r>
              <a:rPr lang="en-US" altLang="en-US" sz="2200" b="1">
                <a:solidFill>
                  <a:schemeClr val="bg1"/>
                </a:solidFill>
                <a:latin typeface="Century Gothic" charset="0"/>
              </a:rPr>
              <a:t>Health Informatics in Low- and Middle-Income Countries</a:t>
            </a:r>
          </a:p>
          <a:p>
            <a:pPr algn="r" eaLnBrk="1" hangingPunct="1"/>
            <a:r>
              <a:rPr lang="en-US" altLang="en-US" sz="2200">
                <a:solidFill>
                  <a:schemeClr val="bg1"/>
                </a:solidFill>
                <a:latin typeface="Century Gothic" charset="0"/>
              </a:rPr>
              <a:t>Short Course for Health Information System Professionals</a:t>
            </a:r>
            <a:endParaRPr lang="en-US" altLang="en-US" sz="1900">
              <a:solidFill>
                <a:schemeClr val="bg1"/>
              </a:solidFill>
              <a:latin typeface="Century Gothic"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bwMode="auto">
          <a:xfrm>
            <a:off x="395288"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a:latin typeface="Century Gothic" charset="0"/>
              </a:rPr>
              <a:t>Concerns about Privacy</a:t>
            </a:r>
          </a:p>
        </p:txBody>
      </p:sp>
      <p:sp>
        <p:nvSpPr>
          <p:cNvPr id="36867" name="Content Placeholder 2"/>
          <p:cNvSpPr>
            <a:spLocks noGrp="1"/>
          </p:cNvSpPr>
          <p:nvPr>
            <p:ph type="body" sz="quarter" idx="10"/>
          </p:nvPr>
        </p:nvSpPr>
        <p:spPr bwMode="auto">
          <a:xfrm>
            <a:off x="406400" y="2133600"/>
            <a:ext cx="9148763" cy="2590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1200"/>
              </a:spcAft>
              <a:buFontTx/>
              <a:buChar char="•"/>
            </a:pPr>
            <a:r>
              <a:rPr lang="en-US" altLang="en-US">
                <a:latin typeface="Century Gothic" charset="0"/>
              </a:rPr>
              <a:t>Personal privacy versus common good</a:t>
            </a:r>
          </a:p>
          <a:p>
            <a:pPr eaLnBrk="1" hangingPunct="1">
              <a:spcBef>
                <a:spcPct val="0"/>
              </a:spcBef>
              <a:spcAft>
                <a:spcPts val="1200"/>
              </a:spcAft>
              <a:buFontTx/>
              <a:buChar char="•"/>
            </a:pPr>
            <a:r>
              <a:rPr lang="en-US" altLang="en-US">
                <a:latin typeface="Century Gothic" charset="0"/>
              </a:rPr>
              <a:t>Continued disclosures</a:t>
            </a:r>
          </a:p>
          <a:p>
            <a:pPr eaLnBrk="1" hangingPunct="1">
              <a:spcBef>
                <a:spcPct val="0"/>
              </a:spcBef>
              <a:spcAft>
                <a:spcPts val="1200"/>
              </a:spcAft>
              <a:buFontTx/>
              <a:buChar char="•"/>
            </a:pPr>
            <a:r>
              <a:rPr lang="en-US" altLang="en-US">
                <a:latin typeface="Century Gothic" charset="0"/>
              </a:rPr>
              <a:t>Concerns of public</a:t>
            </a:r>
          </a:p>
          <a:p>
            <a:pPr eaLnBrk="1" hangingPunct="1">
              <a:spcBef>
                <a:spcPct val="0"/>
              </a:spcBef>
              <a:spcAft>
                <a:spcPts val="1200"/>
              </a:spcAft>
              <a:buFontTx/>
              <a:buChar char="•"/>
            </a:pPr>
            <a:r>
              <a:rPr lang="en-US" altLang="en-US">
                <a:latin typeface="Century Gothic" charset="0"/>
              </a:rPr>
              <a:t>De-identified data</a:t>
            </a:r>
          </a:p>
        </p:txBody>
      </p:sp>
      <p:sp>
        <p:nvSpPr>
          <p:cNvPr id="36868" name="Slide Number Placehold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870DBB89-7B06-F241-ADF7-B8563B36F617}" type="slidenum">
              <a:rPr lang="en-US" altLang="en-US">
                <a:solidFill>
                  <a:srgbClr val="1E1860"/>
                </a:solidFill>
              </a:rPr>
              <a:pPr/>
              <a:t>10</a:t>
            </a:fld>
            <a:endParaRPr lang="en-US" altLang="en-US">
              <a:solidFill>
                <a:srgbClr val="1E1860"/>
              </a:solidFill>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bwMode="auto">
          <a:xfrm>
            <a:off x="395288" y="119063"/>
            <a:ext cx="9159875" cy="10906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lnSpc>
                <a:spcPct val="90000"/>
              </a:lnSpc>
            </a:pPr>
            <a:r>
              <a:rPr lang="en-US" altLang="en-US">
                <a:latin typeface="Century Gothic" charset="0"/>
              </a:rPr>
              <a:t>Digital Health and Privacy, Security, </a:t>
            </a:r>
            <a:br>
              <a:rPr lang="en-US" altLang="en-US">
                <a:latin typeface="Century Gothic" charset="0"/>
              </a:rPr>
            </a:br>
            <a:r>
              <a:rPr lang="en-US" altLang="en-US">
                <a:latin typeface="Century Gothic" charset="0"/>
              </a:rPr>
              <a:t>and Confidentiality</a:t>
            </a:r>
          </a:p>
        </p:txBody>
      </p:sp>
      <p:sp>
        <p:nvSpPr>
          <p:cNvPr id="38915"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3669D91E-7B33-3246-97C0-23D03A0EF40A}" type="slidenum">
              <a:rPr lang="en-US" altLang="en-US">
                <a:solidFill>
                  <a:srgbClr val="1E1860"/>
                </a:solidFill>
              </a:rPr>
              <a:pPr/>
              <a:t>11</a:t>
            </a:fld>
            <a:endParaRPr lang="en-US" altLang="en-US">
              <a:solidFill>
                <a:srgbClr val="1E1860"/>
              </a:solidFill>
            </a:endParaRPr>
          </a:p>
        </p:txBody>
      </p:sp>
      <p:graphicFrame>
        <p:nvGraphicFramePr>
          <p:cNvPr id="6" name="Diagram 5">
            <a:extLst>
              <a:ext uri="{FF2B5EF4-FFF2-40B4-BE49-F238E27FC236}">
                <a16:creationId xmlns:a16="http://schemas.microsoft.com/office/drawing/2014/main" id="{21EF5C09-FCBB-4081-BF00-53FC0CF0C2A0}"/>
              </a:ext>
            </a:extLst>
          </p:cNvPr>
          <p:cNvGraphicFramePr/>
          <p:nvPr/>
        </p:nvGraphicFramePr>
        <p:xfrm>
          <a:off x="758516" y="1979566"/>
          <a:ext cx="8516123" cy="50247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bwMode="auto">
          <a:xfrm>
            <a:off x="406400" y="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a:latin typeface="Century Gothic" charset="0"/>
              </a:rPr>
              <a:t>Personal Privacy versus the Common Good</a:t>
            </a:r>
          </a:p>
        </p:txBody>
      </p:sp>
      <p:sp>
        <p:nvSpPr>
          <p:cNvPr id="39939" name="Content Placeholder 2"/>
          <p:cNvSpPr>
            <a:spLocks noGrp="1"/>
          </p:cNvSpPr>
          <p:nvPr>
            <p:ph type="body" sz="quarter" idx="10"/>
          </p:nvPr>
        </p:nvSpPr>
        <p:spPr bwMode="auto">
          <a:xfrm>
            <a:off x="406400" y="1719262"/>
            <a:ext cx="9363075" cy="55832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lnSpc>
                <a:spcPct val="100000"/>
              </a:lnSpc>
              <a:spcBef>
                <a:spcPct val="0"/>
              </a:spcBef>
              <a:buFontTx/>
              <a:buChar char="•"/>
            </a:pPr>
            <a:r>
              <a:rPr lang="en-US" altLang="en-US" sz="2200" dirty="0">
                <a:latin typeface="Century Gothic" charset="0"/>
              </a:rPr>
              <a:t>Concerns expressed in American Civil Liberties Union video </a:t>
            </a:r>
            <a:r>
              <a:rPr lang="en-US" altLang="en-US" sz="2200" dirty="0">
                <a:latin typeface="Century Gothic" charset="0"/>
                <a:hlinkClick r:id="rId4" tooltip="Link to ACLU Privacy video"/>
              </a:rPr>
              <a:t>Scary Pizza</a:t>
            </a:r>
            <a:endParaRPr lang="en-US" altLang="en-US" sz="2200" dirty="0">
              <a:latin typeface="Century Gothic" charset="0"/>
            </a:endParaRPr>
          </a:p>
          <a:p>
            <a:pPr eaLnBrk="1" hangingPunct="1">
              <a:lnSpc>
                <a:spcPct val="100000"/>
              </a:lnSpc>
              <a:spcBef>
                <a:spcPct val="0"/>
              </a:spcBef>
              <a:buFontTx/>
              <a:buChar char="•"/>
            </a:pPr>
            <a:r>
              <a:rPr lang="en-US" altLang="en-US" sz="2200" dirty="0">
                <a:latin typeface="Century Gothic" charset="0"/>
              </a:rPr>
              <a:t>A spectrum of views:</a:t>
            </a:r>
          </a:p>
          <a:p>
            <a:pPr lvl="1" eaLnBrk="1" hangingPunct="1">
              <a:lnSpc>
                <a:spcPct val="100000"/>
              </a:lnSpc>
              <a:spcBef>
                <a:spcPct val="0"/>
              </a:spcBef>
              <a:buFont typeface="Courier New" charset="0"/>
              <a:buChar char="o"/>
            </a:pPr>
            <a:r>
              <a:rPr lang="en-US" altLang="en-US" sz="2200" dirty="0">
                <a:latin typeface="Century Gothic" charset="0"/>
              </a:rPr>
              <a:t>One end holds that although personal privacy is important, there are some instances when the common good of society outweighs it, such as in </a:t>
            </a:r>
            <a:r>
              <a:rPr lang="en-US" altLang="en-US" sz="2200" dirty="0" err="1">
                <a:latin typeface="Century Gothic" charset="0"/>
              </a:rPr>
              <a:t>biosurveillance</a:t>
            </a:r>
            <a:r>
              <a:rPr lang="en-US" altLang="en-US" sz="2200" dirty="0">
                <a:latin typeface="Century Gothic" charset="0"/>
              </a:rPr>
              <a:t> (</a:t>
            </a:r>
            <a:r>
              <a:rPr lang="en-US" altLang="en-US" sz="2200" dirty="0" err="1">
                <a:latin typeface="Century Gothic" charset="0"/>
              </a:rPr>
              <a:t>Gostin</a:t>
            </a:r>
            <a:r>
              <a:rPr lang="en-US" altLang="en-US" sz="2200" dirty="0">
                <a:latin typeface="Century Gothic" charset="0"/>
              </a:rPr>
              <a:t> &amp; Hodge, 2002; Hodge, </a:t>
            </a:r>
            <a:r>
              <a:rPr lang="en-US" altLang="en-US" sz="2200" dirty="0" err="1">
                <a:latin typeface="Century Gothic" charset="0"/>
              </a:rPr>
              <a:t>Gostin</a:t>
            </a:r>
            <a:r>
              <a:rPr lang="en-US" altLang="en-US" sz="2200" dirty="0">
                <a:latin typeface="Century Gothic" charset="0"/>
              </a:rPr>
              <a:t>, &amp; Jacobson, 1999).</a:t>
            </a:r>
          </a:p>
          <a:p>
            <a:pPr lvl="1" eaLnBrk="1" hangingPunct="1">
              <a:lnSpc>
                <a:spcPct val="100000"/>
              </a:lnSpc>
              <a:spcBef>
                <a:spcPct val="0"/>
              </a:spcBef>
              <a:buFont typeface="Courier New" charset="0"/>
              <a:buChar char="o"/>
            </a:pPr>
            <a:r>
              <a:rPr lang="en-US" altLang="en-US" sz="2200" dirty="0">
                <a:latin typeface="Century Gothic" charset="0"/>
              </a:rPr>
              <a:t>The other end holds that personal privacy trumps all other concerns (Privacy Rights Clearinghouse, 2009; see also video by Deborah Peel, Designing Technology to Restore Privacy, </a:t>
            </a:r>
            <a:r>
              <a:rPr lang="en-US" altLang="en-US" sz="2200" dirty="0">
                <a:latin typeface="Century Gothic" charset="0"/>
                <a:hlinkClick r:id="rId5" tooltip="Patient Privacy Rights, Link to website"/>
              </a:rPr>
              <a:t>http://www.patientprivacyrights.org</a:t>
            </a:r>
            <a:r>
              <a:rPr lang="en-US" altLang="en-US" sz="2200" dirty="0">
                <a:latin typeface="Century Gothic" charset="0"/>
              </a:rPr>
              <a:t>).</a:t>
            </a:r>
          </a:p>
          <a:p>
            <a:pPr lvl="1" eaLnBrk="1" hangingPunct="1">
              <a:lnSpc>
                <a:spcPct val="100000"/>
              </a:lnSpc>
              <a:spcBef>
                <a:spcPct val="0"/>
              </a:spcBef>
              <a:buFont typeface="Courier New" charset="0"/>
              <a:buChar char="o"/>
            </a:pPr>
            <a:r>
              <a:rPr lang="en-US" altLang="en-US" sz="2200" dirty="0">
                <a:latin typeface="Century Gothic" charset="0"/>
              </a:rPr>
              <a:t>More </a:t>
            </a:r>
            <a:r>
              <a:rPr lang="ja-JP" altLang="en-US" sz="2200" dirty="0">
                <a:latin typeface="Century Gothic" charset="0"/>
                <a:ea typeface="MS PGothic" charset="-128"/>
              </a:rPr>
              <a:t>“</a:t>
            </a:r>
            <a:r>
              <a:rPr lang="en-US" altLang="ja-JP" sz="2200" dirty="0">
                <a:latin typeface="Century Gothic" charset="0"/>
                <a:ea typeface="MS PGothic" charset="-128"/>
              </a:rPr>
              <a:t>balanced</a:t>
            </a:r>
            <a:r>
              <a:rPr lang="ja-JP" altLang="en-US" sz="2200" dirty="0">
                <a:latin typeface="Century Gothic" charset="0"/>
                <a:ea typeface="MS PGothic" charset="-128"/>
              </a:rPr>
              <a:t>”</a:t>
            </a:r>
            <a:r>
              <a:rPr lang="en-US" altLang="ja-JP" sz="2200" dirty="0">
                <a:latin typeface="Century Gothic" charset="0"/>
                <a:ea typeface="MS PGothic" charset="-128"/>
              </a:rPr>
              <a:t> views? (</a:t>
            </a:r>
            <a:r>
              <a:rPr lang="en-US" altLang="en-US" sz="2200" dirty="0">
                <a:latin typeface="Century Gothic" charset="0"/>
              </a:rPr>
              <a:t>California Health Care Foundation</a:t>
            </a:r>
            <a:r>
              <a:rPr lang="en-US" altLang="ja-JP" sz="2200" dirty="0">
                <a:latin typeface="Century Gothic" charset="0"/>
                <a:ea typeface="MS PGothic" charset="-128"/>
              </a:rPr>
              <a:t>, 2008; </a:t>
            </a:r>
            <a:r>
              <a:rPr lang="en-US" altLang="ja-JP" sz="2200" dirty="0" err="1">
                <a:latin typeface="Century Gothic" charset="0"/>
                <a:ea typeface="MS PGothic" charset="-128"/>
              </a:rPr>
              <a:t>Detmer</a:t>
            </a:r>
            <a:r>
              <a:rPr lang="en-US" altLang="ja-JP" sz="2200" dirty="0">
                <a:latin typeface="Century Gothic" charset="0"/>
                <a:ea typeface="MS PGothic" charset="-128"/>
              </a:rPr>
              <a:t>, 2010; American College of Physicians, 2011)</a:t>
            </a:r>
          </a:p>
          <a:p>
            <a:pPr eaLnBrk="1" hangingPunct="1">
              <a:lnSpc>
                <a:spcPct val="100000"/>
              </a:lnSpc>
              <a:spcBef>
                <a:spcPct val="0"/>
              </a:spcBef>
              <a:buFontTx/>
              <a:buChar char="•"/>
            </a:pPr>
            <a:r>
              <a:rPr lang="en-US" altLang="en-US" sz="2200" dirty="0">
                <a:latin typeface="Century Gothic" charset="0"/>
              </a:rPr>
              <a:t>Where do your views fit?</a:t>
            </a:r>
          </a:p>
        </p:txBody>
      </p:sp>
      <p:sp>
        <p:nvSpPr>
          <p:cNvPr id="39940"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9B635A4A-2FE8-0145-929C-2B44B09A606E}" type="slidenum">
              <a:rPr lang="en-US" altLang="en-US">
                <a:solidFill>
                  <a:srgbClr val="1E1860"/>
                </a:solidFill>
              </a:rPr>
              <a:pPr/>
              <a:t>12</a:t>
            </a:fld>
            <a:endParaRPr lang="en-US" altLang="en-US">
              <a:solidFill>
                <a:srgbClr val="1E1860"/>
              </a:solidFill>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bwMode="auto">
          <a:xfrm>
            <a:off x="395288"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a:latin typeface="Century Gothic" charset="0"/>
              </a:rPr>
              <a:t>Patient Information Disclosures</a:t>
            </a:r>
          </a:p>
        </p:txBody>
      </p:sp>
      <p:sp>
        <p:nvSpPr>
          <p:cNvPr id="41987" name="Content Placeholder 2"/>
          <p:cNvSpPr>
            <a:spLocks noGrp="1"/>
          </p:cNvSpPr>
          <p:nvPr>
            <p:ph type="body" sz="quarter" idx="10"/>
          </p:nvPr>
        </p:nvSpPr>
        <p:spPr bwMode="auto">
          <a:xfrm>
            <a:off x="406400" y="2133600"/>
            <a:ext cx="9363075" cy="55832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lnSpc>
                <a:spcPct val="100000"/>
              </a:lnSpc>
              <a:spcBef>
                <a:spcPct val="0"/>
              </a:spcBef>
              <a:buFontTx/>
              <a:buChar char="•"/>
            </a:pPr>
            <a:r>
              <a:rPr lang="en-US" altLang="en-US" sz="1800">
                <a:latin typeface="Century Gothic" charset="0"/>
              </a:rPr>
              <a:t>Healthcare cybersecurity attacks over the past five years have increased 125 percent as the industry has become an easy target; PHI is 50 times more valuable than financial information on the black market (Kutscher, 2016).  </a:t>
            </a:r>
          </a:p>
          <a:p>
            <a:pPr eaLnBrk="1" hangingPunct="1">
              <a:lnSpc>
                <a:spcPct val="100000"/>
              </a:lnSpc>
              <a:spcBef>
                <a:spcPct val="0"/>
              </a:spcBef>
              <a:buFontTx/>
              <a:buChar char="•"/>
            </a:pPr>
            <a:r>
              <a:rPr lang="en-US" altLang="en-US" sz="1800">
                <a:latin typeface="Century Gothic" charset="0"/>
              </a:rPr>
              <a:t>In Portland, Oregon, thieves broke into a car with back-up disks and tapes containing records of 365,000 patients (Rojas-Burke, 2006).</a:t>
            </a:r>
          </a:p>
          <a:p>
            <a:pPr eaLnBrk="1" hangingPunct="1">
              <a:lnSpc>
                <a:spcPct val="100000"/>
              </a:lnSpc>
              <a:spcBef>
                <a:spcPct val="0"/>
              </a:spcBef>
              <a:buFontTx/>
              <a:buChar char="•"/>
            </a:pPr>
            <a:r>
              <a:rPr lang="en-US" altLang="en-US" sz="1800">
                <a:latin typeface="Century Gothic" charset="0"/>
              </a:rPr>
              <a:t>Several episodes from Virginia, including a laptop with data of more than 1 million veterans, were recovered without apparent access (Lee &amp; Goldfarb, 2006).</a:t>
            </a:r>
          </a:p>
          <a:p>
            <a:pPr eaLnBrk="1" hangingPunct="1">
              <a:lnSpc>
                <a:spcPct val="100000"/>
              </a:lnSpc>
              <a:spcBef>
                <a:spcPct val="0"/>
              </a:spcBef>
              <a:buFontTx/>
              <a:buChar char="•"/>
            </a:pPr>
            <a:r>
              <a:rPr lang="en-US" altLang="en-US" sz="1800">
                <a:latin typeface="Century Gothic" charset="0"/>
              </a:rPr>
              <a:t>A hack of Indianapolis-based payer Anthem’s information technology (IT) systems exposed the personal data of approximately 80 million customers (Perma, 2015).</a:t>
            </a:r>
          </a:p>
          <a:p>
            <a:pPr eaLnBrk="1" hangingPunct="1">
              <a:lnSpc>
                <a:spcPct val="100000"/>
              </a:lnSpc>
              <a:spcBef>
                <a:spcPct val="0"/>
              </a:spcBef>
              <a:buFontTx/>
              <a:buChar char="•"/>
            </a:pPr>
            <a:r>
              <a:rPr lang="en-US" altLang="en-US" sz="1800">
                <a:latin typeface="Century Gothic" charset="0"/>
              </a:rPr>
              <a:t>Improper disclosure of research participants</a:t>
            </a:r>
            <a:r>
              <a:rPr lang="ja-JP" altLang="en-US" sz="1800">
                <a:latin typeface="Century Gothic" charset="0"/>
                <a:ea typeface="MS PGothic" charset="-128"/>
              </a:rPr>
              <a:t>’</a:t>
            </a:r>
            <a:r>
              <a:rPr lang="en-US" altLang="ja-JP" sz="1800">
                <a:latin typeface="Century Gothic" charset="0"/>
                <a:ea typeface="MS PGothic" charset="-128"/>
              </a:rPr>
              <a:t> PHI resulted in a $3.9 million HIPAA settlement (U.S. Department of Health and Human Services [HHS], 2016b).</a:t>
            </a:r>
          </a:p>
          <a:p>
            <a:pPr eaLnBrk="1" hangingPunct="1">
              <a:lnSpc>
                <a:spcPct val="100000"/>
              </a:lnSpc>
              <a:spcBef>
                <a:spcPct val="0"/>
              </a:spcBef>
              <a:buFontTx/>
              <a:buChar char="•"/>
            </a:pPr>
            <a:r>
              <a:rPr lang="en-US" altLang="en-US" sz="1800">
                <a:latin typeface="Century Gothic" charset="0"/>
              </a:rPr>
              <a:t>A hospital paid hackers $17,000 to unlock electronic health records frozen in a “ransomware” attack (Conn, 2016).</a:t>
            </a:r>
          </a:p>
        </p:txBody>
      </p:sp>
      <p:sp>
        <p:nvSpPr>
          <p:cNvPr id="41988"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B2B26CF9-D7D7-004E-8D51-8FEED2F98F61}" type="slidenum">
              <a:rPr lang="en-US" altLang="en-US">
                <a:solidFill>
                  <a:srgbClr val="1E1860"/>
                </a:solidFill>
              </a:rPr>
              <a:pPr/>
              <a:t>13</a:t>
            </a:fld>
            <a:endParaRPr lang="en-US" altLang="en-US">
              <a:solidFill>
                <a:srgbClr val="1E1860"/>
              </a:solidFill>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31E8F-012F-42E7-8BE7-5E46001B4356}"/>
              </a:ext>
            </a:extLst>
          </p:cNvPr>
          <p:cNvSpPr>
            <a:spLocks noGrp="1"/>
          </p:cNvSpPr>
          <p:nvPr>
            <p:ph type="title"/>
          </p:nvPr>
        </p:nvSpPr>
        <p:spPr>
          <a:xfrm>
            <a:off x="395288" y="533400"/>
            <a:ext cx="9159875" cy="657225"/>
          </a:xfrm>
        </p:spPr>
        <p:txBody>
          <a:bodyPr/>
          <a:lstStyle/>
          <a:p>
            <a:pPr algn="l" eaLnBrk="1" fontAlgn="auto" hangingPunct="1">
              <a:spcBef>
                <a:spcPts val="0"/>
              </a:spcBef>
              <a:spcAft>
                <a:spcPts val="0"/>
              </a:spcAft>
              <a:defRPr/>
            </a:pPr>
            <a:r>
              <a:rPr lang="en-US" spc="-50" dirty="0"/>
              <a:t>Patient Information Disclosures</a:t>
            </a:r>
          </a:p>
        </p:txBody>
      </p:sp>
      <p:sp>
        <p:nvSpPr>
          <p:cNvPr id="44035" name="Content Placeholder 2"/>
          <p:cNvSpPr>
            <a:spLocks noGrp="1"/>
          </p:cNvSpPr>
          <p:nvPr>
            <p:ph type="body" sz="quarter" idx="10"/>
          </p:nvPr>
        </p:nvSpPr>
        <p:spPr bwMode="auto">
          <a:xfrm>
            <a:off x="406400" y="2133600"/>
            <a:ext cx="9148763" cy="44116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1200"/>
              </a:spcAft>
              <a:buFontTx/>
              <a:buChar char="•"/>
            </a:pPr>
            <a:r>
              <a:rPr lang="en-US" altLang="en-US">
                <a:latin typeface="Century Gothic" charset="0"/>
              </a:rPr>
              <a:t>Privacy Rights Clearinghouse provides searchable Chronology of Data Breaches—not limited to medical:</a:t>
            </a:r>
          </a:p>
          <a:p>
            <a:pPr lvl="1" eaLnBrk="1" hangingPunct="1">
              <a:spcBef>
                <a:spcPct val="0"/>
              </a:spcBef>
              <a:spcAft>
                <a:spcPts val="1200"/>
              </a:spcAft>
              <a:buFont typeface="Courier New" charset="0"/>
              <a:buChar char="o"/>
            </a:pPr>
            <a:r>
              <a:rPr lang="en-US" altLang="en-US">
                <a:latin typeface="Century Gothic" charset="0"/>
                <a:hlinkClick r:id="rId4" tooltip="Chronology of Data Breaches—not limited to medical, Link to website"/>
              </a:rPr>
              <a:t>http://www.privacyrights.org/data-breach </a:t>
            </a:r>
            <a:endParaRPr lang="en-US" altLang="en-US">
              <a:latin typeface="Century Gothic" charset="0"/>
            </a:endParaRPr>
          </a:p>
          <a:p>
            <a:pPr eaLnBrk="1" hangingPunct="1">
              <a:spcBef>
                <a:spcPct val="0"/>
              </a:spcBef>
              <a:spcAft>
                <a:spcPts val="1200"/>
              </a:spcAft>
              <a:buFontTx/>
              <a:buChar char="•"/>
            </a:pPr>
            <a:r>
              <a:rPr lang="en-US" altLang="en-US">
                <a:latin typeface="Century Gothic" charset="0"/>
              </a:rPr>
              <a:t>HHS (2016a) must post list of breaches of unsecured PHI affecting 500 or more individuals (</a:t>
            </a:r>
            <a:r>
              <a:rPr lang="ja-JP" altLang="en-US">
                <a:latin typeface="Century Gothic" charset="0"/>
                <a:ea typeface="MS PGothic" charset="-128"/>
              </a:rPr>
              <a:t>“</a:t>
            </a:r>
            <a:r>
              <a:rPr lang="en-US" altLang="ja-JP">
                <a:latin typeface="Century Gothic" charset="0"/>
                <a:ea typeface="MS PGothic" charset="-128"/>
              </a:rPr>
              <a:t>wall of shame</a:t>
            </a:r>
            <a:r>
              <a:rPr lang="ja-JP" altLang="en-US">
                <a:latin typeface="Century Gothic" charset="0"/>
                <a:ea typeface="MS PGothic" charset="-128"/>
              </a:rPr>
              <a:t>”</a:t>
            </a:r>
            <a:r>
              <a:rPr lang="en-US" altLang="ja-JP">
                <a:latin typeface="Century Gothic" charset="0"/>
                <a:ea typeface="MS PGothic" charset="-128"/>
              </a:rPr>
              <a:t>):</a:t>
            </a:r>
          </a:p>
          <a:p>
            <a:pPr lvl="1" eaLnBrk="1" hangingPunct="1">
              <a:spcBef>
                <a:spcPct val="0"/>
              </a:spcBef>
              <a:spcAft>
                <a:spcPts val="1200"/>
              </a:spcAft>
              <a:buFont typeface="Courier New" charset="0"/>
              <a:buChar char="o"/>
            </a:pPr>
            <a:r>
              <a:rPr lang="en-US" altLang="en-US">
                <a:latin typeface="Century Gothic" charset="0"/>
                <a:hlinkClick r:id="rId5" tooltip="Link to website"/>
              </a:rPr>
              <a:t>https://</a:t>
            </a:r>
            <a:r>
              <a:rPr lang="en-US" altLang="en-US">
                <a:latin typeface="Century Gothic" charset="0"/>
                <a:hlinkClick r:id="rId5" tooltip="Breaches of unsecured protected health information at HHS.gov, Link to website"/>
              </a:rPr>
              <a:t>ocrportal.hhs.gov/ocr/breach/breach_report.jsf</a:t>
            </a:r>
            <a:endParaRPr lang="en-US" altLang="en-US">
              <a:latin typeface="Century Gothic" charset="0"/>
            </a:endParaRPr>
          </a:p>
          <a:p>
            <a:pPr lvl="1" eaLnBrk="1" hangingPunct="1">
              <a:spcBef>
                <a:spcPct val="0"/>
              </a:spcBef>
              <a:spcAft>
                <a:spcPts val="1200"/>
              </a:spcAft>
              <a:buFont typeface="Courier New" charset="0"/>
              <a:buChar char="o"/>
            </a:pPr>
            <a:r>
              <a:rPr lang="en-US" altLang="en-US">
                <a:latin typeface="Century Gothic" charset="0"/>
              </a:rPr>
              <a:t>2015 top 10 data breaches accounted for just more than111 million records; the top 6 breaches affected at least 1 million individuals.</a:t>
            </a:r>
          </a:p>
        </p:txBody>
      </p:sp>
      <p:sp>
        <p:nvSpPr>
          <p:cNvPr id="4403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F01BDA53-C0FF-204F-A07C-D07738F059A3}" type="slidenum">
              <a:rPr lang="en-US" altLang="en-US">
                <a:solidFill>
                  <a:srgbClr val="1E1860"/>
                </a:solidFill>
              </a:rPr>
              <a:pPr/>
              <a:t>14</a:t>
            </a:fld>
            <a:endParaRPr lang="en-US" altLang="en-US">
              <a:solidFill>
                <a:srgbClr val="1E1860"/>
              </a:solidFill>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867B8-128D-4091-9613-7A963DE5F803}"/>
              </a:ext>
            </a:extLst>
          </p:cNvPr>
          <p:cNvSpPr>
            <a:spLocks noGrp="1"/>
          </p:cNvSpPr>
          <p:nvPr>
            <p:ph type="title"/>
          </p:nvPr>
        </p:nvSpPr>
        <p:spPr>
          <a:xfrm>
            <a:off x="395288" y="533400"/>
            <a:ext cx="9159875" cy="657225"/>
          </a:xfrm>
        </p:spPr>
        <p:txBody>
          <a:bodyPr/>
          <a:lstStyle/>
          <a:p>
            <a:pPr algn="l" eaLnBrk="1" fontAlgn="auto" hangingPunct="1">
              <a:spcBef>
                <a:spcPts val="0"/>
              </a:spcBef>
              <a:spcAft>
                <a:spcPts val="0"/>
              </a:spcAft>
              <a:defRPr/>
            </a:pPr>
            <a:r>
              <a:rPr lang="en-US" spc="-150" dirty="0"/>
              <a:t>Breaches Adversely Impact Organizations </a:t>
            </a:r>
          </a:p>
        </p:txBody>
      </p:sp>
      <p:sp>
        <p:nvSpPr>
          <p:cNvPr id="46083" name="Content Placeholder 2"/>
          <p:cNvSpPr>
            <a:spLocks noGrp="1"/>
          </p:cNvSpPr>
          <p:nvPr>
            <p:ph type="body" sz="quarter" idx="10"/>
          </p:nvPr>
        </p:nvSpPr>
        <p:spPr bwMode="auto">
          <a:xfrm>
            <a:off x="406400" y="2133600"/>
            <a:ext cx="9523413" cy="59388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lnSpc>
                <a:spcPct val="105000"/>
              </a:lnSpc>
              <a:spcBef>
                <a:spcPct val="0"/>
              </a:spcBef>
              <a:buFontTx/>
              <a:buChar char="•"/>
            </a:pPr>
            <a:r>
              <a:rPr lang="en-US" altLang="en-US" sz="1800">
                <a:latin typeface="Century Gothic" charset="0"/>
              </a:rPr>
              <a:t>Costs (Ponemon Institute, 2015)</a:t>
            </a:r>
          </a:p>
          <a:p>
            <a:pPr lvl="1" eaLnBrk="1" hangingPunct="1">
              <a:lnSpc>
                <a:spcPct val="105000"/>
              </a:lnSpc>
              <a:spcBef>
                <a:spcPct val="0"/>
              </a:spcBef>
              <a:buFont typeface="Courier New" charset="0"/>
              <a:buChar char="o"/>
            </a:pPr>
            <a:r>
              <a:rPr lang="en-US" altLang="en-US" sz="1800">
                <a:latin typeface="Century Gothic" charset="0"/>
              </a:rPr>
              <a:t>Estimated cost to the industry: $6 billion</a:t>
            </a:r>
          </a:p>
          <a:p>
            <a:pPr lvl="1" eaLnBrk="1" hangingPunct="1">
              <a:lnSpc>
                <a:spcPct val="105000"/>
              </a:lnSpc>
              <a:spcBef>
                <a:spcPct val="0"/>
              </a:spcBef>
              <a:buFont typeface="Courier New" charset="0"/>
              <a:buChar char="o"/>
            </a:pPr>
            <a:r>
              <a:rPr lang="en-US" altLang="en-US" sz="1800">
                <a:latin typeface="Century Gothic" charset="0"/>
              </a:rPr>
              <a:t>Average cost per breach: $2.1 million</a:t>
            </a:r>
          </a:p>
          <a:p>
            <a:pPr lvl="1" eaLnBrk="1" hangingPunct="1">
              <a:lnSpc>
                <a:spcPct val="105000"/>
              </a:lnSpc>
              <a:spcBef>
                <a:spcPct val="0"/>
              </a:spcBef>
              <a:buFont typeface="Courier New" charset="0"/>
              <a:buChar char="o"/>
            </a:pPr>
            <a:r>
              <a:rPr lang="en-US" altLang="en-US" sz="1800">
                <a:latin typeface="Century Gothic" charset="0"/>
              </a:rPr>
              <a:t>Significant part of cost: “lost business”</a:t>
            </a:r>
          </a:p>
          <a:p>
            <a:pPr lvl="1" eaLnBrk="1" hangingPunct="1">
              <a:lnSpc>
                <a:spcPct val="105000"/>
              </a:lnSpc>
              <a:spcBef>
                <a:spcPct val="0"/>
              </a:spcBef>
              <a:buFont typeface="Courier New" charset="0"/>
              <a:buChar char="o"/>
            </a:pPr>
            <a:r>
              <a:rPr lang="en-US" altLang="en-US" sz="1800">
                <a:latin typeface="Century Gothic" charset="0"/>
              </a:rPr>
              <a:t>Criminal attacks up 125 percent in healthcare organizations—now number one cause of breaches</a:t>
            </a:r>
          </a:p>
          <a:p>
            <a:pPr eaLnBrk="1" hangingPunct="1">
              <a:lnSpc>
                <a:spcPct val="105000"/>
              </a:lnSpc>
              <a:spcBef>
                <a:spcPct val="0"/>
              </a:spcBef>
              <a:buFontTx/>
              <a:buChar char="•"/>
            </a:pPr>
            <a:r>
              <a:rPr lang="en-US" altLang="en-US" sz="1800">
                <a:latin typeface="Century Gothic" charset="0"/>
              </a:rPr>
              <a:t> Attack sources (HIMSS, 2015) </a:t>
            </a:r>
          </a:p>
          <a:p>
            <a:pPr lvl="1" eaLnBrk="1" hangingPunct="1">
              <a:lnSpc>
                <a:spcPct val="105000"/>
              </a:lnSpc>
              <a:spcBef>
                <a:spcPct val="0"/>
              </a:spcBef>
              <a:buFont typeface="Courier New" charset="0"/>
              <a:buChar char="o"/>
            </a:pPr>
            <a:r>
              <a:rPr lang="en-US" altLang="en-US" sz="1800">
                <a:latin typeface="Century Gothic" charset="0"/>
              </a:rPr>
              <a:t>Foreign sources, hacktivist, nation-state actor, malicious insider, hacker, social engineering, online scam artist </a:t>
            </a:r>
          </a:p>
          <a:p>
            <a:pPr eaLnBrk="1" hangingPunct="1">
              <a:lnSpc>
                <a:spcPct val="105000"/>
              </a:lnSpc>
              <a:spcBef>
                <a:spcPct val="0"/>
              </a:spcBef>
              <a:buFontTx/>
              <a:buChar char="•"/>
            </a:pPr>
            <a:r>
              <a:rPr lang="en-US" altLang="en-US" sz="1800">
                <a:latin typeface="Century Gothic" charset="0"/>
              </a:rPr>
              <a:t>Security budgets (HIMSS, 2015)</a:t>
            </a:r>
          </a:p>
          <a:p>
            <a:pPr lvl="1" eaLnBrk="1" hangingPunct="1">
              <a:lnSpc>
                <a:spcPct val="105000"/>
              </a:lnSpc>
              <a:spcBef>
                <a:spcPct val="0"/>
              </a:spcBef>
              <a:buFont typeface="Courier New" charset="0"/>
              <a:buChar char="o"/>
            </a:pPr>
            <a:r>
              <a:rPr lang="en-US" altLang="en-US" sz="1800">
                <a:latin typeface="Century Gothic" charset="0"/>
              </a:rPr>
              <a:t>Healthcare providers average more than 6 percent of the IT budget for security</a:t>
            </a:r>
          </a:p>
          <a:p>
            <a:pPr lvl="1" eaLnBrk="1" hangingPunct="1">
              <a:lnSpc>
                <a:spcPct val="105000"/>
              </a:lnSpc>
              <a:spcBef>
                <a:spcPct val="0"/>
              </a:spcBef>
              <a:buFont typeface="Courier New" charset="0"/>
              <a:buChar char="o"/>
            </a:pPr>
            <a:r>
              <a:rPr lang="en-US" altLang="en-US" sz="1800">
                <a:latin typeface="Century Gothic" charset="0"/>
              </a:rPr>
              <a:t>The federal government spends 16 percent of its IT budget on security, while financial and banking institutions spend 12 to 15 percent</a:t>
            </a:r>
          </a:p>
          <a:p>
            <a:pPr lvl="1" eaLnBrk="1" hangingPunct="1">
              <a:lnSpc>
                <a:spcPct val="105000"/>
              </a:lnSpc>
              <a:spcBef>
                <a:spcPct val="0"/>
              </a:spcBef>
              <a:buFont typeface="Courier New" charset="0"/>
              <a:buChar char="o"/>
            </a:pPr>
            <a:r>
              <a:rPr lang="en-US" altLang="en-US" sz="1800">
                <a:latin typeface="Century Gothic" charset="0"/>
              </a:rPr>
              <a:t>Information security is a business priority </a:t>
            </a:r>
          </a:p>
        </p:txBody>
      </p:sp>
      <p:sp>
        <p:nvSpPr>
          <p:cNvPr id="46084"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2D745C67-FABE-134F-B295-282EE5B9A1DE}" type="slidenum">
              <a:rPr lang="en-US" altLang="en-US">
                <a:solidFill>
                  <a:srgbClr val="1E1860"/>
                </a:solidFill>
              </a:rPr>
              <a:pPr/>
              <a:t>15</a:t>
            </a:fld>
            <a:endParaRPr lang="en-US" altLang="en-US">
              <a:solidFill>
                <a:srgbClr val="1E1860"/>
              </a:solidFill>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bwMode="auto">
          <a:xfrm>
            <a:off x="395288" y="104775"/>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lnSpc>
                <a:spcPct val="90000"/>
              </a:lnSpc>
            </a:pPr>
            <a:r>
              <a:rPr lang="en-US" altLang="en-US">
                <a:latin typeface="Century Gothic" charset="0"/>
              </a:rPr>
              <a:t>Challenges from Proliferation of Technologies and Applications</a:t>
            </a:r>
          </a:p>
        </p:txBody>
      </p:sp>
      <p:sp>
        <p:nvSpPr>
          <p:cNvPr id="48131" name="Content Placeholder 2"/>
          <p:cNvSpPr>
            <a:spLocks noGrp="1"/>
          </p:cNvSpPr>
          <p:nvPr>
            <p:ph type="body" sz="quarter" idx="10"/>
          </p:nvPr>
        </p:nvSpPr>
        <p:spPr bwMode="auto">
          <a:xfrm>
            <a:off x="406400" y="2133600"/>
            <a:ext cx="9385300" cy="5334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lnSpc>
                <a:spcPct val="105000"/>
              </a:lnSpc>
              <a:spcBef>
                <a:spcPct val="0"/>
              </a:spcBef>
              <a:spcAft>
                <a:spcPts val="1200"/>
              </a:spcAft>
              <a:buFontTx/>
              <a:buChar char="•"/>
            </a:pPr>
            <a:r>
              <a:rPr lang="en-US" altLang="en-US" sz="2200">
                <a:latin typeface="Century Gothic" charset="0"/>
              </a:rPr>
              <a:t>Increased technology use by all care providers </a:t>
            </a:r>
          </a:p>
          <a:p>
            <a:pPr eaLnBrk="1" hangingPunct="1">
              <a:lnSpc>
                <a:spcPct val="105000"/>
              </a:lnSpc>
              <a:spcBef>
                <a:spcPct val="0"/>
              </a:spcBef>
              <a:spcAft>
                <a:spcPts val="1200"/>
              </a:spcAft>
              <a:buFontTx/>
              <a:buChar char="•"/>
            </a:pPr>
            <a:r>
              <a:rPr lang="en-US" altLang="en-US" sz="2200">
                <a:latin typeface="Century Gothic" charset="0"/>
              </a:rPr>
              <a:t>Health information exchange and data-sharing activities across multiple networks  </a:t>
            </a:r>
          </a:p>
          <a:p>
            <a:pPr eaLnBrk="1" hangingPunct="1">
              <a:lnSpc>
                <a:spcPct val="105000"/>
              </a:lnSpc>
              <a:spcBef>
                <a:spcPct val="0"/>
              </a:spcBef>
              <a:spcAft>
                <a:spcPts val="1200"/>
              </a:spcAft>
              <a:buFontTx/>
              <a:buChar char="•"/>
            </a:pPr>
            <a:r>
              <a:rPr lang="en-US" altLang="en-US" sz="2200">
                <a:latin typeface="Century Gothic" charset="0"/>
              </a:rPr>
              <a:t>Cloud computing and third-party outsourcing </a:t>
            </a:r>
          </a:p>
          <a:p>
            <a:pPr eaLnBrk="1" hangingPunct="1">
              <a:lnSpc>
                <a:spcPct val="105000"/>
              </a:lnSpc>
              <a:spcBef>
                <a:spcPct val="0"/>
              </a:spcBef>
              <a:spcAft>
                <a:spcPts val="1200"/>
              </a:spcAft>
              <a:buFontTx/>
              <a:buChar char="•"/>
            </a:pPr>
            <a:r>
              <a:rPr lang="en-US" altLang="en-US" sz="2200">
                <a:latin typeface="Century Gothic" charset="0"/>
              </a:rPr>
              <a:t>Increased use by patients, families, and consumers of their devices (tablets, smartphones, etc.)</a:t>
            </a:r>
          </a:p>
          <a:p>
            <a:pPr eaLnBrk="1" hangingPunct="1">
              <a:lnSpc>
                <a:spcPct val="105000"/>
              </a:lnSpc>
              <a:spcBef>
                <a:spcPct val="0"/>
              </a:spcBef>
              <a:spcAft>
                <a:spcPts val="1200"/>
              </a:spcAft>
              <a:buFontTx/>
              <a:buChar char="•"/>
            </a:pPr>
            <a:r>
              <a:rPr lang="en-US" altLang="en-US" sz="2200">
                <a:latin typeface="Century Gothic" charset="0"/>
              </a:rPr>
              <a:t>New models of care require more care providers to access data across the patient care continuum </a:t>
            </a:r>
          </a:p>
          <a:p>
            <a:pPr eaLnBrk="1" hangingPunct="1">
              <a:lnSpc>
                <a:spcPct val="105000"/>
              </a:lnSpc>
              <a:spcBef>
                <a:spcPct val="0"/>
              </a:spcBef>
              <a:spcAft>
                <a:spcPts val="1200"/>
              </a:spcAft>
              <a:buFontTx/>
              <a:buChar char="•"/>
            </a:pPr>
            <a:r>
              <a:rPr lang="en-US" altLang="en-US" sz="2200">
                <a:latin typeface="Century Gothic" charset="0"/>
              </a:rPr>
              <a:t>Clinicians using their own devices</a:t>
            </a:r>
          </a:p>
          <a:p>
            <a:pPr lvl="1" eaLnBrk="1" hangingPunct="1">
              <a:lnSpc>
                <a:spcPct val="105000"/>
              </a:lnSpc>
              <a:spcBef>
                <a:spcPct val="0"/>
              </a:spcBef>
              <a:spcAft>
                <a:spcPts val="1200"/>
              </a:spcAft>
              <a:buFont typeface="Courier New" charset="0"/>
              <a:buChar char="o"/>
            </a:pPr>
            <a:r>
              <a:rPr lang="en-US" altLang="en-US" sz="2200">
                <a:latin typeface="Century Gothic" charset="0"/>
              </a:rPr>
              <a:t>Personal laptops, tablet devices, smartphones, and so on</a:t>
            </a:r>
          </a:p>
          <a:p>
            <a:pPr eaLnBrk="1" hangingPunct="1">
              <a:lnSpc>
                <a:spcPct val="105000"/>
              </a:lnSpc>
              <a:spcBef>
                <a:spcPct val="0"/>
              </a:spcBef>
              <a:spcAft>
                <a:spcPts val="1200"/>
              </a:spcAft>
              <a:buFontTx/>
              <a:buChar char="•"/>
            </a:pPr>
            <a:r>
              <a:rPr lang="en-US" altLang="en-US" sz="2200">
                <a:latin typeface="Century Gothic" charset="0"/>
              </a:rPr>
              <a:t>Connected medical devices and implantable devices </a:t>
            </a:r>
          </a:p>
        </p:txBody>
      </p:sp>
      <p:sp>
        <p:nvSpPr>
          <p:cNvPr id="48132" name="Slide Number Placehold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D3EC5F59-F10D-674C-ADAB-F526D127E41C}" type="slidenum">
              <a:rPr lang="en-US" altLang="en-US">
                <a:solidFill>
                  <a:srgbClr val="1E1860"/>
                </a:solidFill>
              </a:rPr>
              <a:pPr/>
              <a:t>16</a:t>
            </a:fld>
            <a:endParaRPr lang="en-US" altLang="en-US">
              <a:solidFill>
                <a:srgbClr val="1E1860"/>
              </a:solidFill>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bwMode="auto">
          <a:xfrm>
            <a:off x="395288" y="119063"/>
            <a:ext cx="9159875" cy="909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lnSpc>
                <a:spcPct val="90000"/>
              </a:lnSpc>
            </a:pPr>
            <a:r>
              <a:rPr lang="en-US" altLang="en-US">
                <a:latin typeface="Century Gothic" charset="0"/>
              </a:rPr>
              <a:t>Some Technologies Can Worsen </a:t>
            </a:r>
            <a:br>
              <a:rPr lang="en-US" altLang="en-US">
                <a:latin typeface="Century Gothic" charset="0"/>
              </a:rPr>
            </a:br>
            <a:r>
              <a:rPr lang="en-US" altLang="en-US">
                <a:latin typeface="Century Gothic" charset="0"/>
              </a:rPr>
              <a:t>the Problem</a:t>
            </a:r>
          </a:p>
        </p:txBody>
      </p:sp>
      <p:sp>
        <p:nvSpPr>
          <p:cNvPr id="50179" name="Content Placeholder 2"/>
          <p:cNvSpPr>
            <a:spLocks noGrp="1"/>
          </p:cNvSpPr>
          <p:nvPr>
            <p:ph type="body" sz="quarter" idx="10"/>
          </p:nvPr>
        </p:nvSpPr>
        <p:spPr bwMode="auto">
          <a:xfrm>
            <a:off x="406400" y="2133600"/>
            <a:ext cx="9148763" cy="5810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lnSpc>
                <a:spcPct val="100000"/>
              </a:lnSpc>
              <a:spcBef>
                <a:spcPct val="0"/>
              </a:spcBef>
              <a:buFontTx/>
              <a:buChar char="•"/>
            </a:pPr>
            <a:r>
              <a:rPr lang="en-US" altLang="en-US">
                <a:latin typeface="Century Gothic" charset="0"/>
              </a:rPr>
              <a:t>USB (</a:t>
            </a:r>
            <a:r>
              <a:rPr lang="ja-JP" altLang="en-US">
                <a:latin typeface="Century Gothic" charset="0"/>
                <a:ea typeface="MS PGothic" charset="-128"/>
              </a:rPr>
              <a:t>“</a:t>
            </a:r>
            <a:r>
              <a:rPr lang="en-US" altLang="ja-JP">
                <a:latin typeface="Century Gothic" charset="0"/>
                <a:ea typeface="MS PGothic" charset="-128"/>
              </a:rPr>
              <a:t>thumb</a:t>
            </a:r>
            <a:r>
              <a:rPr lang="ja-JP" altLang="en-US">
                <a:latin typeface="Century Gothic" charset="0"/>
                <a:ea typeface="MS PGothic" charset="-128"/>
              </a:rPr>
              <a:t>”</a:t>
            </a:r>
            <a:r>
              <a:rPr lang="en-US" altLang="ja-JP">
                <a:latin typeface="Century Gothic" charset="0"/>
                <a:ea typeface="MS PGothic" charset="-128"/>
              </a:rPr>
              <a:t>) drives run programs when plugged into a USB port; they can be modified to extract data from computer (Wright &amp; Sittig, 2007a, 2007b).</a:t>
            </a:r>
          </a:p>
          <a:p>
            <a:pPr eaLnBrk="1" hangingPunct="1">
              <a:lnSpc>
                <a:spcPct val="100000"/>
              </a:lnSpc>
              <a:spcBef>
                <a:spcPct val="0"/>
              </a:spcBef>
              <a:buFontTx/>
              <a:buChar char="•"/>
            </a:pPr>
            <a:r>
              <a:rPr lang="en-US" altLang="en-US">
                <a:latin typeface="Century Gothic" charset="0"/>
              </a:rPr>
              <a:t>Personal health records, other systems, may lack encryption and can be easily compromised.</a:t>
            </a:r>
          </a:p>
          <a:p>
            <a:pPr eaLnBrk="1" hangingPunct="1">
              <a:lnSpc>
                <a:spcPct val="100000"/>
              </a:lnSpc>
              <a:spcBef>
                <a:spcPct val="0"/>
              </a:spcBef>
              <a:buFontTx/>
              <a:buChar char="•"/>
            </a:pPr>
            <a:r>
              <a:rPr lang="en-US" altLang="en-US">
                <a:latin typeface="Century Gothic" charset="0"/>
              </a:rPr>
              <a:t>Ten percent of hard drives sold by a second-hand retailer in Canada had remnants of PHI (El Emam, Neri, &amp; Jonker, 2007).</a:t>
            </a:r>
          </a:p>
          <a:p>
            <a:pPr eaLnBrk="1" hangingPunct="1">
              <a:lnSpc>
                <a:spcPct val="100000"/>
              </a:lnSpc>
              <a:spcBef>
                <a:spcPct val="0"/>
              </a:spcBef>
              <a:buFontTx/>
              <a:buChar char="•"/>
            </a:pPr>
            <a:r>
              <a:rPr lang="en-US" altLang="en-US">
                <a:latin typeface="Century Gothic" charset="0"/>
              </a:rPr>
              <a:t>Peer-to-peer file sharing—0.5 percent of all U.S. IP addresses have PHI (El Emam et al., 2010).</a:t>
            </a:r>
          </a:p>
          <a:p>
            <a:pPr eaLnBrk="1" hangingPunct="1">
              <a:lnSpc>
                <a:spcPct val="100000"/>
              </a:lnSpc>
              <a:spcBef>
                <a:spcPct val="0"/>
              </a:spcBef>
              <a:buFontTx/>
              <a:buChar char="•"/>
            </a:pPr>
            <a:r>
              <a:rPr lang="en-US" altLang="en-US">
                <a:latin typeface="Century Gothic" charset="0"/>
              </a:rPr>
              <a:t>Digital photocopiers store all copies made (Keteyian, 2010); scanners may also store copies.</a:t>
            </a:r>
          </a:p>
          <a:p>
            <a:pPr marL="0" lvl="1" indent="0" eaLnBrk="1" hangingPunct="1">
              <a:lnSpc>
                <a:spcPct val="100000"/>
              </a:lnSpc>
              <a:spcBef>
                <a:spcPts val="600"/>
              </a:spcBef>
              <a:buFont typeface="Courier New" charset="0"/>
              <a:buNone/>
            </a:pPr>
            <a:r>
              <a:rPr lang="en-US" altLang="en-US" i="1">
                <a:latin typeface="Century Gothic" charset="0"/>
              </a:rPr>
              <a:t>Restrict physical access where possible and always encrypt! </a:t>
            </a:r>
          </a:p>
        </p:txBody>
      </p:sp>
      <p:sp>
        <p:nvSpPr>
          <p:cNvPr id="50180"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A8D906C1-0E61-944A-86AC-B33F57B9ECA7}" type="slidenum">
              <a:rPr lang="en-US" altLang="en-US">
                <a:solidFill>
                  <a:srgbClr val="1E1860"/>
                </a:solidFill>
              </a:rPr>
              <a:pPr/>
              <a:t>17</a:t>
            </a:fld>
            <a:endParaRPr lang="en-US" altLang="en-US">
              <a:solidFill>
                <a:srgbClr val="1E1860"/>
              </a:solidFill>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6"/>
          <p:cNvSpPr>
            <a:spLocks noGrp="1"/>
          </p:cNvSpPr>
          <p:nvPr>
            <p:ph type="title"/>
          </p:nvPr>
        </p:nvSpPr>
        <p:spPr bwMode="auto">
          <a:xfrm>
            <a:off x="395288" y="76200"/>
            <a:ext cx="9159875" cy="11144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lnSpc>
                <a:spcPct val="90000"/>
              </a:lnSpc>
            </a:pPr>
            <a:r>
              <a:rPr lang="en-US" altLang="en-US">
                <a:latin typeface="Century Gothic" charset="0"/>
              </a:rPr>
              <a:t>Healthcare Organizations Are Not </a:t>
            </a:r>
            <a:br>
              <a:rPr lang="en-US" altLang="en-US">
                <a:latin typeface="Century Gothic" charset="0"/>
              </a:rPr>
            </a:br>
            <a:r>
              <a:rPr lang="en-US" altLang="en-US">
                <a:latin typeface="Century Gothic" charset="0"/>
              </a:rPr>
              <a:t>Well Prepared for Security</a:t>
            </a:r>
          </a:p>
        </p:txBody>
      </p:sp>
      <p:sp>
        <p:nvSpPr>
          <p:cNvPr id="52227" name="Content Placeholder 7"/>
          <p:cNvSpPr>
            <a:spLocks noGrp="1"/>
          </p:cNvSpPr>
          <p:nvPr>
            <p:ph type="body" sz="quarter" idx="10"/>
          </p:nvPr>
        </p:nvSpPr>
        <p:spPr bwMode="auto">
          <a:xfrm>
            <a:off x="406400" y="2133600"/>
            <a:ext cx="9363075" cy="55832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1200"/>
              </a:spcAft>
              <a:buFontTx/>
              <a:buChar char="•"/>
            </a:pPr>
            <a:r>
              <a:rPr lang="en-US" altLang="en-US" sz="2000">
                <a:latin typeface="Century Gothic" charset="0"/>
              </a:rPr>
              <a:t>Security budgets are not keeping pace with complex IT environments and the growing risk of attacks (HIMSS, 2015).  </a:t>
            </a:r>
          </a:p>
          <a:p>
            <a:pPr eaLnBrk="1" hangingPunct="1">
              <a:spcBef>
                <a:spcPct val="0"/>
              </a:spcBef>
              <a:spcAft>
                <a:spcPts val="1200"/>
              </a:spcAft>
              <a:buFontTx/>
              <a:buChar char="•"/>
            </a:pPr>
            <a:r>
              <a:rPr lang="en-US" altLang="en-US" sz="2000">
                <a:latin typeface="Century Gothic" charset="0"/>
              </a:rPr>
              <a:t>The growing sophistication of attacks and the number of threats make it hard to keep up.</a:t>
            </a:r>
          </a:p>
          <a:p>
            <a:pPr eaLnBrk="1" hangingPunct="1">
              <a:spcBef>
                <a:spcPct val="0"/>
              </a:spcBef>
              <a:spcAft>
                <a:spcPts val="1200"/>
              </a:spcAft>
              <a:buFontTx/>
              <a:buChar char="•"/>
            </a:pPr>
            <a:r>
              <a:rPr lang="en-US" altLang="en-US" sz="2000">
                <a:latin typeface="Century Gothic" charset="0"/>
              </a:rPr>
              <a:t>There is a need for innovative, advanced security tools and in-depth approaches to address threats and vulnerabilities (HIMSS, 2015).</a:t>
            </a:r>
          </a:p>
          <a:p>
            <a:pPr eaLnBrk="1" hangingPunct="1">
              <a:spcBef>
                <a:spcPct val="0"/>
              </a:spcBef>
              <a:spcAft>
                <a:spcPts val="1200"/>
              </a:spcAft>
              <a:buFontTx/>
              <a:buChar char="•"/>
            </a:pPr>
            <a:r>
              <a:rPr lang="en-US" altLang="en-US" sz="2000">
                <a:latin typeface="Century Gothic" charset="0"/>
              </a:rPr>
              <a:t>There is not enough highly skilled, security expertise (Ponemon Institute, 2015). </a:t>
            </a:r>
          </a:p>
          <a:p>
            <a:pPr eaLnBrk="1" hangingPunct="1">
              <a:spcBef>
                <a:spcPct val="0"/>
              </a:spcBef>
              <a:spcAft>
                <a:spcPts val="1200"/>
              </a:spcAft>
              <a:buFontTx/>
              <a:buChar char="•"/>
            </a:pPr>
            <a:r>
              <a:rPr lang="en-US" altLang="en-US" sz="2000">
                <a:latin typeface="Century Gothic" charset="0"/>
              </a:rPr>
              <a:t>Paper security breaches remain an issue (Ponemon Institute, 2015).</a:t>
            </a:r>
          </a:p>
          <a:p>
            <a:pPr eaLnBrk="1" hangingPunct="1">
              <a:spcBef>
                <a:spcPct val="0"/>
              </a:spcBef>
              <a:spcAft>
                <a:spcPts val="1200"/>
              </a:spcAft>
              <a:buFontTx/>
              <a:buChar char="•"/>
            </a:pPr>
            <a:r>
              <a:rPr lang="en-US" altLang="en-US" sz="2000">
                <a:latin typeface="Century Gothic" charset="0"/>
              </a:rPr>
              <a:t>Data leakage is a primary threat.</a:t>
            </a:r>
          </a:p>
          <a:p>
            <a:pPr lvl="1" eaLnBrk="1" hangingPunct="1">
              <a:spcBef>
                <a:spcPct val="0"/>
              </a:spcBef>
              <a:spcAft>
                <a:spcPts val="1200"/>
              </a:spcAft>
              <a:buFont typeface="Courier New" charset="0"/>
              <a:buChar char="o"/>
            </a:pPr>
            <a:r>
              <a:rPr lang="en-US" altLang="en-US" sz="2000">
                <a:latin typeface="Century Gothic" charset="0"/>
              </a:rPr>
              <a:t>Identity and access management is a top priority.</a:t>
            </a:r>
          </a:p>
          <a:p>
            <a:pPr eaLnBrk="1" hangingPunct="1">
              <a:spcBef>
                <a:spcPct val="0"/>
              </a:spcBef>
              <a:spcAft>
                <a:spcPts val="1200"/>
              </a:spcAft>
              <a:buFontTx/>
              <a:buChar char="•"/>
            </a:pPr>
            <a:r>
              <a:rPr lang="en-US" altLang="en-US" sz="2000">
                <a:latin typeface="Century Gothic" charset="0"/>
              </a:rPr>
              <a:t>Chief information security officers are not in all organizations. </a:t>
            </a:r>
          </a:p>
        </p:txBody>
      </p:sp>
      <p:sp>
        <p:nvSpPr>
          <p:cNvPr id="52228"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7EB51A2E-EDD2-C74A-BB0E-67E6E30D0AA4}" type="slidenum">
              <a:rPr lang="en-US" altLang="en-US">
                <a:solidFill>
                  <a:srgbClr val="1E1860"/>
                </a:solidFill>
              </a:rPr>
              <a:pPr/>
              <a:t>18</a:t>
            </a:fld>
            <a:endParaRPr lang="en-US" altLang="en-US">
              <a:solidFill>
                <a:srgbClr val="1E1860"/>
              </a:solidFill>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Placeholder 3"/>
          <p:cNvSpPr>
            <a:spLocks noGrp="1"/>
          </p:cNvSpPr>
          <p:nvPr>
            <p:ph type="body" sz="quarter" idx="10"/>
          </p:nvPr>
        </p:nvSpPr>
        <p:spPr bwMode="auto">
          <a:xfrm>
            <a:off x="434975" y="2133600"/>
            <a:ext cx="9156700" cy="2590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eaLnBrk="1" hangingPunct="1">
              <a:spcBef>
                <a:spcPct val="0"/>
              </a:spcBef>
            </a:pPr>
            <a:r>
              <a:rPr lang="en-US" altLang="en-US" sz="4400" b="1">
                <a:latin typeface="Century Gothic" charset="0"/>
              </a:rPr>
              <a:t>What is the role of your government?</a:t>
            </a:r>
          </a:p>
        </p:txBody>
      </p:sp>
      <p:sp>
        <p:nvSpPr>
          <p:cNvPr id="5427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3F5EABC3-2991-BB40-A125-8FC2AAF30E28}" type="slidenum">
              <a:rPr lang="en-US" altLang="en-US">
                <a:solidFill>
                  <a:srgbClr val="1E1860"/>
                </a:solidFill>
              </a:rPr>
              <a:pPr/>
              <a:t>19</a:t>
            </a:fld>
            <a:endParaRPr lang="en-US" altLang="en-US">
              <a:solidFill>
                <a:srgbClr val="1E1860"/>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bwMode="auto">
          <a:xfrm>
            <a:off x="395288" y="533400"/>
            <a:ext cx="10629270" cy="11858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dirty="0">
                <a:latin typeface="Century Gothic" charset="0"/>
              </a:rPr>
              <a:t>Privacy, Security, and Confidentiality</a:t>
            </a:r>
          </a:p>
        </p:txBody>
      </p:sp>
      <p:sp>
        <p:nvSpPr>
          <p:cNvPr id="20483" name="Text Placeholder 3"/>
          <p:cNvSpPr>
            <a:spLocks noGrp="1"/>
          </p:cNvSpPr>
          <p:nvPr>
            <p:ph type="body" sz="quarter" idx="10"/>
          </p:nvPr>
        </p:nvSpPr>
        <p:spPr bwMode="auto">
          <a:xfrm>
            <a:off x="406400" y="2133600"/>
            <a:ext cx="9148763" cy="2590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buFontTx/>
              <a:buChar char="•"/>
            </a:pPr>
            <a:r>
              <a:rPr lang="en-US" altLang="en-US" dirty="0">
                <a:latin typeface="Century Gothic" charset="0"/>
              </a:rPr>
              <a:t>Define and discern the differences between privacy, security, and confidentiality</a:t>
            </a:r>
          </a:p>
          <a:p>
            <a:pPr eaLnBrk="1" hangingPunct="1">
              <a:spcBef>
                <a:spcPct val="0"/>
              </a:spcBef>
              <a:buFontTx/>
              <a:buChar char="•"/>
            </a:pPr>
            <a:r>
              <a:rPr lang="en-US" altLang="en-US" dirty="0">
                <a:latin typeface="Century Gothic" charset="0"/>
              </a:rPr>
              <a:t>Discuss methods for using information technology to protect privacy and confidentiality</a:t>
            </a:r>
          </a:p>
          <a:p>
            <a:pPr eaLnBrk="1" hangingPunct="1">
              <a:spcBef>
                <a:spcPct val="0"/>
              </a:spcBef>
              <a:buFontTx/>
              <a:buChar char="•"/>
            </a:pPr>
            <a:endParaRPr lang="en-US" altLang="en-US" dirty="0">
              <a:latin typeface="Century Gothic" charset="0"/>
            </a:endParaRPr>
          </a:p>
        </p:txBody>
      </p:sp>
      <p:sp>
        <p:nvSpPr>
          <p:cNvPr id="20484" name="Text Placeholder 1"/>
          <p:cNvSpPr>
            <a:spLocks noGrp="1"/>
          </p:cNvSpPr>
          <p:nvPr>
            <p:ph type="body" sz="quarter" idx="11"/>
          </p:nvPr>
        </p:nvSpPr>
        <p:spPr bwMode="auto">
          <a:xfrm>
            <a:off x="406400" y="1190625"/>
            <a:ext cx="9148763" cy="457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pPr>
            <a:r>
              <a:rPr lang="en-US" altLang="en-US" b="1" dirty="0">
                <a:latin typeface="Century Gothic" charset="0"/>
              </a:rPr>
              <a:t>Learning Objectives</a:t>
            </a:r>
          </a:p>
        </p:txBody>
      </p:sp>
      <p:sp>
        <p:nvSpPr>
          <p:cNvPr id="2048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8F9E301D-D904-1D42-BCB7-E5C551AE722D}" type="slidenum">
              <a:rPr lang="en-US" altLang="en-US">
                <a:solidFill>
                  <a:srgbClr val="1E1860"/>
                </a:solidFill>
              </a:rPr>
              <a:pPr/>
              <a:t>2</a:t>
            </a:fld>
            <a:endParaRPr lang="en-US" altLang="en-US">
              <a:solidFill>
                <a:srgbClr val="1E1860"/>
              </a:solidFill>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0"/>
          <p:cNvSpPr>
            <a:spLocks noGrp="1"/>
          </p:cNvSpPr>
          <p:nvPr>
            <p:ph type="title"/>
          </p:nvPr>
        </p:nvSpPr>
        <p:spPr bwMode="auto">
          <a:xfrm>
            <a:off x="355600" y="-44450"/>
            <a:ext cx="9158288" cy="1238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a:latin typeface="Century Gothic" charset="0"/>
              </a:rPr>
              <a:t>European Union General Data Protection Regulation</a:t>
            </a:r>
            <a:br>
              <a:rPr lang="en-US" altLang="en-US">
                <a:latin typeface="Century Gothic" charset="0"/>
              </a:rPr>
            </a:br>
            <a:endParaRPr lang="en-US" altLang="en-US">
              <a:latin typeface="Century Gothic" charset="0"/>
            </a:endParaRPr>
          </a:p>
        </p:txBody>
      </p:sp>
      <p:sp>
        <p:nvSpPr>
          <p:cNvPr id="56323" name="Content Placeholder 2"/>
          <p:cNvSpPr>
            <a:spLocks noGrp="1"/>
          </p:cNvSpPr>
          <p:nvPr>
            <p:ph type="body" sz="quarter" idx="10"/>
          </p:nvPr>
        </p:nvSpPr>
        <p:spPr bwMode="auto">
          <a:xfrm>
            <a:off x="355600" y="2133600"/>
            <a:ext cx="9155113" cy="35639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pPr>
            <a:r>
              <a:rPr lang="en-US" altLang="en-US">
                <a:latin typeface="Century Gothic" charset="0"/>
              </a:rPr>
              <a:t>The General Data Protection Regulation (GDPR) imposes new rules on organizations that offer goods and services to people in the European Union (EU), or that collect and analyze data tied to EU residents, no matter where they are located.</a:t>
            </a:r>
          </a:p>
          <a:p>
            <a:pPr eaLnBrk="1" hangingPunct="1">
              <a:spcBef>
                <a:spcPct val="0"/>
              </a:spcBef>
            </a:pPr>
            <a:r>
              <a:rPr lang="en-US" altLang="en-US">
                <a:latin typeface="Century Gothic" charset="0"/>
              </a:rPr>
              <a:t>	</a:t>
            </a:r>
          </a:p>
          <a:p>
            <a:pPr eaLnBrk="1" hangingPunct="1">
              <a:spcBef>
                <a:spcPct val="0"/>
              </a:spcBef>
            </a:pPr>
            <a:r>
              <a:rPr lang="en-US" altLang="en-US">
                <a:latin typeface="Century Gothic" charset="0"/>
              </a:rPr>
              <a:t>	Enforced on May 25, 2018</a:t>
            </a:r>
          </a:p>
        </p:txBody>
      </p:sp>
      <p:sp>
        <p:nvSpPr>
          <p:cNvPr id="5632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B91C853A-54AB-A745-88EC-90CFD350BE5A}" type="slidenum">
              <a:rPr lang="en-US" altLang="en-US">
                <a:solidFill>
                  <a:srgbClr val="1E1860"/>
                </a:solidFill>
              </a:rPr>
              <a:pPr/>
              <a:t>20</a:t>
            </a:fld>
            <a:endParaRPr lang="en-US" altLang="en-US">
              <a:solidFill>
                <a:srgbClr val="1E186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3"/>
          <p:cNvSpPr>
            <a:spLocks noGrp="1"/>
          </p:cNvSpPr>
          <p:nvPr>
            <p:ph type="title"/>
          </p:nvPr>
        </p:nvSpPr>
        <p:spPr bwMode="auto">
          <a:xfrm>
            <a:off x="395288" y="90488"/>
            <a:ext cx="9159875" cy="1123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lnSpc>
                <a:spcPct val="90000"/>
              </a:lnSpc>
            </a:pPr>
            <a:r>
              <a:rPr lang="en-US" altLang="en-US">
                <a:latin typeface="Century Gothic" charset="0"/>
              </a:rPr>
              <a:t>GDPR Data Definitions Regardless of Nationality or EU Residence </a:t>
            </a:r>
          </a:p>
        </p:txBody>
      </p:sp>
      <p:sp>
        <p:nvSpPr>
          <p:cNvPr id="57347"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71B0A226-C92C-9249-8D3E-CB2D947E4272}" type="slidenum">
              <a:rPr lang="en-US" altLang="en-US">
                <a:solidFill>
                  <a:srgbClr val="1E1860"/>
                </a:solidFill>
              </a:rPr>
              <a:pPr/>
              <a:t>21</a:t>
            </a:fld>
            <a:endParaRPr lang="en-US" altLang="en-US">
              <a:solidFill>
                <a:srgbClr val="1E1860"/>
              </a:solidFill>
            </a:endParaRPr>
          </a:p>
        </p:txBody>
      </p:sp>
      <p:pic>
        <p:nvPicPr>
          <p:cNvPr id="57348" name="Picture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6550" y="2058988"/>
            <a:ext cx="2865438" cy="387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9" name="Content Placeholder 2"/>
          <p:cNvSpPr txBox="1">
            <a:spLocks/>
          </p:cNvSpPr>
          <p:nvPr/>
        </p:nvSpPr>
        <p:spPr bwMode="auto">
          <a:xfrm>
            <a:off x="3444875" y="1936750"/>
            <a:ext cx="2841625" cy="42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spcBef>
                <a:spcPts val="300"/>
              </a:spcBef>
              <a:buClr>
                <a:srgbClr val="10253F"/>
              </a:buClr>
              <a:buSzPct val="120000"/>
              <a:buFont typeface="Arial" charset="0"/>
              <a:buNone/>
            </a:pPr>
            <a:r>
              <a:rPr lang="en-US" altLang="en-US" sz="1600" b="1">
                <a:latin typeface="Century Gothic" charset="0"/>
              </a:rPr>
              <a:t>Personal Data (from GDPR)</a:t>
            </a:r>
          </a:p>
          <a:p>
            <a:pPr eaLnBrk="1" hangingPunct="1">
              <a:lnSpc>
                <a:spcPct val="110000"/>
              </a:lnSpc>
              <a:spcBef>
                <a:spcPts val="300"/>
              </a:spcBef>
              <a:buClr>
                <a:srgbClr val="10253F"/>
              </a:buClr>
              <a:buSzPct val="120000"/>
              <a:buFont typeface="Arial" charset="0"/>
              <a:buNone/>
            </a:pPr>
            <a:r>
              <a:rPr lang="en-US" altLang="en-US" sz="1400">
                <a:latin typeface="Century Gothic" charset="0"/>
              </a:rPr>
              <a:t>“…means any information relating to an identified or identifiable natural person ('data subject'); an identifiable natural person is one who can be identified, directly or indirectly, in particular by reference to an identifier such as a name, an identification number, location data, an online identifier or to one or more factors specific to the physical, physiological, genetic, mental, economic, cultural or social identity of that natural person.”</a:t>
            </a:r>
          </a:p>
        </p:txBody>
      </p:sp>
      <p:sp>
        <p:nvSpPr>
          <p:cNvPr id="8" name="Content Placeholder 2">
            <a:extLst>
              <a:ext uri="{FF2B5EF4-FFF2-40B4-BE49-F238E27FC236}">
                <a16:creationId xmlns:a16="http://schemas.microsoft.com/office/drawing/2014/main" id="{E38CF297-814B-49F4-955B-59F6C0553B85}"/>
              </a:ext>
            </a:extLst>
          </p:cNvPr>
          <p:cNvSpPr txBox="1">
            <a:spLocks/>
          </p:cNvSpPr>
          <p:nvPr/>
        </p:nvSpPr>
        <p:spPr>
          <a:xfrm>
            <a:off x="6670675" y="1936750"/>
            <a:ext cx="3082925" cy="4392613"/>
          </a:xfrm>
          <a:prstGeom prst="rect">
            <a:avLst/>
          </a:prstGeom>
        </p:spPr>
        <p:txBody>
          <a:bodyPr/>
          <a:lstStyle>
            <a:lvl1pPr marL="231775" indent="-231775" algn="l" rtl="0" eaLnBrk="1" latinLnBrk="0" hangingPunct="1">
              <a:spcBef>
                <a:spcPts val="300"/>
              </a:spcBef>
              <a:buClr>
                <a:schemeClr val="tx2">
                  <a:lumMod val="50000"/>
                </a:schemeClr>
              </a:buClr>
              <a:buSzPct val="120000"/>
              <a:buFont typeface="Arial" panose="020B0604020202020204" pitchFamily="34" charset="0"/>
              <a:buChar char="•"/>
              <a:defRPr kumimoji="0" sz="1800" kern="1200">
                <a:solidFill>
                  <a:schemeClr val="tx2"/>
                </a:solidFill>
                <a:latin typeface="+mn-lt"/>
                <a:ea typeface="+mn-ea"/>
                <a:cs typeface="+mn-cs"/>
              </a:defRPr>
            </a:lvl1pPr>
            <a:lvl2pPr marL="461963" indent="-236538" algn="l" rtl="0" eaLnBrk="1" latinLnBrk="0" hangingPunct="1">
              <a:spcBef>
                <a:spcPts val="300"/>
              </a:spcBef>
              <a:buClr>
                <a:schemeClr val="tx2">
                  <a:lumMod val="50000"/>
                </a:schemeClr>
              </a:buClr>
              <a:buSzPct val="90000"/>
              <a:buFont typeface="Courier New" panose="02070309020205020404" pitchFamily="49" charset="0"/>
              <a:buChar char="o"/>
              <a:defRPr kumimoji="0" sz="1800" kern="1200">
                <a:solidFill>
                  <a:schemeClr val="tx2"/>
                </a:solidFill>
                <a:latin typeface="+mn-lt"/>
                <a:ea typeface="+mn-ea"/>
                <a:cs typeface="+mn-cs"/>
              </a:defRPr>
            </a:lvl2pPr>
            <a:lvl3pPr marL="682625" indent="-220663" algn="l" rtl="0" eaLnBrk="1" latinLnBrk="0" hangingPunct="1">
              <a:spcBef>
                <a:spcPts val="300"/>
              </a:spcBef>
              <a:buClr>
                <a:schemeClr val="tx2">
                  <a:lumMod val="50000"/>
                </a:schemeClr>
              </a:buClr>
              <a:buSzPct val="85000"/>
              <a:buFont typeface="Wingdings" panose="05000000000000000000" pitchFamily="2" charset="2"/>
              <a:buChar char="§"/>
              <a:defRPr kumimoji="0" sz="1600" kern="1200">
                <a:solidFill>
                  <a:schemeClr val="tx2"/>
                </a:solidFill>
                <a:latin typeface="+mn-lt"/>
                <a:ea typeface="+mn-ea"/>
                <a:cs typeface="+mn-cs"/>
              </a:defRPr>
            </a:lvl3pPr>
            <a:lvl4pPr marL="1321308" indent="-342900" algn="l" rtl="0" eaLnBrk="1" latinLnBrk="0" hangingPunct="1">
              <a:spcBef>
                <a:spcPts val="300"/>
              </a:spcBef>
              <a:buClr>
                <a:schemeClr val="tx2">
                  <a:lumMod val="50000"/>
                </a:schemeClr>
              </a:buClr>
              <a:buFont typeface="Arial" panose="020B0604020202020204" pitchFamily="34" charset="0"/>
              <a:buChar char="•"/>
              <a:defRPr kumimoji="0" sz="2200" kern="1200">
                <a:solidFill>
                  <a:schemeClr val="tx2"/>
                </a:solidFill>
                <a:latin typeface="+mn-lt"/>
                <a:ea typeface="+mn-ea"/>
                <a:cs typeface="+mn-cs"/>
              </a:defRPr>
            </a:lvl4pPr>
            <a:lvl5pPr marL="1549908" indent="-342900" algn="l" rtl="0" eaLnBrk="1" latinLnBrk="0" hangingPunct="1">
              <a:spcBef>
                <a:spcPts val="300"/>
              </a:spcBef>
              <a:buClr>
                <a:schemeClr val="tx2">
                  <a:lumMod val="50000"/>
                </a:schemeClr>
              </a:buClr>
              <a:buFont typeface="Arial" panose="020B0604020202020204" pitchFamily="34" charset="0"/>
              <a:buChar char="•"/>
              <a:defRPr kumimoji="0" sz="2000" kern="1200">
                <a:solidFill>
                  <a:schemeClr val="tx2"/>
                </a:solidFill>
                <a:latin typeface="+mn-lt"/>
                <a:ea typeface="+mn-ea"/>
                <a:cs typeface="+mn-cs"/>
              </a:defRPr>
            </a:lvl5pPr>
            <a:lvl6pPr marL="1609344" indent="-182880" algn="l" rtl="0" eaLnBrk="1" latinLnBrk="0" hangingPunct="1">
              <a:spcBef>
                <a:spcPts val="300"/>
              </a:spcBef>
              <a:buClr>
                <a:schemeClr val="accent1"/>
              </a:buClr>
              <a:buFont typeface="Wingdings 2" panose="05020102010507070707" pitchFamily="18" charset="2"/>
              <a:buChar char=""/>
              <a:defRPr kumimoji="0" sz="1800" kern="1200">
                <a:solidFill>
                  <a:schemeClr val="tx2"/>
                </a:solidFill>
                <a:latin typeface="+mn-lt"/>
                <a:ea typeface="+mn-ea"/>
                <a:cs typeface="+mn-cs"/>
              </a:defRPr>
            </a:lvl6pPr>
            <a:lvl7pPr marL="1828800" indent="-182880" algn="l" rtl="0" eaLnBrk="1" latinLnBrk="0" hangingPunct="1">
              <a:spcBef>
                <a:spcPts val="300"/>
              </a:spcBef>
              <a:buClr>
                <a:schemeClr val="accent1"/>
              </a:buClr>
              <a:buFont typeface="Wingdings 2" panose="05020102010507070707" pitchFamily="18" charset="2"/>
              <a:buChar char=""/>
              <a:defRPr kumimoji="0" sz="1600" kern="1200">
                <a:solidFill>
                  <a:schemeClr val="tx2"/>
                </a:solidFill>
                <a:latin typeface="+mn-lt"/>
                <a:ea typeface="+mn-ea"/>
                <a:cs typeface="+mn-cs"/>
              </a:defRPr>
            </a:lvl7pPr>
            <a:lvl8pPr marL="2029968" indent="-182880" algn="l" rtl="0" eaLnBrk="1" latinLnBrk="0" hangingPunct="1">
              <a:spcBef>
                <a:spcPts val="300"/>
              </a:spcBef>
              <a:buClr>
                <a:schemeClr val="accent1"/>
              </a:buClr>
              <a:buFont typeface="Wingdings 2" panose="05020102010507070707" pitchFamily="18" charset="2"/>
              <a:buChar char=""/>
              <a:defRPr kumimoji="0" sz="1500" kern="1200">
                <a:solidFill>
                  <a:schemeClr val="tx2"/>
                </a:solidFill>
                <a:latin typeface="+mn-lt"/>
                <a:ea typeface="+mn-ea"/>
                <a:cs typeface="+mn-cs"/>
              </a:defRPr>
            </a:lvl8pPr>
            <a:lvl9pPr marL="2240280" indent="-182880" algn="l" rtl="0" eaLnBrk="1" latinLnBrk="0" hangingPunct="1">
              <a:spcBef>
                <a:spcPts val="300"/>
              </a:spcBef>
              <a:buClr>
                <a:schemeClr val="accent1"/>
              </a:buClr>
              <a:buFont typeface="Wingdings 2" panose="05020102010507070707" pitchFamily="18" charset="2"/>
              <a:buChar char=""/>
              <a:defRPr kumimoji="0" sz="1400" kern="1200" baseline="0">
                <a:solidFill>
                  <a:schemeClr val="tx2"/>
                </a:solidFill>
                <a:latin typeface="+mn-lt"/>
                <a:ea typeface="+mn-ea"/>
                <a:cs typeface="+mn-cs"/>
              </a:defRPr>
            </a:lvl9pPr>
          </a:lstStyle>
          <a:p>
            <a:pPr marL="0" indent="0" fontAlgn="auto">
              <a:spcAft>
                <a:spcPts val="990"/>
              </a:spcAft>
              <a:buFont typeface="Arial" panose="020B0604020202020204" pitchFamily="34" charset="0"/>
              <a:buNone/>
              <a:defRPr/>
            </a:pPr>
            <a:r>
              <a:rPr lang="en-US" sz="1600" b="1" dirty="0">
                <a:solidFill>
                  <a:schemeClr val="tx1"/>
                </a:solidFill>
                <a:latin typeface="Century Gothic" panose="020B0502020202020204" pitchFamily="34" charset="0"/>
              </a:rPr>
              <a:t>Examples:</a:t>
            </a:r>
          </a:p>
          <a:p>
            <a:pPr fontAlgn="auto">
              <a:lnSpc>
                <a:spcPct val="110000"/>
              </a:lnSpc>
              <a:spcBef>
                <a:spcPts val="0"/>
              </a:spcBef>
              <a:spcAft>
                <a:spcPts val="600"/>
              </a:spcAft>
              <a:defRPr/>
            </a:pPr>
            <a:r>
              <a:rPr lang="en-US" sz="1400" dirty="0">
                <a:solidFill>
                  <a:schemeClr val="tx1"/>
                </a:solidFill>
                <a:latin typeface="Century Gothic" panose="020B0502020202020204" pitchFamily="34" charset="0"/>
              </a:rPr>
              <a:t>Name </a:t>
            </a:r>
          </a:p>
          <a:p>
            <a:pPr fontAlgn="auto">
              <a:lnSpc>
                <a:spcPct val="110000"/>
              </a:lnSpc>
              <a:spcBef>
                <a:spcPts val="0"/>
              </a:spcBef>
              <a:spcAft>
                <a:spcPts val="600"/>
              </a:spcAft>
              <a:defRPr/>
            </a:pPr>
            <a:r>
              <a:rPr lang="en-US" sz="1400" dirty="0">
                <a:solidFill>
                  <a:schemeClr val="tx1"/>
                </a:solidFill>
                <a:latin typeface="Century Gothic" panose="020B0502020202020204" pitchFamily="34" charset="0"/>
              </a:rPr>
              <a:t>Identification number </a:t>
            </a:r>
            <a:br>
              <a:rPr lang="en-US" sz="1400" dirty="0">
                <a:solidFill>
                  <a:schemeClr val="tx1"/>
                </a:solidFill>
                <a:latin typeface="Century Gothic" panose="020B0502020202020204" pitchFamily="34" charset="0"/>
              </a:rPr>
            </a:br>
            <a:r>
              <a:rPr lang="en-US" sz="1400" dirty="0">
                <a:solidFill>
                  <a:schemeClr val="tx1"/>
                </a:solidFill>
                <a:latin typeface="Century Gothic" panose="020B0502020202020204" pitchFamily="34" charset="0"/>
              </a:rPr>
              <a:t>(e.g., Social Security number)</a:t>
            </a:r>
          </a:p>
          <a:p>
            <a:pPr fontAlgn="auto">
              <a:lnSpc>
                <a:spcPct val="110000"/>
              </a:lnSpc>
              <a:spcBef>
                <a:spcPts val="0"/>
              </a:spcBef>
              <a:spcAft>
                <a:spcPts val="600"/>
              </a:spcAft>
              <a:defRPr/>
            </a:pPr>
            <a:r>
              <a:rPr lang="en-US" sz="1400" dirty="0">
                <a:solidFill>
                  <a:schemeClr val="tx1"/>
                </a:solidFill>
                <a:latin typeface="Century Gothic" panose="020B0502020202020204" pitchFamily="34" charset="0"/>
              </a:rPr>
              <a:t>Location data </a:t>
            </a:r>
            <a:br>
              <a:rPr lang="en-US" sz="1400" dirty="0">
                <a:solidFill>
                  <a:schemeClr val="tx1"/>
                </a:solidFill>
                <a:latin typeface="Century Gothic" panose="020B0502020202020204" pitchFamily="34" charset="0"/>
              </a:rPr>
            </a:br>
            <a:r>
              <a:rPr lang="en-US" sz="1400" dirty="0">
                <a:solidFill>
                  <a:schemeClr val="tx1"/>
                </a:solidFill>
                <a:latin typeface="Century Gothic" panose="020B0502020202020204" pitchFamily="34" charset="0"/>
              </a:rPr>
              <a:t>(e.g., home address)</a:t>
            </a:r>
          </a:p>
          <a:p>
            <a:pPr fontAlgn="auto">
              <a:lnSpc>
                <a:spcPct val="110000"/>
              </a:lnSpc>
              <a:spcBef>
                <a:spcPts val="0"/>
              </a:spcBef>
              <a:spcAft>
                <a:spcPts val="600"/>
              </a:spcAft>
              <a:defRPr/>
            </a:pPr>
            <a:r>
              <a:rPr lang="en-US" sz="1400" dirty="0">
                <a:solidFill>
                  <a:schemeClr val="tx1"/>
                </a:solidFill>
                <a:latin typeface="Century Gothic" panose="020B0502020202020204" pitchFamily="34" charset="0"/>
              </a:rPr>
              <a:t>Online identifier </a:t>
            </a:r>
            <a:br>
              <a:rPr lang="en-US" sz="1400" dirty="0">
                <a:solidFill>
                  <a:schemeClr val="tx1"/>
                </a:solidFill>
                <a:latin typeface="Century Gothic" panose="020B0502020202020204" pitchFamily="34" charset="0"/>
              </a:rPr>
            </a:br>
            <a:r>
              <a:rPr lang="en-US" sz="1400" dirty="0">
                <a:solidFill>
                  <a:schemeClr val="tx1"/>
                </a:solidFill>
                <a:latin typeface="Century Gothic" panose="020B0502020202020204" pitchFamily="34" charset="0"/>
              </a:rPr>
              <a:t>(e.g., e-mail address, screen names, IP address, device IDs)</a:t>
            </a:r>
          </a:p>
          <a:p>
            <a:pPr fontAlgn="auto">
              <a:lnSpc>
                <a:spcPct val="110000"/>
              </a:lnSpc>
              <a:spcBef>
                <a:spcPts val="0"/>
              </a:spcBef>
              <a:spcAft>
                <a:spcPts val="600"/>
              </a:spcAft>
              <a:defRPr/>
            </a:pPr>
            <a:r>
              <a:rPr lang="en-US" sz="1400" dirty="0">
                <a:solidFill>
                  <a:schemeClr val="tx1"/>
                </a:solidFill>
                <a:latin typeface="Century Gothic" panose="020B0502020202020204" pitchFamily="34" charset="0"/>
              </a:rPr>
              <a:t>Genetic data </a:t>
            </a:r>
            <a:br>
              <a:rPr lang="en-US" sz="1400" dirty="0">
                <a:solidFill>
                  <a:schemeClr val="tx1"/>
                </a:solidFill>
                <a:latin typeface="Century Gothic" panose="020B0502020202020204" pitchFamily="34" charset="0"/>
              </a:rPr>
            </a:br>
            <a:r>
              <a:rPr lang="en-US" sz="1400" dirty="0">
                <a:solidFill>
                  <a:schemeClr val="tx1"/>
                </a:solidFill>
                <a:latin typeface="Century Gothic" panose="020B0502020202020204" pitchFamily="34" charset="0"/>
              </a:rPr>
              <a:t>(e.g., biological samples from an individual)</a:t>
            </a:r>
          </a:p>
          <a:p>
            <a:pPr fontAlgn="auto">
              <a:lnSpc>
                <a:spcPct val="110000"/>
              </a:lnSpc>
              <a:spcBef>
                <a:spcPts val="0"/>
              </a:spcBef>
              <a:spcAft>
                <a:spcPts val="600"/>
              </a:spcAft>
              <a:defRPr/>
            </a:pPr>
            <a:r>
              <a:rPr lang="en-US" sz="1400" dirty="0">
                <a:solidFill>
                  <a:schemeClr val="tx1"/>
                </a:solidFill>
                <a:latin typeface="Century Gothic" panose="020B0502020202020204" pitchFamily="34" charset="0"/>
              </a:rPr>
              <a:t>Biometric data </a:t>
            </a:r>
            <a:br>
              <a:rPr lang="en-US" sz="1400" dirty="0">
                <a:solidFill>
                  <a:schemeClr val="tx1"/>
                </a:solidFill>
                <a:latin typeface="Century Gothic" panose="020B0502020202020204" pitchFamily="34" charset="0"/>
              </a:rPr>
            </a:br>
            <a:r>
              <a:rPr lang="en-US" sz="1400" dirty="0">
                <a:solidFill>
                  <a:schemeClr val="tx1"/>
                </a:solidFill>
                <a:latin typeface="Century Gothic" panose="020B0502020202020204" pitchFamily="34" charset="0"/>
              </a:rPr>
              <a:t>(e.g., fingerprints, facial recognition)</a:t>
            </a:r>
          </a:p>
        </p:txBody>
      </p:sp>
      <p:sp>
        <p:nvSpPr>
          <p:cNvPr id="7" name="Content Placeholder 2"/>
          <p:cNvSpPr txBox="1">
            <a:spLocks/>
          </p:cNvSpPr>
          <p:nvPr/>
        </p:nvSpPr>
        <p:spPr bwMode="auto">
          <a:xfrm>
            <a:off x="336550" y="6311900"/>
            <a:ext cx="9218613" cy="117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3175">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lnSpc>
                <a:spcPct val="110000"/>
              </a:lnSpc>
              <a:spcBef>
                <a:spcPts val="300"/>
              </a:spcBef>
              <a:spcAft>
                <a:spcPts val="600"/>
              </a:spcAft>
              <a:buClr>
                <a:srgbClr val="10253F"/>
              </a:buClr>
              <a:buSzPct val="120000"/>
              <a:buFont typeface="Arial" charset="0"/>
              <a:buNone/>
            </a:pPr>
            <a:r>
              <a:rPr lang="en-US" altLang="en-US" sz="1600">
                <a:latin typeface="Century Gothic" charset="0"/>
              </a:rPr>
              <a:t>“The GDPR also requires compliance from non-EU organizations that offer goods or services to EU residents or monitor the behavior of EU residents.”</a:t>
            </a:r>
          </a:p>
          <a:p>
            <a:pPr eaLnBrk="1" hangingPunct="1">
              <a:lnSpc>
                <a:spcPct val="120000"/>
              </a:lnSpc>
              <a:spcBef>
                <a:spcPts val="300"/>
              </a:spcBef>
              <a:buClr>
                <a:srgbClr val="10253F"/>
              </a:buClr>
              <a:buSzPct val="120000"/>
              <a:buFont typeface="Arial" charset="0"/>
              <a:buNone/>
            </a:pPr>
            <a:r>
              <a:rPr lang="en-US" altLang="en-US" sz="1400" b="1">
                <a:latin typeface="Century Gothic" charset="0"/>
              </a:rPr>
              <a:t>Source</a:t>
            </a:r>
            <a:r>
              <a:rPr lang="en-US" altLang="en-US" sz="1400">
                <a:latin typeface="Century Gothic" charset="0"/>
              </a:rPr>
              <a:t>: </a:t>
            </a:r>
            <a:r>
              <a:rPr lang="en-US" altLang="en-US" sz="1400" i="1">
                <a:latin typeface="Century Gothic" charset="0"/>
              </a:rPr>
              <a:t>Brief: You Need An Action Plan For The GDPR</a:t>
            </a:r>
            <a:r>
              <a:rPr lang="en-US" altLang="en-US" sz="1400">
                <a:latin typeface="Century Gothic" charset="0"/>
              </a:rPr>
              <a:t>; Forrester Research; October 2016</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3"/>
          <p:cNvSpPr>
            <a:spLocks noGrp="1"/>
          </p:cNvSpPr>
          <p:nvPr>
            <p:ph type="title"/>
          </p:nvPr>
        </p:nvSpPr>
        <p:spPr bwMode="auto">
          <a:xfrm>
            <a:off x="395288"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a:latin typeface="Century Gothic" charset="0"/>
              </a:rPr>
              <a:t>GDPR Basics</a:t>
            </a:r>
          </a:p>
        </p:txBody>
      </p:sp>
      <p:sp>
        <p:nvSpPr>
          <p:cNvPr id="59395" name="Text Placeholder 2"/>
          <p:cNvSpPr>
            <a:spLocks noGrp="1"/>
          </p:cNvSpPr>
          <p:nvPr>
            <p:ph type="body" sz="quarter" idx="10"/>
          </p:nvPr>
        </p:nvSpPr>
        <p:spPr bwMode="auto">
          <a:xfrm>
            <a:off x="406400" y="2133600"/>
            <a:ext cx="9148763" cy="46402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1200"/>
              </a:spcAft>
              <a:buSzTx/>
              <a:buFontTx/>
              <a:buChar char="•"/>
            </a:pPr>
            <a:r>
              <a:rPr lang="en-US" altLang="en-US" dirty="0">
                <a:latin typeface="Century Gothic" charset="0"/>
              </a:rPr>
              <a:t>Provide notification to data subjects, in clear and plain language.</a:t>
            </a:r>
          </a:p>
          <a:p>
            <a:pPr eaLnBrk="1" hangingPunct="1">
              <a:spcBef>
                <a:spcPct val="0"/>
              </a:spcBef>
              <a:spcAft>
                <a:spcPts val="1200"/>
              </a:spcAft>
              <a:buSzTx/>
              <a:buFontTx/>
              <a:buChar char="•"/>
            </a:pPr>
            <a:r>
              <a:rPr lang="en-US" altLang="en-US" dirty="0">
                <a:latin typeface="Century Gothic" charset="0"/>
              </a:rPr>
              <a:t>Request and obtain the data subject’s affirmative and granular consent.</a:t>
            </a:r>
          </a:p>
          <a:p>
            <a:pPr eaLnBrk="1" hangingPunct="1">
              <a:spcBef>
                <a:spcPct val="0"/>
              </a:spcBef>
              <a:spcAft>
                <a:spcPts val="1200"/>
              </a:spcAft>
              <a:buSzTx/>
              <a:buFontTx/>
              <a:buChar char="•"/>
            </a:pPr>
            <a:r>
              <a:rPr lang="en-US" altLang="en-US" dirty="0">
                <a:latin typeface="Century Gothic" charset="0"/>
              </a:rPr>
              <a:t>Discontinue with processing activities if the data subject denies consent.</a:t>
            </a:r>
          </a:p>
          <a:p>
            <a:pPr eaLnBrk="1" hangingPunct="1">
              <a:spcBef>
                <a:spcPct val="0"/>
              </a:spcBef>
              <a:spcAft>
                <a:spcPts val="1200"/>
              </a:spcAft>
              <a:buSzTx/>
              <a:buFontTx/>
              <a:buChar char="•"/>
            </a:pPr>
            <a:r>
              <a:rPr lang="en-US" altLang="en-US" dirty="0">
                <a:latin typeface="Century Gothic" charset="0"/>
              </a:rPr>
              <a:t>Provide a mechanism for data subjects to withdraw consent.</a:t>
            </a:r>
          </a:p>
          <a:p>
            <a:pPr eaLnBrk="1" hangingPunct="1">
              <a:spcBef>
                <a:spcPct val="0"/>
              </a:spcBef>
              <a:spcAft>
                <a:spcPts val="1200"/>
              </a:spcAft>
              <a:buSzTx/>
              <a:buFontTx/>
              <a:buChar char="•"/>
            </a:pPr>
            <a:r>
              <a:rPr lang="en-US" altLang="en-US" dirty="0">
                <a:latin typeface="Century Gothic" charset="0"/>
              </a:rPr>
              <a:t>Obtain affirmative consent from a child’s (under the age of 16) parent or guardian.</a:t>
            </a:r>
          </a:p>
          <a:p>
            <a:pPr eaLnBrk="1" hangingPunct="1">
              <a:spcBef>
                <a:spcPct val="0"/>
              </a:spcBef>
              <a:buFontTx/>
              <a:buChar char="•"/>
            </a:pPr>
            <a:endParaRPr lang="en-US" altLang="en-US" dirty="0">
              <a:latin typeface="Century Gothic" charset="0"/>
            </a:endParaRPr>
          </a:p>
        </p:txBody>
      </p:sp>
      <p:sp>
        <p:nvSpPr>
          <p:cNvPr id="59396"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1420B6E5-BB3D-5443-88F6-52726C068059}" type="slidenum">
              <a:rPr lang="en-US" altLang="en-US">
                <a:solidFill>
                  <a:srgbClr val="1E1860"/>
                </a:solidFill>
              </a:rPr>
              <a:pPr/>
              <a:t>22</a:t>
            </a:fld>
            <a:endParaRPr lang="en-US" altLang="en-US">
              <a:solidFill>
                <a:srgbClr val="1E186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Number Placeholder 1"/>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C0D5EE7A-022D-BA4E-934B-5EDC10DF8E09}" type="slidenum">
              <a:rPr lang="en-US" altLang="en-US">
                <a:solidFill>
                  <a:srgbClr val="898989"/>
                </a:solidFill>
              </a:rPr>
              <a:pPr/>
              <a:t>23</a:t>
            </a:fld>
            <a:endParaRPr lang="en-US" altLang="en-US">
              <a:solidFill>
                <a:srgbClr val="898989"/>
              </a:solidFill>
            </a:endParaRPr>
          </a:p>
        </p:txBody>
      </p:sp>
      <p:sp>
        <p:nvSpPr>
          <p:cNvPr id="60419" name="Rectangle 2"/>
          <p:cNvSpPr>
            <a:spLocks noChangeArrowheads="1"/>
          </p:cNvSpPr>
          <p:nvPr/>
        </p:nvSpPr>
        <p:spPr bwMode="auto">
          <a:xfrm>
            <a:off x="0" y="2916238"/>
            <a:ext cx="100584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r>
              <a:rPr lang="en-US" altLang="en-US" sz="4400" b="1">
                <a:latin typeface="Century Gothic" charset="0"/>
              </a:rPr>
              <a:t>What do other governments do?</a:t>
            </a: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bwMode="auto">
          <a:xfrm>
            <a:off x="395288"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a:latin typeface="Century Gothic" charset="0"/>
              </a:rPr>
              <a:t>Related Issues for Medical Privacy</a:t>
            </a:r>
          </a:p>
        </p:txBody>
      </p:sp>
      <p:sp>
        <p:nvSpPr>
          <p:cNvPr id="62467" name="Content Placeholder 2"/>
          <p:cNvSpPr>
            <a:spLocks noGrp="1"/>
          </p:cNvSpPr>
          <p:nvPr>
            <p:ph type="body" sz="quarter" idx="10"/>
          </p:nvPr>
        </p:nvSpPr>
        <p:spPr bwMode="auto">
          <a:xfrm>
            <a:off x="406400" y="1333500"/>
            <a:ext cx="9509125" cy="6353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lnSpc>
                <a:spcPct val="95000"/>
              </a:lnSpc>
              <a:spcBef>
                <a:spcPct val="0"/>
              </a:spcBef>
              <a:spcAft>
                <a:spcPts val="400"/>
              </a:spcAft>
              <a:buFontTx/>
              <a:buChar char="•"/>
            </a:pPr>
            <a:r>
              <a:rPr lang="en-US" altLang="en-US" sz="2200">
                <a:latin typeface="Century Gothic" charset="0"/>
              </a:rPr>
              <a:t>Who </a:t>
            </a:r>
            <a:r>
              <a:rPr lang="ja-JP" altLang="en-US" sz="2200">
                <a:latin typeface="Century Gothic" charset="0"/>
                <a:ea typeface="MS PGothic" charset="-128"/>
              </a:rPr>
              <a:t>“</a:t>
            </a:r>
            <a:r>
              <a:rPr lang="en-US" altLang="ja-JP" sz="2200">
                <a:latin typeface="Century Gothic" charset="0"/>
                <a:ea typeface="MS PGothic" charset="-128"/>
              </a:rPr>
              <a:t>owns</a:t>
            </a:r>
            <a:r>
              <a:rPr lang="ja-JP" altLang="en-US" sz="2200">
                <a:latin typeface="Century Gothic" charset="0"/>
                <a:ea typeface="MS PGothic" charset="-128"/>
              </a:rPr>
              <a:t>”</a:t>
            </a:r>
            <a:r>
              <a:rPr lang="en-US" altLang="ja-JP" sz="2200">
                <a:latin typeface="Century Gothic" charset="0"/>
                <a:ea typeface="MS PGothic" charset="-128"/>
              </a:rPr>
              <a:t> medical information?</a:t>
            </a:r>
          </a:p>
          <a:p>
            <a:pPr lvl="1" eaLnBrk="1" hangingPunct="1">
              <a:lnSpc>
                <a:spcPct val="95000"/>
              </a:lnSpc>
              <a:spcBef>
                <a:spcPct val="0"/>
              </a:spcBef>
              <a:spcAft>
                <a:spcPts val="300"/>
              </a:spcAft>
              <a:buFont typeface="Courier New" charset="0"/>
              <a:buChar char="o"/>
            </a:pPr>
            <a:r>
              <a:rPr lang="en-US" altLang="en-US" sz="2100">
                <a:latin typeface="Century Gothic" charset="0"/>
              </a:rPr>
              <a:t>Complex; varies from state to state (</a:t>
            </a:r>
            <a:r>
              <a:rPr lang="en-US" altLang="en-US" sz="2100">
                <a:latin typeface="Century Gothic" charset="0"/>
                <a:hlinkClick r:id="rId4" tooltip="Link to 50 state comparison of health information law"/>
              </a:rPr>
              <a:t>http://www.healthinfolaw.org/comparative-analysis/who-owns-medical-records-50-state-comparison</a:t>
            </a:r>
            <a:r>
              <a:rPr lang="en-US" altLang="en-US" sz="2100">
                <a:latin typeface="Century Gothic" charset="0"/>
              </a:rPr>
              <a:t>)</a:t>
            </a:r>
          </a:p>
          <a:p>
            <a:pPr lvl="1" eaLnBrk="1" hangingPunct="1">
              <a:lnSpc>
                <a:spcPct val="95000"/>
              </a:lnSpc>
              <a:spcBef>
                <a:spcPct val="0"/>
              </a:spcBef>
              <a:spcAft>
                <a:spcPts val="1200"/>
              </a:spcAft>
              <a:buFont typeface="Courier New" charset="0"/>
              <a:buChar char="o"/>
            </a:pPr>
            <a:r>
              <a:rPr lang="en-US" altLang="en-US" sz="2100">
                <a:latin typeface="Century Gothic" charset="0"/>
              </a:rPr>
              <a:t>May have economic value, which should be shared back to the patient (Hall &amp; Shulman, 2009; Rodwin, 2009)</a:t>
            </a:r>
          </a:p>
          <a:p>
            <a:pPr eaLnBrk="1" hangingPunct="1">
              <a:lnSpc>
                <a:spcPct val="95000"/>
              </a:lnSpc>
              <a:spcBef>
                <a:spcPct val="0"/>
              </a:spcBef>
              <a:spcAft>
                <a:spcPts val="400"/>
              </a:spcAft>
              <a:buFontTx/>
              <a:buChar char="•"/>
            </a:pPr>
            <a:r>
              <a:rPr lang="ja-JP" altLang="en-US" sz="2200">
                <a:latin typeface="Century Gothic" charset="0"/>
                <a:ea typeface="MS PGothic" charset="-128"/>
              </a:rPr>
              <a:t>“</a:t>
            </a:r>
            <a:r>
              <a:rPr lang="en-US" altLang="ja-JP" sz="2200">
                <a:latin typeface="Century Gothic" charset="0"/>
                <a:ea typeface="MS PGothic" charset="-128"/>
              </a:rPr>
              <a:t>Compelled</a:t>
            </a:r>
            <a:r>
              <a:rPr lang="ja-JP" altLang="en-US" sz="2200">
                <a:latin typeface="Century Gothic" charset="0"/>
                <a:ea typeface="MS PGothic" charset="-128"/>
              </a:rPr>
              <a:t>”</a:t>
            </a:r>
            <a:r>
              <a:rPr lang="en-US" altLang="ja-JP" sz="2200">
                <a:latin typeface="Century Gothic" charset="0"/>
                <a:ea typeface="MS PGothic" charset="-128"/>
              </a:rPr>
              <a:t> disclosures (Rothstein &amp; Talbott, 2006)</a:t>
            </a:r>
          </a:p>
          <a:p>
            <a:pPr lvl="1" eaLnBrk="1" hangingPunct="1">
              <a:lnSpc>
                <a:spcPct val="95000"/>
              </a:lnSpc>
              <a:spcBef>
                <a:spcPct val="0"/>
              </a:spcBef>
              <a:spcAft>
                <a:spcPts val="1200"/>
              </a:spcAft>
              <a:buFont typeface="Courier New" charset="0"/>
              <a:buChar char="o"/>
            </a:pPr>
            <a:r>
              <a:rPr lang="en-US" altLang="en-US" sz="2100">
                <a:latin typeface="Century Gothic" charset="0"/>
              </a:rPr>
              <a:t>We are often compelled to disclose information for nonclinical care reasons</a:t>
            </a:r>
          </a:p>
          <a:p>
            <a:pPr eaLnBrk="1" hangingPunct="1">
              <a:lnSpc>
                <a:spcPct val="95000"/>
              </a:lnSpc>
              <a:spcBef>
                <a:spcPct val="0"/>
              </a:spcBef>
              <a:spcAft>
                <a:spcPts val="400"/>
              </a:spcAft>
              <a:buFontTx/>
              <a:buChar char="•"/>
            </a:pPr>
            <a:r>
              <a:rPr lang="en-US" altLang="en-US" sz="2200">
                <a:latin typeface="Century Gothic" charset="0"/>
              </a:rPr>
              <a:t>Ultimate </a:t>
            </a:r>
            <a:r>
              <a:rPr lang="ja-JP" altLang="en-US" sz="2200">
                <a:latin typeface="Century Gothic" charset="0"/>
                <a:ea typeface="MS PGothic" charset="-128"/>
              </a:rPr>
              <a:t>“</a:t>
            </a:r>
            <a:r>
              <a:rPr lang="en-US" altLang="ja-JP" sz="2200">
                <a:latin typeface="Century Gothic" charset="0"/>
                <a:ea typeface="MS PGothic" charset="-128"/>
              </a:rPr>
              <a:t>personal identifier</a:t>
            </a:r>
            <a:r>
              <a:rPr lang="ja-JP" altLang="en-US" sz="2200">
                <a:latin typeface="Century Gothic" charset="0"/>
                <a:ea typeface="MS PGothic" charset="-128"/>
              </a:rPr>
              <a:t>”</a:t>
            </a:r>
            <a:r>
              <a:rPr lang="en-US" altLang="ja-JP" sz="2200">
                <a:latin typeface="Century Gothic" charset="0"/>
                <a:ea typeface="MS PGothic" charset="-128"/>
              </a:rPr>
              <a:t> may be individual’s genome (McGuire &amp; Gibbs, 2006)</a:t>
            </a:r>
          </a:p>
          <a:p>
            <a:pPr lvl="1" eaLnBrk="1" hangingPunct="1">
              <a:lnSpc>
                <a:spcPct val="95000"/>
              </a:lnSpc>
              <a:spcBef>
                <a:spcPct val="0"/>
              </a:spcBef>
              <a:buFont typeface="Courier New" charset="0"/>
              <a:buChar char="o"/>
            </a:pPr>
            <a:r>
              <a:rPr lang="en-US" altLang="en-US" sz="2100">
                <a:latin typeface="Century Gothic" charset="0"/>
              </a:rPr>
              <a:t>Even </a:t>
            </a:r>
            <a:r>
              <a:rPr lang="ja-JP" altLang="en-US" sz="2100">
                <a:latin typeface="Century Gothic" charset="0"/>
                <a:ea typeface="MS PGothic" charset="-128"/>
              </a:rPr>
              <a:t>“</a:t>
            </a:r>
            <a:r>
              <a:rPr lang="en-US" altLang="ja-JP" sz="2100">
                <a:latin typeface="Century Gothic" charset="0"/>
                <a:ea typeface="MS PGothic" charset="-128"/>
              </a:rPr>
              <a:t>de-identified</a:t>
            </a:r>
            <a:r>
              <a:rPr lang="ja-JP" altLang="en-US" sz="2100">
                <a:latin typeface="Century Gothic" charset="0"/>
                <a:ea typeface="MS PGothic" charset="-128"/>
              </a:rPr>
              <a:t>”</a:t>
            </a:r>
            <a:r>
              <a:rPr lang="en-US" altLang="ja-JP" sz="2100">
                <a:latin typeface="Century Gothic" charset="0"/>
                <a:ea typeface="MS PGothic" charset="-128"/>
              </a:rPr>
              <a:t> data may compromise privacy (Malin &amp; Sweeney, 2005)</a:t>
            </a:r>
          </a:p>
          <a:p>
            <a:pPr lvl="1" eaLnBrk="1" hangingPunct="1">
              <a:lnSpc>
                <a:spcPct val="95000"/>
              </a:lnSpc>
              <a:spcBef>
                <a:spcPct val="0"/>
              </a:spcBef>
              <a:buFont typeface="Courier New" charset="0"/>
              <a:buChar char="o"/>
            </a:pPr>
            <a:r>
              <a:rPr lang="en-US" altLang="en-US" sz="2100">
                <a:latin typeface="Century Gothic" charset="0"/>
              </a:rPr>
              <a:t>Genome of family members can identify siblings (Cassa et al., 2008)</a:t>
            </a:r>
          </a:p>
          <a:p>
            <a:pPr lvl="1" eaLnBrk="1" hangingPunct="1">
              <a:lnSpc>
                <a:spcPct val="95000"/>
              </a:lnSpc>
              <a:spcBef>
                <a:spcPct val="0"/>
              </a:spcBef>
              <a:buFont typeface="Courier New" charset="0"/>
              <a:buChar char="o"/>
            </a:pPr>
            <a:r>
              <a:rPr lang="en-US" altLang="en-US" sz="2100">
                <a:latin typeface="Century Gothic" charset="0"/>
              </a:rPr>
              <a:t>Data from genome-wide association studies can reveal individual-level information (Lumley &amp; Rice, 2010)</a:t>
            </a:r>
          </a:p>
        </p:txBody>
      </p:sp>
      <p:sp>
        <p:nvSpPr>
          <p:cNvPr id="62468"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46762DAB-A0F5-BC42-976D-511FA3A8F589}" type="slidenum">
              <a:rPr lang="en-US" altLang="en-US">
                <a:solidFill>
                  <a:srgbClr val="1E1860"/>
                </a:solidFill>
              </a:rPr>
              <a:pPr/>
              <a:t>24</a:t>
            </a:fld>
            <a:endParaRPr lang="en-US" altLang="en-US">
              <a:solidFill>
                <a:srgbClr val="1E1860"/>
              </a:solidFill>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bwMode="auto">
          <a:xfrm>
            <a:off x="395288"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a:latin typeface="Century Gothic" charset="0"/>
              </a:rPr>
              <a:t>Health Information Rights</a:t>
            </a:r>
          </a:p>
        </p:txBody>
      </p:sp>
      <p:sp>
        <p:nvSpPr>
          <p:cNvPr id="64515" name="Content Placeholder 2"/>
          <p:cNvSpPr>
            <a:spLocks noGrp="1"/>
          </p:cNvSpPr>
          <p:nvPr>
            <p:ph type="body" sz="quarter" idx="10"/>
          </p:nvPr>
        </p:nvSpPr>
        <p:spPr bwMode="auto">
          <a:xfrm>
            <a:off x="406400" y="1376363"/>
            <a:ext cx="9363075" cy="6024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lnSpc>
                <a:spcPct val="90000"/>
              </a:lnSpc>
              <a:spcBef>
                <a:spcPct val="0"/>
              </a:spcBef>
              <a:buFontTx/>
              <a:buChar char="•"/>
            </a:pPr>
            <a:r>
              <a:rPr lang="en-US" altLang="en-US" sz="2200">
                <a:latin typeface="Century Gothic" charset="0"/>
              </a:rPr>
              <a:t>Declaration of Health Data Rights</a:t>
            </a:r>
          </a:p>
          <a:p>
            <a:pPr lvl="1" eaLnBrk="1" hangingPunct="1">
              <a:lnSpc>
                <a:spcPct val="90000"/>
              </a:lnSpc>
              <a:spcBef>
                <a:spcPct val="0"/>
              </a:spcBef>
              <a:buFont typeface="Courier New" charset="0"/>
              <a:buChar char="o"/>
            </a:pPr>
            <a:r>
              <a:rPr lang="en-US" altLang="en-US" sz="2200">
                <a:latin typeface="Century Gothic" charset="0"/>
              </a:rPr>
              <a:t>Right to our own health data</a:t>
            </a:r>
          </a:p>
          <a:p>
            <a:pPr lvl="1" eaLnBrk="1" hangingPunct="1">
              <a:lnSpc>
                <a:spcPct val="90000"/>
              </a:lnSpc>
              <a:spcBef>
                <a:spcPct val="0"/>
              </a:spcBef>
              <a:buFont typeface="Courier New" charset="0"/>
              <a:buChar char="o"/>
            </a:pPr>
            <a:r>
              <a:rPr lang="en-US" altLang="en-US" sz="2200">
                <a:latin typeface="Century Gothic" charset="0"/>
              </a:rPr>
              <a:t>Right to know the source of each health data element</a:t>
            </a:r>
          </a:p>
          <a:p>
            <a:pPr lvl="1" eaLnBrk="1" hangingPunct="1">
              <a:lnSpc>
                <a:spcPct val="90000"/>
              </a:lnSpc>
              <a:spcBef>
                <a:spcPct val="0"/>
              </a:spcBef>
              <a:buFont typeface="Courier New" charset="0"/>
              <a:buChar char="o"/>
            </a:pPr>
            <a:r>
              <a:rPr lang="en-US" altLang="en-US" sz="2200">
                <a:latin typeface="Century Gothic" charset="0"/>
              </a:rPr>
              <a:t>Right to take possession of a complete copy of our individual health data, without delay, at minimal or no cost; if data exist in computable form, they must be made available in that form</a:t>
            </a:r>
          </a:p>
          <a:p>
            <a:pPr lvl="1" eaLnBrk="1" hangingPunct="1">
              <a:lnSpc>
                <a:spcPct val="90000"/>
              </a:lnSpc>
              <a:spcBef>
                <a:spcPct val="0"/>
              </a:spcBef>
              <a:buFont typeface="Courier New" charset="0"/>
              <a:buChar char="o"/>
            </a:pPr>
            <a:r>
              <a:rPr lang="en-US" altLang="en-US" sz="2200">
                <a:latin typeface="Century Gothic" charset="0"/>
              </a:rPr>
              <a:t>Right to share our health data with others as we see fit</a:t>
            </a:r>
          </a:p>
          <a:p>
            <a:pPr lvl="1" eaLnBrk="1" hangingPunct="1">
              <a:lnSpc>
                <a:spcPct val="90000"/>
              </a:lnSpc>
              <a:spcBef>
                <a:spcPct val="0"/>
              </a:spcBef>
              <a:spcAft>
                <a:spcPts val="1800"/>
              </a:spcAft>
              <a:buFont typeface="Courier New" charset="0"/>
              <a:buChar char="o"/>
            </a:pPr>
            <a:r>
              <a:rPr lang="en-US" altLang="en-US" sz="2200">
                <a:latin typeface="Century Gothic" charset="0"/>
              </a:rPr>
              <a:t>Read: </a:t>
            </a:r>
            <a:r>
              <a:rPr lang="en-US" altLang="en-US" sz="2200">
                <a:latin typeface="Century Gothic" charset="0"/>
                <a:hlinkClick r:id="rId4" tooltip="Link to article on health data rights"/>
              </a:rPr>
              <a:t>https://sites.tufts.edu/prep/2009/07/07/declaration-of-health-data-rights</a:t>
            </a:r>
            <a:endParaRPr lang="en-US" altLang="en-US" sz="2200">
              <a:latin typeface="Century Gothic" charset="0"/>
            </a:endParaRPr>
          </a:p>
          <a:p>
            <a:pPr eaLnBrk="1" hangingPunct="1">
              <a:lnSpc>
                <a:spcPct val="90000"/>
              </a:lnSpc>
              <a:spcBef>
                <a:spcPct val="0"/>
              </a:spcBef>
              <a:buFontTx/>
              <a:buChar char="•"/>
            </a:pPr>
            <a:r>
              <a:rPr lang="en-US" altLang="en-US" sz="2200">
                <a:latin typeface="Century Gothic" charset="0"/>
              </a:rPr>
              <a:t>American Health Information Management Association (AHIMA) Health Information Bill of Rights (2009)</a:t>
            </a:r>
          </a:p>
          <a:p>
            <a:pPr lvl="1" eaLnBrk="1" hangingPunct="1">
              <a:lnSpc>
                <a:spcPct val="90000"/>
              </a:lnSpc>
              <a:spcBef>
                <a:spcPct val="0"/>
              </a:spcBef>
              <a:buFont typeface="Courier New" charset="0"/>
              <a:buChar char="o"/>
            </a:pPr>
            <a:r>
              <a:rPr lang="en-US" altLang="en-US" sz="2200">
                <a:latin typeface="Century Gothic" charset="0"/>
                <a:hlinkClick r:id="rId5" tooltip="Link to the AHIMA Health Information Bill of Rights PDF"/>
              </a:rPr>
              <a:t>http://bok.ahima.org/PdfView?oid=107674</a:t>
            </a:r>
            <a:r>
              <a:rPr lang="en-US" altLang="en-US" sz="2200">
                <a:latin typeface="Century Gothic" charset="0"/>
              </a:rPr>
              <a:t> </a:t>
            </a:r>
          </a:p>
          <a:p>
            <a:pPr lvl="1" eaLnBrk="1" hangingPunct="1">
              <a:lnSpc>
                <a:spcPct val="90000"/>
              </a:lnSpc>
              <a:spcBef>
                <a:spcPct val="0"/>
              </a:spcBef>
              <a:spcAft>
                <a:spcPts val="1800"/>
              </a:spcAft>
              <a:buFont typeface="Courier New" charset="0"/>
              <a:buChar char="o"/>
            </a:pPr>
            <a:r>
              <a:rPr lang="en-US" altLang="en-US" sz="2200">
                <a:latin typeface="Century Gothic" charset="0"/>
              </a:rPr>
              <a:t>Slightly more detailed but with similar provisions</a:t>
            </a:r>
          </a:p>
          <a:p>
            <a:pPr eaLnBrk="1" hangingPunct="1">
              <a:lnSpc>
                <a:spcPct val="90000"/>
              </a:lnSpc>
              <a:spcBef>
                <a:spcPct val="0"/>
              </a:spcBef>
              <a:buFontTx/>
              <a:buChar char="•"/>
            </a:pPr>
            <a:r>
              <a:rPr lang="en-US" altLang="en-US" sz="2200">
                <a:latin typeface="Century Gothic" charset="0"/>
              </a:rPr>
              <a:t>HIPAA Privacy Rule Provisions (2016)</a:t>
            </a:r>
          </a:p>
          <a:p>
            <a:pPr lvl="1" eaLnBrk="1" hangingPunct="1">
              <a:lnSpc>
                <a:spcPct val="90000"/>
              </a:lnSpc>
              <a:spcBef>
                <a:spcPct val="0"/>
              </a:spcBef>
              <a:buFont typeface="Courier New" charset="0"/>
              <a:buChar char="o"/>
            </a:pPr>
            <a:r>
              <a:rPr lang="en-US" altLang="en-US" sz="2200">
                <a:latin typeface="Century Gothic" charset="0"/>
                <a:hlinkClick r:id="rId6" tooltip="Link to the HIPAA Privacy Rule  Provisions"/>
              </a:rPr>
              <a:t>www.healthit.gov/patients-families/your-health-information-rights</a:t>
            </a:r>
            <a:endParaRPr lang="en-US" altLang="en-US" sz="2200">
              <a:latin typeface="Century Gothic" charset="0"/>
            </a:endParaRPr>
          </a:p>
        </p:txBody>
      </p:sp>
      <p:sp>
        <p:nvSpPr>
          <p:cNvPr id="64516"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7F9621DC-312F-E445-B162-4C737CE6CF65}" type="slidenum">
              <a:rPr lang="en-US" altLang="en-US">
                <a:solidFill>
                  <a:srgbClr val="1E1860"/>
                </a:solidFill>
              </a:rPr>
              <a:pPr/>
              <a:t>25</a:t>
            </a:fld>
            <a:endParaRPr lang="en-US" altLang="en-US">
              <a:solidFill>
                <a:srgbClr val="1E1860"/>
              </a:solidFill>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bwMode="auto">
          <a:xfrm>
            <a:off x="466725"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a:latin typeface="Century Gothic" charset="0"/>
              </a:rPr>
              <a:t>Are </a:t>
            </a:r>
            <a:r>
              <a:rPr lang="ja-JP" altLang="en-US">
                <a:latin typeface="Century Gothic" charset="0"/>
                <a:ea typeface="MS PGothic" charset="-128"/>
              </a:rPr>
              <a:t>“</a:t>
            </a:r>
            <a:r>
              <a:rPr lang="en-US" altLang="ja-JP">
                <a:latin typeface="Century Gothic" charset="0"/>
                <a:ea typeface="MS PGothic" charset="-128"/>
              </a:rPr>
              <a:t>de-identified</a:t>
            </a:r>
            <a:r>
              <a:rPr lang="ja-JP" altLang="en-US">
                <a:latin typeface="Century Gothic" charset="0"/>
                <a:ea typeface="MS PGothic" charset="-128"/>
              </a:rPr>
              <a:t>”</a:t>
            </a:r>
            <a:r>
              <a:rPr lang="en-US" altLang="ja-JP">
                <a:latin typeface="Century Gothic" charset="0"/>
                <a:ea typeface="MS PGothic" charset="-128"/>
              </a:rPr>
              <a:t> data more secure?</a:t>
            </a:r>
            <a:endParaRPr lang="en-US" altLang="en-US">
              <a:latin typeface="Century Gothic" charset="0"/>
            </a:endParaRPr>
          </a:p>
        </p:txBody>
      </p:sp>
      <p:sp>
        <p:nvSpPr>
          <p:cNvPr id="66563" name="Content Placeholder 2"/>
          <p:cNvSpPr>
            <a:spLocks noGrp="1"/>
          </p:cNvSpPr>
          <p:nvPr>
            <p:ph type="body" sz="quarter" idx="10"/>
          </p:nvPr>
        </p:nvSpPr>
        <p:spPr bwMode="auto">
          <a:xfrm>
            <a:off x="406400" y="2133600"/>
            <a:ext cx="9148763" cy="50530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1200"/>
              </a:spcAft>
              <a:buFontTx/>
              <a:buChar char="•"/>
            </a:pPr>
            <a:r>
              <a:rPr lang="en-US" altLang="en-US" sz="2200">
                <a:latin typeface="Century Gothic" charset="0"/>
              </a:rPr>
              <a:t>87 percent of the U.S. population can be uniquely identified by five-digit ZIP code, gender, and date of birth (Sweeney, 2002).</a:t>
            </a:r>
          </a:p>
          <a:p>
            <a:pPr eaLnBrk="1" hangingPunct="1">
              <a:spcBef>
                <a:spcPct val="0"/>
              </a:spcBef>
              <a:spcAft>
                <a:spcPts val="1200"/>
              </a:spcAft>
              <a:buFontTx/>
              <a:buChar char="•"/>
            </a:pPr>
            <a:r>
              <a:rPr lang="en-US" altLang="en-US" sz="2200">
                <a:latin typeface="Century Gothic" charset="0"/>
              </a:rPr>
              <a:t>Sweeney identified William Weld, governor of Massachusetts, in a health insurance database for state employees by purchasing voter registration for Cambridge, Massachusetts, for $20 and linking ZIP code, gender, and date of birth to the </a:t>
            </a:r>
            <a:r>
              <a:rPr lang="ja-JP" altLang="en-US" sz="2200">
                <a:latin typeface="Century Gothic" charset="0"/>
                <a:ea typeface="MS PGothic" charset="-128"/>
              </a:rPr>
              <a:t>“</a:t>
            </a:r>
            <a:r>
              <a:rPr lang="en-US" altLang="ja-JP" sz="2200">
                <a:latin typeface="Century Gothic" charset="0"/>
                <a:ea typeface="MS PGothic" charset="-128"/>
              </a:rPr>
              <a:t>de</a:t>
            </a:r>
            <a:r>
              <a:rPr lang="en-US" altLang="en-US" sz="2000">
                <a:latin typeface="Century Gothic" charset="0"/>
              </a:rPr>
              <a:t>‑</a:t>
            </a:r>
            <a:r>
              <a:rPr lang="en-US" altLang="ja-JP" sz="2200">
                <a:latin typeface="Century Gothic" charset="0"/>
                <a:ea typeface="MS PGothic" charset="-128"/>
              </a:rPr>
              <a:t>identified</a:t>
            </a:r>
            <a:r>
              <a:rPr lang="ja-JP" altLang="en-US" sz="2200">
                <a:latin typeface="Century Gothic" charset="0"/>
                <a:ea typeface="MS PGothic" charset="-128"/>
              </a:rPr>
              <a:t>”</a:t>
            </a:r>
            <a:r>
              <a:rPr lang="en-US" altLang="ja-JP" sz="2200">
                <a:latin typeface="Century Gothic" charset="0"/>
                <a:ea typeface="MS PGothic" charset="-128"/>
              </a:rPr>
              <a:t> medical database (Sweeney, 1997).</a:t>
            </a:r>
          </a:p>
          <a:p>
            <a:pPr eaLnBrk="1" hangingPunct="1">
              <a:spcBef>
                <a:spcPct val="0"/>
              </a:spcBef>
              <a:spcAft>
                <a:spcPts val="1200"/>
              </a:spcAft>
              <a:buFontTx/>
              <a:buChar char="•"/>
            </a:pPr>
            <a:r>
              <a:rPr lang="en-US" altLang="en-US" sz="2200">
                <a:latin typeface="Century Gothic" charset="0"/>
              </a:rPr>
              <a:t>Genomic data can aid in re-identification in clinical research studies (Malin &amp; Sweeney, 2005; Lumley &amp; Rice, 2010).</a:t>
            </a:r>
          </a:p>
          <a:p>
            <a:pPr eaLnBrk="1" hangingPunct="1">
              <a:spcBef>
                <a:spcPct val="0"/>
              </a:spcBef>
              <a:spcAft>
                <a:spcPts val="1200"/>
              </a:spcAft>
              <a:buFontTx/>
              <a:buChar char="•"/>
            </a:pPr>
            <a:r>
              <a:rPr lang="en-US" altLang="en-US" sz="2200">
                <a:latin typeface="Century Gothic" charset="0"/>
              </a:rPr>
              <a:t>Social Security numbers can be predicted from public data (Acquisti &amp; Gross, 2009).</a:t>
            </a:r>
          </a:p>
        </p:txBody>
      </p:sp>
      <p:sp>
        <p:nvSpPr>
          <p:cNvPr id="66564" name="Text Placeholder 1"/>
          <p:cNvSpPr>
            <a:spLocks noGrp="1"/>
          </p:cNvSpPr>
          <p:nvPr>
            <p:ph type="body" sz="quarter" idx="11"/>
          </p:nvPr>
        </p:nvSpPr>
        <p:spPr bwMode="auto">
          <a:xfrm>
            <a:off x="406400" y="1204913"/>
            <a:ext cx="9148763" cy="528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pPr>
            <a:r>
              <a:rPr lang="en-US" altLang="ja-JP" b="1">
                <a:latin typeface="Century Gothic" charset="0"/>
                <a:ea typeface="MS PGothic" charset="-128"/>
              </a:rPr>
              <a:t> Not Necessarily</a:t>
            </a:r>
            <a:endParaRPr lang="en-US" altLang="en-US" b="1">
              <a:latin typeface="Century Gothic" charset="0"/>
            </a:endParaRPr>
          </a:p>
        </p:txBody>
      </p:sp>
      <p:sp>
        <p:nvSpPr>
          <p:cNvPr id="6656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19AA650E-C59F-024F-A14D-0201B8753AD5}" type="slidenum">
              <a:rPr lang="en-US" altLang="en-US">
                <a:solidFill>
                  <a:srgbClr val="1E1860"/>
                </a:solidFill>
              </a:rPr>
              <a:pPr/>
              <a:t>26</a:t>
            </a:fld>
            <a:endParaRPr lang="en-US" altLang="en-US">
              <a:solidFill>
                <a:srgbClr val="1E1860"/>
              </a:solidFill>
            </a:endParaRP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bwMode="auto">
          <a:xfrm>
            <a:off x="395288"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a:latin typeface="Century Gothic" charset="0"/>
              </a:rPr>
              <a:t>How Governor Weld Was Identified</a:t>
            </a:r>
          </a:p>
        </p:txBody>
      </p:sp>
      <p:sp>
        <p:nvSpPr>
          <p:cNvPr id="68611" name="Text Placeholder 6"/>
          <p:cNvSpPr>
            <a:spLocks noGrp="1"/>
          </p:cNvSpPr>
          <p:nvPr>
            <p:ph type="body" sz="quarter" idx="10"/>
          </p:nvPr>
        </p:nvSpPr>
        <p:spPr bwMode="auto">
          <a:xfrm>
            <a:off x="760413" y="6845300"/>
            <a:ext cx="8512175" cy="647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Bef>
                <a:spcPct val="0"/>
              </a:spcBef>
              <a:buFontTx/>
              <a:buNone/>
            </a:pPr>
            <a:r>
              <a:rPr lang="en-US" altLang="en-US" sz="1800">
                <a:latin typeface="Century Gothic" charset="0"/>
              </a:rPr>
              <a:t>Figure: The overlapping data enabled identification of the governor. </a:t>
            </a:r>
            <a:br>
              <a:rPr lang="en-US" altLang="en-US" sz="1800">
                <a:latin typeface="Century Gothic" charset="0"/>
              </a:rPr>
            </a:br>
            <a:r>
              <a:rPr lang="en-US" altLang="en-US" sz="1400">
                <a:latin typeface="Century Gothic" charset="0"/>
              </a:rPr>
              <a:t>(Adapted from Sweeney, 1997)</a:t>
            </a:r>
          </a:p>
        </p:txBody>
      </p:sp>
      <p:sp>
        <p:nvSpPr>
          <p:cNvPr id="6861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FA64881E-C47F-B44E-920E-B362B8E6FFE4}" type="slidenum">
              <a:rPr lang="en-US" altLang="en-US">
                <a:solidFill>
                  <a:srgbClr val="1E1860"/>
                </a:solidFill>
              </a:rPr>
              <a:pPr/>
              <a:t>27</a:t>
            </a:fld>
            <a:endParaRPr lang="en-US" altLang="en-US">
              <a:solidFill>
                <a:srgbClr val="1E1860"/>
              </a:solidFill>
            </a:endParaRPr>
          </a:p>
        </p:txBody>
      </p:sp>
      <p:graphicFrame>
        <p:nvGraphicFramePr>
          <p:cNvPr id="6" name="Diagram 5">
            <a:extLst>
              <a:ext uri="{FF2B5EF4-FFF2-40B4-BE49-F238E27FC236}">
                <a16:creationId xmlns:a16="http://schemas.microsoft.com/office/drawing/2014/main" id="{21EF5C09-FCBB-4081-BF00-53FC0CF0C2A0}"/>
              </a:ext>
            </a:extLst>
          </p:cNvPr>
          <p:cNvGraphicFramePr/>
          <p:nvPr>
            <p:extLst>
              <p:ext uri="{D42A27DB-BD31-4B8C-83A1-F6EECF244321}">
                <p14:modId xmlns:p14="http://schemas.microsoft.com/office/powerpoint/2010/main" val="1487406301"/>
              </p:ext>
            </p:extLst>
          </p:nvPr>
        </p:nvGraphicFramePr>
        <p:xfrm>
          <a:off x="743017" y="1638603"/>
          <a:ext cx="8516123" cy="50247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extBox 1"/>
          <p:cNvSpPr txBox="1"/>
          <p:nvPr/>
        </p:nvSpPr>
        <p:spPr>
          <a:xfrm>
            <a:off x="4231306" y="3384378"/>
            <a:ext cx="1487838" cy="1477328"/>
          </a:xfrm>
          <a:prstGeom prst="rect">
            <a:avLst/>
          </a:prstGeom>
          <a:noFill/>
        </p:spPr>
        <p:txBody>
          <a:bodyPr wrap="square" rtlCol="0">
            <a:spAutoFit/>
          </a:bodyPr>
          <a:lstStyle/>
          <a:p>
            <a:pPr algn="ctr">
              <a:spcAft>
                <a:spcPts val="600"/>
              </a:spcAft>
            </a:pPr>
            <a:r>
              <a:rPr lang="en-US" sz="2000" b="1" dirty="0">
                <a:latin typeface="Century Gothic" charset="0"/>
                <a:ea typeface="Century Gothic" charset="0"/>
                <a:cs typeface="Century Gothic" charset="0"/>
              </a:rPr>
              <a:t>Zip</a:t>
            </a:r>
          </a:p>
          <a:p>
            <a:pPr algn="ctr">
              <a:spcAft>
                <a:spcPts val="600"/>
              </a:spcAft>
            </a:pPr>
            <a:r>
              <a:rPr lang="en-US" sz="2000" b="1" dirty="0">
                <a:latin typeface="Century Gothic" charset="0"/>
                <a:ea typeface="Century Gothic" charset="0"/>
                <a:cs typeface="Century Gothic" charset="0"/>
              </a:rPr>
              <a:t>Date of birth</a:t>
            </a:r>
          </a:p>
          <a:p>
            <a:pPr algn="ctr">
              <a:spcAft>
                <a:spcPts val="600"/>
              </a:spcAft>
            </a:pPr>
            <a:r>
              <a:rPr lang="en-US" sz="2000" b="1" dirty="0">
                <a:latin typeface="Century Gothic" charset="0"/>
                <a:ea typeface="Century Gothic" charset="0"/>
                <a:cs typeface="Century Gothic" charset="0"/>
              </a:rPr>
              <a:t>Gender</a:t>
            </a: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bwMode="auto">
          <a:xfrm>
            <a:off x="395288"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a:latin typeface="Century Gothic" charset="0"/>
              </a:rPr>
              <a:t>Concerns about Security</a:t>
            </a:r>
          </a:p>
        </p:txBody>
      </p:sp>
      <p:sp>
        <p:nvSpPr>
          <p:cNvPr id="10243" name="Content Placeholder 2">
            <a:extLst>
              <a:ext uri="{FF2B5EF4-FFF2-40B4-BE49-F238E27FC236}">
                <a16:creationId xmlns:a16="http://schemas.microsoft.com/office/drawing/2014/main" id="{B7AC1B02-E8A5-4726-B39D-C9B3DA06242A}"/>
              </a:ext>
            </a:extLst>
          </p:cNvPr>
          <p:cNvSpPr>
            <a:spLocks noGrp="1"/>
          </p:cNvSpPr>
          <p:nvPr>
            <p:ph type="body" sz="quarter" idx="10"/>
          </p:nvPr>
        </p:nvSpPr>
        <p:spPr>
          <a:xfrm>
            <a:off x="406400" y="2133600"/>
            <a:ext cx="9148763" cy="4433888"/>
          </a:xfrm>
        </p:spPr>
        <p:txBody>
          <a:bodyPr/>
          <a:lstStyle/>
          <a:p>
            <a:pPr eaLnBrk="1" fontAlgn="auto" hangingPunct="1">
              <a:spcBef>
                <a:spcPts val="0"/>
              </a:spcBef>
              <a:spcAft>
                <a:spcPts val="1200"/>
              </a:spcAft>
              <a:defRPr/>
            </a:pPr>
            <a:r>
              <a:rPr lang="en-US" altLang="en-US" dirty="0"/>
              <a:t>Comprehensive overview (Herzig, 2010)</a:t>
            </a:r>
          </a:p>
          <a:p>
            <a:pPr eaLnBrk="1" fontAlgn="auto" hangingPunct="1">
              <a:spcBef>
                <a:spcPts val="0"/>
              </a:spcBef>
              <a:spcAft>
                <a:spcPts val="1200"/>
              </a:spcAft>
              <a:defRPr/>
            </a:pPr>
            <a:r>
              <a:rPr lang="en-US" altLang="en-US" dirty="0"/>
              <a:t>Guide to Privacy and Security of Electronic Health Information (</a:t>
            </a:r>
            <a:r>
              <a:rPr lang="en-US" kern="1200" dirty="0">
                <a:ea typeface="MS PGothic" panose="020B0600070205080204" pitchFamily="34" charset="-128"/>
                <a:cs typeface="Arial" pitchFamily="34" charset="0"/>
              </a:rPr>
              <a:t>Office of the National Coordinator for Health Information Technology [ONC] </a:t>
            </a:r>
            <a:r>
              <a:rPr lang="en-US" altLang="en-US" dirty="0"/>
              <a:t>&amp; Office for Civil Rights [OCR], 2015)</a:t>
            </a:r>
          </a:p>
          <a:p>
            <a:pPr lvl="1" eaLnBrk="1" fontAlgn="auto" hangingPunct="1">
              <a:spcBef>
                <a:spcPts val="0"/>
              </a:spcBef>
              <a:spcAft>
                <a:spcPts val="1200"/>
              </a:spcAft>
              <a:defRPr/>
            </a:pPr>
            <a:r>
              <a:rPr lang="en-US" altLang="en-US" dirty="0">
                <a:hlinkClick r:id="rId4" tooltip="Link to YouTube video"/>
              </a:rPr>
              <a:t>https://www.youtube.com/watch?v=phrXsdnhE7w </a:t>
            </a:r>
            <a:endParaRPr lang="en-US" altLang="en-US" dirty="0"/>
          </a:p>
          <a:p>
            <a:pPr eaLnBrk="1" fontAlgn="auto" hangingPunct="1">
              <a:spcBef>
                <a:spcPts val="0"/>
              </a:spcBef>
              <a:spcAft>
                <a:spcPts val="1200"/>
              </a:spcAft>
              <a:defRPr/>
            </a:pPr>
            <a:r>
              <a:rPr lang="en-US" altLang="en-US" dirty="0"/>
              <a:t>Many points of leakage</a:t>
            </a:r>
          </a:p>
          <a:p>
            <a:pPr eaLnBrk="1" fontAlgn="auto" hangingPunct="1">
              <a:spcBef>
                <a:spcPts val="0"/>
              </a:spcBef>
              <a:spcAft>
                <a:spcPts val="1200"/>
              </a:spcAft>
              <a:defRPr/>
            </a:pPr>
            <a:r>
              <a:rPr lang="en-US" altLang="en-US" dirty="0"/>
              <a:t>Also a problem for paper records</a:t>
            </a:r>
          </a:p>
          <a:p>
            <a:pPr eaLnBrk="1" fontAlgn="auto" hangingPunct="1">
              <a:spcBef>
                <a:spcPts val="0"/>
              </a:spcBef>
              <a:spcAft>
                <a:spcPts val="1200"/>
              </a:spcAft>
              <a:defRPr/>
            </a:pPr>
            <a:r>
              <a:rPr lang="en-US" altLang="en-US" dirty="0"/>
              <a:t>Consequences of poor security</a:t>
            </a:r>
          </a:p>
          <a:p>
            <a:pPr eaLnBrk="1" fontAlgn="auto" hangingPunct="1">
              <a:spcBef>
                <a:spcPts val="0"/>
              </a:spcBef>
              <a:spcAft>
                <a:spcPts val="1200"/>
              </a:spcAft>
              <a:defRPr/>
            </a:pPr>
            <a:r>
              <a:rPr lang="en-US" altLang="en-US" dirty="0"/>
              <a:t>Medical identity theft</a:t>
            </a:r>
          </a:p>
        </p:txBody>
      </p:sp>
      <p:sp>
        <p:nvSpPr>
          <p:cNvPr id="70660"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A3A41516-37FC-174C-B490-CF7271972964}" type="slidenum">
              <a:rPr lang="en-US" altLang="en-US">
                <a:solidFill>
                  <a:srgbClr val="1E1860"/>
                </a:solidFill>
              </a:rPr>
              <a:pPr/>
              <a:t>28</a:t>
            </a:fld>
            <a:endParaRPr lang="en-US" altLang="en-US">
              <a:solidFill>
                <a:srgbClr val="1E1860"/>
              </a:solidFill>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bwMode="auto">
          <a:xfrm>
            <a:off x="395288" y="82550"/>
            <a:ext cx="9159875" cy="658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lnSpc>
                <a:spcPct val="90000"/>
              </a:lnSpc>
            </a:pPr>
            <a:r>
              <a:rPr lang="en-US" altLang="en-US">
                <a:latin typeface="Century Gothic" charset="0"/>
              </a:rPr>
              <a:t>Flow of Information in Healthcare: </a:t>
            </a:r>
            <a:br>
              <a:rPr lang="en-US" altLang="en-US">
                <a:latin typeface="Century Gothic" charset="0"/>
              </a:rPr>
            </a:br>
            <a:r>
              <a:rPr lang="en-US" altLang="en-US">
                <a:latin typeface="Century Gothic" charset="0"/>
              </a:rPr>
              <a:t>Many Points to “Leak”</a:t>
            </a:r>
          </a:p>
        </p:txBody>
      </p:sp>
      <p:sp>
        <p:nvSpPr>
          <p:cNvPr id="72707" name="Text Placeholder 3"/>
          <p:cNvSpPr>
            <a:spLocks noGrp="1"/>
          </p:cNvSpPr>
          <p:nvPr>
            <p:ph type="body" sz="quarter" idx="10"/>
          </p:nvPr>
        </p:nvSpPr>
        <p:spPr bwMode="auto">
          <a:xfrm>
            <a:off x="911225" y="6796088"/>
            <a:ext cx="9147175" cy="4206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Bef>
                <a:spcPct val="0"/>
              </a:spcBef>
              <a:buFontTx/>
              <a:buNone/>
            </a:pPr>
            <a:r>
              <a:rPr lang="en-US" altLang="en-US" sz="1600">
                <a:latin typeface="Century Gothic" charset="0"/>
              </a:rPr>
              <a:t>Chart. Flow of information in healthcare (Rindfleisch, 1997)</a:t>
            </a:r>
          </a:p>
        </p:txBody>
      </p:sp>
      <p:sp>
        <p:nvSpPr>
          <p:cNvPr id="72708"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E127C5A0-79EB-564E-8D65-A533E49336BF}" type="slidenum">
              <a:rPr lang="en-US" altLang="en-US">
                <a:solidFill>
                  <a:srgbClr val="1E1860"/>
                </a:solidFill>
              </a:rPr>
              <a:pPr/>
              <a:t>29</a:t>
            </a:fld>
            <a:endParaRPr lang="en-US" altLang="en-US">
              <a:solidFill>
                <a:srgbClr val="1E1860"/>
              </a:solidFill>
            </a:endParaRP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4468" t="7397" r="9091" b="16084"/>
          <a:stretch/>
        </p:blipFill>
        <p:spPr>
          <a:xfrm>
            <a:off x="798431" y="1689316"/>
            <a:ext cx="7958111" cy="4553572"/>
          </a:xfrm>
          <a:prstGeom prst="rect">
            <a:avLst/>
          </a:prstGeom>
        </p:spPr>
      </p:pic>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Placeholder 1"/>
          <p:cNvSpPr>
            <a:spLocks noGrp="1"/>
          </p:cNvSpPr>
          <p:nvPr>
            <p:ph type="body" sz="quarter" idx="12"/>
          </p:nvPr>
        </p:nvSpPr>
        <p:spPr bwMode="auto">
          <a:xfrm>
            <a:off x="401638" y="2130425"/>
            <a:ext cx="8593137" cy="36195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eaLnBrk="1" hangingPunct="1">
              <a:spcBef>
                <a:spcPct val="0"/>
              </a:spcBef>
              <a:spcAft>
                <a:spcPts val="1200"/>
              </a:spcAft>
              <a:buSzPct val="111000"/>
              <a:buFontTx/>
              <a:buChar char="•"/>
            </a:pPr>
            <a:r>
              <a:rPr lang="en-US" altLang="en-US">
                <a:latin typeface="Century Gothic" charset="0"/>
              </a:rPr>
              <a:t>Respect for persons</a:t>
            </a:r>
          </a:p>
          <a:p>
            <a:pPr marL="342900" indent="-342900" eaLnBrk="1" hangingPunct="1">
              <a:spcBef>
                <a:spcPct val="0"/>
              </a:spcBef>
              <a:spcAft>
                <a:spcPts val="1200"/>
              </a:spcAft>
              <a:buSzPct val="111000"/>
              <a:buFontTx/>
              <a:buChar char="•"/>
            </a:pPr>
            <a:r>
              <a:rPr lang="en-US" altLang="en-US">
                <a:latin typeface="Century Gothic" charset="0"/>
              </a:rPr>
              <a:t>Beneficence</a:t>
            </a:r>
          </a:p>
          <a:p>
            <a:pPr marL="342900" indent="-342900" eaLnBrk="1" hangingPunct="1">
              <a:spcBef>
                <a:spcPct val="0"/>
              </a:spcBef>
              <a:spcAft>
                <a:spcPts val="1200"/>
              </a:spcAft>
              <a:buSzPct val="111000"/>
              <a:buFontTx/>
              <a:buChar char="•"/>
            </a:pPr>
            <a:r>
              <a:rPr lang="en-US" altLang="en-US">
                <a:latin typeface="Century Gothic" charset="0"/>
              </a:rPr>
              <a:t>Justice</a:t>
            </a:r>
          </a:p>
        </p:txBody>
      </p:sp>
      <p:sp>
        <p:nvSpPr>
          <p:cNvPr id="22531" name="Rectangle 2"/>
          <p:cNvSpPr>
            <a:spLocks noGrp="1" noChangeArrowheads="1"/>
          </p:cNvSpPr>
          <p:nvPr>
            <p:ph type="title"/>
          </p:nvPr>
        </p:nvSpPr>
        <p:spPr bwMode="auto">
          <a:xfrm>
            <a:off x="395288" y="533400"/>
            <a:ext cx="8674100"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a:latin typeface="Century Gothic" charset="0"/>
              </a:rPr>
              <a:t>Principles of Ethics</a:t>
            </a:r>
            <a:endParaRPr lang="en-GB" altLang="en-US" dirty="0">
              <a:latin typeface="Century Gothic" charset="0"/>
            </a:endParaRPr>
          </a:p>
        </p:txBody>
      </p:sp>
      <p:sp>
        <p:nvSpPr>
          <p:cNvPr id="22532" name="Slide Number Placeholder 4"/>
          <p:cNvSpPr>
            <a:spLocks noGrp="1"/>
          </p:cNvSpPr>
          <p:nvPr>
            <p:ph type="sldNum" sz="quarter" idx="13"/>
          </p:nvPr>
        </p:nvSpPr>
        <p:spPr bwMode="auto">
          <a:xfrm>
            <a:off x="7507288" y="7302500"/>
            <a:ext cx="2262187" cy="414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nSpc>
                <a:spcPct val="110000"/>
              </a:lnSpc>
            </a:pPr>
            <a:r>
              <a:rPr lang="en-US" altLang="en-US">
                <a:solidFill>
                  <a:srgbClr val="1E1860"/>
                </a:solidFill>
              </a:rPr>
              <a:t>3</a:t>
            </a: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bwMode="auto">
          <a:xfrm>
            <a:off x="395288" y="96838"/>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lnSpc>
                <a:spcPct val="90000"/>
              </a:lnSpc>
            </a:pPr>
            <a:r>
              <a:rPr lang="en-US" altLang="en-US">
                <a:latin typeface="Century Gothic" charset="0"/>
              </a:rPr>
              <a:t>Security for Paper Records Is a Significant Problem</a:t>
            </a:r>
          </a:p>
        </p:txBody>
      </p:sp>
      <p:sp>
        <p:nvSpPr>
          <p:cNvPr id="74755" name="Content Placeholder 2"/>
          <p:cNvSpPr>
            <a:spLocks noGrp="1"/>
          </p:cNvSpPr>
          <p:nvPr>
            <p:ph type="body" sz="quarter" idx="10"/>
          </p:nvPr>
        </p:nvSpPr>
        <p:spPr bwMode="auto">
          <a:xfrm>
            <a:off x="406400" y="2133600"/>
            <a:ext cx="9148763" cy="5040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buFontTx/>
              <a:buChar char="•"/>
            </a:pPr>
            <a:r>
              <a:rPr lang="en-US" altLang="en-US">
                <a:latin typeface="Century Gothic" charset="0"/>
              </a:rPr>
              <a:t>Difficult to audit trail of paper chart</a:t>
            </a:r>
          </a:p>
          <a:p>
            <a:pPr eaLnBrk="1" hangingPunct="1">
              <a:spcBef>
                <a:spcPct val="0"/>
              </a:spcBef>
              <a:buFontTx/>
              <a:buChar char="•"/>
            </a:pPr>
            <a:r>
              <a:rPr lang="en-US" altLang="en-US">
                <a:latin typeface="Century Gothic" charset="0"/>
              </a:rPr>
              <a:t>Fax machines, scanners are easily accessible</a:t>
            </a:r>
          </a:p>
          <a:p>
            <a:pPr eaLnBrk="1" hangingPunct="1">
              <a:spcBef>
                <a:spcPct val="0"/>
              </a:spcBef>
              <a:buFontTx/>
              <a:buChar char="•"/>
            </a:pPr>
            <a:r>
              <a:rPr lang="en-US" altLang="en-US">
                <a:latin typeface="Century Gothic" charset="0"/>
              </a:rPr>
              <a:t>Records frequently copied for many reasons</a:t>
            </a:r>
          </a:p>
          <a:p>
            <a:pPr lvl="1" eaLnBrk="1" hangingPunct="1">
              <a:buFont typeface="Courier New" charset="0"/>
              <a:buChar char="o"/>
            </a:pPr>
            <a:r>
              <a:rPr lang="en-US" altLang="en-US">
                <a:latin typeface="Century Gothic" charset="0"/>
              </a:rPr>
              <a:t>New providers, insurance purposes</a:t>
            </a:r>
          </a:p>
          <a:p>
            <a:pPr eaLnBrk="1" hangingPunct="1">
              <a:spcBef>
                <a:spcPct val="0"/>
              </a:spcBef>
              <a:buFontTx/>
              <a:buChar char="•"/>
            </a:pPr>
            <a:r>
              <a:rPr lang="en-US" altLang="en-US">
                <a:latin typeface="Century Gothic" charset="0"/>
              </a:rPr>
              <a:t>Records abstracted for variety of purposes</a:t>
            </a:r>
          </a:p>
          <a:p>
            <a:pPr lvl="1" eaLnBrk="1" hangingPunct="1">
              <a:buFont typeface="Courier New" charset="0"/>
              <a:buChar char="o"/>
            </a:pPr>
            <a:r>
              <a:rPr lang="en-US" altLang="en-US">
                <a:latin typeface="Century Gothic" charset="0"/>
              </a:rPr>
              <a:t>Research</a:t>
            </a:r>
          </a:p>
          <a:p>
            <a:pPr lvl="1" eaLnBrk="1" hangingPunct="1">
              <a:buFont typeface="Courier New" charset="0"/>
              <a:buChar char="o"/>
            </a:pPr>
            <a:r>
              <a:rPr lang="en-US" altLang="en-US">
                <a:latin typeface="Century Gothic" charset="0"/>
              </a:rPr>
              <a:t>Quality assurance</a:t>
            </a:r>
          </a:p>
          <a:p>
            <a:pPr lvl="1" eaLnBrk="1" hangingPunct="1">
              <a:buFont typeface="Courier New" charset="0"/>
              <a:buChar char="o"/>
            </a:pPr>
            <a:r>
              <a:rPr lang="en-US" altLang="en-US">
                <a:latin typeface="Century Gothic" charset="0"/>
              </a:rPr>
              <a:t>Insurance fraud → Medical Information Bureau (Rothfeder, 1992)</a:t>
            </a:r>
          </a:p>
        </p:txBody>
      </p:sp>
      <p:sp>
        <p:nvSpPr>
          <p:cNvPr id="7475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FB4EFD0A-DDDA-754F-AB44-F4D012D67553}" type="slidenum">
              <a:rPr lang="en-US" altLang="en-US">
                <a:solidFill>
                  <a:srgbClr val="1E1860"/>
                </a:solidFill>
              </a:rPr>
              <a:pPr/>
              <a:t>30</a:t>
            </a:fld>
            <a:endParaRPr lang="en-US" altLang="en-US">
              <a:solidFill>
                <a:srgbClr val="1E1860"/>
              </a:solidFill>
            </a:endParaRP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bwMode="auto">
          <a:xfrm>
            <a:off x="395288"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a:latin typeface="Century Gothic" charset="0"/>
              </a:rPr>
              <a:t>Potential Consequences of Poor Security</a:t>
            </a:r>
          </a:p>
        </p:txBody>
      </p:sp>
      <p:sp>
        <p:nvSpPr>
          <p:cNvPr id="76803" name="Content Placeholder 2"/>
          <p:cNvSpPr>
            <a:spLocks noGrp="1"/>
          </p:cNvSpPr>
          <p:nvPr>
            <p:ph type="body" sz="quarter" idx="10"/>
          </p:nvPr>
        </p:nvSpPr>
        <p:spPr bwMode="auto">
          <a:xfrm>
            <a:off x="406400" y="2133600"/>
            <a:ext cx="9498013" cy="5638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buFontTx/>
              <a:buChar char="•"/>
            </a:pPr>
            <a:r>
              <a:rPr lang="en-US" altLang="en-US" sz="2200" dirty="0">
                <a:latin typeface="Century Gothic" charset="0"/>
              </a:rPr>
              <a:t>According to </a:t>
            </a:r>
            <a:r>
              <a:rPr lang="en-US" altLang="en-US" sz="2200" dirty="0" err="1">
                <a:latin typeface="Century Gothic" charset="0"/>
              </a:rPr>
              <a:t>Rindfleisch</a:t>
            </a:r>
            <a:r>
              <a:rPr lang="en-US" altLang="en-US" sz="2200" dirty="0">
                <a:latin typeface="Century Gothic" charset="0"/>
              </a:rPr>
              <a:t> (1997):</a:t>
            </a:r>
          </a:p>
          <a:p>
            <a:pPr lvl="1" eaLnBrk="1" hangingPunct="1">
              <a:spcBef>
                <a:spcPct val="0"/>
              </a:spcBef>
              <a:buFont typeface="Courier New" charset="0"/>
              <a:buChar char="o"/>
            </a:pPr>
            <a:r>
              <a:rPr lang="en-US" altLang="en-US" sz="2200" dirty="0">
                <a:latin typeface="Century Gothic" charset="0"/>
              </a:rPr>
              <a:t>Patients avoid healthcare</a:t>
            </a:r>
          </a:p>
          <a:p>
            <a:pPr lvl="1" eaLnBrk="1" hangingPunct="1">
              <a:spcBef>
                <a:spcPct val="0"/>
              </a:spcBef>
              <a:buFont typeface="Courier New" charset="0"/>
              <a:buChar char="o"/>
            </a:pPr>
            <a:r>
              <a:rPr lang="en-US" altLang="en-US" sz="2200" dirty="0">
                <a:latin typeface="Century Gothic" charset="0"/>
              </a:rPr>
              <a:t>Patients lie</a:t>
            </a:r>
          </a:p>
          <a:p>
            <a:pPr lvl="1" eaLnBrk="1" hangingPunct="1">
              <a:spcBef>
                <a:spcPct val="0"/>
              </a:spcBef>
              <a:buFont typeface="Courier New" charset="0"/>
              <a:buChar char="o"/>
            </a:pPr>
            <a:r>
              <a:rPr lang="en-US" altLang="en-US" sz="2200" dirty="0">
                <a:latin typeface="Century Gothic" charset="0"/>
              </a:rPr>
              <a:t>Providers avoid entering sensitive data</a:t>
            </a:r>
          </a:p>
          <a:p>
            <a:pPr lvl="1" eaLnBrk="1" hangingPunct="1">
              <a:spcBef>
                <a:spcPct val="0"/>
              </a:spcBef>
              <a:spcAft>
                <a:spcPts val="1200"/>
              </a:spcAft>
              <a:buFont typeface="Courier New" charset="0"/>
              <a:buChar char="o"/>
            </a:pPr>
            <a:r>
              <a:rPr lang="en-US" altLang="en-US" sz="2200" dirty="0">
                <a:latin typeface="Century Gothic" charset="0"/>
              </a:rPr>
              <a:t>Providers devise workarounds</a:t>
            </a:r>
          </a:p>
          <a:p>
            <a:pPr eaLnBrk="1" hangingPunct="1">
              <a:spcBef>
                <a:spcPct val="0"/>
              </a:spcBef>
              <a:buFontTx/>
              <a:buChar char="•"/>
            </a:pPr>
            <a:r>
              <a:rPr lang="en-US" altLang="en-US" sz="2200" dirty="0">
                <a:latin typeface="Century Gothic" charset="0"/>
              </a:rPr>
              <a:t>California Health Care Foundation (2005)</a:t>
            </a:r>
          </a:p>
          <a:p>
            <a:pPr lvl="1" eaLnBrk="1" hangingPunct="1">
              <a:spcBef>
                <a:spcPct val="0"/>
              </a:spcBef>
              <a:buFont typeface="Courier New" charset="0"/>
              <a:buChar char="o"/>
            </a:pPr>
            <a:r>
              <a:rPr lang="en-US" altLang="en-US" sz="2200" dirty="0">
                <a:latin typeface="Century Gothic" charset="0"/>
              </a:rPr>
              <a:t>Thirteen percent of consumers admit to engaging in </a:t>
            </a:r>
            <a:r>
              <a:rPr lang="ja-JP" altLang="en-US" sz="2200" dirty="0">
                <a:latin typeface="Century Gothic" charset="0"/>
                <a:ea typeface="MS PGothic" charset="-128"/>
              </a:rPr>
              <a:t>“</a:t>
            </a:r>
            <a:r>
              <a:rPr lang="en-US" altLang="ja-JP" sz="2200" dirty="0">
                <a:latin typeface="Century Gothic" charset="0"/>
                <a:ea typeface="MS PGothic" charset="-128"/>
              </a:rPr>
              <a:t>privacy-protective</a:t>
            </a:r>
            <a:r>
              <a:rPr lang="ja-JP" altLang="en-US" sz="2200" dirty="0">
                <a:latin typeface="Century Gothic" charset="0"/>
                <a:ea typeface="MS PGothic" charset="-128"/>
              </a:rPr>
              <a:t>”</a:t>
            </a:r>
            <a:r>
              <a:rPr lang="en-US" altLang="ja-JP" sz="2200" dirty="0">
                <a:latin typeface="Century Gothic" charset="0"/>
                <a:ea typeface="MS PGothic" charset="-128"/>
              </a:rPr>
              <a:t> behaviors that might their put health at risk, such as:</a:t>
            </a:r>
          </a:p>
          <a:p>
            <a:pPr marL="1095375" lvl="2" indent="-342900" eaLnBrk="1" hangingPunct="1">
              <a:buFont typeface="Wingdings" panose="05000000000000000000" pitchFamily="2" charset="2"/>
              <a:buChar char="§"/>
            </a:pPr>
            <a:r>
              <a:rPr lang="en-US" altLang="en-US" dirty="0">
                <a:latin typeface="Century Gothic" charset="0"/>
              </a:rPr>
              <a:t>Asking a doctor to lie about a diagnosis</a:t>
            </a:r>
          </a:p>
          <a:p>
            <a:pPr marL="1095375" lvl="2" indent="-342900" eaLnBrk="1" hangingPunct="1">
              <a:buFont typeface="Wingdings" panose="05000000000000000000" pitchFamily="2" charset="2"/>
              <a:buChar char="§"/>
            </a:pPr>
            <a:r>
              <a:rPr lang="en-US" altLang="en-US" dirty="0">
                <a:latin typeface="Century Gothic" charset="0"/>
              </a:rPr>
              <a:t>Paying for a test because they did not want to submit a claim</a:t>
            </a:r>
          </a:p>
          <a:p>
            <a:pPr marL="1095375" lvl="2" indent="-342900" eaLnBrk="1" hangingPunct="1">
              <a:buFont typeface="Wingdings" panose="05000000000000000000" pitchFamily="2" charset="2"/>
              <a:buChar char="§"/>
            </a:pPr>
            <a:r>
              <a:rPr lang="en-US" altLang="en-US" dirty="0">
                <a:latin typeface="Century Gothic" charset="0"/>
              </a:rPr>
              <a:t>Avoiding seeing their regular doctor</a:t>
            </a:r>
          </a:p>
        </p:txBody>
      </p:sp>
      <p:sp>
        <p:nvSpPr>
          <p:cNvPr id="76804"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FB91516A-2EA1-0447-8026-F5FB6792A71C}" type="slidenum">
              <a:rPr lang="en-US" altLang="en-US">
                <a:solidFill>
                  <a:srgbClr val="1E1860"/>
                </a:solidFill>
              </a:rPr>
              <a:pPr/>
              <a:t>31</a:t>
            </a:fld>
            <a:endParaRPr lang="en-US" altLang="en-US">
              <a:solidFill>
                <a:srgbClr val="1E1860"/>
              </a:solidFill>
            </a:endParaRP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bwMode="auto">
          <a:xfrm>
            <a:off x="395288"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a:latin typeface="Century Gothic" charset="0"/>
              </a:rPr>
              <a:t>Medical Identity Theft</a:t>
            </a:r>
          </a:p>
        </p:txBody>
      </p:sp>
      <p:sp>
        <p:nvSpPr>
          <p:cNvPr id="78851" name="Content Placeholder 2"/>
          <p:cNvSpPr>
            <a:spLocks noGrp="1"/>
          </p:cNvSpPr>
          <p:nvPr>
            <p:ph type="body" sz="quarter" idx="10"/>
          </p:nvPr>
        </p:nvSpPr>
        <p:spPr bwMode="auto">
          <a:xfrm>
            <a:off x="406400" y="2133600"/>
            <a:ext cx="9148763" cy="42529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1200"/>
              </a:spcAft>
              <a:buFontTx/>
              <a:buChar char="•"/>
            </a:pPr>
            <a:r>
              <a:rPr lang="en-US" altLang="en-US">
                <a:latin typeface="Century Gothic" charset="0"/>
              </a:rPr>
              <a:t>AHIMA reported in 2008 a growing concern of general identity theft</a:t>
            </a:r>
          </a:p>
          <a:p>
            <a:pPr eaLnBrk="1" hangingPunct="1">
              <a:spcBef>
                <a:spcPct val="0"/>
              </a:spcBef>
              <a:buFontTx/>
              <a:buChar char="•"/>
            </a:pPr>
            <a:r>
              <a:rPr lang="en-US" altLang="en-US">
                <a:latin typeface="Century Gothic" charset="0"/>
              </a:rPr>
              <a:t>2015 Medical Identity Fraud Alliance Annual Report </a:t>
            </a:r>
          </a:p>
          <a:p>
            <a:pPr lvl="1" eaLnBrk="1" hangingPunct="1">
              <a:buFont typeface="Courier New" charset="0"/>
              <a:buChar char="o"/>
            </a:pPr>
            <a:r>
              <a:rPr lang="en-US" altLang="en-US">
                <a:latin typeface="Century Gothic" charset="0"/>
              </a:rPr>
              <a:t>Medical information more valuable than financial </a:t>
            </a:r>
          </a:p>
          <a:p>
            <a:pPr lvl="1" eaLnBrk="1" hangingPunct="1">
              <a:buFont typeface="Courier New" charset="0"/>
              <a:buChar char="o"/>
            </a:pPr>
            <a:r>
              <a:rPr lang="en-US" altLang="en-US">
                <a:latin typeface="Century Gothic" charset="0"/>
              </a:rPr>
              <a:t>Costly to the victim</a:t>
            </a:r>
          </a:p>
          <a:p>
            <a:pPr lvl="1" eaLnBrk="1" hangingPunct="1">
              <a:spcAft>
                <a:spcPts val="1200"/>
              </a:spcAft>
              <a:buFont typeface="Courier New" charset="0"/>
              <a:buChar char="o"/>
            </a:pPr>
            <a:r>
              <a:rPr lang="en-US" altLang="en-US">
                <a:latin typeface="Century Gothic" charset="0"/>
              </a:rPr>
              <a:t>Can be complex to solve over a long time  </a:t>
            </a:r>
          </a:p>
          <a:p>
            <a:pPr eaLnBrk="1" hangingPunct="1">
              <a:spcBef>
                <a:spcPct val="0"/>
              </a:spcBef>
              <a:buFontTx/>
              <a:buChar char="•"/>
            </a:pPr>
            <a:r>
              <a:rPr lang="en-US" altLang="en-US">
                <a:latin typeface="Century Gothic" charset="0"/>
              </a:rPr>
              <a:t>HHS report outlines approaches to prevention, detection, and remediation (ONC &amp; OCR, 2015)</a:t>
            </a:r>
          </a:p>
        </p:txBody>
      </p:sp>
      <p:sp>
        <p:nvSpPr>
          <p:cNvPr id="78852"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B87E5B04-2F27-864E-A38E-C6132CAA31CE}" type="slidenum">
              <a:rPr lang="en-US" altLang="en-US">
                <a:solidFill>
                  <a:srgbClr val="1E1860"/>
                </a:solidFill>
              </a:rPr>
              <a:pPr/>
              <a:t>32</a:t>
            </a:fld>
            <a:endParaRPr lang="en-US" altLang="en-US">
              <a:solidFill>
                <a:srgbClr val="1E1860"/>
              </a:solidFill>
            </a:endParaRP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6"/>
          <p:cNvSpPr>
            <a:spLocks noGrp="1"/>
          </p:cNvSpPr>
          <p:nvPr>
            <p:ph type="title"/>
          </p:nvPr>
        </p:nvSpPr>
        <p:spPr bwMode="auto">
          <a:xfrm>
            <a:off x="395288"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a:latin typeface="Century Gothic" charset="0"/>
              </a:rPr>
              <a:t>Tools for Protecting Health Information</a:t>
            </a:r>
          </a:p>
        </p:txBody>
      </p:sp>
      <p:sp>
        <p:nvSpPr>
          <p:cNvPr id="80899" name="Content Placeholder 7"/>
          <p:cNvSpPr>
            <a:spLocks noGrp="1"/>
          </p:cNvSpPr>
          <p:nvPr>
            <p:ph type="body" sz="quarter" idx="10"/>
          </p:nvPr>
        </p:nvSpPr>
        <p:spPr bwMode="auto">
          <a:xfrm>
            <a:off x="406400" y="2133600"/>
            <a:ext cx="9148763" cy="4352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1200"/>
              </a:spcAft>
              <a:buFontTx/>
              <a:buChar char="•"/>
            </a:pPr>
            <a:r>
              <a:rPr lang="en-US" altLang="en-US">
                <a:latin typeface="Century Gothic" charset="0"/>
              </a:rPr>
              <a:t>Brought to wider light by Institute of Medicine report For the Record (Committee on Maintaining Privacy and Security,1997)</a:t>
            </a:r>
          </a:p>
          <a:p>
            <a:pPr eaLnBrk="1" hangingPunct="1">
              <a:spcBef>
                <a:spcPct val="0"/>
              </a:spcBef>
              <a:spcAft>
                <a:spcPts val="1200"/>
              </a:spcAft>
              <a:buFontTx/>
              <a:buChar char="•"/>
            </a:pPr>
            <a:r>
              <a:rPr lang="en-US" altLang="en-US">
                <a:latin typeface="Century Gothic" charset="0"/>
              </a:rPr>
              <a:t>Guide to Privacy and Security of Electronic Health Information (ONC &amp; OCR, 2015)</a:t>
            </a:r>
          </a:p>
          <a:p>
            <a:pPr eaLnBrk="1" hangingPunct="1">
              <a:spcBef>
                <a:spcPct val="0"/>
              </a:spcBef>
              <a:spcAft>
                <a:spcPts val="1200"/>
              </a:spcAft>
              <a:buFontTx/>
              <a:buChar char="•"/>
            </a:pPr>
            <a:r>
              <a:rPr lang="en-US" altLang="en-US">
                <a:latin typeface="Century Gothic" charset="0"/>
              </a:rPr>
              <a:t>National Institute of Standards and Technology (NIST) Critical Cybersecurity Infrastructure Framework</a:t>
            </a:r>
          </a:p>
          <a:p>
            <a:pPr eaLnBrk="1" hangingPunct="1">
              <a:spcBef>
                <a:spcPct val="0"/>
              </a:spcBef>
              <a:spcAft>
                <a:spcPts val="1200"/>
              </a:spcAft>
              <a:buFontTx/>
              <a:buChar char="•"/>
            </a:pPr>
            <a:r>
              <a:rPr lang="en-US" altLang="en-US">
                <a:latin typeface="Century Gothic" charset="0"/>
              </a:rPr>
              <a:t>SANS </a:t>
            </a:r>
          </a:p>
          <a:p>
            <a:pPr eaLnBrk="1" hangingPunct="1">
              <a:spcBef>
                <a:spcPct val="0"/>
              </a:spcBef>
              <a:spcAft>
                <a:spcPts val="1200"/>
              </a:spcAft>
              <a:buFontTx/>
              <a:buChar char="•"/>
            </a:pPr>
            <a:r>
              <a:rPr lang="en-US" altLang="en-US">
                <a:latin typeface="Century Gothic" charset="0"/>
              </a:rPr>
              <a:t>And many more ….</a:t>
            </a:r>
          </a:p>
        </p:txBody>
      </p:sp>
      <p:sp>
        <p:nvSpPr>
          <p:cNvPr id="80900"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B2C71217-16C6-2C4F-83BF-0CEDE0BAFA50}" type="slidenum">
              <a:rPr lang="en-US" altLang="en-US">
                <a:solidFill>
                  <a:srgbClr val="1E1860"/>
                </a:solidFill>
              </a:rPr>
              <a:pPr/>
              <a:t>33</a:t>
            </a:fld>
            <a:endParaRPr lang="en-US" altLang="en-US">
              <a:solidFill>
                <a:srgbClr val="1E1860"/>
              </a:solidFill>
            </a:endParaRP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bwMode="auto">
          <a:xfrm>
            <a:off x="395288"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a:latin typeface="Century Gothic" charset="0"/>
              </a:rPr>
              <a:t>Threats to Security</a:t>
            </a:r>
          </a:p>
        </p:txBody>
      </p:sp>
      <p:sp>
        <p:nvSpPr>
          <p:cNvPr id="82947" name="Content Placeholder 2"/>
          <p:cNvSpPr>
            <a:spLocks noGrp="1"/>
          </p:cNvSpPr>
          <p:nvPr>
            <p:ph type="body" sz="quarter" idx="10"/>
          </p:nvPr>
        </p:nvSpPr>
        <p:spPr bwMode="auto">
          <a:xfrm>
            <a:off x="406400" y="2133600"/>
            <a:ext cx="9148763" cy="45243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1200"/>
              </a:spcAft>
              <a:buFontTx/>
              <a:buChar char="•"/>
            </a:pPr>
            <a:r>
              <a:rPr lang="en-US" altLang="en-US">
                <a:latin typeface="Century Gothic" charset="0"/>
              </a:rPr>
              <a:t>Insider</a:t>
            </a:r>
          </a:p>
          <a:p>
            <a:pPr lvl="1" eaLnBrk="1" hangingPunct="1">
              <a:spcBef>
                <a:spcPct val="0"/>
              </a:spcBef>
              <a:spcAft>
                <a:spcPts val="1200"/>
              </a:spcAft>
              <a:buFont typeface="Courier New" charset="0"/>
              <a:buChar char="o"/>
            </a:pPr>
            <a:r>
              <a:rPr lang="en-US" altLang="en-US">
                <a:latin typeface="Century Gothic" charset="0"/>
              </a:rPr>
              <a:t>Accidental disclosure</a:t>
            </a:r>
          </a:p>
          <a:p>
            <a:pPr lvl="1" eaLnBrk="1" hangingPunct="1">
              <a:spcBef>
                <a:spcPct val="0"/>
              </a:spcBef>
              <a:spcAft>
                <a:spcPts val="1200"/>
              </a:spcAft>
              <a:buFont typeface="Courier New" charset="0"/>
              <a:buChar char="o"/>
            </a:pPr>
            <a:r>
              <a:rPr lang="en-US" altLang="en-US">
                <a:latin typeface="Century Gothic" charset="0"/>
              </a:rPr>
              <a:t>Curiosity</a:t>
            </a:r>
          </a:p>
          <a:p>
            <a:pPr lvl="1" eaLnBrk="1" hangingPunct="1">
              <a:spcBef>
                <a:spcPct val="0"/>
              </a:spcBef>
              <a:spcAft>
                <a:spcPts val="1200"/>
              </a:spcAft>
              <a:buFont typeface="Courier New" charset="0"/>
              <a:buChar char="o"/>
            </a:pPr>
            <a:r>
              <a:rPr lang="en-US" altLang="en-US">
                <a:latin typeface="Century Gothic" charset="0"/>
              </a:rPr>
              <a:t>Malicious/subornation</a:t>
            </a:r>
          </a:p>
          <a:p>
            <a:pPr eaLnBrk="1" hangingPunct="1">
              <a:spcBef>
                <a:spcPct val="0"/>
              </a:spcBef>
              <a:spcAft>
                <a:spcPts val="1200"/>
              </a:spcAft>
              <a:buFontTx/>
              <a:buChar char="•"/>
            </a:pPr>
            <a:r>
              <a:rPr lang="en-US" altLang="en-US">
                <a:latin typeface="Century Gothic" charset="0"/>
              </a:rPr>
              <a:t>Outsider </a:t>
            </a:r>
          </a:p>
          <a:p>
            <a:pPr lvl="1" eaLnBrk="1" hangingPunct="1">
              <a:spcBef>
                <a:spcPct val="0"/>
              </a:spcBef>
              <a:spcAft>
                <a:spcPts val="1200"/>
              </a:spcAft>
              <a:buFont typeface="Courier New" charset="0"/>
              <a:buChar char="o"/>
            </a:pPr>
            <a:r>
              <a:rPr lang="en-US" altLang="en-US">
                <a:latin typeface="Century Gothic" charset="0"/>
              </a:rPr>
              <a:t>Organized crime</a:t>
            </a:r>
          </a:p>
          <a:p>
            <a:pPr lvl="1" eaLnBrk="1" hangingPunct="1">
              <a:spcBef>
                <a:spcPct val="0"/>
              </a:spcBef>
              <a:spcAft>
                <a:spcPts val="1200"/>
              </a:spcAft>
              <a:buFont typeface="Courier New" charset="0"/>
              <a:buChar char="o"/>
            </a:pPr>
            <a:r>
              <a:rPr lang="en-US" altLang="en-US">
                <a:latin typeface="Century Gothic" charset="0"/>
              </a:rPr>
              <a:t>Hacktivists</a:t>
            </a:r>
          </a:p>
          <a:p>
            <a:pPr lvl="1" eaLnBrk="1" hangingPunct="1">
              <a:spcBef>
                <a:spcPct val="0"/>
              </a:spcBef>
              <a:spcAft>
                <a:spcPts val="1200"/>
              </a:spcAft>
              <a:buFont typeface="Courier New" charset="0"/>
              <a:buChar char="o"/>
            </a:pPr>
            <a:r>
              <a:rPr lang="en-US" altLang="en-US">
                <a:latin typeface="Century Gothic" charset="0"/>
              </a:rPr>
              <a:t>Cyber thieves</a:t>
            </a:r>
          </a:p>
          <a:p>
            <a:pPr lvl="1" eaLnBrk="1" hangingPunct="1">
              <a:buFont typeface="Courier New" charset="0"/>
              <a:buChar char="o"/>
            </a:pPr>
            <a:endParaRPr lang="en-US" altLang="en-US">
              <a:latin typeface="Century Gothic" charset="0"/>
            </a:endParaRPr>
          </a:p>
        </p:txBody>
      </p:sp>
      <p:sp>
        <p:nvSpPr>
          <p:cNvPr id="82948"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ABDDF145-7D1C-264F-8078-996D39E39798}" type="slidenum">
              <a:rPr lang="en-US" altLang="en-US">
                <a:solidFill>
                  <a:srgbClr val="1E1860"/>
                </a:solidFill>
              </a:rPr>
              <a:pPr/>
              <a:t>34</a:t>
            </a:fld>
            <a:endParaRPr lang="en-US" altLang="en-US">
              <a:solidFill>
                <a:srgbClr val="1E1860"/>
              </a:solidFill>
            </a:endParaRP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bwMode="auto">
          <a:xfrm>
            <a:off x="395288"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a:latin typeface="Century Gothic" charset="0"/>
              </a:rPr>
              <a:t>Technologies to Secure Information</a:t>
            </a:r>
          </a:p>
        </p:txBody>
      </p:sp>
      <p:sp>
        <p:nvSpPr>
          <p:cNvPr id="84995" name="Content Placeholder 1"/>
          <p:cNvSpPr>
            <a:spLocks noGrp="1"/>
          </p:cNvSpPr>
          <p:nvPr>
            <p:ph type="body" sz="quarter" idx="10"/>
          </p:nvPr>
        </p:nvSpPr>
        <p:spPr bwMode="auto">
          <a:xfrm>
            <a:off x="406400" y="2133600"/>
            <a:ext cx="4770438" cy="53228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buFontTx/>
              <a:buChar char="•"/>
            </a:pPr>
            <a:r>
              <a:rPr lang="en-US" altLang="en-US">
                <a:latin typeface="Century Gothic" charset="0"/>
              </a:rPr>
              <a:t>Deterrents</a:t>
            </a:r>
          </a:p>
          <a:p>
            <a:pPr lvl="1" eaLnBrk="1" hangingPunct="1">
              <a:spcBef>
                <a:spcPct val="0"/>
              </a:spcBef>
              <a:buFont typeface="Courier New" charset="0"/>
              <a:buChar char="o"/>
            </a:pPr>
            <a:r>
              <a:rPr lang="en-US" altLang="en-US">
                <a:latin typeface="Century Gothic" charset="0"/>
              </a:rPr>
              <a:t>Alerts</a:t>
            </a:r>
          </a:p>
          <a:p>
            <a:pPr lvl="1" eaLnBrk="1" hangingPunct="1">
              <a:spcBef>
                <a:spcPct val="0"/>
              </a:spcBef>
              <a:buFont typeface="Courier New" charset="0"/>
              <a:buChar char="o"/>
            </a:pPr>
            <a:r>
              <a:rPr lang="en-US" altLang="en-US">
                <a:latin typeface="Century Gothic" charset="0"/>
              </a:rPr>
              <a:t>Audit trails</a:t>
            </a:r>
          </a:p>
          <a:p>
            <a:pPr eaLnBrk="1" hangingPunct="1">
              <a:spcBef>
                <a:spcPct val="0"/>
              </a:spcBef>
              <a:buFontTx/>
              <a:buChar char="•"/>
            </a:pPr>
            <a:r>
              <a:rPr lang="en-US" altLang="en-US">
                <a:latin typeface="Century Gothic" charset="0"/>
              </a:rPr>
              <a:t>System management precautions</a:t>
            </a:r>
          </a:p>
          <a:p>
            <a:pPr lvl="1" eaLnBrk="1" hangingPunct="1">
              <a:spcBef>
                <a:spcPct val="0"/>
              </a:spcBef>
              <a:buFont typeface="Courier New" charset="0"/>
              <a:buChar char="o"/>
            </a:pPr>
            <a:r>
              <a:rPr lang="en-US" altLang="en-US">
                <a:latin typeface="Century Gothic" charset="0"/>
              </a:rPr>
              <a:t>Software management</a:t>
            </a:r>
          </a:p>
          <a:p>
            <a:pPr lvl="1" eaLnBrk="1" hangingPunct="1">
              <a:spcBef>
                <a:spcPct val="0"/>
              </a:spcBef>
              <a:buFont typeface="Courier New" charset="0"/>
              <a:buChar char="o"/>
            </a:pPr>
            <a:r>
              <a:rPr lang="en-US" altLang="en-US">
                <a:latin typeface="Century Gothic" charset="0"/>
              </a:rPr>
              <a:t>Analysis of vulnerability</a:t>
            </a:r>
          </a:p>
        </p:txBody>
      </p:sp>
      <p:sp>
        <p:nvSpPr>
          <p:cNvPr id="84996" name="Slide Number Placeholder 9"/>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6B8E4B34-150C-6543-B654-411FC42D16B7}" type="slidenum">
              <a:rPr lang="en-US" altLang="en-US">
                <a:solidFill>
                  <a:srgbClr val="1E1860"/>
                </a:solidFill>
              </a:rPr>
              <a:pPr/>
              <a:t>35</a:t>
            </a:fld>
            <a:endParaRPr lang="en-US" altLang="en-US">
              <a:solidFill>
                <a:srgbClr val="1E1860"/>
              </a:solidFill>
            </a:endParaRPr>
          </a:p>
        </p:txBody>
      </p:sp>
      <p:sp>
        <p:nvSpPr>
          <p:cNvPr id="84997" name="Content Placeholder 1"/>
          <p:cNvSpPr txBox="1">
            <a:spLocks/>
          </p:cNvSpPr>
          <p:nvPr/>
        </p:nvSpPr>
        <p:spPr bwMode="auto">
          <a:xfrm>
            <a:off x="4919663" y="2144713"/>
            <a:ext cx="4770437" cy="532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charset="0"/>
                <a:ea typeface="Arial" charset="0"/>
                <a:cs typeface="Arial" charset="0"/>
              </a:defRPr>
            </a:lvl1pPr>
            <a:lvl2pPr marL="695325" indent="-347663">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lnSpc>
                <a:spcPct val="110000"/>
              </a:lnSpc>
              <a:spcAft>
                <a:spcPts val="600"/>
              </a:spcAft>
              <a:buSzPct val="111000"/>
              <a:buFont typeface="Arial" charset="0"/>
              <a:buChar char="•"/>
            </a:pPr>
            <a:r>
              <a:rPr lang="en-US" altLang="en-US" sz="2400">
                <a:latin typeface="Century Gothic" charset="0"/>
              </a:rPr>
              <a:t>Obstacles</a:t>
            </a:r>
          </a:p>
          <a:p>
            <a:pPr lvl="1" eaLnBrk="1" hangingPunct="1">
              <a:lnSpc>
                <a:spcPct val="110000"/>
              </a:lnSpc>
              <a:spcAft>
                <a:spcPts val="600"/>
              </a:spcAft>
              <a:buSzPct val="90000"/>
              <a:buFont typeface="Courier New" charset="0"/>
              <a:buChar char="o"/>
            </a:pPr>
            <a:r>
              <a:rPr lang="en-US" altLang="en-US" sz="2400">
                <a:latin typeface="Century Gothic" charset="0"/>
              </a:rPr>
              <a:t>Authentication</a:t>
            </a:r>
          </a:p>
          <a:p>
            <a:pPr lvl="1" eaLnBrk="1" hangingPunct="1">
              <a:lnSpc>
                <a:spcPct val="110000"/>
              </a:lnSpc>
              <a:spcAft>
                <a:spcPts val="600"/>
              </a:spcAft>
              <a:buSzPct val="90000"/>
              <a:buFont typeface="Courier New" charset="0"/>
              <a:buChar char="o"/>
            </a:pPr>
            <a:r>
              <a:rPr lang="en-US" altLang="en-US" sz="2400">
                <a:latin typeface="Century Gothic" charset="0"/>
              </a:rPr>
              <a:t>Authorization</a:t>
            </a:r>
          </a:p>
          <a:p>
            <a:pPr lvl="1" eaLnBrk="1" hangingPunct="1">
              <a:lnSpc>
                <a:spcPct val="110000"/>
              </a:lnSpc>
              <a:spcAft>
                <a:spcPts val="600"/>
              </a:spcAft>
              <a:buSzPct val="90000"/>
              <a:buFont typeface="Courier New" charset="0"/>
              <a:buChar char="o"/>
            </a:pPr>
            <a:r>
              <a:rPr lang="en-US" altLang="en-US" sz="2400">
                <a:latin typeface="Century Gothic" charset="0"/>
              </a:rPr>
              <a:t>Integrity management</a:t>
            </a:r>
          </a:p>
          <a:p>
            <a:pPr lvl="1" eaLnBrk="1" hangingPunct="1">
              <a:lnSpc>
                <a:spcPct val="110000"/>
              </a:lnSpc>
              <a:spcAft>
                <a:spcPts val="600"/>
              </a:spcAft>
              <a:buSzPct val="90000"/>
              <a:buFont typeface="Courier New" charset="0"/>
              <a:buChar char="o"/>
            </a:pPr>
            <a:r>
              <a:rPr lang="en-US" altLang="en-US" sz="2400">
                <a:latin typeface="Century Gothic" charset="0"/>
              </a:rPr>
              <a:t>Digital signatures</a:t>
            </a:r>
          </a:p>
          <a:p>
            <a:pPr lvl="1" eaLnBrk="1" hangingPunct="1">
              <a:lnSpc>
                <a:spcPct val="110000"/>
              </a:lnSpc>
              <a:spcAft>
                <a:spcPts val="600"/>
              </a:spcAft>
              <a:buSzPct val="90000"/>
              <a:buFont typeface="Courier New" charset="0"/>
              <a:buChar char="o"/>
            </a:pPr>
            <a:r>
              <a:rPr lang="en-US" altLang="en-US" sz="2400">
                <a:latin typeface="Century Gothic" charset="0"/>
              </a:rPr>
              <a:t>Encryption</a:t>
            </a:r>
          </a:p>
          <a:p>
            <a:pPr lvl="1" eaLnBrk="1" hangingPunct="1">
              <a:lnSpc>
                <a:spcPct val="110000"/>
              </a:lnSpc>
              <a:spcAft>
                <a:spcPts val="600"/>
              </a:spcAft>
              <a:buSzPct val="90000"/>
              <a:buFont typeface="Courier New" charset="0"/>
              <a:buChar char="o"/>
            </a:pPr>
            <a:r>
              <a:rPr lang="en-US" altLang="en-US" sz="2400">
                <a:latin typeface="Century Gothic" charset="0"/>
              </a:rPr>
              <a:t>Firewalls</a:t>
            </a:r>
          </a:p>
          <a:p>
            <a:pPr lvl="1" eaLnBrk="1" hangingPunct="1">
              <a:lnSpc>
                <a:spcPct val="110000"/>
              </a:lnSpc>
              <a:spcAft>
                <a:spcPts val="600"/>
              </a:spcAft>
              <a:buSzPct val="90000"/>
              <a:buFont typeface="Courier New" charset="0"/>
              <a:buChar char="o"/>
            </a:pPr>
            <a:r>
              <a:rPr lang="en-US" altLang="en-US" sz="2400">
                <a:latin typeface="Century Gothic" charset="0"/>
              </a:rPr>
              <a:t>Rights management</a:t>
            </a: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bwMode="auto">
          <a:xfrm>
            <a:off x="395288"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a:latin typeface="Century Gothic" charset="0"/>
              </a:rPr>
              <a:t>Encryption</a:t>
            </a:r>
          </a:p>
        </p:txBody>
      </p:sp>
      <p:sp>
        <p:nvSpPr>
          <p:cNvPr id="87043" name="Content Placeholder 2"/>
          <p:cNvSpPr>
            <a:spLocks noGrp="1"/>
          </p:cNvSpPr>
          <p:nvPr>
            <p:ph type="body" sz="quarter" idx="10"/>
          </p:nvPr>
        </p:nvSpPr>
        <p:spPr bwMode="auto">
          <a:xfrm>
            <a:off x="406400" y="2133600"/>
            <a:ext cx="9148763" cy="5168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buFontTx/>
              <a:buChar char="•"/>
            </a:pPr>
            <a:r>
              <a:rPr lang="en-US" altLang="en-US">
                <a:latin typeface="Century Gothic" charset="0"/>
              </a:rPr>
              <a:t>Necessary but not sufficient to ensure security</a:t>
            </a:r>
          </a:p>
          <a:p>
            <a:pPr lvl="1" eaLnBrk="1" hangingPunct="1">
              <a:spcBef>
                <a:spcPct val="0"/>
              </a:spcBef>
              <a:buFont typeface="Courier New" charset="0"/>
              <a:buChar char="o"/>
            </a:pPr>
            <a:r>
              <a:rPr lang="en-US" altLang="en-US">
                <a:latin typeface="Century Gothic" charset="0"/>
              </a:rPr>
              <a:t>Is a </a:t>
            </a:r>
            <a:r>
              <a:rPr lang="ja-JP" altLang="en-US">
                <a:latin typeface="Century Gothic" charset="0"/>
                <a:ea typeface="MS PGothic" charset="-128"/>
              </a:rPr>
              <a:t>“</a:t>
            </a:r>
            <a:r>
              <a:rPr lang="en-US" altLang="ja-JP">
                <a:latin typeface="Century Gothic" charset="0"/>
                <a:ea typeface="MS PGothic" charset="-128"/>
              </a:rPr>
              <a:t>safe harbor</a:t>
            </a:r>
            <a:r>
              <a:rPr lang="ja-JP" altLang="en-US">
                <a:latin typeface="Century Gothic" charset="0"/>
                <a:ea typeface="MS PGothic" charset="-128"/>
              </a:rPr>
              <a:t>”</a:t>
            </a:r>
            <a:r>
              <a:rPr lang="en-US" altLang="ja-JP">
                <a:latin typeface="Century Gothic" charset="0"/>
                <a:ea typeface="MS PGothic" charset="-128"/>
              </a:rPr>
              <a:t> under federal and state laws when data loss occurs</a:t>
            </a:r>
          </a:p>
          <a:p>
            <a:pPr eaLnBrk="1" hangingPunct="1">
              <a:spcBef>
                <a:spcPct val="0"/>
              </a:spcBef>
              <a:buFontTx/>
              <a:buChar char="•"/>
            </a:pPr>
            <a:r>
              <a:rPr lang="en-US" altLang="en-US">
                <a:latin typeface="Century Gothic" charset="0"/>
              </a:rPr>
              <a:t>Should, however, be used for all communications over public networks, such as the Internet, and with mobile devices</a:t>
            </a:r>
          </a:p>
          <a:p>
            <a:pPr eaLnBrk="1" hangingPunct="1">
              <a:spcBef>
                <a:spcPct val="0"/>
              </a:spcBef>
              <a:buFontTx/>
              <a:buChar char="•"/>
            </a:pPr>
            <a:r>
              <a:rPr lang="en-US" altLang="en-US">
                <a:latin typeface="Century Gothic" charset="0"/>
              </a:rPr>
              <a:t>Information is scrambled and unscrambled using a key</a:t>
            </a:r>
          </a:p>
          <a:p>
            <a:pPr eaLnBrk="1" hangingPunct="1">
              <a:spcBef>
                <a:spcPct val="0"/>
              </a:spcBef>
              <a:buFontTx/>
              <a:buChar char="•"/>
            </a:pPr>
            <a:r>
              <a:rPr lang="en-US" altLang="en-US">
                <a:latin typeface="Century Gothic" charset="0"/>
              </a:rPr>
              <a:t>Types: Symmetric and asymmetric</a:t>
            </a:r>
          </a:p>
          <a:p>
            <a:pPr lvl="1" eaLnBrk="1" hangingPunct="1">
              <a:spcBef>
                <a:spcPct val="0"/>
              </a:spcBef>
              <a:buFont typeface="Courier New" charset="0"/>
              <a:buChar char="o"/>
            </a:pPr>
            <a:r>
              <a:rPr lang="en-US" altLang="en-US">
                <a:latin typeface="Century Gothic" charset="0"/>
              </a:rPr>
              <a:t>Asymmetric, also known as public key encryption, can be used for digital certificates, electronic signatures, and so on</a:t>
            </a:r>
          </a:p>
        </p:txBody>
      </p:sp>
      <p:sp>
        <p:nvSpPr>
          <p:cNvPr id="87044"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7B772017-182A-0F47-A301-E4E689E05F33}" type="slidenum">
              <a:rPr lang="en-US" altLang="en-US">
                <a:solidFill>
                  <a:srgbClr val="1E1860"/>
                </a:solidFill>
              </a:rPr>
              <a:pPr/>
              <a:t>36</a:t>
            </a:fld>
            <a:endParaRPr lang="en-US" altLang="en-US">
              <a:solidFill>
                <a:srgbClr val="1E1860"/>
              </a:solidFill>
            </a:endParaRP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bwMode="auto">
          <a:xfrm>
            <a:off x="395288" y="111125"/>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lnSpc>
                <a:spcPct val="90000"/>
              </a:lnSpc>
            </a:pPr>
            <a:r>
              <a:rPr lang="en-US" altLang="en-US">
                <a:latin typeface="Century Gothic" charset="0"/>
              </a:rPr>
              <a:t>Standards for Encryption and Related Functions</a:t>
            </a:r>
          </a:p>
        </p:txBody>
      </p:sp>
      <p:sp>
        <p:nvSpPr>
          <p:cNvPr id="28675" name="Content Placeholder 2">
            <a:extLst>
              <a:ext uri="{FF2B5EF4-FFF2-40B4-BE49-F238E27FC236}">
                <a16:creationId xmlns:a16="http://schemas.microsoft.com/office/drawing/2014/main" id="{4E4B7B37-599D-4FF5-B069-95DC0244725D}"/>
              </a:ext>
            </a:extLst>
          </p:cNvPr>
          <p:cNvSpPr>
            <a:spLocks noGrp="1"/>
          </p:cNvSpPr>
          <p:nvPr>
            <p:ph type="body" sz="quarter" idx="10"/>
          </p:nvPr>
        </p:nvSpPr>
        <p:spPr>
          <a:xfrm>
            <a:off x="406400" y="1936750"/>
            <a:ext cx="9363075" cy="5168900"/>
          </a:xfrm>
        </p:spPr>
        <p:txBody>
          <a:bodyPr/>
          <a:lstStyle/>
          <a:p>
            <a:pPr eaLnBrk="1" fontAlgn="auto" hangingPunct="1">
              <a:lnSpc>
                <a:spcPct val="100000"/>
              </a:lnSpc>
              <a:spcBef>
                <a:spcPts val="0"/>
              </a:spcBef>
              <a:spcAft>
                <a:spcPts val="1200"/>
              </a:spcAft>
              <a:defRPr/>
            </a:pPr>
            <a:r>
              <a:rPr lang="en-US" altLang="en-US" sz="1800" dirty="0"/>
              <a:t>Advanced Encryption Standard (AES): NIST-designated standard for encryption and decryption (Daemen &amp; Rijmen, 2002)</a:t>
            </a:r>
          </a:p>
          <a:p>
            <a:pPr eaLnBrk="1" fontAlgn="auto" hangingPunct="1">
              <a:lnSpc>
                <a:spcPct val="100000"/>
              </a:lnSpc>
              <a:spcBef>
                <a:spcPts val="0"/>
              </a:spcBef>
              <a:spcAft>
                <a:spcPts val="1200"/>
              </a:spcAft>
              <a:defRPr/>
            </a:pPr>
            <a:r>
              <a:rPr lang="en-US" altLang="en-US" sz="1800" dirty="0"/>
              <a:t>Transport Layer Security (TLS) and predecessor, Secure Sockets Layer (SSL): Cryptographic protocols that provide security for communications over all points on networks (Rescorla, 2001)</a:t>
            </a:r>
          </a:p>
          <a:p>
            <a:pPr eaLnBrk="1" fontAlgn="auto" hangingPunct="1">
              <a:lnSpc>
                <a:spcPct val="100000"/>
              </a:lnSpc>
              <a:spcBef>
                <a:spcPts val="0"/>
              </a:spcBef>
              <a:defRPr/>
            </a:pPr>
            <a:r>
              <a:rPr lang="en-US" altLang="en-US" sz="1800" spc="-60" dirty="0"/>
              <a:t>Internet Protocol Security (IPsec): Protocol for securing Internet Protocol (IP) communications by authenticating and encrypting each IP packet of a data stream</a:t>
            </a:r>
          </a:p>
          <a:p>
            <a:pPr lvl="1" eaLnBrk="1" fontAlgn="auto" hangingPunct="1">
              <a:lnSpc>
                <a:spcPct val="100000"/>
              </a:lnSpc>
              <a:spcBef>
                <a:spcPts val="0"/>
              </a:spcBef>
              <a:spcAft>
                <a:spcPts val="1200"/>
              </a:spcAft>
              <a:defRPr/>
            </a:pPr>
            <a:r>
              <a:rPr lang="en-US" altLang="en-US" sz="1800" dirty="0"/>
              <a:t>Part of IPv6 but also added as standalone on top of IPv4</a:t>
            </a:r>
          </a:p>
          <a:p>
            <a:pPr eaLnBrk="1" fontAlgn="auto" hangingPunct="1">
              <a:lnSpc>
                <a:spcPct val="100000"/>
              </a:lnSpc>
              <a:spcBef>
                <a:spcPts val="0"/>
              </a:spcBef>
              <a:defRPr/>
            </a:pPr>
            <a:r>
              <a:rPr lang="en-US" altLang="en-US" sz="1800" dirty="0"/>
              <a:t>Secure Hash Algorithm (SHA): Protocols that ensure integrity of transmitted information and documents (NIST, 2002)</a:t>
            </a:r>
          </a:p>
          <a:p>
            <a:pPr lvl="1" eaLnBrk="1" fontAlgn="auto" hangingPunct="1">
              <a:lnSpc>
                <a:spcPct val="100000"/>
              </a:lnSpc>
              <a:spcBef>
                <a:spcPts val="0"/>
              </a:spcBef>
              <a:spcAft>
                <a:spcPts val="1200"/>
              </a:spcAft>
              <a:defRPr/>
            </a:pPr>
            <a:r>
              <a:rPr lang="en-US" altLang="en-US" sz="1800" dirty="0"/>
              <a:t>Security flaws have been identified in SHA-1, so SHA-2 family of protocols has been developed</a:t>
            </a:r>
          </a:p>
          <a:p>
            <a:pPr eaLnBrk="1" fontAlgn="auto" hangingPunct="1">
              <a:lnSpc>
                <a:spcPct val="100000"/>
              </a:lnSpc>
              <a:spcBef>
                <a:spcPts val="0"/>
              </a:spcBef>
              <a:defRPr/>
            </a:pPr>
            <a:r>
              <a:rPr lang="en-US" altLang="en-US" sz="1800" dirty="0"/>
              <a:t>For more: </a:t>
            </a:r>
          </a:p>
          <a:p>
            <a:pPr lvl="1" eaLnBrk="1" fontAlgn="auto" hangingPunct="1">
              <a:lnSpc>
                <a:spcPct val="100000"/>
              </a:lnSpc>
              <a:spcBef>
                <a:spcPts val="0"/>
              </a:spcBef>
              <a:defRPr/>
            </a:pPr>
            <a:r>
              <a:rPr lang="en-US" altLang="en-US" sz="1800" dirty="0"/>
              <a:t>Secure Hash Algorithm </a:t>
            </a:r>
            <a:r>
              <a:rPr lang="en-US" altLang="en-US" sz="1800" dirty="0">
                <a:hlinkClick r:id="rId4" tooltip="Secure Hash Algorithm at Wikipedia "/>
              </a:rPr>
              <a:t>https://en.wikipedia.org/wiki/Secure_Hash_Algorithm</a:t>
            </a:r>
            <a:endParaRPr lang="en-US" altLang="en-US" sz="1800" dirty="0"/>
          </a:p>
          <a:p>
            <a:pPr lvl="1" eaLnBrk="1" fontAlgn="auto" hangingPunct="1">
              <a:lnSpc>
                <a:spcPct val="100000"/>
              </a:lnSpc>
              <a:spcBef>
                <a:spcPts val="0"/>
              </a:spcBef>
              <a:defRPr/>
            </a:pPr>
            <a:r>
              <a:rPr lang="en-US" altLang="en-US" sz="1800" dirty="0"/>
              <a:t>N</a:t>
            </a:r>
            <a:r>
              <a:rPr lang="en-US" sz="1800" dirty="0"/>
              <a:t>IST’s Cryptographic Toolkit </a:t>
            </a:r>
            <a:r>
              <a:rPr lang="en-US" altLang="en-US" sz="1800" dirty="0">
                <a:hlinkClick r:id="rId5"/>
              </a:rPr>
              <a:t>http://csrc.nist.gov/groups/ST/toolkit/index.html</a:t>
            </a:r>
            <a:endParaRPr lang="en-US" altLang="en-US" sz="1800" dirty="0"/>
          </a:p>
        </p:txBody>
      </p:sp>
      <p:sp>
        <p:nvSpPr>
          <p:cNvPr id="8909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BF7EC5FF-E1B2-FC47-9B22-E12221D5EBE4}" type="slidenum">
              <a:rPr lang="en-US" altLang="en-US">
                <a:solidFill>
                  <a:srgbClr val="1E1860"/>
                </a:solidFill>
              </a:rPr>
              <a:pPr/>
              <a:t>37</a:t>
            </a:fld>
            <a:endParaRPr lang="en-US" altLang="en-US">
              <a:solidFill>
                <a:srgbClr val="1E1860"/>
              </a:solidFill>
            </a:endParaRP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bwMode="auto">
          <a:xfrm>
            <a:off x="395288"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i="1">
                <a:latin typeface="Century Gothic" charset="0"/>
              </a:rPr>
              <a:t>For the Record </a:t>
            </a:r>
            <a:r>
              <a:rPr lang="en-US" altLang="en-US">
                <a:latin typeface="Century Gothic" charset="0"/>
              </a:rPr>
              <a:t>Best Practices</a:t>
            </a:r>
          </a:p>
        </p:txBody>
      </p:sp>
      <p:sp>
        <p:nvSpPr>
          <p:cNvPr id="91139" name="Text Placeholder 5"/>
          <p:cNvSpPr>
            <a:spLocks noGrp="1"/>
          </p:cNvSpPr>
          <p:nvPr>
            <p:ph type="body" sz="quarter" idx="10"/>
          </p:nvPr>
        </p:nvSpPr>
        <p:spPr bwMode="auto">
          <a:xfrm>
            <a:off x="406400" y="2133600"/>
            <a:ext cx="4911725" cy="49704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buFontTx/>
              <a:buChar char="•"/>
            </a:pPr>
            <a:r>
              <a:rPr lang="en-US" altLang="en-US">
                <a:latin typeface="Century Gothic" charset="0"/>
              </a:rPr>
              <a:t>Organizational</a:t>
            </a:r>
          </a:p>
          <a:p>
            <a:pPr lvl="1" eaLnBrk="1" hangingPunct="1">
              <a:spcBef>
                <a:spcPct val="0"/>
              </a:spcBef>
              <a:buFont typeface="Courier New" charset="0"/>
              <a:buChar char="o"/>
            </a:pPr>
            <a:r>
              <a:rPr lang="en-US" altLang="en-US" sz="2000">
                <a:latin typeface="Century Gothic" charset="0"/>
              </a:rPr>
              <a:t>Information and security governance</a:t>
            </a:r>
          </a:p>
          <a:p>
            <a:pPr lvl="1" eaLnBrk="1" hangingPunct="1">
              <a:spcBef>
                <a:spcPct val="0"/>
              </a:spcBef>
              <a:buFont typeface="Courier New" charset="0"/>
              <a:buChar char="o"/>
            </a:pPr>
            <a:r>
              <a:rPr lang="en-US" altLang="en-US" sz="2000">
                <a:latin typeface="Century Gothic" charset="0"/>
              </a:rPr>
              <a:t>Confidentiality and security policies and committees</a:t>
            </a:r>
          </a:p>
          <a:p>
            <a:pPr lvl="1" eaLnBrk="1" hangingPunct="1">
              <a:spcBef>
                <a:spcPct val="0"/>
              </a:spcBef>
              <a:buFont typeface="Courier New" charset="0"/>
              <a:buChar char="o"/>
            </a:pPr>
            <a:r>
              <a:rPr lang="en-US" altLang="en-US" sz="2000">
                <a:latin typeface="Century Gothic" charset="0"/>
              </a:rPr>
              <a:t>Education and training programs</a:t>
            </a:r>
          </a:p>
          <a:p>
            <a:pPr lvl="1" eaLnBrk="1" hangingPunct="1">
              <a:spcBef>
                <a:spcPct val="0"/>
              </a:spcBef>
              <a:buFont typeface="Courier New" charset="0"/>
              <a:buChar char="o"/>
            </a:pPr>
            <a:r>
              <a:rPr lang="en-US" altLang="en-US" sz="2000">
                <a:latin typeface="Century Gothic" charset="0"/>
              </a:rPr>
              <a:t>Sanctions</a:t>
            </a:r>
          </a:p>
          <a:p>
            <a:pPr lvl="1" eaLnBrk="1" hangingPunct="1">
              <a:spcBef>
                <a:spcPct val="0"/>
              </a:spcBef>
              <a:buFont typeface="Courier New" charset="0"/>
              <a:buChar char="o"/>
            </a:pPr>
            <a:r>
              <a:rPr lang="en-US" altLang="en-US" sz="2000">
                <a:latin typeface="Century Gothic" charset="0"/>
              </a:rPr>
              <a:t>Patient access to audit trails</a:t>
            </a:r>
          </a:p>
          <a:p>
            <a:pPr lvl="1" eaLnBrk="1" hangingPunct="1">
              <a:spcBef>
                <a:spcPct val="0"/>
              </a:spcBef>
              <a:buFont typeface="Courier New" charset="0"/>
              <a:buChar char="o"/>
            </a:pPr>
            <a:r>
              <a:rPr lang="en-US" altLang="en-US" sz="2000">
                <a:latin typeface="Century Gothic" charset="0"/>
              </a:rPr>
              <a:t>Management dashboards </a:t>
            </a:r>
          </a:p>
          <a:p>
            <a:pPr lvl="1" eaLnBrk="1" hangingPunct="1">
              <a:spcBef>
                <a:spcPct val="0"/>
              </a:spcBef>
              <a:buFont typeface="Courier New" charset="0"/>
              <a:buChar char="o"/>
            </a:pPr>
            <a:r>
              <a:rPr lang="en-US" altLang="en-US" sz="2000">
                <a:latin typeface="Century Gothic" charset="0"/>
              </a:rPr>
              <a:t>Risk management and compliance</a:t>
            </a:r>
          </a:p>
          <a:p>
            <a:pPr eaLnBrk="1" hangingPunct="1">
              <a:spcBef>
                <a:spcPct val="0"/>
              </a:spcBef>
              <a:buFontTx/>
              <a:buChar char="•"/>
            </a:pPr>
            <a:endParaRPr lang="en-US" altLang="en-US">
              <a:latin typeface="Century Gothic" charset="0"/>
            </a:endParaRPr>
          </a:p>
        </p:txBody>
      </p:sp>
      <p:sp>
        <p:nvSpPr>
          <p:cNvPr id="91140" name="Text Placeholder 21"/>
          <p:cNvSpPr>
            <a:spLocks noGrp="1"/>
          </p:cNvSpPr>
          <p:nvPr>
            <p:ph type="body" sz="quarter" idx="11"/>
          </p:nvPr>
        </p:nvSpPr>
        <p:spPr bwMode="auto">
          <a:xfrm>
            <a:off x="406400" y="1190625"/>
            <a:ext cx="9148763" cy="5286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pPr>
            <a:r>
              <a:rPr lang="en-US" altLang="en-US">
                <a:latin typeface="Century Gothic" charset="0"/>
              </a:rPr>
              <a:t>(Committee on Maintaining Privacy and Security, 1997)</a:t>
            </a:r>
          </a:p>
          <a:p>
            <a:pPr eaLnBrk="1" hangingPunct="1">
              <a:spcBef>
                <a:spcPct val="0"/>
              </a:spcBef>
            </a:pPr>
            <a:endParaRPr lang="en-US" altLang="en-US">
              <a:latin typeface="Century Gothic" charset="0"/>
            </a:endParaRPr>
          </a:p>
        </p:txBody>
      </p:sp>
      <p:sp>
        <p:nvSpPr>
          <p:cNvPr id="91141" name="Slide Number Placeholder 9"/>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848FC358-C52E-7D4E-A236-543B92D9AF06}" type="slidenum">
              <a:rPr lang="en-US" altLang="en-US">
                <a:solidFill>
                  <a:srgbClr val="1E1860"/>
                </a:solidFill>
              </a:rPr>
              <a:pPr/>
              <a:t>38</a:t>
            </a:fld>
            <a:endParaRPr lang="en-US" altLang="en-US">
              <a:solidFill>
                <a:srgbClr val="1E1860"/>
              </a:solidFill>
            </a:endParaRPr>
          </a:p>
        </p:txBody>
      </p:sp>
      <p:sp>
        <p:nvSpPr>
          <p:cNvPr id="91142" name="Text Placeholder 5"/>
          <p:cNvSpPr txBox="1">
            <a:spLocks/>
          </p:cNvSpPr>
          <p:nvPr/>
        </p:nvSpPr>
        <p:spPr bwMode="auto">
          <a:xfrm>
            <a:off x="4991100" y="2144713"/>
            <a:ext cx="4778375" cy="497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charset="0"/>
                <a:ea typeface="Arial" charset="0"/>
                <a:cs typeface="Arial" charset="0"/>
              </a:defRPr>
            </a:lvl1pPr>
            <a:lvl2pPr marL="695325" indent="-347663">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lnSpc>
                <a:spcPct val="110000"/>
              </a:lnSpc>
              <a:spcAft>
                <a:spcPts val="600"/>
              </a:spcAft>
              <a:buSzPct val="111000"/>
              <a:buFont typeface="Arial" charset="0"/>
              <a:buChar char="•"/>
            </a:pPr>
            <a:r>
              <a:rPr lang="en-US" altLang="en-US" sz="2400">
                <a:latin typeface="Century Gothic" charset="0"/>
              </a:rPr>
              <a:t>Technical</a:t>
            </a:r>
          </a:p>
          <a:p>
            <a:pPr lvl="1" eaLnBrk="1" hangingPunct="1">
              <a:lnSpc>
                <a:spcPct val="110000"/>
              </a:lnSpc>
              <a:spcAft>
                <a:spcPts val="600"/>
              </a:spcAft>
              <a:buSzPct val="90000"/>
              <a:buFont typeface="Courier New" charset="0"/>
              <a:buChar char="o"/>
            </a:pPr>
            <a:r>
              <a:rPr lang="en-US" altLang="en-US" sz="2000">
                <a:latin typeface="Century Gothic" charset="0"/>
              </a:rPr>
              <a:t>Authentication of users</a:t>
            </a:r>
          </a:p>
          <a:p>
            <a:pPr lvl="1" eaLnBrk="1" hangingPunct="1">
              <a:lnSpc>
                <a:spcPct val="110000"/>
              </a:lnSpc>
              <a:spcAft>
                <a:spcPts val="600"/>
              </a:spcAft>
              <a:buSzPct val="90000"/>
              <a:buFont typeface="Courier New" charset="0"/>
              <a:buChar char="o"/>
            </a:pPr>
            <a:r>
              <a:rPr lang="en-US" altLang="en-US" sz="2000">
                <a:latin typeface="Century Gothic" charset="0"/>
              </a:rPr>
              <a:t>Audit trails</a:t>
            </a:r>
          </a:p>
          <a:p>
            <a:pPr lvl="1" eaLnBrk="1" hangingPunct="1">
              <a:lnSpc>
                <a:spcPct val="110000"/>
              </a:lnSpc>
              <a:spcAft>
                <a:spcPts val="600"/>
              </a:spcAft>
              <a:buSzPct val="90000"/>
              <a:buFont typeface="Courier New" charset="0"/>
              <a:buChar char="o"/>
            </a:pPr>
            <a:r>
              <a:rPr lang="en-US" altLang="en-US" sz="2000">
                <a:latin typeface="Century Gothic" charset="0"/>
              </a:rPr>
              <a:t>Physical security and disaster recovery</a:t>
            </a:r>
          </a:p>
          <a:p>
            <a:pPr lvl="1" eaLnBrk="1" hangingPunct="1">
              <a:lnSpc>
                <a:spcPct val="110000"/>
              </a:lnSpc>
              <a:spcAft>
                <a:spcPts val="600"/>
              </a:spcAft>
              <a:buSzPct val="90000"/>
              <a:buFont typeface="Courier New" charset="0"/>
              <a:buChar char="o"/>
            </a:pPr>
            <a:r>
              <a:rPr lang="en-US" altLang="en-US" sz="2000">
                <a:latin typeface="Century Gothic" charset="0"/>
              </a:rPr>
              <a:t>Protection of remote access points and external communications</a:t>
            </a:r>
          </a:p>
          <a:p>
            <a:pPr lvl="1" eaLnBrk="1" hangingPunct="1">
              <a:lnSpc>
                <a:spcPct val="110000"/>
              </a:lnSpc>
              <a:spcAft>
                <a:spcPts val="600"/>
              </a:spcAft>
              <a:buSzPct val="90000"/>
              <a:buFont typeface="Courier New" charset="0"/>
              <a:buChar char="o"/>
            </a:pPr>
            <a:r>
              <a:rPr lang="en-US" altLang="en-US" sz="2000">
                <a:latin typeface="Century Gothic" charset="0"/>
              </a:rPr>
              <a:t>Software discipline</a:t>
            </a:r>
          </a:p>
          <a:p>
            <a:pPr lvl="1" eaLnBrk="1" hangingPunct="1">
              <a:lnSpc>
                <a:spcPct val="110000"/>
              </a:lnSpc>
              <a:spcAft>
                <a:spcPts val="600"/>
              </a:spcAft>
              <a:buSzPct val="90000"/>
              <a:buFont typeface="Courier New" charset="0"/>
              <a:buChar char="o"/>
            </a:pPr>
            <a:r>
              <a:rPr lang="en-US" altLang="en-US" sz="2000">
                <a:latin typeface="Century Gothic" charset="0"/>
              </a:rPr>
              <a:t>Ongoing system vulnerability assessment</a:t>
            </a:r>
          </a:p>
          <a:p>
            <a:pPr lvl="1" eaLnBrk="1" hangingPunct="1">
              <a:lnSpc>
                <a:spcPct val="110000"/>
              </a:lnSpc>
              <a:spcAft>
                <a:spcPts val="600"/>
              </a:spcAft>
              <a:buSzPct val="90000"/>
              <a:buFont typeface="Courier New" charset="0"/>
              <a:buChar char="o"/>
            </a:pPr>
            <a:r>
              <a:rPr lang="en-US" altLang="en-US" sz="2000">
                <a:latin typeface="Century Gothic" charset="0"/>
              </a:rPr>
              <a:t>Infrastructure management </a:t>
            </a: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bwMode="auto">
          <a:xfrm>
            <a:off x="395288"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a:latin typeface="Century Gothic" charset="0"/>
              </a:rPr>
              <a:t>Authentication and Passwords</a:t>
            </a:r>
          </a:p>
        </p:txBody>
      </p:sp>
      <p:sp>
        <p:nvSpPr>
          <p:cNvPr id="93187" name="Content Placeholder 2"/>
          <p:cNvSpPr>
            <a:spLocks noGrp="1"/>
          </p:cNvSpPr>
          <p:nvPr>
            <p:ph type="body" sz="quarter" idx="10"/>
          </p:nvPr>
        </p:nvSpPr>
        <p:spPr bwMode="auto">
          <a:xfrm>
            <a:off x="406400" y="2133600"/>
            <a:ext cx="9363075" cy="5168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buFontTx/>
              <a:buChar char="•"/>
            </a:pPr>
            <a:r>
              <a:rPr lang="en-US" altLang="en-US" sz="2200" dirty="0">
                <a:latin typeface="Century Gothic" charset="0"/>
              </a:rPr>
              <a:t>Authentication: Process of gaining access to secure computer</a:t>
            </a:r>
          </a:p>
          <a:p>
            <a:pPr eaLnBrk="1" hangingPunct="1">
              <a:spcBef>
                <a:spcPct val="0"/>
              </a:spcBef>
              <a:buFontTx/>
              <a:buChar char="•"/>
            </a:pPr>
            <a:r>
              <a:rPr lang="en-US" altLang="en-US" sz="2200" dirty="0">
                <a:latin typeface="Century Gothic" charset="0"/>
              </a:rPr>
              <a:t>Usual approach is passwords (</a:t>
            </a:r>
            <a:r>
              <a:rPr lang="ja-JP" altLang="en-US" sz="2200" dirty="0">
                <a:latin typeface="Century Gothic" charset="0"/>
                <a:ea typeface="MS PGothic" charset="-128"/>
              </a:rPr>
              <a:t>“</a:t>
            </a:r>
            <a:r>
              <a:rPr lang="en-US" altLang="ja-JP" sz="2200" dirty="0">
                <a:latin typeface="Century Gothic" charset="0"/>
                <a:ea typeface="MS PGothic" charset="-128"/>
              </a:rPr>
              <a:t>what you know</a:t>
            </a:r>
            <a:r>
              <a:rPr lang="ja-JP" altLang="en-US" sz="2200" dirty="0">
                <a:latin typeface="Century Gothic" charset="0"/>
                <a:ea typeface="MS PGothic" charset="-128"/>
              </a:rPr>
              <a:t>”</a:t>
            </a:r>
            <a:r>
              <a:rPr lang="en-US" altLang="ja-JP" sz="2200" dirty="0">
                <a:latin typeface="Century Gothic" charset="0"/>
                <a:ea typeface="MS PGothic" charset="-128"/>
              </a:rPr>
              <a:t>), but secure systems may add physical entities (</a:t>
            </a:r>
            <a:r>
              <a:rPr lang="ja-JP" altLang="en-US" sz="2200" dirty="0">
                <a:latin typeface="Century Gothic" charset="0"/>
                <a:ea typeface="MS PGothic" charset="-128"/>
              </a:rPr>
              <a:t>“</a:t>
            </a:r>
            <a:r>
              <a:rPr lang="en-US" altLang="ja-JP" sz="2200" dirty="0">
                <a:latin typeface="Century Gothic" charset="0"/>
                <a:ea typeface="MS PGothic" charset="-128"/>
              </a:rPr>
              <a:t>what you have</a:t>
            </a:r>
            <a:r>
              <a:rPr lang="ja-JP" altLang="en-US" sz="2200" dirty="0">
                <a:latin typeface="Century Gothic" charset="0"/>
                <a:ea typeface="MS PGothic" charset="-128"/>
              </a:rPr>
              <a:t>”</a:t>
            </a:r>
            <a:r>
              <a:rPr lang="en-US" altLang="ja-JP" sz="2200" dirty="0">
                <a:latin typeface="Century Gothic" charset="0"/>
                <a:ea typeface="MS PGothic" charset="-128"/>
              </a:rPr>
              <a:t>)</a:t>
            </a:r>
          </a:p>
          <a:p>
            <a:pPr lvl="1" eaLnBrk="1" hangingPunct="1">
              <a:spcBef>
                <a:spcPct val="0"/>
              </a:spcBef>
              <a:buFont typeface="Courier New" charset="0"/>
              <a:buChar char="o"/>
            </a:pPr>
            <a:r>
              <a:rPr lang="en-US" altLang="en-US" sz="2200" dirty="0">
                <a:latin typeface="Century Gothic" charset="0"/>
              </a:rPr>
              <a:t>Biometric devices: Physical characteristic (e.g., thumbprint)</a:t>
            </a:r>
          </a:p>
          <a:p>
            <a:pPr lvl="1" eaLnBrk="1" hangingPunct="1">
              <a:spcBef>
                <a:spcPct val="0"/>
              </a:spcBef>
              <a:buFont typeface="Courier New" charset="0"/>
              <a:buChar char="o"/>
            </a:pPr>
            <a:r>
              <a:rPr lang="en-US" altLang="en-US" sz="2200" dirty="0">
                <a:latin typeface="Century Gothic" charset="0"/>
              </a:rPr>
              <a:t>Physical devices: Smart card or some other physical </a:t>
            </a:r>
            <a:r>
              <a:rPr lang="ja-JP" altLang="en-US" sz="2200" dirty="0">
                <a:latin typeface="Century Gothic" charset="0"/>
                <a:ea typeface="MS PGothic" charset="-128"/>
              </a:rPr>
              <a:t>“</a:t>
            </a:r>
            <a:r>
              <a:rPr lang="en-US" altLang="ja-JP" sz="2200" dirty="0">
                <a:latin typeface="Century Gothic" charset="0"/>
                <a:ea typeface="MS PGothic" charset="-128"/>
              </a:rPr>
              <a:t>key</a:t>
            </a:r>
            <a:r>
              <a:rPr lang="ja-JP" altLang="en-US" sz="2200" dirty="0">
                <a:latin typeface="Century Gothic" charset="0"/>
                <a:ea typeface="MS PGothic" charset="-128"/>
              </a:rPr>
              <a:t>”</a:t>
            </a:r>
            <a:endParaRPr lang="en-US" altLang="ja-JP" sz="2200" dirty="0">
              <a:latin typeface="Century Gothic" charset="0"/>
              <a:ea typeface="MS PGothic" charset="-128"/>
            </a:endParaRPr>
          </a:p>
          <a:p>
            <a:pPr eaLnBrk="1" hangingPunct="1">
              <a:spcBef>
                <a:spcPct val="0"/>
              </a:spcBef>
              <a:buFontTx/>
              <a:buChar char="•"/>
            </a:pPr>
            <a:r>
              <a:rPr lang="en-US" altLang="en-US" sz="2200" dirty="0">
                <a:latin typeface="Century Gothic" charset="0"/>
              </a:rPr>
              <a:t>Ideal password is one you can remember but no one else can guess</a:t>
            </a:r>
          </a:p>
          <a:p>
            <a:pPr eaLnBrk="1" hangingPunct="1">
              <a:spcBef>
                <a:spcPct val="0"/>
              </a:spcBef>
              <a:buFontTx/>
              <a:buChar char="•"/>
            </a:pPr>
            <a:r>
              <a:rPr lang="en-US" altLang="en-US" sz="2200" dirty="0">
                <a:latin typeface="Century Gothic" charset="0"/>
              </a:rPr>
              <a:t>Typical Internet user interacts with many sites for which he or she must use password</a:t>
            </a:r>
          </a:p>
          <a:p>
            <a:pPr lvl="1" eaLnBrk="1" hangingPunct="1">
              <a:spcBef>
                <a:spcPct val="0"/>
              </a:spcBef>
              <a:buFont typeface="Courier New" charset="0"/>
              <a:buChar char="o"/>
            </a:pPr>
            <a:r>
              <a:rPr lang="en-US" altLang="ja-JP" sz="2200" dirty="0">
                <a:latin typeface="Century Gothic" charset="0"/>
                <a:ea typeface="MS PGothic" charset="-128"/>
              </a:rPr>
              <a:t>“Single sign-on” is commonly used </a:t>
            </a:r>
          </a:p>
          <a:p>
            <a:pPr eaLnBrk="1" hangingPunct="1">
              <a:spcBef>
                <a:spcPct val="0"/>
              </a:spcBef>
              <a:buFontTx/>
              <a:buChar char="•"/>
            </a:pPr>
            <a:r>
              <a:rPr lang="en-US" altLang="en-US" sz="2200" dirty="0">
                <a:latin typeface="Century Gothic" charset="0"/>
              </a:rPr>
              <a:t>Two-factor authentication</a:t>
            </a:r>
          </a:p>
        </p:txBody>
      </p:sp>
      <p:sp>
        <p:nvSpPr>
          <p:cNvPr id="93188"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8929405B-DEAC-E945-891A-ABF0D23460B7}" type="slidenum">
              <a:rPr lang="en-US" altLang="en-US">
                <a:solidFill>
                  <a:srgbClr val="1E1860"/>
                </a:solidFill>
              </a:rPr>
              <a:pPr/>
              <a:t>39</a:t>
            </a:fld>
            <a:endParaRPr lang="en-US" altLang="en-US">
              <a:solidFill>
                <a:srgbClr val="1E1860"/>
              </a:solidFill>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E68EDF-C9CB-457C-8D27-0DB3915CECBF}"/>
              </a:ext>
            </a:extLst>
          </p:cNvPr>
          <p:cNvSpPr>
            <a:spLocks noGrp="1"/>
          </p:cNvSpPr>
          <p:nvPr>
            <p:ph type="body" sz="quarter" idx="12"/>
          </p:nvPr>
        </p:nvSpPr>
        <p:spPr>
          <a:xfrm>
            <a:off x="417513" y="2076450"/>
            <a:ext cx="8591550" cy="3619500"/>
          </a:xfrm>
        </p:spPr>
        <p:txBody>
          <a:bodyPr/>
          <a:lstStyle/>
          <a:p>
            <a:pPr marL="342900" indent="-342900" eaLnBrk="1" hangingPunct="1">
              <a:spcBef>
                <a:spcPct val="0"/>
              </a:spcBef>
              <a:spcAft>
                <a:spcPts val="1200"/>
              </a:spcAft>
              <a:buSzPct val="111000"/>
              <a:buFontTx/>
              <a:buChar char="•"/>
              <a:defRPr/>
            </a:pPr>
            <a:r>
              <a:rPr lang="en-US" altLang="en-US" dirty="0"/>
              <a:t>Autonomy and self-determination</a:t>
            </a:r>
          </a:p>
          <a:p>
            <a:pPr marL="342900" indent="-342900" eaLnBrk="1" hangingPunct="1">
              <a:spcBef>
                <a:spcPct val="0"/>
              </a:spcBef>
              <a:spcAft>
                <a:spcPts val="1200"/>
              </a:spcAft>
              <a:buSzPct val="111000"/>
              <a:buFontTx/>
              <a:buChar char="•"/>
              <a:defRPr/>
            </a:pPr>
            <a:r>
              <a:rPr lang="en-US" altLang="en-US" dirty="0"/>
              <a:t>Informed consent</a:t>
            </a:r>
          </a:p>
          <a:p>
            <a:pPr marL="342900" indent="-342900" eaLnBrk="1" hangingPunct="1">
              <a:spcBef>
                <a:spcPct val="0"/>
              </a:spcBef>
              <a:spcAft>
                <a:spcPts val="1200"/>
              </a:spcAft>
              <a:buSzPct val="111000"/>
              <a:buFontTx/>
              <a:buChar char="•"/>
              <a:defRPr/>
            </a:pPr>
            <a:r>
              <a:rPr lang="en-US" altLang="en-US" dirty="0"/>
              <a:t>Protection of vulnerable populations</a:t>
            </a:r>
          </a:p>
          <a:p>
            <a:pPr eaLnBrk="1" hangingPunct="1">
              <a:spcAft>
                <a:spcPts val="1200"/>
              </a:spcAft>
              <a:defRPr/>
            </a:pPr>
            <a:endParaRPr lang="en-US" dirty="0"/>
          </a:p>
        </p:txBody>
      </p:sp>
      <p:sp>
        <p:nvSpPr>
          <p:cNvPr id="24579" name="Rectangle 2"/>
          <p:cNvSpPr>
            <a:spLocks noGrp="1" noChangeArrowheads="1"/>
          </p:cNvSpPr>
          <p:nvPr>
            <p:ph type="title"/>
          </p:nvPr>
        </p:nvSpPr>
        <p:spPr bwMode="auto">
          <a:xfrm>
            <a:off x="395288" y="533400"/>
            <a:ext cx="8674100"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latin typeface="Century Gothic" charset="0"/>
              </a:rPr>
              <a:t>Respect for Persons</a:t>
            </a:r>
            <a:endParaRPr lang="en-GB" altLang="en-US">
              <a:latin typeface="Century Gothic" charset="0"/>
            </a:endParaRPr>
          </a:p>
        </p:txBody>
      </p:sp>
      <p:sp>
        <p:nvSpPr>
          <p:cNvPr id="24580" name="Slide Number Placeholder 4"/>
          <p:cNvSpPr>
            <a:spLocks noGrp="1"/>
          </p:cNvSpPr>
          <p:nvPr>
            <p:ph type="sldNum" sz="quarter" idx="13"/>
          </p:nvPr>
        </p:nvSpPr>
        <p:spPr bwMode="auto">
          <a:xfrm>
            <a:off x="7507288" y="7302500"/>
            <a:ext cx="2262187" cy="414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nSpc>
                <a:spcPct val="110000"/>
              </a:lnSpc>
            </a:pPr>
            <a:r>
              <a:rPr lang="en-US" altLang="en-US">
                <a:solidFill>
                  <a:srgbClr val="1E1860"/>
                </a:solidFill>
              </a:rPr>
              <a:t>4</a:t>
            </a: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bwMode="auto">
          <a:xfrm>
            <a:off x="395288"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a:latin typeface="Century Gothic" charset="0"/>
              </a:rPr>
              <a:t>Some Challenges with Passwords</a:t>
            </a:r>
          </a:p>
        </p:txBody>
      </p:sp>
      <p:sp>
        <p:nvSpPr>
          <p:cNvPr id="95235" name="Content Placeholder 2"/>
          <p:cNvSpPr>
            <a:spLocks noGrp="1"/>
          </p:cNvSpPr>
          <p:nvPr>
            <p:ph type="body" sz="quarter" idx="10"/>
          </p:nvPr>
        </p:nvSpPr>
        <p:spPr bwMode="auto">
          <a:xfrm>
            <a:off x="406400" y="2133600"/>
            <a:ext cx="9148763" cy="38877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buFontTx/>
              <a:buChar char="•"/>
            </a:pPr>
            <a:r>
              <a:rPr lang="en-US" altLang="en-US">
                <a:latin typeface="Century Gothic" charset="0"/>
              </a:rPr>
              <a:t>Common approach to security is password “aging” (i.e., expiration), which is less effective than other measures (Wagner, Allan, &amp; Heiser, 2005)</a:t>
            </a:r>
          </a:p>
          <a:p>
            <a:pPr lvl="1" eaLnBrk="1" hangingPunct="1">
              <a:spcBef>
                <a:spcPct val="0"/>
              </a:spcBef>
              <a:buFont typeface="Courier New" charset="0"/>
              <a:buChar char="o"/>
            </a:pPr>
            <a:r>
              <a:rPr lang="en-US" altLang="en-US">
                <a:latin typeface="Century Gothic" charset="0"/>
              </a:rPr>
              <a:t>Session-locking: One or small number of simultaneous logons</a:t>
            </a:r>
          </a:p>
          <a:p>
            <a:pPr lvl="1" eaLnBrk="1" hangingPunct="1">
              <a:spcBef>
                <a:spcPct val="0"/>
              </a:spcBef>
              <a:buFont typeface="Courier New" charset="0"/>
              <a:buChar char="o"/>
            </a:pPr>
            <a:r>
              <a:rPr lang="en-US" altLang="en-US">
                <a:latin typeface="Century Gothic" charset="0"/>
              </a:rPr>
              <a:t>Login failure lockout: After three to five attempts</a:t>
            </a:r>
          </a:p>
          <a:p>
            <a:pPr eaLnBrk="1" hangingPunct="1">
              <a:spcBef>
                <a:spcPct val="0"/>
              </a:spcBef>
              <a:buFontTx/>
              <a:buChar char="•"/>
            </a:pPr>
            <a:r>
              <a:rPr lang="en-US" altLang="en-US">
                <a:latin typeface="Century Gothic" charset="0"/>
              </a:rPr>
              <a:t>Password aging may also induce counterproductive behavior (Allan, 2005)</a:t>
            </a:r>
          </a:p>
        </p:txBody>
      </p:sp>
      <p:sp>
        <p:nvSpPr>
          <p:cNvPr id="95236"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FDB4C1AD-77E7-7344-9EF8-197054474B1A}" type="slidenum">
              <a:rPr lang="en-US" altLang="en-US">
                <a:solidFill>
                  <a:srgbClr val="1E1860"/>
                </a:solidFill>
              </a:rPr>
              <a:pPr/>
              <a:t>40</a:t>
            </a:fld>
            <a:endParaRPr lang="en-US" altLang="en-US">
              <a:solidFill>
                <a:srgbClr val="1E1860"/>
              </a:solidFill>
            </a:endParaRPr>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bwMode="auto">
          <a:xfrm>
            <a:off x="395288" y="111125"/>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lnSpc>
                <a:spcPct val="90000"/>
              </a:lnSpc>
            </a:pPr>
            <a:r>
              <a:rPr lang="en-US" altLang="en-US">
                <a:latin typeface="Century Gothic" charset="0"/>
              </a:rPr>
              <a:t>Health Information Security Is Probably </a:t>
            </a:r>
            <a:br>
              <a:rPr lang="en-US" altLang="en-US">
                <a:latin typeface="Century Gothic" charset="0"/>
              </a:rPr>
            </a:br>
            <a:r>
              <a:rPr lang="en-US" altLang="en-US">
                <a:latin typeface="Century Gothic" charset="0"/>
              </a:rPr>
              <a:t>a Trade-off</a:t>
            </a:r>
          </a:p>
        </p:txBody>
      </p:sp>
      <p:sp>
        <p:nvSpPr>
          <p:cNvPr id="97283" name="Text Placeholder 6"/>
          <p:cNvSpPr>
            <a:spLocks noGrp="1"/>
          </p:cNvSpPr>
          <p:nvPr>
            <p:ph type="body" sz="quarter" idx="10"/>
          </p:nvPr>
        </p:nvSpPr>
        <p:spPr bwMode="auto">
          <a:xfrm>
            <a:off x="631825" y="6554788"/>
            <a:ext cx="9147175" cy="346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spcBef>
                <a:spcPct val="0"/>
              </a:spcBef>
              <a:buFontTx/>
              <a:buNone/>
            </a:pPr>
            <a:r>
              <a:rPr lang="en-US" altLang="en-US" sz="1400">
                <a:latin typeface="Century Gothic" charset="0"/>
              </a:rPr>
              <a:t>Chart. Health information security is a trade-off (CC BY-NC-SA 3.0, 2012).</a:t>
            </a:r>
          </a:p>
        </p:txBody>
      </p:sp>
      <p:sp>
        <p:nvSpPr>
          <p:cNvPr id="97284" name="Slide Number Placehold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2A3C2429-ADDE-BD4E-87CF-0EC5EB24FD0B}" type="slidenum">
              <a:rPr lang="en-US" altLang="en-US">
                <a:solidFill>
                  <a:srgbClr val="1E1860"/>
                </a:solidFill>
              </a:rPr>
              <a:pPr/>
              <a:t>41</a:t>
            </a:fld>
            <a:endParaRPr lang="en-US" altLang="en-US">
              <a:solidFill>
                <a:srgbClr val="1E1860"/>
              </a:solidFill>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1825" y="2034583"/>
            <a:ext cx="8121112" cy="3231445"/>
          </a:xfrm>
          <a:prstGeom prst="rect">
            <a:avLst/>
          </a:prstGeom>
        </p:spPr>
      </p:pic>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bwMode="auto">
          <a:xfrm>
            <a:off x="395288"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dirty="0">
                <a:latin typeface="Century Gothic" charset="0"/>
              </a:rPr>
              <a:t>Privacy, Security,  Confidentiality</a:t>
            </a:r>
          </a:p>
        </p:txBody>
      </p:sp>
      <p:sp>
        <p:nvSpPr>
          <p:cNvPr id="99331" name="Text Placeholder 3"/>
          <p:cNvSpPr>
            <a:spLocks noGrp="1"/>
          </p:cNvSpPr>
          <p:nvPr>
            <p:ph type="body" sz="quarter" idx="10"/>
          </p:nvPr>
        </p:nvSpPr>
        <p:spPr bwMode="auto">
          <a:xfrm>
            <a:off x="406400" y="2133600"/>
            <a:ext cx="9148763" cy="2940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1200"/>
              </a:spcAft>
              <a:buFontTx/>
              <a:buChar char="•"/>
            </a:pPr>
            <a:r>
              <a:rPr lang="en-US" altLang="en-US">
                <a:latin typeface="Century Gothic" charset="0"/>
              </a:rPr>
              <a:t>Privacy is the right to keep information to ourselves, whereas confidentiality is the right to keep information about ourselves from being disclosed to others.</a:t>
            </a:r>
          </a:p>
          <a:p>
            <a:pPr eaLnBrk="1" hangingPunct="1">
              <a:spcBef>
                <a:spcPct val="0"/>
              </a:spcBef>
              <a:spcAft>
                <a:spcPts val="1200"/>
              </a:spcAft>
              <a:buFontTx/>
              <a:buChar char="•"/>
            </a:pPr>
            <a:r>
              <a:rPr lang="en-US" altLang="en-US">
                <a:latin typeface="Century Gothic" charset="0"/>
              </a:rPr>
              <a:t>For many reasons, breaches and disclosures of patient information are increasing.</a:t>
            </a:r>
          </a:p>
          <a:p>
            <a:pPr eaLnBrk="1" hangingPunct="1">
              <a:spcBef>
                <a:spcPct val="0"/>
              </a:spcBef>
              <a:spcAft>
                <a:spcPts val="1200"/>
              </a:spcAft>
              <a:buFontTx/>
              <a:buChar char="•"/>
            </a:pPr>
            <a:r>
              <a:rPr lang="en-US" altLang="en-US">
                <a:latin typeface="Century Gothic" charset="0"/>
              </a:rPr>
              <a:t>“De-identified” information is not necessarily more secure.</a:t>
            </a:r>
          </a:p>
        </p:txBody>
      </p:sp>
      <p:sp>
        <p:nvSpPr>
          <p:cNvPr id="99332" name="Text Placeholder 10"/>
          <p:cNvSpPr>
            <a:spLocks noGrp="1"/>
          </p:cNvSpPr>
          <p:nvPr>
            <p:ph type="body" sz="quarter" idx="11"/>
          </p:nvPr>
        </p:nvSpPr>
        <p:spPr bwMode="auto">
          <a:xfrm>
            <a:off x="406400" y="1190625"/>
            <a:ext cx="9148763" cy="5286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pPr>
            <a:r>
              <a:rPr lang="en-US" altLang="en-US" b="1">
                <a:latin typeface="Century Gothic" charset="0"/>
              </a:rPr>
              <a:t>Summary</a:t>
            </a:r>
          </a:p>
        </p:txBody>
      </p:sp>
      <p:sp>
        <p:nvSpPr>
          <p:cNvPr id="99333"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362E5B92-B277-BA4F-BF6F-4DA1AB6D5C28}" type="slidenum">
              <a:rPr lang="en-US" altLang="en-US">
                <a:solidFill>
                  <a:srgbClr val="1E1860"/>
                </a:solidFill>
              </a:rPr>
              <a:pPr/>
              <a:t>42</a:t>
            </a:fld>
            <a:endParaRPr lang="en-US" altLang="en-US">
              <a:solidFill>
                <a:srgbClr val="1E1860"/>
              </a:solidFill>
            </a:endParaRP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3"/>
          <p:cNvSpPr>
            <a:spLocks noGrp="1"/>
          </p:cNvSpPr>
          <p:nvPr>
            <p:ph type="title"/>
          </p:nvPr>
        </p:nvSpPr>
        <p:spPr bwMode="auto">
          <a:xfrm>
            <a:off x="395288"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dirty="0">
                <a:latin typeface="Century Gothic" charset="0"/>
              </a:rPr>
              <a:t>Privacy, Security, and Confidentiality</a:t>
            </a:r>
          </a:p>
        </p:txBody>
      </p:sp>
      <p:sp>
        <p:nvSpPr>
          <p:cNvPr id="101379" name="Text Placeholder 3"/>
          <p:cNvSpPr>
            <a:spLocks noGrp="1"/>
          </p:cNvSpPr>
          <p:nvPr>
            <p:ph type="body" sz="quarter" idx="10"/>
          </p:nvPr>
        </p:nvSpPr>
        <p:spPr bwMode="auto">
          <a:xfrm>
            <a:off x="406400" y="2133600"/>
            <a:ext cx="9148763" cy="2590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1200"/>
              </a:spcAft>
              <a:buFontTx/>
              <a:buChar char="•"/>
            </a:pPr>
            <a:r>
              <a:rPr lang="en-US" altLang="en-US">
                <a:latin typeface="Century Gothic" charset="0"/>
              </a:rPr>
              <a:t>There are many points where information can “leak” out of the system.</a:t>
            </a:r>
          </a:p>
          <a:p>
            <a:pPr eaLnBrk="1" hangingPunct="1">
              <a:spcBef>
                <a:spcPct val="0"/>
              </a:spcBef>
              <a:spcAft>
                <a:spcPts val="1200"/>
              </a:spcAft>
              <a:buFontTx/>
              <a:buChar char="•"/>
            </a:pPr>
            <a:r>
              <a:rPr lang="en-US" altLang="en-US">
                <a:latin typeface="Century Gothic" charset="0"/>
              </a:rPr>
              <a:t>Many technologies are available for protecting security.</a:t>
            </a:r>
          </a:p>
          <a:p>
            <a:pPr eaLnBrk="1" hangingPunct="1">
              <a:spcBef>
                <a:spcPct val="0"/>
              </a:spcBef>
              <a:spcAft>
                <a:spcPts val="1200"/>
              </a:spcAft>
              <a:buFontTx/>
              <a:buChar char="•"/>
            </a:pPr>
            <a:r>
              <a:rPr lang="en-US" altLang="en-US">
                <a:latin typeface="Century Gothic" charset="0"/>
              </a:rPr>
              <a:t>Encryption is necessary but not sufficient.</a:t>
            </a:r>
          </a:p>
          <a:p>
            <a:pPr eaLnBrk="1" hangingPunct="1">
              <a:spcBef>
                <a:spcPct val="0"/>
              </a:spcBef>
              <a:spcAft>
                <a:spcPts val="1200"/>
              </a:spcAft>
              <a:buFontTx/>
              <a:buChar char="•"/>
            </a:pPr>
            <a:r>
              <a:rPr lang="en-US" altLang="en-US">
                <a:latin typeface="Century Gothic" charset="0"/>
              </a:rPr>
              <a:t>Paper-based information has its own security problems.</a:t>
            </a:r>
          </a:p>
          <a:p>
            <a:pPr eaLnBrk="1" hangingPunct="1">
              <a:spcBef>
                <a:spcPct val="0"/>
              </a:spcBef>
              <a:buFontTx/>
              <a:buChar char="•"/>
            </a:pPr>
            <a:endParaRPr lang="en-US" altLang="en-US">
              <a:latin typeface="Century Gothic" charset="0"/>
            </a:endParaRPr>
          </a:p>
        </p:txBody>
      </p:sp>
      <p:sp>
        <p:nvSpPr>
          <p:cNvPr id="101380" name="Text Placeholder 10"/>
          <p:cNvSpPr>
            <a:spLocks noGrp="1"/>
          </p:cNvSpPr>
          <p:nvPr>
            <p:ph type="body" sz="quarter" idx="11"/>
          </p:nvPr>
        </p:nvSpPr>
        <p:spPr bwMode="auto">
          <a:xfrm>
            <a:off x="406400" y="1190625"/>
            <a:ext cx="9148763" cy="5286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pPr>
            <a:r>
              <a:rPr lang="en-US" altLang="en-US" b="1">
                <a:latin typeface="Century Gothic" charset="0"/>
              </a:rPr>
              <a:t>Summary</a:t>
            </a:r>
          </a:p>
        </p:txBody>
      </p:sp>
      <p:sp>
        <p:nvSpPr>
          <p:cNvPr id="10138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7A93E93E-7E91-EB40-AE98-35AB28A983B5}" type="slidenum">
              <a:rPr lang="en-US" altLang="en-US">
                <a:solidFill>
                  <a:srgbClr val="1E1860"/>
                </a:solidFill>
              </a:rPr>
              <a:pPr/>
              <a:t>43</a:t>
            </a:fld>
            <a:endParaRPr lang="en-US" altLang="en-US">
              <a:solidFill>
                <a:srgbClr val="1E1860"/>
              </a:solidFill>
            </a:endParaRP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bwMode="auto">
          <a:xfrm>
            <a:off x="531813" y="631825"/>
            <a:ext cx="8890000" cy="638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750" tIns="44375" rIns="88750" bIns="44375" numCol="1" anchor="t" anchorCtr="0" compatLnSpc="1">
            <a:prstTxWarp prst="textNoShape">
              <a:avLst/>
            </a:prstTxWarp>
          </a:bodyPr>
          <a:lstStyle/>
          <a:p>
            <a:pPr algn="l" eaLnBrk="1" hangingPunct="1"/>
            <a:r>
              <a:rPr lang="en-US" altLang="en-US" dirty="0">
                <a:latin typeface="Century Gothic" charset="0"/>
              </a:rPr>
              <a:t>Privacy, Security, and Confidentiality</a:t>
            </a:r>
          </a:p>
        </p:txBody>
      </p:sp>
      <p:sp>
        <p:nvSpPr>
          <p:cNvPr id="103427" name="Text Placeholder 2"/>
          <p:cNvSpPr>
            <a:spLocks noGrp="1"/>
          </p:cNvSpPr>
          <p:nvPr>
            <p:ph type="body" sz="quarter" idx="15"/>
          </p:nvPr>
        </p:nvSpPr>
        <p:spPr bwMode="auto">
          <a:xfrm>
            <a:off x="542925" y="1301750"/>
            <a:ext cx="8878888" cy="495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750" tIns="44375" rIns="88750" bIns="44375" numCol="1" anchor="t" anchorCtr="0" compatLnSpc="1">
            <a:prstTxWarp prst="textNoShape">
              <a:avLst/>
            </a:prstTxWarp>
          </a:bodyPr>
          <a:lstStyle/>
          <a:p>
            <a:pPr eaLnBrk="1" hangingPunct="1">
              <a:spcBef>
                <a:spcPct val="0"/>
              </a:spcBef>
            </a:pPr>
            <a:r>
              <a:rPr lang="en-US" altLang="en-US" dirty="0">
                <a:latin typeface="Century Gothic" charset="0"/>
              </a:rPr>
              <a:t>References</a:t>
            </a:r>
          </a:p>
        </p:txBody>
      </p:sp>
      <p:sp>
        <p:nvSpPr>
          <p:cNvPr id="2" name="Content Placeholder 1">
            <a:extLst>
              <a:ext uri="{FF2B5EF4-FFF2-40B4-BE49-F238E27FC236}">
                <a16:creationId xmlns:a16="http://schemas.microsoft.com/office/drawing/2014/main" id="{BDC91DD1-0491-44B8-8F12-2F047E868B46}"/>
              </a:ext>
            </a:extLst>
          </p:cNvPr>
          <p:cNvSpPr>
            <a:spLocks noGrp="1"/>
          </p:cNvSpPr>
          <p:nvPr>
            <p:ph sz="quarter" idx="14"/>
          </p:nvPr>
        </p:nvSpPr>
        <p:spPr>
          <a:xfrm>
            <a:off x="552450" y="1831975"/>
            <a:ext cx="9386888" cy="5370513"/>
          </a:xfrm>
        </p:spPr>
        <p:txBody>
          <a:bodyPr/>
          <a:lstStyle/>
          <a:p>
            <a:pPr marL="0" indent="0" eaLnBrk="1" fontAlgn="auto" hangingPunct="1">
              <a:lnSpc>
                <a:spcPct val="95000"/>
              </a:lnSpc>
              <a:spcBef>
                <a:spcPts val="0"/>
              </a:spcBef>
              <a:spcAft>
                <a:spcPts val="660"/>
              </a:spcAft>
              <a:defRPr/>
            </a:pPr>
            <a:r>
              <a:rPr lang="en-US" altLang="en-US" sz="1760" dirty="0" err="1">
                <a:solidFill>
                  <a:sysClr val="windowText" lastClr="000000"/>
                </a:solidFill>
              </a:rPr>
              <a:t>Acluvideos</a:t>
            </a:r>
            <a:r>
              <a:rPr lang="en-US" altLang="en-US" sz="1760" dirty="0">
                <a:solidFill>
                  <a:sysClr val="windowText" lastClr="000000"/>
                </a:solidFill>
              </a:rPr>
              <a:t>. (2009). Scary Pizza [Video file] Retrieved from </a:t>
            </a:r>
            <a:r>
              <a:rPr lang="en-US" altLang="en-US" sz="1760" dirty="0">
                <a:solidFill>
                  <a:sysClr val="windowText" lastClr="000000"/>
                </a:solidFill>
                <a:hlinkClick r:id="rId4" tooltip="Link to Scary Pizza video"/>
              </a:rPr>
              <a:t>https://youtu.be/33CIVjvYyEk </a:t>
            </a:r>
            <a:endParaRPr lang="en-US" altLang="en-US" sz="1760" dirty="0">
              <a:solidFill>
                <a:sysClr val="windowText" lastClr="000000"/>
              </a:solidFill>
            </a:endParaRPr>
          </a:p>
          <a:p>
            <a:pPr marL="0" indent="0" eaLnBrk="1" fontAlgn="auto" hangingPunct="1">
              <a:lnSpc>
                <a:spcPct val="95000"/>
              </a:lnSpc>
              <a:spcBef>
                <a:spcPts val="0"/>
              </a:spcBef>
              <a:spcAft>
                <a:spcPts val="660"/>
              </a:spcAft>
              <a:defRPr/>
            </a:pPr>
            <a:r>
              <a:rPr lang="en-US" altLang="en-US" sz="1760" dirty="0" err="1">
                <a:solidFill>
                  <a:sysClr val="windowText" lastClr="000000"/>
                </a:solidFill>
              </a:rPr>
              <a:t>Acquisti</a:t>
            </a:r>
            <a:r>
              <a:rPr lang="en-US" altLang="en-US" sz="1760" dirty="0">
                <a:solidFill>
                  <a:sysClr val="windowText" lastClr="000000"/>
                </a:solidFill>
              </a:rPr>
              <a:t>, A., &amp; Gross, R. (2009). </a:t>
            </a:r>
            <a:r>
              <a:rPr lang="en-US" altLang="en-US" sz="1760" i="1" dirty="0">
                <a:solidFill>
                  <a:sysClr val="windowText" lastClr="000000"/>
                </a:solidFill>
              </a:rPr>
              <a:t>Predicting Social Security numbers from public data. </a:t>
            </a:r>
            <a:r>
              <a:rPr lang="en-US" altLang="en-US" sz="1760" dirty="0">
                <a:solidFill>
                  <a:sysClr val="windowText" lastClr="000000"/>
                </a:solidFill>
              </a:rPr>
              <a:t>Proceedings of the National Academy of Sciences, 106, 10975–10980. </a:t>
            </a:r>
            <a:endParaRPr lang="en-US" altLang="en-US" sz="1760" dirty="0"/>
          </a:p>
          <a:p>
            <a:pPr marL="0" indent="0" eaLnBrk="1" fontAlgn="auto" hangingPunct="1">
              <a:lnSpc>
                <a:spcPct val="95000"/>
              </a:lnSpc>
              <a:spcBef>
                <a:spcPts val="0"/>
              </a:spcBef>
              <a:spcAft>
                <a:spcPts val="660"/>
              </a:spcAft>
              <a:defRPr/>
            </a:pPr>
            <a:r>
              <a:rPr lang="en-US" altLang="en-US" sz="1760" dirty="0"/>
              <a:t>Allan, A. (2005). </a:t>
            </a:r>
            <a:r>
              <a:rPr lang="en-US" altLang="en-US" sz="1760" i="1" dirty="0"/>
              <a:t>Password aging can burden an already-weak authentication method. </a:t>
            </a:r>
            <a:r>
              <a:rPr lang="en-US" altLang="en-US" sz="1760" dirty="0"/>
              <a:t>Stamford, CT: Gartner.</a:t>
            </a:r>
          </a:p>
          <a:p>
            <a:pPr marL="0" indent="0" eaLnBrk="1" fontAlgn="auto" hangingPunct="1">
              <a:lnSpc>
                <a:spcPct val="95000"/>
              </a:lnSpc>
              <a:spcBef>
                <a:spcPts val="0"/>
              </a:spcBef>
              <a:spcAft>
                <a:spcPts val="660"/>
              </a:spcAft>
              <a:defRPr/>
            </a:pPr>
            <a:r>
              <a:rPr lang="en-US" altLang="en-US" sz="1760" dirty="0">
                <a:solidFill>
                  <a:sysClr val="windowText" lastClr="000000"/>
                </a:solidFill>
              </a:rPr>
              <a:t>American College of Physicians. (2011). </a:t>
            </a:r>
            <a:r>
              <a:rPr lang="en-US" altLang="en-US" sz="1760" i="1" dirty="0">
                <a:solidFill>
                  <a:sysClr val="windowText" lastClr="000000"/>
                </a:solidFill>
              </a:rPr>
              <a:t>Health information technology &amp; privacy: Position paper. </a:t>
            </a:r>
            <a:r>
              <a:rPr lang="en-US" altLang="en-US" sz="1760" dirty="0">
                <a:solidFill>
                  <a:sysClr val="windowText" lastClr="000000"/>
                </a:solidFill>
              </a:rPr>
              <a:t>Philadelphia, PA: American College of Physicians. Retrieved from </a:t>
            </a:r>
            <a:r>
              <a:rPr lang="en-US" altLang="en-US" sz="1760" dirty="0">
                <a:solidFill>
                  <a:sysClr val="windowText" lastClr="000000"/>
                </a:solidFill>
                <a:hlinkClick r:id="rId5" tooltip="Link to website"/>
              </a:rPr>
              <a:t>http://www.acponline.org/advocacy/where_we_stand/policy/hit_privacy.pdf </a:t>
            </a:r>
            <a:endParaRPr lang="en-US" altLang="en-US" sz="1760" dirty="0"/>
          </a:p>
          <a:p>
            <a:pPr marL="0" indent="0" eaLnBrk="1" fontAlgn="auto" hangingPunct="1">
              <a:lnSpc>
                <a:spcPct val="95000"/>
              </a:lnSpc>
              <a:spcBef>
                <a:spcPts val="0"/>
              </a:spcBef>
              <a:spcAft>
                <a:spcPts val="660"/>
              </a:spcAft>
              <a:defRPr/>
            </a:pPr>
            <a:r>
              <a:rPr lang="en-US" altLang="en-US" sz="1760" dirty="0">
                <a:solidFill>
                  <a:sysClr val="windowText" lastClr="000000"/>
                </a:solidFill>
              </a:rPr>
              <a:t>American Health Information Management Association. (</a:t>
            </a:r>
            <a:r>
              <a:rPr lang="en-US" altLang="en-US" sz="1760" dirty="0" err="1">
                <a:solidFill>
                  <a:sysClr val="windowText" lastClr="000000"/>
                </a:solidFill>
              </a:rPr>
              <a:t>n.d.</a:t>
            </a:r>
            <a:r>
              <a:rPr lang="en-US" altLang="en-US" sz="1760" dirty="0">
                <a:solidFill>
                  <a:sysClr val="windowText" lastClr="000000"/>
                </a:solidFill>
              </a:rPr>
              <a:t>). AHIMA consumer health information bill of rights. Retrieved from </a:t>
            </a:r>
            <a:r>
              <a:rPr lang="en-US" altLang="en-US" sz="1760" dirty="0">
                <a:solidFill>
                  <a:sysClr val="windowText" lastClr="000000"/>
                </a:solidFill>
                <a:hlinkClick r:id="rId6" tooltip="Link to the AHIMA consumer health information bill of rights"/>
              </a:rPr>
              <a:t>http://bok.ahima.org/PdfView?oid=107674</a:t>
            </a:r>
            <a:endParaRPr lang="en-US" altLang="en-US" sz="1760" dirty="0"/>
          </a:p>
          <a:p>
            <a:pPr marL="0" indent="0" eaLnBrk="1" fontAlgn="auto" hangingPunct="1">
              <a:lnSpc>
                <a:spcPct val="95000"/>
              </a:lnSpc>
              <a:spcBef>
                <a:spcPts val="0"/>
              </a:spcBef>
              <a:spcAft>
                <a:spcPts val="660"/>
              </a:spcAft>
              <a:defRPr/>
            </a:pPr>
            <a:r>
              <a:rPr lang="en-US" sz="1760" dirty="0"/>
              <a:t>American Health Information Management Association. (2003).</a:t>
            </a:r>
            <a:r>
              <a:rPr lang="en-US" altLang="en-US" sz="1760" dirty="0"/>
              <a:t> Flow of patient health information inside and outside the healthcare industry. Retrieved from </a:t>
            </a:r>
            <a:r>
              <a:rPr lang="en-US" altLang="en-US" sz="1760" dirty="0">
                <a:hlinkClick r:id="rId7" tooltip="Flow of patient health information inside and outside the healthcare industr, link to pdf."/>
              </a:rPr>
              <a:t>http://library.ahima.org/PdfView?oid=22958</a:t>
            </a:r>
            <a:endParaRPr lang="en-US" altLang="en-US" sz="1760" dirty="0"/>
          </a:p>
          <a:p>
            <a:pPr marL="0" indent="0" eaLnBrk="1" fontAlgn="auto" hangingPunct="1">
              <a:lnSpc>
                <a:spcPct val="95000"/>
              </a:lnSpc>
              <a:spcBef>
                <a:spcPts val="0"/>
              </a:spcBef>
              <a:spcAft>
                <a:spcPts val="660"/>
              </a:spcAft>
              <a:defRPr/>
            </a:pPr>
            <a:r>
              <a:rPr lang="en-US" sz="1760" dirty="0"/>
              <a:t>Bowe, R. (2013). Identity crisis: Organizations are implementing medical identity theft teams to combat rising incidents. </a:t>
            </a:r>
            <a:r>
              <a:rPr lang="en-US" sz="1760" i="1" dirty="0"/>
              <a:t>Journal of AHIMA, 84</a:t>
            </a:r>
            <a:r>
              <a:rPr lang="en-US" sz="1760" dirty="0"/>
              <a:t>(1), 38–42.</a:t>
            </a:r>
          </a:p>
          <a:p>
            <a:pPr marL="0" indent="0" eaLnBrk="1" fontAlgn="auto" hangingPunct="1">
              <a:lnSpc>
                <a:spcPct val="95000"/>
              </a:lnSpc>
              <a:spcBef>
                <a:spcPts val="0"/>
              </a:spcBef>
              <a:spcAft>
                <a:spcPts val="660"/>
              </a:spcAft>
              <a:defRPr/>
            </a:pPr>
            <a:r>
              <a:rPr lang="en-US" altLang="en-US" sz="1760" dirty="0"/>
              <a:t>California Health Care Foundation (CHCF). (2005). National consumer health privacy survey 2005. Oakland, CA: CHCF. Retrieved from </a:t>
            </a:r>
            <a:r>
              <a:rPr lang="en-US" altLang="en-US" sz="1760" dirty="0">
                <a:hlinkClick r:id="rId8" tooltip="National consumer health privacy survey 2005, Link to website"/>
              </a:rPr>
              <a:t>http://www.chcf.org/topics/view.cfm?itemID=115694</a:t>
            </a:r>
            <a:endParaRPr lang="en-US" altLang="en-US" sz="1760" dirty="0"/>
          </a:p>
          <a:p>
            <a:pPr eaLnBrk="1" fontAlgn="auto" hangingPunct="1">
              <a:spcBef>
                <a:spcPts val="0"/>
              </a:spcBef>
              <a:spcAft>
                <a:spcPts val="0"/>
              </a:spcAft>
              <a:defRPr/>
            </a:pPr>
            <a:endParaRPr lang="en-US" sz="1760" dirty="0">
              <a:solidFill>
                <a:sysClr val="windowText" lastClr="000000"/>
              </a:solidFill>
            </a:endParaRPr>
          </a:p>
        </p:txBody>
      </p:sp>
      <p:sp>
        <p:nvSpPr>
          <p:cNvPr id="103429" name="Slide Number Placeholder 8"/>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20725" indent="-276225">
              <a:defRPr>
                <a:solidFill>
                  <a:schemeClr val="tx1"/>
                </a:solidFill>
                <a:latin typeface="Arial" charset="0"/>
                <a:ea typeface="Arial" charset="0"/>
                <a:cs typeface="Arial" charset="0"/>
              </a:defRPr>
            </a:lvl2pPr>
            <a:lvl3pPr marL="1108075" indent="-220663">
              <a:defRPr>
                <a:solidFill>
                  <a:schemeClr val="tx1"/>
                </a:solidFill>
                <a:latin typeface="Arial" charset="0"/>
                <a:ea typeface="Arial" charset="0"/>
                <a:cs typeface="Arial" charset="0"/>
              </a:defRPr>
            </a:lvl3pPr>
            <a:lvl4pPr marL="1552575" indent="-220663">
              <a:defRPr>
                <a:solidFill>
                  <a:schemeClr val="tx1"/>
                </a:solidFill>
                <a:latin typeface="Arial" charset="0"/>
                <a:ea typeface="Arial" charset="0"/>
                <a:cs typeface="Arial" charset="0"/>
              </a:defRPr>
            </a:lvl4pPr>
            <a:lvl5pPr marL="1995488" indent="-220663">
              <a:defRPr>
                <a:solidFill>
                  <a:schemeClr val="tx1"/>
                </a:solidFill>
                <a:latin typeface="Arial" charset="0"/>
                <a:ea typeface="Arial" charset="0"/>
                <a:cs typeface="Arial" charset="0"/>
              </a:defRPr>
            </a:lvl5pPr>
            <a:lvl6pPr marL="2452688" indent="-220663" eaLnBrk="0" fontAlgn="base" hangingPunct="0">
              <a:spcBef>
                <a:spcPct val="0"/>
              </a:spcBef>
              <a:spcAft>
                <a:spcPct val="0"/>
              </a:spcAft>
              <a:defRPr>
                <a:solidFill>
                  <a:schemeClr val="tx1"/>
                </a:solidFill>
                <a:latin typeface="Arial" charset="0"/>
                <a:ea typeface="Arial" charset="0"/>
                <a:cs typeface="Arial" charset="0"/>
              </a:defRPr>
            </a:lvl6pPr>
            <a:lvl7pPr marL="2909888" indent="-220663" eaLnBrk="0" fontAlgn="base" hangingPunct="0">
              <a:spcBef>
                <a:spcPct val="0"/>
              </a:spcBef>
              <a:spcAft>
                <a:spcPct val="0"/>
              </a:spcAft>
              <a:defRPr>
                <a:solidFill>
                  <a:schemeClr val="tx1"/>
                </a:solidFill>
                <a:latin typeface="Arial" charset="0"/>
                <a:ea typeface="Arial" charset="0"/>
                <a:cs typeface="Arial" charset="0"/>
              </a:defRPr>
            </a:lvl7pPr>
            <a:lvl8pPr marL="3367088" indent="-220663" eaLnBrk="0" fontAlgn="base" hangingPunct="0">
              <a:spcBef>
                <a:spcPct val="0"/>
              </a:spcBef>
              <a:spcAft>
                <a:spcPct val="0"/>
              </a:spcAft>
              <a:defRPr>
                <a:solidFill>
                  <a:schemeClr val="tx1"/>
                </a:solidFill>
                <a:latin typeface="Arial" charset="0"/>
                <a:ea typeface="Arial" charset="0"/>
                <a:cs typeface="Arial" charset="0"/>
              </a:defRPr>
            </a:lvl8pPr>
            <a:lvl9pPr marL="3824288" indent="-220663" eaLnBrk="0" fontAlgn="base" hangingPunct="0">
              <a:spcBef>
                <a:spcPct val="0"/>
              </a:spcBef>
              <a:spcAft>
                <a:spcPct val="0"/>
              </a:spcAft>
              <a:defRPr>
                <a:solidFill>
                  <a:schemeClr val="tx1"/>
                </a:solidFill>
                <a:latin typeface="Arial" charset="0"/>
                <a:ea typeface="Arial" charset="0"/>
                <a:cs typeface="Arial" charset="0"/>
              </a:defRPr>
            </a:lvl9pPr>
          </a:lstStyle>
          <a:p>
            <a:fld id="{AA0F4B07-5818-DE4A-AE22-6412FD3CA0B5}" type="slidenum">
              <a:rPr lang="en-US" altLang="en-US">
                <a:solidFill>
                  <a:srgbClr val="1E1860"/>
                </a:solidFill>
              </a:rPr>
              <a:pPr/>
              <a:t>44</a:t>
            </a:fld>
            <a:endParaRPr lang="en-US" altLang="en-US">
              <a:solidFill>
                <a:srgbClr val="1E1860"/>
              </a:solidFill>
            </a:endParaRPr>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p:nvPr>
        </p:nvSpPr>
        <p:spPr bwMode="auto">
          <a:xfrm>
            <a:off x="531813" y="631825"/>
            <a:ext cx="8890000" cy="638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750" tIns="44375" rIns="88750" bIns="44375" numCol="1" anchor="t" anchorCtr="0" compatLnSpc="1">
            <a:prstTxWarp prst="textNoShape">
              <a:avLst/>
            </a:prstTxWarp>
          </a:bodyPr>
          <a:lstStyle/>
          <a:p>
            <a:pPr algn="l" eaLnBrk="1" hangingPunct="1"/>
            <a:r>
              <a:rPr lang="en-US" altLang="en-US" dirty="0">
                <a:latin typeface="Century Gothic" charset="0"/>
              </a:rPr>
              <a:t>Privacy, Security, and Confidentiality</a:t>
            </a:r>
          </a:p>
        </p:txBody>
      </p:sp>
      <p:sp>
        <p:nvSpPr>
          <p:cNvPr id="105475" name="Text Placeholder 2"/>
          <p:cNvSpPr>
            <a:spLocks noGrp="1"/>
          </p:cNvSpPr>
          <p:nvPr>
            <p:ph type="body" sz="quarter" idx="15"/>
          </p:nvPr>
        </p:nvSpPr>
        <p:spPr bwMode="auto">
          <a:xfrm>
            <a:off x="542925" y="1301750"/>
            <a:ext cx="8878888" cy="495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750" tIns="44375" rIns="88750" bIns="44375" numCol="1" anchor="t" anchorCtr="0" compatLnSpc="1">
            <a:prstTxWarp prst="textNoShape">
              <a:avLst/>
            </a:prstTxWarp>
          </a:bodyPr>
          <a:lstStyle/>
          <a:p>
            <a:pPr eaLnBrk="1" hangingPunct="1">
              <a:spcBef>
                <a:spcPct val="0"/>
              </a:spcBef>
            </a:pPr>
            <a:r>
              <a:rPr lang="en-US" altLang="en-US" dirty="0">
                <a:latin typeface="Century Gothic" charset="0"/>
              </a:rPr>
              <a:t>References</a:t>
            </a:r>
          </a:p>
        </p:txBody>
      </p:sp>
      <p:sp>
        <p:nvSpPr>
          <p:cNvPr id="2" name="Content Placeholder 1">
            <a:extLst>
              <a:ext uri="{FF2B5EF4-FFF2-40B4-BE49-F238E27FC236}">
                <a16:creationId xmlns:a16="http://schemas.microsoft.com/office/drawing/2014/main" id="{AAE2875B-C043-40E4-89C7-4A063361635D}"/>
              </a:ext>
            </a:extLst>
          </p:cNvPr>
          <p:cNvSpPr>
            <a:spLocks noGrp="1"/>
          </p:cNvSpPr>
          <p:nvPr>
            <p:ph sz="quarter" idx="14"/>
          </p:nvPr>
        </p:nvSpPr>
        <p:spPr>
          <a:xfrm>
            <a:off x="552450" y="1831975"/>
            <a:ext cx="9077325" cy="5370513"/>
          </a:xfrm>
        </p:spPr>
        <p:txBody>
          <a:bodyPr/>
          <a:lstStyle/>
          <a:p>
            <a:pPr marL="0" indent="0" eaLnBrk="1" fontAlgn="auto" hangingPunct="1">
              <a:lnSpc>
                <a:spcPct val="95000"/>
              </a:lnSpc>
              <a:spcBef>
                <a:spcPts val="0"/>
              </a:spcBef>
              <a:spcAft>
                <a:spcPts val="660"/>
              </a:spcAft>
              <a:defRPr/>
            </a:pPr>
            <a:r>
              <a:rPr lang="en-US" altLang="en-US" sz="1760" dirty="0" err="1">
                <a:solidFill>
                  <a:sysClr val="windowText" lastClr="000000"/>
                </a:solidFill>
              </a:rPr>
              <a:t>Cassa</a:t>
            </a:r>
            <a:r>
              <a:rPr lang="en-US" altLang="en-US" sz="1760" dirty="0">
                <a:solidFill>
                  <a:sysClr val="windowText" lastClr="000000"/>
                </a:solidFill>
              </a:rPr>
              <a:t>, C., Schmidt, B., </a:t>
            </a:r>
            <a:r>
              <a:rPr lang="en-US" altLang="en-US" sz="1760" dirty="0" err="1">
                <a:solidFill>
                  <a:sysClr val="windowText" lastClr="000000"/>
                </a:solidFill>
              </a:rPr>
              <a:t>Kohane</a:t>
            </a:r>
            <a:r>
              <a:rPr lang="en-US" altLang="en-US" sz="1760" dirty="0">
                <a:solidFill>
                  <a:sysClr val="windowText" lastClr="000000"/>
                </a:solidFill>
              </a:rPr>
              <a:t>, I., &amp; </a:t>
            </a:r>
            <a:r>
              <a:rPr lang="en-US" altLang="en-US" sz="1760" dirty="0" err="1">
                <a:solidFill>
                  <a:sysClr val="windowText" lastClr="000000"/>
                </a:solidFill>
              </a:rPr>
              <a:t>Mandl</a:t>
            </a:r>
            <a:r>
              <a:rPr lang="en-US" altLang="en-US" sz="1760" dirty="0">
                <a:solidFill>
                  <a:sysClr val="windowText" lastClr="000000"/>
                </a:solidFill>
              </a:rPr>
              <a:t>, K. (2008). My sister's keeper?: Genomic research and the identifiability of siblings. </a:t>
            </a:r>
            <a:r>
              <a:rPr lang="en-US" altLang="en-US" sz="1760" i="1" dirty="0">
                <a:solidFill>
                  <a:sysClr val="windowText" lastClr="000000"/>
                </a:solidFill>
              </a:rPr>
              <a:t>BMC Medical Genomics, 1</a:t>
            </a:r>
            <a:r>
              <a:rPr lang="en-US" altLang="en-US" sz="1760" dirty="0">
                <a:solidFill>
                  <a:sysClr val="windowText" lastClr="000000"/>
                </a:solidFill>
              </a:rPr>
              <a:t>(1), 32. Retrieved from </a:t>
            </a:r>
            <a:r>
              <a:rPr lang="en-US" altLang="en-US" sz="1760" dirty="0">
                <a:solidFill>
                  <a:sysClr val="windowText" lastClr="000000"/>
                </a:solidFill>
                <a:hlinkClick r:id="rId4" tooltip="Link to website"/>
              </a:rPr>
              <a:t>http://www.biomedcentral.com/1755-8794/1/32</a:t>
            </a:r>
            <a:endParaRPr lang="en-US" altLang="en-US" sz="1760" dirty="0">
              <a:solidFill>
                <a:sysClr val="windowText" lastClr="000000"/>
              </a:solidFill>
            </a:endParaRPr>
          </a:p>
          <a:p>
            <a:pPr marL="0" indent="0" eaLnBrk="1" fontAlgn="auto" hangingPunct="1">
              <a:lnSpc>
                <a:spcPct val="95000"/>
              </a:lnSpc>
              <a:spcBef>
                <a:spcPts val="0"/>
              </a:spcBef>
              <a:spcAft>
                <a:spcPts val="660"/>
              </a:spcAft>
              <a:defRPr/>
            </a:pPr>
            <a:r>
              <a:rPr lang="en-US" altLang="en-US" sz="1760" dirty="0">
                <a:solidFill>
                  <a:sysClr val="windowText" lastClr="000000"/>
                </a:solidFill>
              </a:rPr>
              <a:t>Cohn, S. (2006). Privacy and confidentiality in the nationwide health information network.</a:t>
            </a:r>
            <a:r>
              <a:rPr lang="en-US" altLang="en-US" sz="1760" i="1" dirty="0">
                <a:solidFill>
                  <a:sysClr val="windowText" lastClr="000000"/>
                </a:solidFill>
              </a:rPr>
              <a:t> </a:t>
            </a:r>
            <a:r>
              <a:rPr lang="en-US" altLang="en-US" sz="1760" dirty="0">
                <a:solidFill>
                  <a:sysClr val="windowText" lastClr="000000"/>
                </a:solidFill>
              </a:rPr>
              <a:t>Retrieved from </a:t>
            </a:r>
            <a:r>
              <a:rPr lang="en-US" altLang="en-US" sz="1760" dirty="0">
                <a:solidFill>
                  <a:sysClr val="windowText" lastClr="000000"/>
                </a:solidFill>
                <a:hlinkClick r:id="rId5" tooltip="Link to website"/>
              </a:rPr>
              <a:t>http://www.ncvhs.hhs.gov/recommendations-reports-presentations/june-22-2006-letter-to-the-secretary-recommendations-regarding-privacy-and-confidentiality-in-the-nationwide-health-information-network/</a:t>
            </a:r>
            <a:endParaRPr lang="en-US" altLang="en-US" sz="1760" dirty="0">
              <a:solidFill>
                <a:sysClr val="windowText" lastClr="000000"/>
              </a:solidFill>
            </a:endParaRPr>
          </a:p>
          <a:p>
            <a:pPr marL="0" indent="0" eaLnBrk="1" fontAlgn="auto" hangingPunct="1">
              <a:lnSpc>
                <a:spcPct val="95000"/>
              </a:lnSpc>
              <a:spcBef>
                <a:spcPts val="0"/>
              </a:spcBef>
              <a:spcAft>
                <a:spcPts val="660"/>
              </a:spcAft>
              <a:defRPr/>
            </a:pPr>
            <a:r>
              <a:rPr lang="en-US" altLang="en-US" sz="1760" dirty="0">
                <a:solidFill>
                  <a:sysClr val="windowText" lastClr="000000"/>
                </a:solidFill>
              </a:rPr>
              <a:t>Cohn, S. (2008). </a:t>
            </a:r>
            <a:r>
              <a:rPr lang="en-US" sz="1760" dirty="0">
                <a:solidFill>
                  <a:sysClr val="windowText" lastClr="000000"/>
                </a:solidFill>
              </a:rPr>
              <a:t>Individual control of sensitive health information accessible via the Nationwide Health Information Network for purposes of treatment. Retrieved from </a:t>
            </a:r>
            <a:r>
              <a:rPr lang="en-US" sz="1760" dirty="0">
                <a:solidFill>
                  <a:sysClr val="windowText" lastClr="000000"/>
                </a:solidFill>
                <a:hlinkClick r:id="rId6" tooltip="Link to pdf document"/>
              </a:rPr>
              <a:t>http://www.ncvhs.hhs.gov/wp-content/uploads/2014/05/080220lt.pdf</a:t>
            </a:r>
            <a:endParaRPr lang="en-US" altLang="en-US" sz="1760" dirty="0"/>
          </a:p>
          <a:p>
            <a:pPr marL="0" indent="0" eaLnBrk="1" fontAlgn="auto" hangingPunct="1">
              <a:lnSpc>
                <a:spcPct val="95000"/>
              </a:lnSpc>
              <a:spcBef>
                <a:spcPts val="0"/>
              </a:spcBef>
              <a:spcAft>
                <a:spcPts val="660"/>
              </a:spcAft>
              <a:defRPr/>
            </a:pPr>
            <a:r>
              <a:rPr lang="en-US" sz="1760" dirty="0"/>
              <a:t>Committee on Maintaining Privacy and Security in Health Care Applications of the National Information Infrastructure</a:t>
            </a:r>
            <a:r>
              <a:rPr lang="en-US" altLang="en-US" sz="1760" dirty="0"/>
              <a:t>. (1997). </a:t>
            </a:r>
            <a:r>
              <a:rPr lang="en-US" altLang="en-US" sz="1760" i="1" dirty="0"/>
              <a:t>For the record: Protecting electronic health information. </a:t>
            </a:r>
            <a:r>
              <a:rPr lang="en-US" altLang="en-US" sz="1760" dirty="0"/>
              <a:t>Washington, DC: National Academies Press. Retrieved from </a:t>
            </a:r>
            <a:r>
              <a:rPr lang="en-US" altLang="en-US" sz="1760" dirty="0">
                <a:hlinkClick r:id="rId7" tooltip="Privacy and Security in Health Care Applications of the National Information Infrastructure, link to pdf document download site"/>
              </a:rPr>
              <a:t>http://www.nap.edu/catalog/5595/for-the-record-protecting-electronic-health-information</a:t>
            </a:r>
            <a:endParaRPr lang="en-US" altLang="en-US" sz="1760" dirty="0"/>
          </a:p>
          <a:p>
            <a:pPr marL="0" indent="0" eaLnBrk="1" fontAlgn="auto" hangingPunct="1">
              <a:lnSpc>
                <a:spcPct val="95000"/>
              </a:lnSpc>
              <a:spcBef>
                <a:spcPts val="0"/>
              </a:spcBef>
              <a:spcAft>
                <a:spcPts val="660"/>
              </a:spcAft>
              <a:defRPr/>
            </a:pPr>
            <a:r>
              <a:rPr lang="en-US" altLang="en-US" sz="1760" dirty="0">
                <a:solidFill>
                  <a:srgbClr val="000000"/>
                </a:solidFill>
              </a:rPr>
              <a:t>Conn, J. (2016, February 17). Hospital pays hackers $17,000 to unlock EHRs frozen in “ransomware” attack. Modern Healthcare. Retrieved from </a:t>
            </a:r>
            <a:r>
              <a:rPr lang="en-US" altLang="en-US" sz="1760" dirty="0">
                <a:solidFill>
                  <a:srgbClr val="000000"/>
                </a:solidFill>
                <a:hlinkClick r:id="rId8" tooltip="ospital pays hackers $17,000 to unlock EHRs frozen in “ransomware” attack, Link to article"/>
              </a:rPr>
              <a:t>http://www.modernhealthcare.com/article/20160217/NEWS/160219920</a:t>
            </a:r>
            <a:endParaRPr lang="en-US" altLang="en-US" sz="1760" dirty="0"/>
          </a:p>
          <a:p>
            <a:pPr marL="0" indent="0" eaLnBrk="1" fontAlgn="auto" hangingPunct="1">
              <a:lnSpc>
                <a:spcPct val="95000"/>
              </a:lnSpc>
              <a:spcBef>
                <a:spcPts val="0"/>
              </a:spcBef>
              <a:spcAft>
                <a:spcPts val="660"/>
              </a:spcAft>
              <a:defRPr/>
            </a:pPr>
            <a:r>
              <a:rPr lang="en-US" altLang="en-US" sz="1760" dirty="0" err="1"/>
              <a:t>Daemen</a:t>
            </a:r>
            <a:r>
              <a:rPr lang="en-US" altLang="en-US" sz="1760" dirty="0"/>
              <a:t>, J., &amp; </a:t>
            </a:r>
            <a:r>
              <a:rPr lang="en-US" altLang="en-US" sz="1760" dirty="0" err="1"/>
              <a:t>Rijmen</a:t>
            </a:r>
            <a:r>
              <a:rPr lang="en-US" altLang="en-US" sz="1760" dirty="0"/>
              <a:t>, V. (2002). </a:t>
            </a:r>
            <a:r>
              <a:rPr lang="en-US" altLang="en-US" sz="1760" i="1" dirty="0"/>
              <a:t>The design of </a:t>
            </a:r>
            <a:r>
              <a:rPr lang="en-US" altLang="en-US" sz="1760" i="1" dirty="0" err="1"/>
              <a:t>Rijndael</a:t>
            </a:r>
            <a:r>
              <a:rPr lang="en-US" altLang="en-US" sz="1760" i="1" dirty="0"/>
              <a:t>: AES—The advanced encryption standard.</a:t>
            </a:r>
            <a:r>
              <a:rPr lang="en-US" altLang="en-US" sz="1760" dirty="0"/>
              <a:t> Berlin, Germany: Springer-</a:t>
            </a:r>
            <a:r>
              <a:rPr lang="en-US" altLang="en-US" sz="1760" dirty="0" err="1"/>
              <a:t>Verlag</a:t>
            </a:r>
            <a:r>
              <a:rPr lang="en-US" altLang="en-US" sz="1760" dirty="0"/>
              <a:t>. </a:t>
            </a:r>
          </a:p>
          <a:p>
            <a:pPr eaLnBrk="1" fontAlgn="auto" hangingPunct="1">
              <a:spcBef>
                <a:spcPts val="0"/>
              </a:spcBef>
              <a:spcAft>
                <a:spcPts val="0"/>
              </a:spcAft>
              <a:defRPr/>
            </a:pPr>
            <a:endParaRPr lang="en-US" sz="1760" dirty="0">
              <a:solidFill>
                <a:sysClr val="windowText" lastClr="000000"/>
              </a:solidFill>
            </a:endParaRPr>
          </a:p>
        </p:txBody>
      </p:sp>
      <p:sp>
        <p:nvSpPr>
          <p:cNvPr id="105477" name="Slide Number Placeholder 8"/>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20725" indent="-276225">
              <a:defRPr>
                <a:solidFill>
                  <a:schemeClr val="tx1"/>
                </a:solidFill>
                <a:latin typeface="Arial" charset="0"/>
                <a:ea typeface="Arial" charset="0"/>
                <a:cs typeface="Arial" charset="0"/>
              </a:defRPr>
            </a:lvl2pPr>
            <a:lvl3pPr marL="1108075" indent="-220663">
              <a:defRPr>
                <a:solidFill>
                  <a:schemeClr val="tx1"/>
                </a:solidFill>
                <a:latin typeface="Arial" charset="0"/>
                <a:ea typeface="Arial" charset="0"/>
                <a:cs typeface="Arial" charset="0"/>
              </a:defRPr>
            </a:lvl3pPr>
            <a:lvl4pPr marL="1552575" indent="-220663">
              <a:defRPr>
                <a:solidFill>
                  <a:schemeClr val="tx1"/>
                </a:solidFill>
                <a:latin typeface="Arial" charset="0"/>
                <a:ea typeface="Arial" charset="0"/>
                <a:cs typeface="Arial" charset="0"/>
              </a:defRPr>
            </a:lvl4pPr>
            <a:lvl5pPr marL="1995488" indent="-220663">
              <a:defRPr>
                <a:solidFill>
                  <a:schemeClr val="tx1"/>
                </a:solidFill>
                <a:latin typeface="Arial" charset="0"/>
                <a:ea typeface="Arial" charset="0"/>
                <a:cs typeface="Arial" charset="0"/>
              </a:defRPr>
            </a:lvl5pPr>
            <a:lvl6pPr marL="2452688" indent="-220663" eaLnBrk="0" fontAlgn="base" hangingPunct="0">
              <a:spcBef>
                <a:spcPct val="0"/>
              </a:spcBef>
              <a:spcAft>
                <a:spcPct val="0"/>
              </a:spcAft>
              <a:defRPr>
                <a:solidFill>
                  <a:schemeClr val="tx1"/>
                </a:solidFill>
                <a:latin typeface="Arial" charset="0"/>
                <a:ea typeface="Arial" charset="0"/>
                <a:cs typeface="Arial" charset="0"/>
              </a:defRPr>
            </a:lvl6pPr>
            <a:lvl7pPr marL="2909888" indent="-220663" eaLnBrk="0" fontAlgn="base" hangingPunct="0">
              <a:spcBef>
                <a:spcPct val="0"/>
              </a:spcBef>
              <a:spcAft>
                <a:spcPct val="0"/>
              </a:spcAft>
              <a:defRPr>
                <a:solidFill>
                  <a:schemeClr val="tx1"/>
                </a:solidFill>
                <a:latin typeface="Arial" charset="0"/>
                <a:ea typeface="Arial" charset="0"/>
                <a:cs typeface="Arial" charset="0"/>
              </a:defRPr>
            </a:lvl7pPr>
            <a:lvl8pPr marL="3367088" indent="-220663" eaLnBrk="0" fontAlgn="base" hangingPunct="0">
              <a:spcBef>
                <a:spcPct val="0"/>
              </a:spcBef>
              <a:spcAft>
                <a:spcPct val="0"/>
              </a:spcAft>
              <a:defRPr>
                <a:solidFill>
                  <a:schemeClr val="tx1"/>
                </a:solidFill>
                <a:latin typeface="Arial" charset="0"/>
                <a:ea typeface="Arial" charset="0"/>
                <a:cs typeface="Arial" charset="0"/>
              </a:defRPr>
            </a:lvl8pPr>
            <a:lvl9pPr marL="3824288" indent="-220663" eaLnBrk="0" fontAlgn="base" hangingPunct="0">
              <a:spcBef>
                <a:spcPct val="0"/>
              </a:spcBef>
              <a:spcAft>
                <a:spcPct val="0"/>
              </a:spcAft>
              <a:defRPr>
                <a:solidFill>
                  <a:schemeClr val="tx1"/>
                </a:solidFill>
                <a:latin typeface="Arial" charset="0"/>
                <a:ea typeface="Arial" charset="0"/>
                <a:cs typeface="Arial" charset="0"/>
              </a:defRPr>
            </a:lvl9pPr>
          </a:lstStyle>
          <a:p>
            <a:fld id="{385CE23A-F6C1-2E4C-ACD7-F27EE3ABAFCD}" type="slidenum">
              <a:rPr lang="en-US" altLang="en-US">
                <a:solidFill>
                  <a:srgbClr val="1E1860"/>
                </a:solidFill>
              </a:rPr>
              <a:pPr/>
              <a:t>45</a:t>
            </a:fld>
            <a:endParaRPr lang="en-US" altLang="en-US">
              <a:solidFill>
                <a:srgbClr val="1E1860"/>
              </a:solidFill>
            </a:endParaRP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p:nvPr>
        </p:nvSpPr>
        <p:spPr bwMode="auto">
          <a:xfrm>
            <a:off x="531813" y="631825"/>
            <a:ext cx="8890000" cy="638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750" tIns="44375" rIns="88750" bIns="44375" numCol="1" anchor="t" anchorCtr="0" compatLnSpc="1">
            <a:prstTxWarp prst="textNoShape">
              <a:avLst/>
            </a:prstTxWarp>
          </a:bodyPr>
          <a:lstStyle/>
          <a:p>
            <a:pPr algn="l" eaLnBrk="1" hangingPunct="1"/>
            <a:r>
              <a:rPr lang="en-US" altLang="en-US" dirty="0">
                <a:latin typeface="Century Gothic" charset="0"/>
              </a:rPr>
              <a:t>Privacy, Security, and Confidentiality</a:t>
            </a:r>
          </a:p>
        </p:txBody>
      </p:sp>
      <p:sp>
        <p:nvSpPr>
          <p:cNvPr id="107523" name="Text Placeholder 2"/>
          <p:cNvSpPr>
            <a:spLocks noGrp="1"/>
          </p:cNvSpPr>
          <p:nvPr>
            <p:ph type="body" sz="quarter" idx="15"/>
          </p:nvPr>
        </p:nvSpPr>
        <p:spPr bwMode="auto">
          <a:xfrm>
            <a:off x="542925" y="1301750"/>
            <a:ext cx="8878888" cy="495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750" tIns="44375" rIns="88750" bIns="44375" numCol="1" anchor="t" anchorCtr="0" compatLnSpc="1">
            <a:prstTxWarp prst="textNoShape">
              <a:avLst/>
            </a:prstTxWarp>
          </a:bodyPr>
          <a:lstStyle/>
          <a:p>
            <a:pPr eaLnBrk="1" hangingPunct="1">
              <a:spcBef>
                <a:spcPct val="0"/>
              </a:spcBef>
            </a:pPr>
            <a:r>
              <a:rPr lang="en-US" altLang="en-US">
                <a:latin typeface="Century Gothic" charset="0"/>
              </a:rPr>
              <a:t>References</a:t>
            </a:r>
          </a:p>
        </p:txBody>
      </p:sp>
      <p:sp>
        <p:nvSpPr>
          <p:cNvPr id="2" name="Content Placeholder 1">
            <a:extLst>
              <a:ext uri="{FF2B5EF4-FFF2-40B4-BE49-F238E27FC236}">
                <a16:creationId xmlns:a16="http://schemas.microsoft.com/office/drawing/2014/main" id="{2901695F-B550-4721-920F-C850F9798B54}"/>
              </a:ext>
            </a:extLst>
          </p:cNvPr>
          <p:cNvSpPr>
            <a:spLocks noGrp="1"/>
          </p:cNvSpPr>
          <p:nvPr>
            <p:ph sz="quarter" idx="14"/>
          </p:nvPr>
        </p:nvSpPr>
        <p:spPr>
          <a:xfrm>
            <a:off x="490537" y="1767341"/>
            <a:ext cx="9077325" cy="5370513"/>
          </a:xfrm>
        </p:spPr>
        <p:txBody>
          <a:bodyPr/>
          <a:lstStyle/>
          <a:p>
            <a:pPr marL="0" indent="0" eaLnBrk="1" fontAlgn="auto" hangingPunct="1">
              <a:lnSpc>
                <a:spcPct val="95000"/>
              </a:lnSpc>
              <a:spcBef>
                <a:spcPts val="0"/>
              </a:spcBef>
              <a:spcAft>
                <a:spcPts val="660"/>
              </a:spcAft>
              <a:defRPr/>
            </a:pPr>
            <a:r>
              <a:rPr lang="en-US" altLang="en-US" sz="1600" dirty="0">
                <a:solidFill>
                  <a:srgbClr val="000000"/>
                </a:solidFill>
              </a:rPr>
              <a:t>Department of Health, Education, and Welfare. (1979). </a:t>
            </a:r>
            <a:r>
              <a:rPr lang="en-US" altLang="en-US" sz="1600" i="1">
                <a:solidFill>
                  <a:srgbClr val="000000"/>
                </a:solidFill>
              </a:rPr>
              <a:t>The belmont report</a:t>
            </a:r>
            <a:r>
              <a:rPr lang="en-US" altLang="en-US" sz="1600" i="1" dirty="0">
                <a:solidFill>
                  <a:srgbClr val="000000"/>
                </a:solidFill>
              </a:rPr>
              <a:t>: Ethical guidelines for the protection of human subjects of research</a:t>
            </a:r>
            <a:r>
              <a:rPr lang="en-US" altLang="en-US" sz="1600" i="1">
                <a:solidFill>
                  <a:srgbClr val="000000"/>
                </a:solidFill>
              </a:rPr>
              <a:t>.</a:t>
            </a:r>
            <a:r>
              <a:rPr lang="en-US" altLang="en-US" sz="1600">
                <a:solidFill>
                  <a:srgbClr val="000000"/>
                </a:solidFill>
              </a:rPr>
              <a:t> </a:t>
            </a:r>
            <a:r>
              <a:rPr lang="en-US" altLang="en-US" sz="1600" dirty="0">
                <a:solidFill>
                  <a:srgbClr val="000000"/>
                </a:solidFill>
              </a:rPr>
              <a:t>Washington</a:t>
            </a:r>
            <a:r>
              <a:rPr lang="en-US" altLang="en-US" sz="1600">
                <a:solidFill>
                  <a:srgbClr val="000000"/>
                </a:solidFill>
              </a:rPr>
              <a:t>, DC: Department of Health, Education, and Welfare. Retrieved </a:t>
            </a:r>
            <a:r>
              <a:rPr lang="en-US" altLang="en-US" sz="1600" dirty="0">
                <a:solidFill>
                  <a:srgbClr val="000000"/>
                </a:solidFill>
              </a:rPr>
              <a:t>from: </a:t>
            </a:r>
            <a:r>
              <a:rPr lang="en-US" sz="1600" dirty="0">
                <a:hlinkClick r:id="rId4"/>
              </a:rPr>
              <a:t>https://www.hhs.gov/ohrp/regulations-and-policy/belmont-report/read-the-belmont-report/index.html</a:t>
            </a:r>
            <a:endParaRPr lang="en-US" altLang="en-US" sz="1600" dirty="0">
              <a:solidFill>
                <a:srgbClr val="000000"/>
              </a:solidFill>
            </a:endParaRPr>
          </a:p>
          <a:p>
            <a:pPr marL="0" indent="0" eaLnBrk="1" fontAlgn="auto" hangingPunct="1">
              <a:lnSpc>
                <a:spcPct val="95000"/>
              </a:lnSpc>
              <a:spcBef>
                <a:spcPts val="0"/>
              </a:spcBef>
              <a:spcAft>
                <a:spcPts val="660"/>
              </a:spcAft>
              <a:defRPr/>
            </a:pPr>
            <a:r>
              <a:rPr lang="en-US" altLang="en-US" sz="1600" dirty="0" err="1">
                <a:solidFill>
                  <a:srgbClr val="000000"/>
                </a:solidFill>
              </a:rPr>
              <a:t>Detmer</a:t>
            </a:r>
            <a:r>
              <a:rPr lang="en-US" altLang="en-US" sz="1600" dirty="0">
                <a:solidFill>
                  <a:srgbClr val="000000"/>
                </a:solidFill>
              </a:rPr>
              <a:t>, D. (2010). Activating a full architectural model: Improving health through robust population health records. </a:t>
            </a:r>
            <a:r>
              <a:rPr lang="en-US" altLang="en-US" sz="1600" i="1" dirty="0">
                <a:solidFill>
                  <a:srgbClr val="000000"/>
                </a:solidFill>
              </a:rPr>
              <a:t>Journal of the American Medical Informatics Association, 17, </a:t>
            </a:r>
            <a:r>
              <a:rPr lang="en-US" altLang="en-US" sz="1600" dirty="0">
                <a:solidFill>
                  <a:srgbClr val="000000"/>
                </a:solidFill>
              </a:rPr>
              <a:t>367–369.</a:t>
            </a:r>
          </a:p>
          <a:p>
            <a:pPr marL="0" indent="0" eaLnBrk="1" hangingPunct="1">
              <a:lnSpc>
                <a:spcPct val="95000"/>
              </a:lnSpc>
              <a:spcBef>
                <a:spcPct val="0"/>
              </a:spcBef>
              <a:spcAft>
                <a:spcPts val="660"/>
              </a:spcAft>
              <a:defRPr/>
            </a:pPr>
            <a:r>
              <a:rPr lang="en-US" altLang="en-US" sz="1600" dirty="0">
                <a:solidFill>
                  <a:srgbClr val="000000"/>
                </a:solidFill>
              </a:rPr>
              <a:t>El </a:t>
            </a:r>
            <a:r>
              <a:rPr lang="en-US" altLang="en-US" sz="1600" dirty="0" err="1">
                <a:solidFill>
                  <a:srgbClr val="000000"/>
                </a:solidFill>
              </a:rPr>
              <a:t>Emam</a:t>
            </a:r>
            <a:r>
              <a:rPr lang="en-US" altLang="en-US" sz="1600" dirty="0">
                <a:solidFill>
                  <a:srgbClr val="000000"/>
                </a:solidFill>
              </a:rPr>
              <a:t>, K., </a:t>
            </a:r>
            <a:r>
              <a:rPr lang="en-US" altLang="en-US" sz="1600" dirty="0" err="1">
                <a:solidFill>
                  <a:srgbClr val="000000"/>
                </a:solidFill>
              </a:rPr>
              <a:t>Neri</a:t>
            </a:r>
            <a:r>
              <a:rPr lang="en-US" altLang="en-US" sz="1600" dirty="0">
                <a:solidFill>
                  <a:srgbClr val="000000"/>
                </a:solidFill>
              </a:rPr>
              <a:t>, E., &amp; </a:t>
            </a:r>
            <a:r>
              <a:rPr lang="en-US" altLang="en-US" sz="1600" dirty="0" err="1">
                <a:solidFill>
                  <a:srgbClr val="000000"/>
                </a:solidFill>
              </a:rPr>
              <a:t>Jonker</a:t>
            </a:r>
            <a:r>
              <a:rPr lang="en-US" altLang="en-US" sz="1600" dirty="0">
                <a:solidFill>
                  <a:srgbClr val="000000"/>
                </a:solidFill>
              </a:rPr>
              <a:t>, E. (2007). An evaluation of personal health information remnants in second-hand personal computer disk drives. </a:t>
            </a:r>
            <a:r>
              <a:rPr lang="en-US" altLang="en-US" sz="1600" i="1" dirty="0">
                <a:solidFill>
                  <a:srgbClr val="000000"/>
                </a:solidFill>
              </a:rPr>
              <a:t>Journal of Medical Internet Research, 9</a:t>
            </a:r>
            <a:r>
              <a:rPr lang="en-US" altLang="en-US" sz="1600" dirty="0">
                <a:solidFill>
                  <a:srgbClr val="000000"/>
                </a:solidFill>
              </a:rPr>
              <a:t>(3), e24.</a:t>
            </a:r>
          </a:p>
          <a:p>
            <a:pPr marL="0" indent="0" eaLnBrk="1" hangingPunct="1">
              <a:lnSpc>
                <a:spcPct val="95000"/>
              </a:lnSpc>
              <a:spcBef>
                <a:spcPct val="0"/>
              </a:spcBef>
              <a:spcAft>
                <a:spcPts val="660"/>
              </a:spcAft>
              <a:defRPr/>
            </a:pPr>
            <a:r>
              <a:rPr lang="en-US" altLang="en-US" sz="1600" dirty="0">
                <a:solidFill>
                  <a:srgbClr val="000000"/>
                </a:solidFill>
              </a:rPr>
              <a:t>El </a:t>
            </a:r>
            <a:r>
              <a:rPr lang="en-US" altLang="en-US" sz="1600" dirty="0" err="1">
                <a:solidFill>
                  <a:srgbClr val="000000"/>
                </a:solidFill>
              </a:rPr>
              <a:t>Emam</a:t>
            </a:r>
            <a:r>
              <a:rPr lang="en-US" altLang="en-US" sz="1600" dirty="0">
                <a:solidFill>
                  <a:srgbClr val="000000"/>
                </a:solidFill>
              </a:rPr>
              <a:t>, K., </a:t>
            </a:r>
            <a:r>
              <a:rPr lang="en-US" altLang="en-US" sz="1600" dirty="0" err="1">
                <a:solidFill>
                  <a:srgbClr val="000000"/>
                </a:solidFill>
              </a:rPr>
              <a:t>Neri</a:t>
            </a:r>
            <a:r>
              <a:rPr lang="en-US" altLang="en-US" sz="1600" dirty="0">
                <a:solidFill>
                  <a:srgbClr val="000000"/>
                </a:solidFill>
              </a:rPr>
              <a:t>, E., </a:t>
            </a:r>
            <a:r>
              <a:rPr lang="en-US" altLang="en-US" sz="1600" dirty="0" err="1">
                <a:solidFill>
                  <a:srgbClr val="000000"/>
                </a:solidFill>
              </a:rPr>
              <a:t>Jonker</a:t>
            </a:r>
            <a:r>
              <a:rPr lang="en-US" altLang="en-US" sz="1600" dirty="0">
                <a:solidFill>
                  <a:srgbClr val="000000"/>
                </a:solidFill>
              </a:rPr>
              <a:t>, E., </a:t>
            </a:r>
            <a:r>
              <a:rPr lang="en-US" altLang="en-US" sz="1600" dirty="0" err="1">
                <a:solidFill>
                  <a:srgbClr val="000000"/>
                </a:solidFill>
              </a:rPr>
              <a:t>Sokolova</a:t>
            </a:r>
            <a:r>
              <a:rPr lang="en-US" altLang="en-US" sz="1600" dirty="0">
                <a:solidFill>
                  <a:srgbClr val="000000"/>
                </a:solidFill>
              </a:rPr>
              <a:t>, M., Peyton, L., </a:t>
            </a:r>
            <a:r>
              <a:rPr lang="en-US" altLang="en-US" sz="1600" dirty="0" err="1">
                <a:solidFill>
                  <a:srgbClr val="000000"/>
                </a:solidFill>
              </a:rPr>
              <a:t>Neisa</a:t>
            </a:r>
            <a:r>
              <a:rPr lang="en-US" altLang="en-US" sz="1600" dirty="0">
                <a:solidFill>
                  <a:srgbClr val="000000"/>
                </a:solidFill>
              </a:rPr>
              <a:t>, A., &amp; </a:t>
            </a:r>
            <a:r>
              <a:rPr lang="en-US" altLang="en-US" sz="1600" dirty="0" err="1">
                <a:solidFill>
                  <a:srgbClr val="000000"/>
                </a:solidFill>
              </a:rPr>
              <a:t>Scassa</a:t>
            </a:r>
            <a:r>
              <a:rPr lang="en-US" altLang="en-US" sz="1600" dirty="0">
                <a:solidFill>
                  <a:srgbClr val="000000"/>
                </a:solidFill>
              </a:rPr>
              <a:t>, T. (2010). The inadvertent disclosure of personal health information through peer-to-peer file sharing programs. </a:t>
            </a:r>
            <a:r>
              <a:rPr lang="en-US" altLang="en-US" sz="1600" i="1" dirty="0">
                <a:solidFill>
                  <a:srgbClr val="000000"/>
                </a:solidFill>
              </a:rPr>
              <a:t>Journal of the American Medical Informatics Association, 17, </a:t>
            </a:r>
            <a:r>
              <a:rPr lang="en-US" altLang="en-US" sz="1600" dirty="0">
                <a:solidFill>
                  <a:srgbClr val="000000"/>
                </a:solidFill>
              </a:rPr>
              <a:t>148–158. </a:t>
            </a:r>
          </a:p>
          <a:p>
            <a:pPr marL="0" indent="0" eaLnBrk="1" hangingPunct="1">
              <a:lnSpc>
                <a:spcPct val="95000"/>
              </a:lnSpc>
              <a:spcBef>
                <a:spcPct val="0"/>
              </a:spcBef>
              <a:spcAft>
                <a:spcPts val="660"/>
              </a:spcAft>
              <a:defRPr/>
            </a:pPr>
            <a:r>
              <a:rPr lang="en-US" altLang="en-US" sz="1600" dirty="0">
                <a:solidFill>
                  <a:srgbClr val="000000"/>
                </a:solidFill>
              </a:rPr>
              <a:t>European Commission. (2016, February 29). European Commission unveils EU-U.S. privacy shield. Retrieved from </a:t>
            </a:r>
            <a:r>
              <a:rPr lang="en-US" altLang="en-US" sz="1600" dirty="0">
                <a:solidFill>
                  <a:srgbClr val="000000"/>
                </a:solidFill>
                <a:hlinkClick r:id="rId5" tooltip="European Commission unveils EU-U.S. privacy shield, Link to website"/>
              </a:rPr>
              <a:t>http://ec.europa.eu/justice/newsroom/data-protection/news/160229_en.htm </a:t>
            </a:r>
            <a:endParaRPr lang="en-US" altLang="en-US" sz="1600" dirty="0">
              <a:solidFill>
                <a:srgbClr val="000000"/>
              </a:solidFill>
            </a:endParaRPr>
          </a:p>
          <a:p>
            <a:pPr marL="0" indent="0" eaLnBrk="1" hangingPunct="1">
              <a:lnSpc>
                <a:spcPct val="95000"/>
              </a:lnSpc>
              <a:spcBef>
                <a:spcPct val="0"/>
              </a:spcBef>
              <a:spcAft>
                <a:spcPts val="660"/>
              </a:spcAft>
              <a:defRPr/>
            </a:pPr>
            <a:r>
              <a:rPr lang="en-US" altLang="en-US" sz="1600" dirty="0">
                <a:solidFill>
                  <a:srgbClr val="000000"/>
                </a:solidFill>
              </a:rPr>
              <a:t>European Commission. (2016, March 23). Protection of personal data. Retrieved from </a:t>
            </a:r>
            <a:r>
              <a:rPr lang="en-US" altLang="en-US" sz="1600" dirty="0">
                <a:solidFill>
                  <a:srgbClr val="000000"/>
                </a:solidFill>
                <a:hlinkClick r:id="rId6" tooltip="Protection of personal data, Link to website"/>
              </a:rPr>
              <a:t>http://ec.europa.eu/justice/data-protection/index_en.htm</a:t>
            </a:r>
            <a:r>
              <a:rPr lang="en-US" altLang="en-US" sz="1600" dirty="0">
                <a:solidFill>
                  <a:srgbClr val="000000"/>
                </a:solidFill>
              </a:rPr>
              <a:t> </a:t>
            </a:r>
          </a:p>
          <a:p>
            <a:pPr marL="0" indent="0" eaLnBrk="1" hangingPunct="1">
              <a:lnSpc>
                <a:spcPct val="95000"/>
              </a:lnSpc>
              <a:spcBef>
                <a:spcPct val="0"/>
              </a:spcBef>
              <a:spcAft>
                <a:spcPts val="660"/>
              </a:spcAft>
              <a:defRPr/>
            </a:pPr>
            <a:r>
              <a:rPr lang="en-US" altLang="en-US" sz="1600" dirty="0" err="1">
                <a:solidFill>
                  <a:srgbClr val="000000"/>
                </a:solidFill>
              </a:rPr>
              <a:t>Gostin</a:t>
            </a:r>
            <a:r>
              <a:rPr lang="en-US" altLang="en-US" sz="1600" dirty="0">
                <a:solidFill>
                  <a:srgbClr val="000000"/>
                </a:solidFill>
              </a:rPr>
              <a:t>, L., &amp; Hodge, J. (2002). Personal privacy and common goods: A framework for balancing under the national health information privacy rule. </a:t>
            </a:r>
            <a:r>
              <a:rPr lang="en-US" altLang="en-US" sz="1600" i="1" dirty="0">
                <a:solidFill>
                  <a:srgbClr val="000000"/>
                </a:solidFill>
              </a:rPr>
              <a:t>Minnesota Law Review, 86, </a:t>
            </a:r>
            <a:r>
              <a:rPr lang="en-US" altLang="en-US" sz="1600" dirty="0">
                <a:solidFill>
                  <a:srgbClr val="000000"/>
                </a:solidFill>
              </a:rPr>
              <a:t>1439–1479. Retrieved from </a:t>
            </a:r>
            <a:r>
              <a:rPr lang="en-US" altLang="en-US" sz="1600" dirty="0">
                <a:solidFill>
                  <a:srgbClr val="000000"/>
                </a:solidFill>
                <a:hlinkClick r:id="rId7" tooltip="Personal privacy and common goods: a framework for balancing under the national health information privacy rule, Link to journal article"/>
              </a:rPr>
              <a:t>http://scholarship.law.georgetown.edu/cgi/viewcontent.cgi?article=1086&amp;context=facpub</a:t>
            </a:r>
            <a:endParaRPr lang="en-US" altLang="en-US" sz="1600" dirty="0">
              <a:solidFill>
                <a:srgbClr val="000000"/>
              </a:solidFill>
            </a:endParaRPr>
          </a:p>
          <a:p>
            <a:pPr eaLnBrk="1" fontAlgn="auto" hangingPunct="1">
              <a:spcBef>
                <a:spcPts val="0"/>
              </a:spcBef>
              <a:spcAft>
                <a:spcPts val="0"/>
              </a:spcAft>
              <a:defRPr/>
            </a:pPr>
            <a:endParaRPr lang="en-US" sz="1600" dirty="0">
              <a:solidFill>
                <a:sysClr val="windowText" lastClr="000000"/>
              </a:solidFill>
            </a:endParaRPr>
          </a:p>
        </p:txBody>
      </p:sp>
      <p:sp>
        <p:nvSpPr>
          <p:cNvPr id="107525" name="Slide Number Placeholder 8"/>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20725" indent="-276225">
              <a:defRPr>
                <a:solidFill>
                  <a:schemeClr val="tx1"/>
                </a:solidFill>
                <a:latin typeface="Arial" charset="0"/>
                <a:ea typeface="Arial" charset="0"/>
                <a:cs typeface="Arial" charset="0"/>
              </a:defRPr>
            </a:lvl2pPr>
            <a:lvl3pPr marL="1108075" indent="-220663">
              <a:defRPr>
                <a:solidFill>
                  <a:schemeClr val="tx1"/>
                </a:solidFill>
                <a:latin typeface="Arial" charset="0"/>
                <a:ea typeface="Arial" charset="0"/>
                <a:cs typeface="Arial" charset="0"/>
              </a:defRPr>
            </a:lvl3pPr>
            <a:lvl4pPr marL="1552575" indent="-220663">
              <a:defRPr>
                <a:solidFill>
                  <a:schemeClr val="tx1"/>
                </a:solidFill>
                <a:latin typeface="Arial" charset="0"/>
                <a:ea typeface="Arial" charset="0"/>
                <a:cs typeface="Arial" charset="0"/>
              </a:defRPr>
            </a:lvl4pPr>
            <a:lvl5pPr marL="1995488" indent="-220663">
              <a:defRPr>
                <a:solidFill>
                  <a:schemeClr val="tx1"/>
                </a:solidFill>
                <a:latin typeface="Arial" charset="0"/>
                <a:ea typeface="Arial" charset="0"/>
                <a:cs typeface="Arial" charset="0"/>
              </a:defRPr>
            </a:lvl5pPr>
            <a:lvl6pPr marL="2452688" indent="-220663" eaLnBrk="0" fontAlgn="base" hangingPunct="0">
              <a:spcBef>
                <a:spcPct val="0"/>
              </a:spcBef>
              <a:spcAft>
                <a:spcPct val="0"/>
              </a:spcAft>
              <a:defRPr>
                <a:solidFill>
                  <a:schemeClr val="tx1"/>
                </a:solidFill>
                <a:latin typeface="Arial" charset="0"/>
                <a:ea typeface="Arial" charset="0"/>
                <a:cs typeface="Arial" charset="0"/>
              </a:defRPr>
            </a:lvl6pPr>
            <a:lvl7pPr marL="2909888" indent="-220663" eaLnBrk="0" fontAlgn="base" hangingPunct="0">
              <a:spcBef>
                <a:spcPct val="0"/>
              </a:spcBef>
              <a:spcAft>
                <a:spcPct val="0"/>
              </a:spcAft>
              <a:defRPr>
                <a:solidFill>
                  <a:schemeClr val="tx1"/>
                </a:solidFill>
                <a:latin typeface="Arial" charset="0"/>
                <a:ea typeface="Arial" charset="0"/>
                <a:cs typeface="Arial" charset="0"/>
              </a:defRPr>
            </a:lvl7pPr>
            <a:lvl8pPr marL="3367088" indent="-220663" eaLnBrk="0" fontAlgn="base" hangingPunct="0">
              <a:spcBef>
                <a:spcPct val="0"/>
              </a:spcBef>
              <a:spcAft>
                <a:spcPct val="0"/>
              </a:spcAft>
              <a:defRPr>
                <a:solidFill>
                  <a:schemeClr val="tx1"/>
                </a:solidFill>
                <a:latin typeface="Arial" charset="0"/>
                <a:ea typeface="Arial" charset="0"/>
                <a:cs typeface="Arial" charset="0"/>
              </a:defRPr>
            </a:lvl8pPr>
            <a:lvl9pPr marL="3824288" indent="-220663" eaLnBrk="0" fontAlgn="base" hangingPunct="0">
              <a:spcBef>
                <a:spcPct val="0"/>
              </a:spcBef>
              <a:spcAft>
                <a:spcPct val="0"/>
              </a:spcAft>
              <a:defRPr>
                <a:solidFill>
                  <a:schemeClr val="tx1"/>
                </a:solidFill>
                <a:latin typeface="Arial" charset="0"/>
                <a:ea typeface="Arial" charset="0"/>
                <a:cs typeface="Arial" charset="0"/>
              </a:defRPr>
            </a:lvl9pPr>
          </a:lstStyle>
          <a:p>
            <a:fld id="{904B44BE-DEE2-CF46-A903-8FF95AA1D5D0}" type="slidenum">
              <a:rPr lang="en-US" altLang="en-US">
                <a:solidFill>
                  <a:srgbClr val="1E1860"/>
                </a:solidFill>
              </a:rPr>
              <a:pPr/>
              <a:t>46</a:t>
            </a:fld>
            <a:endParaRPr lang="en-US" altLang="en-US">
              <a:solidFill>
                <a:srgbClr val="1E1860"/>
              </a:solidFill>
            </a:endParaRPr>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bwMode="auto">
          <a:xfrm>
            <a:off x="531813" y="631825"/>
            <a:ext cx="8890000" cy="638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750" tIns="44375" rIns="88750" bIns="44375" numCol="1" anchor="t" anchorCtr="0" compatLnSpc="1">
            <a:prstTxWarp prst="textNoShape">
              <a:avLst/>
            </a:prstTxWarp>
          </a:bodyPr>
          <a:lstStyle/>
          <a:p>
            <a:pPr algn="l" eaLnBrk="1" hangingPunct="1"/>
            <a:r>
              <a:rPr lang="en-US" altLang="en-US" dirty="0">
                <a:latin typeface="Century Gothic" charset="0"/>
              </a:rPr>
              <a:t>Privacy, Security, and Confidentiality</a:t>
            </a:r>
          </a:p>
        </p:txBody>
      </p:sp>
      <p:sp>
        <p:nvSpPr>
          <p:cNvPr id="109571" name="Text Placeholder 2"/>
          <p:cNvSpPr>
            <a:spLocks noGrp="1"/>
          </p:cNvSpPr>
          <p:nvPr>
            <p:ph type="body" sz="quarter" idx="15"/>
          </p:nvPr>
        </p:nvSpPr>
        <p:spPr bwMode="auto">
          <a:xfrm>
            <a:off x="542925" y="1301750"/>
            <a:ext cx="8878888" cy="495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750" tIns="44375" rIns="88750" bIns="44375" numCol="1" anchor="t" anchorCtr="0" compatLnSpc="1">
            <a:prstTxWarp prst="textNoShape">
              <a:avLst/>
            </a:prstTxWarp>
          </a:bodyPr>
          <a:lstStyle/>
          <a:p>
            <a:pPr eaLnBrk="1" hangingPunct="1">
              <a:spcBef>
                <a:spcPct val="0"/>
              </a:spcBef>
            </a:pPr>
            <a:r>
              <a:rPr lang="en-US" altLang="en-US">
                <a:latin typeface="Century Gothic" charset="0"/>
              </a:rPr>
              <a:t>References</a:t>
            </a:r>
          </a:p>
        </p:txBody>
      </p:sp>
      <p:sp>
        <p:nvSpPr>
          <p:cNvPr id="2" name="Content Placeholder 1">
            <a:extLst>
              <a:ext uri="{FF2B5EF4-FFF2-40B4-BE49-F238E27FC236}">
                <a16:creationId xmlns:a16="http://schemas.microsoft.com/office/drawing/2014/main" id="{9F3EC5D8-D797-41A5-86F7-1347426BEECF}"/>
              </a:ext>
            </a:extLst>
          </p:cNvPr>
          <p:cNvSpPr>
            <a:spLocks noGrp="1"/>
          </p:cNvSpPr>
          <p:nvPr>
            <p:ph sz="quarter" idx="14"/>
          </p:nvPr>
        </p:nvSpPr>
        <p:spPr>
          <a:xfrm>
            <a:off x="552450" y="1831975"/>
            <a:ext cx="9077325" cy="5370513"/>
          </a:xfrm>
        </p:spPr>
        <p:txBody>
          <a:bodyPr/>
          <a:lstStyle/>
          <a:p>
            <a:pPr marL="0" indent="0" eaLnBrk="1" hangingPunct="1">
              <a:lnSpc>
                <a:spcPct val="95000"/>
              </a:lnSpc>
              <a:spcBef>
                <a:spcPct val="0"/>
              </a:spcBef>
              <a:spcAft>
                <a:spcPts val="660"/>
              </a:spcAft>
              <a:defRPr/>
            </a:pPr>
            <a:r>
              <a:rPr lang="en-US" altLang="en-US" sz="1760" dirty="0">
                <a:solidFill>
                  <a:srgbClr val="000000"/>
                </a:solidFill>
              </a:rPr>
              <a:t>Hall, M., &amp; Schulman, K. (2009). Ownership of medical information. </a:t>
            </a:r>
            <a:r>
              <a:rPr lang="en-US" altLang="en-US" sz="1760" i="1" dirty="0">
                <a:solidFill>
                  <a:srgbClr val="000000"/>
                </a:solidFill>
              </a:rPr>
              <a:t>JAMA, 301, </a:t>
            </a:r>
            <a:r>
              <a:rPr lang="en-US" altLang="en-US" sz="1760" dirty="0">
                <a:solidFill>
                  <a:srgbClr val="000000"/>
                </a:solidFill>
              </a:rPr>
              <a:t>1282–1284. </a:t>
            </a:r>
          </a:p>
          <a:p>
            <a:pPr marL="0" indent="0" eaLnBrk="1" fontAlgn="auto" hangingPunct="1">
              <a:lnSpc>
                <a:spcPct val="95000"/>
              </a:lnSpc>
              <a:spcBef>
                <a:spcPts val="0"/>
              </a:spcBef>
              <a:spcAft>
                <a:spcPts val="660"/>
              </a:spcAft>
              <a:defRPr/>
            </a:pPr>
            <a:r>
              <a:rPr lang="en-US" sz="1760" dirty="0">
                <a:solidFill>
                  <a:sysClr val="windowText" lastClr="000000"/>
                </a:solidFill>
              </a:rPr>
              <a:t>HealthIT.gov. (2013). Federal-state healthcare coordination: Health information security and privacy collaboration (HISPC). Retrieved from </a:t>
            </a:r>
            <a:r>
              <a:rPr lang="en-US" sz="1760" dirty="0">
                <a:solidFill>
                  <a:sysClr val="windowText" lastClr="000000"/>
                </a:solidFill>
                <a:hlinkClick r:id="rId4" tooltip="Federal-state healthcare coordination: Health information security and privacy collaboration (HISPC), Link to article"/>
              </a:rPr>
              <a:t>https://www.healthit.gov/policy-researchers-implementers/health-information-security-privacy-collaboration-hispc</a:t>
            </a:r>
            <a:endParaRPr lang="en-US" sz="1760" dirty="0">
              <a:solidFill>
                <a:sysClr val="windowText" lastClr="000000"/>
              </a:solidFill>
            </a:endParaRPr>
          </a:p>
          <a:p>
            <a:pPr marL="0" indent="0" eaLnBrk="1" fontAlgn="auto" hangingPunct="1">
              <a:lnSpc>
                <a:spcPct val="95000"/>
              </a:lnSpc>
              <a:spcBef>
                <a:spcPts val="0"/>
              </a:spcBef>
              <a:spcAft>
                <a:spcPts val="660"/>
              </a:spcAft>
              <a:defRPr/>
            </a:pPr>
            <a:r>
              <a:rPr lang="en-US" altLang="en-US" sz="1760" dirty="0">
                <a:solidFill>
                  <a:sysClr val="windowText" lastClr="000000"/>
                </a:solidFill>
              </a:rPr>
              <a:t>HealthIT.gov. (2016). Your health information rights. Retrieved from </a:t>
            </a:r>
            <a:r>
              <a:rPr lang="en-US" altLang="en-US" sz="1760" dirty="0">
                <a:solidFill>
                  <a:sysClr val="windowText" lastClr="000000"/>
                </a:solidFill>
                <a:hlinkClick r:id="rId5" tooltip="Your health information rights, Link to document"/>
              </a:rPr>
              <a:t>https://www.healthit.gov/patients-families/your-health-information-rights</a:t>
            </a:r>
            <a:endParaRPr lang="en-US" altLang="en-US" sz="1760" dirty="0">
              <a:solidFill>
                <a:sysClr val="windowText" lastClr="000000"/>
              </a:solidFill>
            </a:endParaRPr>
          </a:p>
          <a:p>
            <a:pPr marL="0" indent="0" eaLnBrk="1" fontAlgn="auto" hangingPunct="1">
              <a:lnSpc>
                <a:spcPct val="95000"/>
              </a:lnSpc>
              <a:spcBef>
                <a:spcPts val="0"/>
              </a:spcBef>
              <a:spcAft>
                <a:spcPts val="660"/>
              </a:spcAft>
              <a:defRPr/>
            </a:pPr>
            <a:r>
              <a:rPr lang="en-US" altLang="en-US" sz="1760" dirty="0">
                <a:solidFill>
                  <a:sysClr val="windowText" lastClr="000000"/>
                </a:solidFill>
              </a:rPr>
              <a:t>Healthcare Information and Management Systems Society (HIMSS). (2015). </a:t>
            </a:r>
            <a:r>
              <a:rPr lang="en-US" altLang="en-US" sz="1760" i="1" dirty="0">
                <a:solidFill>
                  <a:sysClr val="windowText" lastClr="000000"/>
                </a:solidFill>
              </a:rPr>
              <a:t>2015 HIMSS security survey.</a:t>
            </a:r>
            <a:r>
              <a:rPr lang="en-US" altLang="en-US" sz="1760" dirty="0">
                <a:solidFill>
                  <a:sysClr val="windowText" lastClr="000000"/>
                </a:solidFill>
              </a:rPr>
              <a:t> Chicago, IL: HIMSS. Retrieved from </a:t>
            </a:r>
            <a:r>
              <a:rPr lang="en-US" altLang="en-US" sz="1760" dirty="0">
                <a:solidFill>
                  <a:sysClr val="windowText" lastClr="000000"/>
                </a:solidFill>
                <a:hlinkClick r:id="rId6" tooltip="2015 HIMSS security survey, Link to document"/>
              </a:rPr>
              <a:t>http://www.himss.org/2015-cybersecurity-survey</a:t>
            </a:r>
            <a:r>
              <a:rPr lang="en-US" altLang="en-US" sz="1760" dirty="0">
                <a:solidFill>
                  <a:sysClr val="windowText" lastClr="000000"/>
                </a:solidFill>
              </a:rPr>
              <a:t> (full report limited to members only; executive summary available free to download).</a:t>
            </a:r>
            <a:endParaRPr lang="en-US" altLang="en-US" sz="1760" dirty="0"/>
          </a:p>
          <a:p>
            <a:pPr marL="0" indent="0" eaLnBrk="1" fontAlgn="auto" hangingPunct="1">
              <a:lnSpc>
                <a:spcPct val="95000"/>
              </a:lnSpc>
              <a:spcBef>
                <a:spcPts val="0"/>
              </a:spcBef>
              <a:spcAft>
                <a:spcPts val="660"/>
              </a:spcAft>
              <a:defRPr/>
            </a:pPr>
            <a:r>
              <a:rPr lang="en-US" altLang="en-US" sz="1760" dirty="0" err="1"/>
              <a:t>Herzig</a:t>
            </a:r>
            <a:r>
              <a:rPr lang="en-US" altLang="en-US" sz="1760" dirty="0"/>
              <a:t>, T. (Ed.). (2010). </a:t>
            </a:r>
            <a:r>
              <a:rPr lang="en-US" altLang="en-US" sz="1760" i="1" dirty="0"/>
              <a:t>Information security in healthcare—Managing risk. </a:t>
            </a:r>
            <a:r>
              <a:rPr lang="en-US" altLang="en-US" sz="1760" dirty="0"/>
              <a:t>Chicago, IL: Healthcare Information Management Systems Society.</a:t>
            </a:r>
          </a:p>
          <a:p>
            <a:pPr marL="0" indent="0" eaLnBrk="1" fontAlgn="auto" hangingPunct="1">
              <a:lnSpc>
                <a:spcPct val="95000"/>
              </a:lnSpc>
              <a:spcBef>
                <a:spcPts val="0"/>
              </a:spcBef>
              <a:spcAft>
                <a:spcPts val="660"/>
              </a:spcAft>
              <a:defRPr/>
            </a:pPr>
            <a:r>
              <a:rPr lang="en-US" altLang="en-US" sz="1760" dirty="0">
                <a:solidFill>
                  <a:sysClr val="windowText" lastClr="000000"/>
                </a:solidFill>
              </a:rPr>
              <a:t>Hodge, J., </a:t>
            </a:r>
            <a:r>
              <a:rPr lang="en-US" altLang="en-US" sz="1760" dirty="0" err="1">
                <a:solidFill>
                  <a:sysClr val="windowText" lastClr="000000"/>
                </a:solidFill>
              </a:rPr>
              <a:t>Gostin</a:t>
            </a:r>
            <a:r>
              <a:rPr lang="en-US" altLang="en-US" sz="1760" dirty="0">
                <a:solidFill>
                  <a:sysClr val="windowText" lastClr="000000"/>
                </a:solidFill>
              </a:rPr>
              <a:t>, L., &amp; Jacobson, P. (1999). Legal issues concerning electronic health information: Privacy, quality, and liability. </a:t>
            </a:r>
            <a:r>
              <a:rPr lang="en-US" altLang="en-US" sz="1760" i="1" dirty="0">
                <a:solidFill>
                  <a:sysClr val="windowText" lastClr="000000"/>
                </a:solidFill>
              </a:rPr>
              <a:t>JAMA, 282, </a:t>
            </a:r>
            <a:r>
              <a:rPr lang="en-US" altLang="en-US" sz="1760" dirty="0">
                <a:solidFill>
                  <a:sysClr val="windowText" lastClr="000000"/>
                </a:solidFill>
              </a:rPr>
              <a:t>1466–1471. </a:t>
            </a:r>
          </a:p>
          <a:p>
            <a:pPr marL="0" indent="0" eaLnBrk="1" fontAlgn="auto" hangingPunct="1">
              <a:lnSpc>
                <a:spcPct val="95000"/>
              </a:lnSpc>
              <a:spcBef>
                <a:spcPts val="0"/>
              </a:spcBef>
              <a:spcAft>
                <a:spcPts val="660"/>
              </a:spcAft>
              <a:defRPr/>
            </a:pPr>
            <a:endParaRPr lang="en-US" altLang="en-US" sz="1760" dirty="0"/>
          </a:p>
        </p:txBody>
      </p:sp>
      <p:sp>
        <p:nvSpPr>
          <p:cNvPr id="109573" name="Slide Number Placeholder 8"/>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20725" indent="-276225">
              <a:defRPr>
                <a:solidFill>
                  <a:schemeClr val="tx1"/>
                </a:solidFill>
                <a:latin typeface="Arial" charset="0"/>
                <a:ea typeface="Arial" charset="0"/>
                <a:cs typeface="Arial" charset="0"/>
              </a:defRPr>
            </a:lvl2pPr>
            <a:lvl3pPr marL="1108075" indent="-220663">
              <a:defRPr>
                <a:solidFill>
                  <a:schemeClr val="tx1"/>
                </a:solidFill>
                <a:latin typeface="Arial" charset="0"/>
                <a:ea typeface="Arial" charset="0"/>
                <a:cs typeface="Arial" charset="0"/>
              </a:defRPr>
            </a:lvl3pPr>
            <a:lvl4pPr marL="1552575" indent="-220663">
              <a:defRPr>
                <a:solidFill>
                  <a:schemeClr val="tx1"/>
                </a:solidFill>
                <a:latin typeface="Arial" charset="0"/>
                <a:ea typeface="Arial" charset="0"/>
                <a:cs typeface="Arial" charset="0"/>
              </a:defRPr>
            </a:lvl4pPr>
            <a:lvl5pPr marL="1995488" indent="-220663">
              <a:defRPr>
                <a:solidFill>
                  <a:schemeClr val="tx1"/>
                </a:solidFill>
                <a:latin typeface="Arial" charset="0"/>
                <a:ea typeface="Arial" charset="0"/>
                <a:cs typeface="Arial" charset="0"/>
              </a:defRPr>
            </a:lvl5pPr>
            <a:lvl6pPr marL="2452688" indent="-220663" eaLnBrk="0" fontAlgn="base" hangingPunct="0">
              <a:spcBef>
                <a:spcPct val="0"/>
              </a:spcBef>
              <a:spcAft>
                <a:spcPct val="0"/>
              </a:spcAft>
              <a:defRPr>
                <a:solidFill>
                  <a:schemeClr val="tx1"/>
                </a:solidFill>
                <a:latin typeface="Arial" charset="0"/>
                <a:ea typeface="Arial" charset="0"/>
                <a:cs typeface="Arial" charset="0"/>
              </a:defRPr>
            </a:lvl6pPr>
            <a:lvl7pPr marL="2909888" indent="-220663" eaLnBrk="0" fontAlgn="base" hangingPunct="0">
              <a:spcBef>
                <a:spcPct val="0"/>
              </a:spcBef>
              <a:spcAft>
                <a:spcPct val="0"/>
              </a:spcAft>
              <a:defRPr>
                <a:solidFill>
                  <a:schemeClr val="tx1"/>
                </a:solidFill>
                <a:latin typeface="Arial" charset="0"/>
                <a:ea typeface="Arial" charset="0"/>
                <a:cs typeface="Arial" charset="0"/>
              </a:defRPr>
            </a:lvl7pPr>
            <a:lvl8pPr marL="3367088" indent="-220663" eaLnBrk="0" fontAlgn="base" hangingPunct="0">
              <a:spcBef>
                <a:spcPct val="0"/>
              </a:spcBef>
              <a:spcAft>
                <a:spcPct val="0"/>
              </a:spcAft>
              <a:defRPr>
                <a:solidFill>
                  <a:schemeClr val="tx1"/>
                </a:solidFill>
                <a:latin typeface="Arial" charset="0"/>
                <a:ea typeface="Arial" charset="0"/>
                <a:cs typeface="Arial" charset="0"/>
              </a:defRPr>
            </a:lvl8pPr>
            <a:lvl9pPr marL="3824288" indent="-220663" eaLnBrk="0" fontAlgn="base" hangingPunct="0">
              <a:spcBef>
                <a:spcPct val="0"/>
              </a:spcBef>
              <a:spcAft>
                <a:spcPct val="0"/>
              </a:spcAft>
              <a:defRPr>
                <a:solidFill>
                  <a:schemeClr val="tx1"/>
                </a:solidFill>
                <a:latin typeface="Arial" charset="0"/>
                <a:ea typeface="Arial" charset="0"/>
                <a:cs typeface="Arial" charset="0"/>
              </a:defRPr>
            </a:lvl9pPr>
          </a:lstStyle>
          <a:p>
            <a:fld id="{203CE5F5-7E74-E544-BE6A-AEE3913301D1}" type="slidenum">
              <a:rPr lang="en-US" altLang="en-US">
                <a:solidFill>
                  <a:srgbClr val="1E1860"/>
                </a:solidFill>
              </a:rPr>
              <a:pPr/>
              <a:t>47</a:t>
            </a:fld>
            <a:endParaRPr lang="en-US" altLang="en-US">
              <a:solidFill>
                <a:srgbClr val="1E1860"/>
              </a:solidFill>
            </a:endParaRPr>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p:cNvSpPr>
          <p:nvPr>
            <p:ph type="title"/>
          </p:nvPr>
        </p:nvSpPr>
        <p:spPr bwMode="auto">
          <a:xfrm>
            <a:off x="531813" y="631825"/>
            <a:ext cx="8890000" cy="638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750" tIns="44375" rIns="88750" bIns="44375" numCol="1" anchor="t" anchorCtr="0" compatLnSpc="1">
            <a:prstTxWarp prst="textNoShape">
              <a:avLst/>
            </a:prstTxWarp>
          </a:bodyPr>
          <a:lstStyle/>
          <a:p>
            <a:pPr algn="l" eaLnBrk="1" hangingPunct="1"/>
            <a:r>
              <a:rPr lang="en-US" altLang="en-US" dirty="0">
                <a:latin typeface="Century Gothic" charset="0"/>
              </a:rPr>
              <a:t>Privacy, Security, and Confidentiality</a:t>
            </a:r>
          </a:p>
        </p:txBody>
      </p:sp>
      <p:sp>
        <p:nvSpPr>
          <p:cNvPr id="111619" name="Text Placeholder 2"/>
          <p:cNvSpPr>
            <a:spLocks noGrp="1"/>
          </p:cNvSpPr>
          <p:nvPr>
            <p:ph type="body" sz="quarter" idx="15"/>
          </p:nvPr>
        </p:nvSpPr>
        <p:spPr bwMode="auto">
          <a:xfrm>
            <a:off x="542925" y="1301750"/>
            <a:ext cx="8878888" cy="495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750" tIns="44375" rIns="88750" bIns="44375" numCol="1" anchor="t" anchorCtr="0" compatLnSpc="1">
            <a:prstTxWarp prst="textNoShape">
              <a:avLst/>
            </a:prstTxWarp>
          </a:bodyPr>
          <a:lstStyle/>
          <a:p>
            <a:pPr eaLnBrk="1" hangingPunct="1">
              <a:spcBef>
                <a:spcPct val="0"/>
              </a:spcBef>
            </a:pPr>
            <a:r>
              <a:rPr lang="en-US" altLang="en-US">
                <a:latin typeface="Century Gothic" charset="0"/>
              </a:rPr>
              <a:t>References</a:t>
            </a:r>
          </a:p>
        </p:txBody>
      </p:sp>
      <p:sp>
        <p:nvSpPr>
          <p:cNvPr id="2" name="Content Placeholder 1">
            <a:extLst>
              <a:ext uri="{FF2B5EF4-FFF2-40B4-BE49-F238E27FC236}">
                <a16:creationId xmlns:a16="http://schemas.microsoft.com/office/drawing/2014/main" id="{C6F6F1CE-103E-4AE9-9C16-BF7CBFCC2347}"/>
              </a:ext>
            </a:extLst>
          </p:cNvPr>
          <p:cNvSpPr>
            <a:spLocks noGrp="1"/>
          </p:cNvSpPr>
          <p:nvPr>
            <p:ph sz="quarter" idx="14"/>
          </p:nvPr>
        </p:nvSpPr>
        <p:spPr>
          <a:xfrm>
            <a:off x="552450" y="1831975"/>
            <a:ext cx="9077325" cy="5370513"/>
          </a:xfrm>
        </p:spPr>
        <p:txBody>
          <a:bodyPr/>
          <a:lstStyle/>
          <a:p>
            <a:pPr marL="0" indent="0" eaLnBrk="1" fontAlgn="auto" hangingPunct="1">
              <a:lnSpc>
                <a:spcPct val="95000"/>
              </a:lnSpc>
              <a:spcBef>
                <a:spcPts val="0"/>
              </a:spcBef>
              <a:spcAft>
                <a:spcPts val="660"/>
              </a:spcAft>
              <a:defRPr/>
            </a:pPr>
            <a:r>
              <a:rPr lang="en-US" altLang="en-US" sz="1760" dirty="0"/>
              <a:t>Joint NEMA/COCIR/JIRA Security and Privacy Committee. (2004). Break glass procedure: Granting emergency access to critical </a:t>
            </a:r>
            <a:r>
              <a:rPr lang="en-US" altLang="en-US" sz="1760" dirty="0" err="1"/>
              <a:t>ePHI</a:t>
            </a:r>
            <a:r>
              <a:rPr lang="en-US" altLang="en-US" sz="1760" dirty="0"/>
              <a:t> systems. Retrieved from</a:t>
            </a:r>
            <a:r>
              <a:rPr lang="en-US" altLang="en-US" sz="1760" dirty="0">
                <a:hlinkClick r:id="rId4" tooltip="Link to document"/>
              </a:rPr>
              <a:t> http://hipaa.yale.edu/security/break-glass-procedure-granting-emergency-access-critical-ephi-systems</a:t>
            </a:r>
            <a:endParaRPr lang="en-US" altLang="en-US" sz="1760" dirty="0"/>
          </a:p>
          <a:p>
            <a:pPr marL="0" indent="0" eaLnBrk="1" fontAlgn="auto" hangingPunct="1">
              <a:lnSpc>
                <a:spcPct val="95000"/>
              </a:lnSpc>
              <a:spcBef>
                <a:spcPts val="0"/>
              </a:spcBef>
              <a:spcAft>
                <a:spcPts val="660"/>
              </a:spcAft>
              <a:defRPr/>
            </a:pPr>
            <a:r>
              <a:rPr lang="en-US" altLang="en-US" sz="1760" dirty="0" err="1">
                <a:solidFill>
                  <a:sysClr val="windowText" lastClr="000000"/>
                </a:solidFill>
              </a:rPr>
              <a:t>Keteyian</a:t>
            </a:r>
            <a:r>
              <a:rPr lang="en-US" altLang="en-US" sz="1760" dirty="0">
                <a:solidFill>
                  <a:sysClr val="windowText" lastClr="000000"/>
                </a:solidFill>
              </a:rPr>
              <a:t>, A. (2010, April 15). Digital photocopiers loaded with secrets. CBS News. Retrieved from </a:t>
            </a:r>
            <a:r>
              <a:rPr lang="en-US" altLang="en-US" sz="1760" dirty="0">
                <a:solidFill>
                  <a:sysClr val="windowText" lastClr="000000"/>
                </a:solidFill>
                <a:hlinkClick r:id="rId5" tooltip="Digital photocopiers loaded with secrets, Link to document"/>
              </a:rPr>
              <a:t>http://www.cbsnews.com/stories/2010/04/19/eveningnews/main6412439.shtml </a:t>
            </a:r>
            <a:endParaRPr lang="en-US" altLang="en-US" sz="1760" dirty="0">
              <a:solidFill>
                <a:sysClr val="windowText" lastClr="000000"/>
              </a:solidFill>
            </a:endParaRPr>
          </a:p>
          <a:p>
            <a:pPr marL="0" indent="0" eaLnBrk="1" fontAlgn="auto" hangingPunct="1">
              <a:lnSpc>
                <a:spcPct val="95000"/>
              </a:lnSpc>
              <a:spcBef>
                <a:spcPts val="0"/>
              </a:spcBef>
              <a:spcAft>
                <a:spcPts val="660"/>
              </a:spcAft>
              <a:defRPr/>
            </a:pPr>
            <a:r>
              <a:rPr lang="en-US" altLang="en-US" sz="1760" dirty="0">
                <a:solidFill>
                  <a:sysClr val="windowText" lastClr="000000"/>
                </a:solidFill>
              </a:rPr>
              <a:t>Kutscher, B. (2016, March 3). Healthcare underspends on cybersecurity as attacks accelerate. Modern Healthcare. Retrieved from </a:t>
            </a:r>
            <a:r>
              <a:rPr lang="en-US" altLang="en-US" sz="1760" dirty="0">
                <a:solidFill>
                  <a:sysClr val="windowText" lastClr="000000"/>
                </a:solidFill>
                <a:hlinkClick r:id="rId6" tooltip="Healthcare underspends on cybersecurity as attacks accelerate, Link to document"/>
              </a:rPr>
              <a:t>http://www.modernhealthcare.com/article/20160303/NEWS/ 160309922/healthcare-underspends-on-cybersecurity-as-attacks-accelerate</a:t>
            </a:r>
            <a:endParaRPr lang="en-US" altLang="en-US" sz="1760" dirty="0">
              <a:solidFill>
                <a:sysClr val="windowText" lastClr="000000"/>
              </a:solidFill>
            </a:endParaRPr>
          </a:p>
          <a:p>
            <a:pPr marL="0" indent="0" eaLnBrk="1" fontAlgn="auto" hangingPunct="1">
              <a:lnSpc>
                <a:spcPct val="95000"/>
              </a:lnSpc>
              <a:spcBef>
                <a:spcPts val="0"/>
              </a:spcBef>
              <a:spcAft>
                <a:spcPts val="660"/>
              </a:spcAft>
              <a:defRPr/>
            </a:pPr>
            <a:r>
              <a:rPr lang="en-US" altLang="en-US" sz="1760" dirty="0">
                <a:solidFill>
                  <a:sysClr val="windowText" lastClr="000000"/>
                </a:solidFill>
              </a:rPr>
              <a:t>Lee, C., &amp; Goldfarb, Z. (2006, June 30). Stolen VA laptop and hard drive recovered. </a:t>
            </a:r>
            <a:r>
              <a:rPr lang="en-US" altLang="en-US" sz="1760" i="1" dirty="0">
                <a:solidFill>
                  <a:sysClr val="windowText" lastClr="000000"/>
                </a:solidFill>
              </a:rPr>
              <a:t>The</a:t>
            </a:r>
            <a:r>
              <a:rPr lang="en-US" altLang="en-US" sz="1760" dirty="0">
                <a:solidFill>
                  <a:sysClr val="windowText" lastClr="000000"/>
                </a:solidFill>
              </a:rPr>
              <a:t> </a:t>
            </a:r>
            <a:r>
              <a:rPr lang="en-US" altLang="en-US" sz="1760" i="1" dirty="0">
                <a:solidFill>
                  <a:sysClr val="windowText" lastClr="000000"/>
                </a:solidFill>
              </a:rPr>
              <a:t>Washington Post, </a:t>
            </a:r>
            <a:r>
              <a:rPr lang="en-US" altLang="en-US" sz="1760" dirty="0">
                <a:solidFill>
                  <a:sysClr val="windowText" lastClr="000000"/>
                </a:solidFill>
              </a:rPr>
              <a:t>p. A01. Retrieved from </a:t>
            </a:r>
            <a:r>
              <a:rPr lang="en-US" altLang="en-US" sz="1760" dirty="0">
                <a:solidFill>
                  <a:sysClr val="windowText" lastClr="000000"/>
                </a:solidFill>
                <a:hlinkClick r:id="rId7" tooltip="Stolen VA laptop and hard drive recovered, Link to document"/>
              </a:rPr>
              <a:t>http://www.washingtonpost.com/wp-dyn/content/article/2006/06/29/AR2006062900352.html</a:t>
            </a:r>
            <a:endParaRPr lang="en-US" altLang="en-US" sz="1760" dirty="0">
              <a:solidFill>
                <a:sysClr val="windowText" lastClr="000000"/>
              </a:solidFill>
            </a:endParaRPr>
          </a:p>
          <a:p>
            <a:pPr marL="0" indent="0" eaLnBrk="1" fontAlgn="auto" hangingPunct="1">
              <a:lnSpc>
                <a:spcPct val="95000"/>
              </a:lnSpc>
              <a:spcBef>
                <a:spcPts val="0"/>
              </a:spcBef>
              <a:spcAft>
                <a:spcPts val="660"/>
              </a:spcAft>
              <a:defRPr/>
            </a:pPr>
            <a:r>
              <a:rPr lang="en-US" altLang="en-US" sz="1760" dirty="0">
                <a:solidFill>
                  <a:sysClr val="windowText" lastClr="000000"/>
                </a:solidFill>
              </a:rPr>
              <a:t>Lumley, T., &amp; Rice, K. (2010). Potential for revealing individual-level information in genome-wide association studies. </a:t>
            </a:r>
            <a:r>
              <a:rPr lang="en-US" altLang="en-US" sz="1760" i="1" dirty="0">
                <a:solidFill>
                  <a:sysClr val="windowText" lastClr="000000"/>
                </a:solidFill>
              </a:rPr>
              <a:t>JAMA, 303, </a:t>
            </a:r>
            <a:r>
              <a:rPr lang="en-US" altLang="en-US" sz="1760" dirty="0">
                <a:solidFill>
                  <a:sysClr val="windowText" lastClr="000000"/>
                </a:solidFill>
              </a:rPr>
              <a:t>859–860.</a:t>
            </a:r>
          </a:p>
          <a:p>
            <a:pPr marL="0" indent="0" eaLnBrk="1" fontAlgn="auto" hangingPunct="1">
              <a:lnSpc>
                <a:spcPct val="95000"/>
              </a:lnSpc>
              <a:spcBef>
                <a:spcPts val="0"/>
              </a:spcBef>
              <a:spcAft>
                <a:spcPts val="660"/>
              </a:spcAft>
              <a:defRPr/>
            </a:pPr>
            <a:r>
              <a:rPr lang="en-US" altLang="en-US" sz="1760" dirty="0" err="1">
                <a:solidFill>
                  <a:sysClr val="windowText" lastClr="000000"/>
                </a:solidFill>
              </a:rPr>
              <a:t>Malin</a:t>
            </a:r>
            <a:r>
              <a:rPr lang="en-US" altLang="en-US" sz="1760" dirty="0">
                <a:solidFill>
                  <a:sysClr val="windowText" lastClr="000000"/>
                </a:solidFill>
              </a:rPr>
              <a:t>, B., &amp; Sweeney, L. (2005). How (not) to protect genomic data privacy in a distributed network: Using trail re-identification to evaluate and design anonymity protection systems. </a:t>
            </a:r>
            <a:r>
              <a:rPr lang="en-US" altLang="en-US" sz="1760" i="1" dirty="0">
                <a:solidFill>
                  <a:sysClr val="windowText" lastClr="000000"/>
                </a:solidFill>
              </a:rPr>
              <a:t>Journal of Biomedical Informatics, 37, </a:t>
            </a:r>
            <a:r>
              <a:rPr lang="en-US" altLang="en-US" sz="1760" dirty="0">
                <a:solidFill>
                  <a:sysClr val="windowText" lastClr="000000"/>
                </a:solidFill>
              </a:rPr>
              <a:t>179–192. </a:t>
            </a:r>
          </a:p>
          <a:p>
            <a:pPr marL="0" indent="0" eaLnBrk="1" fontAlgn="auto" hangingPunct="1">
              <a:lnSpc>
                <a:spcPct val="95000"/>
              </a:lnSpc>
              <a:spcBef>
                <a:spcPts val="0"/>
              </a:spcBef>
              <a:spcAft>
                <a:spcPts val="660"/>
              </a:spcAft>
              <a:defRPr/>
            </a:pPr>
            <a:endParaRPr lang="en-US" altLang="en-US" sz="1760" dirty="0">
              <a:solidFill>
                <a:sysClr val="windowText" lastClr="000000"/>
              </a:solidFill>
            </a:endParaRPr>
          </a:p>
          <a:p>
            <a:pPr eaLnBrk="1" fontAlgn="auto" hangingPunct="1">
              <a:spcBef>
                <a:spcPts val="0"/>
              </a:spcBef>
              <a:spcAft>
                <a:spcPts val="0"/>
              </a:spcAft>
              <a:defRPr/>
            </a:pPr>
            <a:endParaRPr lang="en-US" sz="1760" dirty="0">
              <a:solidFill>
                <a:sysClr val="windowText" lastClr="000000"/>
              </a:solidFill>
            </a:endParaRPr>
          </a:p>
          <a:p>
            <a:pPr eaLnBrk="1" fontAlgn="auto" hangingPunct="1">
              <a:spcBef>
                <a:spcPts val="0"/>
              </a:spcBef>
              <a:spcAft>
                <a:spcPts val="0"/>
              </a:spcAft>
              <a:defRPr/>
            </a:pPr>
            <a:endParaRPr lang="en-US" sz="1760" dirty="0">
              <a:solidFill>
                <a:sysClr val="windowText" lastClr="000000"/>
              </a:solidFill>
            </a:endParaRPr>
          </a:p>
        </p:txBody>
      </p:sp>
      <p:sp>
        <p:nvSpPr>
          <p:cNvPr id="111621" name="Slide Number Placeholder 8"/>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20725" indent="-276225">
              <a:defRPr>
                <a:solidFill>
                  <a:schemeClr val="tx1"/>
                </a:solidFill>
                <a:latin typeface="Arial" charset="0"/>
                <a:ea typeface="Arial" charset="0"/>
                <a:cs typeface="Arial" charset="0"/>
              </a:defRPr>
            </a:lvl2pPr>
            <a:lvl3pPr marL="1108075" indent="-220663">
              <a:defRPr>
                <a:solidFill>
                  <a:schemeClr val="tx1"/>
                </a:solidFill>
                <a:latin typeface="Arial" charset="0"/>
                <a:ea typeface="Arial" charset="0"/>
                <a:cs typeface="Arial" charset="0"/>
              </a:defRPr>
            </a:lvl3pPr>
            <a:lvl4pPr marL="1552575" indent="-220663">
              <a:defRPr>
                <a:solidFill>
                  <a:schemeClr val="tx1"/>
                </a:solidFill>
                <a:latin typeface="Arial" charset="0"/>
                <a:ea typeface="Arial" charset="0"/>
                <a:cs typeface="Arial" charset="0"/>
              </a:defRPr>
            </a:lvl4pPr>
            <a:lvl5pPr marL="1995488" indent="-220663">
              <a:defRPr>
                <a:solidFill>
                  <a:schemeClr val="tx1"/>
                </a:solidFill>
                <a:latin typeface="Arial" charset="0"/>
                <a:ea typeface="Arial" charset="0"/>
                <a:cs typeface="Arial" charset="0"/>
              </a:defRPr>
            </a:lvl5pPr>
            <a:lvl6pPr marL="2452688" indent="-220663" eaLnBrk="0" fontAlgn="base" hangingPunct="0">
              <a:spcBef>
                <a:spcPct val="0"/>
              </a:spcBef>
              <a:spcAft>
                <a:spcPct val="0"/>
              </a:spcAft>
              <a:defRPr>
                <a:solidFill>
                  <a:schemeClr val="tx1"/>
                </a:solidFill>
                <a:latin typeface="Arial" charset="0"/>
                <a:ea typeface="Arial" charset="0"/>
                <a:cs typeface="Arial" charset="0"/>
              </a:defRPr>
            </a:lvl6pPr>
            <a:lvl7pPr marL="2909888" indent="-220663" eaLnBrk="0" fontAlgn="base" hangingPunct="0">
              <a:spcBef>
                <a:spcPct val="0"/>
              </a:spcBef>
              <a:spcAft>
                <a:spcPct val="0"/>
              </a:spcAft>
              <a:defRPr>
                <a:solidFill>
                  <a:schemeClr val="tx1"/>
                </a:solidFill>
                <a:latin typeface="Arial" charset="0"/>
                <a:ea typeface="Arial" charset="0"/>
                <a:cs typeface="Arial" charset="0"/>
              </a:defRPr>
            </a:lvl7pPr>
            <a:lvl8pPr marL="3367088" indent="-220663" eaLnBrk="0" fontAlgn="base" hangingPunct="0">
              <a:spcBef>
                <a:spcPct val="0"/>
              </a:spcBef>
              <a:spcAft>
                <a:spcPct val="0"/>
              </a:spcAft>
              <a:defRPr>
                <a:solidFill>
                  <a:schemeClr val="tx1"/>
                </a:solidFill>
                <a:latin typeface="Arial" charset="0"/>
                <a:ea typeface="Arial" charset="0"/>
                <a:cs typeface="Arial" charset="0"/>
              </a:defRPr>
            </a:lvl8pPr>
            <a:lvl9pPr marL="3824288" indent="-220663" eaLnBrk="0" fontAlgn="base" hangingPunct="0">
              <a:spcBef>
                <a:spcPct val="0"/>
              </a:spcBef>
              <a:spcAft>
                <a:spcPct val="0"/>
              </a:spcAft>
              <a:defRPr>
                <a:solidFill>
                  <a:schemeClr val="tx1"/>
                </a:solidFill>
                <a:latin typeface="Arial" charset="0"/>
                <a:ea typeface="Arial" charset="0"/>
                <a:cs typeface="Arial" charset="0"/>
              </a:defRPr>
            </a:lvl9pPr>
          </a:lstStyle>
          <a:p>
            <a:fld id="{EED55421-2180-304E-AE93-60905BB18905}" type="slidenum">
              <a:rPr lang="en-US" altLang="en-US">
                <a:solidFill>
                  <a:srgbClr val="1E1860"/>
                </a:solidFill>
              </a:rPr>
              <a:pPr/>
              <a:t>48</a:t>
            </a:fld>
            <a:endParaRPr lang="en-US" altLang="en-US">
              <a:solidFill>
                <a:srgbClr val="1E1860"/>
              </a:solidFill>
            </a:endParaRPr>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p:cNvSpPr>
            <a:spLocks noGrp="1"/>
          </p:cNvSpPr>
          <p:nvPr>
            <p:ph type="title"/>
          </p:nvPr>
        </p:nvSpPr>
        <p:spPr bwMode="auto">
          <a:xfrm>
            <a:off x="531813" y="631825"/>
            <a:ext cx="8890000" cy="638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750" tIns="44375" rIns="88750" bIns="44375" numCol="1" anchor="t" anchorCtr="0" compatLnSpc="1">
            <a:prstTxWarp prst="textNoShape">
              <a:avLst/>
            </a:prstTxWarp>
          </a:bodyPr>
          <a:lstStyle/>
          <a:p>
            <a:pPr algn="l" eaLnBrk="1" hangingPunct="1"/>
            <a:r>
              <a:rPr lang="en-US" altLang="en-US" dirty="0">
                <a:latin typeface="Century Gothic" charset="0"/>
              </a:rPr>
              <a:t>Privacy, Security, and Confidentiality</a:t>
            </a:r>
          </a:p>
        </p:txBody>
      </p:sp>
      <p:sp>
        <p:nvSpPr>
          <p:cNvPr id="113667" name="Text Placeholder 2"/>
          <p:cNvSpPr>
            <a:spLocks noGrp="1"/>
          </p:cNvSpPr>
          <p:nvPr>
            <p:ph type="body" sz="quarter" idx="15"/>
          </p:nvPr>
        </p:nvSpPr>
        <p:spPr bwMode="auto">
          <a:xfrm>
            <a:off x="542925" y="1301750"/>
            <a:ext cx="8878888" cy="495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750" tIns="44375" rIns="88750" bIns="44375" numCol="1" anchor="t" anchorCtr="0" compatLnSpc="1">
            <a:prstTxWarp prst="textNoShape">
              <a:avLst/>
            </a:prstTxWarp>
          </a:bodyPr>
          <a:lstStyle/>
          <a:p>
            <a:pPr eaLnBrk="1" hangingPunct="1">
              <a:spcBef>
                <a:spcPct val="0"/>
              </a:spcBef>
            </a:pPr>
            <a:r>
              <a:rPr lang="en-US" altLang="en-US">
                <a:latin typeface="Century Gothic" charset="0"/>
              </a:rPr>
              <a:t>References</a:t>
            </a:r>
          </a:p>
        </p:txBody>
      </p:sp>
      <p:sp>
        <p:nvSpPr>
          <p:cNvPr id="2" name="Content Placeholder 1">
            <a:extLst>
              <a:ext uri="{FF2B5EF4-FFF2-40B4-BE49-F238E27FC236}">
                <a16:creationId xmlns:a16="http://schemas.microsoft.com/office/drawing/2014/main" id="{267FEFFF-F20D-4E6E-8A1B-1A8EAEC2C2DC}"/>
              </a:ext>
            </a:extLst>
          </p:cNvPr>
          <p:cNvSpPr>
            <a:spLocks noGrp="1"/>
          </p:cNvSpPr>
          <p:nvPr>
            <p:ph sz="quarter" idx="14"/>
          </p:nvPr>
        </p:nvSpPr>
        <p:spPr>
          <a:xfrm>
            <a:off x="552450" y="1831975"/>
            <a:ext cx="9077325" cy="5370513"/>
          </a:xfrm>
        </p:spPr>
        <p:txBody>
          <a:bodyPr/>
          <a:lstStyle/>
          <a:p>
            <a:pPr marL="0" indent="0" eaLnBrk="1" fontAlgn="auto" hangingPunct="1">
              <a:lnSpc>
                <a:spcPct val="95000"/>
              </a:lnSpc>
              <a:spcBef>
                <a:spcPts val="0"/>
              </a:spcBef>
              <a:spcAft>
                <a:spcPts val="660"/>
              </a:spcAft>
              <a:defRPr/>
            </a:pPr>
            <a:r>
              <a:rPr lang="en-US" altLang="en-US" sz="1760" dirty="0">
                <a:solidFill>
                  <a:sysClr val="windowText" lastClr="000000"/>
                </a:solidFill>
              </a:rPr>
              <a:t>McGuire, A., &amp; Gibbs, R. (2006). No longer de-identified. </a:t>
            </a:r>
            <a:r>
              <a:rPr lang="en-US" altLang="en-US" sz="1760" i="1" dirty="0">
                <a:solidFill>
                  <a:sysClr val="windowText" lastClr="000000"/>
                </a:solidFill>
              </a:rPr>
              <a:t>Science, 312, </a:t>
            </a:r>
            <a:r>
              <a:rPr lang="en-US" altLang="en-US" sz="1760" dirty="0">
                <a:solidFill>
                  <a:sysClr val="windowText" lastClr="000000"/>
                </a:solidFill>
              </a:rPr>
              <a:t>370–371. </a:t>
            </a:r>
          </a:p>
          <a:p>
            <a:pPr marL="0" indent="0" eaLnBrk="1" fontAlgn="auto" hangingPunct="1">
              <a:lnSpc>
                <a:spcPct val="95000"/>
              </a:lnSpc>
              <a:spcBef>
                <a:spcPts val="0"/>
              </a:spcBef>
              <a:spcAft>
                <a:spcPts val="660"/>
              </a:spcAft>
              <a:defRPr/>
            </a:pPr>
            <a:r>
              <a:rPr lang="en-US" altLang="en-US" sz="1760" dirty="0">
                <a:solidFill>
                  <a:sysClr val="windowText" lastClr="000000"/>
                </a:solidFill>
              </a:rPr>
              <a:t>Milken Institute School of Public Health. (2012). Who owns medical records: 50 state comparison. Retrieved from </a:t>
            </a:r>
            <a:r>
              <a:rPr lang="en-US" sz="1760" dirty="0">
                <a:solidFill>
                  <a:sysClr val="windowText" lastClr="000000"/>
                </a:solidFill>
                <a:hlinkClick r:id="rId4" tooltip="Who owns medical records: 50 state comparison, Link to website"/>
              </a:rPr>
              <a:t>http://www.healthinfolaw.org/comparative-analysis/who-owns-medical-records-50-state-comparison</a:t>
            </a:r>
            <a:endParaRPr lang="en-US" sz="1760" dirty="0">
              <a:solidFill>
                <a:sysClr val="windowText" lastClr="000000"/>
              </a:solidFill>
            </a:endParaRPr>
          </a:p>
          <a:p>
            <a:pPr marL="0" indent="0" eaLnBrk="1" fontAlgn="auto" hangingPunct="1">
              <a:lnSpc>
                <a:spcPct val="95000"/>
              </a:lnSpc>
              <a:spcBef>
                <a:spcPts val="0"/>
              </a:spcBef>
              <a:spcAft>
                <a:spcPts val="660"/>
              </a:spcAft>
              <a:defRPr/>
            </a:pPr>
            <a:r>
              <a:rPr lang="en-US" sz="1760" dirty="0">
                <a:solidFill>
                  <a:sysClr val="windowText" lastClr="000000"/>
                </a:solidFill>
              </a:rPr>
              <a:t>McNabb, J., &amp; Rhodes, H. B. (2014). Combating the privacy crime that can KILL. </a:t>
            </a:r>
            <a:r>
              <a:rPr lang="en-US" sz="1760" i="1" dirty="0">
                <a:solidFill>
                  <a:sysClr val="windowText" lastClr="000000"/>
                </a:solidFill>
              </a:rPr>
              <a:t>Journal of AHIMA</a:t>
            </a:r>
            <a:r>
              <a:rPr lang="en-US" sz="1760" dirty="0">
                <a:solidFill>
                  <a:sysClr val="windowText" lastClr="000000"/>
                </a:solidFill>
              </a:rPr>
              <a:t>, </a:t>
            </a:r>
            <a:r>
              <a:rPr lang="en-US" sz="1760" i="1" dirty="0">
                <a:solidFill>
                  <a:sysClr val="windowText" lastClr="000000"/>
                </a:solidFill>
              </a:rPr>
              <a:t>85</a:t>
            </a:r>
            <a:r>
              <a:rPr lang="en-US" sz="1760" dirty="0">
                <a:solidFill>
                  <a:sysClr val="windowText" lastClr="000000"/>
                </a:solidFill>
              </a:rPr>
              <a:t>(4), 26–29.</a:t>
            </a:r>
            <a:endParaRPr lang="en-US" altLang="en-US" sz="1760" dirty="0">
              <a:solidFill>
                <a:sysClr val="windowText" lastClr="000000"/>
              </a:solidFill>
            </a:endParaRPr>
          </a:p>
          <a:p>
            <a:pPr marL="0" indent="0" eaLnBrk="1" fontAlgn="auto" hangingPunct="1">
              <a:lnSpc>
                <a:spcPct val="95000"/>
              </a:lnSpc>
              <a:spcBef>
                <a:spcPts val="0"/>
              </a:spcBef>
              <a:spcAft>
                <a:spcPts val="660"/>
              </a:spcAft>
              <a:defRPr/>
            </a:pPr>
            <a:r>
              <a:rPr lang="en-US" altLang="en-US" sz="1760" dirty="0">
                <a:solidFill>
                  <a:sysClr val="windowText" lastClr="000000"/>
                </a:solidFill>
              </a:rPr>
              <a:t>Munro, D. (2015, Dec. 31). Data breaches in healthcare totaled over 112 million records in 2015. </a:t>
            </a:r>
            <a:r>
              <a:rPr lang="en-US" altLang="en-US" sz="1760" i="1" dirty="0">
                <a:solidFill>
                  <a:sysClr val="windowText" lastClr="000000"/>
                </a:solidFill>
              </a:rPr>
              <a:t>Forbes,</a:t>
            </a:r>
            <a:r>
              <a:rPr lang="en-US" altLang="en-US" sz="1760" dirty="0">
                <a:solidFill>
                  <a:sysClr val="windowText" lastClr="000000"/>
                </a:solidFill>
              </a:rPr>
              <a:t> Pharma &amp; Healthcare. Retrieved from </a:t>
            </a:r>
            <a:r>
              <a:rPr lang="en-US" altLang="en-US" sz="1760" dirty="0">
                <a:solidFill>
                  <a:sysClr val="windowText" lastClr="000000"/>
                </a:solidFill>
                <a:hlinkClick r:id="rId5" tooltip="Data breaches in healthcare totaled over 112 million records in 2015, Link to document"/>
              </a:rPr>
              <a:t>http://www.forbes.com/sites/danmunro/2015/12/31/data-breaches-in-healthcare-total-over-112-million-records-in-2015/#356bb7337fd5</a:t>
            </a:r>
            <a:endParaRPr lang="en-US" altLang="en-US" sz="1760" dirty="0">
              <a:solidFill>
                <a:sysClr val="windowText" lastClr="000000"/>
              </a:solidFill>
            </a:endParaRPr>
          </a:p>
          <a:p>
            <a:pPr marL="0" indent="0" eaLnBrk="1" fontAlgn="auto" hangingPunct="1">
              <a:spcBef>
                <a:spcPts val="0"/>
              </a:spcBef>
              <a:spcAft>
                <a:spcPts val="660"/>
              </a:spcAft>
              <a:defRPr/>
            </a:pPr>
            <a:r>
              <a:rPr lang="en-US" altLang="en-US" sz="1760" dirty="0">
                <a:solidFill>
                  <a:sysClr val="windowText" lastClr="000000"/>
                </a:solidFill>
              </a:rPr>
              <a:t>National Academies Press. (1997). For the record protecting electronic health information. Retrieved from </a:t>
            </a:r>
            <a:r>
              <a:rPr lang="en-US" altLang="en-US" sz="1760" dirty="0">
                <a:solidFill>
                  <a:sysClr val="windowText" lastClr="000000"/>
                </a:solidFill>
                <a:hlinkClick r:id="rId6" tooltip="Link to website"/>
              </a:rPr>
              <a:t>https://www.nap.edu/read/5595/chapter/2#4</a:t>
            </a:r>
            <a:endParaRPr lang="en-US" altLang="en-US" sz="1760" dirty="0">
              <a:solidFill>
                <a:sysClr val="windowText" lastClr="000000"/>
              </a:solidFill>
            </a:endParaRPr>
          </a:p>
          <a:p>
            <a:pPr marL="0" indent="0" eaLnBrk="1" fontAlgn="auto" hangingPunct="1">
              <a:spcBef>
                <a:spcPts val="0"/>
              </a:spcBef>
              <a:spcAft>
                <a:spcPts val="660"/>
              </a:spcAft>
              <a:defRPr/>
            </a:pPr>
            <a:r>
              <a:rPr lang="en-US" altLang="en-US" sz="1760" dirty="0">
                <a:solidFill>
                  <a:sysClr val="windowText" lastClr="000000"/>
                </a:solidFill>
              </a:rPr>
              <a:t>National Institute for Standards and Technology (NIST). (2015). </a:t>
            </a:r>
            <a:r>
              <a:rPr lang="en-US" altLang="en-US" sz="1760" i="1" dirty="0">
                <a:solidFill>
                  <a:sysClr val="windowText" lastClr="000000"/>
                </a:solidFill>
              </a:rPr>
              <a:t>Secure hash standard</a:t>
            </a:r>
            <a:r>
              <a:rPr lang="en-US" altLang="en-US" sz="1760" dirty="0">
                <a:solidFill>
                  <a:sysClr val="windowText" lastClr="000000"/>
                </a:solidFill>
              </a:rPr>
              <a:t>. Gaithersburg, MD: NIST. Retrieved from </a:t>
            </a:r>
            <a:r>
              <a:rPr lang="en-US" altLang="en-US" sz="1760" dirty="0">
                <a:solidFill>
                  <a:sysClr val="windowText" lastClr="000000"/>
                </a:solidFill>
                <a:hlinkClick r:id="rId7" tooltip="Link to pdf document"/>
              </a:rPr>
              <a:t>http://nvlpubs.nist.gov/nistpubs/FIPS/NIST.FIPS.180-4.pdf </a:t>
            </a:r>
            <a:endParaRPr lang="en-US" altLang="en-US" sz="1760" dirty="0">
              <a:solidFill>
                <a:sysClr val="windowText" lastClr="000000"/>
              </a:solidFill>
            </a:endParaRPr>
          </a:p>
          <a:p>
            <a:pPr marL="0" indent="0" eaLnBrk="1" fontAlgn="auto" hangingPunct="1">
              <a:spcBef>
                <a:spcPts val="0"/>
              </a:spcBef>
              <a:spcAft>
                <a:spcPts val="660"/>
              </a:spcAft>
              <a:defRPr/>
            </a:pPr>
            <a:r>
              <a:rPr lang="en-US" sz="1760" dirty="0">
                <a:solidFill>
                  <a:sysClr val="windowText" lastClr="000000"/>
                </a:solidFill>
              </a:rPr>
              <a:t>National Institute of Standards and Technology. (2014). Cryptographic toolkit. </a:t>
            </a:r>
            <a:r>
              <a:rPr lang="en-US" altLang="en-US" sz="1760" dirty="0">
                <a:solidFill>
                  <a:sysClr val="windowText" lastClr="000000"/>
                </a:solidFill>
              </a:rPr>
              <a:t>Retrieved from </a:t>
            </a:r>
            <a:r>
              <a:rPr lang="en-US" altLang="en-US" sz="1760" dirty="0">
                <a:solidFill>
                  <a:sysClr val="windowText" lastClr="000000"/>
                </a:solidFill>
                <a:hlinkClick r:id="rId8" tooltip="Link to web site"/>
              </a:rPr>
              <a:t>http://csrc.nist.gov/groups/ST/toolkit</a:t>
            </a:r>
            <a:endParaRPr lang="en-US" altLang="en-US" sz="1760" dirty="0">
              <a:solidFill>
                <a:sysClr val="windowText" lastClr="000000"/>
              </a:solidFill>
            </a:endParaRPr>
          </a:p>
        </p:txBody>
      </p:sp>
      <p:sp>
        <p:nvSpPr>
          <p:cNvPr id="113669" name="Slide Number Placeholder 8"/>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20725" indent="-276225">
              <a:defRPr>
                <a:solidFill>
                  <a:schemeClr val="tx1"/>
                </a:solidFill>
                <a:latin typeface="Arial" charset="0"/>
                <a:ea typeface="Arial" charset="0"/>
                <a:cs typeface="Arial" charset="0"/>
              </a:defRPr>
            </a:lvl2pPr>
            <a:lvl3pPr marL="1108075" indent="-220663">
              <a:defRPr>
                <a:solidFill>
                  <a:schemeClr val="tx1"/>
                </a:solidFill>
                <a:latin typeface="Arial" charset="0"/>
                <a:ea typeface="Arial" charset="0"/>
                <a:cs typeface="Arial" charset="0"/>
              </a:defRPr>
            </a:lvl3pPr>
            <a:lvl4pPr marL="1552575" indent="-220663">
              <a:defRPr>
                <a:solidFill>
                  <a:schemeClr val="tx1"/>
                </a:solidFill>
                <a:latin typeface="Arial" charset="0"/>
                <a:ea typeface="Arial" charset="0"/>
                <a:cs typeface="Arial" charset="0"/>
              </a:defRPr>
            </a:lvl4pPr>
            <a:lvl5pPr marL="1995488" indent="-220663">
              <a:defRPr>
                <a:solidFill>
                  <a:schemeClr val="tx1"/>
                </a:solidFill>
                <a:latin typeface="Arial" charset="0"/>
                <a:ea typeface="Arial" charset="0"/>
                <a:cs typeface="Arial" charset="0"/>
              </a:defRPr>
            </a:lvl5pPr>
            <a:lvl6pPr marL="2452688" indent="-220663" eaLnBrk="0" fontAlgn="base" hangingPunct="0">
              <a:spcBef>
                <a:spcPct val="0"/>
              </a:spcBef>
              <a:spcAft>
                <a:spcPct val="0"/>
              </a:spcAft>
              <a:defRPr>
                <a:solidFill>
                  <a:schemeClr val="tx1"/>
                </a:solidFill>
                <a:latin typeface="Arial" charset="0"/>
                <a:ea typeface="Arial" charset="0"/>
                <a:cs typeface="Arial" charset="0"/>
              </a:defRPr>
            </a:lvl6pPr>
            <a:lvl7pPr marL="2909888" indent="-220663" eaLnBrk="0" fontAlgn="base" hangingPunct="0">
              <a:spcBef>
                <a:spcPct val="0"/>
              </a:spcBef>
              <a:spcAft>
                <a:spcPct val="0"/>
              </a:spcAft>
              <a:defRPr>
                <a:solidFill>
                  <a:schemeClr val="tx1"/>
                </a:solidFill>
                <a:latin typeface="Arial" charset="0"/>
                <a:ea typeface="Arial" charset="0"/>
                <a:cs typeface="Arial" charset="0"/>
              </a:defRPr>
            </a:lvl7pPr>
            <a:lvl8pPr marL="3367088" indent="-220663" eaLnBrk="0" fontAlgn="base" hangingPunct="0">
              <a:spcBef>
                <a:spcPct val="0"/>
              </a:spcBef>
              <a:spcAft>
                <a:spcPct val="0"/>
              </a:spcAft>
              <a:defRPr>
                <a:solidFill>
                  <a:schemeClr val="tx1"/>
                </a:solidFill>
                <a:latin typeface="Arial" charset="0"/>
                <a:ea typeface="Arial" charset="0"/>
                <a:cs typeface="Arial" charset="0"/>
              </a:defRPr>
            </a:lvl8pPr>
            <a:lvl9pPr marL="3824288" indent="-220663" eaLnBrk="0" fontAlgn="base" hangingPunct="0">
              <a:spcBef>
                <a:spcPct val="0"/>
              </a:spcBef>
              <a:spcAft>
                <a:spcPct val="0"/>
              </a:spcAft>
              <a:defRPr>
                <a:solidFill>
                  <a:schemeClr val="tx1"/>
                </a:solidFill>
                <a:latin typeface="Arial" charset="0"/>
                <a:ea typeface="Arial" charset="0"/>
                <a:cs typeface="Arial" charset="0"/>
              </a:defRPr>
            </a:lvl9pPr>
          </a:lstStyle>
          <a:p>
            <a:fld id="{9096AC06-62E5-9846-A1E3-FE38D7F2CF12}" type="slidenum">
              <a:rPr lang="en-US" altLang="en-US">
                <a:solidFill>
                  <a:srgbClr val="1E1860"/>
                </a:solidFill>
              </a:rPr>
              <a:pPr/>
              <a:t>49</a:t>
            </a:fld>
            <a:endParaRPr lang="en-US" altLang="en-US">
              <a:solidFill>
                <a:srgbClr val="1E1860"/>
              </a:solidFill>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2524329-0720-429C-B8DB-1AFF35FD0E49}"/>
              </a:ext>
            </a:extLst>
          </p:cNvPr>
          <p:cNvSpPr>
            <a:spLocks noGrp="1"/>
          </p:cNvSpPr>
          <p:nvPr>
            <p:ph type="body" sz="quarter" idx="12"/>
          </p:nvPr>
        </p:nvSpPr>
        <p:spPr>
          <a:xfrm>
            <a:off x="417513" y="2076450"/>
            <a:ext cx="8591550" cy="3619500"/>
          </a:xfrm>
        </p:spPr>
        <p:txBody>
          <a:bodyPr/>
          <a:lstStyle/>
          <a:p>
            <a:pPr marL="342900" indent="-342900" eaLnBrk="1" hangingPunct="1">
              <a:spcBef>
                <a:spcPct val="0"/>
              </a:spcBef>
              <a:spcAft>
                <a:spcPts val="1200"/>
              </a:spcAft>
              <a:buSzPct val="111000"/>
              <a:buFontTx/>
              <a:buChar char="•"/>
              <a:defRPr/>
            </a:pPr>
            <a:r>
              <a:rPr lang="en-US" altLang="en-US" dirty="0"/>
              <a:t>Weigh risks versus benefits</a:t>
            </a:r>
          </a:p>
          <a:p>
            <a:pPr marL="342900" indent="-342900" eaLnBrk="1" hangingPunct="1">
              <a:spcBef>
                <a:spcPct val="0"/>
              </a:spcBef>
              <a:spcAft>
                <a:spcPts val="1200"/>
              </a:spcAft>
              <a:buSzPct val="111000"/>
              <a:buFontTx/>
              <a:buChar char="•"/>
              <a:defRPr/>
            </a:pPr>
            <a:r>
              <a:rPr lang="en-US" altLang="en-US" dirty="0"/>
              <a:t>Physical, mental, and social well-being</a:t>
            </a:r>
          </a:p>
          <a:p>
            <a:pPr marL="342900" indent="-342900" eaLnBrk="1" hangingPunct="1">
              <a:spcBef>
                <a:spcPct val="0"/>
              </a:spcBef>
              <a:spcAft>
                <a:spcPts val="1200"/>
              </a:spcAft>
              <a:buSzPct val="111000"/>
              <a:buFontTx/>
              <a:buChar char="•"/>
              <a:defRPr/>
            </a:pPr>
            <a:r>
              <a:rPr lang="en-US" altLang="en-US" dirty="0"/>
              <a:t>Risk reduction (to a minimum)</a:t>
            </a:r>
          </a:p>
          <a:p>
            <a:pPr marL="342900" indent="-342900" eaLnBrk="1" hangingPunct="1">
              <a:spcBef>
                <a:spcPct val="0"/>
              </a:spcBef>
              <a:spcAft>
                <a:spcPts val="1200"/>
              </a:spcAft>
              <a:buSzPct val="111000"/>
              <a:buFontTx/>
              <a:buChar char="•"/>
              <a:defRPr/>
            </a:pPr>
            <a:r>
              <a:rPr lang="en-US" altLang="en-US" dirty="0"/>
              <a:t>Protection of participants</a:t>
            </a:r>
            <a:endParaRPr lang="en-GB" altLang="en-US" dirty="0"/>
          </a:p>
          <a:p>
            <a:pPr eaLnBrk="1" hangingPunct="1">
              <a:defRPr/>
            </a:pPr>
            <a:endParaRPr lang="en-US" dirty="0"/>
          </a:p>
        </p:txBody>
      </p:sp>
      <p:sp>
        <p:nvSpPr>
          <p:cNvPr id="26627" name="Rectangle 2"/>
          <p:cNvSpPr>
            <a:spLocks noGrp="1" noChangeArrowheads="1"/>
          </p:cNvSpPr>
          <p:nvPr>
            <p:ph type="title"/>
          </p:nvPr>
        </p:nvSpPr>
        <p:spPr bwMode="auto">
          <a:xfrm>
            <a:off x="395288" y="533400"/>
            <a:ext cx="8674100"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latin typeface="Century Gothic" charset="0"/>
              </a:rPr>
              <a:t>Beneficence</a:t>
            </a:r>
            <a:endParaRPr lang="en-GB" altLang="en-US">
              <a:latin typeface="Century Gothic" charset="0"/>
            </a:endParaRPr>
          </a:p>
        </p:txBody>
      </p:sp>
      <p:sp>
        <p:nvSpPr>
          <p:cNvPr id="26628" name="Slide Number Placeholder 4"/>
          <p:cNvSpPr>
            <a:spLocks noGrp="1"/>
          </p:cNvSpPr>
          <p:nvPr>
            <p:ph type="sldNum" sz="quarter" idx="13"/>
          </p:nvPr>
        </p:nvSpPr>
        <p:spPr bwMode="auto">
          <a:xfrm>
            <a:off x="7507288" y="7302500"/>
            <a:ext cx="2262187" cy="414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nSpc>
                <a:spcPct val="110000"/>
              </a:lnSpc>
            </a:pPr>
            <a:r>
              <a:rPr lang="en-US" altLang="en-US">
                <a:solidFill>
                  <a:srgbClr val="1E1860"/>
                </a:solidFill>
              </a:rPr>
              <a:t>5</a:t>
            </a:r>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p:nvPr>
        </p:nvSpPr>
        <p:spPr bwMode="auto">
          <a:xfrm>
            <a:off x="531813" y="631825"/>
            <a:ext cx="8890000" cy="638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750" tIns="44375" rIns="88750" bIns="44375" numCol="1" anchor="t" anchorCtr="0" compatLnSpc="1">
            <a:prstTxWarp prst="textNoShape">
              <a:avLst/>
            </a:prstTxWarp>
          </a:bodyPr>
          <a:lstStyle/>
          <a:p>
            <a:pPr algn="l" eaLnBrk="1" hangingPunct="1"/>
            <a:r>
              <a:rPr lang="en-US" altLang="en-US" dirty="0">
                <a:latin typeface="Century Gothic" charset="0"/>
              </a:rPr>
              <a:t>Privacy, Security, and Confidentiality</a:t>
            </a:r>
          </a:p>
        </p:txBody>
      </p:sp>
      <p:sp>
        <p:nvSpPr>
          <p:cNvPr id="115715" name="Text Placeholder 2"/>
          <p:cNvSpPr>
            <a:spLocks noGrp="1"/>
          </p:cNvSpPr>
          <p:nvPr>
            <p:ph type="body" sz="quarter" idx="15"/>
          </p:nvPr>
        </p:nvSpPr>
        <p:spPr bwMode="auto">
          <a:xfrm>
            <a:off x="542925" y="1301750"/>
            <a:ext cx="8878888" cy="495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750" tIns="44375" rIns="88750" bIns="44375" numCol="1" anchor="t" anchorCtr="0" compatLnSpc="1">
            <a:prstTxWarp prst="textNoShape">
              <a:avLst/>
            </a:prstTxWarp>
          </a:bodyPr>
          <a:lstStyle/>
          <a:p>
            <a:pPr eaLnBrk="1" hangingPunct="1">
              <a:spcBef>
                <a:spcPct val="0"/>
              </a:spcBef>
            </a:pPr>
            <a:r>
              <a:rPr lang="en-US" altLang="en-US">
                <a:latin typeface="Century Gothic" charset="0"/>
              </a:rPr>
              <a:t>References</a:t>
            </a:r>
          </a:p>
        </p:txBody>
      </p:sp>
      <p:sp>
        <p:nvSpPr>
          <p:cNvPr id="2" name="Content Placeholder 1">
            <a:extLst>
              <a:ext uri="{FF2B5EF4-FFF2-40B4-BE49-F238E27FC236}">
                <a16:creationId xmlns:a16="http://schemas.microsoft.com/office/drawing/2014/main" id="{8D99CECE-3971-4B20-8386-F9B9C5A85FCA}"/>
              </a:ext>
            </a:extLst>
          </p:cNvPr>
          <p:cNvSpPr>
            <a:spLocks noGrp="1"/>
          </p:cNvSpPr>
          <p:nvPr>
            <p:ph sz="quarter" idx="14"/>
          </p:nvPr>
        </p:nvSpPr>
        <p:spPr>
          <a:xfrm>
            <a:off x="552450" y="1831975"/>
            <a:ext cx="9077325" cy="5370513"/>
          </a:xfrm>
        </p:spPr>
        <p:txBody>
          <a:bodyPr/>
          <a:lstStyle/>
          <a:p>
            <a:pPr marL="0" indent="0" eaLnBrk="1" fontAlgn="auto" hangingPunct="1">
              <a:spcBef>
                <a:spcPts val="0"/>
              </a:spcBef>
              <a:spcAft>
                <a:spcPts val="660"/>
              </a:spcAft>
              <a:defRPr/>
            </a:pPr>
            <a:r>
              <a:rPr lang="en-US" altLang="en-US" sz="1760" dirty="0">
                <a:solidFill>
                  <a:sysClr val="windowText" lastClr="000000"/>
                </a:solidFill>
              </a:rPr>
              <a:t>National Institute of Standards and Technology (NIST). (2014). </a:t>
            </a:r>
            <a:r>
              <a:rPr lang="en-US" altLang="en-US" sz="1760" i="1" dirty="0">
                <a:solidFill>
                  <a:sysClr val="windowText" lastClr="000000"/>
                </a:solidFill>
              </a:rPr>
              <a:t>Framework for improving critical infrastructure cybersecurity</a:t>
            </a:r>
            <a:r>
              <a:rPr lang="en-US" altLang="en-US" sz="1760" dirty="0">
                <a:solidFill>
                  <a:sysClr val="windowText" lastClr="000000"/>
                </a:solidFill>
              </a:rPr>
              <a:t>. Gaithersburg, MD: NIST. Retrieved from </a:t>
            </a:r>
            <a:r>
              <a:rPr lang="en-US" altLang="en-US" sz="1760" dirty="0">
                <a:solidFill>
                  <a:sysClr val="windowText" lastClr="000000"/>
                </a:solidFill>
                <a:hlinkClick r:id="rId4" tooltip="Link to document"/>
              </a:rPr>
              <a:t>http://www.nist.gov/cyberframework/upload/cybersecurity-framework-021214.pdf</a:t>
            </a:r>
            <a:endParaRPr lang="en-US" altLang="en-US" sz="1760" dirty="0">
              <a:solidFill>
                <a:sysClr val="windowText" lastClr="000000"/>
              </a:solidFill>
            </a:endParaRPr>
          </a:p>
          <a:p>
            <a:pPr marL="0" indent="0" eaLnBrk="1" fontAlgn="auto" hangingPunct="1">
              <a:spcBef>
                <a:spcPts val="0"/>
              </a:spcBef>
              <a:spcAft>
                <a:spcPts val="660"/>
              </a:spcAft>
              <a:defRPr/>
            </a:pPr>
            <a:r>
              <a:rPr lang="en-US" altLang="en-US" sz="1760" dirty="0">
                <a:solidFill>
                  <a:sysClr val="windowText" lastClr="000000"/>
                </a:solidFill>
              </a:rPr>
              <a:t>Office of the National Coordinator for Health Information Technology (ONC) &amp; </a:t>
            </a:r>
            <a:r>
              <a:rPr lang="en-US" sz="1760" dirty="0">
                <a:solidFill>
                  <a:sysClr val="windowText" lastClr="000000"/>
                </a:solidFill>
              </a:rPr>
              <a:t>Office for Civil Rights</a:t>
            </a:r>
            <a:r>
              <a:rPr lang="en-US" altLang="en-US" sz="1760" dirty="0">
                <a:solidFill>
                  <a:sysClr val="windowText" lastClr="000000"/>
                </a:solidFill>
              </a:rPr>
              <a:t>. (2015). </a:t>
            </a:r>
            <a:r>
              <a:rPr lang="en-US" altLang="en-US" sz="1760" i="1" dirty="0">
                <a:solidFill>
                  <a:sysClr val="windowText" lastClr="000000"/>
                </a:solidFill>
              </a:rPr>
              <a:t>Guide to privacy and security of electronic health information</a:t>
            </a:r>
            <a:r>
              <a:rPr lang="en-US" altLang="en-US" sz="1760" dirty="0">
                <a:solidFill>
                  <a:sysClr val="windowText" lastClr="000000"/>
                </a:solidFill>
              </a:rPr>
              <a:t>. Washington, DC: ONC. Retrieved from </a:t>
            </a:r>
            <a:r>
              <a:rPr lang="en-US" altLang="en-US" sz="1760" dirty="0">
                <a:solidFill>
                  <a:sysClr val="windowText" lastClr="000000"/>
                </a:solidFill>
                <a:hlinkClick r:id="rId5" tooltip="Guide to privacy and security of electronic health information, link to pdf document"/>
              </a:rPr>
              <a:t>https://www.healthit.gov/sites/default/files/pdf/privacy/privacy-and-security-guide.pdf</a:t>
            </a:r>
            <a:endParaRPr lang="en-US" altLang="en-US" sz="1760" dirty="0">
              <a:solidFill>
                <a:sysClr val="windowText" lastClr="000000"/>
              </a:solidFill>
            </a:endParaRPr>
          </a:p>
          <a:p>
            <a:pPr marL="0" indent="0" eaLnBrk="1" fontAlgn="auto" hangingPunct="1">
              <a:lnSpc>
                <a:spcPct val="95000"/>
              </a:lnSpc>
              <a:spcBef>
                <a:spcPts val="0"/>
              </a:spcBef>
              <a:spcAft>
                <a:spcPts val="660"/>
              </a:spcAft>
              <a:defRPr/>
            </a:pPr>
            <a:r>
              <a:rPr lang="en-US" altLang="en-US" sz="1760" dirty="0" err="1">
                <a:solidFill>
                  <a:sysClr val="windowText" lastClr="000000"/>
                </a:solidFill>
              </a:rPr>
              <a:t>Orcutt</a:t>
            </a:r>
            <a:r>
              <a:rPr lang="en-US" altLang="en-US" sz="1760" dirty="0">
                <a:solidFill>
                  <a:sysClr val="windowText" lastClr="000000"/>
                </a:solidFill>
              </a:rPr>
              <a:t>, M. (2015, Dec. 23). 2015 could be the year of the hospital hack. </a:t>
            </a:r>
            <a:r>
              <a:rPr lang="en-US" altLang="en-US" sz="1760" i="1" dirty="0">
                <a:solidFill>
                  <a:sysClr val="windowText" lastClr="000000"/>
                </a:solidFill>
              </a:rPr>
              <a:t>MIT Technology Review. </a:t>
            </a:r>
            <a:r>
              <a:rPr lang="en-US" altLang="en-US" sz="1760" dirty="0">
                <a:solidFill>
                  <a:sysClr val="windowText" lastClr="000000"/>
                </a:solidFill>
              </a:rPr>
              <a:t>Retrieved from </a:t>
            </a:r>
            <a:r>
              <a:rPr lang="en-US" altLang="en-US" sz="1760" dirty="0">
                <a:solidFill>
                  <a:sysClr val="windowText" lastClr="000000"/>
                </a:solidFill>
                <a:hlinkClick r:id="rId6" tooltip="2015 could be the year of the hospital hack, Link to document"/>
              </a:rPr>
              <a:t>https://www.technologyreview.com/s/533631/2015-could-be-the-year-of-the-hospital-hack</a:t>
            </a:r>
            <a:endParaRPr lang="en-US" altLang="en-US" sz="1760" dirty="0">
              <a:solidFill>
                <a:sysClr val="windowText" lastClr="000000"/>
              </a:solidFill>
            </a:endParaRPr>
          </a:p>
          <a:p>
            <a:pPr marL="0" indent="0" eaLnBrk="1" fontAlgn="auto" hangingPunct="1">
              <a:lnSpc>
                <a:spcPct val="95000"/>
              </a:lnSpc>
              <a:spcBef>
                <a:spcPts val="0"/>
              </a:spcBef>
              <a:spcAft>
                <a:spcPts val="660"/>
              </a:spcAft>
              <a:defRPr/>
            </a:pPr>
            <a:r>
              <a:rPr lang="en-US" altLang="en-US" sz="1760" dirty="0" err="1">
                <a:solidFill>
                  <a:sysClr val="windowText" lastClr="000000"/>
                </a:solidFill>
              </a:rPr>
              <a:t>Pabrai</a:t>
            </a:r>
            <a:r>
              <a:rPr lang="en-US" altLang="en-US" sz="1760" dirty="0">
                <a:solidFill>
                  <a:sysClr val="windowText" lastClr="000000"/>
                </a:solidFill>
              </a:rPr>
              <a:t>, A. (2008, January 23). The single sign-on solution. </a:t>
            </a:r>
            <a:r>
              <a:rPr lang="en-US" altLang="en-US" sz="1760" i="1" dirty="0">
                <a:solidFill>
                  <a:sysClr val="windowText" lastClr="000000"/>
                </a:solidFill>
              </a:rPr>
              <a:t>H&amp;HN’s Most Wired Magazine</a:t>
            </a:r>
            <a:r>
              <a:rPr lang="en-US" altLang="en-US" sz="1760" dirty="0">
                <a:solidFill>
                  <a:sysClr val="windowText" lastClr="000000"/>
                </a:solidFill>
              </a:rPr>
              <a:t>. </a:t>
            </a:r>
          </a:p>
          <a:p>
            <a:pPr marL="0" indent="0" eaLnBrk="1" fontAlgn="auto" hangingPunct="1">
              <a:lnSpc>
                <a:spcPct val="95000"/>
              </a:lnSpc>
              <a:spcBef>
                <a:spcPts val="0"/>
              </a:spcBef>
              <a:spcAft>
                <a:spcPts val="660"/>
              </a:spcAft>
              <a:defRPr/>
            </a:pPr>
            <a:r>
              <a:rPr lang="en-US" altLang="en-US" sz="1760" dirty="0">
                <a:solidFill>
                  <a:sysClr val="windowText" lastClr="000000"/>
                </a:solidFill>
              </a:rPr>
              <a:t>Patient Privacy Rights Foundation. (</a:t>
            </a:r>
            <a:r>
              <a:rPr lang="en-US" altLang="en-US" sz="1760" dirty="0" err="1">
                <a:solidFill>
                  <a:sysClr val="windowText" lastClr="000000"/>
                </a:solidFill>
              </a:rPr>
              <a:t>n.d.</a:t>
            </a:r>
            <a:r>
              <a:rPr lang="en-US" altLang="en-US" sz="1760" dirty="0">
                <a:solidFill>
                  <a:sysClr val="windowText" lastClr="000000"/>
                </a:solidFill>
              </a:rPr>
              <a:t>). Patient privacy rights. Retrieved from </a:t>
            </a:r>
            <a:r>
              <a:rPr lang="en-US" altLang="en-US" sz="1760" dirty="0">
                <a:solidFill>
                  <a:sysClr val="windowText" lastClr="000000"/>
                </a:solidFill>
                <a:hlinkClick r:id="rId7" tooltip="Patient Privacy Rights Foundation, Link to website"/>
              </a:rPr>
              <a:t>https://patientprivacyrights.org</a:t>
            </a:r>
            <a:r>
              <a:rPr lang="en-US" altLang="en-US" sz="1760" dirty="0">
                <a:solidFill>
                  <a:sysClr val="windowText" lastClr="000000"/>
                </a:solidFill>
              </a:rPr>
              <a:t> </a:t>
            </a:r>
          </a:p>
          <a:p>
            <a:pPr marL="0" indent="0" eaLnBrk="1" fontAlgn="auto" hangingPunct="1">
              <a:lnSpc>
                <a:spcPct val="95000"/>
              </a:lnSpc>
              <a:spcBef>
                <a:spcPts val="0"/>
              </a:spcBef>
              <a:spcAft>
                <a:spcPts val="660"/>
              </a:spcAft>
              <a:defRPr/>
            </a:pPr>
            <a:r>
              <a:rPr lang="en-US" altLang="en-US" sz="1760" dirty="0" err="1">
                <a:solidFill>
                  <a:sysClr val="windowText" lastClr="000000"/>
                </a:solidFill>
              </a:rPr>
              <a:t>Perma</a:t>
            </a:r>
            <a:r>
              <a:rPr lang="en-US" altLang="en-US" sz="1760" dirty="0">
                <a:solidFill>
                  <a:sysClr val="windowText" lastClr="000000"/>
                </a:solidFill>
              </a:rPr>
              <a:t>, G. (2015, Feb. 5). Anthem hit by large data breach. Healthcare Informatics. Retrieved from </a:t>
            </a:r>
            <a:r>
              <a:rPr lang="en-US" altLang="en-US" sz="1760" dirty="0">
                <a:solidFill>
                  <a:sysClr val="windowText" lastClr="000000"/>
                </a:solidFill>
                <a:hlinkClick r:id="rId8" tooltip="Anthem hit by large data breach, Link to document"/>
              </a:rPr>
              <a:t>http://www.healthcare-informatics.com/news-item/anthem-hit-large-data-brach</a:t>
            </a:r>
            <a:endParaRPr lang="en-US" altLang="en-US" sz="1760" dirty="0">
              <a:solidFill>
                <a:sysClr val="windowText" lastClr="000000"/>
              </a:solidFill>
            </a:endParaRPr>
          </a:p>
          <a:p>
            <a:pPr eaLnBrk="1" fontAlgn="auto" hangingPunct="1">
              <a:spcBef>
                <a:spcPts val="0"/>
              </a:spcBef>
              <a:spcAft>
                <a:spcPts val="0"/>
              </a:spcAft>
              <a:defRPr/>
            </a:pPr>
            <a:endParaRPr lang="en-US" sz="1760" dirty="0">
              <a:solidFill>
                <a:sysClr val="windowText" lastClr="000000"/>
              </a:solidFill>
            </a:endParaRPr>
          </a:p>
        </p:txBody>
      </p:sp>
      <p:sp>
        <p:nvSpPr>
          <p:cNvPr id="115717" name="Slide Number Placeholder 8"/>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20725" indent="-276225">
              <a:defRPr>
                <a:solidFill>
                  <a:schemeClr val="tx1"/>
                </a:solidFill>
                <a:latin typeface="Arial" charset="0"/>
                <a:ea typeface="Arial" charset="0"/>
                <a:cs typeface="Arial" charset="0"/>
              </a:defRPr>
            </a:lvl2pPr>
            <a:lvl3pPr marL="1108075" indent="-220663">
              <a:defRPr>
                <a:solidFill>
                  <a:schemeClr val="tx1"/>
                </a:solidFill>
                <a:latin typeface="Arial" charset="0"/>
                <a:ea typeface="Arial" charset="0"/>
                <a:cs typeface="Arial" charset="0"/>
              </a:defRPr>
            </a:lvl3pPr>
            <a:lvl4pPr marL="1552575" indent="-220663">
              <a:defRPr>
                <a:solidFill>
                  <a:schemeClr val="tx1"/>
                </a:solidFill>
                <a:latin typeface="Arial" charset="0"/>
                <a:ea typeface="Arial" charset="0"/>
                <a:cs typeface="Arial" charset="0"/>
              </a:defRPr>
            </a:lvl4pPr>
            <a:lvl5pPr marL="1995488" indent="-220663">
              <a:defRPr>
                <a:solidFill>
                  <a:schemeClr val="tx1"/>
                </a:solidFill>
                <a:latin typeface="Arial" charset="0"/>
                <a:ea typeface="Arial" charset="0"/>
                <a:cs typeface="Arial" charset="0"/>
              </a:defRPr>
            </a:lvl5pPr>
            <a:lvl6pPr marL="2452688" indent="-220663" eaLnBrk="0" fontAlgn="base" hangingPunct="0">
              <a:spcBef>
                <a:spcPct val="0"/>
              </a:spcBef>
              <a:spcAft>
                <a:spcPct val="0"/>
              </a:spcAft>
              <a:defRPr>
                <a:solidFill>
                  <a:schemeClr val="tx1"/>
                </a:solidFill>
                <a:latin typeface="Arial" charset="0"/>
                <a:ea typeface="Arial" charset="0"/>
                <a:cs typeface="Arial" charset="0"/>
              </a:defRPr>
            </a:lvl6pPr>
            <a:lvl7pPr marL="2909888" indent="-220663" eaLnBrk="0" fontAlgn="base" hangingPunct="0">
              <a:spcBef>
                <a:spcPct val="0"/>
              </a:spcBef>
              <a:spcAft>
                <a:spcPct val="0"/>
              </a:spcAft>
              <a:defRPr>
                <a:solidFill>
                  <a:schemeClr val="tx1"/>
                </a:solidFill>
                <a:latin typeface="Arial" charset="0"/>
                <a:ea typeface="Arial" charset="0"/>
                <a:cs typeface="Arial" charset="0"/>
              </a:defRPr>
            </a:lvl7pPr>
            <a:lvl8pPr marL="3367088" indent="-220663" eaLnBrk="0" fontAlgn="base" hangingPunct="0">
              <a:spcBef>
                <a:spcPct val="0"/>
              </a:spcBef>
              <a:spcAft>
                <a:spcPct val="0"/>
              </a:spcAft>
              <a:defRPr>
                <a:solidFill>
                  <a:schemeClr val="tx1"/>
                </a:solidFill>
                <a:latin typeface="Arial" charset="0"/>
                <a:ea typeface="Arial" charset="0"/>
                <a:cs typeface="Arial" charset="0"/>
              </a:defRPr>
            </a:lvl8pPr>
            <a:lvl9pPr marL="3824288" indent="-220663" eaLnBrk="0" fontAlgn="base" hangingPunct="0">
              <a:spcBef>
                <a:spcPct val="0"/>
              </a:spcBef>
              <a:spcAft>
                <a:spcPct val="0"/>
              </a:spcAft>
              <a:defRPr>
                <a:solidFill>
                  <a:schemeClr val="tx1"/>
                </a:solidFill>
                <a:latin typeface="Arial" charset="0"/>
                <a:ea typeface="Arial" charset="0"/>
                <a:cs typeface="Arial" charset="0"/>
              </a:defRPr>
            </a:lvl9pPr>
          </a:lstStyle>
          <a:p>
            <a:fld id="{7FD7344B-45AE-7647-BDCD-7316509B482A}" type="slidenum">
              <a:rPr lang="en-US" altLang="en-US">
                <a:solidFill>
                  <a:srgbClr val="1E1860"/>
                </a:solidFill>
              </a:rPr>
              <a:pPr/>
              <a:t>50</a:t>
            </a:fld>
            <a:endParaRPr lang="en-US" altLang="en-US">
              <a:solidFill>
                <a:srgbClr val="1E1860"/>
              </a:solidFill>
            </a:endParaRPr>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p:nvPr>
        </p:nvSpPr>
        <p:spPr bwMode="auto">
          <a:xfrm>
            <a:off x="531813" y="631825"/>
            <a:ext cx="8890000" cy="638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750" tIns="44375" rIns="88750" bIns="44375" numCol="1" anchor="t" anchorCtr="0" compatLnSpc="1">
            <a:prstTxWarp prst="textNoShape">
              <a:avLst/>
            </a:prstTxWarp>
          </a:bodyPr>
          <a:lstStyle/>
          <a:p>
            <a:pPr algn="l" eaLnBrk="1" hangingPunct="1"/>
            <a:r>
              <a:rPr lang="en-US" altLang="en-US" dirty="0">
                <a:latin typeface="Century Gothic" charset="0"/>
              </a:rPr>
              <a:t>Privacy, Security, and Confidentiality</a:t>
            </a:r>
          </a:p>
        </p:txBody>
      </p:sp>
      <p:sp>
        <p:nvSpPr>
          <p:cNvPr id="117763" name="Text Placeholder 2"/>
          <p:cNvSpPr>
            <a:spLocks noGrp="1"/>
          </p:cNvSpPr>
          <p:nvPr>
            <p:ph type="body" sz="quarter" idx="15"/>
          </p:nvPr>
        </p:nvSpPr>
        <p:spPr bwMode="auto">
          <a:xfrm>
            <a:off x="542925" y="1301750"/>
            <a:ext cx="8878888" cy="495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750" tIns="44375" rIns="88750" bIns="44375" numCol="1" anchor="t" anchorCtr="0" compatLnSpc="1">
            <a:prstTxWarp prst="textNoShape">
              <a:avLst/>
            </a:prstTxWarp>
          </a:bodyPr>
          <a:lstStyle/>
          <a:p>
            <a:pPr eaLnBrk="1" hangingPunct="1">
              <a:spcBef>
                <a:spcPct val="0"/>
              </a:spcBef>
            </a:pPr>
            <a:r>
              <a:rPr lang="en-US" altLang="en-US">
                <a:latin typeface="Century Gothic" charset="0"/>
              </a:rPr>
              <a:t>References</a:t>
            </a:r>
          </a:p>
        </p:txBody>
      </p:sp>
      <p:sp>
        <p:nvSpPr>
          <p:cNvPr id="2" name="Content Placeholder 1">
            <a:extLst>
              <a:ext uri="{FF2B5EF4-FFF2-40B4-BE49-F238E27FC236}">
                <a16:creationId xmlns:a16="http://schemas.microsoft.com/office/drawing/2014/main" id="{6BE4B26A-8ED9-400C-B13B-3E58673FC09D}"/>
              </a:ext>
            </a:extLst>
          </p:cNvPr>
          <p:cNvSpPr>
            <a:spLocks noGrp="1"/>
          </p:cNvSpPr>
          <p:nvPr>
            <p:ph sz="quarter" idx="14"/>
          </p:nvPr>
        </p:nvSpPr>
        <p:spPr>
          <a:xfrm>
            <a:off x="552450" y="1831975"/>
            <a:ext cx="9077325" cy="5370513"/>
          </a:xfrm>
        </p:spPr>
        <p:txBody>
          <a:bodyPr/>
          <a:lstStyle/>
          <a:p>
            <a:pPr eaLnBrk="1" fontAlgn="auto" hangingPunct="1">
              <a:spcBef>
                <a:spcPts val="0"/>
              </a:spcBef>
              <a:spcAft>
                <a:spcPts val="0"/>
              </a:spcAft>
              <a:defRPr/>
            </a:pPr>
            <a:r>
              <a:rPr lang="en-US" altLang="en-US" sz="1760" dirty="0" err="1">
                <a:solidFill>
                  <a:sysClr val="windowText" lastClr="000000"/>
                </a:solidFill>
              </a:rPr>
              <a:t>Ponemon</a:t>
            </a:r>
            <a:r>
              <a:rPr lang="en-US" altLang="en-US" sz="1760" dirty="0">
                <a:solidFill>
                  <a:sysClr val="windowText" lastClr="000000"/>
                </a:solidFill>
              </a:rPr>
              <a:t> Institute. (2015). Fifth annual benchmark study on privacy and security</a:t>
            </a:r>
          </a:p>
          <a:p>
            <a:pPr eaLnBrk="1" fontAlgn="auto" hangingPunct="1">
              <a:spcBef>
                <a:spcPts val="0"/>
              </a:spcBef>
              <a:spcAft>
                <a:spcPts val="0"/>
              </a:spcAft>
              <a:defRPr/>
            </a:pPr>
            <a:r>
              <a:rPr lang="en-US" altLang="en-US" sz="1760" dirty="0">
                <a:solidFill>
                  <a:sysClr val="windowText" lastClr="000000"/>
                </a:solidFill>
              </a:rPr>
              <a:t>of healthcare data. Retrieved from </a:t>
            </a:r>
            <a:r>
              <a:rPr lang="en-US" altLang="en-US" sz="1760" dirty="0">
                <a:solidFill>
                  <a:sysClr val="windowText" lastClr="000000"/>
                </a:solidFill>
                <a:hlinkClick r:id="rId4" tooltip="Fifth annual benchmark study on privacy and security of healthcare data, Link to study"/>
              </a:rPr>
              <a:t>https://www2.idexpertscorp.com/fifth-annual </a:t>
            </a:r>
            <a:r>
              <a:rPr lang="en-US" altLang="en-US" sz="1760" dirty="0" err="1">
                <a:solidFill>
                  <a:sysClr val="windowText" lastClr="000000"/>
                </a:solidFill>
                <a:hlinkClick r:id="rId4" tooltip="Fifth annual benchmark study on privacy and security of healthcare data, Link to study"/>
              </a:rPr>
              <a:t>ponemon</a:t>
            </a:r>
            <a:r>
              <a:rPr lang="en-US" altLang="en-US" sz="1760" dirty="0">
                <a:solidFill>
                  <a:sysClr val="windowText" lastClr="000000"/>
                </a:solidFill>
                <a:hlinkClick r:id="rId4" tooltip="Fifth annual benchmark study on privacy and security of healthcare data, Link to study"/>
              </a:rPr>
              <a:t>-study-on-privacy-security-incidents-of-healthcare-data</a:t>
            </a:r>
            <a:endParaRPr lang="en-US" altLang="en-US" sz="1760" dirty="0">
              <a:solidFill>
                <a:sysClr val="windowText" lastClr="000000"/>
              </a:solidFill>
            </a:endParaRPr>
          </a:p>
          <a:p>
            <a:pPr marL="0" indent="0" eaLnBrk="1" fontAlgn="auto" hangingPunct="1">
              <a:lnSpc>
                <a:spcPct val="95000"/>
              </a:lnSpc>
              <a:spcBef>
                <a:spcPts val="0"/>
              </a:spcBef>
              <a:spcAft>
                <a:spcPts val="660"/>
              </a:spcAft>
              <a:defRPr/>
            </a:pPr>
            <a:endParaRPr lang="en-US" altLang="en-US" sz="1650" dirty="0">
              <a:solidFill>
                <a:sysClr val="windowText" lastClr="000000"/>
              </a:solidFill>
            </a:endParaRPr>
          </a:p>
          <a:p>
            <a:pPr marL="0" indent="0" eaLnBrk="1" fontAlgn="auto" hangingPunct="1">
              <a:lnSpc>
                <a:spcPct val="95000"/>
              </a:lnSpc>
              <a:spcBef>
                <a:spcPts val="0"/>
              </a:spcBef>
              <a:spcAft>
                <a:spcPts val="660"/>
              </a:spcAft>
              <a:defRPr/>
            </a:pPr>
            <a:r>
              <a:rPr lang="en-US" altLang="en-US" sz="1650" dirty="0" err="1">
                <a:solidFill>
                  <a:sysClr val="windowText" lastClr="000000"/>
                </a:solidFill>
              </a:rPr>
              <a:t>Pritts</a:t>
            </a:r>
            <a:r>
              <a:rPr lang="en-US" altLang="en-US" sz="1650" dirty="0">
                <a:solidFill>
                  <a:sysClr val="windowText" lastClr="000000"/>
                </a:solidFill>
              </a:rPr>
              <a:t>, J., &amp; Connor, K. (2007). </a:t>
            </a:r>
            <a:r>
              <a:rPr lang="en-US" altLang="en-US" sz="1650" i="1" dirty="0">
                <a:solidFill>
                  <a:sysClr val="windowText" lastClr="000000"/>
                </a:solidFill>
              </a:rPr>
              <a:t>The implementation of e-consent mechanisms in three countries: Canada, England, and the Netherlands. </a:t>
            </a:r>
            <a:r>
              <a:rPr lang="en-US" altLang="en-US" sz="1650" dirty="0">
                <a:solidFill>
                  <a:sysClr val="windowText" lastClr="000000"/>
                </a:solidFill>
              </a:rPr>
              <a:t>Washington, DC: Substance Abuse and Mental Health Services Administration. Retrieved from </a:t>
            </a:r>
            <a:r>
              <a:rPr lang="en-US" altLang="en-US" sz="1650" dirty="0">
                <a:solidFill>
                  <a:sysClr val="windowText" lastClr="000000"/>
                </a:solidFill>
                <a:hlinkClick r:id="rId5" tooltip="The implementation of e-consent mechanisms in three countries: Canada, England, and the Netherlands, Link to pdf document"/>
              </a:rPr>
              <a:t>http://ihcrp.georgetown.edu/pdfs/prittse-consent.pdf</a:t>
            </a:r>
            <a:endParaRPr lang="en-US" altLang="en-US" sz="1650" dirty="0">
              <a:solidFill>
                <a:sysClr val="windowText" lastClr="000000"/>
              </a:solidFill>
            </a:endParaRPr>
          </a:p>
          <a:p>
            <a:pPr marL="0" indent="0" eaLnBrk="1" fontAlgn="auto" hangingPunct="1">
              <a:lnSpc>
                <a:spcPct val="95000"/>
              </a:lnSpc>
              <a:spcBef>
                <a:spcPts val="0"/>
              </a:spcBef>
              <a:spcAft>
                <a:spcPts val="660"/>
              </a:spcAft>
              <a:defRPr/>
            </a:pPr>
            <a:r>
              <a:rPr lang="en-US" altLang="en-US" sz="1650" dirty="0">
                <a:solidFill>
                  <a:sysClr val="windowText" lastClr="000000"/>
                </a:solidFill>
              </a:rPr>
              <a:t>Privacy Rights Clearinghouse. (2005). Chronology of data breaches. Retrieved from </a:t>
            </a:r>
            <a:r>
              <a:rPr lang="en-US" altLang="en-US" sz="1650" dirty="0">
                <a:solidFill>
                  <a:sysClr val="windowText" lastClr="000000"/>
                </a:solidFill>
                <a:hlinkClick r:id="rId6" tooltip="Chronology of data breaches, Link to document"/>
              </a:rPr>
              <a:t>http://www.privacyrights.org/data-breach</a:t>
            </a:r>
            <a:endParaRPr lang="en-US" altLang="en-US" sz="1650" dirty="0">
              <a:solidFill>
                <a:sysClr val="windowText" lastClr="000000"/>
              </a:solidFill>
            </a:endParaRPr>
          </a:p>
          <a:p>
            <a:pPr marL="0" indent="0" eaLnBrk="1" fontAlgn="auto" hangingPunct="1">
              <a:lnSpc>
                <a:spcPct val="95000"/>
              </a:lnSpc>
              <a:spcBef>
                <a:spcPts val="0"/>
              </a:spcBef>
              <a:spcAft>
                <a:spcPts val="660"/>
              </a:spcAft>
              <a:defRPr/>
            </a:pPr>
            <a:r>
              <a:rPr lang="en-US" altLang="en-US" sz="1650" dirty="0">
                <a:solidFill>
                  <a:sysClr val="windowText" lastClr="000000"/>
                </a:solidFill>
              </a:rPr>
              <a:t>Privacy Rights Clearinghouse. (2014). </a:t>
            </a:r>
            <a:r>
              <a:rPr lang="en-US" sz="1650" dirty="0">
                <a:solidFill>
                  <a:sysClr val="windowText" lastClr="000000"/>
                </a:solidFill>
              </a:rPr>
              <a:t>Fact sheet 8c: The HIPAA privacy rule: Patients’ rights. Retrieved from </a:t>
            </a:r>
            <a:r>
              <a:rPr lang="en-US" sz="1650" dirty="0">
                <a:solidFill>
                  <a:sysClr val="windowText" lastClr="000000"/>
                </a:solidFill>
                <a:hlinkClick r:id="rId7" tooltip="Link to document"/>
              </a:rPr>
              <a:t>https://www.privacyrights.org/content/hipaa-privacy-rule-patients-rights</a:t>
            </a:r>
            <a:endParaRPr lang="en-US" sz="1650" dirty="0">
              <a:solidFill>
                <a:sysClr val="windowText" lastClr="000000"/>
              </a:solidFill>
            </a:endParaRPr>
          </a:p>
          <a:p>
            <a:pPr marL="0" indent="0" eaLnBrk="1" fontAlgn="auto" hangingPunct="1">
              <a:lnSpc>
                <a:spcPct val="95000"/>
              </a:lnSpc>
              <a:spcBef>
                <a:spcPts val="0"/>
              </a:spcBef>
              <a:spcAft>
                <a:spcPts val="660"/>
              </a:spcAft>
              <a:defRPr/>
            </a:pPr>
            <a:r>
              <a:rPr lang="en-US" altLang="en-US" sz="1540" dirty="0" err="1">
                <a:solidFill>
                  <a:sysClr val="windowText" lastClr="000000"/>
                </a:solidFill>
              </a:rPr>
              <a:t>Rescorla</a:t>
            </a:r>
            <a:r>
              <a:rPr lang="en-US" altLang="en-US" sz="1540" dirty="0">
                <a:solidFill>
                  <a:sysClr val="windowText" lastClr="000000"/>
                </a:solidFill>
              </a:rPr>
              <a:t>, E. (2001). </a:t>
            </a:r>
            <a:r>
              <a:rPr lang="en-US" altLang="en-US" sz="1540" i="1" dirty="0">
                <a:solidFill>
                  <a:sysClr val="windowText" lastClr="000000"/>
                </a:solidFill>
              </a:rPr>
              <a:t>SSL and TLS: Designing and building secure systems.</a:t>
            </a:r>
            <a:r>
              <a:rPr lang="en-US" altLang="en-US" sz="1540" dirty="0">
                <a:solidFill>
                  <a:sysClr val="windowText" lastClr="000000"/>
                </a:solidFill>
              </a:rPr>
              <a:t> Boston, MA: Addison Wesley. </a:t>
            </a:r>
          </a:p>
          <a:p>
            <a:pPr marL="0" indent="0" eaLnBrk="1" fontAlgn="auto" hangingPunct="1">
              <a:lnSpc>
                <a:spcPct val="95000"/>
              </a:lnSpc>
              <a:spcBef>
                <a:spcPts val="0"/>
              </a:spcBef>
              <a:spcAft>
                <a:spcPts val="660"/>
              </a:spcAft>
              <a:defRPr/>
            </a:pPr>
            <a:r>
              <a:rPr lang="en-US" altLang="en-US" sz="1540" dirty="0" err="1">
                <a:solidFill>
                  <a:sysClr val="windowText" lastClr="000000"/>
                </a:solidFill>
              </a:rPr>
              <a:t>Rindfleisch</a:t>
            </a:r>
            <a:r>
              <a:rPr lang="en-US" altLang="en-US" sz="1540" dirty="0">
                <a:solidFill>
                  <a:sysClr val="windowText" lastClr="000000"/>
                </a:solidFill>
              </a:rPr>
              <a:t>, T. (1997). Privacy, information technology, and healthcare. </a:t>
            </a:r>
            <a:r>
              <a:rPr lang="en-US" altLang="en-US" sz="1540" i="1" dirty="0">
                <a:solidFill>
                  <a:sysClr val="windowText" lastClr="000000"/>
                </a:solidFill>
              </a:rPr>
              <a:t>Communications of the ACM, 40</a:t>
            </a:r>
            <a:r>
              <a:rPr lang="en-US" altLang="en-US" sz="1540" dirty="0">
                <a:solidFill>
                  <a:sysClr val="windowText" lastClr="000000"/>
                </a:solidFill>
              </a:rPr>
              <a:t>(8), 93–100. </a:t>
            </a:r>
            <a:endParaRPr lang="en-US" altLang="en-US" sz="1650" dirty="0">
              <a:solidFill>
                <a:sysClr val="windowText" lastClr="000000"/>
              </a:solidFill>
            </a:endParaRPr>
          </a:p>
          <a:p>
            <a:pPr marL="0" indent="0" eaLnBrk="1" fontAlgn="auto" hangingPunct="1">
              <a:lnSpc>
                <a:spcPct val="95000"/>
              </a:lnSpc>
              <a:spcBef>
                <a:spcPts val="0"/>
              </a:spcBef>
              <a:spcAft>
                <a:spcPts val="660"/>
              </a:spcAft>
              <a:defRPr/>
            </a:pPr>
            <a:r>
              <a:rPr lang="en-US" altLang="en-US" sz="1650" dirty="0" err="1">
                <a:solidFill>
                  <a:sysClr val="windowText" lastClr="000000"/>
                </a:solidFill>
              </a:rPr>
              <a:t>Rodwin</a:t>
            </a:r>
            <a:r>
              <a:rPr lang="en-US" altLang="en-US" sz="1650" dirty="0">
                <a:solidFill>
                  <a:sysClr val="windowText" lastClr="000000"/>
                </a:solidFill>
              </a:rPr>
              <a:t>, M. (2009). The case for public ownership of patient data. </a:t>
            </a:r>
            <a:r>
              <a:rPr lang="en-US" altLang="en-US" sz="1650" i="1" dirty="0">
                <a:solidFill>
                  <a:sysClr val="windowText" lastClr="000000"/>
                </a:solidFill>
              </a:rPr>
              <a:t>JAMA, 302,</a:t>
            </a:r>
            <a:r>
              <a:rPr lang="en-US" altLang="en-US" sz="1650" dirty="0">
                <a:solidFill>
                  <a:sysClr val="windowText" lastClr="000000"/>
                </a:solidFill>
              </a:rPr>
              <a:t> 86–88. </a:t>
            </a:r>
          </a:p>
          <a:p>
            <a:pPr marL="0" indent="0" eaLnBrk="1" fontAlgn="auto" hangingPunct="1">
              <a:lnSpc>
                <a:spcPct val="95000"/>
              </a:lnSpc>
              <a:spcBef>
                <a:spcPts val="0"/>
              </a:spcBef>
              <a:spcAft>
                <a:spcPts val="660"/>
              </a:spcAft>
              <a:defRPr/>
            </a:pPr>
            <a:r>
              <a:rPr lang="en-US" altLang="en-US" sz="1650" dirty="0">
                <a:solidFill>
                  <a:sysClr val="windowText" lastClr="000000"/>
                </a:solidFill>
              </a:rPr>
              <a:t>Rojas-Burke, J. (2006). Providence critics push for safer records. </a:t>
            </a:r>
            <a:r>
              <a:rPr lang="en-US" altLang="en-US" sz="1650" i="1" dirty="0">
                <a:solidFill>
                  <a:sysClr val="windowText" lastClr="000000"/>
                </a:solidFill>
              </a:rPr>
              <a:t>The Oregonian</a:t>
            </a:r>
            <a:r>
              <a:rPr lang="en-US" altLang="en-US" sz="1650" dirty="0">
                <a:solidFill>
                  <a:sysClr val="windowText" lastClr="000000"/>
                </a:solidFill>
              </a:rPr>
              <a:t>. </a:t>
            </a:r>
          </a:p>
          <a:p>
            <a:pPr marL="0" indent="0" eaLnBrk="1" fontAlgn="auto" hangingPunct="1">
              <a:lnSpc>
                <a:spcPct val="95000"/>
              </a:lnSpc>
              <a:spcBef>
                <a:spcPts val="0"/>
              </a:spcBef>
              <a:spcAft>
                <a:spcPts val="660"/>
              </a:spcAft>
              <a:defRPr/>
            </a:pPr>
            <a:r>
              <a:rPr lang="en-US" altLang="en-US" sz="1540" dirty="0" err="1">
                <a:solidFill>
                  <a:sysClr val="windowText" lastClr="000000"/>
                </a:solidFill>
              </a:rPr>
              <a:t>Rothfeder</a:t>
            </a:r>
            <a:r>
              <a:rPr lang="en-US" altLang="en-US" sz="1540" dirty="0">
                <a:solidFill>
                  <a:sysClr val="windowText" lastClr="000000"/>
                </a:solidFill>
              </a:rPr>
              <a:t>, J. (1992). </a:t>
            </a:r>
            <a:r>
              <a:rPr lang="en-US" altLang="en-US" sz="1540" i="1" dirty="0">
                <a:solidFill>
                  <a:sysClr val="windowText" lastClr="000000"/>
                </a:solidFill>
              </a:rPr>
              <a:t>Privacy for sale: How computerization has made everyone’ s private life an open secret.</a:t>
            </a:r>
            <a:r>
              <a:rPr lang="en-US" altLang="en-US" sz="1540" dirty="0">
                <a:solidFill>
                  <a:sysClr val="windowText" lastClr="000000"/>
                </a:solidFill>
              </a:rPr>
              <a:t> New York, NY: Simon &amp; Schuster. </a:t>
            </a:r>
            <a:endParaRPr lang="en-US" altLang="en-US" sz="1650" dirty="0">
              <a:solidFill>
                <a:sysClr val="windowText" lastClr="000000"/>
              </a:solidFill>
            </a:endParaRPr>
          </a:p>
          <a:p>
            <a:pPr eaLnBrk="1" fontAlgn="auto" hangingPunct="1">
              <a:spcBef>
                <a:spcPts val="0"/>
              </a:spcBef>
              <a:spcAft>
                <a:spcPts val="0"/>
              </a:spcAft>
              <a:defRPr/>
            </a:pPr>
            <a:endParaRPr lang="en-US" dirty="0">
              <a:solidFill>
                <a:sysClr val="windowText" lastClr="000000"/>
              </a:solidFill>
            </a:endParaRPr>
          </a:p>
          <a:p>
            <a:pPr eaLnBrk="1" fontAlgn="auto" hangingPunct="1">
              <a:spcBef>
                <a:spcPts val="0"/>
              </a:spcBef>
              <a:spcAft>
                <a:spcPts val="0"/>
              </a:spcAft>
              <a:defRPr/>
            </a:pPr>
            <a:endParaRPr lang="en-US" altLang="en-US" sz="1760" dirty="0">
              <a:solidFill>
                <a:sysClr val="windowText" lastClr="000000"/>
              </a:solidFill>
            </a:endParaRPr>
          </a:p>
          <a:p>
            <a:pPr eaLnBrk="1" fontAlgn="auto" hangingPunct="1">
              <a:spcBef>
                <a:spcPts val="0"/>
              </a:spcBef>
              <a:spcAft>
                <a:spcPts val="0"/>
              </a:spcAft>
              <a:defRPr/>
            </a:pPr>
            <a:endParaRPr lang="en-US" sz="1760" dirty="0">
              <a:solidFill>
                <a:sysClr val="windowText" lastClr="000000"/>
              </a:solidFill>
            </a:endParaRPr>
          </a:p>
        </p:txBody>
      </p:sp>
      <p:sp>
        <p:nvSpPr>
          <p:cNvPr id="117765" name="Slide Number Placeholder 8"/>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20725" indent="-276225">
              <a:defRPr>
                <a:solidFill>
                  <a:schemeClr val="tx1"/>
                </a:solidFill>
                <a:latin typeface="Arial" charset="0"/>
                <a:ea typeface="Arial" charset="0"/>
                <a:cs typeface="Arial" charset="0"/>
              </a:defRPr>
            </a:lvl2pPr>
            <a:lvl3pPr marL="1108075" indent="-220663">
              <a:defRPr>
                <a:solidFill>
                  <a:schemeClr val="tx1"/>
                </a:solidFill>
                <a:latin typeface="Arial" charset="0"/>
                <a:ea typeface="Arial" charset="0"/>
                <a:cs typeface="Arial" charset="0"/>
              </a:defRPr>
            </a:lvl3pPr>
            <a:lvl4pPr marL="1552575" indent="-220663">
              <a:defRPr>
                <a:solidFill>
                  <a:schemeClr val="tx1"/>
                </a:solidFill>
                <a:latin typeface="Arial" charset="0"/>
                <a:ea typeface="Arial" charset="0"/>
                <a:cs typeface="Arial" charset="0"/>
              </a:defRPr>
            </a:lvl4pPr>
            <a:lvl5pPr marL="1995488" indent="-220663">
              <a:defRPr>
                <a:solidFill>
                  <a:schemeClr val="tx1"/>
                </a:solidFill>
                <a:latin typeface="Arial" charset="0"/>
                <a:ea typeface="Arial" charset="0"/>
                <a:cs typeface="Arial" charset="0"/>
              </a:defRPr>
            </a:lvl5pPr>
            <a:lvl6pPr marL="2452688" indent="-220663" eaLnBrk="0" fontAlgn="base" hangingPunct="0">
              <a:spcBef>
                <a:spcPct val="0"/>
              </a:spcBef>
              <a:spcAft>
                <a:spcPct val="0"/>
              </a:spcAft>
              <a:defRPr>
                <a:solidFill>
                  <a:schemeClr val="tx1"/>
                </a:solidFill>
                <a:latin typeface="Arial" charset="0"/>
                <a:ea typeface="Arial" charset="0"/>
                <a:cs typeface="Arial" charset="0"/>
              </a:defRPr>
            </a:lvl6pPr>
            <a:lvl7pPr marL="2909888" indent="-220663" eaLnBrk="0" fontAlgn="base" hangingPunct="0">
              <a:spcBef>
                <a:spcPct val="0"/>
              </a:spcBef>
              <a:spcAft>
                <a:spcPct val="0"/>
              </a:spcAft>
              <a:defRPr>
                <a:solidFill>
                  <a:schemeClr val="tx1"/>
                </a:solidFill>
                <a:latin typeface="Arial" charset="0"/>
                <a:ea typeface="Arial" charset="0"/>
                <a:cs typeface="Arial" charset="0"/>
              </a:defRPr>
            </a:lvl7pPr>
            <a:lvl8pPr marL="3367088" indent="-220663" eaLnBrk="0" fontAlgn="base" hangingPunct="0">
              <a:spcBef>
                <a:spcPct val="0"/>
              </a:spcBef>
              <a:spcAft>
                <a:spcPct val="0"/>
              </a:spcAft>
              <a:defRPr>
                <a:solidFill>
                  <a:schemeClr val="tx1"/>
                </a:solidFill>
                <a:latin typeface="Arial" charset="0"/>
                <a:ea typeface="Arial" charset="0"/>
                <a:cs typeface="Arial" charset="0"/>
              </a:defRPr>
            </a:lvl8pPr>
            <a:lvl9pPr marL="3824288" indent="-220663" eaLnBrk="0" fontAlgn="base" hangingPunct="0">
              <a:spcBef>
                <a:spcPct val="0"/>
              </a:spcBef>
              <a:spcAft>
                <a:spcPct val="0"/>
              </a:spcAft>
              <a:defRPr>
                <a:solidFill>
                  <a:schemeClr val="tx1"/>
                </a:solidFill>
                <a:latin typeface="Arial" charset="0"/>
                <a:ea typeface="Arial" charset="0"/>
                <a:cs typeface="Arial" charset="0"/>
              </a:defRPr>
            </a:lvl9pPr>
          </a:lstStyle>
          <a:p>
            <a:fld id="{64DA3881-FF3A-D243-9B60-747EB5C81537}" type="slidenum">
              <a:rPr lang="en-US" altLang="en-US">
                <a:solidFill>
                  <a:srgbClr val="1E1860"/>
                </a:solidFill>
              </a:rPr>
              <a:pPr/>
              <a:t>51</a:t>
            </a:fld>
            <a:endParaRPr lang="en-US" altLang="en-US">
              <a:solidFill>
                <a:srgbClr val="1E1860"/>
              </a:solidFill>
            </a:endParaRPr>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p:cNvSpPr>
            <a:spLocks noGrp="1"/>
          </p:cNvSpPr>
          <p:nvPr>
            <p:ph type="title"/>
          </p:nvPr>
        </p:nvSpPr>
        <p:spPr bwMode="auto">
          <a:xfrm>
            <a:off x="531813" y="631825"/>
            <a:ext cx="8890000" cy="638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750" tIns="44375" rIns="88750" bIns="44375" numCol="1" anchor="t" anchorCtr="0" compatLnSpc="1">
            <a:prstTxWarp prst="textNoShape">
              <a:avLst/>
            </a:prstTxWarp>
          </a:bodyPr>
          <a:lstStyle/>
          <a:p>
            <a:pPr algn="l" eaLnBrk="1" hangingPunct="1"/>
            <a:r>
              <a:rPr lang="en-US" altLang="en-US" dirty="0">
                <a:latin typeface="Century Gothic" charset="0"/>
              </a:rPr>
              <a:t>Privacy, Security, and Confidentiality</a:t>
            </a:r>
          </a:p>
        </p:txBody>
      </p:sp>
      <p:sp>
        <p:nvSpPr>
          <p:cNvPr id="119811" name="Text Placeholder 2"/>
          <p:cNvSpPr>
            <a:spLocks noGrp="1"/>
          </p:cNvSpPr>
          <p:nvPr>
            <p:ph type="body" sz="quarter" idx="15"/>
          </p:nvPr>
        </p:nvSpPr>
        <p:spPr bwMode="auto">
          <a:xfrm>
            <a:off x="542925" y="1301750"/>
            <a:ext cx="8878888" cy="495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750" tIns="44375" rIns="88750" bIns="44375" numCol="1" anchor="t" anchorCtr="0" compatLnSpc="1">
            <a:prstTxWarp prst="textNoShape">
              <a:avLst/>
            </a:prstTxWarp>
          </a:bodyPr>
          <a:lstStyle/>
          <a:p>
            <a:pPr eaLnBrk="1" hangingPunct="1">
              <a:spcBef>
                <a:spcPct val="0"/>
              </a:spcBef>
            </a:pPr>
            <a:r>
              <a:rPr lang="en-US" altLang="en-US">
                <a:latin typeface="Century Gothic" charset="0"/>
              </a:rPr>
              <a:t>References</a:t>
            </a:r>
          </a:p>
        </p:txBody>
      </p:sp>
      <p:sp>
        <p:nvSpPr>
          <p:cNvPr id="2" name="Content Placeholder 1">
            <a:extLst>
              <a:ext uri="{FF2B5EF4-FFF2-40B4-BE49-F238E27FC236}">
                <a16:creationId xmlns:a16="http://schemas.microsoft.com/office/drawing/2014/main" id="{8F8FC4BC-CF67-42EF-8BB2-014595270813}"/>
              </a:ext>
            </a:extLst>
          </p:cNvPr>
          <p:cNvSpPr>
            <a:spLocks noGrp="1"/>
          </p:cNvSpPr>
          <p:nvPr>
            <p:ph sz="quarter" idx="14"/>
          </p:nvPr>
        </p:nvSpPr>
        <p:spPr>
          <a:xfrm>
            <a:off x="552450" y="1831975"/>
            <a:ext cx="9077325" cy="5370513"/>
          </a:xfrm>
        </p:spPr>
        <p:txBody>
          <a:bodyPr/>
          <a:lstStyle/>
          <a:p>
            <a:pPr marL="0" indent="0" eaLnBrk="1" fontAlgn="auto" hangingPunct="1">
              <a:lnSpc>
                <a:spcPct val="95000"/>
              </a:lnSpc>
              <a:spcBef>
                <a:spcPts val="0"/>
              </a:spcBef>
              <a:spcAft>
                <a:spcPts val="660"/>
              </a:spcAft>
              <a:defRPr/>
            </a:pPr>
            <a:r>
              <a:rPr lang="en-US" altLang="en-US" sz="1650" dirty="0">
                <a:solidFill>
                  <a:sysClr val="windowText" lastClr="000000"/>
                </a:solidFill>
              </a:rPr>
              <a:t>Rothstein, M., &amp; </a:t>
            </a:r>
            <a:r>
              <a:rPr lang="en-US" altLang="en-US" sz="1650" dirty="0" err="1">
                <a:solidFill>
                  <a:sysClr val="windowText" lastClr="000000"/>
                </a:solidFill>
              </a:rPr>
              <a:t>Talbott</a:t>
            </a:r>
            <a:r>
              <a:rPr lang="en-US" altLang="en-US" sz="1650" dirty="0">
                <a:solidFill>
                  <a:sysClr val="windowText" lastClr="000000"/>
                </a:solidFill>
              </a:rPr>
              <a:t>, M. (2006). Compelled disclosure of health information: Protecting against the greatest potential threat to privacy. </a:t>
            </a:r>
            <a:r>
              <a:rPr lang="en-US" altLang="en-US" sz="1650" i="1" dirty="0">
                <a:solidFill>
                  <a:sysClr val="windowText" lastClr="000000"/>
                </a:solidFill>
              </a:rPr>
              <a:t>JAMA</a:t>
            </a:r>
            <a:r>
              <a:rPr lang="en-US" altLang="en-US" sz="1650" dirty="0">
                <a:solidFill>
                  <a:sysClr val="windowText" lastClr="000000"/>
                </a:solidFill>
              </a:rPr>
              <a:t>, </a:t>
            </a:r>
            <a:r>
              <a:rPr lang="en-US" altLang="en-US" sz="1650" i="1" dirty="0">
                <a:solidFill>
                  <a:sysClr val="windowText" lastClr="000000"/>
                </a:solidFill>
              </a:rPr>
              <a:t>295, </a:t>
            </a:r>
            <a:r>
              <a:rPr lang="en-US" altLang="en-US" sz="1650" dirty="0">
                <a:solidFill>
                  <a:sysClr val="windowText" lastClr="000000"/>
                </a:solidFill>
              </a:rPr>
              <a:t>2882–2885. </a:t>
            </a:r>
          </a:p>
          <a:p>
            <a:pPr marL="0" indent="0" eaLnBrk="1" fontAlgn="auto" hangingPunct="1">
              <a:lnSpc>
                <a:spcPct val="95000"/>
              </a:lnSpc>
              <a:spcBef>
                <a:spcPts val="0"/>
              </a:spcBef>
              <a:spcAft>
                <a:spcPts val="660"/>
              </a:spcAft>
              <a:defRPr/>
            </a:pPr>
            <a:r>
              <a:rPr lang="en-US" altLang="en-US" sz="1650" dirty="0">
                <a:solidFill>
                  <a:sysClr val="windowText" lastClr="000000"/>
                </a:solidFill>
              </a:rPr>
              <a:t>Sequoia Project. (2016). Data use and reciprocal support agreement (DURSA). Retrieved from </a:t>
            </a:r>
            <a:r>
              <a:rPr lang="en-US" altLang="en-US" sz="1650" dirty="0">
                <a:solidFill>
                  <a:sysClr val="windowText" lastClr="000000"/>
                </a:solidFill>
                <a:hlinkClick r:id="rId4" tooltip="Data use and reciprocal support agreement (DURSA), Link to document"/>
              </a:rPr>
              <a:t>http://sequoiaproject.org/ehealth-exchange/onboarding/dursa</a:t>
            </a:r>
            <a:endParaRPr lang="en-US" altLang="en-US" sz="1650" dirty="0">
              <a:solidFill>
                <a:sysClr val="windowText" lastClr="000000"/>
              </a:solidFill>
            </a:endParaRPr>
          </a:p>
          <a:p>
            <a:pPr marL="0" indent="0" eaLnBrk="1" fontAlgn="auto" hangingPunct="1">
              <a:lnSpc>
                <a:spcPct val="95000"/>
              </a:lnSpc>
              <a:spcBef>
                <a:spcPts val="0"/>
              </a:spcBef>
              <a:spcAft>
                <a:spcPts val="660"/>
              </a:spcAft>
              <a:defRPr/>
            </a:pPr>
            <a:r>
              <a:rPr lang="en-US" altLang="en-US" sz="1650" dirty="0">
                <a:solidFill>
                  <a:sysClr val="windowText" lastClr="000000"/>
                </a:solidFill>
              </a:rPr>
              <a:t>Sweeney, L. (1997). Guaranteeing anonymity when sharing medical data: The </a:t>
            </a:r>
            <a:r>
              <a:rPr lang="en-US" altLang="en-US" sz="1650" dirty="0" err="1">
                <a:solidFill>
                  <a:sysClr val="windowText" lastClr="000000"/>
                </a:solidFill>
              </a:rPr>
              <a:t>Datafly</a:t>
            </a:r>
            <a:r>
              <a:rPr lang="en-US" altLang="en-US" sz="1650" dirty="0">
                <a:solidFill>
                  <a:sysClr val="windowText" lastClr="000000"/>
                </a:solidFill>
              </a:rPr>
              <a:t> System. </a:t>
            </a:r>
            <a:r>
              <a:rPr lang="en-US" altLang="en-US" sz="1650" i="1" dirty="0">
                <a:solidFill>
                  <a:sysClr val="windowText" lastClr="000000"/>
                </a:solidFill>
              </a:rPr>
              <a:t>Proceedings of the 1997 AMIA Annual Fall Symposium, </a:t>
            </a:r>
            <a:r>
              <a:rPr lang="en-US" altLang="en-US" sz="1650" dirty="0">
                <a:solidFill>
                  <a:sysClr val="windowText" lastClr="000000"/>
                </a:solidFill>
              </a:rPr>
              <a:t>Nashville, TN, 51–55.</a:t>
            </a:r>
            <a:endParaRPr lang="en-US" altLang="en-US" sz="1760" dirty="0">
              <a:solidFill>
                <a:sysClr val="windowText" lastClr="000000"/>
              </a:solidFill>
            </a:endParaRPr>
          </a:p>
          <a:p>
            <a:pPr marL="0" lvl="1" indent="0" eaLnBrk="1" fontAlgn="auto" hangingPunct="1">
              <a:lnSpc>
                <a:spcPct val="95000"/>
              </a:lnSpc>
              <a:spcBef>
                <a:spcPts val="0"/>
              </a:spcBef>
              <a:spcAft>
                <a:spcPts val="660"/>
              </a:spcAft>
              <a:buFont typeface="Arial" panose="020B0604020202020204" pitchFamily="34" charset="0"/>
              <a:buNone/>
              <a:defRPr/>
            </a:pPr>
            <a:r>
              <a:rPr lang="en-US" altLang="en-US" sz="1760" dirty="0">
                <a:solidFill>
                  <a:sysClr val="windowText" lastClr="000000"/>
                </a:solidFill>
              </a:rPr>
              <a:t>Sweeney, L. (2002). k-Anonymity: A model for protecting privacy. </a:t>
            </a:r>
            <a:r>
              <a:rPr lang="en-US" altLang="en-US" sz="1760" i="1" dirty="0">
                <a:solidFill>
                  <a:sysClr val="windowText" lastClr="000000"/>
                </a:solidFill>
              </a:rPr>
              <a:t>International Journal on Uncertainty, Fuzziness, and Knowledge-based Systems</a:t>
            </a:r>
            <a:r>
              <a:rPr lang="en-US" altLang="en-US" sz="1760" dirty="0">
                <a:solidFill>
                  <a:sysClr val="windowText" lastClr="000000"/>
                </a:solidFill>
              </a:rPr>
              <a:t>, </a:t>
            </a:r>
            <a:r>
              <a:rPr lang="en-US" altLang="en-US" sz="1760" i="1" dirty="0">
                <a:solidFill>
                  <a:sysClr val="windowText" lastClr="000000"/>
                </a:solidFill>
              </a:rPr>
              <a:t>10</a:t>
            </a:r>
            <a:r>
              <a:rPr lang="en-US" altLang="en-US" sz="1760" dirty="0">
                <a:solidFill>
                  <a:sysClr val="windowText" lastClr="000000"/>
                </a:solidFill>
              </a:rPr>
              <a:t>(5), 557–570. </a:t>
            </a:r>
          </a:p>
          <a:p>
            <a:pPr marL="0" lvl="1" indent="0" eaLnBrk="1" fontAlgn="auto" hangingPunct="1">
              <a:lnSpc>
                <a:spcPct val="95000"/>
              </a:lnSpc>
              <a:spcBef>
                <a:spcPts val="0"/>
              </a:spcBef>
              <a:spcAft>
                <a:spcPts val="660"/>
              </a:spcAft>
              <a:buFont typeface="Arial" panose="020B0604020202020204" pitchFamily="34" charset="0"/>
              <a:buNone/>
              <a:defRPr/>
            </a:pPr>
            <a:r>
              <a:rPr lang="en-US" sz="1760" dirty="0" err="1">
                <a:solidFill>
                  <a:sysClr val="windowText" lastClr="000000"/>
                </a:solidFill>
              </a:rPr>
              <a:t>TEDx</a:t>
            </a:r>
            <a:r>
              <a:rPr lang="en-US" sz="1760" dirty="0">
                <a:solidFill>
                  <a:sysClr val="windowText" lastClr="000000"/>
                </a:solidFill>
              </a:rPr>
              <a:t> Talks. (2104). Designing technology to restore privacy: Deborah C. Peel, MD at </a:t>
            </a:r>
            <a:r>
              <a:rPr lang="en-US" sz="1760" dirty="0" err="1">
                <a:solidFill>
                  <a:sysClr val="windowText" lastClr="000000"/>
                </a:solidFill>
              </a:rPr>
              <a:t>TEDxTraverseCity</a:t>
            </a:r>
            <a:r>
              <a:rPr lang="en-US" sz="1760" dirty="0">
                <a:solidFill>
                  <a:sysClr val="windowText" lastClr="000000"/>
                </a:solidFill>
              </a:rPr>
              <a:t> [Video file]. Retrieved from </a:t>
            </a:r>
            <a:r>
              <a:rPr lang="en-US" sz="1760" dirty="0">
                <a:solidFill>
                  <a:sysClr val="windowText" lastClr="000000"/>
                </a:solidFill>
                <a:hlinkClick r:id="rId5" tooltip="Designing technology to restore privacy, link to video"/>
              </a:rPr>
              <a:t>https://www.youtube.com/watch?v=f1JPjLCxPFQ</a:t>
            </a:r>
            <a:endParaRPr lang="en-US" sz="1760" dirty="0">
              <a:solidFill>
                <a:sysClr val="windowText" lastClr="000000"/>
              </a:solidFill>
            </a:endParaRPr>
          </a:p>
          <a:p>
            <a:pPr marL="0" lvl="1" indent="0" eaLnBrk="1" fontAlgn="auto" hangingPunct="1">
              <a:lnSpc>
                <a:spcPct val="95000"/>
              </a:lnSpc>
              <a:spcBef>
                <a:spcPts val="0"/>
              </a:spcBef>
              <a:spcAft>
                <a:spcPts val="660"/>
              </a:spcAft>
              <a:buFont typeface="Arial" panose="020B0604020202020204" pitchFamily="34" charset="0"/>
              <a:buNone/>
              <a:defRPr/>
            </a:pPr>
            <a:r>
              <a:rPr lang="en-US" altLang="en-US" sz="1760" dirty="0">
                <a:solidFill>
                  <a:sysClr val="windowText" lastClr="000000"/>
                </a:solidFill>
              </a:rPr>
              <a:t>The SANS Institute. (2016). About (SANS). Retrieved from </a:t>
            </a:r>
            <a:r>
              <a:rPr lang="en-US" altLang="en-US" sz="1760" dirty="0">
                <a:solidFill>
                  <a:sysClr val="windowText" lastClr="000000"/>
                </a:solidFill>
                <a:hlinkClick r:id="rId6" tooltip="About (SANS), Link to website"/>
              </a:rPr>
              <a:t>https://www.sans.org/about</a:t>
            </a:r>
            <a:endParaRPr lang="en-US" sz="1760" dirty="0">
              <a:solidFill>
                <a:sysClr val="windowText" lastClr="000000"/>
              </a:solidFill>
            </a:endParaRPr>
          </a:p>
          <a:p>
            <a:pPr marL="0" indent="0" eaLnBrk="1" fontAlgn="auto" hangingPunct="1">
              <a:lnSpc>
                <a:spcPct val="95000"/>
              </a:lnSpc>
              <a:spcBef>
                <a:spcPts val="0"/>
              </a:spcBef>
              <a:spcAft>
                <a:spcPts val="660"/>
              </a:spcAft>
              <a:defRPr/>
            </a:pPr>
            <a:r>
              <a:rPr lang="en-US" altLang="en-US" sz="1760" dirty="0">
                <a:solidFill>
                  <a:sysClr val="windowText" lastClr="000000"/>
                </a:solidFill>
              </a:rPr>
              <a:t>Tufts University School of Medicine. (2009). Declaration of health data rights. Retrieved from </a:t>
            </a:r>
            <a:r>
              <a:rPr lang="en-US" altLang="en-US" sz="1760" dirty="0">
                <a:solidFill>
                  <a:sysClr val="windowText" lastClr="000000"/>
                </a:solidFill>
                <a:hlinkClick r:id="rId7" tooltip="Declaration of health data rights, Link to article"/>
              </a:rPr>
              <a:t>https://sites.tufts.edu/prep/2009/07/07/declaration-of-health-data-rights</a:t>
            </a:r>
            <a:endParaRPr lang="en-US" altLang="en-US" sz="1760" dirty="0">
              <a:solidFill>
                <a:sysClr val="windowText" lastClr="000000"/>
              </a:solidFill>
            </a:endParaRPr>
          </a:p>
          <a:p>
            <a:pPr marL="0" indent="0" eaLnBrk="1" fontAlgn="auto" hangingPunct="1">
              <a:lnSpc>
                <a:spcPct val="95000"/>
              </a:lnSpc>
              <a:spcBef>
                <a:spcPts val="0"/>
              </a:spcBef>
              <a:spcAft>
                <a:spcPts val="660"/>
              </a:spcAft>
              <a:defRPr/>
            </a:pPr>
            <a:r>
              <a:rPr lang="en-US" sz="1760" dirty="0">
                <a:solidFill>
                  <a:sysClr val="windowText" lastClr="000000"/>
                </a:solidFill>
              </a:rPr>
              <a:t>U.S. Department of Health and Human Services. (2016a). Breaches affecting 500 or more individuals. Retrieved from </a:t>
            </a:r>
            <a:r>
              <a:rPr lang="en-US" sz="1760" dirty="0">
                <a:solidFill>
                  <a:sysClr val="windowText" lastClr="000000"/>
                </a:solidFill>
                <a:hlinkClick r:id="rId8" tooltip="Breaches affecting 500 or more individuals, Link to website"/>
              </a:rPr>
              <a:t>https://ocrportal.hhs.gov/ocr/breach/breach_report.jsf</a:t>
            </a:r>
            <a:r>
              <a:rPr lang="en-US" sz="1760" dirty="0">
                <a:solidFill>
                  <a:sysClr val="windowText" lastClr="000000"/>
                </a:solidFill>
              </a:rPr>
              <a:t> </a:t>
            </a:r>
          </a:p>
          <a:p>
            <a:pPr eaLnBrk="1" fontAlgn="auto" hangingPunct="1">
              <a:spcBef>
                <a:spcPts val="0"/>
              </a:spcBef>
              <a:spcAft>
                <a:spcPts val="0"/>
              </a:spcAft>
              <a:defRPr/>
            </a:pPr>
            <a:endParaRPr lang="en-US" sz="1760" dirty="0">
              <a:solidFill>
                <a:sysClr val="windowText" lastClr="000000"/>
              </a:solidFill>
            </a:endParaRPr>
          </a:p>
        </p:txBody>
      </p:sp>
      <p:sp>
        <p:nvSpPr>
          <p:cNvPr id="119813" name="Slide Number Placeholder 8"/>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20725" indent="-276225">
              <a:defRPr>
                <a:solidFill>
                  <a:schemeClr val="tx1"/>
                </a:solidFill>
                <a:latin typeface="Arial" charset="0"/>
                <a:ea typeface="Arial" charset="0"/>
                <a:cs typeface="Arial" charset="0"/>
              </a:defRPr>
            </a:lvl2pPr>
            <a:lvl3pPr marL="1108075" indent="-220663">
              <a:defRPr>
                <a:solidFill>
                  <a:schemeClr val="tx1"/>
                </a:solidFill>
                <a:latin typeface="Arial" charset="0"/>
                <a:ea typeface="Arial" charset="0"/>
                <a:cs typeface="Arial" charset="0"/>
              </a:defRPr>
            </a:lvl3pPr>
            <a:lvl4pPr marL="1552575" indent="-220663">
              <a:defRPr>
                <a:solidFill>
                  <a:schemeClr val="tx1"/>
                </a:solidFill>
                <a:latin typeface="Arial" charset="0"/>
                <a:ea typeface="Arial" charset="0"/>
                <a:cs typeface="Arial" charset="0"/>
              </a:defRPr>
            </a:lvl4pPr>
            <a:lvl5pPr marL="1995488" indent="-220663">
              <a:defRPr>
                <a:solidFill>
                  <a:schemeClr val="tx1"/>
                </a:solidFill>
                <a:latin typeface="Arial" charset="0"/>
                <a:ea typeface="Arial" charset="0"/>
                <a:cs typeface="Arial" charset="0"/>
              </a:defRPr>
            </a:lvl5pPr>
            <a:lvl6pPr marL="2452688" indent="-220663" eaLnBrk="0" fontAlgn="base" hangingPunct="0">
              <a:spcBef>
                <a:spcPct val="0"/>
              </a:spcBef>
              <a:spcAft>
                <a:spcPct val="0"/>
              </a:spcAft>
              <a:defRPr>
                <a:solidFill>
                  <a:schemeClr val="tx1"/>
                </a:solidFill>
                <a:latin typeface="Arial" charset="0"/>
                <a:ea typeface="Arial" charset="0"/>
                <a:cs typeface="Arial" charset="0"/>
              </a:defRPr>
            </a:lvl6pPr>
            <a:lvl7pPr marL="2909888" indent="-220663" eaLnBrk="0" fontAlgn="base" hangingPunct="0">
              <a:spcBef>
                <a:spcPct val="0"/>
              </a:spcBef>
              <a:spcAft>
                <a:spcPct val="0"/>
              </a:spcAft>
              <a:defRPr>
                <a:solidFill>
                  <a:schemeClr val="tx1"/>
                </a:solidFill>
                <a:latin typeface="Arial" charset="0"/>
                <a:ea typeface="Arial" charset="0"/>
                <a:cs typeface="Arial" charset="0"/>
              </a:defRPr>
            </a:lvl7pPr>
            <a:lvl8pPr marL="3367088" indent="-220663" eaLnBrk="0" fontAlgn="base" hangingPunct="0">
              <a:spcBef>
                <a:spcPct val="0"/>
              </a:spcBef>
              <a:spcAft>
                <a:spcPct val="0"/>
              </a:spcAft>
              <a:defRPr>
                <a:solidFill>
                  <a:schemeClr val="tx1"/>
                </a:solidFill>
                <a:latin typeface="Arial" charset="0"/>
                <a:ea typeface="Arial" charset="0"/>
                <a:cs typeface="Arial" charset="0"/>
              </a:defRPr>
            </a:lvl8pPr>
            <a:lvl9pPr marL="3824288" indent="-220663" eaLnBrk="0" fontAlgn="base" hangingPunct="0">
              <a:spcBef>
                <a:spcPct val="0"/>
              </a:spcBef>
              <a:spcAft>
                <a:spcPct val="0"/>
              </a:spcAft>
              <a:defRPr>
                <a:solidFill>
                  <a:schemeClr val="tx1"/>
                </a:solidFill>
                <a:latin typeface="Arial" charset="0"/>
                <a:ea typeface="Arial" charset="0"/>
                <a:cs typeface="Arial" charset="0"/>
              </a:defRPr>
            </a:lvl9pPr>
          </a:lstStyle>
          <a:p>
            <a:fld id="{450B701A-5A54-CD42-B2CB-1A270022BAC8}" type="slidenum">
              <a:rPr lang="en-US" altLang="en-US">
                <a:solidFill>
                  <a:srgbClr val="1E1860"/>
                </a:solidFill>
              </a:rPr>
              <a:pPr/>
              <a:t>52</a:t>
            </a:fld>
            <a:endParaRPr lang="en-US" altLang="en-US">
              <a:solidFill>
                <a:srgbClr val="1E1860"/>
              </a:solidFill>
            </a:endParaRPr>
          </a:p>
        </p:txBody>
      </p:sp>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p:cNvSpPr>
            <a:spLocks noGrp="1"/>
          </p:cNvSpPr>
          <p:nvPr>
            <p:ph type="title"/>
          </p:nvPr>
        </p:nvSpPr>
        <p:spPr bwMode="auto">
          <a:xfrm>
            <a:off x="531813" y="631825"/>
            <a:ext cx="8890000" cy="638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750" tIns="44375" rIns="88750" bIns="44375" numCol="1" anchor="t" anchorCtr="0" compatLnSpc="1">
            <a:prstTxWarp prst="textNoShape">
              <a:avLst/>
            </a:prstTxWarp>
          </a:bodyPr>
          <a:lstStyle/>
          <a:p>
            <a:pPr algn="l" eaLnBrk="1" hangingPunct="1"/>
            <a:r>
              <a:rPr lang="en-US" altLang="en-US" dirty="0">
                <a:latin typeface="Century Gothic" charset="0"/>
              </a:rPr>
              <a:t>Privacy, Security, and Confidentiality</a:t>
            </a:r>
          </a:p>
        </p:txBody>
      </p:sp>
      <p:sp>
        <p:nvSpPr>
          <p:cNvPr id="121859" name="Text Placeholder 2"/>
          <p:cNvSpPr>
            <a:spLocks noGrp="1"/>
          </p:cNvSpPr>
          <p:nvPr>
            <p:ph type="body" sz="quarter" idx="15"/>
          </p:nvPr>
        </p:nvSpPr>
        <p:spPr bwMode="auto">
          <a:xfrm>
            <a:off x="542925" y="1301750"/>
            <a:ext cx="8878888" cy="495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750" tIns="44375" rIns="88750" bIns="44375" numCol="1" anchor="t" anchorCtr="0" compatLnSpc="1">
            <a:prstTxWarp prst="textNoShape">
              <a:avLst/>
            </a:prstTxWarp>
          </a:bodyPr>
          <a:lstStyle/>
          <a:p>
            <a:pPr eaLnBrk="1" hangingPunct="1">
              <a:spcBef>
                <a:spcPct val="0"/>
              </a:spcBef>
            </a:pPr>
            <a:r>
              <a:rPr lang="en-US" altLang="en-US">
                <a:latin typeface="Century Gothic" charset="0"/>
              </a:rPr>
              <a:t>References</a:t>
            </a:r>
          </a:p>
        </p:txBody>
      </p:sp>
      <p:sp>
        <p:nvSpPr>
          <p:cNvPr id="121860" name="Slide Number Placeholder 8"/>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20725" indent="-276225">
              <a:defRPr>
                <a:solidFill>
                  <a:schemeClr val="tx1"/>
                </a:solidFill>
                <a:latin typeface="Arial" charset="0"/>
                <a:ea typeface="Arial" charset="0"/>
                <a:cs typeface="Arial" charset="0"/>
              </a:defRPr>
            </a:lvl2pPr>
            <a:lvl3pPr marL="1108075" indent="-220663">
              <a:defRPr>
                <a:solidFill>
                  <a:schemeClr val="tx1"/>
                </a:solidFill>
                <a:latin typeface="Arial" charset="0"/>
                <a:ea typeface="Arial" charset="0"/>
                <a:cs typeface="Arial" charset="0"/>
              </a:defRPr>
            </a:lvl3pPr>
            <a:lvl4pPr marL="1552575" indent="-220663">
              <a:defRPr>
                <a:solidFill>
                  <a:schemeClr val="tx1"/>
                </a:solidFill>
                <a:latin typeface="Arial" charset="0"/>
                <a:ea typeface="Arial" charset="0"/>
                <a:cs typeface="Arial" charset="0"/>
              </a:defRPr>
            </a:lvl4pPr>
            <a:lvl5pPr marL="1995488" indent="-220663">
              <a:defRPr>
                <a:solidFill>
                  <a:schemeClr val="tx1"/>
                </a:solidFill>
                <a:latin typeface="Arial" charset="0"/>
                <a:ea typeface="Arial" charset="0"/>
                <a:cs typeface="Arial" charset="0"/>
              </a:defRPr>
            </a:lvl5pPr>
            <a:lvl6pPr marL="2452688" indent="-220663" eaLnBrk="0" fontAlgn="base" hangingPunct="0">
              <a:spcBef>
                <a:spcPct val="0"/>
              </a:spcBef>
              <a:spcAft>
                <a:spcPct val="0"/>
              </a:spcAft>
              <a:defRPr>
                <a:solidFill>
                  <a:schemeClr val="tx1"/>
                </a:solidFill>
                <a:latin typeface="Arial" charset="0"/>
                <a:ea typeface="Arial" charset="0"/>
                <a:cs typeface="Arial" charset="0"/>
              </a:defRPr>
            </a:lvl6pPr>
            <a:lvl7pPr marL="2909888" indent="-220663" eaLnBrk="0" fontAlgn="base" hangingPunct="0">
              <a:spcBef>
                <a:spcPct val="0"/>
              </a:spcBef>
              <a:spcAft>
                <a:spcPct val="0"/>
              </a:spcAft>
              <a:defRPr>
                <a:solidFill>
                  <a:schemeClr val="tx1"/>
                </a:solidFill>
                <a:latin typeface="Arial" charset="0"/>
                <a:ea typeface="Arial" charset="0"/>
                <a:cs typeface="Arial" charset="0"/>
              </a:defRPr>
            </a:lvl7pPr>
            <a:lvl8pPr marL="3367088" indent="-220663" eaLnBrk="0" fontAlgn="base" hangingPunct="0">
              <a:spcBef>
                <a:spcPct val="0"/>
              </a:spcBef>
              <a:spcAft>
                <a:spcPct val="0"/>
              </a:spcAft>
              <a:defRPr>
                <a:solidFill>
                  <a:schemeClr val="tx1"/>
                </a:solidFill>
                <a:latin typeface="Arial" charset="0"/>
                <a:ea typeface="Arial" charset="0"/>
                <a:cs typeface="Arial" charset="0"/>
              </a:defRPr>
            </a:lvl8pPr>
            <a:lvl9pPr marL="3824288" indent="-220663" eaLnBrk="0" fontAlgn="base" hangingPunct="0">
              <a:spcBef>
                <a:spcPct val="0"/>
              </a:spcBef>
              <a:spcAft>
                <a:spcPct val="0"/>
              </a:spcAft>
              <a:defRPr>
                <a:solidFill>
                  <a:schemeClr val="tx1"/>
                </a:solidFill>
                <a:latin typeface="Arial" charset="0"/>
                <a:ea typeface="Arial" charset="0"/>
                <a:cs typeface="Arial" charset="0"/>
              </a:defRPr>
            </a:lvl9pPr>
          </a:lstStyle>
          <a:p>
            <a:fld id="{386F43E2-5C4A-1A41-8E29-D3D72BF2CD10}" type="slidenum">
              <a:rPr lang="en-US" altLang="en-US">
                <a:solidFill>
                  <a:srgbClr val="1E1860"/>
                </a:solidFill>
              </a:rPr>
              <a:pPr/>
              <a:t>53</a:t>
            </a:fld>
            <a:endParaRPr lang="en-US" altLang="en-US">
              <a:solidFill>
                <a:srgbClr val="1E1860"/>
              </a:solidFill>
            </a:endParaRPr>
          </a:p>
        </p:txBody>
      </p:sp>
      <p:sp>
        <p:nvSpPr>
          <p:cNvPr id="3" name="Content Placeholder 2">
            <a:extLst>
              <a:ext uri="{FF2B5EF4-FFF2-40B4-BE49-F238E27FC236}">
                <a16:creationId xmlns:a16="http://schemas.microsoft.com/office/drawing/2014/main" id="{2032F43D-81DA-4E88-955D-843A687F4698}"/>
              </a:ext>
            </a:extLst>
          </p:cNvPr>
          <p:cNvSpPr>
            <a:spLocks noGrp="1"/>
          </p:cNvSpPr>
          <p:nvPr>
            <p:ph sz="quarter" idx="14"/>
          </p:nvPr>
        </p:nvSpPr>
        <p:spPr>
          <a:xfrm>
            <a:off x="417513" y="1770063"/>
            <a:ext cx="9351962" cy="4244975"/>
          </a:xfrm>
        </p:spPr>
        <p:txBody>
          <a:bodyPr/>
          <a:lstStyle/>
          <a:p>
            <a:pPr marL="0" indent="0" eaLnBrk="1" fontAlgn="auto" hangingPunct="1">
              <a:lnSpc>
                <a:spcPct val="95000"/>
              </a:lnSpc>
              <a:spcBef>
                <a:spcPts val="0"/>
              </a:spcBef>
              <a:spcAft>
                <a:spcPts val="660"/>
              </a:spcAft>
              <a:defRPr/>
            </a:pPr>
            <a:r>
              <a:rPr lang="en-US" sz="1760" dirty="0">
                <a:solidFill>
                  <a:sysClr val="windowText" lastClr="000000"/>
                </a:solidFill>
              </a:rPr>
              <a:t>U.S. Department of Health and Human Services. (2016b). Improper disclosure of research participants’ protected health information results in $3.9 million HIPAA settlement. Retrieved from </a:t>
            </a:r>
            <a:r>
              <a:rPr lang="en-US" altLang="en-US" sz="1760" dirty="0">
                <a:solidFill>
                  <a:sysClr val="windowText" lastClr="000000"/>
                </a:solidFill>
                <a:hlinkClick r:id="rId4" tooltip="mproper disclosure of research participants’ protected health information results in $3.9 million HIPAA settlement, Link to article"/>
              </a:rPr>
              <a:t>http://www.hhs.gov/about/news/2016/03/17/improper-disclosure-research-participants-protected-health-information-results-in-hipaa-settlement.html#</a:t>
            </a:r>
            <a:r>
              <a:rPr lang="en-US" altLang="en-US" sz="1760" dirty="0">
                <a:solidFill>
                  <a:sysClr val="windowText" lastClr="000000"/>
                </a:solidFill>
              </a:rPr>
              <a:t>  </a:t>
            </a:r>
          </a:p>
          <a:p>
            <a:pPr marL="0" indent="0" eaLnBrk="1" fontAlgn="auto" hangingPunct="1">
              <a:lnSpc>
                <a:spcPct val="95000"/>
              </a:lnSpc>
              <a:spcBef>
                <a:spcPts val="0"/>
              </a:spcBef>
              <a:spcAft>
                <a:spcPts val="660"/>
              </a:spcAft>
              <a:defRPr/>
            </a:pPr>
            <a:r>
              <a:rPr lang="en-US" altLang="en-US" sz="1760" dirty="0">
                <a:solidFill>
                  <a:sysClr val="windowText" lastClr="000000"/>
                </a:solidFill>
              </a:rPr>
              <a:t>Wagner, R., Allan, A., &amp; </a:t>
            </a:r>
            <a:r>
              <a:rPr lang="en-US" altLang="en-US" sz="1760" dirty="0" err="1">
                <a:solidFill>
                  <a:sysClr val="windowText" lastClr="000000"/>
                </a:solidFill>
              </a:rPr>
              <a:t>Heiser</a:t>
            </a:r>
            <a:r>
              <a:rPr lang="en-US" altLang="en-US" sz="1760" dirty="0">
                <a:solidFill>
                  <a:sysClr val="windowText" lastClr="000000"/>
                </a:solidFill>
              </a:rPr>
              <a:t>, J. (2005). </a:t>
            </a:r>
            <a:r>
              <a:rPr lang="en-US" altLang="en-US" sz="1760" i="1" dirty="0">
                <a:solidFill>
                  <a:sysClr val="windowText" lastClr="000000"/>
                </a:solidFill>
              </a:rPr>
              <a:t>Eight security practices offer more value than password aging. </a:t>
            </a:r>
            <a:r>
              <a:rPr lang="en-US" altLang="en-US" sz="1760" dirty="0">
                <a:solidFill>
                  <a:sysClr val="windowText" lastClr="000000"/>
                </a:solidFill>
              </a:rPr>
              <a:t>Stamford, CT: Gartner. </a:t>
            </a:r>
          </a:p>
          <a:p>
            <a:pPr marL="0" indent="0" eaLnBrk="1" fontAlgn="auto" hangingPunct="1">
              <a:lnSpc>
                <a:spcPct val="95000"/>
              </a:lnSpc>
              <a:spcBef>
                <a:spcPts val="0"/>
              </a:spcBef>
              <a:spcAft>
                <a:spcPts val="660"/>
              </a:spcAft>
              <a:defRPr/>
            </a:pPr>
            <a:r>
              <a:rPr lang="en-US" altLang="en-US" sz="1760" dirty="0">
                <a:solidFill>
                  <a:sysClr val="windowText" lastClr="000000"/>
                </a:solidFill>
              </a:rPr>
              <a:t>White House Office of the Press Secretary. (2015). Fact sheet: President Obama’s precision medicine initiative. Retrieved from </a:t>
            </a:r>
            <a:r>
              <a:rPr lang="en-US" altLang="en-US" sz="1760" dirty="0">
                <a:solidFill>
                  <a:sysClr val="windowText" lastClr="000000"/>
                </a:solidFill>
                <a:hlinkClick r:id="rId5" tooltip="act sheet: President Obama’s precision medicine initiative, Link to document"/>
              </a:rPr>
              <a:t>https://www.whitehouse.gov/the-press-office/2015/01/30/fact-sheet-president-obama-s-precision-medicine-initiative</a:t>
            </a:r>
            <a:endParaRPr lang="en-US" altLang="en-US" sz="1760" dirty="0">
              <a:solidFill>
                <a:sysClr val="windowText" lastClr="000000"/>
              </a:solidFill>
            </a:endParaRPr>
          </a:p>
          <a:p>
            <a:pPr marL="0" indent="0" eaLnBrk="1" fontAlgn="auto" hangingPunct="1">
              <a:lnSpc>
                <a:spcPct val="95000"/>
              </a:lnSpc>
              <a:spcBef>
                <a:spcPts val="0"/>
              </a:spcBef>
              <a:spcAft>
                <a:spcPts val="660"/>
              </a:spcAft>
              <a:defRPr/>
            </a:pPr>
            <a:r>
              <a:rPr lang="en-US" altLang="en-US" sz="1760" dirty="0">
                <a:solidFill>
                  <a:sysClr val="windowText" lastClr="000000"/>
                </a:solidFill>
              </a:rPr>
              <a:t>Wikipedia. (2016). Secure hash algorithm. Retrieved from </a:t>
            </a:r>
            <a:r>
              <a:rPr lang="en-US" altLang="en-US" sz="1760" dirty="0">
                <a:solidFill>
                  <a:sysClr val="windowText" lastClr="000000"/>
                </a:solidFill>
                <a:hlinkClick r:id="rId6" tooltip="Secure hash algorithm, link to article"/>
              </a:rPr>
              <a:t>https://en.wikipedia.org/wiki/Secure_Hash_Algorithm</a:t>
            </a:r>
            <a:endParaRPr lang="en-US" altLang="en-US" sz="1760" dirty="0">
              <a:solidFill>
                <a:sysClr val="windowText" lastClr="000000"/>
              </a:solidFill>
            </a:endParaRPr>
          </a:p>
          <a:p>
            <a:pPr marL="0" indent="0" eaLnBrk="1" fontAlgn="auto" hangingPunct="1">
              <a:lnSpc>
                <a:spcPct val="95000"/>
              </a:lnSpc>
              <a:spcBef>
                <a:spcPts val="0"/>
              </a:spcBef>
              <a:spcAft>
                <a:spcPts val="660"/>
              </a:spcAft>
              <a:defRPr/>
            </a:pPr>
            <a:r>
              <a:rPr lang="en-US" altLang="en-US" sz="1760" dirty="0">
                <a:solidFill>
                  <a:sysClr val="windowText" lastClr="000000"/>
                </a:solidFill>
              </a:rPr>
              <a:t>Wright, A., &amp; </a:t>
            </a:r>
            <a:r>
              <a:rPr lang="en-US" altLang="en-US" sz="1760" dirty="0" err="1">
                <a:solidFill>
                  <a:sysClr val="windowText" lastClr="000000"/>
                </a:solidFill>
              </a:rPr>
              <a:t>Sittig</a:t>
            </a:r>
            <a:r>
              <a:rPr lang="en-US" altLang="en-US" sz="1760" dirty="0">
                <a:solidFill>
                  <a:sysClr val="windowText" lastClr="000000"/>
                </a:solidFill>
              </a:rPr>
              <a:t>, D. (2007a). Encryption characteristics of two USB-based personal health record devices. </a:t>
            </a:r>
            <a:r>
              <a:rPr lang="en-US" altLang="en-US" sz="1760" i="1" dirty="0">
                <a:solidFill>
                  <a:sysClr val="windowText" lastClr="000000"/>
                </a:solidFill>
              </a:rPr>
              <a:t>Journal of the American Medical Informatics Association, 14, </a:t>
            </a:r>
            <a:r>
              <a:rPr lang="en-US" altLang="en-US" sz="1760" dirty="0">
                <a:solidFill>
                  <a:sysClr val="windowText" lastClr="000000"/>
                </a:solidFill>
              </a:rPr>
              <a:t>397-399. </a:t>
            </a:r>
          </a:p>
          <a:p>
            <a:pPr marL="0" indent="0" eaLnBrk="1" fontAlgn="auto" hangingPunct="1">
              <a:lnSpc>
                <a:spcPct val="95000"/>
              </a:lnSpc>
              <a:spcBef>
                <a:spcPts val="0"/>
              </a:spcBef>
              <a:spcAft>
                <a:spcPts val="660"/>
              </a:spcAft>
              <a:defRPr/>
            </a:pPr>
            <a:r>
              <a:rPr lang="en-US" altLang="en-US" sz="1760" dirty="0">
                <a:solidFill>
                  <a:sysClr val="windowText" lastClr="000000"/>
                </a:solidFill>
              </a:rPr>
              <a:t>Wright, A., &amp; </a:t>
            </a:r>
            <a:r>
              <a:rPr lang="en-US" altLang="en-US" sz="1760" dirty="0" err="1">
                <a:solidFill>
                  <a:sysClr val="windowText" lastClr="000000"/>
                </a:solidFill>
              </a:rPr>
              <a:t>Sittig</a:t>
            </a:r>
            <a:r>
              <a:rPr lang="en-US" altLang="en-US" sz="1760" dirty="0">
                <a:solidFill>
                  <a:sysClr val="windowText" lastClr="000000"/>
                </a:solidFill>
              </a:rPr>
              <a:t>, D. (2007b). Security threat posed by USB-based personal health records. </a:t>
            </a:r>
            <a:r>
              <a:rPr lang="en-US" altLang="en-US" sz="1760" i="1" dirty="0">
                <a:solidFill>
                  <a:sysClr val="windowText" lastClr="000000"/>
                </a:solidFill>
              </a:rPr>
              <a:t>Annals of Internal Medicine, 146, </a:t>
            </a:r>
            <a:r>
              <a:rPr lang="en-US" altLang="en-US" sz="1760" dirty="0">
                <a:solidFill>
                  <a:sysClr val="windowText" lastClr="000000"/>
                </a:solidFill>
              </a:rPr>
              <a:t>314–315.</a:t>
            </a:r>
          </a:p>
          <a:p>
            <a:pPr>
              <a:defRPr/>
            </a:pPr>
            <a:endParaRPr lang="en-US" sz="1760" dirty="0"/>
          </a:p>
        </p:txBody>
      </p:sp>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8"/>
          <p:cNvSpPr>
            <a:spLocks noGrp="1"/>
          </p:cNvSpPr>
          <p:nvPr>
            <p:ph type="title"/>
          </p:nvPr>
        </p:nvSpPr>
        <p:spPr bwMode="auto">
          <a:xfrm>
            <a:off x="395288"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dirty="0">
                <a:latin typeface="Century Gothic" charset="0"/>
              </a:rPr>
              <a:t>Privacy, Security, and Confidentiality</a:t>
            </a:r>
          </a:p>
        </p:txBody>
      </p:sp>
      <p:sp>
        <p:nvSpPr>
          <p:cNvPr id="123907" name="Text Placeholder 13"/>
          <p:cNvSpPr>
            <a:spLocks noGrp="1"/>
          </p:cNvSpPr>
          <p:nvPr>
            <p:ph type="body" sz="quarter" idx="15"/>
          </p:nvPr>
        </p:nvSpPr>
        <p:spPr bwMode="auto">
          <a:xfrm>
            <a:off x="406400" y="1223963"/>
            <a:ext cx="9148763" cy="50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pPr>
            <a:r>
              <a:rPr lang="en-US" altLang="en-US">
                <a:latin typeface="Century Gothic" charset="0"/>
              </a:rPr>
              <a:t>References</a:t>
            </a:r>
          </a:p>
        </p:txBody>
      </p:sp>
      <p:sp>
        <p:nvSpPr>
          <p:cNvPr id="12" name="Content Placeholder 11">
            <a:extLst>
              <a:ext uri="{FF2B5EF4-FFF2-40B4-BE49-F238E27FC236}">
                <a16:creationId xmlns:a16="http://schemas.microsoft.com/office/drawing/2014/main" id="{C57487FF-1EDE-4167-AE61-4EF1A0AFDDDC}"/>
              </a:ext>
            </a:extLst>
          </p:cNvPr>
          <p:cNvSpPr>
            <a:spLocks noGrp="1"/>
          </p:cNvSpPr>
          <p:nvPr>
            <p:ph sz="quarter" idx="14"/>
          </p:nvPr>
        </p:nvSpPr>
        <p:spPr>
          <a:xfrm>
            <a:off x="417513" y="1770063"/>
            <a:ext cx="9351962" cy="5305425"/>
          </a:xfrm>
        </p:spPr>
        <p:txBody>
          <a:bodyPr/>
          <a:lstStyle/>
          <a:p>
            <a:pPr marL="0" eaLnBrk="1" fontAlgn="auto" hangingPunct="1">
              <a:lnSpc>
                <a:spcPct val="95000"/>
              </a:lnSpc>
              <a:spcBef>
                <a:spcPts val="0"/>
              </a:spcBef>
              <a:spcAft>
                <a:spcPts val="600"/>
              </a:spcAft>
              <a:defRPr/>
            </a:pPr>
            <a:r>
              <a:rPr lang="en-US" altLang="en-US" b="1" dirty="0">
                <a:solidFill>
                  <a:srgbClr val="1E1860"/>
                </a:solidFill>
              </a:rPr>
              <a:t>Charts, Tables, Figures</a:t>
            </a:r>
          </a:p>
          <a:p>
            <a:pPr marL="0" lvl="1" indent="0" eaLnBrk="1" fontAlgn="auto" hangingPunct="1">
              <a:lnSpc>
                <a:spcPct val="95000"/>
              </a:lnSpc>
              <a:spcBef>
                <a:spcPts val="0"/>
              </a:spcBef>
              <a:spcAft>
                <a:spcPts val="0"/>
              </a:spcAft>
              <a:buFont typeface="Arial" panose="020B0604020202020204" pitchFamily="34" charset="0"/>
              <a:buNone/>
              <a:defRPr/>
            </a:pPr>
            <a:r>
              <a:rPr lang="en-US" altLang="en-US" sz="1500" dirty="0">
                <a:solidFill>
                  <a:sysClr val="windowText" lastClr="000000"/>
                </a:solidFill>
              </a:rPr>
              <a:t>Figure Adapted from Sweeney, L. (1997). Guaranteeing anonymity when sharing medical data: The </a:t>
            </a:r>
            <a:r>
              <a:rPr lang="en-US" altLang="en-US" sz="1500" dirty="0" err="1">
                <a:solidFill>
                  <a:sysClr val="windowText" lastClr="000000"/>
                </a:solidFill>
              </a:rPr>
              <a:t>Datafly</a:t>
            </a:r>
            <a:r>
              <a:rPr lang="en-US" altLang="en-US" sz="1500" dirty="0">
                <a:solidFill>
                  <a:sysClr val="windowText" lastClr="000000"/>
                </a:solidFill>
              </a:rPr>
              <a:t> System. </a:t>
            </a:r>
            <a:r>
              <a:rPr lang="en-US" altLang="en-US" sz="1500" i="1" dirty="0">
                <a:solidFill>
                  <a:sysClr val="windowText" lastClr="000000"/>
                </a:solidFill>
              </a:rPr>
              <a:t>Proceedings of the 1997 AMIA Annual Fall Symposium,</a:t>
            </a:r>
            <a:r>
              <a:rPr lang="en-US" altLang="en-US" sz="1500" dirty="0">
                <a:solidFill>
                  <a:sysClr val="windowText" lastClr="000000"/>
                </a:solidFill>
              </a:rPr>
              <a:t> Nashville, TN, 51–55.</a:t>
            </a:r>
            <a:endParaRPr lang="en-US" altLang="en-US" sz="1600" dirty="0">
              <a:solidFill>
                <a:sysClr val="windowText" lastClr="000000"/>
              </a:solidFill>
            </a:endParaRPr>
          </a:p>
          <a:p>
            <a:pPr marL="0" indent="0" eaLnBrk="1" fontAlgn="auto" hangingPunct="1">
              <a:lnSpc>
                <a:spcPct val="95000"/>
              </a:lnSpc>
              <a:spcBef>
                <a:spcPts val="0"/>
              </a:spcBef>
              <a:spcAft>
                <a:spcPts val="600"/>
              </a:spcAft>
              <a:defRPr/>
            </a:pPr>
            <a:r>
              <a:rPr lang="en-US" altLang="en-US" sz="1600" dirty="0">
                <a:solidFill>
                  <a:sysClr val="windowText" lastClr="000000"/>
                </a:solidFill>
              </a:rPr>
              <a:t>Chart. Flow of information in health care (Rindfleisch, 1997).</a:t>
            </a:r>
          </a:p>
          <a:p>
            <a:pPr marL="0" indent="0" eaLnBrk="1" fontAlgn="auto" hangingPunct="1">
              <a:lnSpc>
                <a:spcPct val="95000"/>
              </a:lnSpc>
              <a:spcBef>
                <a:spcPts val="0"/>
              </a:spcBef>
              <a:spcAft>
                <a:spcPts val="600"/>
              </a:spcAft>
              <a:defRPr/>
            </a:pPr>
            <a:r>
              <a:rPr lang="en-US" altLang="en-US" sz="1600" dirty="0">
                <a:solidFill>
                  <a:sysClr val="windowText" lastClr="000000"/>
                </a:solidFill>
              </a:rPr>
              <a:t>Chart. Health information security is a trade-off (CC BY-NC-SA 3.0, 2012).</a:t>
            </a:r>
          </a:p>
          <a:p>
            <a:pPr eaLnBrk="1" fontAlgn="auto" hangingPunct="1">
              <a:spcBef>
                <a:spcPts val="0"/>
              </a:spcBef>
              <a:spcAft>
                <a:spcPts val="0"/>
              </a:spcAft>
              <a:defRPr/>
            </a:pPr>
            <a:endParaRPr lang="en-US" dirty="0">
              <a:solidFill>
                <a:sysClr val="windowText" lastClr="000000"/>
              </a:solidFill>
            </a:endParaRPr>
          </a:p>
        </p:txBody>
      </p:sp>
      <p:sp>
        <p:nvSpPr>
          <p:cNvPr id="123909" name="Slide Number Placeholder 1"/>
          <p:cNvSpPr>
            <a:spLocks noGrp="1"/>
          </p:cNvSpPr>
          <p:nvPr>
            <p:ph type="sldNum"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CD902A01-D6FF-5744-BCAA-720352B548B3}" type="slidenum">
              <a:rPr lang="en-US" altLang="en-US">
                <a:solidFill>
                  <a:srgbClr val="1E1860"/>
                </a:solidFill>
              </a:rPr>
              <a:pPr/>
              <a:t>54</a:t>
            </a:fld>
            <a:endParaRPr lang="en-US" altLang="en-US">
              <a:solidFill>
                <a:srgbClr val="1E1860"/>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Content Placeholder 2"/>
          <p:cNvSpPr>
            <a:spLocks noGrp="1"/>
          </p:cNvSpPr>
          <p:nvPr>
            <p:ph type="body" sz="quarter" idx="11"/>
          </p:nvPr>
        </p:nvSpPr>
        <p:spPr bwMode="auto">
          <a:xfrm>
            <a:off x="838200" y="1600200"/>
            <a:ext cx="8674100" cy="7635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t" anchorCtr="0" compatLnSpc="1">
            <a:prstTxWarp prst="textNoShape">
              <a:avLst/>
            </a:prstTxWarp>
          </a:bodyPr>
          <a:lstStyle/>
          <a:p>
            <a:pPr eaLnBrk="1" hangingPunct="1">
              <a:spcBef>
                <a:spcPct val="0"/>
              </a:spcBef>
            </a:pPr>
            <a:r>
              <a:rPr lang="en-US" altLang="en-US" sz="1200">
                <a:solidFill>
                  <a:schemeClr val="bg1"/>
                </a:solidFill>
                <a:latin typeface="Century Gothic" charset="0"/>
              </a:rPr>
              <a:t>This material was developed by Oregon Health &amp; Science University, funded by the Department of Health and Human Services, Office of the National Coordinator for Health Information Technology under Award Number IU24OC000015. This material was updated in 2016 by Bellevue College under Award Number 90WT0002.</a:t>
            </a:r>
          </a:p>
        </p:txBody>
      </p:sp>
      <p:sp>
        <p:nvSpPr>
          <p:cNvPr id="125955" name="object 8"/>
          <p:cNvSpPr txBox="1">
            <a:spLocks noChangeArrowheads="1"/>
          </p:cNvSpPr>
          <p:nvPr/>
        </p:nvSpPr>
        <p:spPr bwMode="auto">
          <a:xfrm>
            <a:off x="838200" y="2662238"/>
            <a:ext cx="8382000" cy="332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altLang="en-US" sz="2000">
                <a:solidFill>
                  <a:schemeClr val="bg1"/>
                </a:solidFill>
                <a:latin typeface="Century Gothic"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eaLnBrk="1" hangingPunct="1">
              <a:lnSpc>
                <a:spcPts val="5200"/>
              </a:lnSpc>
            </a:pPr>
            <a:r>
              <a:rPr lang="en-US" altLang="en-US" sz="2000" b="1">
                <a:solidFill>
                  <a:srgbClr val="1E1860"/>
                </a:solidFill>
                <a:latin typeface="Century Gothic" charset="0"/>
                <a:ea typeface="Futura LT Pro Book" charset="0"/>
                <a:cs typeface="Futura LT Pro Book" charset="0"/>
              </a:rPr>
              <a:t>www.measureevaluation.org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EC5638D-FD9F-4BA7-BBC7-FC4A34629471}"/>
              </a:ext>
            </a:extLst>
          </p:cNvPr>
          <p:cNvSpPr>
            <a:spLocks noGrp="1"/>
          </p:cNvSpPr>
          <p:nvPr>
            <p:ph type="body" sz="quarter" idx="12"/>
          </p:nvPr>
        </p:nvSpPr>
        <p:spPr>
          <a:xfrm>
            <a:off x="417513" y="2076450"/>
            <a:ext cx="8591550" cy="3619500"/>
          </a:xfrm>
        </p:spPr>
        <p:txBody>
          <a:bodyPr/>
          <a:lstStyle/>
          <a:p>
            <a:pPr marL="342900" indent="-342900" eaLnBrk="1" hangingPunct="1">
              <a:spcBef>
                <a:spcPct val="0"/>
              </a:spcBef>
              <a:spcAft>
                <a:spcPts val="1200"/>
              </a:spcAft>
              <a:buSzPct val="111000"/>
              <a:buFontTx/>
              <a:buChar char="•"/>
              <a:defRPr/>
            </a:pPr>
            <a:r>
              <a:rPr lang="en-US" altLang="en-US" dirty="0"/>
              <a:t>Equal distribution of risk and benefits</a:t>
            </a:r>
          </a:p>
          <a:p>
            <a:pPr marL="342900" indent="-342900" eaLnBrk="1" hangingPunct="1">
              <a:spcBef>
                <a:spcPct val="0"/>
              </a:spcBef>
              <a:spcAft>
                <a:spcPts val="1200"/>
              </a:spcAft>
              <a:buSzPct val="111000"/>
              <a:buFontTx/>
              <a:buChar char="•"/>
              <a:defRPr/>
            </a:pPr>
            <a:r>
              <a:rPr lang="en-US" altLang="en-US" dirty="0"/>
              <a:t>Equitable recruitment of participants</a:t>
            </a:r>
          </a:p>
          <a:p>
            <a:pPr marL="342900" indent="-342900" eaLnBrk="1" hangingPunct="1">
              <a:spcBef>
                <a:spcPct val="0"/>
              </a:spcBef>
              <a:spcAft>
                <a:spcPts val="1200"/>
              </a:spcAft>
              <a:buSzPct val="111000"/>
              <a:buFontTx/>
              <a:buChar char="•"/>
              <a:defRPr/>
            </a:pPr>
            <a:r>
              <a:rPr lang="en-US" altLang="en-US" dirty="0"/>
              <a:t>Protection of vulnerable groups</a:t>
            </a:r>
            <a:endParaRPr lang="en-GB" altLang="en-US" dirty="0"/>
          </a:p>
          <a:p>
            <a:pPr eaLnBrk="1" hangingPunct="1">
              <a:spcAft>
                <a:spcPts val="1200"/>
              </a:spcAft>
              <a:defRPr/>
            </a:pPr>
            <a:endParaRPr lang="en-US" dirty="0"/>
          </a:p>
        </p:txBody>
      </p:sp>
      <p:sp>
        <p:nvSpPr>
          <p:cNvPr id="28675" name="Rectangle 2"/>
          <p:cNvSpPr>
            <a:spLocks noGrp="1" noChangeArrowheads="1"/>
          </p:cNvSpPr>
          <p:nvPr>
            <p:ph type="title"/>
          </p:nvPr>
        </p:nvSpPr>
        <p:spPr bwMode="auto">
          <a:xfrm>
            <a:off x="395288" y="533400"/>
            <a:ext cx="8674100"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a:latin typeface="Century Gothic" charset="0"/>
              </a:rPr>
              <a:t>Justice</a:t>
            </a:r>
            <a:endParaRPr lang="en-GB" altLang="en-US">
              <a:latin typeface="Century Gothic" charset="0"/>
            </a:endParaRPr>
          </a:p>
        </p:txBody>
      </p:sp>
      <p:sp>
        <p:nvSpPr>
          <p:cNvPr id="28676" name="Slide Number Placeholder 4"/>
          <p:cNvSpPr>
            <a:spLocks noGrp="1"/>
          </p:cNvSpPr>
          <p:nvPr>
            <p:ph type="sldNum" sz="quarter" idx="13"/>
          </p:nvPr>
        </p:nvSpPr>
        <p:spPr bwMode="auto">
          <a:xfrm>
            <a:off x="7507288" y="7302500"/>
            <a:ext cx="2262187" cy="414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nSpc>
                <a:spcPct val="110000"/>
              </a:lnSpc>
            </a:pPr>
            <a:r>
              <a:rPr lang="en-US" altLang="en-US">
                <a:solidFill>
                  <a:srgbClr val="1E1860"/>
                </a:solidFill>
              </a:rPr>
              <a:t>6</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6"/>
          <p:cNvSpPr>
            <a:spLocks noGrp="1"/>
          </p:cNvSpPr>
          <p:nvPr>
            <p:ph type="title"/>
          </p:nvPr>
        </p:nvSpPr>
        <p:spPr bwMode="auto">
          <a:xfrm>
            <a:off x="395288"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dirty="0">
                <a:latin typeface="Century Gothic" charset="0"/>
              </a:rPr>
              <a:t>Privacy, Security, and Confidentiality</a:t>
            </a:r>
          </a:p>
        </p:txBody>
      </p:sp>
      <p:sp>
        <p:nvSpPr>
          <p:cNvPr id="7171" name="Content Placeholder 7">
            <a:extLst>
              <a:ext uri="{FF2B5EF4-FFF2-40B4-BE49-F238E27FC236}">
                <a16:creationId xmlns:a16="http://schemas.microsoft.com/office/drawing/2014/main" id="{7C3EEB20-328F-4890-ACEC-84BF4ED9634E}"/>
              </a:ext>
            </a:extLst>
          </p:cNvPr>
          <p:cNvSpPr>
            <a:spLocks noGrp="1"/>
          </p:cNvSpPr>
          <p:nvPr>
            <p:ph type="body" sz="quarter" idx="10"/>
          </p:nvPr>
        </p:nvSpPr>
        <p:spPr>
          <a:xfrm>
            <a:off x="406400" y="2133600"/>
            <a:ext cx="9148763" cy="5334000"/>
          </a:xfrm>
        </p:spPr>
        <p:txBody>
          <a:bodyPr/>
          <a:lstStyle/>
          <a:p>
            <a:pPr eaLnBrk="1" fontAlgn="auto" hangingPunct="1">
              <a:spcBef>
                <a:spcPts val="0"/>
              </a:spcBef>
              <a:defRPr/>
            </a:pPr>
            <a:r>
              <a:rPr lang="en-US" sz="2200" dirty="0"/>
              <a:t>Definitions</a:t>
            </a:r>
          </a:p>
          <a:p>
            <a:pPr eaLnBrk="1" fontAlgn="auto" hangingPunct="1">
              <a:spcBef>
                <a:spcPts val="0"/>
              </a:spcBef>
              <a:defRPr/>
            </a:pPr>
            <a:r>
              <a:rPr lang="en-US" sz="2200" dirty="0"/>
              <a:t>Concerns</a:t>
            </a:r>
          </a:p>
          <a:p>
            <a:pPr lvl="1" eaLnBrk="1" fontAlgn="auto" hangingPunct="1">
              <a:spcBef>
                <a:spcPts val="0"/>
              </a:spcBef>
              <a:defRPr/>
            </a:pPr>
            <a:r>
              <a:rPr lang="en-US" sz="2200" dirty="0"/>
              <a:t>Privacy</a:t>
            </a:r>
          </a:p>
          <a:p>
            <a:pPr lvl="1" eaLnBrk="1" fontAlgn="auto" hangingPunct="1">
              <a:spcBef>
                <a:spcPts val="0"/>
              </a:spcBef>
              <a:defRPr/>
            </a:pPr>
            <a:r>
              <a:rPr lang="en-US" sz="2200" dirty="0"/>
              <a:t>Security</a:t>
            </a:r>
          </a:p>
          <a:p>
            <a:pPr eaLnBrk="1" fontAlgn="auto" hangingPunct="1">
              <a:spcBef>
                <a:spcPts val="0"/>
              </a:spcBef>
              <a:defRPr/>
            </a:pPr>
            <a:r>
              <a:rPr lang="en-US" sz="2200" dirty="0"/>
              <a:t>Tools for protecting health information</a:t>
            </a:r>
          </a:p>
          <a:p>
            <a:pPr eaLnBrk="1" fontAlgn="auto" hangingPunct="1">
              <a:spcBef>
                <a:spcPts val="0"/>
              </a:spcBef>
              <a:defRPr/>
            </a:pPr>
            <a:r>
              <a:rPr lang="en-US" sz="2200" dirty="0"/>
              <a:t>Health Insurance Portability and Accountability Act (HIPAA)</a:t>
            </a:r>
          </a:p>
          <a:p>
            <a:pPr lvl="1" eaLnBrk="1" fontAlgn="auto" hangingPunct="1">
              <a:spcBef>
                <a:spcPts val="0"/>
              </a:spcBef>
              <a:defRPr/>
            </a:pPr>
            <a:r>
              <a:rPr lang="en-US" sz="2200" dirty="0"/>
              <a:t>Privacy rule</a:t>
            </a:r>
          </a:p>
          <a:p>
            <a:pPr lvl="1" eaLnBrk="1" fontAlgn="auto" hangingPunct="1">
              <a:spcBef>
                <a:spcPts val="0"/>
              </a:spcBef>
              <a:defRPr/>
            </a:pPr>
            <a:r>
              <a:rPr lang="en-US" sz="2200" dirty="0"/>
              <a:t>Security rule</a:t>
            </a:r>
          </a:p>
          <a:p>
            <a:pPr lvl="1" eaLnBrk="1" fontAlgn="auto" hangingPunct="1">
              <a:spcBef>
                <a:spcPts val="0"/>
              </a:spcBef>
              <a:defRPr/>
            </a:pPr>
            <a:r>
              <a:rPr lang="en-US" sz="2200" dirty="0"/>
              <a:t>Enhancements in </a:t>
            </a:r>
            <a:r>
              <a:rPr lang="en-US" sz="2200" kern="1200" dirty="0">
                <a:ea typeface="MS PGothic" panose="020B0600070205080204" pitchFamily="34" charset="-128"/>
                <a:cs typeface="Arial" pitchFamily="34" charset="0"/>
              </a:rPr>
              <a:t>Health Information Technology for Economic and Clinical Health Act </a:t>
            </a:r>
            <a:r>
              <a:rPr lang="en-US" sz="2200" dirty="0"/>
              <a:t>legislation</a:t>
            </a:r>
          </a:p>
          <a:p>
            <a:pPr lvl="1" eaLnBrk="1" fontAlgn="auto" hangingPunct="1">
              <a:spcBef>
                <a:spcPts val="0"/>
              </a:spcBef>
              <a:defRPr/>
            </a:pPr>
            <a:r>
              <a:rPr lang="en-US" sz="2200" dirty="0"/>
              <a:t>Implications</a:t>
            </a:r>
          </a:p>
        </p:txBody>
      </p:sp>
      <p:sp>
        <p:nvSpPr>
          <p:cNvPr id="30724"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F8DE91F1-5EBF-444D-8171-EB4C4C5523F5}" type="slidenum">
              <a:rPr lang="en-US" altLang="en-US">
                <a:solidFill>
                  <a:srgbClr val="1E1860"/>
                </a:solidFill>
              </a:rPr>
              <a:pPr/>
              <a:t>7</a:t>
            </a:fld>
            <a:endParaRPr lang="en-US" altLang="en-US">
              <a:solidFill>
                <a:srgbClr val="1E1860"/>
              </a:solidFill>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bwMode="auto">
          <a:xfrm>
            <a:off x="395288"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a:latin typeface="Century Gothic" charset="0"/>
              </a:rPr>
              <a:t>Definitions</a:t>
            </a:r>
          </a:p>
        </p:txBody>
      </p:sp>
      <p:sp>
        <p:nvSpPr>
          <p:cNvPr id="32771" name="Content Placeholder 2"/>
          <p:cNvSpPr>
            <a:spLocks noGrp="1"/>
          </p:cNvSpPr>
          <p:nvPr>
            <p:ph type="body" sz="quarter" idx="10"/>
          </p:nvPr>
        </p:nvSpPr>
        <p:spPr bwMode="auto">
          <a:xfrm>
            <a:off x="395288" y="1769035"/>
            <a:ext cx="9148763" cy="5038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1200"/>
              </a:spcAft>
              <a:buFontTx/>
              <a:buChar char="•"/>
            </a:pPr>
            <a:r>
              <a:rPr lang="en-US" altLang="en-US" dirty="0">
                <a:latin typeface="Century Gothic" charset="0"/>
              </a:rPr>
              <a:t>Privacy</a:t>
            </a:r>
          </a:p>
          <a:p>
            <a:pPr lvl="1" eaLnBrk="1" hangingPunct="1">
              <a:spcBef>
                <a:spcPct val="0"/>
              </a:spcBef>
              <a:spcAft>
                <a:spcPts val="1200"/>
              </a:spcAft>
              <a:buFont typeface="Courier New" charset="0"/>
              <a:buChar char="o"/>
            </a:pPr>
            <a:r>
              <a:rPr lang="en-US" altLang="en-US" dirty="0">
                <a:latin typeface="Century Gothic" charset="0"/>
              </a:rPr>
              <a:t>The right to be left alone</a:t>
            </a:r>
          </a:p>
          <a:p>
            <a:pPr lvl="1" eaLnBrk="1" hangingPunct="1">
              <a:spcBef>
                <a:spcPct val="0"/>
              </a:spcBef>
              <a:spcAft>
                <a:spcPts val="1200"/>
              </a:spcAft>
              <a:buFont typeface="Courier New" charset="0"/>
              <a:buChar char="o"/>
            </a:pPr>
            <a:r>
              <a:rPr lang="en-US" altLang="en-US" dirty="0">
                <a:latin typeface="Century Gothic" charset="0"/>
              </a:rPr>
              <a:t>The right to keep personal information secret</a:t>
            </a:r>
          </a:p>
          <a:p>
            <a:pPr lvl="1" eaLnBrk="1" hangingPunct="1">
              <a:spcBef>
                <a:spcPct val="0"/>
              </a:spcBef>
              <a:spcAft>
                <a:spcPts val="1200"/>
              </a:spcAft>
              <a:buFont typeface="Courier New" charset="0"/>
              <a:buChar char="o"/>
            </a:pPr>
            <a:r>
              <a:rPr lang="en-US" altLang="en-US" dirty="0">
                <a:latin typeface="Century Gothic" charset="0"/>
              </a:rPr>
              <a:t>The right to control personal information</a:t>
            </a:r>
          </a:p>
          <a:p>
            <a:pPr eaLnBrk="1" hangingPunct="1">
              <a:spcBef>
                <a:spcPct val="0"/>
              </a:spcBef>
              <a:spcAft>
                <a:spcPts val="1200"/>
              </a:spcAft>
              <a:buFontTx/>
              <a:buChar char="•"/>
            </a:pPr>
            <a:r>
              <a:rPr lang="en-US" altLang="en-US" dirty="0">
                <a:latin typeface="Century Gothic" charset="0"/>
              </a:rPr>
              <a:t>Confidentiality</a:t>
            </a:r>
          </a:p>
          <a:p>
            <a:pPr lvl="1" eaLnBrk="1" hangingPunct="1">
              <a:spcBef>
                <a:spcPct val="0"/>
              </a:spcBef>
              <a:spcAft>
                <a:spcPts val="1200"/>
              </a:spcAft>
              <a:buFont typeface="Courier New" charset="0"/>
              <a:buChar char="o"/>
            </a:pPr>
            <a:r>
              <a:rPr lang="en-US" altLang="en-US" dirty="0">
                <a:latin typeface="Century Gothic" charset="0"/>
              </a:rPr>
              <a:t>Sharing or disseminating data only to those with a </a:t>
            </a:r>
            <a:r>
              <a:rPr lang="ja-JP" altLang="en-US" dirty="0">
                <a:latin typeface="Century Gothic" charset="0"/>
                <a:ea typeface="MS PGothic" charset="-128"/>
              </a:rPr>
              <a:t>“</a:t>
            </a:r>
            <a:r>
              <a:rPr lang="en-US" altLang="ja-JP" dirty="0">
                <a:latin typeface="Century Gothic" charset="0"/>
                <a:ea typeface="MS PGothic" charset="-128"/>
              </a:rPr>
              <a:t>need to know</a:t>
            </a:r>
            <a:r>
              <a:rPr lang="ja-JP" altLang="en-US" dirty="0">
                <a:latin typeface="Century Gothic" charset="0"/>
                <a:ea typeface="MS PGothic" charset="-128"/>
              </a:rPr>
              <a:t>”</a:t>
            </a:r>
            <a:endParaRPr lang="en-US" altLang="ja-JP" dirty="0">
              <a:latin typeface="Century Gothic" charset="0"/>
              <a:ea typeface="MS PGothic" charset="-128"/>
            </a:endParaRPr>
          </a:p>
          <a:p>
            <a:pPr eaLnBrk="1" hangingPunct="1">
              <a:spcBef>
                <a:spcPct val="0"/>
              </a:spcBef>
              <a:spcAft>
                <a:spcPts val="1200"/>
              </a:spcAft>
              <a:buFontTx/>
              <a:buChar char="•"/>
            </a:pPr>
            <a:r>
              <a:rPr lang="en-US" altLang="en-US" dirty="0">
                <a:latin typeface="Century Gothic" charset="0"/>
              </a:rPr>
              <a:t>Security</a:t>
            </a:r>
          </a:p>
          <a:p>
            <a:pPr lvl="1" eaLnBrk="1" hangingPunct="1">
              <a:spcBef>
                <a:spcPct val="0"/>
              </a:spcBef>
              <a:spcAft>
                <a:spcPts val="1200"/>
              </a:spcAft>
              <a:buFont typeface="Courier New" charset="0"/>
              <a:buChar char="o"/>
            </a:pPr>
            <a:r>
              <a:rPr lang="en-US" altLang="en-US" dirty="0">
                <a:latin typeface="Century Gothic" charset="0"/>
              </a:rPr>
              <a:t>Mechanisms to ensure the safety of data and systems in which the data reside</a:t>
            </a:r>
          </a:p>
        </p:txBody>
      </p:sp>
      <p:sp>
        <p:nvSpPr>
          <p:cNvPr id="32772"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C3A9C03E-E49D-C443-9992-071205C0E92F}" type="slidenum">
              <a:rPr lang="en-US" altLang="en-US">
                <a:solidFill>
                  <a:srgbClr val="1E1860"/>
                </a:solidFill>
              </a:rPr>
              <a:pPr/>
              <a:t>8</a:t>
            </a:fld>
            <a:endParaRPr lang="en-US" altLang="en-US">
              <a:solidFill>
                <a:srgbClr val="1E1860"/>
              </a:solidFill>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bwMode="auto">
          <a:xfrm>
            <a:off x="395288" y="533400"/>
            <a:ext cx="9159875" cy="65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eaLnBrk="1" hangingPunct="1"/>
            <a:r>
              <a:rPr lang="en-US" altLang="en-US">
                <a:latin typeface="Century Gothic" charset="0"/>
              </a:rPr>
              <a:t>Definitions</a:t>
            </a:r>
          </a:p>
        </p:txBody>
      </p:sp>
      <p:sp>
        <p:nvSpPr>
          <p:cNvPr id="34819" name="Content Placeholder 2"/>
          <p:cNvSpPr>
            <a:spLocks noGrp="1"/>
          </p:cNvSpPr>
          <p:nvPr>
            <p:ph type="body" sz="quarter" idx="10"/>
          </p:nvPr>
        </p:nvSpPr>
        <p:spPr bwMode="auto">
          <a:xfrm>
            <a:off x="406400" y="2133600"/>
            <a:ext cx="9148763" cy="28670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spcBef>
                <a:spcPct val="0"/>
              </a:spcBef>
              <a:spcAft>
                <a:spcPts val="1200"/>
              </a:spcAft>
              <a:buFontTx/>
              <a:buChar char="•"/>
            </a:pPr>
            <a:r>
              <a:rPr lang="en-US" altLang="en-US">
                <a:latin typeface="Century Gothic" charset="0"/>
              </a:rPr>
              <a:t>Individually identifiable health information: Any data that can be correlated with an individual </a:t>
            </a:r>
          </a:p>
          <a:p>
            <a:pPr lvl="1" eaLnBrk="1" hangingPunct="1">
              <a:spcBef>
                <a:spcPct val="0"/>
              </a:spcBef>
              <a:spcAft>
                <a:spcPts val="1200"/>
              </a:spcAft>
              <a:buFont typeface="Courier New" charset="0"/>
              <a:buChar char="o"/>
            </a:pPr>
            <a:r>
              <a:rPr lang="en-US" altLang="en-US">
                <a:latin typeface="Century Gothic" charset="0"/>
              </a:rPr>
              <a:t>Also called protected health information (PHI)</a:t>
            </a:r>
          </a:p>
          <a:p>
            <a:pPr eaLnBrk="1" hangingPunct="1">
              <a:spcBef>
                <a:spcPct val="0"/>
              </a:spcBef>
              <a:spcAft>
                <a:spcPts val="1200"/>
              </a:spcAft>
              <a:buFontTx/>
              <a:buChar char="•"/>
            </a:pPr>
            <a:r>
              <a:rPr lang="en-US" altLang="en-US">
                <a:latin typeface="Century Gothic" charset="0"/>
              </a:rPr>
              <a:t>Consent (in context of privacy): Written or verbal permission to allow use of your individually identifiable health information </a:t>
            </a:r>
          </a:p>
        </p:txBody>
      </p:sp>
      <p:sp>
        <p:nvSpPr>
          <p:cNvPr id="34820"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fld id="{9D9C0932-E18B-4443-A4BF-B692410F65DB}" type="slidenum">
              <a:rPr lang="en-US" altLang="en-US">
                <a:solidFill>
                  <a:srgbClr val="1E1860"/>
                </a:solidFill>
              </a:rPr>
              <a:pPr/>
              <a:t>9</a:t>
            </a:fld>
            <a:endParaRPr lang="en-US" altLang="en-US">
              <a:solidFill>
                <a:srgbClr val="1E1860"/>
              </a:solidFill>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GUID" val="4ed2e879-653d-4e44-9c41-6eb62aa11a0e"/>
  <p:tag name="AUDIO_IMPORT" val="C:\Documents and Settings\skidmorn\My Documents\Dropbox\NTDC\OHSU CDC\Comp2\Unit9\FINALIZED\comp2_unit9\comp2_unit9\comp2_unit9a\comp2_unit9a_S- 2_V3.mp3"/>
  <p:tag name="AUDIO_ID" val="257"/>
  <p:tag name="ELAPSEDTIME" val="27.507"/>
  <p:tag name="ARTICULATE_SLIDE_NAV" val="2"/>
</p:tagLst>
</file>

<file path=ppt/tags/tag10.xml><?xml version="1.0" encoding="utf-8"?>
<p:tagLst xmlns:a="http://schemas.openxmlformats.org/drawingml/2006/main" xmlns:r="http://schemas.openxmlformats.org/officeDocument/2006/relationships" xmlns:p="http://schemas.openxmlformats.org/presentationml/2006/main">
  <p:tag name="ARTICULATE_SLIDE_GUID" val="23a4f4f2-d21e-4f8c-9912-69f26242ad2b"/>
  <p:tag name="AUDIO_IMPORT" val="C:\Documents and Settings\skidmorn\My Documents\Dropbox\NTDC\OHSU CDC\Comp2\Unit9\FINALIZED\comp2_unit9\comp2_unit9\comp2_unit9a\comp2_unit9a_S- 7_V3.mp3"/>
  <p:tag name="AUDIO_ID" val="276"/>
  <p:tag name="ELAPSEDTIME" val="145.241"/>
  <p:tag name="ARTICULATE_SLIDE_NAV" val="7"/>
</p:tagLst>
</file>

<file path=ppt/tags/tag11.xml><?xml version="1.0" encoding="utf-8"?>
<p:tagLst xmlns:a="http://schemas.openxmlformats.org/drawingml/2006/main" xmlns:r="http://schemas.openxmlformats.org/officeDocument/2006/relationships" xmlns:p="http://schemas.openxmlformats.org/presentationml/2006/main">
  <p:tag name="ARTICULATE_SLIDE_GUID" val="e1b2661c-6455-499f-9463-15bf41fcbdbf"/>
  <p:tag name="AUDIO_IMPORT" val="C:\Documents and Settings\skidmorn\My Documents\Dropbox\NTDC\OHSU CDC\Comp2\Unit9\FINALIZED\comp2_unit9\comp2_unit9\comp2_unit9a\comp2_unit9a_S- 8_V3.mp3"/>
  <p:tag name="AUDIO_ID" val="277"/>
  <p:tag name="ELAPSEDTIME" val="128.366"/>
  <p:tag name="ARTICULATE_SLIDE_NAV" val="8"/>
</p:tagLst>
</file>

<file path=ppt/tags/tag12.xml><?xml version="1.0" encoding="utf-8"?>
<p:tagLst xmlns:a="http://schemas.openxmlformats.org/drawingml/2006/main" xmlns:r="http://schemas.openxmlformats.org/officeDocument/2006/relationships" xmlns:p="http://schemas.openxmlformats.org/presentationml/2006/main">
  <p:tag name="ARTICULATE_SLIDE_GUID" val="e1b2661c-6455-499f-9463-15bf41fcbdbf"/>
  <p:tag name="AUDIO_IMPORT" val="C:\Documents and Settings\skidmorn\My Documents\Dropbox\NTDC\OHSU CDC\Comp2\Unit9\FINALIZED\comp2_unit9\comp2_unit9\comp2_unit9a\comp2_unit9a_S- 8_V3.mp3"/>
  <p:tag name="AUDIO_ID" val="277"/>
  <p:tag name="ELAPSEDTIME" val="128.366"/>
  <p:tag name="ARTICULATE_SLIDE_NAV" val="8"/>
</p:tagLst>
</file>

<file path=ppt/tags/tag13.xml><?xml version="1.0" encoding="utf-8"?>
<p:tagLst xmlns:a="http://schemas.openxmlformats.org/drawingml/2006/main" xmlns:r="http://schemas.openxmlformats.org/officeDocument/2006/relationships" xmlns:p="http://schemas.openxmlformats.org/presentationml/2006/main">
  <p:tag name="ARTICULATE_SLIDE_GUID" val="454e9a0a-3bc1-4bfd-a28b-e3b424bd3e9a"/>
  <p:tag name="AUDIO_IMPORT" val="C:\Documents and Settings\skidmorn\My Documents\Dropbox\NTDC\OHSU CDC\Comp2\Unit9\FINALIZED\comp2_unit9\comp2_unit9\comp2_unit9a\comp2_unit9a_S- 9_V3.mp3"/>
  <p:tag name="AUDIO_ID" val="291"/>
  <p:tag name="ELAPSEDTIME" val="46.342"/>
  <p:tag name="ARTICULATE_SLIDE_NAV" val="9"/>
</p:tagLst>
</file>

<file path=ppt/tags/tag14.xml><?xml version="1.0" encoding="utf-8"?>
<p:tagLst xmlns:a="http://schemas.openxmlformats.org/drawingml/2006/main" xmlns:r="http://schemas.openxmlformats.org/officeDocument/2006/relationships" xmlns:p="http://schemas.openxmlformats.org/presentationml/2006/main">
  <p:tag name="ARTICULATE_SLIDE_GUID" val="c4a3172b-b0e0-453b-b808-37d8202e6258"/>
  <p:tag name="AUDIO_IMPORT" val="C:\Documents and Settings\skidmorn\My Documents\Dropbox\NTDC\OHSU CDC\Comp2\Unit9\FINALIZED\comp2_unit9\comp2_unit9\comp2_unit9a\comp2_unit9a_S- 10_V3.mp3"/>
  <p:tag name="AUDIO_ID" val="292"/>
  <p:tag name="ELAPSEDTIME" val="38.139"/>
  <p:tag name="ARTICULATE_SLIDE_NAV" val="10"/>
</p:tagLst>
</file>

<file path=ppt/tags/tag15.xml><?xml version="1.0" encoding="utf-8"?>
<p:tagLst xmlns:a="http://schemas.openxmlformats.org/drawingml/2006/main" xmlns:r="http://schemas.openxmlformats.org/officeDocument/2006/relationships" xmlns:p="http://schemas.openxmlformats.org/presentationml/2006/main">
  <p:tag name="ARTICULATE_SLIDE_GUID" val="e69119a9-2679-490e-84fe-5f060a58c38d"/>
  <p:tag name="AUDIO_IMPORT" val="C:\Documents and Settings\skidmorn\My Documents\Dropbox\NTDC\OHSU CDC\Comp2\Unit9\FINALIZED\comp2_unit9\comp2_unit9\comp2_unit9a\comp2_unit9a_S- 11_V3.mp3"/>
  <p:tag name="AUDIO_ID" val="278"/>
  <p:tag name="ELAPSEDTIME" val="90.698"/>
  <p:tag name="ARTICULATE_SLIDE_NAV" val="11"/>
</p:tagLst>
</file>

<file path=ppt/tags/tag16.xml><?xml version="1.0" encoding="utf-8"?>
<p:tagLst xmlns:a="http://schemas.openxmlformats.org/drawingml/2006/main" xmlns:r="http://schemas.openxmlformats.org/officeDocument/2006/relationships" xmlns:p="http://schemas.openxmlformats.org/presentationml/2006/main">
  <p:tag name="ARTICULATE_SLIDE_GUID" val="ea83bfd4-06b9-4f7f-93dd-1400ba08b201"/>
  <p:tag name="AUDIO_IMPORT" val="C:\Documents and Settings\skidmorn\My Documents\Dropbox\NTDC\OHSU CDC\Comp2\Unit9\FINALIZED\comp2_unit9\comp2_unit9\comp2_unit9a\comp2_unit9a_S- 12_V3.mp3"/>
  <p:tag name="AUDIO_ID" val="261"/>
  <p:tag name="ELAPSEDTIME" val="87.302"/>
  <p:tag name="ARTICULATE_SLIDE_NAV" val="12"/>
</p:tagLst>
</file>

<file path=ppt/tags/tag17.xml><?xml version="1.0" encoding="utf-8"?>
<p:tagLst xmlns:a="http://schemas.openxmlformats.org/drawingml/2006/main" xmlns:r="http://schemas.openxmlformats.org/officeDocument/2006/relationships" xmlns:p="http://schemas.openxmlformats.org/presentationml/2006/main">
  <p:tag name="ARTICULATE_SLIDE_GUID" val="416b1769-28ec-454e-9063-69566e4b2f93"/>
  <p:tag name="AUDIO_IMPORT" val="C:\Documents and Settings\skidmorn\My Documents\Dropbox\NTDC\OHSU CDC\Comp2\Unit9\FINALIZED\comp2_unit9\comp2_unit9\comp2_unit9a\comp2_unit9a_S- 13_V3.mp3"/>
  <p:tag name="AUDIO_ID" val="279"/>
  <p:tag name="ELAPSEDTIME" val="88.529"/>
  <p:tag name="ARTICULATE_SLIDE_NAV" val="13"/>
</p:tagLst>
</file>

<file path=ppt/tags/tag18.xml><?xml version="1.0" encoding="utf-8"?>
<p:tagLst xmlns:a="http://schemas.openxmlformats.org/drawingml/2006/main" xmlns:r="http://schemas.openxmlformats.org/officeDocument/2006/relationships" xmlns:p="http://schemas.openxmlformats.org/presentationml/2006/main">
  <p:tag name="ARTICULATE_SLIDE_GUID" val="65bed0b5-2053-4495-a364-95099389738e"/>
  <p:tag name="AUDIO_IMPORT" val="C:\Documents and Settings\skidmorn\My Documents\Dropbox\NTDC\OHSU CDC\Comp2\Unit9\FINALIZED\comp2_unit9\comp2_unit9\comp2_unit9a\comp2_unit9a_S- 14_V3.mp3"/>
  <p:tag name="AUDIO_ID" val="281"/>
  <p:tag name="ELAPSEDTIME" val="39.053"/>
  <p:tag name="ARTICULATE_SLIDE_NAV" val="14"/>
</p:tagLst>
</file>

<file path=ppt/tags/tag19.xml><?xml version="1.0" encoding="utf-8"?>
<p:tagLst xmlns:a="http://schemas.openxmlformats.org/drawingml/2006/main" xmlns:r="http://schemas.openxmlformats.org/officeDocument/2006/relationships" xmlns:p="http://schemas.openxmlformats.org/presentationml/2006/main">
  <p:tag name="ARTICULATE_SLIDE_GUID" val="68ad99ba-a992-4ec5-b7ff-5666cc0bc917"/>
  <p:tag name="AUDIO_IMPORT" val="C:\Documents and Settings\skidmorn\My Documents\Dropbox\NTDC\OHSU CDC\Comp2\Unit9\FINALIZED\comp2_unit9\comp2_unit9\comp2_unit9a\comp2_unit9a_S- 15_V3.mp3"/>
  <p:tag name="AUDIO_ID" val="282"/>
  <p:tag name="ELAPSEDTIME" val="163.867"/>
  <p:tag name="ARTICULATE_SLIDE_NAV" val="15"/>
</p:tagLst>
</file>

<file path=ppt/tags/tag2.xml><?xml version="1.0" encoding="utf-8"?>
<p:tagLst xmlns:a="http://schemas.openxmlformats.org/drawingml/2006/main" xmlns:r="http://schemas.openxmlformats.org/officeDocument/2006/relationships" xmlns:p="http://schemas.openxmlformats.org/presentationml/2006/main">
  <p:tag name="SWI" val="7"/>
  <p:tag name="CVB" val="7"/>
  <p:tag name="BSN" val="7"/>
  <p:tag name="SPT" val="FALSE"/>
  <p:tag name="SVT" val="FALSE"/>
  <p:tag name="NBP" val="1"/>
  <p:tag name="CII" val="7"/>
</p:tagLst>
</file>

<file path=ppt/tags/tag20.xml><?xml version="1.0" encoding="utf-8"?>
<p:tagLst xmlns:a="http://schemas.openxmlformats.org/drawingml/2006/main" xmlns:r="http://schemas.openxmlformats.org/officeDocument/2006/relationships" xmlns:p="http://schemas.openxmlformats.org/presentationml/2006/main">
  <p:tag name="ARTICULATE_SLIDE_GUID" val="ae3bea71-5336-4491-b8ae-27892c50646d"/>
  <p:tag name="AUDIO_IMPORT" val="C:\Documents and Settings\skidmorn\My Documents\Dropbox\NTDC\OHSU CDC\Comp2\Unit9\FINALIZED\comp2_unit9\comp2_unit9\comp2_unit9a\comp2_unit9a_S- 16_V3.mp3"/>
  <p:tag name="AUDIO_ID" val="284"/>
  <p:tag name="ELAPSEDTIME" val="55.876"/>
  <p:tag name="ARTICULATE_SLIDE_NAV" val="16"/>
</p:tagLst>
</file>

<file path=ppt/tags/tag21.xml><?xml version="1.0" encoding="utf-8"?>
<p:tagLst xmlns:a="http://schemas.openxmlformats.org/drawingml/2006/main" xmlns:r="http://schemas.openxmlformats.org/officeDocument/2006/relationships" xmlns:p="http://schemas.openxmlformats.org/presentationml/2006/main">
  <p:tag name="ARTICULATE_SLIDE_GUID" val="3ef66d04-524c-401a-873c-0e378e31f91d"/>
  <p:tag name="AUDIO_IMPORT" val="C:\Documents and Settings\skidmorn\My Documents\Dropbox\NTDC\OHSU CDC\Comp2\Unit9\FINALIZED\comp2_unit9\comp2_unit9\comp2_unit9a\comp2_unit9a_S- 17_V3.mp3"/>
  <p:tag name="AUDIO_ID" val="285"/>
  <p:tag name="ELAPSEDTIME" val="102.818"/>
  <p:tag name="ARTICULATE_SLIDE_NAV" val="17"/>
</p:tagLst>
</file>

<file path=ppt/tags/tag22.xml><?xml version="1.0" encoding="utf-8"?>
<p:tagLst xmlns:a="http://schemas.openxmlformats.org/drawingml/2006/main" xmlns:r="http://schemas.openxmlformats.org/officeDocument/2006/relationships" xmlns:p="http://schemas.openxmlformats.org/presentationml/2006/main">
  <p:tag name="ARTICULATE_SLIDE_GUID" val="444bbde9-f394-4b38-8489-c1f646737e15"/>
  <p:tag name="AUDIO_IMPORT" val="C:\Documents and Settings\skidmorn\My Documents\Dropbox\NTDC\OHSU CDC\Comp2\Unit9\FINALIZED\comp2_unit9\comp2_unit9\comp2_unit9a\comp2_unit9a_S- 18_V3.mp3"/>
  <p:tag name="AUDIO_ID" val="266"/>
  <p:tag name="ELAPSEDTIME" val="50.939"/>
  <p:tag name="ARTICULATE_SLIDE_NAV" val="18"/>
</p:tagLst>
</file>

<file path=ppt/tags/tag23.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comp2_unit9b\comp2_unit9b_S- 3_V3.mp3"/>
  <p:tag name="AUDIO_ID" val="282"/>
  <p:tag name="ELAPSEDTIME" val="37.094"/>
  <p:tag name="ARTICULATE_SLIDE_NAV" val="3"/>
  <p:tag name="ARTICULATE_SLIDE_GUID" val="73538f49-7f91-4ad5-9695-411e3c9b9b9a"/>
</p:tagLst>
</file>

<file path=ppt/tags/tag24.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comp2_unit9b\comp2_unit9b_S- 4_V3.mp3"/>
  <p:tag name="AUDIO_ID" val="283"/>
  <p:tag name="ELAPSEDTIME" val="70.087"/>
  <p:tag name="ARTICULATE_SLIDE_NAV" val="4"/>
  <p:tag name="ARTICULATE_SLIDE_GUID" val="a758ef66-fbe1-41b2-b7c5-2ac6e14e6540"/>
</p:tagLst>
</file>

<file path=ppt/tags/tag25.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comp2_unit9b\comp2_unit9b_S- 5_V3.mp3"/>
  <p:tag name="AUDIO_ID" val="284"/>
  <p:tag name="ELAPSEDTIME" val="88.477"/>
  <p:tag name="ARTICULATE_SLIDE_NAV" val="5"/>
  <p:tag name="ARTICULATE_SLIDE_GUID" val="23c2df37-9037-49db-bfde-36fd58315877"/>
</p:tagLst>
</file>

<file path=ppt/tags/tag26.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comp2_unit9b\comp2_unit9b_S- 6_V3.mp3"/>
  <p:tag name="AUDIO_ID" val="285"/>
  <p:tag name="ELAPSEDTIME" val="62.015"/>
  <p:tag name="ARTICULATE_SLIDE_NAV" val="6"/>
  <p:tag name="ARTICULATE_SLIDE_GUID" val="a76f6259-a60c-4fb6-9100-810215901b25"/>
</p:tagLst>
</file>

<file path=ppt/tags/tag27.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comp2_unit9b\comp2_unit9b_S- 7_V3.mp3"/>
  <p:tag name="AUDIO_ID" val="286"/>
  <p:tag name="ELAPSEDTIME" val="56.608"/>
  <p:tag name="ARTICULATE_SLIDE_NAV" val="7"/>
  <p:tag name="ARTICULATE_SLIDE_GUID" val="4d9d560a-92b2-4c13-8768-95538632923d"/>
</p:tagLst>
</file>

<file path=ppt/tags/tag28.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comp2_unit9b\comp2_unit9b_S- 8_V3.mp3"/>
  <p:tag name="AUDIO_ID" val="269"/>
  <p:tag name="ELAPSEDTIME" val="31.138"/>
  <p:tag name="ARTICULATE_SLIDE_NAV" val="8"/>
  <p:tag name="ARTICULATE_SLIDE_GUID" val="47b94c62-65ff-4fe9-a7f7-37086898cde5"/>
</p:tagLst>
</file>

<file path=ppt/tags/tag29.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comp2_unit9b\comp2_unit9b_S- 9_V3.mp3"/>
  <p:tag name="AUDIO_ID" val="273"/>
  <p:tag name="ELAPSEDTIME" val="42.162"/>
  <p:tag name="ARTICULATE_SLIDE_NAV" val="9"/>
  <p:tag name="ARTICULATE_SLIDE_GUID" val="6da5be47-8034-402e-a6eb-f1a2fdf591e5"/>
</p:tagLst>
</file>

<file path=ppt/tags/tag3.xml><?xml version="1.0" encoding="utf-8"?>
<p:tagLst xmlns:a="http://schemas.openxmlformats.org/drawingml/2006/main" xmlns:r="http://schemas.openxmlformats.org/officeDocument/2006/relationships" xmlns:p="http://schemas.openxmlformats.org/presentationml/2006/main">
  <p:tag name="SWI" val="8"/>
  <p:tag name="CVB" val="8"/>
  <p:tag name="BSN" val="8"/>
  <p:tag name="SPT" val="FALSE"/>
  <p:tag name="SVT" val="FALSE"/>
  <p:tag name="NBP" val="1"/>
  <p:tag name="CII" val="8"/>
</p:tagLst>
</file>

<file path=ppt/tags/tag30.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comp2_unit9b\comp2_unit9b_S- 10_V3.mp3"/>
  <p:tag name="AUDIO_ID" val="274"/>
  <p:tag name="ELAPSEDTIME" val="81.868"/>
  <p:tag name="ARTICULATE_SLIDE_NAV" val="10"/>
  <p:tag name="ARTICULATE_SLIDE_GUID" val="5ef14ed3-8c15-4287-ad9b-4b9463e2064e"/>
</p:tagLst>
</file>

<file path=ppt/tags/tag3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comp2_unit9b\comp2_unit9b_S- 11_V3.mp3"/>
  <p:tag name="AUDIO_ID" val="275"/>
  <p:tag name="ELAPSEDTIME" val="49.607"/>
  <p:tag name="ARTICULATE_SLIDE_NAV" val="11"/>
  <p:tag name="ARTICULATE_SLIDE_GUID" val="a62eebd8-3a05-4e20-9267-ccbd76cb49d6"/>
</p:tagLst>
</file>

<file path=ppt/tags/tag32.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comp2_unit9b\comp2_unit9b_S- 12_V3.mp3"/>
  <p:tag name="AUDIO_ID" val="276"/>
  <p:tag name="ELAPSEDTIME" val="142.525"/>
  <p:tag name="ARTICULATE_SLIDE_NAV" val="12"/>
  <p:tag name="ARTICULATE_SLIDE_GUID" val="710f78e7-3d83-44b0-a3cf-8fa367754ae4"/>
</p:tagLst>
</file>

<file path=ppt/tags/tag33.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comp2_unit9b\comp2_unit9b_S- 13_V3.mp3"/>
  <p:tag name="AUDIO_ID" val="277"/>
  <p:tag name="ELAPSEDTIME" val="54.596"/>
  <p:tag name="ARTICULATE_SLIDE_NAV" val="13"/>
  <p:tag name="ARTICULATE_SLIDE_GUID" val="25316ff4-66e9-498d-8312-d2d9567d2c76"/>
</p:tagLst>
</file>

<file path=ppt/tags/tag34.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comp2_unit9b\comp2_unit9b_S- 14_V3.mp3"/>
  <p:tag name="AUDIO_ID" val="278"/>
  <p:tag name="ELAPSEDTIME" val="72.438"/>
  <p:tag name="ARTICULATE_SLIDE_NAV" val="14"/>
  <p:tag name="ARTICULATE_SLIDE_GUID" val="52c88fe3-dbf2-4c10-a616-50e3a8dda925"/>
</p:tagLst>
</file>

<file path=ppt/tags/tag35.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comp2_unit9b\comp2_unit9b_S- 15_V3.mp3"/>
  <p:tag name="AUDIO_ID" val="279"/>
  <p:tag name="ELAPSEDTIME" val="59.951"/>
  <p:tag name="ARTICULATE_SLIDE_NAV" val="15"/>
  <p:tag name="ARTICULATE_SLIDE_GUID" val="a6504429-e578-41ce-b429-b39c4e7d0aa3"/>
</p:tagLst>
</file>

<file path=ppt/tags/tag36.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comp2_unit9b\comp2_unit9b_S- 16_V3.mp3"/>
  <p:tag name="AUDIO_ID" val="266"/>
  <p:tag name="ELAPSEDTIME" val="73.274"/>
  <p:tag name="ARTICULATE_SLIDE_NAV" val="16"/>
  <p:tag name="ARTICULATE_SLIDE_GUID" val="f2498d1f-7b9c-4930-a90e-00a218fc83af"/>
</p:tagLst>
</file>

<file path=ppt/tags/tag37.xml><?xml version="1.0" encoding="utf-8"?>
<p:tagLst xmlns:a="http://schemas.openxmlformats.org/drawingml/2006/main" xmlns:r="http://schemas.openxmlformats.org/officeDocument/2006/relationships" xmlns:p="http://schemas.openxmlformats.org/presentationml/2006/main">
  <p:tag name="ARTICULATE_SLIDE_GUID" val="8d4d9327-05d7-44da-ba87-7083e33946c7"/>
  <p:tag name="AUDIO_IMPORT" val="C:\Documents and Settings\skidmorn\My Documents\Dropbox\NTDC\OHSU CDC\Comp2\Unit9\FINALIZED\comp2_unit9\comp2_unit9\comp2_unit9a\comp2_unit9a_S- 19_V3.mp3"/>
  <p:tag name="AUDIO_ID" val="264"/>
  <p:tag name="ELAPSEDTIME" val="31.609"/>
  <p:tag name="ARTICULATE_SLIDE_NAV" val="19"/>
</p:tagLst>
</file>

<file path=ppt/tags/tag38.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comp2_unit9b\comp2_unit9b_S- 19_V3.mp3"/>
  <p:tag name="AUDIO_ID" val="264"/>
  <p:tag name="ELAPSEDTIME" val="30.224"/>
  <p:tag name="ARTICULATE_SLIDE_NAV" val="19"/>
  <p:tag name="ARTICULATE_SLIDE_GUID" val="af021aa3-63b0-4fd7-8c34-2edd7c22fa0c"/>
</p:tagLst>
</file>

<file path=ppt/tags/tag39.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30_sec_silence.mp3"/>
  <p:tag name="AUDIO_ID" val="267"/>
  <p:tag name="ELAPSEDTIME" val="7.515"/>
  <p:tag name="ARTICULATE_SLIDE_NAV" val="20"/>
  <p:tag name="ARTICULATE_SLIDE_GUID" val="6d01b9d4-64ff-40be-b68b-744d18bf2400"/>
</p:tagLst>
</file>

<file path=ppt/tags/tag4.xml><?xml version="1.0" encoding="utf-8"?>
<p:tagLst xmlns:a="http://schemas.openxmlformats.org/drawingml/2006/main" xmlns:r="http://schemas.openxmlformats.org/officeDocument/2006/relationships" xmlns:p="http://schemas.openxmlformats.org/presentationml/2006/main">
  <p:tag name="SWI" val="9"/>
  <p:tag name="CVB" val="9"/>
  <p:tag name="BSN" val="9"/>
  <p:tag name="SPT" val="FALSE"/>
  <p:tag name="SVT" val="FALSE"/>
  <p:tag name="NBP" val="1"/>
  <p:tag name="CII" val="9"/>
</p:tagLst>
</file>

<file path=ppt/tags/tag40.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30_sec_silence.mp3"/>
  <p:tag name="AUDIO_ID" val="267"/>
  <p:tag name="ELAPSEDTIME" val="7.515"/>
  <p:tag name="ARTICULATE_SLIDE_NAV" val="20"/>
  <p:tag name="ARTICULATE_SLIDE_GUID" val="6d01b9d4-64ff-40be-b68b-744d18bf2400"/>
</p:tagLst>
</file>

<file path=ppt/tags/tag4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30_sec_silence.mp3"/>
  <p:tag name="AUDIO_ID" val="267"/>
  <p:tag name="ELAPSEDTIME" val="7.515"/>
  <p:tag name="ARTICULATE_SLIDE_NAV" val="20"/>
  <p:tag name="ARTICULATE_SLIDE_GUID" val="6d01b9d4-64ff-40be-b68b-744d18bf2400"/>
</p:tagLst>
</file>

<file path=ppt/tags/tag42.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30_sec_silence.mp3"/>
  <p:tag name="AUDIO_ID" val="267"/>
  <p:tag name="ELAPSEDTIME" val="7.515"/>
  <p:tag name="ARTICULATE_SLIDE_NAV" val="20"/>
  <p:tag name="ARTICULATE_SLIDE_GUID" val="6d01b9d4-64ff-40be-b68b-744d18bf2400"/>
</p:tagLst>
</file>

<file path=ppt/tags/tag43.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30_sec_silence.mp3"/>
  <p:tag name="AUDIO_ID" val="267"/>
  <p:tag name="ELAPSEDTIME" val="7.515"/>
  <p:tag name="ARTICULATE_SLIDE_NAV" val="20"/>
  <p:tag name="ARTICULATE_SLIDE_GUID" val="6d01b9d4-64ff-40be-b68b-744d18bf2400"/>
</p:tagLst>
</file>

<file path=ppt/tags/tag44.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30_sec_silence.mp3"/>
  <p:tag name="AUDIO_ID" val="267"/>
  <p:tag name="ELAPSEDTIME" val="7.515"/>
  <p:tag name="ARTICULATE_SLIDE_NAV" val="20"/>
  <p:tag name="ARTICULATE_SLIDE_GUID" val="6d01b9d4-64ff-40be-b68b-744d18bf2400"/>
</p:tagLst>
</file>

<file path=ppt/tags/tag45.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30_sec_silence.mp3"/>
  <p:tag name="AUDIO_ID" val="267"/>
  <p:tag name="ELAPSEDTIME" val="7.515"/>
  <p:tag name="ARTICULATE_SLIDE_NAV" val="20"/>
  <p:tag name="ARTICULATE_SLIDE_GUID" val="6d01b9d4-64ff-40be-b68b-744d18bf2400"/>
</p:tagLst>
</file>

<file path=ppt/tags/tag46.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30_sec_silence.mp3"/>
  <p:tag name="AUDIO_ID" val="267"/>
  <p:tag name="ELAPSEDTIME" val="7.515"/>
  <p:tag name="ARTICULATE_SLIDE_NAV" val="20"/>
  <p:tag name="ARTICULATE_SLIDE_GUID" val="6d01b9d4-64ff-40be-b68b-744d18bf2400"/>
</p:tagLst>
</file>

<file path=ppt/tags/tag47.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30_sec_silence.mp3"/>
  <p:tag name="AUDIO_ID" val="267"/>
  <p:tag name="ELAPSEDTIME" val="7.515"/>
  <p:tag name="ARTICULATE_SLIDE_NAV" val="20"/>
  <p:tag name="ARTICULATE_SLIDE_GUID" val="6d01b9d4-64ff-40be-b68b-744d18bf2400"/>
</p:tagLst>
</file>

<file path=ppt/tags/tag48.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2\Unit9\FINALIZED\comp2_unit9\comp2_unit9\30_sec_silence.mp3"/>
  <p:tag name="AUDIO_ID" val="267"/>
  <p:tag name="ELAPSEDTIME" val="7.515"/>
  <p:tag name="ARTICULATE_SLIDE_NAV" val="20"/>
  <p:tag name="ARTICULATE_SLIDE_GUID" val="6d01b9d4-64ff-40be-b68b-744d18bf2400"/>
</p:tagLst>
</file>

<file path=ppt/tags/tag5.xml><?xml version="1.0" encoding="utf-8"?>
<p:tagLst xmlns:a="http://schemas.openxmlformats.org/drawingml/2006/main" xmlns:r="http://schemas.openxmlformats.org/officeDocument/2006/relationships" xmlns:p="http://schemas.openxmlformats.org/presentationml/2006/main">
  <p:tag name="SWI" val="10"/>
  <p:tag name="CVB" val="10"/>
  <p:tag name="BSN" val="10"/>
  <p:tag name="SPT" val="FALSE"/>
  <p:tag name="SVT" val="FALSE"/>
  <p:tag name="NBP" val="1"/>
  <p:tag name="CII" val="10"/>
</p:tagLst>
</file>

<file path=ppt/tags/tag6.xml><?xml version="1.0" encoding="utf-8"?>
<p:tagLst xmlns:a="http://schemas.openxmlformats.org/drawingml/2006/main" xmlns:r="http://schemas.openxmlformats.org/officeDocument/2006/relationships" xmlns:p="http://schemas.openxmlformats.org/presentationml/2006/main">
  <p:tag name="ARTICULATE_SLIDE_GUID" val="333d1d40-d9c3-4c45-ac6d-5e6dcf122c6a"/>
  <p:tag name="AUDIO_IMPORT" val="C:\Documents and Settings\skidmorn\My Documents\Dropbox\NTDC\OHSU CDC\Comp2\Unit9\FINALIZED\comp2_unit9\comp2_unit9\comp2_unit9a\comp2_unit9a_S- 3_V3.mp3"/>
  <p:tag name="AUDIO_ID" val="269"/>
  <p:tag name="ELAPSEDTIME" val="25.627"/>
  <p:tag name="ARTICULATE_SLIDE_NAV" val="3"/>
</p:tagLst>
</file>

<file path=ppt/tags/tag7.xml><?xml version="1.0" encoding="utf-8"?>
<p:tagLst xmlns:a="http://schemas.openxmlformats.org/drawingml/2006/main" xmlns:r="http://schemas.openxmlformats.org/officeDocument/2006/relationships" xmlns:p="http://schemas.openxmlformats.org/presentationml/2006/main">
  <p:tag name="ARTICULATE_SLIDE_GUID" val="a99d9ec4-714c-4165-a4fc-5f27e5a15525"/>
  <p:tag name="AUDIO_IMPORT" val="C:\Documents and Settings\skidmorn\My Documents\Dropbox\NTDC\OHSU CDC\Comp2\Unit9\FINALIZED\comp2_unit9\comp2_unit9\comp2_unit9a\comp2_unit9a_S- 4_V3.mp3"/>
  <p:tag name="AUDIO_ID" val="273"/>
  <p:tag name="ELAPSEDTIME" val="51.488"/>
  <p:tag name="ARTICULATE_SLIDE_NAV" val="4"/>
</p:tagLst>
</file>

<file path=ppt/tags/tag8.xml><?xml version="1.0" encoding="utf-8"?>
<p:tagLst xmlns:a="http://schemas.openxmlformats.org/drawingml/2006/main" xmlns:r="http://schemas.openxmlformats.org/officeDocument/2006/relationships" xmlns:p="http://schemas.openxmlformats.org/presentationml/2006/main">
  <p:tag name="ARTICULATE_SLIDE_GUID" val="f8cbe25b-ebe3-4d5c-85f0-d012182d06b6"/>
  <p:tag name="AUDIO_IMPORT" val="C:\Documents and Settings\skidmorn\My Documents\Dropbox\NTDC\OHSU CDC\Comp2\Unit9\FINALIZED\comp2_unit9\comp2_unit9\comp2_unit9a\comp2_unit9a_S- 5_V3.mp3"/>
  <p:tag name="AUDIO_ID" val="274"/>
  <p:tag name="ELAPSEDTIME" val="50.025"/>
  <p:tag name="ARTICULATE_SLIDE_NAV" val="5"/>
</p:tagLst>
</file>

<file path=ppt/tags/tag9.xml><?xml version="1.0" encoding="utf-8"?>
<p:tagLst xmlns:a="http://schemas.openxmlformats.org/drawingml/2006/main" xmlns:r="http://schemas.openxmlformats.org/officeDocument/2006/relationships" xmlns:p="http://schemas.openxmlformats.org/presentationml/2006/main">
  <p:tag name="ARTICULATE_SLIDE_GUID" val="d2109455-9603-423a-99a7-13962cabf97b"/>
  <p:tag name="AUDIO_IMPORT" val="C:\Documents and Settings\skidmorn\My Documents\Dropbox\NTDC\OHSU CDC\Comp2\Unit9\FINALIZED\comp2_unit9\comp2_unit9\comp2_unit9a\comp2_unit9a_S- 6_V3.mp3"/>
  <p:tag name="AUDIO_ID" val="275"/>
  <p:tag name="ELAPSEDTIME" val="26.358"/>
  <p:tag name="ARTICULATE_SLIDE_NAV" val="6"/>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Eval_PPT template_REVISED2" id="{0FA34991-EF48-D246-811D-42175B37B24D}" vid="{CC5068C0-6FFF-DC49-9EC2-D94241B875F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AE5AD6F-FE12-465C-AB80-B04794DC6CED}">
  <ds:schemaRefs>
    <ds:schemaRef ds:uri="http://purl.org/dc/elements/1.1/"/>
    <ds:schemaRef ds:uri="http://purl.org/dc/terms/"/>
    <ds:schemaRef ds:uri="http://schemas.microsoft.com/office/infopath/2007/PartnerControls"/>
    <ds:schemaRef ds:uri="http://schemas.openxmlformats.org/package/2006/metadata/core-properties"/>
    <ds:schemaRef ds:uri="http://schemas.microsoft.com/office/2006/documentManagement/types"/>
    <ds:schemaRef ds:uri="http://purl.org/dc/dcmitype/"/>
    <ds:schemaRef ds:uri="8acd36b6-32e9-4b51-a9fd-9af350096dbc"/>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6C96AA12-892F-4DC2-98D3-2DC1AF145667}">
  <ds:schemaRefs>
    <ds:schemaRef ds:uri="http://schemas.microsoft.com/sharepoint/v3/contenttype/forms"/>
  </ds:schemaRefs>
</ds:datastoreItem>
</file>

<file path=customXml/itemProps3.xml><?xml version="1.0" encoding="utf-8"?>
<ds:datastoreItem xmlns:ds="http://schemas.openxmlformats.org/officeDocument/2006/customXml" ds:itemID="{77D3A3FC-1465-4DF9-A6EF-B9F2BD2326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acd36b6-32e9-4b51-a9fd-9af350096db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483</TotalTime>
  <Words>14521</Words>
  <Application>Microsoft Office PowerPoint</Application>
  <PresentationFormat>Custom</PresentationFormat>
  <Paragraphs>760</Paragraphs>
  <Slides>55</Slides>
  <Notes>55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55</vt:i4>
      </vt:variant>
    </vt:vector>
  </HeadingPairs>
  <TitlesOfParts>
    <vt:vector size="64" baseType="lpstr">
      <vt:lpstr>Arial</vt:lpstr>
      <vt:lpstr>Calibri</vt:lpstr>
      <vt:lpstr>Century Gothic</vt:lpstr>
      <vt:lpstr>Courier New</vt:lpstr>
      <vt:lpstr>Futura LT Pro Book</vt:lpstr>
      <vt:lpstr>Times New Roman</vt:lpstr>
      <vt:lpstr>Verdana</vt:lpstr>
      <vt:lpstr>Wingdings</vt:lpstr>
      <vt:lpstr>Office Theme</vt:lpstr>
      <vt:lpstr>PowerPoint Presentation</vt:lpstr>
      <vt:lpstr>Privacy, Security, and Confidentiality</vt:lpstr>
      <vt:lpstr>Principles of Ethics</vt:lpstr>
      <vt:lpstr>Respect for Persons</vt:lpstr>
      <vt:lpstr>Beneficence</vt:lpstr>
      <vt:lpstr>Justice</vt:lpstr>
      <vt:lpstr>Privacy, Security, and Confidentiality</vt:lpstr>
      <vt:lpstr>Definitions</vt:lpstr>
      <vt:lpstr>Definitions</vt:lpstr>
      <vt:lpstr>Concerns about Privacy</vt:lpstr>
      <vt:lpstr>Digital Health and Privacy, Security,  and Confidentiality</vt:lpstr>
      <vt:lpstr>Personal Privacy versus the Common Good</vt:lpstr>
      <vt:lpstr>Patient Information Disclosures</vt:lpstr>
      <vt:lpstr>Patient Information Disclosures</vt:lpstr>
      <vt:lpstr>Breaches Adversely Impact Organizations </vt:lpstr>
      <vt:lpstr>Challenges from Proliferation of Technologies and Applications</vt:lpstr>
      <vt:lpstr>Some Technologies Can Worsen  the Problem</vt:lpstr>
      <vt:lpstr>Healthcare Organizations Are Not  Well Prepared for Security</vt:lpstr>
      <vt:lpstr>PowerPoint Presentation</vt:lpstr>
      <vt:lpstr>European Union General Data Protection Regulation </vt:lpstr>
      <vt:lpstr>GDPR Data Definitions Regardless of Nationality or EU Residence </vt:lpstr>
      <vt:lpstr>GDPR Basics</vt:lpstr>
      <vt:lpstr>PowerPoint Presentation</vt:lpstr>
      <vt:lpstr>Related Issues for Medical Privacy</vt:lpstr>
      <vt:lpstr>Health Information Rights</vt:lpstr>
      <vt:lpstr>Are “de-identified” data more secure?</vt:lpstr>
      <vt:lpstr>How Governor Weld Was Identified</vt:lpstr>
      <vt:lpstr>Concerns about Security</vt:lpstr>
      <vt:lpstr>Flow of Information in Healthcare:  Many Points to “Leak”</vt:lpstr>
      <vt:lpstr>Security for Paper Records Is a Significant Problem</vt:lpstr>
      <vt:lpstr>Potential Consequences of Poor Security</vt:lpstr>
      <vt:lpstr>Medical Identity Theft</vt:lpstr>
      <vt:lpstr>Tools for Protecting Health Information</vt:lpstr>
      <vt:lpstr>Threats to Security</vt:lpstr>
      <vt:lpstr>Technologies to Secure Information</vt:lpstr>
      <vt:lpstr>Encryption</vt:lpstr>
      <vt:lpstr>Standards for Encryption and Related Functions</vt:lpstr>
      <vt:lpstr>For the Record Best Practices</vt:lpstr>
      <vt:lpstr>Authentication and Passwords</vt:lpstr>
      <vt:lpstr>Some Challenges with Passwords</vt:lpstr>
      <vt:lpstr>Health Information Security Is Probably  a Trade-off</vt:lpstr>
      <vt:lpstr>Privacy, Security,  Confidentiality</vt:lpstr>
      <vt:lpstr>Privacy, Security, and Confidentiality</vt:lpstr>
      <vt:lpstr>Privacy, Security, and Confidentiality</vt:lpstr>
      <vt:lpstr>Privacy, Security, and Confidentiality</vt:lpstr>
      <vt:lpstr>Privacy, Security, and Confidentiality</vt:lpstr>
      <vt:lpstr>Privacy, Security, and Confidentiality</vt:lpstr>
      <vt:lpstr>Privacy, Security, and Confidentiality</vt:lpstr>
      <vt:lpstr>Privacy, Security, and Confidentiality</vt:lpstr>
      <vt:lpstr>Privacy, Security, and Confidentiality</vt:lpstr>
      <vt:lpstr>Privacy, Security, and Confidentiality</vt:lpstr>
      <vt:lpstr>Privacy, Security, and Confidentiality</vt:lpstr>
      <vt:lpstr>Privacy, Security, and Confidentiality</vt:lpstr>
      <vt:lpstr>Privacy, Security, and Confidentiality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Gwendolyn Stinger</dc:creator>
  <cp:lastModifiedBy>Villella, Christina</cp:lastModifiedBy>
  <cp:revision>15</cp:revision>
  <cp:lastPrinted>2020-01-30T18:58:37Z</cp:lastPrinted>
  <dcterms:created xsi:type="dcterms:W3CDTF">2018-09-12T04:28:31Z</dcterms:created>
  <dcterms:modified xsi:type="dcterms:W3CDTF">2020-03-31T15:29:39Z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y fmtid="{D5CDD505-2E9C-101B-9397-08002B2CF9AE}" pid="5" name="PublishingExpirationDate">
    <vt:lpwstr/>
  </property>
  <property fmtid="{D5CDD505-2E9C-101B-9397-08002B2CF9AE}" pid="6" name="PublishingStartDate">
    <vt:lpwstr/>
  </property>
</Properties>
</file>