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7" r:id="rId5"/>
    <p:sldId id="274" r:id="rId6"/>
    <p:sldId id="27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04" userDrawn="1">
          <p15:clr>
            <a:srgbClr val="A4A3A4"/>
          </p15:clr>
        </p15:guide>
        <p15:guide id="2" pos="6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5362"/>
    <a:srgbClr val="40636D"/>
    <a:srgbClr val="002F3C"/>
    <a:srgbClr val="1E1860"/>
    <a:srgbClr val="A29CC0"/>
    <a:srgbClr val="555276"/>
    <a:srgbClr val="A6C038"/>
    <a:srgbClr val="ECCE18"/>
    <a:srgbClr val="E6661F"/>
    <a:srgbClr val="C83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26377" autoAdjust="0"/>
    <p:restoredTop sz="94944" autoAdjust="0"/>
  </p:normalViewPr>
  <p:slideViewPr>
    <p:cSldViewPr snapToGrid="0">
      <p:cViewPr varScale="1">
        <p:scale>
          <a:sx n="92" d="100"/>
          <a:sy n="92" d="100"/>
        </p:scale>
        <p:origin x="1404" y="78"/>
      </p:cViewPr>
      <p:guideLst>
        <p:guide orient="horz" pos="4704"/>
        <p:guide pos="6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6"/>
    </p:cViewPr>
  </p:sorterViewPr>
  <p:notesViewPr>
    <p:cSldViewPr snapToGrid="0"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BF8A3-3572-499F-88B2-EF5BFC2301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699125" y="7383463"/>
            <a:ext cx="4359275" cy="388937"/>
          </a:xfrm>
        </p:spPr>
        <p:txBody>
          <a:bodyPr/>
          <a:lstStyle/>
          <a:p>
            <a:fld id="{5FDBF8A3-3572-499F-88B2-EF5BFC230136}" type="slidenum">
              <a:rPr lang="en-US" smtClean="0"/>
              <a:t>1</a:t>
            </a:fld>
            <a:endParaRPr lang="en-US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17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DBF8A3-3572-499F-88B2-EF5BFC2301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02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1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chemeClr val="bg1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chemeClr val="bg1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chemeClr val="bg1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chemeClr val="bg1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chemeClr val="bg1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chemeClr val="bg1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chemeClr val="bg1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601BD7C-7D08-FA4E-B94B-CB907281D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1BA931A-9481-4C42-A5F2-17B3059E3C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A86A8-2C19-FE44-82EC-8771E70461F3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C23F21-4FA9-614B-AF57-1C94D0CD3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45401-AB11-5A4F-A6B0-EDEB2A5BB2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349CBA-C6D6-6C45-9B01-114D409945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5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>
            <a:extLst>
              <a:ext uri="{FF2B5EF4-FFF2-40B4-BE49-F238E27FC236}">
                <a16:creationId xmlns:a16="http://schemas.microsoft.com/office/drawing/2014/main" id="{6BD9DC54-9B80-8F44-8D0D-0D455D893A20}"/>
              </a:ext>
            </a:extLst>
          </p:cNvPr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8CAD190D-D931-0645-9A16-BBC6B1BB5A56}"/>
              </a:ext>
            </a:extLst>
          </p:cNvPr>
          <p:cNvSpPr/>
          <p:nvPr userDrawn="1"/>
        </p:nvSpPr>
        <p:spPr>
          <a:xfrm>
            <a:off x="0" y="1185513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800" b="1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95D56-B5CC-5647-AB34-A0D35F7ABD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7873" y="2223385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itle 11">
            <a:extLst>
              <a:ext uri="{FF2B5EF4-FFF2-40B4-BE49-F238E27FC236}">
                <a16:creationId xmlns:a16="http://schemas.microsoft.com/office/drawing/2014/main" id="{6E4F0177-48D3-3045-8414-303778025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987919-CFEE-3942-B078-63506E2EF7DA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5E475D-027A-E345-A8B1-C2F59B7F7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B727942-F571-7947-B183-6583211137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2563B7-F2F6-304E-B885-CBD9E3025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166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B7366FD1-FD71-4B43-8B2E-E85DF525E639}"/>
              </a:ext>
            </a:extLst>
          </p:cNvPr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>
              <a:solidFill>
                <a:srgbClr val="A7BF39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0425980-9D4A-5849-89CF-9362B673C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7873" y="2166940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2746133-2F52-C042-AD0E-2C176A8E0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62EFC9-85CD-F64C-81CD-8DE2DD83D9A8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A31B42-C1D3-E64A-94F6-A10C1B61B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2B8F38-27C3-1E4F-8783-8E1E59172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4B0C0-BB0B-C547-85DA-9EF1AA498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1FF74B69-016D-4F42-A3E2-7A30C8A99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45CC0C-6FE9-BB4E-8004-7056194C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660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60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9159072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190824"/>
            <a:ext cx="9166802" cy="52790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8" name="Text Placeholder 22">
            <a:extLst>
              <a:ext uri="{FF2B5EF4-FFF2-40B4-BE49-F238E27FC236}">
                <a16:creationId xmlns:a16="http://schemas.microsoft.com/office/drawing/2014/main" id="{21036743-D288-D347-9A90-1BC024588E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9156474" cy="2590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Aft>
                <a:spcPts val="600"/>
              </a:spcAft>
              <a:buSzPct val="111000"/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095375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150938" indent="0">
              <a:lnSpc>
                <a:spcPct val="110000"/>
              </a:lnSpc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F5CD43-4A30-5247-A05F-012ED947E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6" y="2076450"/>
            <a:ext cx="4536933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1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5" y="1209235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445813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DA2968-D84C-6841-8AC9-33C409A6C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864A4A1-767F-FA4A-8C30-3C3BFE193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8061EB19-4AD7-0A4F-BAD3-D7A0CBC63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69C1279-6D8E-B742-8C9D-5A00DE7974E4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9C5B81-B224-1646-BC14-5241DC042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D995FB-F1E6-6243-B939-B537A3CCB0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EFA031-CC5E-FA47-8BD6-2F40EC2F1E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062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18F7F-18F1-A644-95CF-43626180D5D1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51F85579-9BFE-9541-937B-BB8714A32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D3688B7-102A-364E-8DF8-B2F35CFB4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3B439E-54A5-A141-A0C7-069DF700D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E4399011-0A3F-9342-AD4B-1CBC05414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AF11F0-217C-ED4D-98F1-CDCD38105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  <p:sp>
        <p:nvSpPr>
          <p:cNvPr id="13" name="Title 11">
            <a:extLst>
              <a:ext uri="{FF2B5EF4-FFF2-40B4-BE49-F238E27FC236}">
                <a16:creationId xmlns:a16="http://schemas.microsoft.com/office/drawing/2014/main" id="{F0587572-0D24-B144-8BCB-3F987AFFEC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5165A507-DC5A-A14F-ACA6-07D8AF0058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259760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5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9156474" cy="2590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Aft>
                <a:spcPts val="600"/>
              </a:spcAft>
              <a:buSzPct val="111000"/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095375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150938" indent="0">
              <a:lnSpc>
                <a:spcPct val="110000"/>
              </a:lnSpc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5" y="1209235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63283D-7B66-364C-96F1-46EF79EAA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138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602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 with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5" y="2133600"/>
            <a:ext cx="9147783" cy="2590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10000"/>
              </a:lnSpc>
              <a:spcAft>
                <a:spcPts val="600"/>
              </a:spcAft>
              <a:buSzPct val="111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752475" indent="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tabLst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lnSpc>
                <a:spcPct val="110000"/>
              </a:lnSpc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190824"/>
            <a:ext cx="9147784" cy="527909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9A84A6-6CA0-C64C-B871-E98E9D5C2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1487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602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867519C9-E026-5E4B-83AE-B64817C486B3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17915" y="2076450"/>
            <a:ext cx="8591897" cy="361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7663" indent="-33655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SzPct val="111000"/>
              <a:buFont typeface="Arial" panose="020B0604020202020204" pitchFamily="34" charset="0"/>
              <a:buChar char="•"/>
              <a:tabLst/>
              <a:defRPr sz="2400" baseline="0">
                <a:latin typeface="Century Gothic" panose="020B0502020202020204" pitchFamily="34" charset="0"/>
              </a:defRPr>
            </a:lvl2pPr>
            <a:lvl3pPr marL="628650" indent="-280988">
              <a:lnSpc>
                <a:spcPct val="110000"/>
              </a:lnSpc>
              <a:spcAft>
                <a:spcPts val="1200"/>
              </a:spcAft>
              <a:buSzPct val="90000"/>
              <a:buFont typeface="Courier New" panose="02070309020205020404" pitchFamily="49" charset="0"/>
              <a:buChar char="o"/>
              <a:tabLst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91F4E4B3-EBC1-3245-9E25-0E4F413D3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6733CC9-0D2A-1B40-BAF1-229F0E0DF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91F23CA4-34A0-9144-A097-0280F02F5A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78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ferenc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1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5" y="1223303"/>
            <a:ext cx="9147783" cy="50949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1769782"/>
            <a:ext cx="9351109" cy="4245328"/>
          </a:xfrm>
          <a:prstGeom prst="rect">
            <a:avLst/>
          </a:prstGeom>
        </p:spPr>
        <p:txBody>
          <a:bodyPr/>
          <a:lstStyle>
            <a:lvl1pPr marL="460375" indent="-447675">
              <a:tabLst/>
              <a:defRPr sz="20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DA2968-D84C-6841-8AC9-33C409A6C5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40586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B62BC769-0B0C-AA4E-969A-F704859B5895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6626" y="2057400"/>
            <a:ext cx="4317774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57400"/>
            <a:ext cx="4191000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A67F6A0D-2A30-BE44-A17B-F16982887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E84AEBE7-B52E-BA42-909B-DE49616551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1150A449-FC3A-3843-9232-9FB5E795E9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334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19078" y="2076450"/>
            <a:ext cx="4435332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611285" cy="4245328"/>
          </a:xfrm>
          <a:prstGeom prst="rect">
            <a:avLst/>
          </a:prstGeom>
        </p:spPr>
        <p:txBody>
          <a:bodyPr/>
          <a:lstStyle>
            <a:lvl1pPr>
              <a:spcAft>
                <a:spcPts val="600"/>
              </a:spcAft>
              <a:defRPr sz="2400" b="0" i="0">
                <a:latin typeface="Century Gothic" panose="020B0502020202020204" pitchFamily="34" charset="0"/>
              </a:defRPr>
            </a:lvl1pPr>
            <a:lvl2pPr marL="292100" indent="-292100">
              <a:lnSpc>
                <a:spcPct val="110000"/>
              </a:lnSpc>
              <a:spcAft>
                <a:spcPts val="300"/>
              </a:spcAft>
              <a:buSzPct val="111000"/>
              <a:buFont typeface="Arial" panose="020B0604020202020204" pitchFamily="34" charset="0"/>
              <a:buChar char="•"/>
              <a:tabLst/>
              <a:defRPr sz="2200">
                <a:latin typeface="Century Gothic" panose="020B0502020202020204" pitchFamily="34" charset="0"/>
              </a:defRPr>
            </a:lvl2pPr>
            <a:lvl3pPr marL="628650" indent="-336550">
              <a:buSzPct val="80000"/>
              <a:buFont typeface="Courier New" panose="02070309020205020404" pitchFamily="49" charset="0"/>
              <a:buChar char="o"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334C191-96FA-334A-A300-95E2B6681B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6" y="533400"/>
            <a:ext cx="9159073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460953C1-A5B3-E54D-B55C-1F1AD8BE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302257"/>
            <a:ext cx="9147784" cy="4164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6BC32F-955E-B546-8977-AF9C0B436D1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0573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CB1B230-00FB-184B-967E-F9283C63A9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06837" y="7302049"/>
            <a:ext cx="2262187" cy="414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1E18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62A7EB1-5456-594E-B03B-65A418E29A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7" r:id="rId5"/>
    <p:sldLayoutId id="2147483682" r:id="rId6"/>
    <p:sldLayoutId id="2147483688" r:id="rId7"/>
    <p:sldLayoutId id="2147483683" r:id="rId8"/>
    <p:sldLayoutId id="2147483684" r:id="rId9"/>
    <p:sldLayoutId id="2147483685" r:id="rId10"/>
    <p:sldLayoutId id="2147483686" r:id="rId11"/>
    <p:sldLayoutId id="2147483662" r:id="rId12"/>
    <p:sldLayoutId id="2147483669" r:id="rId13"/>
  </p:sldLayoutIdLst>
  <p:hf hdr="0" ftr="0" dt="0"/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 txBox="1">
            <a:spLocks/>
          </p:cNvSpPr>
          <p:nvPr/>
        </p:nvSpPr>
        <p:spPr>
          <a:xfrm>
            <a:off x="422190" y="1545614"/>
            <a:ext cx="9081326" cy="1469981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9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Information Systems for Health: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 txBox="1">
            <a:spLocks/>
          </p:cNvSpPr>
          <p:nvPr/>
        </p:nvSpPr>
        <p:spPr>
          <a:xfrm>
            <a:off x="422190" y="2251097"/>
            <a:ext cx="8674100" cy="842727"/>
          </a:xfrm>
          <a:prstGeom prst="rect">
            <a:avLst/>
          </a:prstGeom>
        </p:spPr>
        <p:txBody>
          <a:bodyPr/>
          <a:lstStyle>
            <a:lvl1pPr marL="0" eaLnBrk="1" hangingPunct="1">
              <a:defRPr sz="2400">
                <a:solidFill>
                  <a:srgbClr val="1E186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4000" kern="0" dirty="0">
                <a:solidFill>
                  <a:schemeClr val="bg1"/>
                </a:solidFill>
              </a:rPr>
              <a:t>Activity 1: Database Discussion</a:t>
            </a:r>
          </a:p>
          <a:p>
            <a:endParaRPr lang="en-US" kern="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4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AD4D5-362A-1A42-8513-3E2EB3D0D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Database 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EDC75-FBE9-D049-A8F0-827D1B7637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9156474" cy="4484914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What are the advantages and disadvantages of storing data in a spreadsheet?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What are the advantages and disadvantages of storing data in a database?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When would you use a spreadsheet for data storage and when would you use a database?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How does normalization reduce data inconsistency and redundancies?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What is an example of how normalization reduces data inconsistency and redundancies?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Why are there so many different tables in the NUMI application? Why not just one or two?</a:t>
            </a:r>
          </a:p>
          <a:p>
            <a:pPr marL="457200" indent="-457200">
              <a:spcAft>
                <a:spcPts val="12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Name the SQL statements and describe their resulting action.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4CC370-2D2D-D04A-9F27-DF6537B4D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F8891-5E06-46C2-89A4-6DB85D39BA3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794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190825"/>
            <a:ext cx="10058400" cy="5386212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753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/>
          <p:cNvSpPr/>
          <p:nvPr/>
        </p:nvSpPr>
        <p:spPr>
          <a:xfrm>
            <a:off x="0" y="0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  <p:sp>
        <p:nvSpPr>
          <p:cNvPr id="12" name="object 8"/>
          <p:cNvSpPr txBox="1"/>
          <p:nvPr/>
        </p:nvSpPr>
        <p:spPr>
          <a:xfrm>
            <a:off x="767873" y="26621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</p:spTree>
    <p:extLst>
      <p:ext uri="{BB962C8B-B14F-4D97-AF65-F5344CB8AC3E}">
        <p14:creationId xmlns:p14="http://schemas.microsoft.com/office/powerpoint/2010/main" val="193111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1" id="{7CB05D9E-6196-FA4D-A91A-327AF3CE4EF1}" vid="{44BF0143-D0F5-D046-AFFF-287E4B9C05B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048E68-115E-4EEB-AE32-34075EC8E989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d8573787-17db-43b5-9af3-2a45e79ab039"/>
    <ds:schemaRef ds:uri="13922b43-4eea-40f2-b18b-c20327cdf16c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5F9C4B-B110-4D44-856F-467CA99E65C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212</Words>
  <Application>Microsoft Office PowerPoint</Application>
  <PresentationFormat>Custom</PresentationFormat>
  <Paragraphs>17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Wingdings</vt:lpstr>
      <vt:lpstr>Office Theme</vt:lpstr>
      <vt:lpstr>PowerPoint Presentation</vt:lpstr>
      <vt:lpstr>Activity 1: Database Discussion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</dc:title>
  <dc:creator>- McMaster</dc:creator>
  <cp:lastModifiedBy>McGill, Deborah</cp:lastModifiedBy>
  <cp:revision>7</cp:revision>
  <dcterms:created xsi:type="dcterms:W3CDTF">2018-07-02T00:03:32Z</dcterms:created>
  <dcterms:modified xsi:type="dcterms:W3CDTF">2018-10-02T20:58:44Z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