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omments/comment1.xml" ContentType="application/vnd.openxmlformats-officedocument.presentationml.comment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media/image13.jpg" ContentType="image/jpg"/>
  <Override PartName="/ppt/notesSlides/notesSlide16.xml" ContentType="application/vnd.openxmlformats-officedocument.presentationml.notesSlide+xml"/>
  <Override PartName="/ppt/notesSlides/notesSlide1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60" r:id="rId1"/>
    <p:sldMasterId id="2147483667" r:id="rId2"/>
  </p:sldMasterIdLst>
  <p:notesMasterIdLst>
    <p:notesMasterId r:id="rId27"/>
  </p:notesMasterIdLst>
  <p:sldIdLst>
    <p:sldId id="311" r:id="rId3"/>
    <p:sldId id="339" r:id="rId4"/>
    <p:sldId id="325" r:id="rId5"/>
    <p:sldId id="318" r:id="rId6"/>
    <p:sldId id="336" r:id="rId7"/>
    <p:sldId id="298" r:id="rId8"/>
    <p:sldId id="299" r:id="rId9"/>
    <p:sldId id="301" r:id="rId10"/>
    <p:sldId id="300" r:id="rId11"/>
    <p:sldId id="337" r:id="rId12"/>
    <p:sldId id="330" r:id="rId13"/>
    <p:sldId id="327" r:id="rId14"/>
    <p:sldId id="316" r:id="rId15"/>
    <p:sldId id="338" r:id="rId16"/>
    <p:sldId id="315" r:id="rId17"/>
    <p:sldId id="308" r:id="rId18"/>
    <p:sldId id="332" r:id="rId19"/>
    <p:sldId id="291" r:id="rId20"/>
    <p:sldId id="292" r:id="rId21"/>
    <p:sldId id="293" r:id="rId22"/>
    <p:sldId id="295" r:id="rId23"/>
    <p:sldId id="296" r:id="rId24"/>
    <p:sldId id="326" r:id="rId25"/>
    <p:sldId id="340" r:id="rId26"/>
  </p:sldIdLst>
  <p:sldSz cx="9144000" cy="6858000" type="screen4x3"/>
  <p:notesSz cx="6881813"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illar, Liz" initials="ML" lastIdx="2" clrIdx="0">
    <p:extLst>
      <p:ext uri="{19B8F6BF-5375-455C-9EA6-DF929625EA0E}">
        <p15:presenceInfo xmlns:p15="http://schemas.microsoft.com/office/powerpoint/2012/main" userId="S-1-5-21-344340502-4252695000-2390403120-148702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4B8D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911" autoAdjust="0"/>
    <p:restoredTop sz="76440" autoAdjust="0"/>
  </p:normalViewPr>
  <p:slideViewPr>
    <p:cSldViewPr snapToGrid="0">
      <p:cViewPr varScale="1">
        <p:scale>
          <a:sx n="71" d="100"/>
          <a:sy n="71" d="100"/>
        </p:scale>
        <p:origin x="1614"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commentAuthors" Target="commentAuthor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viewProps" Target="viewProps.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17-03-08T16:36:08.418" idx="1">
    <p:pos x="6050" y="-292"/>
    <p:text>Insert new graphic</p:text>
    <p:extLst>
      <p:ext uri="{C676402C-5697-4E1C-873F-D02D1690AC5C}">
        <p15:threadingInfo xmlns:p15="http://schemas.microsoft.com/office/powerpoint/2012/main" timeZoneBias="300"/>
      </p:ext>
    </p:extLst>
  </p:cm>
</p:cmLst>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E687C9E-ADF6-4014-86AD-7F45BD53E2FF}" type="doc">
      <dgm:prSet loTypeId="urn:microsoft.com/office/officeart/2005/8/layout/process5" loCatId="process" qsTypeId="urn:microsoft.com/office/officeart/2005/8/quickstyle/simple1" qsCatId="simple" csTypeId="urn:microsoft.com/office/officeart/2005/8/colors/accent1_2" csCatId="accent1" phldr="1"/>
      <dgm:spPr/>
      <dgm:t>
        <a:bodyPr/>
        <a:lstStyle/>
        <a:p>
          <a:endParaRPr lang="en-US"/>
        </a:p>
      </dgm:t>
    </dgm:pt>
    <dgm:pt modelId="{3A3BC492-3049-40D5-97FA-1AC9FC724D52}">
      <dgm:prSet phldrT="[Text]" custT="1"/>
      <dgm:spPr/>
      <dgm:t>
        <a:bodyPr anchor="t"/>
        <a:lstStyle/>
        <a:p>
          <a:pPr marL="0" lvl="0" algn="ctr" defTabSz="666750">
            <a:lnSpc>
              <a:spcPct val="90000"/>
            </a:lnSpc>
            <a:spcBef>
              <a:spcPct val="0"/>
            </a:spcBef>
            <a:spcAft>
              <a:spcPct val="35000"/>
            </a:spcAft>
            <a:buNone/>
          </a:pPr>
          <a:r>
            <a:rPr lang="en-US" sz="1500" b="1" kern="1200" dirty="0">
              <a:solidFill>
                <a:prstClr val="white"/>
              </a:solidFill>
              <a:latin typeface="Calibri"/>
              <a:ea typeface="+mn-ea"/>
              <a:cs typeface="+mn-cs"/>
            </a:rPr>
            <a:t>March 2015</a:t>
          </a:r>
        </a:p>
        <a:p>
          <a:pPr marL="0" lvl="0" algn="ctr" defTabSz="666750">
            <a:lnSpc>
              <a:spcPct val="90000"/>
            </a:lnSpc>
            <a:spcBef>
              <a:spcPct val="0"/>
            </a:spcBef>
            <a:spcAft>
              <a:spcPct val="35000"/>
            </a:spcAft>
            <a:buNone/>
          </a:pPr>
          <a:r>
            <a:rPr lang="en-US" sz="1500" kern="1200" dirty="0">
              <a:solidFill>
                <a:prstClr val="white"/>
              </a:solidFill>
              <a:latin typeface="Calibri"/>
              <a:ea typeface="+mn-ea"/>
              <a:cs typeface="+mn-cs"/>
            </a:rPr>
            <a:t>Learning Agenda launched</a:t>
          </a:r>
        </a:p>
        <a:p>
          <a:pPr marL="0" lvl="0" algn="ctr" defTabSz="666750">
            <a:lnSpc>
              <a:spcPct val="90000"/>
            </a:lnSpc>
            <a:spcBef>
              <a:spcPct val="0"/>
            </a:spcBef>
            <a:spcAft>
              <a:spcPct val="35000"/>
            </a:spcAft>
            <a:buNone/>
          </a:pPr>
          <a:r>
            <a:rPr lang="en-US" sz="1500" kern="1200" dirty="0">
              <a:solidFill>
                <a:prstClr val="white"/>
              </a:solidFill>
              <a:latin typeface="Calibri"/>
              <a:ea typeface="+mn-ea"/>
              <a:cs typeface="+mn-cs"/>
            </a:rPr>
            <a:t>TAG Group convened</a:t>
          </a:r>
        </a:p>
      </dgm:t>
    </dgm:pt>
    <dgm:pt modelId="{A01F35BD-52E5-4CDB-84C5-BEEEB0A9D5BE}" type="parTrans" cxnId="{7D1A5D6C-8952-4EA3-8CE9-BDF857CD081E}">
      <dgm:prSet/>
      <dgm:spPr/>
      <dgm:t>
        <a:bodyPr/>
        <a:lstStyle/>
        <a:p>
          <a:endParaRPr lang="en-US"/>
        </a:p>
      </dgm:t>
    </dgm:pt>
    <dgm:pt modelId="{8F400FC7-C2A1-4EAF-BE99-B61300E2F787}" type="sibTrans" cxnId="{7D1A5D6C-8952-4EA3-8CE9-BDF857CD081E}">
      <dgm:prSet/>
      <dgm:spPr/>
      <dgm:t>
        <a:bodyPr/>
        <a:lstStyle/>
        <a:p>
          <a:endParaRPr lang="en-US"/>
        </a:p>
      </dgm:t>
    </dgm:pt>
    <dgm:pt modelId="{76306F14-9556-4666-8D6D-E071E6B16EDF}">
      <dgm:prSet phldrT="[Text]" custT="1"/>
      <dgm:spPr/>
      <dgm:t>
        <a:bodyPr anchor="t"/>
        <a:lstStyle/>
        <a:p>
          <a:r>
            <a:rPr lang="en-US" sz="1400" b="1" dirty="0"/>
            <a:t>Nov 2015</a:t>
          </a:r>
        </a:p>
        <a:p>
          <a:r>
            <a:rPr lang="en-US" sz="1400" dirty="0"/>
            <a:t>Repackaged as a </a:t>
          </a:r>
          <a:r>
            <a:rPr lang="en-US" sz="1400" b="1" dirty="0"/>
            <a:t>model </a:t>
          </a:r>
          <a:r>
            <a:rPr lang="en-US" sz="1400" dirty="0"/>
            <a:t>for framing HISS learning</a:t>
          </a:r>
        </a:p>
      </dgm:t>
    </dgm:pt>
    <dgm:pt modelId="{FE79CE85-0354-4D5B-995F-B9D7CCB454DB}" type="parTrans" cxnId="{4DD0B40F-8E32-419F-9FA6-BB4D7256A2CF}">
      <dgm:prSet/>
      <dgm:spPr/>
      <dgm:t>
        <a:bodyPr/>
        <a:lstStyle/>
        <a:p>
          <a:endParaRPr lang="en-US"/>
        </a:p>
      </dgm:t>
    </dgm:pt>
    <dgm:pt modelId="{4B7A9EA6-DC44-45D5-8861-7D555473A7C9}" type="sibTrans" cxnId="{4DD0B40F-8E32-419F-9FA6-BB4D7256A2CF}">
      <dgm:prSet/>
      <dgm:spPr/>
      <dgm:t>
        <a:bodyPr/>
        <a:lstStyle/>
        <a:p>
          <a:endParaRPr lang="en-US"/>
        </a:p>
      </dgm:t>
    </dgm:pt>
    <dgm:pt modelId="{7A43313F-7046-4FBB-A41C-88C7113306DE}">
      <dgm:prSet phldrT="[Text]" custT="1"/>
      <dgm:spPr/>
      <dgm:t>
        <a:bodyPr anchor="t"/>
        <a:lstStyle/>
        <a:p>
          <a:r>
            <a:rPr lang="en-US" sz="1400" b="1" dirty="0"/>
            <a:t>Jan 2016</a:t>
          </a:r>
        </a:p>
        <a:p>
          <a:r>
            <a:rPr lang="en-US" sz="1400" dirty="0"/>
            <a:t>New graphic and 3-pager shared  </a:t>
          </a:r>
        </a:p>
      </dgm:t>
    </dgm:pt>
    <dgm:pt modelId="{9F20498B-A5B9-483F-82AF-BC92E9ECCFFE}" type="parTrans" cxnId="{453C2F21-9DB6-4FE5-BC5C-B5576A0C86CC}">
      <dgm:prSet/>
      <dgm:spPr/>
      <dgm:t>
        <a:bodyPr/>
        <a:lstStyle/>
        <a:p>
          <a:endParaRPr lang="en-US"/>
        </a:p>
      </dgm:t>
    </dgm:pt>
    <dgm:pt modelId="{F6D13C7D-3987-4AC6-A551-C4D1E2B01F5A}" type="sibTrans" cxnId="{453C2F21-9DB6-4FE5-BC5C-B5576A0C86CC}">
      <dgm:prSet/>
      <dgm:spPr/>
      <dgm:t>
        <a:bodyPr/>
        <a:lstStyle/>
        <a:p>
          <a:endParaRPr lang="en-US"/>
        </a:p>
      </dgm:t>
    </dgm:pt>
    <dgm:pt modelId="{DCBEC0A0-BE0D-4D23-A152-44A4985911EC}">
      <dgm:prSet custT="1"/>
      <dgm:spPr/>
      <dgm:t>
        <a:bodyPr anchor="t"/>
        <a:lstStyle/>
        <a:p>
          <a:r>
            <a:rPr lang="en-US" sz="1400" b="1" dirty="0"/>
            <a:t>March 2016 </a:t>
          </a:r>
        </a:p>
        <a:p>
          <a:r>
            <a:rPr lang="en-US" sz="1400" dirty="0"/>
            <a:t>Presentation to USAID Bureau of Global Health, BBL</a:t>
          </a:r>
        </a:p>
      </dgm:t>
    </dgm:pt>
    <dgm:pt modelId="{504D1638-BC16-4D49-BCE5-5902D8AA629F}" type="parTrans" cxnId="{2A34E598-9534-4858-B795-BE3453DC7CD8}">
      <dgm:prSet/>
      <dgm:spPr/>
      <dgm:t>
        <a:bodyPr/>
        <a:lstStyle/>
        <a:p>
          <a:endParaRPr lang="en-US"/>
        </a:p>
      </dgm:t>
    </dgm:pt>
    <dgm:pt modelId="{E5DD6DBE-5164-4B94-A778-39023FC90083}" type="sibTrans" cxnId="{2A34E598-9534-4858-B795-BE3453DC7CD8}">
      <dgm:prSet/>
      <dgm:spPr/>
      <dgm:t>
        <a:bodyPr/>
        <a:lstStyle/>
        <a:p>
          <a:endParaRPr lang="en-US"/>
        </a:p>
      </dgm:t>
    </dgm:pt>
    <dgm:pt modelId="{D61DB3A5-5A5E-4E03-9800-D7FA6CFB2A36}">
      <dgm:prSet custT="1"/>
      <dgm:spPr/>
      <dgm:t>
        <a:bodyPr anchor="t"/>
        <a:lstStyle/>
        <a:p>
          <a:r>
            <a:rPr lang="en-US" sz="1400" b="1" dirty="0"/>
            <a:t>January 2017 </a:t>
          </a:r>
        </a:p>
        <a:p>
          <a:r>
            <a:rPr lang="en-US" sz="1400" dirty="0"/>
            <a:t>Graphic updated to include </a:t>
          </a:r>
          <a:r>
            <a:rPr lang="en-US" sz="1400" b="1" dirty="0"/>
            <a:t>Human Element</a:t>
          </a:r>
        </a:p>
      </dgm:t>
    </dgm:pt>
    <dgm:pt modelId="{831F64E1-C3B1-4C4F-B4B0-DE565D93B2C8}" type="parTrans" cxnId="{A749A82E-FED9-4B36-ADA4-A72E1262D3D1}">
      <dgm:prSet/>
      <dgm:spPr/>
      <dgm:t>
        <a:bodyPr/>
        <a:lstStyle/>
        <a:p>
          <a:endParaRPr lang="en-US"/>
        </a:p>
      </dgm:t>
    </dgm:pt>
    <dgm:pt modelId="{7CCEF4FC-7B1D-4840-A31D-2B68B7A49DA7}" type="sibTrans" cxnId="{A749A82E-FED9-4B36-ADA4-A72E1262D3D1}">
      <dgm:prSet/>
      <dgm:spPr/>
      <dgm:t>
        <a:bodyPr/>
        <a:lstStyle/>
        <a:p>
          <a:endParaRPr lang="en-US"/>
        </a:p>
      </dgm:t>
    </dgm:pt>
    <dgm:pt modelId="{61CDE3E0-EACF-4181-B0E1-220F53DE1978}">
      <dgm:prSet custT="1"/>
      <dgm:spPr/>
      <dgm:t>
        <a:bodyPr anchor="t"/>
        <a:lstStyle/>
        <a:p>
          <a:r>
            <a:rPr lang="en-US" sz="1400" b="1" dirty="0"/>
            <a:t>March 2017  </a:t>
          </a:r>
        </a:p>
        <a:p>
          <a:r>
            <a:rPr lang="en-US" sz="1400" dirty="0"/>
            <a:t>Nine countries participate in mapping HISS Interventions to HISSM</a:t>
          </a:r>
        </a:p>
      </dgm:t>
    </dgm:pt>
    <dgm:pt modelId="{B876DF36-5329-4BD2-90D0-429349AC95E6}" type="parTrans" cxnId="{548C2F1A-4E4B-4C6D-99A1-01D0C3D01149}">
      <dgm:prSet/>
      <dgm:spPr/>
      <dgm:t>
        <a:bodyPr/>
        <a:lstStyle/>
        <a:p>
          <a:endParaRPr lang="en-US"/>
        </a:p>
      </dgm:t>
    </dgm:pt>
    <dgm:pt modelId="{46B9467D-6105-483E-948C-FED7B4ED4012}" type="sibTrans" cxnId="{548C2F1A-4E4B-4C6D-99A1-01D0C3D01149}">
      <dgm:prSet/>
      <dgm:spPr/>
      <dgm:t>
        <a:bodyPr/>
        <a:lstStyle/>
        <a:p>
          <a:endParaRPr lang="en-US"/>
        </a:p>
      </dgm:t>
    </dgm:pt>
    <dgm:pt modelId="{E5197FBA-3323-428A-BE1C-C715FE84D58D}">
      <dgm:prSet custT="1"/>
      <dgm:spPr/>
      <dgm:t>
        <a:bodyPr anchor="t"/>
        <a:lstStyle/>
        <a:p>
          <a:r>
            <a:rPr lang="en-US" sz="1400" b="1" dirty="0"/>
            <a:t>May 2017  </a:t>
          </a:r>
        </a:p>
        <a:p>
          <a:r>
            <a:rPr lang="en-US" sz="1400" dirty="0"/>
            <a:t>HISSM Narrative shared</a:t>
          </a:r>
        </a:p>
      </dgm:t>
    </dgm:pt>
    <dgm:pt modelId="{1190247A-4FCB-4FF0-AF8A-1FB0F65206AE}" type="parTrans" cxnId="{C4F3A279-8ADF-40E7-AB29-EBC3EBD0A29F}">
      <dgm:prSet/>
      <dgm:spPr/>
      <dgm:t>
        <a:bodyPr/>
        <a:lstStyle/>
        <a:p>
          <a:endParaRPr lang="en-US"/>
        </a:p>
      </dgm:t>
    </dgm:pt>
    <dgm:pt modelId="{76793594-BAB5-4885-8278-303C2611645F}" type="sibTrans" cxnId="{C4F3A279-8ADF-40E7-AB29-EBC3EBD0A29F}">
      <dgm:prSet/>
      <dgm:spPr/>
      <dgm:t>
        <a:bodyPr/>
        <a:lstStyle/>
        <a:p>
          <a:endParaRPr lang="en-US"/>
        </a:p>
      </dgm:t>
    </dgm:pt>
    <dgm:pt modelId="{D93198D9-FF1F-4A90-B4F0-2D2A631983CC}">
      <dgm:prSet phldrT="[Text]" custT="1"/>
      <dgm:spPr/>
      <dgm:t>
        <a:bodyPr anchor="t"/>
        <a:lstStyle/>
        <a:p>
          <a:r>
            <a:rPr lang="en-US" sz="1400" b="1" dirty="0"/>
            <a:t>July 2015</a:t>
          </a:r>
        </a:p>
        <a:p>
          <a:r>
            <a:rPr lang="en-US" sz="1400" dirty="0"/>
            <a:t>HISS Framework first shared with USAID/SMT</a:t>
          </a:r>
        </a:p>
      </dgm:t>
    </dgm:pt>
    <dgm:pt modelId="{20C70741-4276-43F8-A92B-3EF209AD72E5}" type="sibTrans" cxnId="{FCB8E42B-06A1-4FB2-890E-57158D9DBD9D}">
      <dgm:prSet/>
      <dgm:spPr/>
      <dgm:t>
        <a:bodyPr/>
        <a:lstStyle/>
        <a:p>
          <a:endParaRPr lang="en-US"/>
        </a:p>
      </dgm:t>
    </dgm:pt>
    <dgm:pt modelId="{6ADC9010-76CA-4FDF-BC64-319A380DBF2A}" type="parTrans" cxnId="{FCB8E42B-06A1-4FB2-890E-57158D9DBD9D}">
      <dgm:prSet/>
      <dgm:spPr/>
      <dgm:t>
        <a:bodyPr/>
        <a:lstStyle/>
        <a:p>
          <a:endParaRPr lang="en-US"/>
        </a:p>
      </dgm:t>
    </dgm:pt>
    <dgm:pt modelId="{0C503B80-F7A8-4FEF-AE46-F693AED0C3E7}" type="pres">
      <dgm:prSet presAssocID="{2E687C9E-ADF6-4014-86AD-7F45BD53E2FF}" presName="diagram" presStyleCnt="0">
        <dgm:presLayoutVars>
          <dgm:dir/>
          <dgm:resizeHandles val="exact"/>
        </dgm:presLayoutVars>
      </dgm:prSet>
      <dgm:spPr/>
    </dgm:pt>
    <dgm:pt modelId="{F2C753F5-ABBF-4028-A6CA-D460CE2915B9}" type="pres">
      <dgm:prSet presAssocID="{3A3BC492-3049-40D5-97FA-1AC9FC724D52}" presName="node" presStyleLbl="node1" presStyleIdx="0" presStyleCnt="8">
        <dgm:presLayoutVars>
          <dgm:bulletEnabled val="1"/>
        </dgm:presLayoutVars>
      </dgm:prSet>
      <dgm:spPr/>
    </dgm:pt>
    <dgm:pt modelId="{17469889-1D9A-43F7-A32D-B8924E77C1C6}" type="pres">
      <dgm:prSet presAssocID="{8F400FC7-C2A1-4EAF-BE99-B61300E2F787}" presName="sibTrans" presStyleLbl="sibTrans2D1" presStyleIdx="0" presStyleCnt="7"/>
      <dgm:spPr/>
    </dgm:pt>
    <dgm:pt modelId="{5E557299-8FF7-4DDE-9ED8-F352E7F298BD}" type="pres">
      <dgm:prSet presAssocID="{8F400FC7-C2A1-4EAF-BE99-B61300E2F787}" presName="connectorText" presStyleLbl="sibTrans2D1" presStyleIdx="0" presStyleCnt="7"/>
      <dgm:spPr/>
    </dgm:pt>
    <dgm:pt modelId="{F1127264-183D-4809-978B-0E52422AB11F}" type="pres">
      <dgm:prSet presAssocID="{D93198D9-FF1F-4A90-B4F0-2D2A631983CC}" presName="node" presStyleLbl="node1" presStyleIdx="1" presStyleCnt="8">
        <dgm:presLayoutVars>
          <dgm:bulletEnabled val="1"/>
        </dgm:presLayoutVars>
      </dgm:prSet>
      <dgm:spPr/>
    </dgm:pt>
    <dgm:pt modelId="{48E29CAA-5C6E-4958-92C9-3080C8242804}" type="pres">
      <dgm:prSet presAssocID="{20C70741-4276-43F8-A92B-3EF209AD72E5}" presName="sibTrans" presStyleLbl="sibTrans2D1" presStyleIdx="1" presStyleCnt="7"/>
      <dgm:spPr/>
    </dgm:pt>
    <dgm:pt modelId="{0DEDBD45-69C2-4C2E-A455-F7541238C57A}" type="pres">
      <dgm:prSet presAssocID="{20C70741-4276-43F8-A92B-3EF209AD72E5}" presName="connectorText" presStyleLbl="sibTrans2D1" presStyleIdx="1" presStyleCnt="7"/>
      <dgm:spPr/>
    </dgm:pt>
    <dgm:pt modelId="{B768B3A2-6AC8-46C0-A3CC-75C1280325C0}" type="pres">
      <dgm:prSet presAssocID="{76306F14-9556-4666-8D6D-E071E6B16EDF}" presName="node" presStyleLbl="node1" presStyleIdx="2" presStyleCnt="8">
        <dgm:presLayoutVars>
          <dgm:bulletEnabled val="1"/>
        </dgm:presLayoutVars>
      </dgm:prSet>
      <dgm:spPr/>
    </dgm:pt>
    <dgm:pt modelId="{CC104D6F-82DD-4157-92C4-0F39378D3C54}" type="pres">
      <dgm:prSet presAssocID="{4B7A9EA6-DC44-45D5-8861-7D555473A7C9}" presName="sibTrans" presStyleLbl="sibTrans2D1" presStyleIdx="2" presStyleCnt="7"/>
      <dgm:spPr/>
    </dgm:pt>
    <dgm:pt modelId="{D31E2FDD-EB1E-459D-80C1-033C06CE5E37}" type="pres">
      <dgm:prSet presAssocID="{4B7A9EA6-DC44-45D5-8861-7D555473A7C9}" presName="connectorText" presStyleLbl="sibTrans2D1" presStyleIdx="2" presStyleCnt="7"/>
      <dgm:spPr/>
    </dgm:pt>
    <dgm:pt modelId="{80B820E8-C1D4-4E8E-AB63-DF16F950EDA9}" type="pres">
      <dgm:prSet presAssocID="{7A43313F-7046-4FBB-A41C-88C7113306DE}" presName="node" presStyleLbl="node1" presStyleIdx="3" presStyleCnt="8">
        <dgm:presLayoutVars>
          <dgm:bulletEnabled val="1"/>
        </dgm:presLayoutVars>
      </dgm:prSet>
      <dgm:spPr/>
    </dgm:pt>
    <dgm:pt modelId="{16DB3293-B854-42C5-8B64-F008C3E21093}" type="pres">
      <dgm:prSet presAssocID="{F6D13C7D-3987-4AC6-A551-C4D1E2B01F5A}" presName="sibTrans" presStyleLbl="sibTrans2D1" presStyleIdx="3" presStyleCnt="7"/>
      <dgm:spPr/>
    </dgm:pt>
    <dgm:pt modelId="{E0CE9998-B6BA-48D4-8875-46CAF4DE6FD4}" type="pres">
      <dgm:prSet presAssocID="{F6D13C7D-3987-4AC6-A551-C4D1E2B01F5A}" presName="connectorText" presStyleLbl="sibTrans2D1" presStyleIdx="3" presStyleCnt="7"/>
      <dgm:spPr/>
    </dgm:pt>
    <dgm:pt modelId="{BD0E69CC-648D-4F06-9353-E471B1A66DE6}" type="pres">
      <dgm:prSet presAssocID="{DCBEC0A0-BE0D-4D23-A152-44A4985911EC}" presName="node" presStyleLbl="node1" presStyleIdx="4" presStyleCnt="8">
        <dgm:presLayoutVars>
          <dgm:bulletEnabled val="1"/>
        </dgm:presLayoutVars>
      </dgm:prSet>
      <dgm:spPr/>
    </dgm:pt>
    <dgm:pt modelId="{49158180-1799-438A-A25B-0106F12E99EB}" type="pres">
      <dgm:prSet presAssocID="{E5DD6DBE-5164-4B94-A778-39023FC90083}" presName="sibTrans" presStyleLbl="sibTrans2D1" presStyleIdx="4" presStyleCnt="7"/>
      <dgm:spPr/>
    </dgm:pt>
    <dgm:pt modelId="{1C1928C8-DB6E-4326-9C95-D7ACE55D374F}" type="pres">
      <dgm:prSet presAssocID="{E5DD6DBE-5164-4B94-A778-39023FC90083}" presName="connectorText" presStyleLbl="sibTrans2D1" presStyleIdx="4" presStyleCnt="7"/>
      <dgm:spPr/>
    </dgm:pt>
    <dgm:pt modelId="{8394A0D1-B0AA-4CE3-9751-C94C0DFEE907}" type="pres">
      <dgm:prSet presAssocID="{D61DB3A5-5A5E-4E03-9800-D7FA6CFB2A36}" presName="node" presStyleLbl="node1" presStyleIdx="5" presStyleCnt="8">
        <dgm:presLayoutVars>
          <dgm:bulletEnabled val="1"/>
        </dgm:presLayoutVars>
      </dgm:prSet>
      <dgm:spPr/>
    </dgm:pt>
    <dgm:pt modelId="{240AFE06-EBB6-466D-96C9-6520EEB492BE}" type="pres">
      <dgm:prSet presAssocID="{7CCEF4FC-7B1D-4840-A31D-2B68B7A49DA7}" presName="sibTrans" presStyleLbl="sibTrans2D1" presStyleIdx="5" presStyleCnt="7"/>
      <dgm:spPr/>
    </dgm:pt>
    <dgm:pt modelId="{02E71CC8-BCB3-4C05-BC39-0BE669E4D830}" type="pres">
      <dgm:prSet presAssocID="{7CCEF4FC-7B1D-4840-A31D-2B68B7A49DA7}" presName="connectorText" presStyleLbl="sibTrans2D1" presStyleIdx="5" presStyleCnt="7"/>
      <dgm:spPr/>
    </dgm:pt>
    <dgm:pt modelId="{2C8CD45B-0A3C-42BC-8C7B-51A42D87AB43}" type="pres">
      <dgm:prSet presAssocID="{61CDE3E0-EACF-4181-B0E1-220F53DE1978}" presName="node" presStyleLbl="node1" presStyleIdx="6" presStyleCnt="8" custScaleY="108432">
        <dgm:presLayoutVars>
          <dgm:bulletEnabled val="1"/>
        </dgm:presLayoutVars>
      </dgm:prSet>
      <dgm:spPr/>
    </dgm:pt>
    <dgm:pt modelId="{D0821494-AE68-44AF-8CAB-3EF85584BF54}" type="pres">
      <dgm:prSet presAssocID="{46B9467D-6105-483E-948C-FED7B4ED4012}" presName="sibTrans" presStyleLbl="sibTrans2D1" presStyleIdx="6" presStyleCnt="7"/>
      <dgm:spPr/>
    </dgm:pt>
    <dgm:pt modelId="{A4DB962A-7FE9-4C05-AF9B-9DE744F59C68}" type="pres">
      <dgm:prSet presAssocID="{46B9467D-6105-483E-948C-FED7B4ED4012}" presName="connectorText" presStyleLbl="sibTrans2D1" presStyleIdx="6" presStyleCnt="7"/>
      <dgm:spPr/>
    </dgm:pt>
    <dgm:pt modelId="{591D8031-DC85-4818-82FC-D863B79F7264}" type="pres">
      <dgm:prSet presAssocID="{E5197FBA-3323-428A-BE1C-C715FE84D58D}" presName="node" presStyleLbl="node1" presStyleIdx="7" presStyleCnt="8" custScaleY="101315">
        <dgm:presLayoutVars>
          <dgm:bulletEnabled val="1"/>
        </dgm:presLayoutVars>
      </dgm:prSet>
      <dgm:spPr/>
    </dgm:pt>
  </dgm:ptLst>
  <dgm:cxnLst>
    <dgm:cxn modelId="{60C15603-8C89-4CE5-93F4-CF5CDA214931}" type="presOf" srcId="{DCBEC0A0-BE0D-4D23-A152-44A4985911EC}" destId="{BD0E69CC-648D-4F06-9353-E471B1A66DE6}" srcOrd="0" destOrd="0" presId="urn:microsoft.com/office/officeart/2005/8/layout/process5"/>
    <dgm:cxn modelId="{4DD0B40F-8E32-419F-9FA6-BB4D7256A2CF}" srcId="{2E687C9E-ADF6-4014-86AD-7F45BD53E2FF}" destId="{76306F14-9556-4666-8D6D-E071E6B16EDF}" srcOrd="2" destOrd="0" parTransId="{FE79CE85-0354-4D5B-995F-B9D7CCB454DB}" sibTransId="{4B7A9EA6-DC44-45D5-8861-7D555473A7C9}"/>
    <dgm:cxn modelId="{327C9110-3B8D-4C1F-83FE-19173AD9A667}" type="presOf" srcId="{7A43313F-7046-4FBB-A41C-88C7113306DE}" destId="{80B820E8-C1D4-4E8E-AB63-DF16F950EDA9}" srcOrd="0" destOrd="0" presId="urn:microsoft.com/office/officeart/2005/8/layout/process5"/>
    <dgm:cxn modelId="{F2F6F814-0A9E-44D5-B109-9215A47A982F}" type="presOf" srcId="{8F400FC7-C2A1-4EAF-BE99-B61300E2F787}" destId="{5E557299-8FF7-4DDE-9ED8-F352E7F298BD}" srcOrd="1" destOrd="0" presId="urn:microsoft.com/office/officeart/2005/8/layout/process5"/>
    <dgm:cxn modelId="{AEC4AF15-BAC2-4BB8-B1FC-E4E599CC1568}" type="presOf" srcId="{46B9467D-6105-483E-948C-FED7B4ED4012}" destId="{A4DB962A-7FE9-4C05-AF9B-9DE744F59C68}" srcOrd="1" destOrd="0" presId="urn:microsoft.com/office/officeart/2005/8/layout/process5"/>
    <dgm:cxn modelId="{548C2F1A-4E4B-4C6D-99A1-01D0C3D01149}" srcId="{2E687C9E-ADF6-4014-86AD-7F45BD53E2FF}" destId="{61CDE3E0-EACF-4181-B0E1-220F53DE1978}" srcOrd="6" destOrd="0" parTransId="{B876DF36-5329-4BD2-90D0-429349AC95E6}" sibTransId="{46B9467D-6105-483E-948C-FED7B4ED4012}"/>
    <dgm:cxn modelId="{453C2F21-9DB6-4FE5-BC5C-B5576A0C86CC}" srcId="{2E687C9E-ADF6-4014-86AD-7F45BD53E2FF}" destId="{7A43313F-7046-4FBB-A41C-88C7113306DE}" srcOrd="3" destOrd="0" parTransId="{9F20498B-A5B9-483F-82AF-BC92E9ECCFFE}" sibTransId="{F6D13C7D-3987-4AC6-A551-C4D1E2B01F5A}"/>
    <dgm:cxn modelId="{B7391A24-5685-4B30-A9A6-5450C81B7DBF}" type="presOf" srcId="{E5197FBA-3323-428A-BE1C-C715FE84D58D}" destId="{591D8031-DC85-4818-82FC-D863B79F7264}" srcOrd="0" destOrd="0" presId="urn:microsoft.com/office/officeart/2005/8/layout/process5"/>
    <dgm:cxn modelId="{25BEDC27-A13F-4EB6-85F7-CC04C356650C}" type="presOf" srcId="{F6D13C7D-3987-4AC6-A551-C4D1E2B01F5A}" destId="{E0CE9998-B6BA-48D4-8875-46CAF4DE6FD4}" srcOrd="1" destOrd="0" presId="urn:microsoft.com/office/officeart/2005/8/layout/process5"/>
    <dgm:cxn modelId="{FCB8E42B-06A1-4FB2-890E-57158D9DBD9D}" srcId="{2E687C9E-ADF6-4014-86AD-7F45BD53E2FF}" destId="{D93198D9-FF1F-4A90-B4F0-2D2A631983CC}" srcOrd="1" destOrd="0" parTransId="{6ADC9010-76CA-4FDF-BC64-319A380DBF2A}" sibTransId="{20C70741-4276-43F8-A92B-3EF209AD72E5}"/>
    <dgm:cxn modelId="{A749A82E-FED9-4B36-ADA4-A72E1262D3D1}" srcId="{2E687C9E-ADF6-4014-86AD-7F45BD53E2FF}" destId="{D61DB3A5-5A5E-4E03-9800-D7FA6CFB2A36}" srcOrd="5" destOrd="0" parTransId="{831F64E1-C3B1-4C4F-B4B0-DE565D93B2C8}" sibTransId="{7CCEF4FC-7B1D-4840-A31D-2B68B7A49DA7}"/>
    <dgm:cxn modelId="{A6749B33-D3D1-4BD1-8BC8-1434A51D0F55}" type="presOf" srcId="{E5DD6DBE-5164-4B94-A778-39023FC90083}" destId="{49158180-1799-438A-A25B-0106F12E99EB}" srcOrd="0" destOrd="0" presId="urn:microsoft.com/office/officeart/2005/8/layout/process5"/>
    <dgm:cxn modelId="{232C7141-F789-4186-9CDA-D30098147422}" type="presOf" srcId="{7CCEF4FC-7B1D-4840-A31D-2B68B7A49DA7}" destId="{02E71CC8-BCB3-4C05-BC39-0BE669E4D830}" srcOrd="1" destOrd="0" presId="urn:microsoft.com/office/officeart/2005/8/layout/process5"/>
    <dgm:cxn modelId="{D05C9D42-B7CB-48A3-B79B-99F995665131}" type="presOf" srcId="{D61DB3A5-5A5E-4E03-9800-D7FA6CFB2A36}" destId="{8394A0D1-B0AA-4CE3-9751-C94C0DFEE907}" srcOrd="0" destOrd="0" presId="urn:microsoft.com/office/officeart/2005/8/layout/process5"/>
    <dgm:cxn modelId="{95331365-62BA-45C6-AE0E-B2C9E958D434}" type="presOf" srcId="{20C70741-4276-43F8-A92B-3EF209AD72E5}" destId="{48E29CAA-5C6E-4958-92C9-3080C8242804}" srcOrd="0" destOrd="0" presId="urn:microsoft.com/office/officeart/2005/8/layout/process5"/>
    <dgm:cxn modelId="{13551868-3C1D-458B-AE79-8A08FABAA448}" type="presOf" srcId="{7CCEF4FC-7B1D-4840-A31D-2B68B7A49DA7}" destId="{240AFE06-EBB6-466D-96C9-6520EEB492BE}" srcOrd="0" destOrd="0" presId="urn:microsoft.com/office/officeart/2005/8/layout/process5"/>
    <dgm:cxn modelId="{7D1A5D6C-8952-4EA3-8CE9-BDF857CD081E}" srcId="{2E687C9E-ADF6-4014-86AD-7F45BD53E2FF}" destId="{3A3BC492-3049-40D5-97FA-1AC9FC724D52}" srcOrd="0" destOrd="0" parTransId="{A01F35BD-52E5-4CDB-84C5-BEEEB0A9D5BE}" sibTransId="{8F400FC7-C2A1-4EAF-BE99-B61300E2F787}"/>
    <dgm:cxn modelId="{3B86354F-1A98-4B75-94AC-FC93040456BD}" type="presOf" srcId="{20C70741-4276-43F8-A92B-3EF209AD72E5}" destId="{0DEDBD45-69C2-4C2E-A455-F7541238C57A}" srcOrd="1" destOrd="0" presId="urn:microsoft.com/office/officeart/2005/8/layout/process5"/>
    <dgm:cxn modelId="{C112B171-8726-4669-8B41-466FBB08D012}" type="presOf" srcId="{F6D13C7D-3987-4AC6-A551-C4D1E2B01F5A}" destId="{16DB3293-B854-42C5-8B64-F008C3E21093}" srcOrd="0" destOrd="0" presId="urn:microsoft.com/office/officeart/2005/8/layout/process5"/>
    <dgm:cxn modelId="{140E5753-8941-4D8A-992F-F4EA7F31429A}" type="presOf" srcId="{4B7A9EA6-DC44-45D5-8861-7D555473A7C9}" destId="{D31E2FDD-EB1E-459D-80C1-033C06CE5E37}" srcOrd="1" destOrd="0" presId="urn:microsoft.com/office/officeart/2005/8/layout/process5"/>
    <dgm:cxn modelId="{168DC973-BEC7-40C8-8058-DB3243EF111D}" type="presOf" srcId="{D93198D9-FF1F-4A90-B4F0-2D2A631983CC}" destId="{F1127264-183D-4809-978B-0E52422AB11F}" srcOrd="0" destOrd="0" presId="urn:microsoft.com/office/officeart/2005/8/layout/process5"/>
    <dgm:cxn modelId="{6FEE2858-14AD-46B0-8D5B-CE9C69A90261}" type="presOf" srcId="{E5DD6DBE-5164-4B94-A778-39023FC90083}" destId="{1C1928C8-DB6E-4326-9C95-D7ACE55D374F}" srcOrd="1" destOrd="0" presId="urn:microsoft.com/office/officeart/2005/8/layout/process5"/>
    <dgm:cxn modelId="{C4F3A279-8ADF-40E7-AB29-EBC3EBD0A29F}" srcId="{2E687C9E-ADF6-4014-86AD-7F45BD53E2FF}" destId="{E5197FBA-3323-428A-BE1C-C715FE84D58D}" srcOrd="7" destOrd="0" parTransId="{1190247A-4FCB-4FF0-AF8A-1FB0F65206AE}" sibTransId="{76793594-BAB5-4885-8278-303C2611645F}"/>
    <dgm:cxn modelId="{E164457C-0053-4BFB-9AFF-57AF9ABA4CD6}" type="presOf" srcId="{46B9467D-6105-483E-948C-FED7B4ED4012}" destId="{D0821494-AE68-44AF-8CAB-3EF85584BF54}" srcOrd="0" destOrd="0" presId="urn:microsoft.com/office/officeart/2005/8/layout/process5"/>
    <dgm:cxn modelId="{DCACBB7C-D2E1-4BFB-8315-96B099646AF1}" type="presOf" srcId="{8F400FC7-C2A1-4EAF-BE99-B61300E2F787}" destId="{17469889-1D9A-43F7-A32D-B8924E77C1C6}" srcOrd="0" destOrd="0" presId="urn:microsoft.com/office/officeart/2005/8/layout/process5"/>
    <dgm:cxn modelId="{2A34E598-9534-4858-B795-BE3453DC7CD8}" srcId="{2E687C9E-ADF6-4014-86AD-7F45BD53E2FF}" destId="{DCBEC0A0-BE0D-4D23-A152-44A4985911EC}" srcOrd="4" destOrd="0" parTransId="{504D1638-BC16-4D49-BCE5-5902D8AA629F}" sibTransId="{E5DD6DBE-5164-4B94-A778-39023FC90083}"/>
    <dgm:cxn modelId="{832E10A0-6D29-491D-A789-EF57B1307225}" type="presOf" srcId="{76306F14-9556-4666-8D6D-E071E6B16EDF}" destId="{B768B3A2-6AC8-46C0-A3CC-75C1280325C0}" srcOrd="0" destOrd="0" presId="urn:microsoft.com/office/officeart/2005/8/layout/process5"/>
    <dgm:cxn modelId="{ACFC40A4-D210-441C-803A-26B3DDF9B509}" type="presOf" srcId="{2E687C9E-ADF6-4014-86AD-7F45BD53E2FF}" destId="{0C503B80-F7A8-4FEF-AE46-F693AED0C3E7}" srcOrd="0" destOrd="0" presId="urn:microsoft.com/office/officeart/2005/8/layout/process5"/>
    <dgm:cxn modelId="{602E48BC-A678-4982-A202-08A0E4C1BAF2}" type="presOf" srcId="{3A3BC492-3049-40D5-97FA-1AC9FC724D52}" destId="{F2C753F5-ABBF-4028-A6CA-D460CE2915B9}" srcOrd="0" destOrd="0" presId="urn:microsoft.com/office/officeart/2005/8/layout/process5"/>
    <dgm:cxn modelId="{57A16ED1-4010-437F-9D0D-B79AD3CF7DD1}" type="presOf" srcId="{4B7A9EA6-DC44-45D5-8861-7D555473A7C9}" destId="{CC104D6F-82DD-4157-92C4-0F39378D3C54}" srcOrd="0" destOrd="0" presId="urn:microsoft.com/office/officeart/2005/8/layout/process5"/>
    <dgm:cxn modelId="{4DC25EFC-1AEB-4666-800B-17886C5FC1C7}" type="presOf" srcId="{61CDE3E0-EACF-4181-B0E1-220F53DE1978}" destId="{2C8CD45B-0A3C-42BC-8C7B-51A42D87AB43}" srcOrd="0" destOrd="0" presId="urn:microsoft.com/office/officeart/2005/8/layout/process5"/>
    <dgm:cxn modelId="{18665927-5F72-4A35-8F6A-B25583F754CC}" type="presParOf" srcId="{0C503B80-F7A8-4FEF-AE46-F693AED0C3E7}" destId="{F2C753F5-ABBF-4028-A6CA-D460CE2915B9}" srcOrd="0" destOrd="0" presId="urn:microsoft.com/office/officeart/2005/8/layout/process5"/>
    <dgm:cxn modelId="{82DF55E4-18BA-4A8B-8770-DC493E90374B}" type="presParOf" srcId="{0C503B80-F7A8-4FEF-AE46-F693AED0C3E7}" destId="{17469889-1D9A-43F7-A32D-B8924E77C1C6}" srcOrd="1" destOrd="0" presId="urn:microsoft.com/office/officeart/2005/8/layout/process5"/>
    <dgm:cxn modelId="{9884E537-24EF-4590-B80E-6CD67A28A09F}" type="presParOf" srcId="{17469889-1D9A-43F7-A32D-B8924E77C1C6}" destId="{5E557299-8FF7-4DDE-9ED8-F352E7F298BD}" srcOrd="0" destOrd="0" presId="urn:microsoft.com/office/officeart/2005/8/layout/process5"/>
    <dgm:cxn modelId="{DF75A162-CC48-4A2B-991A-AFCF2A5FE789}" type="presParOf" srcId="{0C503B80-F7A8-4FEF-AE46-F693AED0C3E7}" destId="{F1127264-183D-4809-978B-0E52422AB11F}" srcOrd="2" destOrd="0" presId="urn:microsoft.com/office/officeart/2005/8/layout/process5"/>
    <dgm:cxn modelId="{602D0257-8CD4-4C84-ABC4-D2BAA80649E2}" type="presParOf" srcId="{0C503B80-F7A8-4FEF-AE46-F693AED0C3E7}" destId="{48E29CAA-5C6E-4958-92C9-3080C8242804}" srcOrd="3" destOrd="0" presId="urn:microsoft.com/office/officeart/2005/8/layout/process5"/>
    <dgm:cxn modelId="{E0337572-C3A9-4D75-9A49-5EAB355B14B6}" type="presParOf" srcId="{48E29CAA-5C6E-4958-92C9-3080C8242804}" destId="{0DEDBD45-69C2-4C2E-A455-F7541238C57A}" srcOrd="0" destOrd="0" presId="urn:microsoft.com/office/officeart/2005/8/layout/process5"/>
    <dgm:cxn modelId="{BB98C8AA-7C15-457C-9568-B2DB10EC2AD2}" type="presParOf" srcId="{0C503B80-F7A8-4FEF-AE46-F693AED0C3E7}" destId="{B768B3A2-6AC8-46C0-A3CC-75C1280325C0}" srcOrd="4" destOrd="0" presId="urn:microsoft.com/office/officeart/2005/8/layout/process5"/>
    <dgm:cxn modelId="{0AF406CE-CBA5-4E66-B72F-977D21DE6DED}" type="presParOf" srcId="{0C503B80-F7A8-4FEF-AE46-F693AED0C3E7}" destId="{CC104D6F-82DD-4157-92C4-0F39378D3C54}" srcOrd="5" destOrd="0" presId="urn:microsoft.com/office/officeart/2005/8/layout/process5"/>
    <dgm:cxn modelId="{80A91C49-20EA-456A-BF8B-F4AF021475C8}" type="presParOf" srcId="{CC104D6F-82DD-4157-92C4-0F39378D3C54}" destId="{D31E2FDD-EB1E-459D-80C1-033C06CE5E37}" srcOrd="0" destOrd="0" presId="urn:microsoft.com/office/officeart/2005/8/layout/process5"/>
    <dgm:cxn modelId="{E8F578D1-08B1-4C8B-B354-D41FF9044D35}" type="presParOf" srcId="{0C503B80-F7A8-4FEF-AE46-F693AED0C3E7}" destId="{80B820E8-C1D4-4E8E-AB63-DF16F950EDA9}" srcOrd="6" destOrd="0" presId="urn:microsoft.com/office/officeart/2005/8/layout/process5"/>
    <dgm:cxn modelId="{860E11BA-F2C9-4FFB-82DA-A212F9A022FF}" type="presParOf" srcId="{0C503B80-F7A8-4FEF-AE46-F693AED0C3E7}" destId="{16DB3293-B854-42C5-8B64-F008C3E21093}" srcOrd="7" destOrd="0" presId="urn:microsoft.com/office/officeart/2005/8/layout/process5"/>
    <dgm:cxn modelId="{591FA956-3E76-434B-B299-F647F247BFC1}" type="presParOf" srcId="{16DB3293-B854-42C5-8B64-F008C3E21093}" destId="{E0CE9998-B6BA-48D4-8875-46CAF4DE6FD4}" srcOrd="0" destOrd="0" presId="urn:microsoft.com/office/officeart/2005/8/layout/process5"/>
    <dgm:cxn modelId="{1155B621-8510-437C-B1B4-6C494D9B5EE1}" type="presParOf" srcId="{0C503B80-F7A8-4FEF-AE46-F693AED0C3E7}" destId="{BD0E69CC-648D-4F06-9353-E471B1A66DE6}" srcOrd="8" destOrd="0" presId="urn:microsoft.com/office/officeart/2005/8/layout/process5"/>
    <dgm:cxn modelId="{1F0BFA0D-DC2F-49C1-AB7E-F17B4BE6E275}" type="presParOf" srcId="{0C503B80-F7A8-4FEF-AE46-F693AED0C3E7}" destId="{49158180-1799-438A-A25B-0106F12E99EB}" srcOrd="9" destOrd="0" presId="urn:microsoft.com/office/officeart/2005/8/layout/process5"/>
    <dgm:cxn modelId="{82471417-8154-4FA2-910D-BB220FCC44BC}" type="presParOf" srcId="{49158180-1799-438A-A25B-0106F12E99EB}" destId="{1C1928C8-DB6E-4326-9C95-D7ACE55D374F}" srcOrd="0" destOrd="0" presId="urn:microsoft.com/office/officeart/2005/8/layout/process5"/>
    <dgm:cxn modelId="{8A2DD6F9-5BD8-4F80-B967-36906AE614CD}" type="presParOf" srcId="{0C503B80-F7A8-4FEF-AE46-F693AED0C3E7}" destId="{8394A0D1-B0AA-4CE3-9751-C94C0DFEE907}" srcOrd="10" destOrd="0" presId="urn:microsoft.com/office/officeart/2005/8/layout/process5"/>
    <dgm:cxn modelId="{BC7E4317-A3F4-49F6-8857-F0B28F3782EB}" type="presParOf" srcId="{0C503B80-F7A8-4FEF-AE46-F693AED0C3E7}" destId="{240AFE06-EBB6-466D-96C9-6520EEB492BE}" srcOrd="11" destOrd="0" presId="urn:microsoft.com/office/officeart/2005/8/layout/process5"/>
    <dgm:cxn modelId="{94CEB4F5-0C9F-4A45-B830-69A2111B0B33}" type="presParOf" srcId="{240AFE06-EBB6-466D-96C9-6520EEB492BE}" destId="{02E71CC8-BCB3-4C05-BC39-0BE669E4D830}" srcOrd="0" destOrd="0" presId="urn:microsoft.com/office/officeart/2005/8/layout/process5"/>
    <dgm:cxn modelId="{FECD2FAC-6993-4138-9BF9-93853F69CB53}" type="presParOf" srcId="{0C503B80-F7A8-4FEF-AE46-F693AED0C3E7}" destId="{2C8CD45B-0A3C-42BC-8C7B-51A42D87AB43}" srcOrd="12" destOrd="0" presId="urn:microsoft.com/office/officeart/2005/8/layout/process5"/>
    <dgm:cxn modelId="{618B04AC-FAF4-4368-A0A3-F800CC6E4588}" type="presParOf" srcId="{0C503B80-F7A8-4FEF-AE46-F693AED0C3E7}" destId="{D0821494-AE68-44AF-8CAB-3EF85584BF54}" srcOrd="13" destOrd="0" presId="urn:microsoft.com/office/officeart/2005/8/layout/process5"/>
    <dgm:cxn modelId="{8BAFAA19-E6D1-4E53-94D4-C97C904DE992}" type="presParOf" srcId="{D0821494-AE68-44AF-8CAB-3EF85584BF54}" destId="{A4DB962A-7FE9-4C05-AF9B-9DE744F59C68}" srcOrd="0" destOrd="0" presId="urn:microsoft.com/office/officeart/2005/8/layout/process5"/>
    <dgm:cxn modelId="{5B37EC3C-0AAC-4821-AB5C-F95D1A184298}" type="presParOf" srcId="{0C503B80-F7A8-4FEF-AE46-F693AED0C3E7}" destId="{591D8031-DC85-4818-82FC-D863B79F7264}" srcOrd="14" destOrd="0" presId="urn:microsoft.com/office/officeart/2005/8/layout/process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2C753F5-ABBF-4028-A6CA-D460CE2915B9}">
      <dsp:nvSpPr>
        <dsp:cNvPr id="0" name=""/>
        <dsp:cNvSpPr/>
      </dsp:nvSpPr>
      <dsp:spPr>
        <a:xfrm>
          <a:off x="956111" y="1420"/>
          <a:ext cx="1815837" cy="1089502"/>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t" anchorCtr="0">
          <a:noAutofit/>
        </a:bodyPr>
        <a:lstStyle/>
        <a:p>
          <a:pPr marL="0" lvl="0" indent="0" algn="ctr" defTabSz="666750">
            <a:lnSpc>
              <a:spcPct val="90000"/>
            </a:lnSpc>
            <a:spcBef>
              <a:spcPct val="0"/>
            </a:spcBef>
            <a:spcAft>
              <a:spcPct val="35000"/>
            </a:spcAft>
            <a:buNone/>
          </a:pPr>
          <a:r>
            <a:rPr lang="en-US" sz="1500" b="1" kern="1200" dirty="0">
              <a:solidFill>
                <a:prstClr val="white"/>
              </a:solidFill>
              <a:latin typeface="Calibri"/>
              <a:ea typeface="+mn-ea"/>
              <a:cs typeface="+mn-cs"/>
            </a:rPr>
            <a:t>March 2015</a:t>
          </a:r>
        </a:p>
        <a:p>
          <a:pPr marL="0" lvl="0" indent="0" algn="ctr" defTabSz="666750">
            <a:lnSpc>
              <a:spcPct val="90000"/>
            </a:lnSpc>
            <a:spcBef>
              <a:spcPct val="0"/>
            </a:spcBef>
            <a:spcAft>
              <a:spcPct val="35000"/>
            </a:spcAft>
            <a:buNone/>
          </a:pPr>
          <a:r>
            <a:rPr lang="en-US" sz="1500" kern="1200" dirty="0">
              <a:solidFill>
                <a:prstClr val="white"/>
              </a:solidFill>
              <a:latin typeface="Calibri"/>
              <a:ea typeface="+mn-ea"/>
              <a:cs typeface="+mn-cs"/>
            </a:rPr>
            <a:t>Learning Agenda launched</a:t>
          </a:r>
        </a:p>
        <a:p>
          <a:pPr marL="0" lvl="0" indent="0" algn="ctr" defTabSz="666750">
            <a:lnSpc>
              <a:spcPct val="90000"/>
            </a:lnSpc>
            <a:spcBef>
              <a:spcPct val="0"/>
            </a:spcBef>
            <a:spcAft>
              <a:spcPct val="35000"/>
            </a:spcAft>
            <a:buNone/>
          </a:pPr>
          <a:r>
            <a:rPr lang="en-US" sz="1500" kern="1200" dirty="0">
              <a:solidFill>
                <a:prstClr val="white"/>
              </a:solidFill>
              <a:latin typeface="Calibri"/>
              <a:ea typeface="+mn-ea"/>
              <a:cs typeface="+mn-cs"/>
            </a:rPr>
            <a:t>TAG Group convened</a:t>
          </a:r>
        </a:p>
      </dsp:txBody>
      <dsp:txXfrm>
        <a:off x="988021" y="33330"/>
        <a:ext cx="1752017" cy="1025682"/>
      </dsp:txXfrm>
    </dsp:sp>
    <dsp:sp modelId="{17469889-1D9A-43F7-A32D-B8924E77C1C6}">
      <dsp:nvSpPr>
        <dsp:cNvPr id="0" name=""/>
        <dsp:cNvSpPr/>
      </dsp:nvSpPr>
      <dsp:spPr>
        <a:xfrm>
          <a:off x="2931742" y="321007"/>
          <a:ext cx="384957" cy="45032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44550">
            <a:lnSpc>
              <a:spcPct val="90000"/>
            </a:lnSpc>
            <a:spcBef>
              <a:spcPct val="0"/>
            </a:spcBef>
            <a:spcAft>
              <a:spcPct val="35000"/>
            </a:spcAft>
            <a:buNone/>
          </a:pPr>
          <a:endParaRPr lang="en-US" sz="1900" kern="1200"/>
        </a:p>
      </dsp:txBody>
      <dsp:txXfrm>
        <a:off x="2931742" y="411072"/>
        <a:ext cx="269470" cy="270197"/>
      </dsp:txXfrm>
    </dsp:sp>
    <dsp:sp modelId="{F1127264-183D-4809-978B-0E52422AB11F}">
      <dsp:nvSpPr>
        <dsp:cNvPr id="0" name=""/>
        <dsp:cNvSpPr/>
      </dsp:nvSpPr>
      <dsp:spPr>
        <a:xfrm>
          <a:off x="3498283" y="1420"/>
          <a:ext cx="1815837" cy="1089502"/>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t" anchorCtr="0">
          <a:noAutofit/>
        </a:bodyPr>
        <a:lstStyle/>
        <a:p>
          <a:pPr marL="0" lvl="0" indent="0" algn="ctr" defTabSz="622300">
            <a:lnSpc>
              <a:spcPct val="90000"/>
            </a:lnSpc>
            <a:spcBef>
              <a:spcPct val="0"/>
            </a:spcBef>
            <a:spcAft>
              <a:spcPct val="35000"/>
            </a:spcAft>
            <a:buNone/>
          </a:pPr>
          <a:r>
            <a:rPr lang="en-US" sz="1400" b="1" kern="1200" dirty="0"/>
            <a:t>July 2015</a:t>
          </a:r>
        </a:p>
        <a:p>
          <a:pPr marL="0" lvl="0" indent="0" algn="ctr" defTabSz="622300">
            <a:lnSpc>
              <a:spcPct val="90000"/>
            </a:lnSpc>
            <a:spcBef>
              <a:spcPct val="0"/>
            </a:spcBef>
            <a:spcAft>
              <a:spcPct val="35000"/>
            </a:spcAft>
            <a:buNone/>
          </a:pPr>
          <a:r>
            <a:rPr lang="en-US" sz="1400" kern="1200" dirty="0"/>
            <a:t>HISS Framework first shared with USAID/SMT</a:t>
          </a:r>
        </a:p>
      </dsp:txBody>
      <dsp:txXfrm>
        <a:off x="3530193" y="33330"/>
        <a:ext cx="1752017" cy="1025682"/>
      </dsp:txXfrm>
    </dsp:sp>
    <dsp:sp modelId="{48E29CAA-5C6E-4958-92C9-3080C8242804}">
      <dsp:nvSpPr>
        <dsp:cNvPr id="0" name=""/>
        <dsp:cNvSpPr/>
      </dsp:nvSpPr>
      <dsp:spPr>
        <a:xfrm>
          <a:off x="5473914" y="321007"/>
          <a:ext cx="384957" cy="45032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44550">
            <a:lnSpc>
              <a:spcPct val="90000"/>
            </a:lnSpc>
            <a:spcBef>
              <a:spcPct val="0"/>
            </a:spcBef>
            <a:spcAft>
              <a:spcPct val="35000"/>
            </a:spcAft>
            <a:buNone/>
          </a:pPr>
          <a:endParaRPr lang="en-US" sz="1900" kern="1200"/>
        </a:p>
      </dsp:txBody>
      <dsp:txXfrm>
        <a:off x="5473914" y="411072"/>
        <a:ext cx="269470" cy="270197"/>
      </dsp:txXfrm>
    </dsp:sp>
    <dsp:sp modelId="{B768B3A2-6AC8-46C0-A3CC-75C1280325C0}">
      <dsp:nvSpPr>
        <dsp:cNvPr id="0" name=""/>
        <dsp:cNvSpPr/>
      </dsp:nvSpPr>
      <dsp:spPr>
        <a:xfrm>
          <a:off x="6040455" y="1420"/>
          <a:ext cx="1815837" cy="1089502"/>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t" anchorCtr="0">
          <a:noAutofit/>
        </a:bodyPr>
        <a:lstStyle/>
        <a:p>
          <a:pPr marL="0" lvl="0" indent="0" algn="ctr" defTabSz="622300">
            <a:lnSpc>
              <a:spcPct val="90000"/>
            </a:lnSpc>
            <a:spcBef>
              <a:spcPct val="0"/>
            </a:spcBef>
            <a:spcAft>
              <a:spcPct val="35000"/>
            </a:spcAft>
            <a:buNone/>
          </a:pPr>
          <a:r>
            <a:rPr lang="en-US" sz="1400" b="1" kern="1200" dirty="0"/>
            <a:t>Nov 2015</a:t>
          </a:r>
        </a:p>
        <a:p>
          <a:pPr marL="0" lvl="0" indent="0" algn="ctr" defTabSz="622300">
            <a:lnSpc>
              <a:spcPct val="90000"/>
            </a:lnSpc>
            <a:spcBef>
              <a:spcPct val="0"/>
            </a:spcBef>
            <a:spcAft>
              <a:spcPct val="35000"/>
            </a:spcAft>
            <a:buNone/>
          </a:pPr>
          <a:r>
            <a:rPr lang="en-US" sz="1400" kern="1200" dirty="0"/>
            <a:t>Repackaged as a </a:t>
          </a:r>
          <a:r>
            <a:rPr lang="en-US" sz="1400" b="1" kern="1200" dirty="0"/>
            <a:t>model </a:t>
          </a:r>
          <a:r>
            <a:rPr lang="en-US" sz="1400" kern="1200" dirty="0"/>
            <a:t>for framing HISS learning</a:t>
          </a:r>
        </a:p>
      </dsp:txBody>
      <dsp:txXfrm>
        <a:off x="6072365" y="33330"/>
        <a:ext cx="1752017" cy="1025682"/>
      </dsp:txXfrm>
    </dsp:sp>
    <dsp:sp modelId="{CC104D6F-82DD-4157-92C4-0F39378D3C54}">
      <dsp:nvSpPr>
        <dsp:cNvPr id="0" name=""/>
        <dsp:cNvSpPr/>
      </dsp:nvSpPr>
      <dsp:spPr>
        <a:xfrm rot="5400000">
          <a:off x="6755895" y="1218031"/>
          <a:ext cx="384957" cy="45032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44550">
            <a:lnSpc>
              <a:spcPct val="90000"/>
            </a:lnSpc>
            <a:spcBef>
              <a:spcPct val="0"/>
            </a:spcBef>
            <a:spcAft>
              <a:spcPct val="35000"/>
            </a:spcAft>
            <a:buNone/>
          </a:pPr>
          <a:endParaRPr lang="en-US" sz="1900" kern="1200"/>
        </a:p>
      </dsp:txBody>
      <dsp:txXfrm rot="-5400000">
        <a:off x="6813276" y="1250716"/>
        <a:ext cx="270197" cy="269470"/>
      </dsp:txXfrm>
    </dsp:sp>
    <dsp:sp modelId="{80B820E8-C1D4-4E8E-AB63-DF16F950EDA9}">
      <dsp:nvSpPr>
        <dsp:cNvPr id="0" name=""/>
        <dsp:cNvSpPr/>
      </dsp:nvSpPr>
      <dsp:spPr>
        <a:xfrm>
          <a:off x="6040455" y="1817257"/>
          <a:ext cx="1815837" cy="1089502"/>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t" anchorCtr="0">
          <a:noAutofit/>
        </a:bodyPr>
        <a:lstStyle/>
        <a:p>
          <a:pPr marL="0" lvl="0" indent="0" algn="ctr" defTabSz="622300">
            <a:lnSpc>
              <a:spcPct val="90000"/>
            </a:lnSpc>
            <a:spcBef>
              <a:spcPct val="0"/>
            </a:spcBef>
            <a:spcAft>
              <a:spcPct val="35000"/>
            </a:spcAft>
            <a:buNone/>
          </a:pPr>
          <a:r>
            <a:rPr lang="en-US" sz="1400" b="1" kern="1200" dirty="0"/>
            <a:t>Jan 2016</a:t>
          </a:r>
        </a:p>
        <a:p>
          <a:pPr marL="0" lvl="0" indent="0" algn="ctr" defTabSz="622300">
            <a:lnSpc>
              <a:spcPct val="90000"/>
            </a:lnSpc>
            <a:spcBef>
              <a:spcPct val="0"/>
            </a:spcBef>
            <a:spcAft>
              <a:spcPct val="35000"/>
            </a:spcAft>
            <a:buNone/>
          </a:pPr>
          <a:r>
            <a:rPr lang="en-US" sz="1400" kern="1200" dirty="0"/>
            <a:t>New graphic and 3-pager shared  </a:t>
          </a:r>
        </a:p>
      </dsp:txBody>
      <dsp:txXfrm>
        <a:off x="6072365" y="1849167"/>
        <a:ext cx="1752017" cy="1025682"/>
      </dsp:txXfrm>
    </dsp:sp>
    <dsp:sp modelId="{16DB3293-B854-42C5-8B64-F008C3E21093}">
      <dsp:nvSpPr>
        <dsp:cNvPr id="0" name=""/>
        <dsp:cNvSpPr/>
      </dsp:nvSpPr>
      <dsp:spPr>
        <a:xfrm rot="10800000">
          <a:off x="5495704" y="2136844"/>
          <a:ext cx="384957" cy="45032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44550">
            <a:lnSpc>
              <a:spcPct val="90000"/>
            </a:lnSpc>
            <a:spcBef>
              <a:spcPct val="0"/>
            </a:spcBef>
            <a:spcAft>
              <a:spcPct val="35000"/>
            </a:spcAft>
            <a:buNone/>
          </a:pPr>
          <a:endParaRPr lang="en-US" sz="1900" kern="1200"/>
        </a:p>
      </dsp:txBody>
      <dsp:txXfrm rot="10800000">
        <a:off x="5611191" y="2226909"/>
        <a:ext cx="269470" cy="270197"/>
      </dsp:txXfrm>
    </dsp:sp>
    <dsp:sp modelId="{BD0E69CC-648D-4F06-9353-E471B1A66DE6}">
      <dsp:nvSpPr>
        <dsp:cNvPr id="0" name=""/>
        <dsp:cNvSpPr/>
      </dsp:nvSpPr>
      <dsp:spPr>
        <a:xfrm>
          <a:off x="3498283" y="1817257"/>
          <a:ext cx="1815837" cy="1089502"/>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t" anchorCtr="0">
          <a:noAutofit/>
        </a:bodyPr>
        <a:lstStyle/>
        <a:p>
          <a:pPr marL="0" lvl="0" indent="0" algn="ctr" defTabSz="622300">
            <a:lnSpc>
              <a:spcPct val="90000"/>
            </a:lnSpc>
            <a:spcBef>
              <a:spcPct val="0"/>
            </a:spcBef>
            <a:spcAft>
              <a:spcPct val="35000"/>
            </a:spcAft>
            <a:buNone/>
          </a:pPr>
          <a:r>
            <a:rPr lang="en-US" sz="1400" b="1" kern="1200" dirty="0"/>
            <a:t>March 2016 </a:t>
          </a:r>
        </a:p>
        <a:p>
          <a:pPr marL="0" lvl="0" indent="0" algn="ctr" defTabSz="622300">
            <a:lnSpc>
              <a:spcPct val="90000"/>
            </a:lnSpc>
            <a:spcBef>
              <a:spcPct val="0"/>
            </a:spcBef>
            <a:spcAft>
              <a:spcPct val="35000"/>
            </a:spcAft>
            <a:buNone/>
          </a:pPr>
          <a:r>
            <a:rPr lang="en-US" sz="1400" kern="1200" dirty="0"/>
            <a:t>Presentation to USAID Bureau of Global Health, BBL</a:t>
          </a:r>
        </a:p>
      </dsp:txBody>
      <dsp:txXfrm>
        <a:off x="3530193" y="1849167"/>
        <a:ext cx="1752017" cy="1025682"/>
      </dsp:txXfrm>
    </dsp:sp>
    <dsp:sp modelId="{49158180-1799-438A-A25B-0106F12E99EB}">
      <dsp:nvSpPr>
        <dsp:cNvPr id="0" name=""/>
        <dsp:cNvSpPr/>
      </dsp:nvSpPr>
      <dsp:spPr>
        <a:xfrm rot="10800000">
          <a:off x="2953532" y="2136844"/>
          <a:ext cx="384957" cy="45032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44550">
            <a:lnSpc>
              <a:spcPct val="90000"/>
            </a:lnSpc>
            <a:spcBef>
              <a:spcPct val="0"/>
            </a:spcBef>
            <a:spcAft>
              <a:spcPct val="35000"/>
            </a:spcAft>
            <a:buNone/>
          </a:pPr>
          <a:endParaRPr lang="en-US" sz="1900" kern="1200"/>
        </a:p>
      </dsp:txBody>
      <dsp:txXfrm rot="10800000">
        <a:off x="3069019" y="2226909"/>
        <a:ext cx="269470" cy="270197"/>
      </dsp:txXfrm>
    </dsp:sp>
    <dsp:sp modelId="{8394A0D1-B0AA-4CE3-9751-C94C0DFEE907}">
      <dsp:nvSpPr>
        <dsp:cNvPr id="0" name=""/>
        <dsp:cNvSpPr/>
      </dsp:nvSpPr>
      <dsp:spPr>
        <a:xfrm>
          <a:off x="956111" y="1817257"/>
          <a:ext cx="1815837" cy="1089502"/>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t" anchorCtr="0">
          <a:noAutofit/>
        </a:bodyPr>
        <a:lstStyle/>
        <a:p>
          <a:pPr marL="0" lvl="0" indent="0" algn="ctr" defTabSz="622300">
            <a:lnSpc>
              <a:spcPct val="90000"/>
            </a:lnSpc>
            <a:spcBef>
              <a:spcPct val="0"/>
            </a:spcBef>
            <a:spcAft>
              <a:spcPct val="35000"/>
            </a:spcAft>
            <a:buNone/>
          </a:pPr>
          <a:r>
            <a:rPr lang="en-US" sz="1400" b="1" kern="1200" dirty="0"/>
            <a:t>January 2017 </a:t>
          </a:r>
        </a:p>
        <a:p>
          <a:pPr marL="0" lvl="0" indent="0" algn="ctr" defTabSz="622300">
            <a:lnSpc>
              <a:spcPct val="90000"/>
            </a:lnSpc>
            <a:spcBef>
              <a:spcPct val="0"/>
            </a:spcBef>
            <a:spcAft>
              <a:spcPct val="35000"/>
            </a:spcAft>
            <a:buNone/>
          </a:pPr>
          <a:r>
            <a:rPr lang="en-US" sz="1400" kern="1200" dirty="0"/>
            <a:t>Graphic updated to include </a:t>
          </a:r>
          <a:r>
            <a:rPr lang="en-US" sz="1400" b="1" kern="1200" dirty="0"/>
            <a:t>Human Element</a:t>
          </a:r>
        </a:p>
      </dsp:txBody>
      <dsp:txXfrm>
        <a:off x="988021" y="1849167"/>
        <a:ext cx="1752017" cy="1025682"/>
      </dsp:txXfrm>
    </dsp:sp>
    <dsp:sp modelId="{240AFE06-EBB6-466D-96C9-6520EEB492BE}">
      <dsp:nvSpPr>
        <dsp:cNvPr id="0" name=""/>
        <dsp:cNvSpPr/>
      </dsp:nvSpPr>
      <dsp:spPr>
        <a:xfrm rot="5400000">
          <a:off x="1671551" y="3033868"/>
          <a:ext cx="384957" cy="45032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44550">
            <a:lnSpc>
              <a:spcPct val="90000"/>
            </a:lnSpc>
            <a:spcBef>
              <a:spcPct val="0"/>
            </a:spcBef>
            <a:spcAft>
              <a:spcPct val="35000"/>
            </a:spcAft>
            <a:buNone/>
          </a:pPr>
          <a:endParaRPr lang="en-US" sz="1900" kern="1200"/>
        </a:p>
      </dsp:txBody>
      <dsp:txXfrm rot="-5400000">
        <a:off x="1728932" y="3066553"/>
        <a:ext cx="270197" cy="269470"/>
      </dsp:txXfrm>
    </dsp:sp>
    <dsp:sp modelId="{2C8CD45B-0A3C-42BC-8C7B-51A42D87AB43}">
      <dsp:nvSpPr>
        <dsp:cNvPr id="0" name=""/>
        <dsp:cNvSpPr/>
      </dsp:nvSpPr>
      <dsp:spPr>
        <a:xfrm>
          <a:off x="956111" y="3633094"/>
          <a:ext cx="1815837" cy="1181369"/>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t" anchorCtr="0">
          <a:noAutofit/>
        </a:bodyPr>
        <a:lstStyle/>
        <a:p>
          <a:pPr marL="0" lvl="0" indent="0" algn="ctr" defTabSz="622300">
            <a:lnSpc>
              <a:spcPct val="90000"/>
            </a:lnSpc>
            <a:spcBef>
              <a:spcPct val="0"/>
            </a:spcBef>
            <a:spcAft>
              <a:spcPct val="35000"/>
            </a:spcAft>
            <a:buNone/>
          </a:pPr>
          <a:r>
            <a:rPr lang="en-US" sz="1400" b="1" kern="1200" dirty="0"/>
            <a:t>March 2017  </a:t>
          </a:r>
        </a:p>
        <a:p>
          <a:pPr marL="0" lvl="0" indent="0" algn="ctr" defTabSz="622300">
            <a:lnSpc>
              <a:spcPct val="90000"/>
            </a:lnSpc>
            <a:spcBef>
              <a:spcPct val="0"/>
            </a:spcBef>
            <a:spcAft>
              <a:spcPct val="35000"/>
            </a:spcAft>
            <a:buNone/>
          </a:pPr>
          <a:r>
            <a:rPr lang="en-US" sz="1400" kern="1200" dirty="0"/>
            <a:t>Nine countries participate in mapping HISS Interventions to HISSM</a:t>
          </a:r>
        </a:p>
      </dsp:txBody>
      <dsp:txXfrm>
        <a:off x="990712" y="3667695"/>
        <a:ext cx="1746635" cy="1112167"/>
      </dsp:txXfrm>
    </dsp:sp>
    <dsp:sp modelId="{D0821494-AE68-44AF-8CAB-3EF85584BF54}">
      <dsp:nvSpPr>
        <dsp:cNvPr id="0" name=""/>
        <dsp:cNvSpPr/>
      </dsp:nvSpPr>
      <dsp:spPr>
        <a:xfrm>
          <a:off x="2931742" y="3998615"/>
          <a:ext cx="384957" cy="45032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44550">
            <a:lnSpc>
              <a:spcPct val="90000"/>
            </a:lnSpc>
            <a:spcBef>
              <a:spcPct val="0"/>
            </a:spcBef>
            <a:spcAft>
              <a:spcPct val="35000"/>
            </a:spcAft>
            <a:buNone/>
          </a:pPr>
          <a:endParaRPr lang="en-US" sz="1900" kern="1200"/>
        </a:p>
      </dsp:txBody>
      <dsp:txXfrm>
        <a:off x="2931742" y="4088680"/>
        <a:ext cx="269470" cy="270197"/>
      </dsp:txXfrm>
    </dsp:sp>
    <dsp:sp modelId="{591D8031-DC85-4818-82FC-D863B79F7264}">
      <dsp:nvSpPr>
        <dsp:cNvPr id="0" name=""/>
        <dsp:cNvSpPr/>
      </dsp:nvSpPr>
      <dsp:spPr>
        <a:xfrm>
          <a:off x="3498283" y="3671864"/>
          <a:ext cx="1815837" cy="1103829"/>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t" anchorCtr="0">
          <a:noAutofit/>
        </a:bodyPr>
        <a:lstStyle/>
        <a:p>
          <a:pPr marL="0" lvl="0" indent="0" algn="ctr" defTabSz="622300">
            <a:lnSpc>
              <a:spcPct val="90000"/>
            </a:lnSpc>
            <a:spcBef>
              <a:spcPct val="0"/>
            </a:spcBef>
            <a:spcAft>
              <a:spcPct val="35000"/>
            </a:spcAft>
            <a:buNone/>
          </a:pPr>
          <a:r>
            <a:rPr lang="en-US" sz="1400" b="1" kern="1200" dirty="0"/>
            <a:t>May 2017  </a:t>
          </a:r>
        </a:p>
        <a:p>
          <a:pPr marL="0" lvl="0" indent="0" algn="ctr" defTabSz="622300">
            <a:lnSpc>
              <a:spcPct val="90000"/>
            </a:lnSpc>
            <a:spcBef>
              <a:spcPct val="0"/>
            </a:spcBef>
            <a:spcAft>
              <a:spcPct val="35000"/>
            </a:spcAft>
            <a:buNone/>
          </a:pPr>
          <a:r>
            <a:rPr lang="en-US" sz="1400" kern="1200" dirty="0"/>
            <a:t>HISSM Narrative shared</a:t>
          </a:r>
        </a:p>
      </dsp:txBody>
      <dsp:txXfrm>
        <a:off x="3530613" y="3704194"/>
        <a:ext cx="1751177" cy="1039169"/>
      </dsp:txXfrm>
    </dsp:sp>
  </dsp:spTree>
</dsp:drawing>
</file>

<file path=ppt/diagrams/layout1.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2119" cy="466434"/>
          </a:xfrm>
          <a:prstGeom prst="rect">
            <a:avLst/>
          </a:prstGeom>
        </p:spPr>
        <p:txBody>
          <a:bodyPr vert="horz" lIns="92446" tIns="46223" rIns="92446" bIns="46223" rtlCol="0"/>
          <a:lstStyle>
            <a:lvl1pPr algn="l">
              <a:defRPr sz="1200"/>
            </a:lvl1pPr>
          </a:lstStyle>
          <a:p>
            <a:endParaRPr lang="en-US"/>
          </a:p>
        </p:txBody>
      </p:sp>
      <p:sp>
        <p:nvSpPr>
          <p:cNvPr id="3" name="Date Placeholder 2"/>
          <p:cNvSpPr>
            <a:spLocks noGrp="1"/>
          </p:cNvSpPr>
          <p:nvPr>
            <p:ph type="dt" idx="1"/>
          </p:nvPr>
        </p:nvSpPr>
        <p:spPr>
          <a:xfrm>
            <a:off x="3898102" y="0"/>
            <a:ext cx="2982119" cy="466434"/>
          </a:xfrm>
          <a:prstGeom prst="rect">
            <a:avLst/>
          </a:prstGeom>
        </p:spPr>
        <p:txBody>
          <a:bodyPr vert="horz" lIns="92446" tIns="46223" rIns="92446" bIns="46223" rtlCol="0"/>
          <a:lstStyle>
            <a:lvl1pPr algn="r">
              <a:defRPr sz="1200"/>
            </a:lvl1pPr>
          </a:lstStyle>
          <a:p>
            <a:fld id="{8D19899E-B1E1-40A1-9963-009D6756F7FF}" type="datetimeFigureOut">
              <a:rPr lang="en-US" smtClean="0"/>
              <a:t>10/10/2017</a:t>
            </a:fld>
            <a:endParaRPr lang="en-US"/>
          </a:p>
        </p:txBody>
      </p:sp>
      <p:sp>
        <p:nvSpPr>
          <p:cNvPr id="4" name="Slide Image Placeholder 3"/>
          <p:cNvSpPr>
            <a:spLocks noGrp="1" noRot="1" noChangeAspect="1"/>
          </p:cNvSpPr>
          <p:nvPr>
            <p:ph type="sldImg" idx="2"/>
          </p:nvPr>
        </p:nvSpPr>
        <p:spPr>
          <a:xfrm>
            <a:off x="1350963" y="1162050"/>
            <a:ext cx="4181475" cy="3136900"/>
          </a:xfrm>
          <a:prstGeom prst="rect">
            <a:avLst/>
          </a:prstGeom>
          <a:noFill/>
          <a:ln w="12700">
            <a:solidFill>
              <a:prstClr val="black"/>
            </a:solidFill>
          </a:ln>
        </p:spPr>
        <p:txBody>
          <a:bodyPr vert="horz" lIns="92446" tIns="46223" rIns="92446" bIns="46223" rtlCol="0" anchor="ctr"/>
          <a:lstStyle/>
          <a:p>
            <a:endParaRPr lang="en-US"/>
          </a:p>
        </p:txBody>
      </p:sp>
      <p:sp>
        <p:nvSpPr>
          <p:cNvPr id="5" name="Notes Placeholder 4"/>
          <p:cNvSpPr>
            <a:spLocks noGrp="1"/>
          </p:cNvSpPr>
          <p:nvPr>
            <p:ph type="body" sz="quarter" idx="3"/>
          </p:nvPr>
        </p:nvSpPr>
        <p:spPr>
          <a:xfrm>
            <a:off x="688182" y="4473892"/>
            <a:ext cx="5505450" cy="3660458"/>
          </a:xfrm>
          <a:prstGeom prst="rect">
            <a:avLst/>
          </a:prstGeom>
        </p:spPr>
        <p:txBody>
          <a:bodyPr vert="horz" lIns="92446" tIns="46223" rIns="92446" bIns="46223"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2982119" cy="466433"/>
          </a:xfrm>
          <a:prstGeom prst="rect">
            <a:avLst/>
          </a:prstGeom>
        </p:spPr>
        <p:txBody>
          <a:bodyPr vert="horz" lIns="92446" tIns="46223" rIns="92446" bIns="46223" rtlCol="0" anchor="b"/>
          <a:lstStyle>
            <a:lvl1pPr algn="l">
              <a:defRPr sz="1200"/>
            </a:lvl1pPr>
          </a:lstStyle>
          <a:p>
            <a:endParaRPr lang="en-US"/>
          </a:p>
        </p:txBody>
      </p:sp>
      <p:sp>
        <p:nvSpPr>
          <p:cNvPr id="7" name="Slide Number Placeholder 6"/>
          <p:cNvSpPr>
            <a:spLocks noGrp="1"/>
          </p:cNvSpPr>
          <p:nvPr>
            <p:ph type="sldNum" sz="quarter" idx="5"/>
          </p:nvPr>
        </p:nvSpPr>
        <p:spPr>
          <a:xfrm>
            <a:off x="3898102" y="8829967"/>
            <a:ext cx="2982119" cy="466433"/>
          </a:xfrm>
          <a:prstGeom prst="rect">
            <a:avLst/>
          </a:prstGeom>
        </p:spPr>
        <p:txBody>
          <a:bodyPr vert="horz" lIns="92446" tIns="46223" rIns="92446" bIns="46223" rtlCol="0" anchor="b"/>
          <a:lstStyle>
            <a:lvl1pPr algn="r">
              <a:defRPr sz="1200"/>
            </a:lvl1pPr>
          </a:lstStyle>
          <a:p>
            <a:fld id="{D0D887A5-FE60-43BD-ACD0-64D709586945}" type="slidenum">
              <a:rPr lang="en-US" smtClean="0"/>
              <a:t>‹#›</a:t>
            </a:fld>
            <a:endParaRPr lang="en-US"/>
          </a:p>
        </p:txBody>
      </p:sp>
    </p:spTree>
    <p:extLst>
      <p:ext uri="{BB962C8B-B14F-4D97-AF65-F5344CB8AC3E}">
        <p14:creationId xmlns:p14="http://schemas.microsoft.com/office/powerpoint/2010/main" val="9857341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www.measureevaluation.org/his-strengthening-resource-center"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cpc.unc.edu/measure/resources/publications/fs-16-171"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lang="en-US" sz="1200" b="0" dirty="0">
              <a:solidFill>
                <a:schemeClr val="tx1"/>
              </a:solidFill>
            </a:endParaRP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endParaRPr dirty="0"/>
          </a:p>
        </p:txBody>
      </p:sp>
    </p:spTree>
    <p:extLst>
      <p:ext uri="{BB962C8B-B14F-4D97-AF65-F5344CB8AC3E}">
        <p14:creationId xmlns:p14="http://schemas.microsoft.com/office/powerpoint/2010/main" val="12982163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kern="1200" dirty="0">
                <a:solidFill>
                  <a:schemeClr val="tx1"/>
                </a:solidFill>
                <a:effectLst/>
                <a:latin typeface="+mn-lt"/>
                <a:ea typeface="+mn-ea"/>
                <a:cs typeface="+mn-cs"/>
              </a:rPr>
              <a:t>Health</a:t>
            </a:r>
            <a:r>
              <a:rPr lang="en-US" sz="1200" b="0" kern="1200" baseline="0" dirty="0">
                <a:solidFill>
                  <a:schemeClr val="tx1"/>
                </a:solidFill>
                <a:effectLst/>
                <a:latin typeface="+mn-lt"/>
                <a:ea typeface="+mn-ea"/>
                <a:cs typeface="+mn-cs"/>
              </a:rPr>
              <a:t> systems and health information systems are also influenced by their context, either positively or negatively, beyond the control of the system itself.   Contextual factors capture a variety of social, political, and other forces which may affect the system.</a:t>
            </a:r>
            <a:endParaRPr lang="en-US" sz="1200" b="0" kern="1200" dirty="0">
              <a:solidFill>
                <a:schemeClr val="tx1"/>
              </a:solidFill>
              <a:effectLst/>
              <a:latin typeface="+mn-lt"/>
              <a:ea typeface="+mn-ea"/>
              <a:cs typeface="+mn-cs"/>
            </a:endParaRPr>
          </a:p>
          <a:p>
            <a:endParaRPr lang="en-US" sz="1200" b="1" kern="1200" dirty="0">
              <a:solidFill>
                <a:schemeClr val="tx1"/>
              </a:solidFill>
              <a:effectLst/>
              <a:latin typeface="+mn-lt"/>
              <a:ea typeface="+mn-ea"/>
              <a:cs typeface="+mn-cs"/>
            </a:endParaRPr>
          </a:p>
          <a:p>
            <a:r>
              <a:rPr lang="en-US" sz="1200" b="0" kern="1200" dirty="0">
                <a:solidFill>
                  <a:schemeClr val="tx1"/>
                </a:solidFill>
                <a:effectLst/>
                <a:latin typeface="+mn-lt"/>
                <a:ea typeface="+mn-ea"/>
                <a:cs typeface="+mn-cs"/>
              </a:rPr>
              <a:t>The human element </a:t>
            </a:r>
            <a:r>
              <a:rPr lang="en-US" sz="1200" kern="1200" dirty="0">
                <a:solidFill>
                  <a:schemeClr val="tx1"/>
                </a:solidFill>
                <a:effectLst/>
                <a:latin typeface="+mn-lt"/>
                <a:ea typeface="+mn-ea"/>
                <a:cs typeface="+mn-cs"/>
              </a:rPr>
              <a:t>focuses on the role human beings have in making the system work—one that goes beyond just the human resource core function. The human element not only covers the people who work with the system directly but also others who interact with the system, such as clients.  This is why the Human Element</a:t>
            </a:r>
            <a:r>
              <a:rPr lang="en-US" sz="1200" kern="1200" baseline="0" dirty="0">
                <a:solidFill>
                  <a:schemeClr val="tx1"/>
                </a:solidFill>
                <a:effectLst/>
                <a:latin typeface="+mn-lt"/>
                <a:ea typeface="+mn-ea"/>
                <a:cs typeface="+mn-cs"/>
              </a:rPr>
              <a:t> is the backdrop the model and all it’s components.</a:t>
            </a:r>
            <a:endParaRPr lang="en-US" dirty="0"/>
          </a:p>
        </p:txBody>
      </p:sp>
      <p:sp>
        <p:nvSpPr>
          <p:cNvPr id="4" name="Slide Number Placeholder 3"/>
          <p:cNvSpPr>
            <a:spLocks noGrp="1"/>
          </p:cNvSpPr>
          <p:nvPr>
            <p:ph type="sldNum" sz="quarter" idx="10"/>
          </p:nvPr>
        </p:nvSpPr>
        <p:spPr/>
        <p:txBody>
          <a:bodyPr/>
          <a:lstStyle/>
          <a:p>
            <a:fld id="{D0D887A5-FE60-43BD-ACD0-64D709586945}" type="slidenum">
              <a:rPr lang="en-US" smtClean="0"/>
              <a:t>10</a:t>
            </a:fld>
            <a:endParaRPr lang="en-US"/>
          </a:p>
        </p:txBody>
      </p:sp>
    </p:spTree>
    <p:extLst>
      <p:ext uri="{BB962C8B-B14F-4D97-AF65-F5344CB8AC3E}">
        <p14:creationId xmlns:p14="http://schemas.microsoft.com/office/powerpoint/2010/main" val="32623346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table</a:t>
            </a:r>
            <a:r>
              <a:rPr lang="en-US" baseline="0" dirty="0"/>
              <a:t> is an example of how country interventions to strengthen HIS can be organized using the model.  </a:t>
            </a:r>
            <a:endParaRPr lang="en-US" dirty="0"/>
          </a:p>
        </p:txBody>
      </p:sp>
      <p:sp>
        <p:nvSpPr>
          <p:cNvPr id="4" name="Slide Number Placeholder 3"/>
          <p:cNvSpPr>
            <a:spLocks noGrp="1"/>
          </p:cNvSpPr>
          <p:nvPr>
            <p:ph type="sldNum" sz="quarter" idx="10"/>
          </p:nvPr>
        </p:nvSpPr>
        <p:spPr/>
        <p:txBody>
          <a:bodyPr/>
          <a:lstStyle/>
          <a:p>
            <a:fld id="{D0D887A5-FE60-43BD-ACD0-64D709586945}" type="slidenum">
              <a:rPr lang="en-US" smtClean="0"/>
              <a:t>11</a:t>
            </a:fld>
            <a:endParaRPr lang="en-US"/>
          </a:p>
        </p:txBody>
      </p:sp>
    </p:spTree>
    <p:extLst>
      <p:ext uri="{BB962C8B-B14F-4D97-AF65-F5344CB8AC3E}">
        <p14:creationId xmlns:p14="http://schemas.microsoft.com/office/powerpoint/2010/main" val="23471242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a few resources available which accompany the HISSM graphic,  The first is a brief 3-page summary of the model’s purpose and description of each area of the model.  This overview document is also available in French.  </a:t>
            </a:r>
          </a:p>
          <a:p>
            <a:endParaRPr lang="en-US" dirty="0"/>
          </a:p>
          <a:p>
            <a:r>
              <a:rPr lang="en-US" dirty="0"/>
              <a:t>For HIS mangers, MEASURE Evaluation staff, and other project staff implementing HIS interventions, the second document describes in further detail how the HISS model frames what we know and what we need to know about HIS strengthening.  This longer narrative describes the HIS strengthening process, discusses the importance of the human element in HIS strengthening and the selection of interventions to strengthen HIS, based on appropriate assessment methods, and HIS sustainability.  It also describes the need to measure HIS performance and monitor and evaluate specific His interventions.  </a:t>
            </a:r>
            <a:endParaRPr lang="en-US" baseline="0" dirty="0"/>
          </a:p>
          <a:p>
            <a:endParaRPr lang="en-US" baseline="0" dirty="0"/>
          </a:p>
          <a:p>
            <a:r>
              <a:rPr lang="en-US" baseline="0" dirty="0"/>
              <a:t>These headings are the topics covered in the HISSM narrative (now available through MEASURE’s website).</a:t>
            </a:r>
            <a:endParaRPr lang="en-US" dirty="0"/>
          </a:p>
        </p:txBody>
      </p:sp>
      <p:sp>
        <p:nvSpPr>
          <p:cNvPr id="4" name="Slide Number Placeholder 3"/>
          <p:cNvSpPr>
            <a:spLocks noGrp="1"/>
          </p:cNvSpPr>
          <p:nvPr>
            <p:ph type="sldNum" sz="quarter" idx="10"/>
          </p:nvPr>
        </p:nvSpPr>
        <p:spPr/>
        <p:txBody>
          <a:bodyPr/>
          <a:lstStyle/>
          <a:p>
            <a:fld id="{D0D887A5-FE60-43BD-ACD0-64D709586945}" type="slidenum">
              <a:rPr lang="en-US" smtClean="0"/>
              <a:t>12</a:t>
            </a:fld>
            <a:endParaRPr lang="en-US"/>
          </a:p>
        </p:txBody>
      </p:sp>
    </p:spTree>
    <p:extLst>
      <p:ext uri="{BB962C8B-B14F-4D97-AF65-F5344CB8AC3E}">
        <p14:creationId xmlns:p14="http://schemas.microsoft.com/office/powerpoint/2010/main" val="36893201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model currently resides in MEASURE Evaluation’s HIS Strengthening Resource Center.  The Resource Center serves as a hub for information, guidance, and tools for HIS strengthening.  Here, you find the documents just described and more.  You can also find links to regional networks, and MEASURE’s work under the Health Data Collaborative, and explore the Country Profiles.  </a:t>
            </a:r>
          </a:p>
          <a:p>
            <a:endParaRPr lang="en-US" dirty="0"/>
          </a:p>
          <a:p>
            <a:r>
              <a:rPr lang="en-US" dirty="0"/>
              <a:t>We will continue to add to this Resource Center over the life of the project.  You will also find contact information to provide feedback on the model and the resource center.</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hlinkClick r:id="rId3"/>
              </a:rPr>
              <a:t>https://www.measureevaluation.org/his-strengthening-resource-center</a:t>
            </a:r>
            <a:endParaRPr lang="en-US" dirty="0"/>
          </a:p>
          <a:p>
            <a:endParaRPr lang="en-US" dirty="0"/>
          </a:p>
        </p:txBody>
      </p:sp>
      <p:sp>
        <p:nvSpPr>
          <p:cNvPr id="4" name="Slide Number Placeholder 3"/>
          <p:cNvSpPr>
            <a:spLocks noGrp="1"/>
          </p:cNvSpPr>
          <p:nvPr>
            <p:ph type="sldNum" sz="quarter" idx="10"/>
          </p:nvPr>
        </p:nvSpPr>
        <p:spPr/>
        <p:txBody>
          <a:bodyPr/>
          <a:lstStyle/>
          <a:p>
            <a:fld id="{D0D887A5-FE60-43BD-ACD0-64D709586945}" type="slidenum">
              <a:rPr lang="en-US" smtClean="0"/>
              <a:t>13</a:t>
            </a:fld>
            <a:endParaRPr lang="en-US"/>
          </a:p>
        </p:txBody>
      </p:sp>
    </p:spTree>
    <p:extLst>
      <p:ext uri="{BB962C8B-B14F-4D97-AF65-F5344CB8AC3E}">
        <p14:creationId xmlns:p14="http://schemas.microsoft.com/office/powerpoint/2010/main" val="4190947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0D887A5-FE60-43BD-ACD0-64D709586945}" type="slidenum">
              <a:rPr lang="en-US" smtClean="0"/>
              <a:t>14</a:t>
            </a:fld>
            <a:endParaRPr lang="en-US"/>
          </a:p>
        </p:txBody>
      </p:sp>
    </p:spTree>
    <p:extLst>
      <p:ext uri="{BB962C8B-B14F-4D97-AF65-F5344CB8AC3E}">
        <p14:creationId xmlns:p14="http://schemas.microsoft.com/office/powerpoint/2010/main" val="13466996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lIns="82959" tIns="41479" rIns="82959" bIns="41479">
            <a:normAutofit/>
          </a:bodyPr>
          <a:lstStyle/>
          <a:p>
            <a:endParaRPr/>
          </a:p>
        </p:txBody>
      </p:sp>
    </p:spTree>
    <p:extLst>
      <p:ext uri="{BB962C8B-B14F-4D97-AF65-F5344CB8AC3E}">
        <p14:creationId xmlns:p14="http://schemas.microsoft.com/office/powerpoint/2010/main" val="18948182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50963" y="1162050"/>
            <a:ext cx="4181475" cy="31369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0D887A5-FE60-43BD-ACD0-64D709586945}" type="slidenum">
              <a:rPr lang="en-US" smtClean="0"/>
              <a:t>16</a:t>
            </a:fld>
            <a:endParaRPr lang="en-US"/>
          </a:p>
        </p:txBody>
      </p:sp>
    </p:spTree>
    <p:extLst>
      <p:ext uri="{BB962C8B-B14F-4D97-AF65-F5344CB8AC3E}">
        <p14:creationId xmlns:p14="http://schemas.microsoft.com/office/powerpoint/2010/main" val="43584179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2800" b="1" dirty="0"/>
              <a:t>Some milestones</a:t>
            </a:r>
            <a:r>
              <a:rPr lang="en-US" sz="2800" b="1" baseline="0" dirty="0"/>
              <a:t> to note in the HISSM development timeline:</a:t>
            </a:r>
          </a:p>
          <a:p>
            <a:pPr marL="0" indent="0">
              <a:buFont typeface="Arial" panose="020B0604020202020204" pitchFamily="34" charset="0"/>
              <a:buNone/>
            </a:pPr>
            <a:endParaRPr lang="en-US" sz="2800" b="1" dirty="0"/>
          </a:p>
          <a:p>
            <a:pPr marL="457200" indent="-457200">
              <a:buFont typeface="Arial" panose="020B0604020202020204" pitchFamily="34" charset="0"/>
              <a:buChar char="•"/>
            </a:pPr>
            <a:r>
              <a:rPr lang="en-US" sz="2800" b="1" dirty="0"/>
              <a:t>March</a:t>
            </a:r>
            <a:r>
              <a:rPr lang="en-US" sz="2800" b="1" baseline="0" dirty="0"/>
              <a:t> 2015</a:t>
            </a:r>
            <a:r>
              <a:rPr lang="en-US" sz="2800" dirty="0"/>
              <a:t>The</a:t>
            </a:r>
            <a:r>
              <a:rPr lang="en-US" sz="2800" baseline="0" dirty="0"/>
              <a:t> Learning Agenda (LA) was launched at the March 2015 all staff meeting; the HIS Learning Agenda Technical Advisory Group (TAG) was also convened at this time.  The TAG is comprised of representatives from all MEASURE partners, from country teams, M&amp;E, Gender, Capacity Building and HIS Strengthening experts who provide ongoing guidance to work under the LA, including HISSM.</a:t>
            </a:r>
            <a:endParaRPr lang="en-US" sz="2800" dirty="0"/>
          </a:p>
          <a:p>
            <a:pPr marL="457200" marR="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800" b="1" dirty="0"/>
              <a:t>July</a:t>
            </a:r>
            <a:r>
              <a:rPr lang="en-US" sz="2800" b="1" baseline="0" dirty="0"/>
              <a:t> 2015 - </a:t>
            </a:r>
            <a:r>
              <a:rPr lang="en-US" sz="2800" kern="0" dirty="0">
                <a:latin typeface="Century Gothic" panose="020B0502020202020204" pitchFamily="34" charset="0"/>
              </a:rPr>
              <a:t>first version of the graphic and summary shared with USAID/SMT in the form of the HISS Framework</a:t>
            </a:r>
          </a:p>
          <a:p>
            <a:pPr marL="457200" marR="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800" b="1" dirty="0">
                <a:latin typeface="Century Gothic" panose="020B0502020202020204" pitchFamily="34" charset="0"/>
              </a:rPr>
              <a:t>August 2015</a:t>
            </a:r>
            <a:r>
              <a:rPr lang="en-US" sz="2800" dirty="0">
                <a:latin typeface="Century Gothic" panose="020B0502020202020204" pitchFamily="34" charset="0"/>
              </a:rPr>
              <a:t> Field-staff oriented webinars offered in English and French to share HISS</a:t>
            </a:r>
            <a:r>
              <a:rPr lang="en-US" sz="2800" dirty="0">
                <a:solidFill>
                  <a:srgbClr val="FF0000"/>
                </a:solidFill>
                <a:latin typeface="Century Gothic" panose="020B0502020202020204" pitchFamily="34" charset="0"/>
              </a:rPr>
              <a:t>F;</a:t>
            </a:r>
            <a:r>
              <a:rPr lang="en-US" sz="2800" dirty="0">
                <a:latin typeface="Century Gothic" panose="020B0502020202020204" pitchFamily="34" charset="0"/>
              </a:rPr>
              <a:t> Project-wide survey to solicit technical feedback on the HISSF; </a:t>
            </a:r>
            <a:r>
              <a:rPr lang="en-US" sz="2800" kern="0" dirty="0">
                <a:latin typeface="Century Gothic" panose="020B0502020202020204" pitchFamily="34" charset="0"/>
              </a:rPr>
              <a:t>SIFSA used the HISSF for mid-term review</a:t>
            </a:r>
            <a:r>
              <a:rPr lang="en-US" sz="2800" kern="0" dirty="0">
                <a:latin typeface="Century Gothic" panose="020B0502020202020204" pitchFamily="34" charset="0"/>
                <a:sym typeface="Wingdings" panose="05000000000000000000" pitchFamily="2" charset="2"/>
              </a:rPr>
              <a:t></a:t>
            </a:r>
            <a:r>
              <a:rPr lang="en-US" sz="2800" kern="0" dirty="0">
                <a:latin typeface="Century Gothic" panose="020B0502020202020204" pitchFamily="34" charset="0"/>
              </a:rPr>
              <a:t> adapted to serve project’s M&amp;E 	needs</a:t>
            </a:r>
          </a:p>
          <a:p>
            <a:pPr marL="457200" marR="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800" b="1" kern="0" dirty="0">
                <a:latin typeface="Century Gothic" panose="020B0502020202020204" pitchFamily="34" charset="0"/>
              </a:rPr>
              <a:t>Nov</a:t>
            </a:r>
            <a:r>
              <a:rPr lang="en-US" sz="2800" b="1" kern="0" baseline="0" dirty="0">
                <a:latin typeface="Century Gothic" panose="020B0502020202020204" pitchFamily="34" charset="0"/>
              </a:rPr>
              <a:t> 2015 </a:t>
            </a:r>
            <a:r>
              <a:rPr lang="en-US" sz="2800" b="0" kern="1200" baseline="0" dirty="0">
                <a:latin typeface="+mn-lt"/>
              </a:rPr>
              <a:t>K</a:t>
            </a:r>
            <a:r>
              <a:rPr lang="en-US" sz="2800" dirty="0"/>
              <a:t>ey changes:</a:t>
            </a:r>
            <a:r>
              <a:rPr lang="en-US" sz="2800" baseline="0" dirty="0"/>
              <a:t> Following TAG group advice and project-wide feedback, HISSF was r</a:t>
            </a:r>
            <a:r>
              <a:rPr lang="en-US" sz="2800" dirty="0"/>
              <a:t>epackaged as a “Model to frame what</a:t>
            </a:r>
            <a:r>
              <a:rPr lang="en-US" sz="2800" baseline="0" dirty="0"/>
              <a:t> we know and what we intend to learn</a:t>
            </a:r>
            <a:r>
              <a:rPr lang="en-US" sz="2800" dirty="0"/>
              <a:t>” </a:t>
            </a:r>
          </a:p>
          <a:p>
            <a:pPr marL="1028700" lvl="1" indent="-571500">
              <a:buFont typeface="Courier New" panose="02070309020205020404" pitchFamily="49" charset="0"/>
              <a:buChar char="o"/>
            </a:pPr>
            <a:r>
              <a:rPr lang="en-US" sz="2800" dirty="0"/>
              <a:t>Define HIS strengthening</a:t>
            </a:r>
          </a:p>
          <a:p>
            <a:pPr marL="1028700" lvl="1" indent="-571500">
              <a:buFont typeface="Courier New" panose="02070309020205020404" pitchFamily="49" charset="0"/>
              <a:buChar char="o"/>
            </a:pPr>
            <a:r>
              <a:rPr lang="en-US" sz="2800" dirty="0"/>
              <a:t>Focus on describing types of  interventions and drivers (mapped to components) </a:t>
            </a:r>
          </a:p>
          <a:p>
            <a:pPr marL="1028700" lvl="1" indent="-571500">
              <a:buFont typeface="Courier New" panose="02070309020205020404" pitchFamily="49" charset="0"/>
              <a:buChar char="o"/>
            </a:pPr>
            <a:r>
              <a:rPr lang="en-US" sz="2800" dirty="0"/>
              <a:t>Describe the role of capacity in HIS strengthening (organizational, behavioral, technical)</a:t>
            </a:r>
          </a:p>
          <a:p>
            <a:pPr marL="1028700" lvl="1" indent="-571500">
              <a:buFont typeface="Courier New" panose="02070309020205020404" pitchFamily="49" charset="0"/>
              <a:buChar char="o"/>
            </a:pPr>
            <a:r>
              <a:rPr lang="en-US" sz="2800" dirty="0"/>
              <a:t>Expand upon the area of M&amp;E of HIS</a:t>
            </a:r>
          </a:p>
          <a:p>
            <a:pPr marL="1028700" lvl="1" indent="-571500">
              <a:buFont typeface="Courier New" panose="02070309020205020404" pitchFamily="49" charset="0"/>
              <a:buChar char="o"/>
            </a:pPr>
            <a:r>
              <a:rPr lang="en-US" kern="0" dirty="0">
                <a:latin typeface="Century Gothic" panose="020B0502020202020204" pitchFamily="34" charset="0"/>
              </a:rPr>
              <a:t>Discussion with Mali, DRC</a:t>
            </a:r>
          </a:p>
          <a:p>
            <a:pPr marL="285750" indent="-285750">
              <a:buFont typeface="Arial" panose="020B0604020202020204" pitchFamily="34" charset="0"/>
              <a:buChar char="•"/>
            </a:pPr>
            <a:r>
              <a:rPr lang="en-US" b="1" kern="0" dirty="0">
                <a:latin typeface="Century Gothic" panose="020B0502020202020204" pitchFamily="34" charset="0"/>
              </a:rPr>
              <a:t>Jan 2016- </a:t>
            </a:r>
            <a:r>
              <a:rPr lang="en-US" kern="0" dirty="0">
                <a:latin typeface="Century Gothic" panose="020B0502020202020204" pitchFamily="34" charset="0"/>
              </a:rPr>
              <a:t>launch of the new graphic and 2/3 pager made available project-wide</a:t>
            </a:r>
          </a:p>
          <a:p>
            <a:pPr marL="285750" indent="-285750">
              <a:buFont typeface="Arial" panose="020B0604020202020204" pitchFamily="34" charset="0"/>
              <a:buChar char="•"/>
            </a:pPr>
            <a:r>
              <a:rPr lang="en-US" b="1" kern="0" dirty="0">
                <a:latin typeface="Century Gothic" panose="020B0502020202020204" pitchFamily="34" charset="0"/>
              </a:rPr>
              <a:t>Feb/March 2016- </a:t>
            </a:r>
            <a:r>
              <a:rPr lang="en-US" kern="0" dirty="0">
                <a:latin typeface="Century Gothic" panose="020B0502020202020204" pitchFamily="34" charset="0"/>
              </a:rPr>
              <a:t>MEval/PIMA and Guinea mapping, project-wide webinar</a:t>
            </a:r>
          </a:p>
          <a:p>
            <a:pPr marL="285750" indent="-285750">
              <a:buFont typeface="Arial" panose="020B0604020202020204" pitchFamily="34" charset="0"/>
              <a:buChar char="•"/>
            </a:pPr>
            <a:r>
              <a:rPr lang="en-US" b="1" kern="0" dirty="0">
                <a:latin typeface="Century Gothic" panose="020B0502020202020204" pitchFamily="34" charset="0"/>
              </a:rPr>
              <a:t>March 2016- </a:t>
            </a:r>
            <a:r>
              <a:rPr lang="en-US" kern="0" dirty="0">
                <a:latin typeface="Century Gothic" panose="020B0502020202020204" pitchFamily="34" charset="0"/>
              </a:rPr>
              <a:t>presentation to USAID Bureau of Global Health, BBL</a:t>
            </a:r>
          </a:p>
          <a:p>
            <a:endParaRPr lang="en-US" sz="1800" kern="0" dirty="0">
              <a:latin typeface="Century Gothic" panose="020B0502020202020204" pitchFamily="34" charset="0"/>
            </a:endParaRPr>
          </a:p>
          <a:p>
            <a:pPr marL="514350" indent="-514350">
              <a:buAutoNum type="arabicPeriod"/>
            </a:pPr>
            <a:endParaRPr lang="en-US" sz="1200" dirty="0"/>
          </a:p>
          <a:p>
            <a:endParaRPr lang="en-US" dirty="0"/>
          </a:p>
        </p:txBody>
      </p:sp>
      <p:sp>
        <p:nvSpPr>
          <p:cNvPr id="4" name="Slide Number Placeholder 3"/>
          <p:cNvSpPr>
            <a:spLocks noGrp="1"/>
          </p:cNvSpPr>
          <p:nvPr>
            <p:ph type="sldNum" sz="quarter" idx="10"/>
          </p:nvPr>
        </p:nvSpPr>
        <p:spPr/>
        <p:txBody>
          <a:bodyPr/>
          <a:lstStyle/>
          <a:p>
            <a:fld id="{D0D887A5-FE60-43BD-ACD0-64D709586945}" type="slidenum">
              <a:rPr lang="en-US" smtClean="0"/>
              <a:t>17</a:t>
            </a:fld>
            <a:endParaRPr lang="en-US"/>
          </a:p>
        </p:txBody>
      </p:sp>
    </p:spTree>
    <p:extLst>
      <p:ext uri="{BB962C8B-B14F-4D97-AF65-F5344CB8AC3E}">
        <p14:creationId xmlns:p14="http://schemas.microsoft.com/office/powerpoint/2010/main" val="290798100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50963" y="1162050"/>
            <a:ext cx="4181475" cy="3136900"/>
          </a:xfrm>
        </p:spPr>
      </p:sp>
      <p:sp>
        <p:nvSpPr>
          <p:cNvPr id="3" name="Notes Placeholder 2"/>
          <p:cNvSpPr>
            <a:spLocks noGrp="1"/>
          </p:cNvSpPr>
          <p:nvPr>
            <p:ph type="body" idx="1"/>
          </p:nvPr>
        </p:nvSpPr>
        <p:spPr/>
        <p:txBody>
          <a:bodyPr/>
          <a:lstStyle/>
          <a:p>
            <a:r>
              <a:rPr lang="en-US" dirty="0"/>
              <a:t>Why is the HIS so important,</a:t>
            </a:r>
            <a:r>
              <a:rPr lang="en-US" baseline="0" dirty="0"/>
              <a:t> and why do we need a model to describe how we go about strengthening an HIS?</a:t>
            </a:r>
            <a:endParaRPr lang="en-US" dirty="0"/>
          </a:p>
          <a:p>
            <a:endParaRPr lang="en-US" baseline="0" dirty="0"/>
          </a:p>
          <a:p>
            <a:r>
              <a:rPr lang="en-US" baseline="0" dirty="0"/>
              <a:t>There are three key parts to answering this question:</a:t>
            </a:r>
          </a:p>
          <a:p>
            <a:endParaRPr lang="en-US" baseline="0" dirty="0"/>
          </a:p>
          <a:p>
            <a:r>
              <a:rPr lang="en-US" baseline="0" dirty="0"/>
              <a:t>Firstly, HIS is a part of the health system, and in meeting the information needs of the health sector, HIS informs decision making.   We hypothesize that informed decision making leads to improved health services and health outcomes. </a:t>
            </a:r>
          </a:p>
          <a:p>
            <a:endParaRPr lang="en-US" baseline="0" dirty="0"/>
          </a:p>
          <a:p>
            <a:r>
              <a:rPr lang="en-US" baseline="0" dirty="0"/>
              <a:t>Secondly, global initiatives depend upon health information to understand progress towards country-specific targets, allocate resources, and inform policy. </a:t>
            </a:r>
          </a:p>
          <a:p>
            <a:endParaRPr lang="en-US" baseline="0" dirty="0"/>
          </a:p>
          <a:p>
            <a:r>
              <a:rPr lang="en-US" baseline="0" dirty="0"/>
              <a:t>And the third, very important piece is the need to meet country demands for health information at each level of the health system.</a:t>
            </a:r>
            <a:endParaRPr lang="en-US" dirty="0"/>
          </a:p>
        </p:txBody>
      </p:sp>
      <p:sp>
        <p:nvSpPr>
          <p:cNvPr id="4" name="Slide Number Placeholder 3"/>
          <p:cNvSpPr>
            <a:spLocks noGrp="1"/>
          </p:cNvSpPr>
          <p:nvPr>
            <p:ph type="sldNum" sz="quarter" idx="10"/>
          </p:nvPr>
        </p:nvSpPr>
        <p:spPr/>
        <p:txBody>
          <a:bodyPr/>
          <a:lstStyle/>
          <a:p>
            <a:fld id="{D0D887A5-FE60-43BD-ACD0-64D709586945}" type="slidenum">
              <a:rPr lang="en-US" smtClean="0"/>
              <a:t>18</a:t>
            </a:fld>
            <a:endParaRPr lang="en-US"/>
          </a:p>
        </p:txBody>
      </p:sp>
    </p:spTree>
    <p:extLst>
      <p:ext uri="{BB962C8B-B14F-4D97-AF65-F5344CB8AC3E}">
        <p14:creationId xmlns:p14="http://schemas.microsoft.com/office/powerpoint/2010/main" val="174224234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50963" y="1162050"/>
            <a:ext cx="4181475" cy="3136900"/>
          </a:xfrm>
          <a:prstGeom prst="rect">
            <a:avLst/>
          </a:prstGeom>
        </p:spPr>
      </p:sp>
      <p:sp>
        <p:nvSpPr>
          <p:cNvPr id="3" name="Notes Placeholder 2"/>
          <p:cNvSpPr>
            <a:spLocks noGrp="1"/>
          </p:cNvSpPr>
          <p:nvPr>
            <p:ph type="body" idx="1"/>
          </p:nvPr>
        </p:nvSpPr>
        <p:spPr>
          <a:xfrm>
            <a:off x="688182" y="4473892"/>
            <a:ext cx="5505450" cy="3660458"/>
          </a:xfrm>
          <a:prstGeom prst="rect">
            <a:avLst/>
          </a:prstGeom>
        </p:spPr>
        <p:txBody>
          <a:bodyPr/>
          <a:lstStyle/>
          <a:p>
            <a:r>
              <a:rPr lang="en-US" baseline="0" dirty="0"/>
              <a:t>As was mentioned in a previous slide, the HIS is one of the six functional areas of the health system- this graphic is from USAID’s vision for health system strengthening. </a:t>
            </a:r>
          </a:p>
          <a:p>
            <a:endParaRPr lang="en-US" baseline="0" dirty="0"/>
          </a:p>
          <a:p>
            <a:r>
              <a:rPr lang="en-US" baseline="0" dirty="0"/>
              <a:t>The other functions include human resources for health, medical products, vaccines, and technologies, service delivery, health governance, and health finance. </a:t>
            </a:r>
          </a:p>
          <a:p>
            <a:endParaRPr lang="en-US" baseline="0" dirty="0"/>
          </a:p>
          <a:p>
            <a:r>
              <a:rPr lang="en-US" baseline="0" dirty="0"/>
              <a:t>Although the HIS is one piece in this graphic, it serves the information needs of the health system as a whole, and data produced informs the other five functions. </a:t>
            </a:r>
          </a:p>
          <a:p>
            <a:endParaRPr lang="en-US" baseline="0" dirty="0"/>
          </a:p>
          <a:p>
            <a:endParaRPr lang="en-US" dirty="0"/>
          </a:p>
        </p:txBody>
      </p:sp>
      <p:sp>
        <p:nvSpPr>
          <p:cNvPr id="4" name="Slide Number Placeholder 3"/>
          <p:cNvSpPr>
            <a:spLocks noGrp="1"/>
          </p:cNvSpPr>
          <p:nvPr>
            <p:ph type="sldNum" sz="quarter" idx="10"/>
          </p:nvPr>
        </p:nvSpPr>
        <p:spPr>
          <a:xfrm>
            <a:off x="3898102" y="8829967"/>
            <a:ext cx="2982119" cy="466433"/>
          </a:xfrm>
          <a:prstGeom prst="rect">
            <a:avLst/>
          </a:prstGeom>
        </p:spPr>
        <p:txBody>
          <a:bodyPr/>
          <a:lstStyle/>
          <a:p>
            <a:fld id="{D0D887A5-FE60-43BD-ACD0-64D709586945}" type="slidenum">
              <a:rPr lang="en-US" smtClean="0">
                <a:solidFill>
                  <a:prstClr val="black"/>
                </a:solidFill>
              </a:rPr>
              <a:pPr/>
              <a:t>19</a:t>
            </a:fld>
            <a:endParaRPr lang="en-US">
              <a:solidFill>
                <a:prstClr val="black"/>
              </a:solidFill>
            </a:endParaRPr>
          </a:p>
        </p:txBody>
      </p:sp>
    </p:spTree>
    <p:extLst>
      <p:ext uri="{BB962C8B-B14F-4D97-AF65-F5344CB8AC3E}">
        <p14:creationId xmlns:p14="http://schemas.microsoft.com/office/powerpoint/2010/main" val="33145375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50963" y="1162050"/>
            <a:ext cx="4181475" cy="3136900"/>
          </a:xfrm>
          <a:prstGeom prst="rect">
            <a:avLst/>
          </a:prstGeom>
        </p:spPr>
      </p:sp>
      <p:sp>
        <p:nvSpPr>
          <p:cNvPr id="3" name="Notes Placeholder 2"/>
          <p:cNvSpPr>
            <a:spLocks noGrp="1"/>
          </p:cNvSpPr>
          <p:nvPr>
            <p:ph type="body" idx="1"/>
          </p:nvPr>
        </p:nvSpPr>
        <p:spPr>
          <a:xfrm>
            <a:off x="688182" y="4473892"/>
            <a:ext cx="5505450" cy="3660458"/>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This PowerPoint presentation provides an overview of MEASURE Evaluation’s </a:t>
            </a:r>
            <a:r>
              <a:rPr lang="en-US" sz="1200" b="0" i="0" u="none" strike="noStrike" kern="1200" dirty="0">
                <a:solidFill>
                  <a:schemeClr val="tx1"/>
                </a:solidFill>
                <a:effectLst/>
                <a:latin typeface="+mn-lt"/>
                <a:ea typeface="+mn-ea"/>
                <a:cs typeface="+mn-cs"/>
                <a:hlinkClick r:id="rId3"/>
              </a:rPr>
              <a:t>Health Information System Strengthening Model</a:t>
            </a:r>
            <a:r>
              <a:rPr lang="en-US" sz="1200" b="0" i="0" u="none" strike="noStrike" kern="1200" dirty="0">
                <a:solidFill>
                  <a:schemeClr val="tx1"/>
                </a:solidFill>
                <a:effectLst/>
                <a:latin typeface="+mn-lt"/>
                <a:ea typeface="+mn-ea"/>
                <a:cs typeface="+mn-cs"/>
              </a:rPr>
              <a:t>, or the HISS Model.  The following slides describe the purpose of the model </a:t>
            </a:r>
            <a:r>
              <a:rPr lang="en-US" sz="1200" b="0" i="0" u="none" strike="noStrike" kern="1200">
                <a:solidFill>
                  <a:schemeClr val="tx1"/>
                </a:solidFill>
                <a:effectLst/>
                <a:latin typeface="+mn-lt"/>
                <a:ea typeface="+mn-ea"/>
                <a:cs typeface="+mn-cs"/>
              </a:rPr>
              <a:t>and each of </a:t>
            </a:r>
            <a:r>
              <a:rPr lang="en-US" sz="1200" b="0" i="0" u="none" strike="noStrike" kern="1200" dirty="0">
                <a:solidFill>
                  <a:schemeClr val="tx1"/>
                </a:solidFill>
                <a:effectLst/>
                <a:latin typeface="+mn-lt"/>
                <a:ea typeface="+mn-ea"/>
                <a:cs typeface="+mn-cs"/>
              </a:rPr>
              <a:t>the </a:t>
            </a:r>
            <a:r>
              <a:rPr lang="en-US" sz="1200" b="0" i="0" u="none" strike="noStrike" kern="1200">
                <a:solidFill>
                  <a:schemeClr val="tx1"/>
                </a:solidFill>
                <a:effectLst/>
                <a:latin typeface="+mn-lt"/>
                <a:ea typeface="+mn-ea"/>
                <a:cs typeface="+mn-cs"/>
              </a:rPr>
              <a:t>model’s areas and sub-areas.  </a:t>
            </a:r>
            <a:endParaRPr lang="en-US" sz="1200" b="0" i="0" u="none" strike="noStrike" kern="1200" dirty="0">
              <a:solidFill>
                <a:schemeClr val="tx1"/>
              </a:solidFill>
              <a:effectLst/>
              <a:latin typeface="+mn-lt"/>
              <a:ea typeface="+mn-ea"/>
              <a:cs typeface="+mn-cs"/>
            </a:endParaRP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The main purpose MEASURE Evaluation’s HISS model is to articulate the project’s current understanding and guide ongoing learning in how health information systems (HIS) in low- and middle-income countries are designed, developed, and implemented over time to support health systems and improve health outcomes. </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MEASURE Evaluation engages in HIS strengthening primarily at the country level; this is central to the design of the model. Our intention is for the model to be useful for countries at both national and subnational levels as a guide in their assessment, planning, and improvement of health information systems.</a:t>
            </a:r>
          </a:p>
          <a:p>
            <a:endParaRPr lang="en-US" baseline="0" dirty="0"/>
          </a:p>
          <a:p>
            <a:endParaRPr lang="en-US" baseline="0" dirty="0"/>
          </a:p>
          <a:p>
            <a:r>
              <a:rPr lang="en-US" sz="1200" kern="1200" dirty="0">
                <a:solidFill>
                  <a:schemeClr val="tx1"/>
                </a:solidFill>
                <a:effectLst/>
                <a:latin typeface="+mn-lt"/>
                <a:ea typeface="+mn-ea"/>
                <a:cs typeface="+mn-cs"/>
              </a:rPr>
              <a:t>The HISSM is intended for use by HIS managers, MEASURE Evaluation, and other project staff implementing HIS interventions.  It also supports country-specific and global stakeholders as they assess, plan, design, implement, and monitor and evaluate their HIS interventions. This model will expand and evolve as our working context changes, and as we learn and understand new developments and approaches in strengthening HIS. The dynamic nature of HIS strengthening demands that we regularly review and update the model through the feedback of experts and practitioners.</a:t>
            </a:r>
            <a:r>
              <a:rPr lang="en-US" dirty="0">
                <a:effectLst/>
              </a:rPr>
              <a:t> </a:t>
            </a:r>
            <a:endParaRPr lang="en-US" baseline="0" dirty="0"/>
          </a:p>
          <a:p>
            <a:endParaRPr lang="en-US" baseline="0" dirty="0"/>
          </a:p>
          <a:p>
            <a:endParaRPr lang="en-US" dirty="0"/>
          </a:p>
        </p:txBody>
      </p:sp>
      <p:sp>
        <p:nvSpPr>
          <p:cNvPr id="4" name="Slide Number Placeholder 3"/>
          <p:cNvSpPr>
            <a:spLocks noGrp="1"/>
          </p:cNvSpPr>
          <p:nvPr>
            <p:ph type="sldNum" sz="quarter" idx="10"/>
          </p:nvPr>
        </p:nvSpPr>
        <p:spPr>
          <a:xfrm>
            <a:off x="3898102" y="8829967"/>
            <a:ext cx="2982119" cy="466433"/>
          </a:xfrm>
          <a:prstGeom prst="rect">
            <a:avLst/>
          </a:prstGeom>
        </p:spPr>
        <p:txBody>
          <a:bodyPr/>
          <a:lstStyle/>
          <a:p>
            <a:fld id="{D0D887A5-FE60-43BD-ACD0-64D709586945}" type="slidenum">
              <a:rPr lang="en-US" smtClean="0">
                <a:solidFill>
                  <a:prstClr val="black"/>
                </a:solidFill>
              </a:rPr>
              <a:pPr/>
              <a:t>2</a:t>
            </a:fld>
            <a:endParaRPr lang="en-US">
              <a:solidFill>
                <a:prstClr val="black"/>
              </a:solidFill>
            </a:endParaRPr>
          </a:p>
        </p:txBody>
      </p:sp>
    </p:spTree>
    <p:extLst>
      <p:ext uri="{BB962C8B-B14F-4D97-AF65-F5344CB8AC3E}">
        <p14:creationId xmlns:p14="http://schemas.microsoft.com/office/powerpoint/2010/main" val="218849005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50963" y="1162050"/>
            <a:ext cx="4181475" cy="3136900"/>
          </a:xfrm>
          <a:prstGeom prst="rect">
            <a:avLst/>
          </a:prstGeom>
        </p:spPr>
      </p:sp>
      <p:sp>
        <p:nvSpPr>
          <p:cNvPr id="3" name="Notes Placeholder 2"/>
          <p:cNvSpPr>
            <a:spLocks noGrp="1"/>
          </p:cNvSpPr>
          <p:nvPr>
            <p:ph type="body" idx="1"/>
          </p:nvPr>
        </p:nvSpPr>
        <p:spPr>
          <a:xfrm>
            <a:off x="688182" y="4473892"/>
            <a:ext cx="5505450" cy="3660458"/>
          </a:xfrm>
          <a:prstGeom prst="rect">
            <a:avLst/>
          </a:prstGeom>
        </p:spPr>
        <p:txBody>
          <a:bodyPr/>
          <a:lstStyle/>
          <a:p>
            <a:r>
              <a:rPr lang="en-US" dirty="0"/>
              <a:t>This slide</a:t>
            </a:r>
            <a:r>
              <a:rPr lang="en-US" baseline="0" dirty="0"/>
              <a:t> further demonstrates our understanding that health information, in combination with the other five functions, contributes to health system strengthening outcomes including universal health coverage and impacts in health outcomes and health system performance. </a:t>
            </a:r>
            <a:endParaRPr lang="en-US" dirty="0"/>
          </a:p>
        </p:txBody>
      </p:sp>
      <p:sp>
        <p:nvSpPr>
          <p:cNvPr id="4" name="Slide Number Placeholder 3"/>
          <p:cNvSpPr>
            <a:spLocks noGrp="1"/>
          </p:cNvSpPr>
          <p:nvPr>
            <p:ph type="sldNum" sz="quarter" idx="10"/>
          </p:nvPr>
        </p:nvSpPr>
        <p:spPr>
          <a:xfrm>
            <a:off x="3898102" y="8829967"/>
            <a:ext cx="2982119" cy="466433"/>
          </a:xfrm>
          <a:prstGeom prst="rect">
            <a:avLst/>
          </a:prstGeom>
        </p:spPr>
        <p:txBody>
          <a:bodyPr/>
          <a:lstStyle/>
          <a:p>
            <a:fld id="{D0D887A5-FE60-43BD-ACD0-64D709586945}" type="slidenum">
              <a:rPr lang="en-US" smtClean="0">
                <a:solidFill>
                  <a:prstClr val="black"/>
                </a:solidFill>
              </a:rPr>
              <a:pPr/>
              <a:t>20</a:t>
            </a:fld>
            <a:endParaRPr lang="en-US">
              <a:solidFill>
                <a:prstClr val="black"/>
              </a:solidFill>
            </a:endParaRPr>
          </a:p>
        </p:txBody>
      </p:sp>
    </p:spTree>
    <p:extLst>
      <p:ext uri="{BB962C8B-B14F-4D97-AF65-F5344CB8AC3E}">
        <p14:creationId xmlns:p14="http://schemas.microsoft.com/office/powerpoint/2010/main" val="76825133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50963" y="1162050"/>
            <a:ext cx="4181475" cy="3136900"/>
          </a:xfrm>
          <a:prstGeom prst="rect">
            <a:avLst/>
          </a:prstGeom>
        </p:spPr>
      </p:sp>
      <p:sp>
        <p:nvSpPr>
          <p:cNvPr id="3" name="Notes Placeholder 2"/>
          <p:cNvSpPr>
            <a:spLocks noGrp="1"/>
          </p:cNvSpPr>
          <p:nvPr>
            <p:ph type="body" idx="1"/>
          </p:nvPr>
        </p:nvSpPr>
        <p:spPr>
          <a:xfrm>
            <a:off x="688182" y="4473892"/>
            <a:ext cx="5505450" cy="3660458"/>
          </a:xfrm>
          <a:prstGeom prst="rect">
            <a:avLst/>
          </a:prstGeom>
        </p:spPr>
        <p:txBody>
          <a:bodyPr/>
          <a:lstStyle/>
          <a:p>
            <a:r>
              <a:rPr lang="en-US" dirty="0"/>
              <a:t>Why is strengthening</a:t>
            </a:r>
            <a:r>
              <a:rPr lang="en-US" baseline="0" dirty="0"/>
              <a:t> the HIS important right now? </a:t>
            </a:r>
          </a:p>
          <a:p>
            <a:endParaRPr lang="en-US" baseline="0" dirty="0"/>
          </a:p>
          <a:p>
            <a:r>
              <a:rPr lang="en-US" baseline="0" dirty="0"/>
              <a:t>- As was mentioned, there are increasing needs coming from global commitments and agenda. This slide represents a few examples of organizations or initiatives demanding global high quality data in order to understand progress toward country-specific targets, allocate resources, and inform policy</a:t>
            </a:r>
            <a:endParaRPr lang="en-US" dirty="0"/>
          </a:p>
        </p:txBody>
      </p:sp>
      <p:sp>
        <p:nvSpPr>
          <p:cNvPr id="4" name="Slide Number Placeholder 3"/>
          <p:cNvSpPr>
            <a:spLocks noGrp="1"/>
          </p:cNvSpPr>
          <p:nvPr>
            <p:ph type="sldNum" sz="quarter" idx="10"/>
          </p:nvPr>
        </p:nvSpPr>
        <p:spPr>
          <a:xfrm>
            <a:off x="3898102" y="8829967"/>
            <a:ext cx="2982119" cy="466433"/>
          </a:xfrm>
          <a:prstGeom prst="rect">
            <a:avLst/>
          </a:prstGeom>
        </p:spPr>
        <p:txBody>
          <a:bodyPr/>
          <a:lstStyle/>
          <a:p>
            <a:fld id="{D0D887A5-FE60-43BD-ACD0-64D709586945}" type="slidenum">
              <a:rPr lang="en-US" smtClean="0">
                <a:solidFill>
                  <a:prstClr val="black"/>
                </a:solidFill>
              </a:rPr>
              <a:pPr/>
              <a:t>21</a:t>
            </a:fld>
            <a:endParaRPr lang="en-US">
              <a:solidFill>
                <a:prstClr val="black"/>
              </a:solidFill>
            </a:endParaRPr>
          </a:p>
        </p:txBody>
      </p:sp>
    </p:spTree>
    <p:extLst>
      <p:ext uri="{BB962C8B-B14F-4D97-AF65-F5344CB8AC3E}">
        <p14:creationId xmlns:p14="http://schemas.microsoft.com/office/powerpoint/2010/main" val="301349923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50963" y="1162050"/>
            <a:ext cx="4181475" cy="3136900"/>
          </a:xfrm>
          <a:prstGeom prst="rect">
            <a:avLst/>
          </a:prstGeom>
        </p:spPr>
      </p:sp>
      <p:sp>
        <p:nvSpPr>
          <p:cNvPr id="3" name="Notes Placeholder 2"/>
          <p:cNvSpPr>
            <a:spLocks noGrp="1"/>
          </p:cNvSpPr>
          <p:nvPr>
            <p:ph type="body" idx="1"/>
          </p:nvPr>
        </p:nvSpPr>
        <p:spPr>
          <a:xfrm>
            <a:off x="688182" y="4473892"/>
            <a:ext cx="5505450" cy="3660458"/>
          </a:xfrm>
          <a:prstGeom prst="rect">
            <a:avLst/>
          </a:prstGeom>
        </p:spPr>
        <p:txBody>
          <a:bodyPr/>
          <a:lstStyle/>
          <a:p>
            <a:pPr marL="0" indent="0">
              <a:buFont typeface="Wingdings" panose="05000000000000000000" pitchFamily="2" charset="2"/>
              <a:buNone/>
            </a:pPr>
            <a:r>
              <a:rPr lang="en-US" dirty="0"/>
              <a:t>And</a:t>
            </a:r>
            <a:r>
              <a:rPr lang="en-US" baseline="0" dirty="0"/>
              <a:t> at the country level- there are information needs at each level of the health system and to inform each of the health system functions:</a:t>
            </a:r>
          </a:p>
          <a:p>
            <a:pPr marL="0" indent="0">
              <a:buFont typeface="Wingdings" panose="05000000000000000000" pitchFamily="2" charset="2"/>
              <a:buNone/>
            </a:pPr>
            <a:endParaRPr lang="en-US" baseline="0" dirty="0"/>
          </a:p>
          <a:p>
            <a:pPr marL="214313" indent="-214313">
              <a:lnSpc>
                <a:spcPts val="3700"/>
              </a:lnSpc>
              <a:buFont typeface="Wingdings" panose="05000000000000000000" pitchFamily="2" charset="2"/>
              <a:buChar char="Ø"/>
            </a:pPr>
            <a:r>
              <a:rPr lang="en-US" sz="1200" dirty="0">
                <a:latin typeface="Century Gothic" panose="020B0502020202020204" pitchFamily="34" charset="0"/>
              </a:rPr>
              <a:t>Health program management and policy development</a:t>
            </a:r>
          </a:p>
          <a:p>
            <a:pPr marL="214313" indent="-214313">
              <a:lnSpc>
                <a:spcPts val="3700"/>
              </a:lnSpc>
              <a:buFont typeface="Wingdings" panose="05000000000000000000" pitchFamily="2" charset="2"/>
              <a:buChar char="Ø"/>
            </a:pPr>
            <a:r>
              <a:rPr lang="en-US" sz="1200" dirty="0">
                <a:latin typeface="Century Gothic" panose="020B0502020202020204" pitchFamily="34" charset="0"/>
              </a:rPr>
              <a:t>Resource allocation and program targeting</a:t>
            </a:r>
          </a:p>
          <a:p>
            <a:pPr marL="214313" indent="-214313">
              <a:lnSpc>
                <a:spcPts val="3700"/>
              </a:lnSpc>
              <a:buFont typeface="Wingdings" panose="05000000000000000000" pitchFamily="2" charset="2"/>
              <a:buChar char="Ø"/>
            </a:pPr>
            <a:r>
              <a:rPr lang="en-US" sz="1200" dirty="0">
                <a:latin typeface="Century Gothic" panose="020B0502020202020204" pitchFamily="34" charset="0"/>
              </a:rPr>
              <a:t>Facility management and client care</a:t>
            </a:r>
          </a:p>
          <a:p>
            <a:pPr marL="214313" indent="-214313">
              <a:lnSpc>
                <a:spcPts val="3700"/>
              </a:lnSpc>
              <a:buFont typeface="Wingdings" panose="05000000000000000000" pitchFamily="2" charset="2"/>
              <a:buChar char="Ø"/>
            </a:pPr>
            <a:r>
              <a:rPr lang="en-US" sz="1200" dirty="0">
                <a:latin typeface="Century Gothic" panose="020B0502020202020204" pitchFamily="34" charset="0"/>
              </a:rPr>
              <a:t>Community health program and planning</a:t>
            </a:r>
          </a:p>
          <a:p>
            <a:pPr marL="214313" indent="-214313">
              <a:lnSpc>
                <a:spcPts val="3700"/>
              </a:lnSpc>
              <a:buFont typeface="Wingdings" panose="05000000000000000000" pitchFamily="2" charset="2"/>
              <a:buChar char="Ø"/>
            </a:pPr>
            <a:r>
              <a:rPr lang="en-US" sz="1200" dirty="0">
                <a:latin typeface="Century Gothic" panose="020B0502020202020204" pitchFamily="34" charset="0"/>
              </a:rPr>
              <a:t>Health system planning and monitoring</a:t>
            </a:r>
          </a:p>
          <a:p>
            <a:pPr marL="0" indent="0">
              <a:buFont typeface="Wingdings" panose="05000000000000000000" pitchFamily="2" charset="2"/>
              <a:buNone/>
            </a:pPr>
            <a:endParaRPr lang="en-US" baseline="0" dirty="0"/>
          </a:p>
          <a:p>
            <a:pPr marL="0" indent="0">
              <a:buFont typeface="Wingdings" panose="05000000000000000000" pitchFamily="2" charset="2"/>
              <a:buNone/>
            </a:pPr>
            <a:endParaRPr lang="en-US" baseline="0" dirty="0"/>
          </a:p>
        </p:txBody>
      </p:sp>
      <p:sp>
        <p:nvSpPr>
          <p:cNvPr id="4" name="Slide Number Placeholder 3"/>
          <p:cNvSpPr>
            <a:spLocks noGrp="1"/>
          </p:cNvSpPr>
          <p:nvPr>
            <p:ph type="sldNum" sz="quarter" idx="10"/>
          </p:nvPr>
        </p:nvSpPr>
        <p:spPr>
          <a:xfrm>
            <a:off x="3898102" y="8829967"/>
            <a:ext cx="2982119" cy="466433"/>
          </a:xfrm>
          <a:prstGeom prst="rect">
            <a:avLst/>
          </a:prstGeom>
        </p:spPr>
        <p:txBody>
          <a:bodyPr/>
          <a:lstStyle/>
          <a:p>
            <a:fld id="{D0D887A5-FE60-43BD-ACD0-64D709586945}" type="slidenum">
              <a:rPr lang="en-US" smtClean="0">
                <a:solidFill>
                  <a:prstClr val="black"/>
                </a:solidFill>
              </a:rPr>
              <a:pPr/>
              <a:t>22</a:t>
            </a:fld>
            <a:endParaRPr lang="en-US">
              <a:solidFill>
                <a:prstClr val="black"/>
              </a:solidFill>
            </a:endParaRPr>
          </a:p>
        </p:txBody>
      </p:sp>
    </p:spTree>
    <p:extLst>
      <p:ext uri="{BB962C8B-B14F-4D97-AF65-F5344CB8AC3E}">
        <p14:creationId xmlns:p14="http://schemas.microsoft.com/office/powerpoint/2010/main" val="337337824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50963" y="1162050"/>
            <a:ext cx="4181475" cy="3136900"/>
          </a:xfrm>
          <a:prstGeom prst="rect">
            <a:avLst/>
          </a:prstGeom>
        </p:spPr>
      </p:sp>
      <p:sp>
        <p:nvSpPr>
          <p:cNvPr id="3" name="Notes Placeholder 2"/>
          <p:cNvSpPr>
            <a:spLocks noGrp="1"/>
          </p:cNvSpPr>
          <p:nvPr>
            <p:ph type="body" idx="1"/>
          </p:nvPr>
        </p:nvSpPr>
        <p:spPr>
          <a:xfrm>
            <a:off x="688182" y="4473892"/>
            <a:ext cx="5505450" cy="3660458"/>
          </a:xfrm>
          <a:prstGeom prst="rect">
            <a:avLst/>
          </a:prstGeom>
        </p:spPr>
        <p:txBody>
          <a:bodyPr/>
          <a:lstStyle/>
          <a:p>
            <a:r>
              <a:rPr lang="en-US" dirty="0"/>
              <a:t>The Health Metrics Network has served as a foundation</a:t>
            </a:r>
            <a:r>
              <a:rPr lang="en-US" baseline="0" dirty="0"/>
              <a:t> for this HIS Strengthening Model. </a:t>
            </a:r>
          </a:p>
          <a:p>
            <a:endParaRPr lang="en-US" sz="1200" kern="1200" baseline="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HMN framework described a three-phase HIS improvement plan with the following phases: </a:t>
            </a:r>
          </a:p>
          <a:p>
            <a:pPr lvl="0"/>
            <a:r>
              <a:rPr lang="en-US" sz="1200" kern="1200" dirty="0">
                <a:solidFill>
                  <a:schemeClr val="tx1"/>
                </a:solidFill>
                <a:effectLst/>
                <a:latin typeface="+mn-lt"/>
                <a:ea typeface="+mn-ea"/>
                <a:cs typeface="+mn-cs"/>
              </a:rPr>
              <a:t>Phase 1: leadership, coordination, and assessment</a:t>
            </a:r>
          </a:p>
          <a:p>
            <a:pPr lvl="0"/>
            <a:r>
              <a:rPr lang="en-US" sz="1200" kern="1200" dirty="0">
                <a:solidFill>
                  <a:schemeClr val="tx1"/>
                </a:solidFill>
                <a:effectLst/>
                <a:latin typeface="+mn-lt"/>
                <a:ea typeface="+mn-ea"/>
                <a:cs typeface="+mn-cs"/>
              </a:rPr>
              <a:t>Phase 2: priority setting and planning</a:t>
            </a:r>
          </a:p>
          <a:p>
            <a:pPr lvl="0"/>
            <a:r>
              <a:rPr lang="en-US" sz="1200" kern="1200" dirty="0">
                <a:solidFill>
                  <a:schemeClr val="tx1"/>
                </a:solidFill>
                <a:effectLst/>
                <a:latin typeface="+mn-lt"/>
                <a:ea typeface="+mn-ea"/>
                <a:cs typeface="+mn-cs"/>
              </a:rPr>
              <a:t>Phase 3: implementation of health information strengthening activities</a:t>
            </a:r>
          </a:p>
          <a:p>
            <a:r>
              <a:rPr lang="en-US" sz="1200" kern="1200" dirty="0">
                <a:solidFill>
                  <a:schemeClr val="tx1"/>
                </a:solidFill>
                <a:effectLst/>
                <a:latin typeface="+mn-lt"/>
                <a:ea typeface="+mn-ea"/>
                <a:cs typeface="+mn-cs"/>
              </a:rPr>
              <a:t>The HISSM builds on this and can help guide the process of strengthening the HIS.</a:t>
            </a:r>
            <a:endParaRPr lang="en-US" dirty="0"/>
          </a:p>
        </p:txBody>
      </p:sp>
      <p:sp>
        <p:nvSpPr>
          <p:cNvPr id="4" name="Slide Number Placeholder 3"/>
          <p:cNvSpPr>
            <a:spLocks noGrp="1"/>
          </p:cNvSpPr>
          <p:nvPr>
            <p:ph type="sldNum" sz="quarter" idx="10"/>
          </p:nvPr>
        </p:nvSpPr>
        <p:spPr>
          <a:xfrm>
            <a:off x="3898102" y="8829967"/>
            <a:ext cx="2982119" cy="466433"/>
          </a:xfrm>
          <a:prstGeom prst="rect">
            <a:avLst/>
          </a:prstGeom>
        </p:spPr>
        <p:txBody>
          <a:bodyPr/>
          <a:lstStyle/>
          <a:p>
            <a:fld id="{D0D887A5-FE60-43BD-ACD0-64D709586945}" type="slidenum">
              <a:rPr lang="en-US" smtClean="0">
                <a:solidFill>
                  <a:prstClr val="black"/>
                </a:solidFill>
              </a:rPr>
              <a:pPr/>
              <a:t>23</a:t>
            </a:fld>
            <a:endParaRPr lang="en-US">
              <a:solidFill>
                <a:prstClr val="black"/>
              </a:solidFill>
            </a:endParaRPr>
          </a:p>
        </p:txBody>
      </p:sp>
    </p:spTree>
    <p:extLst>
      <p:ext uri="{BB962C8B-B14F-4D97-AF65-F5344CB8AC3E}">
        <p14:creationId xmlns:p14="http://schemas.microsoft.com/office/powerpoint/2010/main" val="47329350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50963" y="1162050"/>
            <a:ext cx="4181475" cy="3136900"/>
          </a:xfrm>
          <a:prstGeom prst="rect">
            <a:avLst/>
          </a:prstGeom>
        </p:spPr>
      </p:sp>
      <p:sp>
        <p:nvSpPr>
          <p:cNvPr id="3" name="Notes Placeholder 2"/>
          <p:cNvSpPr>
            <a:spLocks noGrp="1"/>
          </p:cNvSpPr>
          <p:nvPr>
            <p:ph type="body" idx="1"/>
          </p:nvPr>
        </p:nvSpPr>
        <p:spPr>
          <a:xfrm>
            <a:off x="688182" y="4473892"/>
            <a:ext cx="5505450" cy="3660458"/>
          </a:xfrm>
          <a:prstGeom prst="rect">
            <a:avLst/>
          </a:prstGeom>
        </p:spPr>
        <p:txBody>
          <a:bodyPr/>
          <a:lstStyle/>
          <a:p>
            <a:endParaRPr lang="en-US" dirty="0"/>
          </a:p>
        </p:txBody>
      </p:sp>
      <p:sp>
        <p:nvSpPr>
          <p:cNvPr id="4" name="Slide Number Placeholder 3"/>
          <p:cNvSpPr>
            <a:spLocks noGrp="1"/>
          </p:cNvSpPr>
          <p:nvPr>
            <p:ph type="sldNum" sz="quarter" idx="10"/>
          </p:nvPr>
        </p:nvSpPr>
        <p:spPr>
          <a:xfrm>
            <a:off x="3898102" y="8829967"/>
            <a:ext cx="2982119" cy="466433"/>
          </a:xfrm>
          <a:prstGeom prst="rect">
            <a:avLst/>
          </a:prstGeom>
        </p:spPr>
        <p:txBody>
          <a:bodyPr/>
          <a:lstStyle/>
          <a:p>
            <a:fld id="{D0D887A5-FE60-43BD-ACD0-64D709586945}" type="slidenum">
              <a:rPr lang="en-US" smtClean="0">
                <a:solidFill>
                  <a:prstClr val="black"/>
                </a:solidFill>
              </a:rPr>
              <a:pPr/>
              <a:t>24</a:t>
            </a:fld>
            <a:endParaRPr lang="en-US">
              <a:solidFill>
                <a:prstClr val="black"/>
              </a:solidFill>
            </a:endParaRPr>
          </a:p>
        </p:txBody>
      </p:sp>
    </p:spTree>
    <p:extLst>
      <p:ext uri="{BB962C8B-B14F-4D97-AF65-F5344CB8AC3E}">
        <p14:creationId xmlns:p14="http://schemas.microsoft.com/office/powerpoint/2010/main" val="37090058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50963" y="1162050"/>
            <a:ext cx="4181475" cy="3136900"/>
          </a:xfrm>
          <a:prstGeom prst="rect">
            <a:avLst/>
          </a:prstGeom>
        </p:spPr>
      </p:sp>
      <p:sp>
        <p:nvSpPr>
          <p:cNvPr id="3" name="Notes Placeholder 2"/>
          <p:cNvSpPr>
            <a:spLocks noGrp="1"/>
          </p:cNvSpPr>
          <p:nvPr>
            <p:ph type="body" idx="1"/>
          </p:nvPr>
        </p:nvSpPr>
        <p:spPr>
          <a:xfrm>
            <a:off x="688182" y="4473892"/>
            <a:ext cx="5505450" cy="3660458"/>
          </a:xfrm>
          <a:prstGeom prst="rect">
            <a:avLst/>
          </a:prstGeom>
        </p:spPr>
        <p:txBody>
          <a:bodyPr/>
          <a:lstStyle/>
          <a:p>
            <a:r>
              <a:rPr lang="en-US" dirty="0"/>
              <a:t>This slide provides a closer look at the graphic is what has now come to represent </a:t>
            </a:r>
            <a:r>
              <a:rPr lang="en-US" baseline="0" dirty="0"/>
              <a:t>the HISS model. </a:t>
            </a:r>
          </a:p>
          <a:p>
            <a:endParaRPr lang="en-US" baseline="0" dirty="0"/>
          </a:p>
          <a:p>
            <a:r>
              <a:rPr lang="en-US" baseline="0" dirty="0"/>
              <a:t>Using the Health Metrics Network Framework as an foundation- MEASURE Evaluation has worked with project experts to develop a model to address four key objectives:</a:t>
            </a:r>
          </a:p>
          <a:p>
            <a:pPr marL="228600" lvl="0" indent="-228600">
              <a:buFont typeface="+mj-lt"/>
              <a:buAutoNum type="arabicPeriod"/>
            </a:pPr>
            <a:r>
              <a:rPr lang="en-US" sz="1200" kern="1200" dirty="0">
                <a:solidFill>
                  <a:schemeClr val="tx1"/>
                </a:solidFill>
                <a:effectLst/>
                <a:latin typeface="+mn-lt"/>
                <a:ea typeface="+mn-ea"/>
                <a:cs typeface="+mn-cs"/>
              </a:rPr>
              <a:t>Promote HIS as an essential function of a health system </a:t>
            </a:r>
          </a:p>
          <a:p>
            <a:pPr marL="228600" lvl="0" indent="-228600">
              <a:buFont typeface="+mj-lt"/>
              <a:buAutoNum type="arabicPeriod"/>
            </a:pPr>
            <a:r>
              <a:rPr lang="en-US" sz="1200" kern="1200" dirty="0">
                <a:solidFill>
                  <a:schemeClr val="tx1"/>
                </a:solidFill>
                <a:effectLst/>
                <a:latin typeface="+mn-lt"/>
                <a:ea typeface="+mn-ea"/>
                <a:cs typeface="+mn-cs"/>
              </a:rPr>
              <a:t>Define HIS strengthening </a:t>
            </a:r>
          </a:p>
          <a:p>
            <a:pPr marL="228600" lvl="0" indent="-228600">
              <a:buFont typeface="+mj-lt"/>
              <a:buAutoNum type="arabicPeriod"/>
            </a:pPr>
            <a:r>
              <a:rPr lang="en-US" sz="1200" kern="1200" dirty="0">
                <a:solidFill>
                  <a:schemeClr val="tx1"/>
                </a:solidFill>
                <a:effectLst/>
                <a:latin typeface="+mn-lt"/>
                <a:ea typeface="+mn-ea"/>
                <a:cs typeface="+mn-cs"/>
              </a:rPr>
              <a:t>Measure HIS performance </a:t>
            </a:r>
          </a:p>
          <a:p>
            <a:pPr marL="228600" lvl="0" indent="-228600">
              <a:buFont typeface="+mj-lt"/>
              <a:buAutoNum type="arabicPeriod"/>
            </a:pPr>
            <a:r>
              <a:rPr lang="en-US" sz="1200" kern="1200" dirty="0">
                <a:solidFill>
                  <a:schemeClr val="tx1"/>
                </a:solidFill>
                <a:effectLst/>
                <a:latin typeface="+mn-lt"/>
                <a:ea typeface="+mn-ea"/>
                <a:cs typeface="+mn-cs"/>
              </a:rPr>
              <a:t>Monitor and evaluate HIS interventions</a:t>
            </a:r>
          </a:p>
          <a:p>
            <a:endParaRPr lang="en-US" baseline="0" dirty="0"/>
          </a:p>
          <a:p>
            <a:endParaRPr lang="en-US" baseline="0" dirty="0"/>
          </a:p>
          <a:p>
            <a:r>
              <a:rPr lang="en-US" sz="1200" kern="1200" dirty="0">
                <a:solidFill>
                  <a:schemeClr val="tx1"/>
                </a:solidFill>
                <a:effectLst/>
                <a:latin typeface="+mn-lt"/>
                <a:ea typeface="+mn-ea"/>
                <a:cs typeface="+mn-cs"/>
              </a:rPr>
              <a:t>The HISSM is intended for use by HIS managers, MEASURE Evaluation, and other project staff implementing HIS interventions.  It also supports country-specific and global stakeholders as they assess, plan, design, implement, and monitor and evaluate their HIS interventions. This model will expand and evolve as our working context changes, and as we learn and understand new developments and approaches in strengthening HIS. The dynamic nature of HIS strengthening demands that we regularly review and update the model through the feedback of experts and practitioners.</a:t>
            </a:r>
            <a:r>
              <a:rPr lang="en-US" dirty="0">
                <a:effectLst/>
              </a:rPr>
              <a:t> </a:t>
            </a:r>
            <a:endParaRPr lang="en-US" baseline="0" dirty="0"/>
          </a:p>
          <a:p>
            <a:endParaRPr lang="en-US" baseline="0" dirty="0"/>
          </a:p>
          <a:p>
            <a:endParaRPr lang="en-US" dirty="0"/>
          </a:p>
        </p:txBody>
      </p:sp>
      <p:sp>
        <p:nvSpPr>
          <p:cNvPr id="4" name="Slide Number Placeholder 3"/>
          <p:cNvSpPr>
            <a:spLocks noGrp="1"/>
          </p:cNvSpPr>
          <p:nvPr>
            <p:ph type="sldNum" sz="quarter" idx="10"/>
          </p:nvPr>
        </p:nvSpPr>
        <p:spPr>
          <a:xfrm>
            <a:off x="3898102" y="8829967"/>
            <a:ext cx="2982119" cy="466433"/>
          </a:xfrm>
          <a:prstGeom prst="rect">
            <a:avLst/>
          </a:prstGeom>
        </p:spPr>
        <p:txBody>
          <a:bodyPr/>
          <a:lstStyle/>
          <a:p>
            <a:fld id="{D0D887A5-FE60-43BD-ACD0-64D709586945}" type="slidenum">
              <a:rPr lang="en-US" smtClean="0">
                <a:solidFill>
                  <a:prstClr val="black"/>
                </a:solidFill>
              </a:rPr>
              <a:pPr/>
              <a:t>3</a:t>
            </a:fld>
            <a:endParaRPr lang="en-US">
              <a:solidFill>
                <a:prstClr val="black"/>
              </a:solidFill>
            </a:endParaRPr>
          </a:p>
        </p:txBody>
      </p:sp>
    </p:spTree>
    <p:extLst>
      <p:ext uri="{BB962C8B-B14F-4D97-AF65-F5344CB8AC3E}">
        <p14:creationId xmlns:p14="http://schemas.microsoft.com/office/powerpoint/2010/main" val="35431474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sz="1200" baseline="0" dirty="0"/>
              <a:t>As we continue to learn from our work in HIS strengthening both across the project as well as relevant non-project research and evidence, the HISSM is useful in these key areas.</a:t>
            </a:r>
            <a:endParaRPr lang="en-US" sz="1200" dirty="0"/>
          </a:p>
          <a:p>
            <a:pPr marL="0" indent="0">
              <a:buNone/>
            </a:pPr>
            <a:endParaRPr lang="en-US" sz="1200" dirty="0"/>
          </a:p>
          <a:p>
            <a:endParaRPr lang="en-US" dirty="0"/>
          </a:p>
        </p:txBody>
      </p:sp>
      <p:sp>
        <p:nvSpPr>
          <p:cNvPr id="4" name="Slide Number Placeholder 3"/>
          <p:cNvSpPr>
            <a:spLocks noGrp="1"/>
          </p:cNvSpPr>
          <p:nvPr>
            <p:ph type="sldNum" sz="quarter" idx="10"/>
          </p:nvPr>
        </p:nvSpPr>
        <p:spPr/>
        <p:txBody>
          <a:bodyPr/>
          <a:lstStyle/>
          <a:p>
            <a:fld id="{D0D887A5-FE60-43BD-ACD0-64D709586945}" type="slidenum">
              <a:rPr lang="en-US" smtClean="0"/>
              <a:t>4</a:t>
            </a:fld>
            <a:endParaRPr lang="en-US"/>
          </a:p>
        </p:txBody>
      </p:sp>
    </p:spTree>
    <p:extLst>
      <p:ext uri="{BB962C8B-B14F-4D97-AF65-F5344CB8AC3E}">
        <p14:creationId xmlns:p14="http://schemas.microsoft.com/office/powerpoint/2010/main" val="4205296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50963" y="1162050"/>
            <a:ext cx="4181475" cy="3136900"/>
          </a:xfrm>
          <a:prstGeom prst="rect">
            <a:avLst/>
          </a:prstGeom>
        </p:spPr>
      </p:sp>
      <p:sp>
        <p:nvSpPr>
          <p:cNvPr id="3" name="Notes Placeholder 2"/>
          <p:cNvSpPr>
            <a:spLocks noGrp="1"/>
          </p:cNvSpPr>
          <p:nvPr>
            <p:ph type="body" idx="1"/>
          </p:nvPr>
        </p:nvSpPr>
        <p:spPr>
          <a:xfrm>
            <a:off x="688182" y="4473892"/>
            <a:ext cx="5505450" cy="3660458"/>
          </a:xfrm>
          <a:prstGeom prst="rect">
            <a:avLst/>
          </a:prstGeom>
        </p:spPr>
        <p:txBody>
          <a:bodyPr/>
          <a:lstStyle/>
          <a:p>
            <a:r>
              <a:rPr lang="en-US" dirty="0"/>
              <a:t>A closer look at the HISSM graphic</a:t>
            </a:r>
            <a:r>
              <a:rPr lang="en-US" baseline="0" dirty="0"/>
              <a:t> highlights these main areas:</a:t>
            </a:r>
          </a:p>
          <a:p>
            <a:endParaRPr lang="en-US" baseline="0" dirty="0"/>
          </a:p>
          <a:p>
            <a:r>
              <a:rPr lang="en-US" baseline="0" dirty="0"/>
              <a:t>The Enabling Environment  </a:t>
            </a:r>
          </a:p>
          <a:p>
            <a:r>
              <a:rPr lang="en-US" baseline="0" dirty="0"/>
              <a:t>Information Generation  </a:t>
            </a:r>
          </a:p>
          <a:p>
            <a:r>
              <a:rPr lang="en-US" baseline="0" dirty="0"/>
              <a:t>HIS Performance  </a:t>
            </a:r>
          </a:p>
          <a:p>
            <a:r>
              <a:rPr lang="en-US" baseline="0" dirty="0"/>
              <a:t>The Human Element  </a:t>
            </a:r>
          </a:p>
          <a:p>
            <a:endParaRPr lang="en-US" baseline="0" dirty="0"/>
          </a:p>
          <a:p>
            <a:r>
              <a:rPr lang="en-US" baseline="0" dirty="0"/>
              <a:t>The contextual factors which frame the model are also important and need to be considered, even if they can’t be addressed by the HIS or health system alone.  </a:t>
            </a:r>
          </a:p>
          <a:p>
            <a:endParaRPr lang="en-US" dirty="0"/>
          </a:p>
        </p:txBody>
      </p:sp>
      <p:sp>
        <p:nvSpPr>
          <p:cNvPr id="4" name="Slide Number Placeholder 3"/>
          <p:cNvSpPr>
            <a:spLocks noGrp="1"/>
          </p:cNvSpPr>
          <p:nvPr>
            <p:ph type="sldNum" sz="quarter" idx="10"/>
          </p:nvPr>
        </p:nvSpPr>
        <p:spPr>
          <a:xfrm>
            <a:off x="3898102" y="8829967"/>
            <a:ext cx="2982119" cy="466433"/>
          </a:xfrm>
          <a:prstGeom prst="rect">
            <a:avLst/>
          </a:prstGeom>
        </p:spPr>
        <p:txBody>
          <a:bodyPr/>
          <a:lstStyle/>
          <a:p>
            <a:fld id="{D0D887A5-FE60-43BD-ACD0-64D709586945}" type="slidenum">
              <a:rPr lang="en-US" smtClean="0">
                <a:solidFill>
                  <a:prstClr val="black"/>
                </a:solidFill>
              </a:rPr>
              <a:pPr/>
              <a:t>5</a:t>
            </a:fld>
            <a:endParaRPr lang="en-US">
              <a:solidFill>
                <a:prstClr val="black"/>
              </a:solidFill>
            </a:endParaRPr>
          </a:p>
        </p:txBody>
      </p:sp>
    </p:spTree>
    <p:extLst>
      <p:ext uri="{BB962C8B-B14F-4D97-AF65-F5344CB8AC3E}">
        <p14:creationId xmlns:p14="http://schemas.microsoft.com/office/powerpoint/2010/main" val="34748868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50963" y="1162050"/>
            <a:ext cx="4181475" cy="3136900"/>
          </a:xfrm>
        </p:spPr>
      </p:sp>
      <p:sp>
        <p:nvSpPr>
          <p:cNvPr id="3" name="Notes Placeholder 2"/>
          <p:cNvSpPr>
            <a:spLocks noGrp="1"/>
          </p:cNvSpPr>
          <p:nvPr>
            <p:ph type="body" idx="1"/>
          </p:nvPr>
        </p:nvSpPr>
        <p:spPr/>
        <p:txBody>
          <a:bodyPr/>
          <a:lstStyle/>
          <a:p>
            <a:r>
              <a:rPr lang="en-US" dirty="0"/>
              <a:t>Looking more closely at each area of the HISS model, we can bring each are to life by describing the HISS elements or </a:t>
            </a:r>
            <a:r>
              <a:rPr lang="en-US" dirty="0" err="1"/>
              <a:t>activites</a:t>
            </a:r>
            <a:r>
              <a:rPr lang="en-US" dirty="0"/>
              <a:t> that would fall into each area.</a:t>
            </a:r>
          </a:p>
          <a:p>
            <a:endParaRPr lang="en-US" dirty="0"/>
          </a:p>
          <a:p>
            <a:r>
              <a:rPr lang="en-US" dirty="0"/>
              <a:t>On the far left of the model you</a:t>
            </a:r>
            <a:r>
              <a:rPr lang="en-US" baseline="0" dirty="0"/>
              <a:t> can see that we have included the enabling environment. T</a:t>
            </a:r>
            <a:r>
              <a:rPr lang="en-US" sz="1200" dirty="0">
                <a:solidFill>
                  <a:prstClr val="black"/>
                </a:solidFill>
                <a:latin typeface="Futura LT Pro Book" panose="020B0502020204020303" pitchFamily="34" charset="0"/>
              </a:rPr>
              <a:t>he</a:t>
            </a:r>
            <a:r>
              <a:rPr lang="en-US" sz="1200" baseline="0" dirty="0">
                <a:solidFill>
                  <a:prstClr val="black"/>
                </a:solidFill>
                <a:latin typeface="Futura LT Pro Book" panose="020B0502020204020303" pitchFamily="34" charset="0"/>
              </a:rPr>
              <a:t> enabling environment is the </a:t>
            </a:r>
            <a:r>
              <a:rPr lang="en-US" sz="1200" dirty="0">
                <a:solidFill>
                  <a:prstClr val="black"/>
                </a:solidFill>
                <a:latin typeface="Futura LT Pro Book" panose="020B0502020204020303" pitchFamily="34" charset="0"/>
              </a:rPr>
              <a:t>foundation for planning, implementing, and maintaining the HIS through legislation, partnerships, policies, standards, financing, human resources, capacity and infrastructure. </a:t>
            </a:r>
          </a:p>
          <a:p>
            <a:endParaRPr lang="en-US" sz="1200" baseline="0" dirty="0">
              <a:solidFill>
                <a:prstClr val="black"/>
              </a:solidFill>
              <a:latin typeface="Futura LT Pro Book" panose="020B0502020204020303" pitchFamily="34" charset="0"/>
            </a:endParaRPr>
          </a:p>
          <a:p>
            <a:r>
              <a:rPr lang="en-US" sz="1200" baseline="0" dirty="0">
                <a:solidFill>
                  <a:prstClr val="black"/>
                </a:solidFill>
                <a:latin typeface="Futura LT Pro Book" panose="020B0502020204020303" pitchFamily="34" charset="0"/>
              </a:rPr>
              <a:t>T</a:t>
            </a:r>
            <a:r>
              <a:rPr lang="en-US" baseline="0" dirty="0"/>
              <a:t>here are two major components within this area- HIS governance and leadership and HIS management.  </a:t>
            </a:r>
            <a:r>
              <a:rPr lang="en-US" sz="2400" dirty="0">
                <a:solidFill>
                  <a:prstClr val="black"/>
                </a:solidFill>
                <a:latin typeface="Futura LT Pro Book" panose="020B0502020204020303" pitchFamily="34" charset="0"/>
              </a:rPr>
              <a:t>Here, you can see examples of interventions or elements that belong under each sub-area.  HIS governance and leadership covers partnerships, working groups, and coalitions across government, international, and local and private entities.  This area includes planning, strategies, and identification of indicators and information needs. </a:t>
            </a:r>
          </a:p>
          <a:p>
            <a:endParaRPr lang="en-US" sz="2400" dirty="0">
              <a:solidFill>
                <a:prstClr val="black"/>
              </a:solidFill>
              <a:latin typeface="Futura LT Pro Book" panose="020B0502020204020303" pitchFamily="34" charset="0"/>
            </a:endParaRPr>
          </a:p>
          <a:p>
            <a:r>
              <a:rPr lang="en-US" sz="2400" dirty="0">
                <a:solidFill>
                  <a:prstClr val="black"/>
                </a:solidFill>
                <a:latin typeface="Futura LT Pro Book" panose="020B0502020204020303" pitchFamily="34" charset="0"/>
              </a:rPr>
              <a:t>HIS management includes financial resources management, human resources, training, capacity building, and also the development and maintenance of essential infrastructure – including technology.</a:t>
            </a:r>
          </a:p>
          <a:p>
            <a:endParaRPr lang="en-US" dirty="0"/>
          </a:p>
        </p:txBody>
      </p:sp>
      <p:sp>
        <p:nvSpPr>
          <p:cNvPr id="4" name="Slide Number Placeholder 3"/>
          <p:cNvSpPr>
            <a:spLocks noGrp="1"/>
          </p:cNvSpPr>
          <p:nvPr>
            <p:ph type="sldNum" sz="quarter" idx="10"/>
          </p:nvPr>
        </p:nvSpPr>
        <p:spPr/>
        <p:txBody>
          <a:bodyPr/>
          <a:lstStyle/>
          <a:p>
            <a:fld id="{D0D887A5-FE60-43BD-ACD0-64D709586945}" type="slidenum">
              <a:rPr lang="en-US" smtClean="0"/>
              <a:t>6</a:t>
            </a:fld>
            <a:endParaRPr lang="en-US"/>
          </a:p>
        </p:txBody>
      </p:sp>
    </p:spTree>
    <p:extLst>
      <p:ext uri="{BB962C8B-B14F-4D97-AF65-F5344CB8AC3E}">
        <p14:creationId xmlns:p14="http://schemas.microsoft.com/office/powerpoint/2010/main" val="18136159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50963" y="1162050"/>
            <a:ext cx="4181475" cy="3136900"/>
          </a:xfrm>
          <a:prstGeom prst="rect">
            <a:avLst/>
          </a:prstGeom>
        </p:spPr>
      </p:sp>
      <p:sp>
        <p:nvSpPr>
          <p:cNvPr id="3" name="Notes Placeholder 2"/>
          <p:cNvSpPr>
            <a:spLocks noGrp="1"/>
          </p:cNvSpPr>
          <p:nvPr>
            <p:ph type="body" idx="1"/>
          </p:nvPr>
        </p:nvSpPr>
        <p:spPr>
          <a:xfrm>
            <a:off x="688182" y="4473892"/>
            <a:ext cx="5505450" cy="3660458"/>
          </a:xfrm>
          <a:prstGeom prst="rect">
            <a:avLst/>
          </a:prstGeom>
        </p:spPr>
        <p:txBody>
          <a:bodyPr/>
          <a:lstStyle/>
          <a:p>
            <a:r>
              <a:rPr lang="en-US" dirty="0"/>
              <a:t>Next</a:t>
            </a:r>
            <a:r>
              <a:rPr lang="en-US" baseline="0" dirty="0"/>
              <a:t> we have the area of information generation- which is the operationalizing of the HIS through data collection, cleaning, processing, management, analysis, packaging, and dissemination. </a:t>
            </a:r>
          </a:p>
          <a:p>
            <a:endParaRPr lang="en-US" baseline="0" dirty="0"/>
          </a:p>
          <a:p>
            <a:r>
              <a:rPr lang="en-US" dirty="0"/>
              <a:t>The data</a:t>
            </a:r>
            <a:r>
              <a:rPr lang="en-US" baseline="0" dirty="0"/>
              <a:t> sources being referenced are all those required to fulfill the health sector’s information needs. These are both population based and institution based, routine and non-routine.  This gear is particularly important to unpack because our intervention work usually targets a specific data source.  </a:t>
            </a:r>
          </a:p>
          <a:p>
            <a:endParaRPr lang="en-US" baseline="0" dirty="0"/>
          </a:p>
          <a:p>
            <a:r>
              <a:rPr lang="en-US" baseline="0" dirty="0"/>
              <a:t>This area of the model includes the data sources themselves, and the processes and tools needed to regularly manage data such as standard operating procedures, data quality assurance practices, supportive supervision and data ethics procedures.  This are also includes the products that come out of data and lend themselves to data use for decision making such as routine and non-routine reports, feedback mechanisms like dashboards, and other channels through with data can be used for decisions making.</a:t>
            </a:r>
            <a:endParaRPr lang="en-US" dirty="0"/>
          </a:p>
        </p:txBody>
      </p:sp>
      <p:sp>
        <p:nvSpPr>
          <p:cNvPr id="4" name="Slide Number Placeholder 3"/>
          <p:cNvSpPr>
            <a:spLocks noGrp="1"/>
          </p:cNvSpPr>
          <p:nvPr>
            <p:ph type="sldNum" sz="quarter" idx="10"/>
          </p:nvPr>
        </p:nvSpPr>
        <p:spPr>
          <a:xfrm>
            <a:off x="3898102" y="8829967"/>
            <a:ext cx="2982119" cy="466433"/>
          </a:xfrm>
          <a:prstGeom prst="rect">
            <a:avLst/>
          </a:prstGeom>
        </p:spPr>
        <p:txBody>
          <a:bodyPr/>
          <a:lstStyle/>
          <a:p>
            <a:fld id="{D0D887A5-FE60-43BD-ACD0-64D709586945}" type="slidenum">
              <a:rPr lang="en-US" smtClean="0">
                <a:solidFill>
                  <a:prstClr val="black"/>
                </a:solidFill>
              </a:rPr>
              <a:pPr/>
              <a:t>7</a:t>
            </a:fld>
            <a:endParaRPr lang="en-US">
              <a:solidFill>
                <a:prstClr val="black"/>
              </a:solidFill>
            </a:endParaRPr>
          </a:p>
        </p:txBody>
      </p:sp>
    </p:spTree>
    <p:extLst>
      <p:ext uri="{BB962C8B-B14F-4D97-AF65-F5344CB8AC3E}">
        <p14:creationId xmlns:p14="http://schemas.microsoft.com/office/powerpoint/2010/main" val="13123466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50963" y="1162050"/>
            <a:ext cx="4181475" cy="3136900"/>
          </a:xfrm>
          <a:prstGeom prst="rect">
            <a:avLst/>
          </a:prstGeom>
        </p:spPr>
      </p:sp>
      <p:sp>
        <p:nvSpPr>
          <p:cNvPr id="3" name="Notes Placeholder 2"/>
          <p:cNvSpPr>
            <a:spLocks noGrp="1"/>
          </p:cNvSpPr>
          <p:nvPr>
            <p:ph type="body" idx="1"/>
          </p:nvPr>
        </p:nvSpPr>
        <p:spPr>
          <a:xfrm>
            <a:off x="688182" y="4473892"/>
            <a:ext cx="5505450" cy="3660458"/>
          </a:xfrm>
          <a:prstGeom prst="rect">
            <a:avLst/>
          </a:prstGeo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 area of the model is</a:t>
            </a:r>
            <a:r>
              <a:rPr lang="en-US" baseline="0" dirty="0"/>
              <a:t> the </a:t>
            </a:r>
            <a:r>
              <a:rPr lang="en-US" dirty="0"/>
              <a:t>HIS Performance gear; the</a:t>
            </a:r>
            <a:r>
              <a:rPr lang="en-US" baseline="0" dirty="0"/>
              <a:t> outcome of strengthening the HIS.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The model defines HIS performance as the ability of the system to produce high quality data that are used for decision making.  Data quality includes the dimensions of </a:t>
            </a:r>
            <a:r>
              <a:rPr lang="en-US" dirty="0"/>
              <a:t>relevance, completeness, accuracy, and timeliness</a:t>
            </a:r>
            <a:r>
              <a:rPr lang="en-US" baseline="0" dirty="0"/>
              <a: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When we discuss data use, this involves the </a:t>
            </a:r>
            <a:r>
              <a:rPr lang="en-US" dirty="0"/>
              <a:t>continued or</a:t>
            </a:r>
            <a:r>
              <a:rPr lang="en-US" baseline="0" dirty="0"/>
              <a:t> systematic and institutionalized use of information such as statistics, trends, and coverage indicators for decision making. </a:t>
            </a:r>
            <a:endParaRPr lang="en-US" dirty="0"/>
          </a:p>
          <a:p>
            <a:endParaRPr lang="en-US" dirty="0"/>
          </a:p>
        </p:txBody>
      </p:sp>
      <p:sp>
        <p:nvSpPr>
          <p:cNvPr id="4" name="Slide Number Placeholder 3"/>
          <p:cNvSpPr>
            <a:spLocks noGrp="1"/>
          </p:cNvSpPr>
          <p:nvPr>
            <p:ph type="sldNum" sz="quarter" idx="10"/>
          </p:nvPr>
        </p:nvSpPr>
        <p:spPr>
          <a:xfrm>
            <a:off x="3898102" y="8829967"/>
            <a:ext cx="2982119" cy="466433"/>
          </a:xfrm>
          <a:prstGeom prst="rect">
            <a:avLst/>
          </a:prstGeom>
        </p:spPr>
        <p:txBody>
          <a:bodyPr/>
          <a:lstStyle/>
          <a:p>
            <a:fld id="{D0D887A5-FE60-43BD-ACD0-64D709586945}" type="slidenum">
              <a:rPr lang="en-US" smtClean="0">
                <a:solidFill>
                  <a:prstClr val="black"/>
                </a:solidFill>
              </a:rPr>
              <a:pPr/>
              <a:t>8</a:t>
            </a:fld>
            <a:endParaRPr lang="en-US">
              <a:solidFill>
                <a:prstClr val="black"/>
              </a:solidFill>
            </a:endParaRPr>
          </a:p>
        </p:txBody>
      </p:sp>
    </p:spTree>
    <p:extLst>
      <p:ext uri="{BB962C8B-B14F-4D97-AF65-F5344CB8AC3E}">
        <p14:creationId xmlns:p14="http://schemas.microsoft.com/office/powerpoint/2010/main" val="3157495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50963" y="1162050"/>
            <a:ext cx="4181475" cy="3136900"/>
          </a:xfrm>
          <a:prstGeom prst="rect">
            <a:avLst/>
          </a:prstGeom>
        </p:spPr>
      </p:sp>
      <p:sp>
        <p:nvSpPr>
          <p:cNvPr id="3" name="Notes Placeholder 2"/>
          <p:cNvSpPr>
            <a:spLocks noGrp="1"/>
          </p:cNvSpPr>
          <p:nvPr>
            <p:ph type="body" idx="1"/>
          </p:nvPr>
        </p:nvSpPr>
        <p:spPr>
          <a:xfrm>
            <a:off x="688182" y="4473892"/>
            <a:ext cx="5505450" cy="3660458"/>
          </a:xfrm>
          <a:prstGeom prst="rect">
            <a:avLst/>
          </a:prstGeom>
        </p:spPr>
        <p:txBody>
          <a:bodyPr/>
          <a:lstStyle/>
          <a:p>
            <a:r>
              <a:rPr lang="en-US" dirty="0"/>
              <a:t>At far</a:t>
            </a:r>
            <a:r>
              <a:rPr lang="en-US" baseline="0" dirty="0"/>
              <a:t> right of the model- we have the two impacts of the HIS: improved health system and improved health outcomes. Although we know that this cannot be achieved with the HIS alone, this is the aim or the end-game of strengthening the HIS.</a:t>
            </a:r>
            <a:endParaRPr lang="en-US" dirty="0"/>
          </a:p>
          <a:p>
            <a:endParaRPr lang="en-US" dirty="0"/>
          </a:p>
        </p:txBody>
      </p:sp>
      <p:sp>
        <p:nvSpPr>
          <p:cNvPr id="4" name="Slide Number Placeholder 3"/>
          <p:cNvSpPr>
            <a:spLocks noGrp="1"/>
          </p:cNvSpPr>
          <p:nvPr>
            <p:ph type="sldNum" sz="quarter" idx="10"/>
          </p:nvPr>
        </p:nvSpPr>
        <p:spPr>
          <a:xfrm>
            <a:off x="3898102" y="8829967"/>
            <a:ext cx="2982119" cy="466433"/>
          </a:xfrm>
          <a:prstGeom prst="rect">
            <a:avLst/>
          </a:prstGeom>
        </p:spPr>
        <p:txBody>
          <a:bodyPr/>
          <a:lstStyle/>
          <a:p>
            <a:fld id="{D0D887A5-FE60-43BD-ACD0-64D709586945}" type="slidenum">
              <a:rPr lang="en-US" smtClean="0">
                <a:solidFill>
                  <a:prstClr val="black"/>
                </a:solidFill>
              </a:rPr>
              <a:pPr/>
              <a:t>9</a:t>
            </a:fld>
            <a:endParaRPr lang="en-US">
              <a:solidFill>
                <a:prstClr val="black"/>
              </a:solidFill>
            </a:endParaRPr>
          </a:p>
        </p:txBody>
      </p:sp>
    </p:spTree>
    <p:extLst>
      <p:ext uri="{BB962C8B-B14F-4D97-AF65-F5344CB8AC3E}">
        <p14:creationId xmlns:p14="http://schemas.microsoft.com/office/powerpoint/2010/main" val="29488323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85800" y="2125981"/>
            <a:ext cx="7772400" cy="738664"/>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371601" y="3840481"/>
            <a:ext cx="6400799"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10/10/2017</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3444510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6CA88544-E2C9-41DD-9060-DAC42F969169}" type="datetimeFigureOut">
              <a:rPr lang="en-US" smtClean="0"/>
              <a:t>10/10/2017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94D9F9E-60A6-4EA3-B427-4E5121AAE049}" type="slidenum">
              <a:rPr lang="en-US" smtClean="0"/>
              <a:t>‹#›</a:t>
            </a:fld>
            <a:endParaRPr lang="en-US"/>
          </a:p>
        </p:txBody>
      </p:sp>
    </p:spTree>
    <p:extLst>
      <p:ext uri="{BB962C8B-B14F-4D97-AF65-F5344CB8AC3E}">
        <p14:creationId xmlns:p14="http://schemas.microsoft.com/office/powerpoint/2010/main" val="14307156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6CA88544-E2C9-41DD-9060-DAC42F969169}" type="datetimeFigureOut">
              <a:rPr lang="en-US" smtClean="0"/>
              <a:t>10/10/2017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94D9F9E-60A6-4EA3-B427-4E5121AAE049}" type="slidenum">
              <a:rPr lang="en-US" smtClean="0"/>
              <a:t>‹#›</a:t>
            </a:fld>
            <a:endParaRPr lang="en-US"/>
          </a:p>
        </p:txBody>
      </p:sp>
    </p:spTree>
    <p:extLst>
      <p:ext uri="{BB962C8B-B14F-4D97-AF65-F5344CB8AC3E}">
        <p14:creationId xmlns:p14="http://schemas.microsoft.com/office/powerpoint/2010/main" val="18855750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6CA88544-E2C9-41DD-9060-DAC42F969169}" type="datetimeFigureOut">
              <a:rPr lang="en-US" smtClean="0"/>
              <a:t>10/10/2017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94D9F9E-60A6-4EA3-B427-4E5121AAE049}" type="slidenum">
              <a:rPr lang="en-US" smtClean="0"/>
              <a:t>‹#›</a:t>
            </a:fld>
            <a:endParaRPr lang="en-US"/>
          </a:p>
        </p:txBody>
      </p:sp>
    </p:spTree>
    <p:extLst>
      <p:ext uri="{BB962C8B-B14F-4D97-AF65-F5344CB8AC3E}">
        <p14:creationId xmlns:p14="http://schemas.microsoft.com/office/powerpoint/2010/main" val="99619613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CA88544-E2C9-41DD-9060-DAC42F969169}" type="datetimeFigureOut">
              <a:rPr lang="en-US" smtClean="0"/>
              <a:t>10/10/2017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94D9F9E-60A6-4EA3-B427-4E5121AAE049}" type="slidenum">
              <a:rPr lang="en-US" smtClean="0"/>
              <a:t>‹#›</a:t>
            </a:fld>
            <a:endParaRPr lang="en-US"/>
          </a:p>
        </p:txBody>
      </p:sp>
    </p:spTree>
    <p:extLst>
      <p:ext uri="{BB962C8B-B14F-4D97-AF65-F5344CB8AC3E}">
        <p14:creationId xmlns:p14="http://schemas.microsoft.com/office/powerpoint/2010/main" val="177123550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CA88544-E2C9-41DD-9060-DAC42F969169}" type="datetimeFigureOut">
              <a:rPr lang="en-US" smtClean="0"/>
              <a:t>10/10/2017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94D9F9E-60A6-4EA3-B427-4E5121AAE049}" type="slidenum">
              <a:rPr lang="en-US" smtClean="0"/>
              <a:t>‹#›</a:t>
            </a:fld>
            <a:endParaRPr lang="en-US"/>
          </a:p>
        </p:txBody>
      </p:sp>
    </p:spTree>
    <p:extLst>
      <p:ext uri="{BB962C8B-B14F-4D97-AF65-F5344CB8AC3E}">
        <p14:creationId xmlns:p14="http://schemas.microsoft.com/office/powerpoint/2010/main" val="93401396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CA88544-E2C9-41DD-9060-DAC42F969169}" type="datetimeFigureOut">
              <a:rPr lang="en-US" smtClean="0"/>
              <a:t>10/10/2017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94D9F9E-60A6-4EA3-B427-4E5121AAE049}" type="slidenum">
              <a:rPr lang="en-US" smtClean="0"/>
              <a:t>‹#›</a:t>
            </a:fld>
            <a:endParaRPr lang="en-US"/>
          </a:p>
        </p:txBody>
      </p:sp>
    </p:spTree>
    <p:extLst>
      <p:ext uri="{BB962C8B-B14F-4D97-AF65-F5344CB8AC3E}">
        <p14:creationId xmlns:p14="http://schemas.microsoft.com/office/powerpoint/2010/main" val="2225772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CA88544-E2C9-41DD-9060-DAC42F969169}" type="datetimeFigureOut">
              <a:rPr lang="en-US" smtClean="0"/>
              <a:t>10/10/2017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94D9F9E-60A6-4EA3-B427-4E5121AAE049}" type="slidenum">
              <a:rPr lang="en-US" smtClean="0"/>
              <a:t>‹#›</a:t>
            </a:fld>
            <a:endParaRPr lang="en-US"/>
          </a:p>
        </p:txBody>
      </p:sp>
    </p:spTree>
    <p:extLst>
      <p:ext uri="{BB962C8B-B14F-4D97-AF65-F5344CB8AC3E}">
        <p14:creationId xmlns:p14="http://schemas.microsoft.com/office/powerpoint/2010/main" val="54267201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CA88544-E2C9-41DD-9060-DAC42F969169}" type="datetimeFigureOut">
              <a:rPr lang="en-US" smtClean="0"/>
              <a:t>10/10/2017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94D9F9E-60A6-4EA3-B427-4E5121AAE049}" type="slidenum">
              <a:rPr lang="en-US" smtClean="0"/>
              <a:t>‹#›</a:t>
            </a:fld>
            <a:endParaRPr lang="en-US"/>
          </a:p>
        </p:txBody>
      </p:sp>
    </p:spTree>
    <p:extLst>
      <p:ext uri="{BB962C8B-B14F-4D97-AF65-F5344CB8AC3E}">
        <p14:creationId xmlns:p14="http://schemas.microsoft.com/office/powerpoint/2010/main" val="26926366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0"/>
            <a:ext cx="9144000" cy="1223682"/>
          </a:xfrm>
          <a:custGeom>
            <a:avLst/>
            <a:gdLst/>
            <a:ahLst/>
            <a:cxnLst/>
            <a:rect l="l" t="t" r="r" b="b"/>
            <a:pathLst>
              <a:path w="10058400" h="1386840">
                <a:moveTo>
                  <a:pt x="0" y="1386281"/>
                </a:moveTo>
                <a:lnTo>
                  <a:pt x="10058400" y="1386281"/>
                </a:lnTo>
                <a:lnTo>
                  <a:pt x="10058400" y="0"/>
                </a:lnTo>
                <a:lnTo>
                  <a:pt x="0" y="0"/>
                </a:lnTo>
                <a:lnTo>
                  <a:pt x="0" y="1386281"/>
                </a:lnTo>
                <a:close/>
              </a:path>
            </a:pathLst>
          </a:custGeom>
          <a:solidFill>
            <a:srgbClr val="D8A31F"/>
          </a:solidFill>
        </p:spPr>
        <p:txBody>
          <a:bodyPr wrap="square" lIns="0" tIns="0" rIns="0" bIns="0" rtlCol="0"/>
          <a:lstStyle/>
          <a:p>
            <a:endParaRPr sz="1191">
              <a:solidFill>
                <a:prstClr val="black"/>
              </a:solidFill>
            </a:endParaRPr>
          </a:p>
        </p:txBody>
      </p:sp>
      <p:sp>
        <p:nvSpPr>
          <p:cNvPr id="2" name="Holder 2"/>
          <p:cNvSpPr>
            <a:spLocks noGrp="1"/>
          </p:cNvSpPr>
          <p:nvPr>
            <p:ph type="title"/>
          </p:nvPr>
        </p:nvSpPr>
        <p:spPr>
          <a:xfrm>
            <a:off x="971733" y="714162"/>
            <a:ext cx="7200533" cy="488916"/>
          </a:xfrm>
        </p:spPr>
        <p:txBody>
          <a:bodyPr lIns="0" tIns="0" rIns="0" bIns="0"/>
          <a:lstStyle>
            <a:lvl1pPr>
              <a:defRPr sz="3177" b="1" i="0">
                <a:solidFill>
                  <a:srgbClr val="7A1E02"/>
                </a:solidFill>
                <a:latin typeface="Futura LT Pro Book"/>
                <a:cs typeface="Futura LT Pro Book"/>
              </a:defRPr>
            </a:lvl1pPr>
          </a:lstStyle>
          <a:p>
            <a:endParaRPr/>
          </a:p>
        </p:txBody>
      </p:sp>
      <p:sp>
        <p:nvSpPr>
          <p:cNvPr id="3" name="Holder 3"/>
          <p:cNvSpPr>
            <a:spLocks noGrp="1"/>
          </p:cNvSpPr>
          <p:nvPr>
            <p:ph type="body" idx="1"/>
          </p:nvPr>
        </p:nvSpPr>
        <p:spPr/>
        <p:txBody>
          <a:bodyPr lIns="0" tIns="0" rIns="0" bIns="0"/>
          <a:lstStyle>
            <a:lvl1pPr>
              <a:defRPr b="0" i="0">
                <a:solidFill>
                  <a:schemeClr val="tx1"/>
                </a:solidFil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10/10/2017</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1521010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a:xfrm>
            <a:off x="971733" y="714162"/>
            <a:ext cx="7200533" cy="488916"/>
          </a:xfrm>
        </p:spPr>
        <p:txBody>
          <a:bodyPr lIns="0" tIns="0" rIns="0" bIns="0"/>
          <a:lstStyle>
            <a:lvl1pPr>
              <a:defRPr sz="3177" b="1" i="0">
                <a:solidFill>
                  <a:srgbClr val="7A1E02"/>
                </a:solidFill>
                <a:latin typeface="Futura LT Pro Book"/>
                <a:cs typeface="Futura LT Pro Book"/>
              </a:defRPr>
            </a:lvl1pPr>
          </a:lstStyle>
          <a:p>
            <a:endParaRPr/>
          </a:p>
        </p:txBody>
      </p:sp>
      <p:sp>
        <p:nvSpPr>
          <p:cNvPr id="3" name="Holder 3"/>
          <p:cNvSpPr>
            <a:spLocks noGrp="1"/>
          </p:cNvSpPr>
          <p:nvPr>
            <p:ph sz="half" idx="2"/>
          </p:nvPr>
        </p:nvSpPr>
        <p:spPr>
          <a:xfrm>
            <a:off x="457200" y="1577340"/>
            <a:ext cx="3977640"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09159" y="1577340"/>
            <a:ext cx="3977640" cy="276999"/>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10/10/2017</a:t>
            </a:fld>
            <a:endParaRPr lang="en-US">
              <a:solidFill>
                <a:prstClr val="black">
                  <a:tint val="75000"/>
                </a:prstClr>
              </a:solidFill>
            </a:endParaRPr>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14294224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a:xfrm>
            <a:off x="971733" y="714162"/>
            <a:ext cx="7200533" cy="488916"/>
          </a:xfrm>
        </p:spPr>
        <p:txBody>
          <a:bodyPr lIns="0" tIns="0" rIns="0" bIns="0"/>
          <a:lstStyle>
            <a:lvl1pPr>
              <a:defRPr sz="3177" b="1" i="0">
                <a:solidFill>
                  <a:srgbClr val="7A1E02"/>
                </a:solidFill>
                <a:latin typeface="Futura LT Pro Book"/>
                <a:cs typeface="Futura LT Pro Book"/>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10/10/2017</a:t>
            </a:fld>
            <a:endParaRPr lang="en-US">
              <a:solidFill>
                <a:prstClr val="black">
                  <a:tint val="75000"/>
                </a:prstClr>
              </a:solidFill>
            </a:endParaRPr>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1013390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6476" y="0"/>
            <a:ext cx="0" cy="1223682"/>
          </a:xfrm>
          <a:custGeom>
            <a:avLst/>
            <a:gdLst/>
            <a:ahLst/>
            <a:cxnLst/>
            <a:rect l="l" t="t" r="r" b="b"/>
            <a:pathLst>
              <a:path h="1386840">
                <a:moveTo>
                  <a:pt x="0" y="0"/>
                </a:moveTo>
                <a:lnTo>
                  <a:pt x="0" y="1386281"/>
                </a:lnTo>
              </a:path>
            </a:pathLst>
          </a:custGeom>
          <a:ln w="15519">
            <a:solidFill>
              <a:srgbClr val="D8A31F"/>
            </a:solidFill>
          </a:ln>
        </p:spPr>
        <p:txBody>
          <a:bodyPr wrap="square" lIns="0" tIns="0" rIns="0" bIns="0" rtlCol="0"/>
          <a:lstStyle/>
          <a:p>
            <a:endParaRPr sz="1191">
              <a:solidFill>
                <a:prstClr val="black"/>
              </a:solidFill>
            </a:endParaRPr>
          </a:p>
        </p:txBody>
      </p:sp>
      <p:sp>
        <p:nvSpPr>
          <p:cNvPr id="17" name="bk object 17"/>
          <p:cNvSpPr/>
          <p:nvPr/>
        </p:nvSpPr>
        <p:spPr>
          <a:xfrm>
            <a:off x="0" y="1220378"/>
            <a:ext cx="9142846" cy="4441451"/>
          </a:xfrm>
          <a:custGeom>
            <a:avLst/>
            <a:gdLst/>
            <a:ahLst/>
            <a:cxnLst/>
            <a:rect l="l" t="t" r="r" b="b"/>
            <a:pathLst>
              <a:path w="10057130" h="5033645">
                <a:moveTo>
                  <a:pt x="0" y="5033543"/>
                </a:moveTo>
                <a:lnTo>
                  <a:pt x="10056545" y="5033543"/>
                </a:lnTo>
                <a:lnTo>
                  <a:pt x="10056545" y="0"/>
                </a:lnTo>
                <a:lnTo>
                  <a:pt x="0" y="0"/>
                </a:lnTo>
                <a:lnTo>
                  <a:pt x="0" y="5033543"/>
                </a:lnTo>
                <a:close/>
              </a:path>
            </a:pathLst>
          </a:custGeom>
          <a:solidFill>
            <a:srgbClr val="5EA19B"/>
          </a:solidFill>
        </p:spPr>
        <p:txBody>
          <a:bodyPr wrap="square" lIns="0" tIns="0" rIns="0" bIns="0" rtlCol="0"/>
          <a:lstStyle/>
          <a:p>
            <a:endParaRPr sz="1191">
              <a:solidFill>
                <a:prstClr val="black"/>
              </a:solidFill>
            </a:endParaRPr>
          </a:p>
        </p:txBody>
      </p:sp>
      <p:sp>
        <p:nvSpPr>
          <p:cNvPr id="18" name="bk object 18"/>
          <p:cNvSpPr/>
          <p:nvPr/>
        </p:nvSpPr>
        <p:spPr>
          <a:xfrm>
            <a:off x="0" y="1"/>
            <a:ext cx="9144000" cy="1220881"/>
          </a:xfrm>
          <a:custGeom>
            <a:avLst/>
            <a:gdLst/>
            <a:ahLst/>
            <a:cxnLst/>
            <a:rect l="l" t="t" r="r" b="b"/>
            <a:pathLst>
              <a:path w="10058400" h="1383665">
                <a:moveTo>
                  <a:pt x="0" y="1383093"/>
                </a:moveTo>
                <a:lnTo>
                  <a:pt x="10058400" y="1383093"/>
                </a:lnTo>
                <a:lnTo>
                  <a:pt x="10058400" y="0"/>
                </a:lnTo>
                <a:lnTo>
                  <a:pt x="0" y="0"/>
                </a:lnTo>
                <a:lnTo>
                  <a:pt x="0" y="1383093"/>
                </a:lnTo>
                <a:close/>
              </a:path>
            </a:pathLst>
          </a:custGeom>
          <a:solidFill>
            <a:srgbClr val="D8A31F"/>
          </a:solidFill>
        </p:spPr>
        <p:txBody>
          <a:bodyPr wrap="square" lIns="0" tIns="0" rIns="0" bIns="0" rtlCol="0"/>
          <a:lstStyle/>
          <a:p>
            <a:endParaRPr sz="1191">
              <a:solidFill>
                <a:prstClr val="black"/>
              </a:solidFill>
            </a:endParaRPr>
          </a:p>
        </p:txBody>
      </p:sp>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10/10/2017</a:t>
            </a:fld>
            <a:endParaRPr lang="en-US">
              <a:solidFill>
                <a:prstClr val="black">
                  <a:tint val="75000"/>
                </a:prstClr>
              </a:solidFill>
            </a:endParaRPr>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7063339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dgm">
  <p:cSld name="Title and Diagram or Organization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477328"/>
          </a:xfrm>
        </p:spPr>
        <p:txBody>
          <a:bodyPr/>
          <a:lstStyle/>
          <a:p>
            <a:r>
              <a:rPr lang="en-US"/>
              <a:t>Click to edit Master title style</a:t>
            </a:r>
          </a:p>
        </p:txBody>
      </p:sp>
      <p:sp>
        <p:nvSpPr>
          <p:cNvPr id="3" name="SmartArt Placeholder 2"/>
          <p:cNvSpPr>
            <a:spLocks noGrp="1"/>
          </p:cNvSpPr>
          <p:nvPr>
            <p:ph type="dgm" idx="1"/>
          </p:nvPr>
        </p:nvSpPr>
        <p:spPr>
          <a:xfrm>
            <a:off x="457200" y="1600201"/>
            <a:ext cx="8229600" cy="276999"/>
          </a:xfrm>
        </p:spPr>
        <p:txBody>
          <a:bodyPr/>
          <a:lstStyle/>
          <a:p>
            <a:pPr lvl="0"/>
            <a:endParaRPr lang="en-US" noProof="0"/>
          </a:p>
        </p:txBody>
      </p:sp>
      <p:sp>
        <p:nvSpPr>
          <p:cNvPr id="4" name="Date Placeholder 3"/>
          <p:cNvSpPr>
            <a:spLocks noGrp="1"/>
          </p:cNvSpPr>
          <p:nvPr>
            <p:ph type="dt" sz="half" idx="10"/>
          </p:nvPr>
        </p:nvSpPr>
        <p:spPr>
          <a:xfrm>
            <a:off x="457200" y="6245227"/>
            <a:ext cx="2133600" cy="276999"/>
          </a:xfrm>
        </p:spPr>
        <p:txBody>
          <a:bodyPr/>
          <a:lstStyle>
            <a:lvl1pPr>
              <a:defRPr/>
            </a:lvl1pPr>
          </a:lstStyle>
          <a:p>
            <a:pPr>
              <a:defRPr/>
            </a:pPr>
            <a:endParaRPr lang="en-US">
              <a:solidFill>
                <a:prstClr val="black">
                  <a:tint val="75000"/>
                </a:prstClr>
              </a:solidFill>
            </a:endParaRPr>
          </a:p>
        </p:txBody>
      </p:sp>
      <p:sp>
        <p:nvSpPr>
          <p:cNvPr id="5" name="Footer Placeholder 4"/>
          <p:cNvSpPr>
            <a:spLocks noGrp="1"/>
          </p:cNvSpPr>
          <p:nvPr>
            <p:ph type="ftr" sz="quarter" idx="11"/>
          </p:nvPr>
        </p:nvSpPr>
        <p:spPr>
          <a:xfrm>
            <a:off x="3124200" y="6245227"/>
            <a:ext cx="2895600" cy="276999"/>
          </a:xfrm>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a:xfrm>
            <a:off x="6553200" y="6245227"/>
            <a:ext cx="2133600" cy="276999"/>
          </a:xfrm>
        </p:spPr>
        <p:txBody>
          <a:bodyPr/>
          <a:lstStyle>
            <a:lvl1pPr>
              <a:defRPr/>
            </a:lvl1pPr>
          </a:lstStyle>
          <a:p>
            <a:fld id="{A7DC1C87-6A9C-451A-8CF3-BE0DFF11AE30}" type="slidenum">
              <a:rPr lang="en-US" altLang="en-US">
                <a:solidFill>
                  <a:prstClr val="black">
                    <a:tint val="75000"/>
                  </a:prstClr>
                </a:solidFill>
              </a:rPr>
              <a:pPr/>
              <a:t>‹#›</a:t>
            </a:fld>
            <a:endParaRPr lang="en-US" altLang="en-US">
              <a:solidFill>
                <a:prstClr val="black">
                  <a:tint val="75000"/>
                </a:prstClr>
              </a:solidFill>
            </a:endParaRPr>
          </a:p>
        </p:txBody>
      </p:sp>
    </p:spTree>
    <p:extLst>
      <p:ext uri="{BB962C8B-B14F-4D97-AF65-F5344CB8AC3E}">
        <p14:creationId xmlns:p14="http://schemas.microsoft.com/office/powerpoint/2010/main" val="40858381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6CA88544-E2C9-41DD-9060-DAC42F969169}" type="datetimeFigureOut">
              <a:rPr lang="en-US" smtClean="0"/>
              <a:t>10/10/2017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94D9F9E-60A6-4EA3-B427-4E5121AAE049}" type="slidenum">
              <a:rPr lang="en-US" smtClean="0"/>
              <a:t>‹#›</a:t>
            </a:fld>
            <a:endParaRPr lang="en-US"/>
          </a:p>
        </p:txBody>
      </p:sp>
    </p:spTree>
    <p:extLst>
      <p:ext uri="{BB962C8B-B14F-4D97-AF65-F5344CB8AC3E}">
        <p14:creationId xmlns:p14="http://schemas.microsoft.com/office/powerpoint/2010/main" val="5038386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CA88544-E2C9-41DD-9060-DAC42F969169}" type="datetimeFigureOut">
              <a:rPr lang="en-US" smtClean="0"/>
              <a:t>10/10/2017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94D9F9E-60A6-4EA3-B427-4E5121AAE049}" type="slidenum">
              <a:rPr lang="en-US" smtClean="0"/>
              <a:t>‹#›</a:t>
            </a:fld>
            <a:endParaRPr lang="en-US"/>
          </a:p>
        </p:txBody>
      </p:sp>
    </p:spTree>
    <p:extLst>
      <p:ext uri="{BB962C8B-B14F-4D97-AF65-F5344CB8AC3E}">
        <p14:creationId xmlns:p14="http://schemas.microsoft.com/office/powerpoint/2010/main" val="32151095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CA88544-E2C9-41DD-9060-DAC42F969169}" type="datetimeFigureOut">
              <a:rPr lang="en-US" smtClean="0"/>
              <a:t>10/10/2017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94D9F9E-60A6-4EA3-B427-4E5121AAE049}" type="slidenum">
              <a:rPr lang="en-US" smtClean="0"/>
              <a:t>‹#›</a:t>
            </a:fld>
            <a:endParaRPr lang="en-US"/>
          </a:p>
        </p:txBody>
      </p:sp>
    </p:spTree>
    <p:extLst>
      <p:ext uri="{BB962C8B-B14F-4D97-AF65-F5344CB8AC3E}">
        <p14:creationId xmlns:p14="http://schemas.microsoft.com/office/powerpoint/2010/main" val="69557821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theme" Target="../theme/theme2.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971733" y="714161"/>
            <a:ext cx="7200533" cy="738664"/>
          </a:xfrm>
          <a:prstGeom prst="rect">
            <a:avLst/>
          </a:prstGeom>
        </p:spPr>
        <p:txBody>
          <a:bodyPr wrap="square" lIns="0" tIns="0" rIns="0" bIns="0">
            <a:spAutoFit/>
          </a:bodyPr>
          <a:lstStyle>
            <a:lvl1pPr>
              <a:defRPr sz="4800" b="1" i="0">
                <a:solidFill>
                  <a:srgbClr val="7A1E02"/>
                </a:solidFill>
                <a:latin typeface="Futura LT Pro Book"/>
                <a:cs typeface="Futura LT Pro Book"/>
              </a:defRPr>
            </a:lvl1pPr>
          </a:lstStyle>
          <a:p>
            <a:endParaRPr/>
          </a:p>
        </p:txBody>
      </p:sp>
      <p:sp>
        <p:nvSpPr>
          <p:cNvPr id="3" name="Holder 3"/>
          <p:cNvSpPr>
            <a:spLocks noGrp="1"/>
          </p:cNvSpPr>
          <p:nvPr>
            <p:ph type="body" idx="1"/>
          </p:nvPr>
        </p:nvSpPr>
        <p:spPr>
          <a:xfrm>
            <a:off x="1027129" y="3096697"/>
            <a:ext cx="7089740" cy="276999"/>
          </a:xfrm>
          <a:prstGeom prst="rect">
            <a:avLst/>
          </a:prstGeom>
        </p:spPr>
        <p:txBody>
          <a:bodyPr wrap="square" lIns="0" tIns="0" rIns="0" bIns="0">
            <a:spAutoFit/>
          </a:bodyPr>
          <a:lstStyle>
            <a:lvl1pPr>
              <a:defRPr b="0" i="0">
                <a:solidFill>
                  <a:schemeClr val="tx1"/>
                </a:solidFill>
              </a:defRPr>
            </a:lvl1pPr>
          </a:lstStyle>
          <a:p>
            <a:endParaRPr/>
          </a:p>
        </p:txBody>
      </p:sp>
      <p:sp>
        <p:nvSpPr>
          <p:cNvPr id="4" name="Holder 4"/>
          <p:cNvSpPr>
            <a:spLocks noGrp="1"/>
          </p:cNvSpPr>
          <p:nvPr>
            <p:ph type="ftr" sz="quarter" idx="5"/>
          </p:nvPr>
        </p:nvSpPr>
        <p:spPr>
          <a:xfrm>
            <a:off x="3108961" y="6377941"/>
            <a:ext cx="2926079" cy="276999"/>
          </a:xfrm>
          <a:prstGeom prst="rect">
            <a:avLst/>
          </a:prstGeom>
        </p:spPr>
        <p:txBody>
          <a:bodyPr wrap="square" lIns="0" tIns="0" rIns="0" bIns="0">
            <a:spAutoFit/>
          </a:bodyPr>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a:xfrm>
            <a:off x="457200" y="6377941"/>
            <a:ext cx="2103120" cy="276999"/>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10/10/2017</a:t>
            </a:fld>
            <a:endParaRPr lang="en-US">
              <a:solidFill>
                <a:prstClr val="black">
                  <a:tint val="75000"/>
                </a:prstClr>
              </a:solidFill>
            </a:endParaRPr>
          </a:p>
        </p:txBody>
      </p:sp>
      <p:sp>
        <p:nvSpPr>
          <p:cNvPr id="6" name="Holder 6"/>
          <p:cNvSpPr>
            <a:spLocks noGrp="1"/>
          </p:cNvSpPr>
          <p:nvPr>
            <p:ph type="sldNum" sz="quarter" idx="7"/>
          </p:nvPr>
        </p:nvSpPr>
        <p:spPr>
          <a:xfrm>
            <a:off x="6583680" y="6377941"/>
            <a:ext cx="2103120" cy="276999"/>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135089108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Lst>
  <p:txStyles>
    <p:titleStyle>
      <a:lvl1pPr>
        <a:defRPr>
          <a:latin typeface="+mj-lt"/>
          <a:ea typeface="+mj-ea"/>
          <a:cs typeface="+mj-cs"/>
        </a:defRPr>
      </a:lvl1pPr>
    </p:titleStyle>
    <p:bodyStyle>
      <a:lvl1pPr marL="0">
        <a:defRPr>
          <a:latin typeface="+mn-lt"/>
          <a:ea typeface="+mn-ea"/>
          <a:cs typeface="+mn-cs"/>
        </a:defRPr>
      </a:lvl1pPr>
      <a:lvl2pPr marL="302575">
        <a:defRPr>
          <a:latin typeface="+mn-lt"/>
          <a:ea typeface="+mn-ea"/>
          <a:cs typeface="+mn-cs"/>
        </a:defRPr>
      </a:lvl2pPr>
      <a:lvl3pPr marL="605150">
        <a:defRPr>
          <a:latin typeface="+mn-lt"/>
          <a:ea typeface="+mn-ea"/>
          <a:cs typeface="+mn-cs"/>
        </a:defRPr>
      </a:lvl3pPr>
      <a:lvl4pPr marL="907725">
        <a:defRPr>
          <a:latin typeface="+mn-lt"/>
          <a:ea typeface="+mn-ea"/>
          <a:cs typeface="+mn-cs"/>
        </a:defRPr>
      </a:lvl4pPr>
      <a:lvl5pPr marL="1210300">
        <a:defRPr>
          <a:latin typeface="+mn-lt"/>
          <a:ea typeface="+mn-ea"/>
          <a:cs typeface="+mn-cs"/>
        </a:defRPr>
      </a:lvl5pPr>
      <a:lvl6pPr marL="1512875">
        <a:defRPr>
          <a:latin typeface="+mn-lt"/>
          <a:ea typeface="+mn-ea"/>
          <a:cs typeface="+mn-cs"/>
        </a:defRPr>
      </a:lvl6pPr>
      <a:lvl7pPr marL="1815450">
        <a:defRPr>
          <a:latin typeface="+mn-lt"/>
          <a:ea typeface="+mn-ea"/>
          <a:cs typeface="+mn-cs"/>
        </a:defRPr>
      </a:lvl7pPr>
      <a:lvl8pPr marL="2118025">
        <a:defRPr>
          <a:latin typeface="+mn-lt"/>
          <a:ea typeface="+mn-ea"/>
          <a:cs typeface="+mn-cs"/>
        </a:defRPr>
      </a:lvl8pPr>
      <a:lvl9pPr marL="2420600">
        <a:defRPr>
          <a:latin typeface="+mn-lt"/>
          <a:ea typeface="+mn-ea"/>
          <a:cs typeface="+mn-cs"/>
        </a:defRPr>
      </a:lvl9pPr>
    </p:bodyStyle>
    <p:otherStyle>
      <a:lvl1pPr marL="0">
        <a:defRPr>
          <a:latin typeface="+mn-lt"/>
          <a:ea typeface="+mn-ea"/>
          <a:cs typeface="+mn-cs"/>
        </a:defRPr>
      </a:lvl1pPr>
      <a:lvl2pPr marL="302575">
        <a:defRPr>
          <a:latin typeface="+mn-lt"/>
          <a:ea typeface="+mn-ea"/>
          <a:cs typeface="+mn-cs"/>
        </a:defRPr>
      </a:lvl2pPr>
      <a:lvl3pPr marL="605150">
        <a:defRPr>
          <a:latin typeface="+mn-lt"/>
          <a:ea typeface="+mn-ea"/>
          <a:cs typeface="+mn-cs"/>
        </a:defRPr>
      </a:lvl3pPr>
      <a:lvl4pPr marL="907725">
        <a:defRPr>
          <a:latin typeface="+mn-lt"/>
          <a:ea typeface="+mn-ea"/>
          <a:cs typeface="+mn-cs"/>
        </a:defRPr>
      </a:lvl4pPr>
      <a:lvl5pPr marL="1210300">
        <a:defRPr>
          <a:latin typeface="+mn-lt"/>
          <a:ea typeface="+mn-ea"/>
          <a:cs typeface="+mn-cs"/>
        </a:defRPr>
      </a:lvl5pPr>
      <a:lvl6pPr marL="1512875">
        <a:defRPr>
          <a:latin typeface="+mn-lt"/>
          <a:ea typeface="+mn-ea"/>
          <a:cs typeface="+mn-cs"/>
        </a:defRPr>
      </a:lvl6pPr>
      <a:lvl7pPr marL="1815450">
        <a:defRPr>
          <a:latin typeface="+mn-lt"/>
          <a:ea typeface="+mn-ea"/>
          <a:cs typeface="+mn-cs"/>
        </a:defRPr>
      </a:lvl7pPr>
      <a:lvl8pPr marL="2118025">
        <a:defRPr>
          <a:latin typeface="+mn-lt"/>
          <a:ea typeface="+mn-ea"/>
          <a:cs typeface="+mn-cs"/>
        </a:defRPr>
      </a:lvl8pPr>
      <a:lvl9pPr marL="2420600">
        <a:defRPr>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CA88544-E2C9-41DD-9060-DAC42F969169}" type="datetimeFigureOut">
              <a:rPr lang="en-US" smtClean="0"/>
              <a:t>10/10/2017</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94D9F9E-60A6-4EA3-B427-4E5121AAE049}" type="slidenum">
              <a:rPr lang="en-US" smtClean="0"/>
              <a:t>‹#›</a:t>
            </a:fld>
            <a:endParaRPr lang="en-US"/>
          </a:p>
        </p:txBody>
      </p:sp>
    </p:spTree>
    <p:extLst>
      <p:ext uri="{BB962C8B-B14F-4D97-AF65-F5344CB8AC3E}">
        <p14:creationId xmlns:p14="http://schemas.microsoft.com/office/powerpoint/2010/main" val="3572132518"/>
      </p:ext>
    </p:extLst>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3.jp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hyperlink" Target="https://www.measureevaluation.org/his-strengthening-resource-center" TargetMode="Externa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www.measureevaluation.org/" TargetMode="External"/><Relationship Id="rId2" Type="http://schemas.openxmlformats.org/officeDocument/2006/relationships/notesSlide" Target="../notesSlides/notesSlide15.xml"/><Relationship Id="rId1" Type="http://schemas.openxmlformats.org/officeDocument/2006/relationships/slideLayout" Target="../slideLayouts/slideLayout5.xml"/><Relationship Id="rId5" Type="http://schemas.openxmlformats.org/officeDocument/2006/relationships/image" Target="../media/image2.jpeg"/><Relationship Id="rId4" Type="http://schemas.openxmlformats.org/officeDocument/2006/relationships/image" Target="../media/image13.jp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comments" Target="../comments/commen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emf"/><Relationship Id="rId4" Type="http://schemas.openxmlformats.org/officeDocument/2006/relationships/image" Target="../media/image16.png"/></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01.jpg"/>
          <p:cNvPicPr/>
          <p:nvPr/>
        </p:nvPicPr>
        <p:blipFill rotWithShape="1">
          <a:blip r:embed="rId3" cstate="print">
            <a:extLst>
              <a:ext uri="{28A0092B-C50C-407E-A947-70E740481C1C}">
                <a14:useLocalDpi xmlns:a14="http://schemas.microsoft.com/office/drawing/2010/main" val="0"/>
              </a:ext>
            </a:extLst>
          </a:blip>
          <a:srcRect t="1908" b="4389"/>
          <a:stretch/>
        </p:blipFill>
        <p:spPr>
          <a:xfrm>
            <a:off x="-1" y="1207432"/>
            <a:ext cx="9144000" cy="4629075"/>
          </a:xfrm>
          <a:prstGeom prst="rect">
            <a:avLst/>
          </a:prstGeom>
          <a:ln/>
        </p:spPr>
      </p:pic>
      <p:sp>
        <p:nvSpPr>
          <p:cNvPr id="17" name="Title 1"/>
          <p:cNvSpPr txBox="1">
            <a:spLocks/>
          </p:cNvSpPr>
          <p:nvPr/>
        </p:nvSpPr>
        <p:spPr>
          <a:xfrm>
            <a:off x="372623" y="97804"/>
            <a:ext cx="8673353" cy="1792607"/>
          </a:xfrm>
          <a:prstGeom prst="rect">
            <a:avLst/>
          </a:prstGeom>
        </p:spPr>
        <p:txBody>
          <a:bodyPr wrap="square" lIns="0" tIns="0" rIns="0" bIns="0">
            <a:spAutoFit/>
          </a:bodyPr>
          <a:lstStyle>
            <a:lvl1pPr>
              <a:defRPr sz="4800" b="1" i="0">
                <a:solidFill>
                  <a:srgbClr val="ECCE18"/>
                </a:solidFill>
                <a:latin typeface="Futura LT Pro Book"/>
                <a:ea typeface="+mj-ea"/>
                <a:cs typeface="Futura LT Pro Book"/>
              </a:defRPr>
            </a:lvl1pPr>
          </a:lstStyle>
          <a:p>
            <a:r>
              <a:rPr lang="en-US" sz="3883" kern="0" dirty="0">
                <a:solidFill>
                  <a:schemeClr val="bg1"/>
                </a:solidFill>
                <a:latin typeface="Century Gothic" panose="020B0502020202020204" pitchFamily="34" charset="0"/>
              </a:rPr>
              <a:t>MEASURE Evaluation’s</a:t>
            </a:r>
          </a:p>
          <a:p>
            <a:r>
              <a:rPr lang="en-US" sz="3883" b="0" kern="0" dirty="0">
                <a:solidFill>
                  <a:schemeClr val="bg1"/>
                </a:solidFill>
                <a:latin typeface="Century Gothic" panose="020B0502020202020204" pitchFamily="34" charset="0"/>
              </a:rPr>
              <a:t>Health Information System Strengthening Model </a:t>
            </a:r>
          </a:p>
        </p:txBody>
      </p:sp>
      <p:sp>
        <p:nvSpPr>
          <p:cNvPr id="4" name="object 4"/>
          <p:cNvSpPr txBox="1">
            <a:spLocks noGrp="1"/>
          </p:cNvSpPr>
          <p:nvPr>
            <p:ph type="title"/>
          </p:nvPr>
        </p:nvSpPr>
        <p:spPr>
          <a:xfrm>
            <a:off x="4252504" y="3267273"/>
            <a:ext cx="4656172" cy="3590727"/>
          </a:xfrm>
          <a:prstGeom prst="rect">
            <a:avLst/>
          </a:prstGeom>
        </p:spPr>
        <p:txBody>
          <a:bodyPr vert="horz" wrap="square" lIns="0" tIns="0" rIns="0" bIns="0" rtlCol="0">
            <a:spAutoFit/>
          </a:bodyPr>
          <a:lstStyle/>
          <a:p>
            <a:pPr marL="11206">
              <a:lnSpc>
                <a:spcPts val="3530"/>
              </a:lnSpc>
            </a:pPr>
            <a:br>
              <a:rPr lang="en-US" sz="2471" dirty="0">
                <a:solidFill>
                  <a:schemeClr val="bg1"/>
                </a:solidFill>
              </a:rPr>
            </a:br>
            <a:br>
              <a:rPr lang="en-US" sz="2471" dirty="0">
                <a:solidFill>
                  <a:schemeClr val="bg1"/>
                </a:solidFill>
              </a:rPr>
            </a:br>
            <a:br>
              <a:rPr lang="en-US" sz="2471" b="0" dirty="0">
                <a:solidFill>
                  <a:schemeClr val="bg1"/>
                </a:solidFill>
              </a:rPr>
            </a:br>
            <a:br>
              <a:rPr lang="en-US" sz="2824" b="0" dirty="0">
                <a:solidFill>
                  <a:schemeClr val="bg1"/>
                </a:solidFill>
              </a:rPr>
            </a:br>
            <a:br>
              <a:rPr lang="en-US" sz="2824" b="0" dirty="0">
                <a:solidFill>
                  <a:schemeClr val="bg1"/>
                </a:solidFill>
              </a:rPr>
            </a:br>
            <a:br>
              <a:rPr lang="en-US" sz="2824" kern="1200" dirty="0">
                <a:solidFill>
                  <a:schemeClr val="tx1"/>
                </a:solidFill>
              </a:rPr>
            </a:br>
            <a:br>
              <a:rPr lang="en-US" sz="2824" b="0" dirty="0">
                <a:solidFill>
                  <a:srgbClr val="FF8D3F"/>
                </a:solidFill>
              </a:rPr>
            </a:br>
            <a:endParaRPr sz="2824" b="0" spc="-172" dirty="0">
              <a:solidFill>
                <a:srgbClr val="FF8D3F"/>
              </a:solidFill>
            </a:endParaRPr>
          </a:p>
        </p:txBody>
      </p:sp>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83875" y="5897573"/>
            <a:ext cx="1123305" cy="960427"/>
          </a:xfrm>
          <a:prstGeom prst="rect">
            <a:avLst/>
          </a:prstGeom>
        </p:spPr>
      </p:pic>
      <p:pic>
        <p:nvPicPr>
          <p:cNvPr id="8" name="Picture 7"/>
          <p:cNvPicPr>
            <a:picLocks noChangeAspect="1"/>
          </p:cNvPicPr>
          <p:nvPr/>
        </p:nvPicPr>
        <p:blipFill rotWithShape="1">
          <a:blip r:embed="rId5">
            <a:extLst>
              <a:ext uri="{28A0092B-C50C-407E-A947-70E740481C1C}">
                <a14:useLocalDpi xmlns:a14="http://schemas.microsoft.com/office/drawing/2010/main" val="0"/>
              </a:ext>
            </a:extLst>
          </a:blip>
          <a:srcRect l="40134" b="23721"/>
          <a:stretch/>
        </p:blipFill>
        <p:spPr>
          <a:xfrm>
            <a:off x="6375129" y="5897573"/>
            <a:ext cx="1960687" cy="899360"/>
          </a:xfrm>
          <a:prstGeom prst="rect">
            <a:avLst/>
          </a:prstGeom>
        </p:spPr>
      </p:pic>
    </p:spTree>
    <p:extLst>
      <p:ext uri="{BB962C8B-B14F-4D97-AF65-F5344CB8AC3E}">
        <p14:creationId xmlns:p14="http://schemas.microsoft.com/office/powerpoint/2010/main" val="6232666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a:xfrm>
            <a:off x="653142" y="437244"/>
            <a:ext cx="7200533" cy="1354217"/>
          </a:xfrm>
        </p:spPr>
        <p:txBody>
          <a:bodyPr/>
          <a:lstStyle/>
          <a:p>
            <a:r>
              <a:rPr lang="en-US" sz="4400" dirty="0">
                <a:latin typeface="Century Gothic" panose="020B0502020202020204" pitchFamily="34" charset="0"/>
              </a:rPr>
              <a:t>Contextual Factors </a:t>
            </a:r>
            <a:br>
              <a:rPr lang="en-US" sz="4400" dirty="0">
                <a:latin typeface="Century Gothic" panose="020B0502020202020204" pitchFamily="34" charset="0"/>
              </a:rPr>
            </a:br>
            <a:r>
              <a:rPr lang="en-US" sz="4400" dirty="0">
                <a:latin typeface="Century Gothic" panose="020B0502020202020204" pitchFamily="34" charset="0"/>
              </a:rPr>
              <a:t>and the Human Element</a:t>
            </a:r>
          </a:p>
        </p:txBody>
      </p:sp>
      <p:sp>
        <p:nvSpPr>
          <p:cNvPr id="9" name="Content Placeholder 8"/>
          <p:cNvSpPr>
            <a:spLocks noGrp="1"/>
          </p:cNvSpPr>
          <p:nvPr>
            <p:ph sz="half" idx="4294967295"/>
          </p:nvPr>
        </p:nvSpPr>
        <p:spPr>
          <a:xfrm>
            <a:off x="452054" y="2364398"/>
            <a:ext cx="3868738" cy="3684588"/>
          </a:xfrm>
        </p:spPr>
        <p:txBody>
          <a:bodyPr>
            <a:normAutofit/>
          </a:bodyPr>
          <a:lstStyle/>
          <a:p>
            <a:r>
              <a:rPr lang="en-US" b="1" dirty="0">
                <a:latin typeface="Century Gothic" panose="020B0502020202020204" pitchFamily="34" charset="0"/>
              </a:rPr>
              <a:t>Contextual Factors:</a:t>
            </a:r>
          </a:p>
          <a:p>
            <a:pPr marL="285750" indent="-285750">
              <a:buFont typeface="Courier New" panose="02070309020205020404" pitchFamily="49" charset="0"/>
              <a:buChar char="o"/>
            </a:pPr>
            <a:r>
              <a:rPr lang="en-US" dirty="0">
                <a:latin typeface="Century Gothic" panose="020B0502020202020204" pitchFamily="34" charset="0"/>
              </a:rPr>
              <a:t>Health Equity (including gender)</a:t>
            </a:r>
          </a:p>
          <a:p>
            <a:pPr marL="285750" indent="-285750">
              <a:buFont typeface="Courier New" panose="02070309020205020404" pitchFamily="49" charset="0"/>
              <a:buChar char="o"/>
            </a:pPr>
            <a:r>
              <a:rPr lang="en-US" dirty="0">
                <a:latin typeface="Century Gothic" panose="020B0502020202020204" pitchFamily="34" charset="0"/>
              </a:rPr>
              <a:t>Donors</a:t>
            </a:r>
          </a:p>
          <a:p>
            <a:pPr marL="285750" indent="-285750">
              <a:buFont typeface="Courier New" panose="02070309020205020404" pitchFamily="49" charset="0"/>
              <a:buChar char="o"/>
            </a:pPr>
            <a:r>
              <a:rPr lang="en-US" dirty="0">
                <a:latin typeface="Century Gothic" panose="020B0502020202020204" pitchFamily="34" charset="0"/>
              </a:rPr>
              <a:t>Global Initiative</a:t>
            </a:r>
          </a:p>
          <a:p>
            <a:pPr marL="285750" indent="-285750">
              <a:buFont typeface="Courier New" panose="02070309020205020404" pitchFamily="49" charset="0"/>
              <a:buChar char="o"/>
            </a:pPr>
            <a:r>
              <a:rPr lang="en-US" dirty="0">
                <a:latin typeface="Century Gothic" panose="020B0502020202020204" pitchFamily="34" charset="0"/>
              </a:rPr>
              <a:t>Availability of Public Utilities</a:t>
            </a:r>
          </a:p>
          <a:p>
            <a:pPr marL="285750" indent="-285750">
              <a:buFont typeface="Courier New" panose="02070309020205020404" pitchFamily="49" charset="0"/>
              <a:buChar char="o"/>
            </a:pPr>
            <a:r>
              <a:rPr lang="en-US" dirty="0">
                <a:latin typeface="Century Gothic" panose="020B0502020202020204" pitchFamily="34" charset="0"/>
              </a:rPr>
              <a:t>Civil/Political Unrest</a:t>
            </a:r>
          </a:p>
          <a:p>
            <a:pPr marL="285750" indent="-285750">
              <a:buFont typeface="Courier New" panose="02070309020205020404" pitchFamily="49" charset="0"/>
              <a:buChar char="o"/>
            </a:pPr>
            <a:r>
              <a:rPr lang="en-US" dirty="0">
                <a:latin typeface="Century Gothic" panose="020B0502020202020204" pitchFamily="34" charset="0"/>
              </a:rPr>
              <a:t>Devolution</a:t>
            </a:r>
          </a:p>
          <a:p>
            <a:pPr marL="285750" indent="-285750">
              <a:buFont typeface="Courier New" panose="02070309020205020404" pitchFamily="49" charset="0"/>
              <a:buChar char="o"/>
            </a:pPr>
            <a:r>
              <a:rPr lang="en-US" dirty="0">
                <a:latin typeface="Century Gothic" panose="020B0502020202020204" pitchFamily="34" charset="0"/>
              </a:rPr>
              <a:t>Privatization</a:t>
            </a:r>
          </a:p>
          <a:p>
            <a:pPr marL="285750" indent="-285750">
              <a:buFont typeface="Courier New" panose="02070309020205020404" pitchFamily="49" charset="0"/>
              <a:buChar char="o"/>
            </a:pPr>
            <a:r>
              <a:rPr lang="en-US" dirty="0">
                <a:latin typeface="Century Gothic" panose="020B0502020202020204" pitchFamily="34" charset="0"/>
              </a:rPr>
              <a:t>Disease Outbreaks</a:t>
            </a:r>
          </a:p>
          <a:p>
            <a:pPr marL="285750" indent="-285750">
              <a:buFont typeface="Courier New" panose="02070309020205020404" pitchFamily="49" charset="0"/>
              <a:buChar char="o"/>
            </a:pPr>
            <a:r>
              <a:rPr lang="en-US" dirty="0">
                <a:latin typeface="Century Gothic" panose="020B0502020202020204" pitchFamily="34" charset="0"/>
              </a:rPr>
              <a:t>Socioeconomic Status</a:t>
            </a:r>
          </a:p>
          <a:p>
            <a:pPr marL="285750" indent="-285750">
              <a:buFont typeface="Courier New" panose="02070309020205020404" pitchFamily="49" charset="0"/>
              <a:buChar char="o"/>
            </a:pPr>
            <a:r>
              <a:rPr lang="en-US" dirty="0">
                <a:latin typeface="Century Gothic" panose="020B0502020202020204" pitchFamily="34" charset="0"/>
              </a:rPr>
              <a:t>Natural Disasters</a:t>
            </a:r>
          </a:p>
          <a:p>
            <a:endParaRPr lang="en-US" dirty="0">
              <a:latin typeface="Century Gothic" panose="020B0502020202020204" pitchFamily="34" charset="0"/>
            </a:endParaRPr>
          </a:p>
        </p:txBody>
      </p:sp>
      <p:sp>
        <p:nvSpPr>
          <p:cNvPr id="7" name="Oval 6"/>
          <p:cNvSpPr/>
          <p:nvPr/>
        </p:nvSpPr>
        <p:spPr>
          <a:xfrm>
            <a:off x="4253409" y="1982440"/>
            <a:ext cx="3918857" cy="4066546"/>
          </a:xfrm>
          <a:prstGeom prst="ellipse">
            <a:avLst/>
          </a:prstGeom>
          <a:solidFill>
            <a:srgbClr val="E4B8DF"/>
          </a:solidFill>
          <a:ln>
            <a:solidFill>
              <a:schemeClr val="bg1"/>
            </a:solidFill>
          </a:ln>
        </p:spPr>
        <p:style>
          <a:lnRef idx="1">
            <a:schemeClr val="accent4"/>
          </a:lnRef>
          <a:fillRef idx="2">
            <a:schemeClr val="accent4"/>
          </a:fillRef>
          <a:effectRef idx="1">
            <a:schemeClr val="accent4"/>
          </a:effectRef>
          <a:fontRef idx="minor">
            <a:schemeClr val="dk1"/>
          </a:fontRef>
        </p:style>
        <p:txBody>
          <a:bodyPr rtlCol="0" anchor="ctr"/>
          <a:lstStyle/>
          <a:p>
            <a:r>
              <a:rPr lang="en-US" b="1" dirty="0">
                <a:solidFill>
                  <a:schemeClr val="tx2"/>
                </a:solidFill>
                <a:latin typeface="Century Gothic" panose="020B0502020202020204" pitchFamily="34" charset="0"/>
              </a:rPr>
              <a:t>The Human Element:</a:t>
            </a:r>
            <a:endParaRPr lang="en-US" dirty="0">
              <a:solidFill>
                <a:schemeClr val="tx2"/>
              </a:solidFill>
              <a:latin typeface="Century Gothic" panose="020B0502020202020204" pitchFamily="34" charset="0"/>
            </a:endParaRPr>
          </a:p>
          <a:p>
            <a:pPr marL="285750" indent="-285750">
              <a:buFont typeface="Arial" panose="020B0604020202020204" pitchFamily="34" charset="0"/>
              <a:buChar char="•"/>
            </a:pPr>
            <a:r>
              <a:rPr lang="en-US" dirty="0">
                <a:solidFill>
                  <a:schemeClr val="tx2"/>
                </a:solidFill>
                <a:latin typeface="Century Gothic" panose="020B0502020202020204" pitchFamily="34" charset="0"/>
              </a:rPr>
              <a:t>Data producers</a:t>
            </a:r>
          </a:p>
          <a:p>
            <a:pPr marL="285750" indent="-285750">
              <a:buFont typeface="Arial" panose="020B0604020202020204" pitchFamily="34" charset="0"/>
              <a:buChar char="•"/>
            </a:pPr>
            <a:r>
              <a:rPr lang="en-US" dirty="0">
                <a:solidFill>
                  <a:schemeClr val="tx2"/>
                </a:solidFill>
                <a:latin typeface="Century Gothic" panose="020B0502020202020204" pitchFamily="34" charset="0"/>
              </a:rPr>
              <a:t>Data users</a:t>
            </a:r>
          </a:p>
          <a:p>
            <a:pPr marL="285750" indent="-285750">
              <a:buFont typeface="Arial" panose="020B0604020202020204" pitchFamily="34" charset="0"/>
              <a:buChar char="•"/>
            </a:pPr>
            <a:r>
              <a:rPr lang="en-US" dirty="0">
                <a:solidFill>
                  <a:schemeClr val="tx2"/>
                </a:solidFill>
                <a:latin typeface="Century Gothic" panose="020B0502020202020204" pitchFamily="34" charset="0"/>
              </a:rPr>
              <a:t>His managers</a:t>
            </a:r>
          </a:p>
          <a:p>
            <a:pPr marL="285750" indent="-285750">
              <a:buFont typeface="Arial" panose="020B0604020202020204" pitchFamily="34" charset="0"/>
              <a:buChar char="•"/>
            </a:pPr>
            <a:r>
              <a:rPr lang="en-US" dirty="0">
                <a:solidFill>
                  <a:schemeClr val="tx2"/>
                </a:solidFill>
                <a:latin typeface="Century Gothic" panose="020B0502020202020204" pitchFamily="34" charset="0"/>
              </a:rPr>
              <a:t>Healthcare providers</a:t>
            </a:r>
          </a:p>
          <a:p>
            <a:pPr marL="285750" indent="-285750">
              <a:buFont typeface="Arial" panose="020B0604020202020204" pitchFamily="34" charset="0"/>
              <a:buChar char="•"/>
            </a:pPr>
            <a:r>
              <a:rPr lang="en-US" dirty="0">
                <a:solidFill>
                  <a:schemeClr val="tx2"/>
                </a:solidFill>
                <a:latin typeface="Century Gothic" panose="020B0502020202020204" pitchFamily="34" charset="0"/>
              </a:rPr>
              <a:t>Clients</a:t>
            </a:r>
          </a:p>
          <a:p>
            <a:pPr marL="285750" indent="-285750">
              <a:buFont typeface="Arial" panose="020B0604020202020204" pitchFamily="34" charset="0"/>
              <a:buChar char="•"/>
            </a:pPr>
            <a:r>
              <a:rPr lang="en-US" dirty="0">
                <a:solidFill>
                  <a:schemeClr val="tx2"/>
                </a:solidFill>
                <a:latin typeface="Century Gothic" panose="020B0502020202020204" pitchFamily="34" charset="0"/>
              </a:rPr>
              <a:t>Decision makers</a:t>
            </a:r>
          </a:p>
        </p:txBody>
      </p:sp>
    </p:spTree>
    <p:extLst>
      <p:ext uri="{BB962C8B-B14F-4D97-AF65-F5344CB8AC3E}">
        <p14:creationId xmlns:p14="http://schemas.microsoft.com/office/powerpoint/2010/main" val="19815964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7159" y="526875"/>
            <a:ext cx="8546841" cy="1231106"/>
          </a:xfrm>
        </p:spPr>
        <p:txBody>
          <a:bodyPr/>
          <a:lstStyle/>
          <a:p>
            <a:r>
              <a:rPr lang="en-US" sz="4000" dirty="0">
                <a:latin typeface="Century Gothic" panose="020B0502020202020204" pitchFamily="34" charset="0"/>
              </a:rPr>
              <a:t>HISSM</a:t>
            </a:r>
            <a:r>
              <a:rPr lang="en-US" sz="4000" dirty="0">
                <a:latin typeface="Calibri" panose="020F0502020204030204" pitchFamily="34" charset="0"/>
              </a:rPr>
              <a:t>—</a:t>
            </a:r>
            <a:r>
              <a:rPr lang="en-US" sz="4000" dirty="0">
                <a:latin typeface="Century Gothic" panose="020B0502020202020204" pitchFamily="34" charset="0"/>
              </a:rPr>
              <a:t> Illustrative Interventions</a:t>
            </a:r>
          </a:p>
        </p:txBody>
      </p:sp>
      <p:graphicFrame>
        <p:nvGraphicFramePr>
          <p:cNvPr id="4" name="Table 3">
            <a:extLst>
              <a:ext uri="{FF2B5EF4-FFF2-40B4-BE49-F238E27FC236}">
                <a16:creationId xmlns:a16="http://schemas.microsoft.com/office/drawing/2014/main" id="{3DE48E5D-2BC4-4BAE-9E6E-6A5FF4C50314}"/>
              </a:ext>
            </a:extLst>
          </p:cNvPr>
          <p:cNvGraphicFramePr>
            <a:graphicFrameLocks noGrp="1"/>
          </p:cNvGraphicFramePr>
          <p:nvPr>
            <p:extLst>
              <p:ext uri="{D42A27DB-BD31-4B8C-83A1-F6EECF244321}">
                <p14:modId xmlns:p14="http://schemas.microsoft.com/office/powerpoint/2010/main" val="3545951326"/>
              </p:ext>
            </p:extLst>
          </p:nvPr>
        </p:nvGraphicFramePr>
        <p:xfrm>
          <a:off x="228600" y="1277472"/>
          <a:ext cx="8673355" cy="5399142"/>
        </p:xfrm>
        <a:graphic>
          <a:graphicData uri="http://schemas.openxmlformats.org/drawingml/2006/table">
            <a:tbl>
              <a:tblPr firstRow="1" firstCol="1" bandRow="1">
                <a:tableStyleId>{BC89EF96-8CEA-46FF-86C4-4CE0E7609802}</a:tableStyleId>
              </a:tblPr>
              <a:tblGrid>
                <a:gridCol w="1694329">
                  <a:extLst>
                    <a:ext uri="{9D8B030D-6E8A-4147-A177-3AD203B41FA5}">
                      <a16:colId xmlns:a16="http://schemas.microsoft.com/office/drawing/2014/main" val="2249297392"/>
                    </a:ext>
                  </a:extLst>
                </a:gridCol>
                <a:gridCol w="1425389">
                  <a:extLst>
                    <a:ext uri="{9D8B030D-6E8A-4147-A177-3AD203B41FA5}">
                      <a16:colId xmlns:a16="http://schemas.microsoft.com/office/drawing/2014/main" val="655233765"/>
                    </a:ext>
                  </a:extLst>
                </a:gridCol>
                <a:gridCol w="1721223">
                  <a:extLst>
                    <a:ext uri="{9D8B030D-6E8A-4147-A177-3AD203B41FA5}">
                      <a16:colId xmlns:a16="http://schemas.microsoft.com/office/drawing/2014/main" val="754733620"/>
                    </a:ext>
                  </a:extLst>
                </a:gridCol>
                <a:gridCol w="1963271">
                  <a:extLst>
                    <a:ext uri="{9D8B030D-6E8A-4147-A177-3AD203B41FA5}">
                      <a16:colId xmlns:a16="http://schemas.microsoft.com/office/drawing/2014/main" val="98045528"/>
                    </a:ext>
                  </a:extLst>
                </a:gridCol>
                <a:gridCol w="1869143">
                  <a:extLst>
                    <a:ext uri="{9D8B030D-6E8A-4147-A177-3AD203B41FA5}">
                      <a16:colId xmlns:a16="http://schemas.microsoft.com/office/drawing/2014/main" val="1800670806"/>
                    </a:ext>
                  </a:extLst>
                </a:gridCol>
              </a:tblGrid>
              <a:tr h="468443">
                <a:tc gridSpan="2">
                  <a:txBody>
                    <a:bodyPr/>
                    <a:lstStyle/>
                    <a:p>
                      <a:pPr marL="0" marR="0">
                        <a:lnSpc>
                          <a:spcPct val="107000"/>
                        </a:lnSpc>
                        <a:spcBef>
                          <a:spcPts val="0"/>
                        </a:spcBef>
                        <a:spcAft>
                          <a:spcPts val="0"/>
                        </a:spcAft>
                      </a:pPr>
                      <a:r>
                        <a:rPr lang="en-US" sz="1800" dirty="0">
                          <a:effectLst/>
                        </a:rPr>
                        <a:t>Enabling Environment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600" marR="6600" marT="0" marB="0">
                    <a:solidFill>
                      <a:schemeClr val="accent1">
                        <a:lumMod val="40000"/>
                        <a:lumOff val="60000"/>
                      </a:schemeClr>
                    </a:solidFill>
                  </a:tcPr>
                </a:tc>
                <a:tc hMerge="1">
                  <a:txBody>
                    <a:bodyPr/>
                    <a:lstStyle/>
                    <a:p>
                      <a:endParaRPr lang="en-US"/>
                    </a:p>
                  </a:txBody>
                  <a:tcPr/>
                </a:tc>
                <a:tc gridSpan="3">
                  <a:txBody>
                    <a:bodyPr/>
                    <a:lstStyle/>
                    <a:p>
                      <a:pPr marL="0" marR="0">
                        <a:lnSpc>
                          <a:spcPct val="107000"/>
                        </a:lnSpc>
                        <a:spcBef>
                          <a:spcPts val="0"/>
                        </a:spcBef>
                        <a:spcAft>
                          <a:spcPts val="0"/>
                        </a:spcAft>
                      </a:pPr>
                      <a:r>
                        <a:rPr lang="en-US" sz="1800" dirty="0">
                          <a:effectLst/>
                        </a:rPr>
                        <a:t>Information Generation</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600" marR="6600" marT="0" marB="0">
                    <a:solidFill>
                      <a:schemeClr val="accent1">
                        <a:lumMod val="40000"/>
                        <a:lumOff val="60000"/>
                      </a:schemeClr>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771967009"/>
                  </a:ext>
                </a:extLst>
              </a:tr>
              <a:tr h="636788">
                <a:tc>
                  <a:txBody>
                    <a:bodyPr/>
                    <a:lstStyle/>
                    <a:p>
                      <a:pPr marL="0" marR="0">
                        <a:lnSpc>
                          <a:spcPct val="107000"/>
                        </a:lnSpc>
                        <a:spcBef>
                          <a:spcPts val="0"/>
                        </a:spcBef>
                        <a:spcAft>
                          <a:spcPts val="0"/>
                        </a:spcAft>
                      </a:pPr>
                      <a:r>
                        <a:rPr lang="en-US" sz="1800" b="1" dirty="0">
                          <a:effectLst/>
                        </a:rPr>
                        <a:t>Governance &amp; leadership</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txBody>
                  <a:tcPr marL="6600" marR="6600" marT="0" marB="0">
                    <a:solidFill>
                      <a:schemeClr val="bg1">
                        <a:alpha val="20000"/>
                      </a:schemeClr>
                    </a:solidFill>
                  </a:tcPr>
                </a:tc>
                <a:tc>
                  <a:txBody>
                    <a:bodyPr/>
                    <a:lstStyle/>
                    <a:p>
                      <a:pPr marL="0" marR="0">
                        <a:lnSpc>
                          <a:spcPct val="107000"/>
                        </a:lnSpc>
                        <a:spcBef>
                          <a:spcPts val="0"/>
                        </a:spcBef>
                        <a:spcAft>
                          <a:spcPts val="0"/>
                        </a:spcAft>
                      </a:pPr>
                      <a:r>
                        <a:rPr lang="en-US" sz="1800" b="1" dirty="0">
                          <a:effectLst/>
                        </a:rPr>
                        <a:t>HIS management</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txBody>
                  <a:tcPr marL="6600" marR="6600" marT="0" marB="0">
                    <a:solidFill>
                      <a:schemeClr val="bg1">
                        <a:alpha val="20000"/>
                      </a:schemeClr>
                    </a:solidFill>
                  </a:tcPr>
                </a:tc>
                <a:tc>
                  <a:txBody>
                    <a:bodyPr/>
                    <a:lstStyle/>
                    <a:p>
                      <a:pPr marL="0" marR="0">
                        <a:lnSpc>
                          <a:spcPct val="107000"/>
                        </a:lnSpc>
                        <a:spcBef>
                          <a:spcPts val="0"/>
                        </a:spcBef>
                        <a:spcAft>
                          <a:spcPts val="0"/>
                        </a:spcAft>
                      </a:pPr>
                      <a:r>
                        <a:rPr lang="en-US" sz="1800" b="1" dirty="0">
                          <a:effectLst/>
                        </a:rPr>
                        <a:t>Data sources</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txBody>
                  <a:tcPr marL="6600" marR="6600" marT="0" marB="0">
                    <a:solidFill>
                      <a:schemeClr val="bg1">
                        <a:alpha val="20000"/>
                      </a:schemeClr>
                    </a:solidFill>
                  </a:tcPr>
                </a:tc>
                <a:tc>
                  <a:txBody>
                    <a:bodyPr/>
                    <a:lstStyle/>
                    <a:p>
                      <a:pPr marL="0" marR="0">
                        <a:lnSpc>
                          <a:spcPct val="107000"/>
                        </a:lnSpc>
                        <a:spcBef>
                          <a:spcPts val="0"/>
                        </a:spcBef>
                        <a:spcAft>
                          <a:spcPts val="0"/>
                        </a:spcAft>
                      </a:pPr>
                      <a:r>
                        <a:rPr lang="en-US" sz="1800" b="1" dirty="0">
                          <a:effectLst/>
                        </a:rPr>
                        <a:t>Information products &amp; dissemination</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txBody>
                  <a:tcPr marL="6600" marR="6600" marT="0" marB="0">
                    <a:solidFill>
                      <a:schemeClr val="bg1">
                        <a:alpha val="20000"/>
                      </a:schemeClr>
                    </a:solidFill>
                  </a:tcPr>
                </a:tc>
                <a:tc>
                  <a:txBody>
                    <a:bodyPr/>
                    <a:lstStyle/>
                    <a:p>
                      <a:pPr marL="0" marR="0">
                        <a:lnSpc>
                          <a:spcPct val="107000"/>
                        </a:lnSpc>
                        <a:spcBef>
                          <a:spcPts val="0"/>
                        </a:spcBef>
                        <a:spcAft>
                          <a:spcPts val="0"/>
                        </a:spcAft>
                      </a:pPr>
                      <a:r>
                        <a:rPr lang="en-US" sz="1800" b="1" dirty="0">
                          <a:effectLst/>
                        </a:rPr>
                        <a:t>Data management</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txBody>
                  <a:tcPr marL="6600" marR="6600" marT="0" marB="0">
                    <a:solidFill>
                      <a:schemeClr val="bg1">
                        <a:alpha val="20000"/>
                      </a:schemeClr>
                    </a:solidFill>
                  </a:tcPr>
                </a:tc>
                <a:extLst>
                  <a:ext uri="{0D108BD9-81ED-4DB2-BD59-A6C34878D82A}">
                    <a16:rowId xmlns:a16="http://schemas.microsoft.com/office/drawing/2014/main" val="4053895855"/>
                  </a:ext>
                </a:extLst>
              </a:tr>
              <a:tr h="955182">
                <a:tc>
                  <a:txBody>
                    <a:bodyPr/>
                    <a:lstStyle/>
                    <a:p>
                      <a:pPr marL="0" marR="0">
                        <a:lnSpc>
                          <a:spcPct val="107000"/>
                        </a:lnSpc>
                        <a:spcBef>
                          <a:spcPts val="0"/>
                        </a:spcBef>
                        <a:spcAft>
                          <a:spcPts val="0"/>
                        </a:spcAft>
                      </a:pPr>
                      <a:r>
                        <a:rPr lang="en-US" sz="1600" b="0" dirty="0">
                          <a:effectLst/>
                        </a:rPr>
                        <a:t>Create HIS technical working group</a:t>
                      </a:r>
                      <a:endParaRPr lang="en-US" sz="1600" b="0" dirty="0">
                        <a:effectLst/>
                        <a:latin typeface="Calibri" panose="020F0502020204030204" pitchFamily="34" charset="0"/>
                        <a:ea typeface="Calibri" panose="020F0502020204030204" pitchFamily="34" charset="0"/>
                        <a:cs typeface="Times New Roman" panose="02020603050405020304" pitchFamily="18" charset="0"/>
                      </a:endParaRPr>
                    </a:p>
                  </a:txBody>
                  <a:tcPr marL="6600" marR="6600" marT="0" marB="0"/>
                </a:tc>
                <a:tc>
                  <a:txBody>
                    <a:bodyPr/>
                    <a:lstStyle/>
                    <a:p>
                      <a:pPr marL="0" marR="0">
                        <a:lnSpc>
                          <a:spcPct val="107000"/>
                        </a:lnSpc>
                        <a:spcBef>
                          <a:spcPts val="0"/>
                        </a:spcBef>
                        <a:spcAft>
                          <a:spcPts val="0"/>
                        </a:spcAft>
                      </a:pPr>
                      <a:r>
                        <a:rPr lang="en-US" sz="1600" dirty="0">
                          <a:effectLst/>
                        </a:rPr>
                        <a:t>Develop financial management plan </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600" marR="6600" marT="0" marB="0"/>
                </a:tc>
                <a:tc>
                  <a:txBody>
                    <a:bodyPr/>
                    <a:lstStyle/>
                    <a:p>
                      <a:pPr marL="0" marR="0">
                        <a:lnSpc>
                          <a:spcPct val="107000"/>
                        </a:lnSpc>
                        <a:spcBef>
                          <a:spcPts val="0"/>
                        </a:spcBef>
                        <a:spcAft>
                          <a:spcPts val="0"/>
                        </a:spcAft>
                      </a:pPr>
                      <a:r>
                        <a:rPr lang="en-US" sz="1600" dirty="0">
                          <a:effectLst/>
                        </a:rPr>
                        <a:t>Design electronic system for RHIS</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600" marR="6600" marT="0" marB="0"/>
                </a:tc>
                <a:tc>
                  <a:txBody>
                    <a:bodyPr/>
                    <a:lstStyle/>
                    <a:p>
                      <a:pPr marL="0" marR="0">
                        <a:lnSpc>
                          <a:spcPct val="107000"/>
                        </a:lnSpc>
                        <a:spcBef>
                          <a:spcPts val="0"/>
                        </a:spcBef>
                        <a:spcAft>
                          <a:spcPts val="0"/>
                        </a:spcAft>
                      </a:pPr>
                      <a:r>
                        <a:rPr lang="en-US" sz="1600">
                          <a:effectLst/>
                        </a:rPr>
                        <a:t>Create and disseminate quarterly health bulletins</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600" marR="6600" marT="0" marB="0"/>
                </a:tc>
                <a:tc>
                  <a:txBody>
                    <a:bodyPr/>
                    <a:lstStyle/>
                    <a:p>
                      <a:pPr marL="0" marR="0">
                        <a:lnSpc>
                          <a:spcPct val="107000"/>
                        </a:lnSpc>
                        <a:spcBef>
                          <a:spcPts val="0"/>
                        </a:spcBef>
                        <a:spcAft>
                          <a:spcPts val="0"/>
                        </a:spcAft>
                      </a:pPr>
                      <a:r>
                        <a:rPr lang="en-US" sz="1600">
                          <a:effectLst/>
                        </a:rPr>
                        <a:t>Establish a schedule and budget for data quality assessment</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600" marR="6600" marT="0" marB="0"/>
                </a:tc>
                <a:extLst>
                  <a:ext uri="{0D108BD9-81ED-4DB2-BD59-A6C34878D82A}">
                    <a16:rowId xmlns:a16="http://schemas.microsoft.com/office/drawing/2014/main" val="2920242430"/>
                  </a:ext>
                </a:extLst>
              </a:tr>
              <a:tr h="1414552">
                <a:tc>
                  <a:txBody>
                    <a:bodyPr/>
                    <a:lstStyle/>
                    <a:p>
                      <a:pPr marL="0" marR="0">
                        <a:lnSpc>
                          <a:spcPct val="107000"/>
                        </a:lnSpc>
                        <a:spcBef>
                          <a:spcPts val="0"/>
                        </a:spcBef>
                        <a:spcAft>
                          <a:spcPts val="0"/>
                        </a:spcAft>
                      </a:pPr>
                      <a:r>
                        <a:rPr lang="en-US" sz="1600" b="0" dirty="0">
                          <a:effectLst/>
                        </a:rPr>
                        <a:t>Convene policymakers to review data for planning and decision making </a:t>
                      </a:r>
                      <a:endParaRPr lang="en-US" sz="1600" b="0" dirty="0">
                        <a:effectLst/>
                        <a:latin typeface="Calibri" panose="020F0502020204030204" pitchFamily="34" charset="0"/>
                        <a:ea typeface="Calibri" panose="020F0502020204030204" pitchFamily="34" charset="0"/>
                        <a:cs typeface="Times New Roman" panose="02020603050405020304" pitchFamily="18" charset="0"/>
                      </a:endParaRPr>
                    </a:p>
                  </a:txBody>
                  <a:tcPr marL="6600" marR="6600" marT="0" marB="0">
                    <a:solidFill>
                      <a:schemeClr val="bg1">
                        <a:alpha val="20000"/>
                      </a:schemeClr>
                    </a:solidFill>
                  </a:tcPr>
                </a:tc>
                <a:tc>
                  <a:txBody>
                    <a:bodyPr/>
                    <a:lstStyle/>
                    <a:p>
                      <a:pPr marL="0" marR="0">
                        <a:lnSpc>
                          <a:spcPct val="107000"/>
                        </a:lnSpc>
                        <a:spcBef>
                          <a:spcPts val="0"/>
                        </a:spcBef>
                        <a:spcAft>
                          <a:spcPts val="0"/>
                        </a:spcAft>
                      </a:pPr>
                      <a:r>
                        <a:rPr lang="en-US" sz="1600" dirty="0">
                          <a:effectLst/>
                        </a:rPr>
                        <a:t>Create central data warehouse </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600" marR="6600" marT="0" marB="0">
                    <a:solidFill>
                      <a:schemeClr val="bg1">
                        <a:alpha val="20000"/>
                      </a:schemeClr>
                    </a:solidFill>
                  </a:tcPr>
                </a:tc>
                <a:tc>
                  <a:txBody>
                    <a:bodyPr/>
                    <a:lstStyle/>
                    <a:p>
                      <a:pPr marL="0" marR="0">
                        <a:lnSpc>
                          <a:spcPct val="107000"/>
                        </a:lnSpc>
                        <a:spcBef>
                          <a:spcPts val="0"/>
                        </a:spcBef>
                        <a:spcAft>
                          <a:spcPts val="0"/>
                        </a:spcAft>
                      </a:pPr>
                      <a:r>
                        <a:rPr lang="en-US" sz="1600" dirty="0">
                          <a:effectLst/>
                        </a:rPr>
                        <a:t>Revise and redesign specified data source systems</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600" marR="6600" marT="0" marB="0">
                    <a:solidFill>
                      <a:schemeClr val="bg1">
                        <a:alpha val="20000"/>
                      </a:schemeClr>
                    </a:solidFill>
                  </a:tcPr>
                </a:tc>
                <a:tc>
                  <a:txBody>
                    <a:bodyPr/>
                    <a:lstStyle/>
                    <a:p>
                      <a:pPr marL="0" marR="0">
                        <a:lnSpc>
                          <a:spcPct val="107000"/>
                        </a:lnSpc>
                        <a:spcBef>
                          <a:spcPts val="0"/>
                        </a:spcBef>
                        <a:spcAft>
                          <a:spcPts val="0"/>
                        </a:spcAft>
                      </a:pPr>
                      <a:r>
                        <a:rPr lang="en-US" sz="1600" dirty="0">
                          <a:effectLst/>
                        </a:rPr>
                        <a:t>Implement feedback mechanisms (data visualization dashboards and scorecards)</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600" marR="6600" marT="0" marB="0">
                    <a:solidFill>
                      <a:schemeClr val="bg1">
                        <a:alpha val="20000"/>
                      </a:schemeClr>
                    </a:solidFill>
                  </a:tcPr>
                </a:tc>
                <a:tc>
                  <a:txBody>
                    <a:bodyPr/>
                    <a:lstStyle/>
                    <a:p>
                      <a:pPr marL="0" marR="0">
                        <a:lnSpc>
                          <a:spcPct val="107000"/>
                        </a:lnSpc>
                        <a:spcBef>
                          <a:spcPts val="0"/>
                        </a:spcBef>
                        <a:spcAft>
                          <a:spcPts val="0"/>
                        </a:spcAft>
                      </a:pPr>
                      <a:r>
                        <a:rPr lang="en-US" sz="1600" dirty="0">
                          <a:effectLst/>
                        </a:rPr>
                        <a:t>Create and distribute supportive supervision tools and procedures</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600" marR="6600" marT="0" marB="0">
                    <a:solidFill>
                      <a:schemeClr val="bg1">
                        <a:alpha val="20000"/>
                      </a:schemeClr>
                    </a:solidFill>
                  </a:tcPr>
                </a:tc>
                <a:extLst>
                  <a:ext uri="{0D108BD9-81ED-4DB2-BD59-A6C34878D82A}">
                    <a16:rowId xmlns:a16="http://schemas.microsoft.com/office/drawing/2014/main" val="3353107226"/>
                  </a:ext>
                </a:extLst>
              </a:tr>
              <a:tr h="1591970">
                <a:tc>
                  <a:txBody>
                    <a:bodyPr/>
                    <a:lstStyle/>
                    <a:p>
                      <a:pPr marL="0" marR="0">
                        <a:lnSpc>
                          <a:spcPct val="107000"/>
                        </a:lnSpc>
                        <a:spcBef>
                          <a:spcPts val="0"/>
                        </a:spcBef>
                        <a:spcAft>
                          <a:spcPts val="0"/>
                        </a:spcAft>
                      </a:pPr>
                      <a:r>
                        <a:rPr lang="en-US" sz="1600" b="0" dirty="0">
                          <a:effectLst/>
                        </a:rPr>
                        <a:t> </a:t>
                      </a:r>
                      <a:endParaRPr lang="en-US" sz="1600" b="0" dirty="0">
                        <a:effectLst/>
                        <a:latin typeface="Calibri" panose="020F0502020204030204" pitchFamily="34" charset="0"/>
                        <a:ea typeface="Calibri" panose="020F0502020204030204" pitchFamily="34" charset="0"/>
                        <a:cs typeface="Times New Roman" panose="02020603050405020304" pitchFamily="18" charset="0"/>
                      </a:endParaRPr>
                    </a:p>
                  </a:txBody>
                  <a:tcPr marL="6600" marR="6600" marT="0" marB="0"/>
                </a:tc>
                <a:tc>
                  <a:txBody>
                    <a:bodyPr/>
                    <a:lstStyle/>
                    <a:p>
                      <a:pPr marL="0" marR="0">
                        <a:lnSpc>
                          <a:spcPct val="107000"/>
                        </a:lnSpc>
                        <a:spcBef>
                          <a:spcPts val="0"/>
                        </a:spcBef>
                        <a:spcAft>
                          <a:spcPts val="0"/>
                        </a:spcAft>
                      </a:pPr>
                      <a:r>
                        <a:rPr lang="en-US" sz="1600">
                          <a:effectLst/>
                        </a:rPr>
                        <a:t>Creation of SOPs to address privacy and security standards</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600" marR="6600" marT="0" marB="0"/>
                </a:tc>
                <a:tc>
                  <a:txBody>
                    <a:bodyPr/>
                    <a:lstStyle/>
                    <a:p>
                      <a:pPr marL="0" marR="0">
                        <a:lnSpc>
                          <a:spcPct val="107000"/>
                        </a:lnSpc>
                        <a:spcBef>
                          <a:spcPts val="0"/>
                        </a:spcBef>
                        <a:spcAft>
                          <a:spcPts val="0"/>
                        </a:spcAft>
                      </a:pPr>
                      <a:r>
                        <a:rPr lang="en-US" sz="1600">
                          <a:effectLst/>
                        </a:rPr>
                        <a:t> </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600" marR="6600" marT="0" marB="0"/>
                </a:tc>
                <a:tc>
                  <a:txBody>
                    <a:bodyPr/>
                    <a:lstStyle/>
                    <a:p>
                      <a:pPr marL="0" marR="0">
                        <a:lnSpc>
                          <a:spcPct val="107000"/>
                        </a:lnSpc>
                        <a:spcBef>
                          <a:spcPts val="0"/>
                        </a:spcBef>
                        <a:spcAft>
                          <a:spcPts val="0"/>
                        </a:spcAft>
                      </a:pPr>
                      <a:r>
                        <a:rPr lang="en-US" sz="1600">
                          <a:effectLst/>
                        </a:rPr>
                        <a:t> </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600" marR="6600" marT="0" marB="0"/>
                </a:tc>
                <a:tc>
                  <a:txBody>
                    <a:bodyPr/>
                    <a:lstStyle/>
                    <a:p>
                      <a:pPr marL="0" marR="0">
                        <a:lnSpc>
                          <a:spcPct val="107000"/>
                        </a:lnSpc>
                        <a:spcBef>
                          <a:spcPts val="0"/>
                        </a:spcBef>
                        <a:spcAft>
                          <a:spcPts val="0"/>
                        </a:spcAft>
                      </a:pPr>
                      <a:r>
                        <a:rPr lang="en-US" sz="1600" dirty="0">
                          <a:effectLst/>
                        </a:rPr>
                        <a:t>Develop and distribute standardized data collection tools to all districts</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600" marR="6600" marT="0" marB="0"/>
                </a:tc>
                <a:extLst>
                  <a:ext uri="{0D108BD9-81ED-4DB2-BD59-A6C34878D82A}">
                    <a16:rowId xmlns:a16="http://schemas.microsoft.com/office/drawing/2014/main" val="1793636650"/>
                  </a:ext>
                </a:extLst>
              </a:tr>
            </a:tbl>
          </a:graphicData>
        </a:graphic>
      </p:graphicFrame>
    </p:spTree>
    <p:extLst>
      <p:ext uri="{BB962C8B-B14F-4D97-AF65-F5344CB8AC3E}">
        <p14:creationId xmlns:p14="http://schemas.microsoft.com/office/powerpoint/2010/main" val="341794948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353511" y="1406087"/>
            <a:ext cx="3362199" cy="4364116"/>
          </a:xfrm>
          <a:prstGeom prst="rect">
            <a:avLst/>
          </a:prstGeom>
          <a:ln w="3175">
            <a:solidFill>
              <a:schemeClr val="tx1"/>
            </a:solidFill>
          </a:ln>
        </p:spPr>
      </p:pic>
      <p:sp>
        <p:nvSpPr>
          <p:cNvPr id="2" name="Title 1"/>
          <p:cNvSpPr>
            <a:spLocks noGrp="1"/>
          </p:cNvSpPr>
          <p:nvPr>
            <p:ph type="title"/>
          </p:nvPr>
        </p:nvSpPr>
        <p:spPr>
          <a:xfrm>
            <a:off x="637710" y="505872"/>
            <a:ext cx="8858830" cy="1231106"/>
          </a:xfrm>
        </p:spPr>
        <p:txBody>
          <a:bodyPr/>
          <a:lstStyle/>
          <a:p>
            <a:r>
              <a:rPr lang="en-US" sz="4000" dirty="0">
                <a:latin typeface="Century Gothic" panose="020B0502020202020204" pitchFamily="34" charset="0"/>
              </a:rPr>
              <a:t>More Resources on the HISSM</a:t>
            </a:r>
          </a:p>
        </p:txBody>
      </p:sp>
      <p:pic>
        <p:nvPicPr>
          <p:cNvPr id="4" name="Picture 3"/>
          <p:cNvPicPr>
            <a:picLocks noChangeAspect="1"/>
          </p:cNvPicPr>
          <p:nvPr/>
        </p:nvPicPr>
        <p:blipFill>
          <a:blip r:embed="rId4"/>
          <a:stretch>
            <a:fillRect/>
          </a:stretch>
        </p:blipFill>
        <p:spPr>
          <a:xfrm>
            <a:off x="4777792" y="1406088"/>
            <a:ext cx="3639095" cy="4766480"/>
          </a:xfrm>
          <a:prstGeom prst="rect">
            <a:avLst/>
          </a:prstGeom>
          <a:ln w="3175">
            <a:solidFill>
              <a:schemeClr val="tx1"/>
            </a:solidFill>
          </a:ln>
        </p:spPr>
      </p:pic>
      <p:pic>
        <p:nvPicPr>
          <p:cNvPr id="3" name="Picture 2"/>
          <p:cNvPicPr>
            <a:picLocks noChangeAspect="1"/>
          </p:cNvPicPr>
          <p:nvPr/>
        </p:nvPicPr>
        <p:blipFill>
          <a:blip r:embed="rId5"/>
          <a:stretch>
            <a:fillRect/>
          </a:stretch>
        </p:blipFill>
        <p:spPr>
          <a:xfrm>
            <a:off x="1744875" y="2460929"/>
            <a:ext cx="3224487" cy="4209489"/>
          </a:xfrm>
          <a:prstGeom prst="rect">
            <a:avLst/>
          </a:prstGeom>
          <a:ln w="3175">
            <a:solidFill>
              <a:schemeClr val="tx1"/>
            </a:solidFill>
          </a:ln>
        </p:spPr>
      </p:pic>
    </p:spTree>
    <p:extLst>
      <p:ext uri="{BB962C8B-B14F-4D97-AF65-F5344CB8AC3E}">
        <p14:creationId xmlns:p14="http://schemas.microsoft.com/office/powerpoint/2010/main" val="23563194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idx="1"/>
          </p:nvPr>
        </p:nvSpPr>
        <p:spPr/>
        <p:txBody>
          <a:bodyPr/>
          <a:lstStyle/>
          <a:p>
            <a:endParaRPr lang="en-US"/>
          </a:p>
        </p:txBody>
      </p:sp>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l="645" t="50843" r="17825" b="3737"/>
          <a:stretch/>
        </p:blipFill>
        <p:spPr>
          <a:xfrm>
            <a:off x="240234" y="230280"/>
            <a:ext cx="8637877" cy="5954578"/>
          </a:xfrm>
          <a:prstGeom prst="rect">
            <a:avLst/>
          </a:prstGeom>
        </p:spPr>
      </p:pic>
      <p:sp>
        <p:nvSpPr>
          <p:cNvPr id="5" name="TextBox 4"/>
          <p:cNvSpPr txBox="1"/>
          <p:nvPr/>
        </p:nvSpPr>
        <p:spPr>
          <a:xfrm>
            <a:off x="502595" y="6299408"/>
            <a:ext cx="8138808" cy="369332"/>
          </a:xfrm>
          <a:prstGeom prst="rect">
            <a:avLst/>
          </a:prstGeom>
          <a:noFill/>
        </p:spPr>
        <p:txBody>
          <a:bodyPr wrap="square" rtlCol="0">
            <a:spAutoFit/>
          </a:bodyPr>
          <a:lstStyle/>
          <a:p>
            <a:r>
              <a:rPr lang="en-US" b="1" dirty="0">
                <a:latin typeface="Century Gothic" panose="020B0502020202020204" pitchFamily="34" charset="0"/>
                <a:hlinkClick r:id="rId4"/>
              </a:rPr>
              <a:t>https://www.measureevaluation.org/his-strengthening-resource-center</a:t>
            </a:r>
            <a:endParaRPr lang="en-US" b="1" dirty="0">
              <a:latin typeface="Century Gothic" panose="020B0502020202020204" pitchFamily="34" charset="0"/>
            </a:endParaRPr>
          </a:p>
        </p:txBody>
      </p:sp>
    </p:spTree>
    <p:extLst>
      <p:ext uri="{BB962C8B-B14F-4D97-AF65-F5344CB8AC3E}">
        <p14:creationId xmlns:p14="http://schemas.microsoft.com/office/powerpoint/2010/main" val="332022804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9140" y="618470"/>
            <a:ext cx="7632335" cy="615553"/>
          </a:xfrm>
        </p:spPr>
        <p:txBody>
          <a:bodyPr/>
          <a:lstStyle/>
          <a:p>
            <a:r>
              <a:rPr lang="en-US" sz="4000" dirty="0"/>
              <a:t>Conclusions</a:t>
            </a:r>
          </a:p>
        </p:txBody>
      </p:sp>
      <p:sp>
        <p:nvSpPr>
          <p:cNvPr id="3" name="Text Placeholder 2"/>
          <p:cNvSpPr>
            <a:spLocks noGrp="1"/>
          </p:cNvSpPr>
          <p:nvPr>
            <p:ph type="body" idx="1"/>
          </p:nvPr>
        </p:nvSpPr>
        <p:spPr>
          <a:xfrm>
            <a:off x="539983" y="1619926"/>
            <a:ext cx="8097242" cy="5170646"/>
          </a:xfrm>
        </p:spPr>
        <p:txBody>
          <a:bodyPr/>
          <a:lstStyle/>
          <a:p>
            <a:pPr marL="285750" indent="-285750">
              <a:buFont typeface="Arial" panose="020B0604020202020204" pitchFamily="34" charset="0"/>
              <a:buChar char="•"/>
            </a:pPr>
            <a:r>
              <a:rPr lang="en-US" sz="2000" dirty="0">
                <a:latin typeface="Century Gothic" panose="020B0502020202020204" pitchFamily="34" charset="0"/>
              </a:rPr>
              <a:t>MEASURE Evaluation’s </a:t>
            </a:r>
            <a:r>
              <a:rPr lang="en-US" sz="2000" b="1" dirty="0">
                <a:latin typeface="Century Gothic" panose="020B0502020202020204" pitchFamily="34" charset="0"/>
              </a:rPr>
              <a:t>Health Information System Strengthening Model</a:t>
            </a:r>
            <a:r>
              <a:rPr lang="en-US" sz="2000" dirty="0">
                <a:latin typeface="Century Gothic" panose="020B0502020202020204" pitchFamily="34" charset="0"/>
              </a:rPr>
              <a:t> can be used to guide ongoing learning on how HIS are designed, developed, and implemented over time to support health systems and improve health outcomes.</a:t>
            </a:r>
          </a:p>
          <a:p>
            <a:pPr marL="285750" indent="-285750">
              <a:buFont typeface="Arial" panose="020B0604020202020204" pitchFamily="34" charset="0"/>
              <a:buChar char="•"/>
            </a:pPr>
            <a:endParaRPr lang="en-US" sz="2000" kern="1200" dirty="0">
              <a:latin typeface="Century Gothic" panose="020B0502020202020204" pitchFamily="34" charset="0"/>
            </a:endParaRPr>
          </a:p>
          <a:p>
            <a:pPr marL="285750" indent="-285750">
              <a:buFont typeface="Arial" panose="020B0604020202020204" pitchFamily="34" charset="0"/>
              <a:buChar char="•"/>
            </a:pPr>
            <a:r>
              <a:rPr lang="en-US" sz="2000" dirty="0">
                <a:latin typeface="Century Gothic" panose="020B0502020202020204" pitchFamily="34" charset="0"/>
              </a:rPr>
              <a:t>MEASURE Evaluation engages in HIS strengthening primarily at the country level; this is central to the design of the model. </a:t>
            </a:r>
          </a:p>
          <a:p>
            <a:pPr marL="285750" indent="-285750">
              <a:buFont typeface="Arial" panose="020B0604020202020204" pitchFamily="34" charset="0"/>
              <a:buChar char="•"/>
            </a:pPr>
            <a:endParaRPr lang="en-US" sz="2000" dirty="0">
              <a:latin typeface="Century Gothic" panose="020B0502020202020204" pitchFamily="34" charset="0"/>
            </a:endParaRPr>
          </a:p>
          <a:p>
            <a:pPr marL="285750" indent="-285750">
              <a:buFont typeface="Arial" panose="020B0604020202020204" pitchFamily="34" charset="0"/>
              <a:buChar char="•"/>
            </a:pPr>
            <a:r>
              <a:rPr lang="en-US" sz="2000" dirty="0">
                <a:latin typeface="Century Gothic" panose="020B0502020202020204" pitchFamily="34" charset="0"/>
              </a:rPr>
              <a:t>The model in meant to be useful for countries at both national and subnational levels as a guide in HIS assessment, planning, and improvement. </a:t>
            </a:r>
            <a:endParaRPr lang="en-US" sz="2000" kern="1200" dirty="0">
              <a:latin typeface="Century Gothic" panose="020B0502020202020204" pitchFamily="34" charset="0"/>
            </a:endParaRPr>
          </a:p>
          <a:p>
            <a:pPr marL="285750" indent="-285750">
              <a:buFont typeface="Arial" panose="020B0604020202020204" pitchFamily="34" charset="0"/>
              <a:buChar char="•"/>
            </a:pPr>
            <a:endParaRPr lang="en-US" sz="2000" kern="1200" dirty="0">
              <a:latin typeface="Century Gothic" panose="020B0502020202020204" pitchFamily="34" charset="0"/>
            </a:endParaRPr>
          </a:p>
          <a:p>
            <a:pPr marL="285750" indent="-285750">
              <a:buFont typeface="Arial" panose="020B0604020202020204" pitchFamily="34" charset="0"/>
              <a:buChar char="•"/>
            </a:pPr>
            <a:r>
              <a:rPr lang="en-US" sz="2000" kern="1200" dirty="0">
                <a:latin typeface="Century Gothic" panose="020B0502020202020204" pitchFamily="34" charset="0"/>
              </a:rPr>
              <a:t>MEASURE Evaluation’s </a:t>
            </a:r>
            <a:r>
              <a:rPr lang="en-US" sz="2000" b="1" kern="1200" dirty="0">
                <a:latin typeface="Century Gothic" panose="020B0502020202020204" pitchFamily="34" charset="0"/>
              </a:rPr>
              <a:t>HIS Strengthening Resource Center </a:t>
            </a:r>
            <a:r>
              <a:rPr lang="en-US" sz="2000" kern="1200" dirty="0">
                <a:latin typeface="Century Gothic" panose="020B0502020202020204" pitchFamily="34" charset="0"/>
              </a:rPr>
              <a:t>provides a hub for the HISSM and other resources useful for HIS strengthening.</a:t>
            </a:r>
          </a:p>
          <a:p>
            <a:pPr marL="285750" indent="-285750">
              <a:buFont typeface="Arial" panose="020B0604020202020204" pitchFamily="34" charset="0"/>
              <a:buChar char="•"/>
            </a:pPr>
            <a:endParaRPr lang="en-US" kern="1200" dirty="0">
              <a:latin typeface="Century Gothic" panose="020B0502020202020204" pitchFamily="34" charset="0"/>
            </a:endParaRPr>
          </a:p>
          <a:p>
            <a:endParaRPr lang="en-US" kern="1200" dirty="0"/>
          </a:p>
        </p:txBody>
      </p:sp>
    </p:spTree>
    <p:extLst>
      <p:ext uri="{BB962C8B-B14F-4D97-AF65-F5344CB8AC3E}">
        <p14:creationId xmlns:p14="http://schemas.microsoft.com/office/powerpoint/2010/main" val="410733295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075764" y="1613647"/>
            <a:ext cx="7616543" cy="3317062"/>
          </a:xfrm>
          <a:prstGeom prst="rect">
            <a:avLst/>
          </a:prstGeom>
        </p:spPr>
        <p:txBody>
          <a:bodyPr vert="horz" wrap="square" lIns="0" tIns="0" rIns="0" bIns="0" rtlCol="0">
            <a:spAutoFit/>
          </a:bodyPr>
          <a:lstStyle/>
          <a:p>
            <a:pPr marL="11206" marR="722258"/>
            <a:r>
              <a:rPr lang="en-US" sz="2118" spc="-18" dirty="0">
                <a:solidFill>
                  <a:srgbClr val="FFFFFF"/>
                </a:solidFill>
                <a:latin typeface="Futura LT Pro Book"/>
                <a:cs typeface="Futura LT Pro Book"/>
              </a:rPr>
              <a:t>MEASURE</a:t>
            </a:r>
            <a:r>
              <a:rPr lang="en-US" sz="2118" spc="-4" dirty="0">
                <a:solidFill>
                  <a:srgbClr val="FFFFFF"/>
                </a:solidFill>
                <a:latin typeface="Futura LT Pro Book"/>
                <a:cs typeface="Futura LT Pro Book"/>
              </a:rPr>
              <a:t> </a:t>
            </a:r>
            <a:r>
              <a:rPr lang="en-US" sz="2118" spc="-13" dirty="0">
                <a:solidFill>
                  <a:srgbClr val="FFFFFF"/>
                </a:solidFill>
                <a:latin typeface="Futura LT Pro Book"/>
                <a:cs typeface="Futura LT Pro Book"/>
              </a:rPr>
              <a:t>Evaluation</a:t>
            </a:r>
            <a:r>
              <a:rPr lang="en-US" sz="2118" spc="-4" dirty="0">
                <a:solidFill>
                  <a:srgbClr val="FFFFFF"/>
                </a:solidFill>
                <a:latin typeface="Futura LT Pro Book"/>
                <a:cs typeface="Futura LT Pro Book"/>
              </a:rPr>
              <a:t> </a:t>
            </a:r>
            <a:r>
              <a:rPr lang="en-US" sz="2118" spc="-9" dirty="0">
                <a:solidFill>
                  <a:srgbClr val="FFFFFF"/>
                </a:solidFill>
                <a:latin typeface="Futura LT Pro Book"/>
                <a:cs typeface="Futura LT Pro Book"/>
              </a:rPr>
              <a:t>is</a:t>
            </a:r>
            <a:r>
              <a:rPr lang="en-US" sz="2118" spc="-4" dirty="0">
                <a:solidFill>
                  <a:srgbClr val="FFFFFF"/>
                </a:solidFill>
                <a:latin typeface="Futura LT Pro Book"/>
                <a:cs typeface="Futura LT Pro Book"/>
              </a:rPr>
              <a:t> </a:t>
            </a:r>
            <a:r>
              <a:rPr lang="en-US" sz="2118" spc="-13" dirty="0">
                <a:solidFill>
                  <a:srgbClr val="FFFFFF"/>
                </a:solidFill>
                <a:latin typeface="Futura LT Pro Book"/>
                <a:cs typeface="Futura LT Pro Book"/>
              </a:rPr>
              <a:t>funded</a:t>
            </a:r>
            <a:r>
              <a:rPr lang="en-US" sz="2118" spc="-4" dirty="0">
                <a:solidFill>
                  <a:srgbClr val="FFFFFF"/>
                </a:solidFill>
                <a:latin typeface="Futura LT Pro Book"/>
                <a:cs typeface="Futura LT Pro Book"/>
              </a:rPr>
              <a:t> </a:t>
            </a:r>
            <a:r>
              <a:rPr lang="en-US" sz="2118" spc="-13" dirty="0">
                <a:solidFill>
                  <a:srgbClr val="FFFFFF"/>
                </a:solidFill>
                <a:latin typeface="Futura LT Pro Book"/>
                <a:cs typeface="Futura LT Pro Book"/>
              </a:rPr>
              <a:t>by</a:t>
            </a:r>
            <a:r>
              <a:rPr lang="en-US" sz="2118" spc="-4" dirty="0">
                <a:solidFill>
                  <a:srgbClr val="FFFFFF"/>
                </a:solidFill>
                <a:latin typeface="Futura LT Pro Book"/>
                <a:cs typeface="Futura LT Pro Book"/>
              </a:rPr>
              <a:t> </a:t>
            </a:r>
            <a:r>
              <a:rPr lang="en-US" sz="2118" spc="-13" dirty="0">
                <a:solidFill>
                  <a:srgbClr val="FFFFFF"/>
                </a:solidFill>
                <a:latin typeface="Futura LT Pro Book"/>
                <a:cs typeface="Futura LT Pro Book"/>
              </a:rPr>
              <a:t>the</a:t>
            </a:r>
            <a:r>
              <a:rPr lang="en-US" sz="2118" spc="-26" dirty="0">
                <a:solidFill>
                  <a:srgbClr val="FFFFFF"/>
                </a:solidFill>
                <a:latin typeface="Futura LT Pro Book"/>
                <a:cs typeface="Futura LT Pro Book"/>
              </a:rPr>
              <a:t> </a:t>
            </a:r>
            <a:r>
              <a:rPr lang="en-US" sz="2118" spc="-71" dirty="0">
                <a:solidFill>
                  <a:srgbClr val="FFFFFF"/>
                </a:solidFill>
                <a:latin typeface="Futura LT Pro Book"/>
                <a:cs typeface="Futura LT Pro Book"/>
              </a:rPr>
              <a:t>U</a:t>
            </a:r>
            <a:r>
              <a:rPr lang="en-US" sz="2118" spc="-9" dirty="0">
                <a:solidFill>
                  <a:srgbClr val="FFFFFF"/>
                </a:solidFill>
                <a:latin typeface="Futura LT Pro Book"/>
                <a:cs typeface="Futura LT Pro Book"/>
              </a:rPr>
              <a:t>.S.</a:t>
            </a:r>
            <a:r>
              <a:rPr lang="en-US" sz="2118" spc="-4" dirty="0">
                <a:solidFill>
                  <a:srgbClr val="FFFFFF"/>
                </a:solidFill>
                <a:latin typeface="Futura LT Pro Book"/>
                <a:cs typeface="Futura LT Pro Book"/>
              </a:rPr>
              <a:t> </a:t>
            </a:r>
            <a:r>
              <a:rPr lang="en-US" sz="2118" spc="-13" dirty="0">
                <a:solidFill>
                  <a:srgbClr val="FFFFFF"/>
                </a:solidFill>
                <a:latin typeface="Futura LT Pro Book"/>
                <a:cs typeface="Futura LT Pro Book"/>
              </a:rPr>
              <a:t>Agency</a:t>
            </a:r>
            <a:r>
              <a:rPr lang="en-US" sz="2118" spc="-9" dirty="0">
                <a:solidFill>
                  <a:srgbClr val="FFFFFF"/>
                </a:solidFill>
                <a:latin typeface="Futura LT Pro Book"/>
                <a:cs typeface="Futura LT Pro Book"/>
              </a:rPr>
              <a:t> for</a:t>
            </a:r>
            <a:r>
              <a:rPr lang="en-US" sz="2118" spc="-4" dirty="0">
                <a:solidFill>
                  <a:srgbClr val="FFFFFF"/>
                </a:solidFill>
                <a:latin typeface="Futura LT Pro Book"/>
                <a:cs typeface="Futura LT Pro Book"/>
              </a:rPr>
              <a:t> </a:t>
            </a:r>
            <a:r>
              <a:rPr lang="en-US" sz="2118" spc="-9" dirty="0">
                <a:solidFill>
                  <a:srgbClr val="FFFFFF"/>
                </a:solidFill>
                <a:latin typeface="Futura LT Pro Book"/>
                <a:cs typeface="Futura LT Pro Book"/>
              </a:rPr>
              <a:t>Inte</a:t>
            </a:r>
            <a:r>
              <a:rPr lang="en-US" sz="2118" dirty="0">
                <a:solidFill>
                  <a:srgbClr val="FFFFFF"/>
                </a:solidFill>
                <a:latin typeface="Futura LT Pro Book"/>
                <a:cs typeface="Futura LT Pro Book"/>
              </a:rPr>
              <a:t>r</a:t>
            </a:r>
            <a:r>
              <a:rPr lang="en-US" sz="2118" spc="-13" dirty="0">
                <a:solidFill>
                  <a:srgbClr val="FFFFFF"/>
                </a:solidFill>
                <a:latin typeface="Futura LT Pro Book"/>
                <a:cs typeface="Futura LT Pro Book"/>
              </a:rPr>
              <a:t>national</a:t>
            </a:r>
            <a:r>
              <a:rPr lang="en-US" sz="2118" spc="-4" dirty="0">
                <a:solidFill>
                  <a:srgbClr val="FFFFFF"/>
                </a:solidFill>
                <a:latin typeface="Futura LT Pro Book"/>
                <a:cs typeface="Futura LT Pro Book"/>
              </a:rPr>
              <a:t> </a:t>
            </a:r>
            <a:r>
              <a:rPr lang="en-US" sz="2118" spc="-13" dirty="0">
                <a:solidFill>
                  <a:srgbClr val="FFFFFF"/>
                </a:solidFill>
                <a:latin typeface="Futura LT Pro Book"/>
                <a:cs typeface="Futura LT Pro Book"/>
              </a:rPr>
              <a:t>Development</a:t>
            </a:r>
            <a:r>
              <a:rPr lang="en-US" sz="2118" spc="-4" dirty="0">
                <a:solidFill>
                  <a:srgbClr val="FFFFFF"/>
                </a:solidFill>
                <a:latin typeface="Futura LT Pro Book"/>
                <a:cs typeface="Futura LT Pro Book"/>
              </a:rPr>
              <a:t> </a:t>
            </a:r>
            <a:r>
              <a:rPr lang="en-US" sz="2118" spc="-13" dirty="0">
                <a:solidFill>
                  <a:srgbClr val="FFFFFF"/>
                </a:solidFill>
                <a:latin typeface="Futura LT Pro Book"/>
                <a:cs typeface="Futura LT Pro Book"/>
              </a:rPr>
              <a:t>(USAID) under</a:t>
            </a:r>
            <a:r>
              <a:rPr lang="en-US" sz="2118" spc="-4" dirty="0">
                <a:solidFill>
                  <a:srgbClr val="FFFFFF"/>
                </a:solidFill>
                <a:latin typeface="Futura LT Pro Book"/>
                <a:cs typeface="Futura LT Pro Book"/>
              </a:rPr>
              <a:t> </a:t>
            </a:r>
            <a:r>
              <a:rPr lang="en-US" sz="2118" spc="-9" dirty="0">
                <a:solidFill>
                  <a:srgbClr val="FFFFFF"/>
                </a:solidFill>
                <a:latin typeface="Futura LT Pro Book"/>
                <a:cs typeface="Futura LT Pro Book"/>
              </a:rPr>
              <a:t>te</a:t>
            </a:r>
            <a:r>
              <a:rPr lang="en-US" sz="2118" dirty="0">
                <a:solidFill>
                  <a:srgbClr val="FFFFFF"/>
                </a:solidFill>
                <a:latin typeface="Futura LT Pro Book"/>
                <a:cs typeface="Futura LT Pro Book"/>
              </a:rPr>
              <a:t>r</a:t>
            </a:r>
            <a:r>
              <a:rPr lang="en-US" sz="2118" spc="-13" dirty="0">
                <a:solidFill>
                  <a:srgbClr val="FFFFFF"/>
                </a:solidFill>
                <a:latin typeface="Futura LT Pro Book"/>
                <a:cs typeface="Futura LT Pro Book"/>
              </a:rPr>
              <a:t>ms </a:t>
            </a:r>
            <a:r>
              <a:rPr lang="en-US" sz="2118" spc="-9" dirty="0">
                <a:solidFill>
                  <a:srgbClr val="FFFFFF"/>
                </a:solidFill>
                <a:latin typeface="Futura LT Pro Book"/>
                <a:cs typeface="Futura LT Pro Book"/>
              </a:rPr>
              <a:t>of </a:t>
            </a:r>
            <a:r>
              <a:rPr lang="en-US" sz="2118" spc="-44" dirty="0">
                <a:solidFill>
                  <a:srgbClr val="FFFFFF"/>
                </a:solidFill>
                <a:latin typeface="Futura LT Pro Book"/>
                <a:cs typeface="Futura LT Pro Book"/>
              </a:rPr>
              <a:t>C</a:t>
            </a:r>
            <a:r>
              <a:rPr lang="en-US" sz="2118" spc="-13" dirty="0">
                <a:solidFill>
                  <a:srgbClr val="FFFFFF"/>
                </a:solidFill>
                <a:latin typeface="Futura LT Pro Book"/>
                <a:cs typeface="Futura LT Pro Book"/>
              </a:rPr>
              <a:t>oope</a:t>
            </a:r>
            <a:r>
              <a:rPr lang="en-US" sz="2118" spc="-35" dirty="0">
                <a:solidFill>
                  <a:srgbClr val="FFFFFF"/>
                </a:solidFill>
                <a:latin typeface="Futura LT Pro Book"/>
                <a:cs typeface="Futura LT Pro Book"/>
              </a:rPr>
              <a:t>r</a:t>
            </a:r>
            <a:r>
              <a:rPr lang="en-US" sz="2118" spc="-9" dirty="0">
                <a:solidFill>
                  <a:srgbClr val="FFFFFF"/>
                </a:solidFill>
                <a:latin typeface="Futura LT Pro Book"/>
                <a:cs typeface="Futura LT Pro Book"/>
              </a:rPr>
              <a:t>ative</a:t>
            </a:r>
            <a:r>
              <a:rPr lang="en-US" sz="2118" spc="-4" dirty="0">
                <a:solidFill>
                  <a:srgbClr val="FFFFFF"/>
                </a:solidFill>
                <a:latin typeface="Futura LT Pro Book"/>
                <a:cs typeface="Futura LT Pro Book"/>
              </a:rPr>
              <a:t> </a:t>
            </a:r>
            <a:r>
              <a:rPr lang="en-US" sz="2118" spc="-18" dirty="0">
                <a:solidFill>
                  <a:srgbClr val="FFFFFF"/>
                </a:solidFill>
                <a:latin typeface="Futura LT Pro Book"/>
                <a:cs typeface="Futura LT Pro Book"/>
              </a:rPr>
              <a:t>Ag</a:t>
            </a:r>
            <a:r>
              <a:rPr lang="en-US" sz="2118" spc="-49" dirty="0">
                <a:solidFill>
                  <a:srgbClr val="FFFFFF"/>
                </a:solidFill>
                <a:latin typeface="Futura LT Pro Book"/>
                <a:cs typeface="Futura LT Pro Book"/>
              </a:rPr>
              <a:t>r</a:t>
            </a:r>
            <a:r>
              <a:rPr lang="en-US" sz="2118" spc="-13" dirty="0">
                <a:solidFill>
                  <a:srgbClr val="FFFFFF"/>
                </a:solidFill>
                <a:latin typeface="Futura LT Pro Book"/>
                <a:cs typeface="Futura LT Pro Book"/>
              </a:rPr>
              <a:t>eement</a:t>
            </a:r>
            <a:r>
              <a:rPr lang="en-US" sz="2118" spc="-4" dirty="0">
                <a:solidFill>
                  <a:srgbClr val="FFFFFF"/>
                </a:solidFill>
                <a:latin typeface="Futura LT Pro Book"/>
                <a:cs typeface="Futura LT Pro Book"/>
              </a:rPr>
              <a:t> </a:t>
            </a:r>
            <a:r>
              <a:rPr lang="en-US" sz="2118" spc="-13" dirty="0">
                <a:solidFill>
                  <a:srgbClr val="FFFFFF"/>
                </a:solidFill>
                <a:latin typeface="Futura LT Pro Book"/>
                <a:cs typeface="Futura LT Pro Book"/>
              </a:rPr>
              <a:t>AID-</a:t>
            </a:r>
            <a:r>
              <a:rPr lang="en-US" sz="2118" spc="-49" dirty="0">
                <a:solidFill>
                  <a:srgbClr val="FFFFFF"/>
                </a:solidFill>
                <a:latin typeface="Futura LT Pro Book"/>
                <a:cs typeface="Futura LT Pro Book"/>
              </a:rPr>
              <a:t>O</a:t>
            </a:r>
            <a:r>
              <a:rPr lang="en-US" sz="2118" spc="-13" dirty="0">
                <a:solidFill>
                  <a:srgbClr val="FFFFFF"/>
                </a:solidFill>
                <a:latin typeface="Futura LT Pro Book"/>
                <a:cs typeface="Futura LT Pro Book"/>
              </a:rPr>
              <a:t>AA-</a:t>
            </a:r>
            <a:r>
              <a:rPr lang="en-US" sz="2118" spc="-88" dirty="0">
                <a:solidFill>
                  <a:srgbClr val="FFFFFF"/>
                </a:solidFill>
                <a:latin typeface="Futura LT Pro Book"/>
                <a:cs typeface="Futura LT Pro Book"/>
              </a:rPr>
              <a:t>L</a:t>
            </a:r>
            <a:r>
              <a:rPr lang="en-US" sz="2118" spc="-13" dirty="0">
                <a:solidFill>
                  <a:srgbClr val="FFFFFF"/>
                </a:solidFill>
                <a:latin typeface="Futura LT Pro Book"/>
                <a:cs typeface="Futura LT Pro Book"/>
              </a:rPr>
              <a:t>-14-00004</a:t>
            </a:r>
            <a:r>
              <a:rPr lang="en-US" sz="2118" spc="-4" dirty="0">
                <a:solidFill>
                  <a:srgbClr val="FFFFFF"/>
                </a:solidFill>
                <a:latin typeface="Futura LT Pro Book"/>
                <a:cs typeface="Futura LT Pro Book"/>
              </a:rPr>
              <a:t> </a:t>
            </a:r>
            <a:r>
              <a:rPr lang="en-US" sz="2118" spc="-13" dirty="0">
                <a:solidFill>
                  <a:srgbClr val="FFFFFF"/>
                </a:solidFill>
                <a:latin typeface="Futura LT Pro Book"/>
                <a:cs typeface="Futura LT Pro Book"/>
              </a:rPr>
              <a:t>and</a:t>
            </a:r>
            <a:endParaRPr lang="en-US" sz="2118" dirty="0">
              <a:latin typeface="Futura LT Pro Book"/>
              <a:cs typeface="Futura LT Pro Book"/>
            </a:endParaRPr>
          </a:p>
          <a:p>
            <a:pPr marL="11206" marR="4483">
              <a:lnSpc>
                <a:spcPts val="2541"/>
              </a:lnSpc>
              <a:spcBef>
                <a:spcPts val="84"/>
              </a:spcBef>
            </a:pPr>
            <a:r>
              <a:rPr lang="en-US" sz="2118" spc="-13" dirty="0">
                <a:solidFill>
                  <a:srgbClr val="FFFFFF"/>
                </a:solidFill>
                <a:latin typeface="Futura LT Pro Book"/>
                <a:cs typeface="Futura LT Pro Book"/>
              </a:rPr>
              <a:t>implemented</a:t>
            </a:r>
            <a:r>
              <a:rPr lang="en-US" sz="2118" spc="-4" dirty="0">
                <a:solidFill>
                  <a:srgbClr val="FFFFFF"/>
                </a:solidFill>
                <a:latin typeface="Futura LT Pro Book"/>
                <a:cs typeface="Futura LT Pro Book"/>
              </a:rPr>
              <a:t> </a:t>
            </a:r>
            <a:r>
              <a:rPr lang="en-US" sz="2118" spc="-13" dirty="0">
                <a:solidFill>
                  <a:srgbClr val="FFFFFF"/>
                </a:solidFill>
                <a:latin typeface="Futura LT Pro Book"/>
                <a:cs typeface="Futura LT Pro Book"/>
              </a:rPr>
              <a:t>by</a:t>
            </a:r>
            <a:r>
              <a:rPr lang="en-US" sz="2118" spc="-4" dirty="0">
                <a:solidFill>
                  <a:srgbClr val="FFFFFF"/>
                </a:solidFill>
                <a:latin typeface="Futura LT Pro Book"/>
                <a:cs typeface="Futura LT Pro Book"/>
              </a:rPr>
              <a:t> </a:t>
            </a:r>
            <a:r>
              <a:rPr lang="en-US" sz="2118" spc="-13" dirty="0">
                <a:solidFill>
                  <a:srgbClr val="FFFFFF"/>
                </a:solidFill>
                <a:latin typeface="Futura LT Pro Book"/>
                <a:cs typeface="Futura LT Pro Book"/>
              </a:rPr>
              <a:t>the</a:t>
            </a:r>
            <a:r>
              <a:rPr lang="en-US" sz="2118" spc="-53" dirty="0">
                <a:solidFill>
                  <a:srgbClr val="FFFFFF"/>
                </a:solidFill>
                <a:latin typeface="Futura LT Pro Book"/>
                <a:cs typeface="Futura LT Pro Book"/>
              </a:rPr>
              <a:t> </a:t>
            </a:r>
            <a:r>
              <a:rPr lang="en-US" sz="2118" spc="-18" dirty="0">
                <a:solidFill>
                  <a:srgbClr val="FFFFFF"/>
                </a:solidFill>
                <a:latin typeface="Futura LT Pro Book"/>
                <a:cs typeface="Futura LT Pro Book"/>
              </a:rPr>
              <a:t>Ca</a:t>
            </a:r>
            <a:r>
              <a:rPr lang="en-US" sz="2118" spc="-49" dirty="0">
                <a:solidFill>
                  <a:srgbClr val="FFFFFF"/>
                </a:solidFill>
                <a:latin typeface="Futura LT Pro Book"/>
                <a:cs typeface="Futura LT Pro Book"/>
              </a:rPr>
              <a:t>r</a:t>
            </a:r>
            <a:r>
              <a:rPr lang="en-US" sz="2118" spc="-13" dirty="0">
                <a:solidFill>
                  <a:srgbClr val="FFFFFF"/>
                </a:solidFill>
                <a:latin typeface="Futura LT Pro Book"/>
                <a:cs typeface="Futura LT Pro Book"/>
              </a:rPr>
              <a:t>olina</a:t>
            </a:r>
            <a:r>
              <a:rPr lang="en-US" sz="2118" spc="-4" dirty="0">
                <a:solidFill>
                  <a:srgbClr val="FFFFFF"/>
                </a:solidFill>
                <a:latin typeface="Futura LT Pro Book"/>
                <a:cs typeface="Futura LT Pro Book"/>
              </a:rPr>
              <a:t> </a:t>
            </a:r>
            <a:r>
              <a:rPr lang="en-US" sz="2118" spc="-106" dirty="0">
                <a:solidFill>
                  <a:srgbClr val="FFFFFF"/>
                </a:solidFill>
                <a:latin typeface="Futura LT Pro Book"/>
                <a:cs typeface="Futura LT Pro Book"/>
              </a:rPr>
              <a:t>P</a:t>
            </a:r>
            <a:r>
              <a:rPr lang="en-US" sz="2118" spc="-13" dirty="0">
                <a:solidFill>
                  <a:srgbClr val="FFFFFF"/>
                </a:solidFill>
                <a:latin typeface="Futura LT Pro Book"/>
                <a:cs typeface="Futura LT Pro Book"/>
              </a:rPr>
              <a:t>opulation</a:t>
            </a:r>
            <a:r>
              <a:rPr lang="en-US" sz="2118" spc="-53" dirty="0">
                <a:solidFill>
                  <a:srgbClr val="FFFFFF"/>
                </a:solidFill>
                <a:latin typeface="Futura LT Pro Book"/>
                <a:cs typeface="Futura LT Pro Book"/>
              </a:rPr>
              <a:t> </a:t>
            </a:r>
            <a:r>
              <a:rPr lang="en-US" sz="2118" spc="-44" dirty="0">
                <a:solidFill>
                  <a:srgbClr val="FFFFFF"/>
                </a:solidFill>
                <a:latin typeface="Futura LT Pro Book"/>
                <a:cs typeface="Futura LT Pro Book"/>
              </a:rPr>
              <a:t>C</a:t>
            </a:r>
            <a:r>
              <a:rPr lang="en-US" sz="2118" spc="-13" dirty="0">
                <a:solidFill>
                  <a:srgbClr val="FFFFFF"/>
                </a:solidFill>
                <a:latin typeface="Futura LT Pro Book"/>
                <a:cs typeface="Futura LT Pro Book"/>
              </a:rPr>
              <a:t>ente</a:t>
            </a:r>
            <a:r>
              <a:rPr lang="en-US" sz="2118" spc="-221" dirty="0">
                <a:solidFill>
                  <a:srgbClr val="FFFFFF"/>
                </a:solidFill>
                <a:latin typeface="Futura LT Pro Book"/>
                <a:cs typeface="Futura LT Pro Book"/>
              </a:rPr>
              <a:t>r</a:t>
            </a:r>
            <a:r>
              <a:rPr lang="en-US" sz="2118" spc="-9" dirty="0">
                <a:solidFill>
                  <a:srgbClr val="FFFFFF"/>
                </a:solidFill>
                <a:latin typeface="Futura LT Pro Book"/>
                <a:cs typeface="Futura LT Pro Book"/>
              </a:rPr>
              <a:t>,</a:t>
            </a:r>
            <a:r>
              <a:rPr lang="en-US" sz="2118" spc="-26" dirty="0">
                <a:solidFill>
                  <a:srgbClr val="FFFFFF"/>
                </a:solidFill>
                <a:latin typeface="Futura LT Pro Book"/>
                <a:cs typeface="Futura LT Pro Book"/>
              </a:rPr>
              <a:t> </a:t>
            </a:r>
            <a:r>
              <a:rPr lang="en-US" sz="2118" spc="-9" dirty="0">
                <a:solidFill>
                  <a:srgbClr val="FFFFFF"/>
                </a:solidFill>
                <a:latin typeface="Futura LT Pro Book"/>
                <a:cs typeface="Futura LT Pro Book"/>
              </a:rPr>
              <a:t>University of</a:t>
            </a:r>
            <a:r>
              <a:rPr lang="en-US" sz="2118" spc="-4" dirty="0">
                <a:solidFill>
                  <a:srgbClr val="FFFFFF"/>
                </a:solidFill>
                <a:latin typeface="Futura LT Pro Book"/>
                <a:cs typeface="Futura LT Pro Book"/>
              </a:rPr>
              <a:t> </a:t>
            </a:r>
            <a:r>
              <a:rPr lang="en-US" sz="2118" spc="-18" dirty="0">
                <a:solidFill>
                  <a:srgbClr val="FFFFFF"/>
                </a:solidFill>
                <a:latin typeface="Futura LT Pro Book"/>
                <a:cs typeface="Futura LT Pro Book"/>
              </a:rPr>
              <a:t>No</a:t>
            </a:r>
            <a:r>
              <a:rPr lang="en-US" sz="2118" spc="26" dirty="0">
                <a:solidFill>
                  <a:srgbClr val="FFFFFF"/>
                </a:solidFill>
                <a:latin typeface="Futura LT Pro Book"/>
                <a:cs typeface="Futura LT Pro Book"/>
              </a:rPr>
              <a:t>r</a:t>
            </a:r>
            <a:r>
              <a:rPr lang="en-US" sz="2118" spc="-9" dirty="0">
                <a:solidFill>
                  <a:srgbClr val="FFFFFF"/>
                </a:solidFill>
                <a:latin typeface="Futura LT Pro Book"/>
                <a:cs typeface="Futura LT Pro Book"/>
              </a:rPr>
              <a:t>th</a:t>
            </a:r>
            <a:r>
              <a:rPr lang="en-US" sz="2118" spc="-53" dirty="0">
                <a:solidFill>
                  <a:srgbClr val="FFFFFF"/>
                </a:solidFill>
                <a:latin typeface="Futura LT Pro Book"/>
                <a:cs typeface="Futura LT Pro Book"/>
              </a:rPr>
              <a:t> </a:t>
            </a:r>
            <a:r>
              <a:rPr lang="en-US" sz="2118" spc="-18" dirty="0">
                <a:solidFill>
                  <a:srgbClr val="FFFFFF"/>
                </a:solidFill>
                <a:latin typeface="Futura LT Pro Book"/>
                <a:cs typeface="Futura LT Pro Book"/>
              </a:rPr>
              <a:t>Ca</a:t>
            </a:r>
            <a:r>
              <a:rPr lang="en-US" sz="2118" spc="-49" dirty="0">
                <a:solidFill>
                  <a:srgbClr val="FFFFFF"/>
                </a:solidFill>
                <a:latin typeface="Futura LT Pro Book"/>
                <a:cs typeface="Futura LT Pro Book"/>
              </a:rPr>
              <a:t>r</a:t>
            </a:r>
            <a:r>
              <a:rPr lang="en-US" sz="2118" spc="-13" dirty="0">
                <a:solidFill>
                  <a:srgbClr val="FFFFFF"/>
                </a:solidFill>
                <a:latin typeface="Futura LT Pro Book"/>
                <a:cs typeface="Futura LT Pro Book"/>
              </a:rPr>
              <a:t>olina</a:t>
            </a:r>
            <a:r>
              <a:rPr lang="en-US" sz="2118" spc="-4" dirty="0">
                <a:solidFill>
                  <a:srgbClr val="FFFFFF"/>
                </a:solidFill>
                <a:latin typeface="Futura LT Pro Book"/>
                <a:cs typeface="Futura LT Pro Book"/>
              </a:rPr>
              <a:t> </a:t>
            </a:r>
            <a:r>
              <a:rPr lang="en-US" sz="2118" spc="-9" dirty="0">
                <a:solidFill>
                  <a:srgbClr val="FFFFFF"/>
                </a:solidFill>
                <a:latin typeface="Futura LT Pro Book"/>
                <a:cs typeface="Futura LT Pro Book"/>
              </a:rPr>
              <a:t>at</a:t>
            </a:r>
            <a:r>
              <a:rPr lang="en-US" sz="2118" spc="-53" dirty="0">
                <a:solidFill>
                  <a:srgbClr val="FFFFFF"/>
                </a:solidFill>
                <a:latin typeface="Futura LT Pro Book"/>
                <a:cs typeface="Futura LT Pro Book"/>
              </a:rPr>
              <a:t> </a:t>
            </a:r>
            <a:r>
              <a:rPr lang="en-US" sz="2118" spc="-13" dirty="0">
                <a:solidFill>
                  <a:srgbClr val="FFFFFF"/>
                </a:solidFill>
                <a:latin typeface="Futura LT Pro Book"/>
                <a:cs typeface="Futura LT Pro Book"/>
              </a:rPr>
              <a:t>Chapel</a:t>
            </a:r>
            <a:r>
              <a:rPr lang="en-US" sz="2118" spc="-4" dirty="0">
                <a:solidFill>
                  <a:srgbClr val="FFFFFF"/>
                </a:solidFill>
                <a:latin typeface="Futura LT Pro Book"/>
                <a:cs typeface="Futura LT Pro Book"/>
              </a:rPr>
              <a:t> </a:t>
            </a:r>
            <a:r>
              <a:rPr lang="en-US" sz="2118" spc="-9" dirty="0">
                <a:solidFill>
                  <a:srgbClr val="FFFFFF"/>
                </a:solidFill>
                <a:latin typeface="Futura LT Pro Book"/>
                <a:cs typeface="Futura LT Pro Book"/>
              </a:rPr>
              <a:t>Hill</a:t>
            </a:r>
            <a:r>
              <a:rPr lang="en-US" sz="2118" spc="-4" dirty="0">
                <a:solidFill>
                  <a:srgbClr val="FFFFFF"/>
                </a:solidFill>
                <a:latin typeface="Futura LT Pro Book"/>
                <a:cs typeface="Futura LT Pro Book"/>
              </a:rPr>
              <a:t> </a:t>
            </a:r>
            <a:r>
              <a:rPr lang="en-US" sz="2118" spc="-9" dirty="0">
                <a:solidFill>
                  <a:srgbClr val="FFFFFF"/>
                </a:solidFill>
                <a:latin typeface="Futura LT Pro Book"/>
                <a:cs typeface="Futura LT Pro Book"/>
              </a:rPr>
              <a:t>in</a:t>
            </a:r>
            <a:r>
              <a:rPr lang="en-US" sz="2118" spc="-4" dirty="0">
                <a:solidFill>
                  <a:srgbClr val="FFFFFF"/>
                </a:solidFill>
                <a:latin typeface="Futura LT Pro Book"/>
                <a:cs typeface="Futura LT Pro Book"/>
              </a:rPr>
              <a:t> </a:t>
            </a:r>
            <a:r>
              <a:rPr lang="en-US" sz="2118" spc="-13" dirty="0">
                <a:solidFill>
                  <a:srgbClr val="FFFFFF"/>
                </a:solidFill>
                <a:latin typeface="Futura LT Pro Book"/>
                <a:cs typeface="Futura LT Pro Book"/>
              </a:rPr>
              <a:t>pa</a:t>
            </a:r>
            <a:r>
              <a:rPr lang="en-US" sz="2118" spc="26" dirty="0">
                <a:solidFill>
                  <a:srgbClr val="FFFFFF"/>
                </a:solidFill>
                <a:latin typeface="Futura LT Pro Book"/>
                <a:cs typeface="Futura LT Pro Book"/>
              </a:rPr>
              <a:t>r</a:t>
            </a:r>
            <a:r>
              <a:rPr lang="en-US" sz="2118" spc="-13" dirty="0">
                <a:solidFill>
                  <a:srgbClr val="FFFFFF"/>
                </a:solidFill>
                <a:latin typeface="Futura LT Pro Book"/>
                <a:cs typeface="Futura LT Pro Book"/>
              </a:rPr>
              <a:t>tnership</a:t>
            </a:r>
            <a:r>
              <a:rPr lang="en-US" sz="2118" spc="-4" dirty="0">
                <a:solidFill>
                  <a:srgbClr val="FFFFFF"/>
                </a:solidFill>
                <a:latin typeface="Futura LT Pro Book"/>
                <a:cs typeface="Futura LT Pro Book"/>
              </a:rPr>
              <a:t> </a:t>
            </a:r>
            <a:r>
              <a:rPr lang="en-US" sz="2118" spc="-13" dirty="0">
                <a:solidFill>
                  <a:srgbClr val="FFFFFF"/>
                </a:solidFill>
                <a:latin typeface="Futura LT Pro Book"/>
                <a:cs typeface="Futura LT Pro Book"/>
              </a:rPr>
              <a:t>with</a:t>
            </a:r>
            <a:r>
              <a:rPr lang="en-US" sz="2118" spc="-4" dirty="0">
                <a:solidFill>
                  <a:srgbClr val="FFFFFF"/>
                </a:solidFill>
                <a:latin typeface="Futura LT Pro Book"/>
                <a:cs typeface="Futura LT Pro Book"/>
              </a:rPr>
              <a:t> </a:t>
            </a:r>
            <a:r>
              <a:rPr lang="en-US" sz="2118" spc="-13" dirty="0">
                <a:solidFill>
                  <a:srgbClr val="FFFFFF"/>
                </a:solidFill>
                <a:latin typeface="Futura LT Pro Book"/>
                <a:cs typeface="Futura LT Pro Book"/>
              </a:rPr>
              <a:t>ICF</a:t>
            </a:r>
            <a:r>
              <a:rPr lang="en-US" sz="2118" spc="-4" dirty="0">
                <a:solidFill>
                  <a:srgbClr val="FFFFFF"/>
                </a:solidFill>
                <a:latin typeface="Futura LT Pro Book"/>
                <a:cs typeface="Futura LT Pro Book"/>
              </a:rPr>
              <a:t> </a:t>
            </a:r>
            <a:r>
              <a:rPr lang="en-US" sz="2118" spc="-9" dirty="0">
                <a:solidFill>
                  <a:srgbClr val="FFFFFF"/>
                </a:solidFill>
                <a:latin typeface="Futura LT Pro Book"/>
                <a:cs typeface="Futura LT Pro Book"/>
              </a:rPr>
              <a:t>Inte</a:t>
            </a:r>
            <a:r>
              <a:rPr lang="en-US" sz="2118" dirty="0">
                <a:solidFill>
                  <a:srgbClr val="FFFFFF"/>
                </a:solidFill>
                <a:latin typeface="Futura LT Pro Book"/>
                <a:cs typeface="Futura LT Pro Book"/>
              </a:rPr>
              <a:t>r</a:t>
            </a:r>
            <a:r>
              <a:rPr lang="en-US" sz="2118" spc="-13" dirty="0">
                <a:solidFill>
                  <a:srgbClr val="FFFFFF"/>
                </a:solidFill>
                <a:latin typeface="Futura LT Pro Book"/>
                <a:cs typeface="Futura LT Pro Book"/>
              </a:rPr>
              <a:t>national,</a:t>
            </a:r>
            <a:r>
              <a:rPr lang="en-US" sz="2118" spc="-4" dirty="0">
                <a:solidFill>
                  <a:srgbClr val="FFFFFF"/>
                </a:solidFill>
                <a:latin typeface="Futura LT Pro Book"/>
                <a:cs typeface="Futura LT Pro Book"/>
              </a:rPr>
              <a:t> </a:t>
            </a:r>
            <a:r>
              <a:rPr lang="en-US" sz="2118" spc="-13" dirty="0">
                <a:solidFill>
                  <a:srgbClr val="FFFFFF"/>
                </a:solidFill>
                <a:latin typeface="Futura LT Pro Book"/>
                <a:cs typeface="Futura LT Pro Book"/>
              </a:rPr>
              <a:t>John</a:t>
            </a:r>
            <a:r>
              <a:rPr lang="en-US" sz="2118" spc="-4" dirty="0">
                <a:solidFill>
                  <a:srgbClr val="FFFFFF"/>
                </a:solidFill>
                <a:latin typeface="Futura LT Pro Book"/>
                <a:cs typeface="Futura LT Pro Book"/>
              </a:rPr>
              <a:t> </a:t>
            </a:r>
            <a:r>
              <a:rPr lang="en-US" sz="2118" spc="-13" dirty="0">
                <a:solidFill>
                  <a:srgbClr val="FFFFFF"/>
                </a:solidFill>
                <a:latin typeface="Futura LT Pro Book"/>
                <a:cs typeface="Futura LT Pro Book"/>
              </a:rPr>
              <a:t>Sno</a:t>
            </a:r>
            <a:r>
              <a:rPr lang="en-US" sz="2118" spc="-146" dirty="0">
                <a:solidFill>
                  <a:srgbClr val="FFFFFF"/>
                </a:solidFill>
                <a:latin typeface="Futura LT Pro Book"/>
                <a:cs typeface="Futura LT Pro Book"/>
              </a:rPr>
              <a:t>w</a:t>
            </a:r>
            <a:r>
              <a:rPr lang="en-US" sz="2118" spc="-9" dirty="0">
                <a:solidFill>
                  <a:srgbClr val="FFFFFF"/>
                </a:solidFill>
                <a:latin typeface="Futura LT Pro Book"/>
                <a:cs typeface="Futura LT Pro Book"/>
              </a:rPr>
              <a:t>,</a:t>
            </a:r>
            <a:r>
              <a:rPr lang="en-US" sz="2118" spc="-4" dirty="0">
                <a:solidFill>
                  <a:srgbClr val="FFFFFF"/>
                </a:solidFill>
                <a:latin typeface="Futura LT Pro Book"/>
                <a:cs typeface="Futura LT Pro Book"/>
              </a:rPr>
              <a:t> </a:t>
            </a:r>
            <a:r>
              <a:rPr lang="en-US" sz="2118" spc="-9" dirty="0">
                <a:solidFill>
                  <a:srgbClr val="FFFFFF"/>
                </a:solidFill>
                <a:latin typeface="Futura LT Pro Book"/>
                <a:cs typeface="Futura LT Pro Book"/>
              </a:rPr>
              <a:t>Inc.,</a:t>
            </a:r>
            <a:r>
              <a:rPr lang="en-US" sz="2118" spc="-4" dirty="0">
                <a:solidFill>
                  <a:srgbClr val="FFFFFF"/>
                </a:solidFill>
                <a:latin typeface="Futura LT Pro Book"/>
                <a:cs typeface="Futura LT Pro Book"/>
              </a:rPr>
              <a:t> </a:t>
            </a:r>
            <a:r>
              <a:rPr lang="en-US" sz="2118" spc="-13" dirty="0">
                <a:solidFill>
                  <a:srgbClr val="FFFFFF"/>
                </a:solidFill>
                <a:latin typeface="Futura LT Pro Book"/>
                <a:cs typeface="Futura LT Pro Book"/>
              </a:rPr>
              <a:t>Management Scien</a:t>
            </a:r>
            <a:r>
              <a:rPr lang="en-US" sz="2118" spc="-40" dirty="0">
                <a:solidFill>
                  <a:srgbClr val="FFFFFF"/>
                </a:solidFill>
                <a:latin typeface="Futura LT Pro Book"/>
                <a:cs typeface="Futura LT Pro Book"/>
              </a:rPr>
              <a:t>c</a:t>
            </a:r>
            <a:r>
              <a:rPr lang="en-US" sz="2118" spc="-13" dirty="0">
                <a:solidFill>
                  <a:srgbClr val="FFFFFF"/>
                </a:solidFill>
                <a:latin typeface="Futura LT Pro Book"/>
                <a:cs typeface="Futura LT Pro Book"/>
              </a:rPr>
              <a:t>es</a:t>
            </a:r>
            <a:r>
              <a:rPr lang="en-US" sz="2118" spc="-4" dirty="0">
                <a:solidFill>
                  <a:srgbClr val="FFFFFF"/>
                </a:solidFill>
                <a:latin typeface="Futura LT Pro Book"/>
                <a:cs typeface="Futura LT Pro Book"/>
              </a:rPr>
              <a:t> </a:t>
            </a:r>
            <a:r>
              <a:rPr lang="en-US" sz="2118" spc="-9" dirty="0">
                <a:solidFill>
                  <a:srgbClr val="FFFFFF"/>
                </a:solidFill>
                <a:latin typeface="Futura LT Pro Book"/>
                <a:cs typeface="Futura LT Pro Book"/>
              </a:rPr>
              <a:t>for</a:t>
            </a:r>
            <a:r>
              <a:rPr lang="en-US" sz="2118" spc="-4" dirty="0">
                <a:solidFill>
                  <a:srgbClr val="FFFFFF"/>
                </a:solidFill>
                <a:latin typeface="Futura LT Pro Book"/>
                <a:cs typeface="Futura LT Pro Book"/>
              </a:rPr>
              <a:t> </a:t>
            </a:r>
            <a:r>
              <a:rPr lang="en-US" sz="2118" spc="-13" dirty="0">
                <a:solidFill>
                  <a:srgbClr val="FFFFFF"/>
                </a:solidFill>
                <a:latin typeface="Futura LT Pro Book"/>
                <a:cs typeface="Futura LT Pro Book"/>
              </a:rPr>
              <a:t>Health,</a:t>
            </a:r>
            <a:r>
              <a:rPr lang="en-US" sz="2118" spc="-4" dirty="0">
                <a:solidFill>
                  <a:srgbClr val="FFFFFF"/>
                </a:solidFill>
                <a:latin typeface="Futura LT Pro Book"/>
                <a:cs typeface="Futura LT Pro Book"/>
              </a:rPr>
              <a:t> Palladium Group, </a:t>
            </a:r>
            <a:r>
              <a:rPr lang="en-US" sz="2118" spc="-13" dirty="0">
                <a:solidFill>
                  <a:srgbClr val="FFFFFF"/>
                </a:solidFill>
                <a:latin typeface="Futura LT Pro Book"/>
                <a:cs typeface="Futura LT Pro Book"/>
              </a:rPr>
              <a:t>and</a:t>
            </a:r>
            <a:r>
              <a:rPr lang="en-US" sz="2118" spc="-66" dirty="0">
                <a:solidFill>
                  <a:srgbClr val="FFFFFF"/>
                </a:solidFill>
                <a:latin typeface="Futura LT Pro Book"/>
                <a:cs typeface="Futura LT Pro Book"/>
              </a:rPr>
              <a:t> </a:t>
            </a:r>
            <a:r>
              <a:rPr lang="en-US" sz="2118" spc="-224" dirty="0">
                <a:solidFill>
                  <a:srgbClr val="FFFFFF"/>
                </a:solidFill>
                <a:latin typeface="Futura LT Pro Book"/>
                <a:cs typeface="Futura LT Pro Book"/>
              </a:rPr>
              <a:t>T</a:t>
            </a:r>
            <a:r>
              <a:rPr lang="en-US" sz="2118" spc="-13" dirty="0">
                <a:solidFill>
                  <a:srgbClr val="FFFFFF"/>
                </a:solidFill>
                <a:latin typeface="Futura LT Pro Book"/>
                <a:cs typeface="Futura LT Pro Book"/>
              </a:rPr>
              <a:t>ulane</a:t>
            </a:r>
            <a:r>
              <a:rPr lang="en-US" sz="2118" spc="-26" dirty="0">
                <a:solidFill>
                  <a:srgbClr val="FFFFFF"/>
                </a:solidFill>
                <a:latin typeface="Futura LT Pro Book"/>
                <a:cs typeface="Futura LT Pro Book"/>
              </a:rPr>
              <a:t> </a:t>
            </a:r>
            <a:r>
              <a:rPr lang="en-US" sz="2118" spc="-9" dirty="0">
                <a:solidFill>
                  <a:srgbClr val="FFFFFF"/>
                </a:solidFill>
                <a:latin typeface="Futura LT Pro Book"/>
                <a:cs typeface="Futura LT Pro Book"/>
              </a:rPr>
              <a:t>University.</a:t>
            </a:r>
            <a:r>
              <a:rPr lang="en-US" sz="2118" spc="-66" dirty="0">
                <a:solidFill>
                  <a:srgbClr val="FFFFFF"/>
                </a:solidFill>
                <a:latin typeface="Futura LT Pro Book"/>
                <a:cs typeface="Futura LT Pro Book"/>
              </a:rPr>
              <a:t> </a:t>
            </a:r>
            <a:r>
              <a:rPr lang="en-US" sz="2118" spc="-53" dirty="0">
                <a:solidFill>
                  <a:srgbClr val="FFFFFF"/>
                </a:solidFill>
                <a:latin typeface="Futura LT Pro Book"/>
                <a:cs typeface="Futura LT Pro Book"/>
              </a:rPr>
              <a:t>T</a:t>
            </a:r>
            <a:r>
              <a:rPr lang="en-US" sz="2118" spc="-13" dirty="0">
                <a:solidFill>
                  <a:srgbClr val="FFFFFF"/>
                </a:solidFill>
                <a:latin typeface="Futura LT Pro Book"/>
                <a:cs typeface="Futura LT Pro Book"/>
              </a:rPr>
              <a:t>he</a:t>
            </a:r>
            <a:r>
              <a:rPr lang="en-US" sz="2118" spc="-4" dirty="0">
                <a:solidFill>
                  <a:srgbClr val="FFFFFF"/>
                </a:solidFill>
                <a:latin typeface="Futura LT Pro Book"/>
                <a:cs typeface="Futura LT Pro Book"/>
              </a:rPr>
              <a:t> </a:t>
            </a:r>
            <a:r>
              <a:rPr lang="en-US" sz="2118" spc="-13" dirty="0">
                <a:solidFill>
                  <a:srgbClr val="FFFFFF"/>
                </a:solidFill>
                <a:latin typeface="Futura LT Pro Book"/>
                <a:cs typeface="Futura LT Pro Book"/>
              </a:rPr>
              <a:t>views</a:t>
            </a:r>
            <a:r>
              <a:rPr lang="en-US" sz="2118" spc="-9" dirty="0">
                <a:solidFill>
                  <a:srgbClr val="FFFFFF"/>
                </a:solidFill>
                <a:latin typeface="Futura LT Pro Book"/>
                <a:cs typeface="Futura LT Pro Book"/>
              </a:rPr>
              <a:t> </a:t>
            </a:r>
            <a:r>
              <a:rPr lang="en-US" sz="2118" spc="-26" dirty="0">
                <a:solidFill>
                  <a:srgbClr val="FFFFFF"/>
                </a:solidFill>
                <a:latin typeface="Futura LT Pro Book"/>
                <a:cs typeface="Futura LT Pro Book"/>
              </a:rPr>
              <a:t>e</a:t>
            </a:r>
            <a:r>
              <a:rPr lang="en-US" sz="2118" spc="-13" dirty="0">
                <a:solidFill>
                  <a:srgbClr val="FFFFFF"/>
                </a:solidFill>
                <a:latin typeface="Futura LT Pro Book"/>
                <a:cs typeface="Futura LT Pro Book"/>
              </a:rPr>
              <a:t>xp</a:t>
            </a:r>
            <a:r>
              <a:rPr lang="en-US" sz="2118" spc="-49" dirty="0">
                <a:solidFill>
                  <a:srgbClr val="FFFFFF"/>
                </a:solidFill>
                <a:latin typeface="Futura LT Pro Book"/>
                <a:cs typeface="Futura LT Pro Book"/>
              </a:rPr>
              <a:t>r</a:t>
            </a:r>
            <a:r>
              <a:rPr lang="en-US" sz="2118" spc="-13" dirty="0">
                <a:solidFill>
                  <a:srgbClr val="FFFFFF"/>
                </a:solidFill>
                <a:latin typeface="Futura LT Pro Book"/>
                <a:cs typeface="Futura LT Pro Book"/>
              </a:rPr>
              <a:t>essed</a:t>
            </a:r>
            <a:r>
              <a:rPr lang="en-US" sz="2118" spc="-4" dirty="0">
                <a:solidFill>
                  <a:srgbClr val="FFFFFF"/>
                </a:solidFill>
                <a:latin typeface="Futura LT Pro Book"/>
                <a:cs typeface="Futura LT Pro Book"/>
              </a:rPr>
              <a:t> </a:t>
            </a:r>
            <a:r>
              <a:rPr lang="en-US" sz="2118" spc="-9" dirty="0">
                <a:solidFill>
                  <a:srgbClr val="FFFFFF"/>
                </a:solidFill>
                <a:latin typeface="Futura LT Pro Book"/>
                <a:cs typeface="Futura LT Pro Book"/>
              </a:rPr>
              <a:t>in</a:t>
            </a:r>
            <a:r>
              <a:rPr lang="en-US" sz="2118" spc="-4" dirty="0">
                <a:solidFill>
                  <a:srgbClr val="FFFFFF"/>
                </a:solidFill>
                <a:latin typeface="Futura LT Pro Book"/>
                <a:cs typeface="Futura LT Pro Book"/>
              </a:rPr>
              <a:t> </a:t>
            </a:r>
            <a:r>
              <a:rPr lang="en-US" sz="2118" spc="-9" dirty="0">
                <a:solidFill>
                  <a:srgbClr val="FFFFFF"/>
                </a:solidFill>
                <a:latin typeface="Futura LT Pro Book"/>
                <a:cs typeface="Futura LT Pro Book"/>
              </a:rPr>
              <a:t>this</a:t>
            </a:r>
            <a:r>
              <a:rPr lang="en-US" sz="2118" spc="-4" dirty="0">
                <a:solidFill>
                  <a:srgbClr val="FFFFFF"/>
                </a:solidFill>
                <a:latin typeface="Futura LT Pro Book"/>
                <a:cs typeface="Futura LT Pro Book"/>
              </a:rPr>
              <a:t> </a:t>
            </a:r>
            <a:r>
              <a:rPr lang="en-US" sz="2118" spc="-13" dirty="0">
                <a:solidFill>
                  <a:srgbClr val="FFFFFF"/>
                </a:solidFill>
                <a:latin typeface="Futura LT Pro Book"/>
                <a:cs typeface="Futura LT Pro Book"/>
              </a:rPr>
              <a:t>p</a:t>
            </a:r>
            <a:r>
              <a:rPr lang="en-US" sz="2118" spc="-49" dirty="0">
                <a:solidFill>
                  <a:srgbClr val="FFFFFF"/>
                </a:solidFill>
                <a:latin typeface="Futura LT Pro Book"/>
                <a:cs typeface="Futura LT Pro Book"/>
              </a:rPr>
              <a:t>r</a:t>
            </a:r>
            <a:r>
              <a:rPr lang="en-US" sz="2118" spc="-13" dirty="0">
                <a:solidFill>
                  <a:srgbClr val="FFFFFF"/>
                </a:solidFill>
                <a:latin typeface="Futura LT Pro Book"/>
                <a:cs typeface="Futura LT Pro Book"/>
              </a:rPr>
              <a:t>esentation</a:t>
            </a:r>
            <a:r>
              <a:rPr lang="en-US" sz="2118" spc="-4" dirty="0">
                <a:solidFill>
                  <a:srgbClr val="FFFFFF"/>
                </a:solidFill>
                <a:latin typeface="Futura LT Pro Book"/>
                <a:cs typeface="Futura LT Pro Book"/>
              </a:rPr>
              <a:t> </a:t>
            </a:r>
            <a:r>
              <a:rPr lang="en-US" sz="2118" spc="-13" dirty="0">
                <a:solidFill>
                  <a:srgbClr val="FFFFFF"/>
                </a:solidFill>
                <a:latin typeface="Futura LT Pro Book"/>
                <a:cs typeface="Futura LT Pro Book"/>
              </a:rPr>
              <a:t>do</a:t>
            </a:r>
            <a:r>
              <a:rPr lang="en-US" sz="2118" spc="-4" dirty="0">
                <a:solidFill>
                  <a:srgbClr val="FFFFFF"/>
                </a:solidFill>
                <a:latin typeface="Futura LT Pro Book"/>
                <a:cs typeface="Futura LT Pro Book"/>
              </a:rPr>
              <a:t> </a:t>
            </a:r>
            <a:r>
              <a:rPr lang="en-US" sz="2118" spc="-13" dirty="0">
                <a:solidFill>
                  <a:srgbClr val="FFFFFF"/>
                </a:solidFill>
                <a:latin typeface="Futura LT Pro Book"/>
                <a:cs typeface="Futura LT Pro Book"/>
              </a:rPr>
              <a:t>not</a:t>
            </a:r>
            <a:r>
              <a:rPr lang="en-US" sz="2118" spc="-4" dirty="0">
                <a:solidFill>
                  <a:srgbClr val="FFFFFF"/>
                </a:solidFill>
                <a:latin typeface="Futura LT Pro Book"/>
                <a:cs typeface="Futura LT Pro Book"/>
              </a:rPr>
              <a:t> </a:t>
            </a:r>
            <a:r>
              <a:rPr lang="en-US" sz="2118" spc="-13" dirty="0">
                <a:solidFill>
                  <a:srgbClr val="FFFFFF"/>
                </a:solidFill>
                <a:latin typeface="Futura LT Pro Book"/>
                <a:cs typeface="Futura LT Pro Book"/>
              </a:rPr>
              <a:t>ne</a:t>
            </a:r>
            <a:r>
              <a:rPr lang="en-US" sz="2118" spc="-40" dirty="0">
                <a:solidFill>
                  <a:srgbClr val="FFFFFF"/>
                </a:solidFill>
                <a:latin typeface="Futura LT Pro Book"/>
                <a:cs typeface="Futura LT Pro Book"/>
              </a:rPr>
              <a:t>c</a:t>
            </a:r>
            <a:r>
              <a:rPr lang="en-US" sz="2118" spc="-9" dirty="0">
                <a:solidFill>
                  <a:srgbClr val="FFFFFF"/>
                </a:solidFill>
                <a:latin typeface="Futura LT Pro Book"/>
                <a:cs typeface="Futura LT Pro Book"/>
              </a:rPr>
              <a:t>essarily</a:t>
            </a:r>
            <a:r>
              <a:rPr lang="en-US" sz="2118" spc="-4" dirty="0">
                <a:solidFill>
                  <a:srgbClr val="FFFFFF"/>
                </a:solidFill>
                <a:latin typeface="Futura LT Pro Book"/>
                <a:cs typeface="Futura LT Pro Book"/>
              </a:rPr>
              <a:t> </a:t>
            </a:r>
            <a:r>
              <a:rPr lang="en-US" sz="2118" spc="-49" dirty="0">
                <a:solidFill>
                  <a:srgbClr val="FFFFFF"/>
                </a:solidFill>
                <a:latin typeface="Futura LT Pro Book"/>
                <a:cs typeface="Futura LT Pro Book"/>
              </a:rPr>
              <a:t>r</a:t>
            </a:r>
            <a:r>
              <a:rPr lang="en-US" sz="2118" spc="-9" dirty="0">
                <a:solidFill>
                  <a:srgbClr val="FFFFFF"/>
                </a:solidFill>
                <a:latin typeface="Futura LT Pro Book"/>
                <a:cs typeface="Futura LT Pro Book"/>
              </a:rPr>
              <a:t>eflect</a:t>
            </a:r>
            <a:r>
              <a:rPr lang="en-US" sz="2118" spc="-4" dirty="0">
                <a:solidFill>
                  <a:srgbClr val="FFFFFF"/>
                </a:solidFill>
                <a:latin typeface="Futura LT Pro Book"/>
                <a:cs typeface="Futura LT Pro Book"/>
              </a:rPr>
              <a:t> </a:t>
            </a:r>
            <a:r>
              <a:rPr lang="en-US" sz="2118" spc="-13" dirty="0">
                <a:solidFill>
                  <a:srgbClr val="FFFFFF"/>
                </a:solidFill>
                <a:latin typeface="Futura LT Pro Book"/>
                <a:cs typeface="Futura LT Pro Book"/>
              </a:rPr>
              <a:t>the views </a:t>
            </a:r>
            <a:r>
              <a:rPr lang="en-US" sz="2118" spc="-9" dirty="0">
                <a:solidFill>
                  <a:srgbClr val="FFFFFF"/>
                </a:solidFill>
                <a:latin typeface="Futura LT Pro Book"/>
                <a:cs typeface="Futura LT Pro Book"/>
              </a:rPr>
              <a:t>of</a:t>
            </a:r>
            <a:r>
              <a:rPr lang="en-US" sz="2118" spc="-26" dirty="0">
                <a:solidFill>
                  <a:srgbClr val="FFFFFF"/>
                </a:solidFill>
                <a:latin typeface="Futura LT Pro Book"/>
                <a:cs typeface="Futura LT Pro Book"/>
              </a:rPr>
              <a:t> </a:t>
            </a:r>
            <a:r>
              <a:rPr lang="en-US" sz="2118" spc="-13" dirty="0">
                <a:solidFill>
                  <a:srgbClr val="FFFFFF"/>
                </a:solidFill>
                <a:latin typeface="Futura LT Pro Book"/>
                <a:cs typeface="Futura LT Pro Book"/>
              </a:rPr>
              <a:t>USAID or</a:t>
            </a:r>
            <a:r>
              <a:rPr lang="en-US" sz="2118" spc="-4" dirty="0">
                <a:solidFill>
                  <a:srgbClr val="FFFFFF"/>
                </a:solidFill>
                <a:latin typeface="Futura LT Pro Book"/>
                <a:cs typeface="Futura LT Pro Book"/>
              </a:rPr>
              <a:t> </a:t>
            </a:r>
            <a:r>
              <a:rPr lang="en-US" sz="2118" spc="-13" dirty="0">
                <a:solidFill>
                  <a:srgbClr val="FFFFFF"/>
                </a:solidFill>
                <a:latin typeface="Futura LT Pro Book"/>
                <a:cs typeface="Futura LT Pro Book"/>
              </a:rPr>
              <a:t>the</a:t>
            </a:r>
            <a:r>
              <a:rPr lang="en-US" sz="2118" spc="-26" dirty="0">
                <a:solidFill>
                  <a:srgbClr val="FFFFFF"/>
                </a:solidFill>
                <a:latin typeface="Futura LT Pro Book"/>
                <a:cs typeface="Futura LT Pro Book"/>
              </a:rPr>
              <a:t> </a:t>
            </a:r>
            <a:r>
              <a:rPr lang="en-US" sz="2118" spc="-13" dirty="0">
                <a:solidFill>
                  <a:srgbClr val="FFFFFF"/>
                </a:solidFill>
                <a:latin typeface="Futura LT Pro Book"/>
                <a:cs typeface="Futura LT Pro Book"/>
              </a:rPr>
              <a:t>United</a:t>
            </a:r>
            <a:r>
              <a:rPr lang="en-US" sz="2118" spc="-4" dirty="0">
                <a:solidFill>
                  <a:srgbClr val="FFFFFF"/>
                </a:solidFill>
                <a:latin typeface="Futura LT Pro Book"/>
                <a:cs typeface="Futura LT Pro Book"/>
              </a:rPr>
              <a:t> </a:t>
            </a:r>
            <a:r>
              <a:rPr lang="en-US" sz="2118" spc="-13" dirty="0">
                <a:solidFill>
                  <a:srgbClr val="FFFFFF"/>
                </a:solidFill>
                <a:latin typeface="Futura LT Pro Book"/>
                <a:cs typeface="Futura LT Pro Book"/>
              </a:rPr>
              <a:t>States</a:t>
            </a:r>
            <a:r>
              <a:rPr lang="en-US" sz="2118" spc="-4" dirty="0">
                <a:solidFill>
                  <a:srgbClr val="FFFFFF"/>
                </a:solidFill>
                <a:latin typeface="Futura LT Pro Book"/>
                <a:cs typeface="Futura LT Pro Book"/>
              </a:rPr>
              <a:t> </a:t>
            </a:r>
            <a:r>
              <a:rPr lang="en-US" sz="2118" spc="-13" dirty="0">
                <a:solidFill>
                  <a:srgbClr val="FFFFFF"/>
                </a:solidFill>
                <a:latin typeface="Futura LT Pro Book"/>
                <a:cs typeface="Futura LT Pro Book"/>
              </a:rPr>
              <a:t>gove</a:t>
            </a:r>
            <a:r>
              <a:rPr lang="en-US" sz="2118" dirty="0">
                <a:solidFill>
                  <a:srgbClr val="FFFFFF"/>
                </a:solidFill>
                <a:latin typeface="Futura LT Pro Book"/>
                <a:cs typeface="Futura LT Pro Book"/>
              </a:rPr>
              <a:t>r</a:t>
            </a:r>
            <a:r>
              <a:rPr lang="en-US" sz="2118" spc="-13" dirty="0">
                <a:solidFill>
                  <a:srgbClr val="FFFFFF"/>
                </a:solidFill>
                <a:latin typeface="Futura LT Pro Book"/>
                <a:cs typeface="Futura LT Pro Book"/>
              </a:rPr>
              <a:t>nment.</a:t>
            </a:r>
            <a:endParaRPr lang="en-US" sz="2118" dirty="0">
              <a:latin typeface="Futura LT Pro Book"/>
              <a:cs typeface="Futura LT Pro Book"/>
            </a:endParaRPr>
          </a:p>
          <a:p>
            <a:pPr marL="103099">
              <a:spcBef>
                <a:spcPts val="635"/>
              </a:spcBef>
            </a:pPr>
            <a:r>
              <a:rPr lang="en-US" sz="2118" b="1" spc="-22" dirty="0">
                <a:solidFill>
                  <a:srgbClr val="1E185F"/>
                </a:solidFill>
                <a:latin typeface="Futura LT Pro Book"/>
                <a:cs typeface="Futura LT Pro Book"/>
                <a:hlinkClick r:id="rId3"/>
              </a:rPr>
              <a:t>ww</a:t>
            </a:r>
            <a:r>
              <a:rPr lang="en-US" sz="2118" b="1" spc="-150" dirty="0">
                <a:solidFill>
                  <a:srgbClr val="1E185F"/>
                </a:solidFill>
                <a:latin typeface="Futura LT Pro Book"/>
                <a:cs typeface="Futura LT Pro Book"/>
                <a:hlinkClick r:id="rId3"/>
              </a:rPr>
              <a:t>w</a:t>
            </a:r>
            <a:r>
              <a:rPr lang="en-US" sz="2118" b="1" spc="-18" dirty="0">
                <a:solidFill>
                  <a:srgbClr val="1E185F"/>
                </a:solidFill>
                <a:latin typeface="Futura LT Pro Book"/>
                <a:cs typeface="Futura LT Pro Book"/>
                <a:hlinkClick r:id="rId3"/>
              </a:rPr>
              <a:t>.measu</a:t>
            </a:r>
            <a:r>
              <a:rPr lang="en-US" sz="2118" b="1" spc="-26" dirty="0">
                <a:solidFill>
                  <a:srgbClr val="1E185F"/>
                </a:solidFill>
                <a:latin typeface="Futura LT Pro Book"/>
                <a:cs typeface="Futura LT Pro Book"/>
                <a:hlinkClick r:id="rId3"/>
              </a:rPr>
              <a:t>r</a:t>
            </a:r>
            <a:r>
              <a:rPr lang="en-US" sz="2118" b="1" spc="-13" dirty="0">
                <a:solidFill>
                  <a:srgbClr val="1E185F"/>
                </a:solidFill>
                <a:latin typeface="Futura LT Pro Book"/>
                <a:cs typeface="Futura LT Pro Book"/>
                <a:hlinkClick r:id="rId3"/>
              </a:rPr>
              <a:t>eevaluation.o</a:t>
            </a:r>
            <a:r>
              <a:rPr lang="en-US" sz="2118" b="1" spc="-26" dirty="0">
                <a:solidFill>
                  <a:srgbClr val="1E185F"/>
                </a:solidFill>
                <a:latin typeface="Futura LT Pro Book"/>
                <a:cs typeface="Futura LT Pro Book"/>
                <a:hlinkClick r:id="rId3"/>
              </a:rPr>
              <a:t>r</a:t>
            </a:r>
            <a:r>
              <a:rPr lang="en-US" sz="2118" b="1" spc="-18" dirty="0">
                <a:solidFill>
                  <a:srgbClr val="1E185F"/>
                </a:solidFill>
                <a:latin typeface="Futura LT Pro Book"/>
                <a:cs typeface="Futura LT Pro Book"/>
                <a:hlinkClick r:id="rId3"/>
              </a:rPr>
              <a:t>g</a:t>
            </a:r>
            <a:endParaRPr lang="en-US" sz="2118" dirty="0">
              <a:latin typeface="Futura LT Pro Book"/>
              <a:cs typeface="Futura LT Pro Book"/>
            </a:endParaRPr>
          </a:p>
        </p:txBody>
      </p:sp>
      <p:sp>
        <p:nvSpPr>
          <p:cNvPr id="5" name="object 5"/>
          <p:cNvSpPr/>
          <p:nvPr/>
        </p:nvSpPr>
        <p:spPr>
          <a:xfrm>
            <a:off x="7080170" y="5881540"/>
            <a:ext cx="874008" cy="772647"/>
          </a:xfrm>
          <a:prstGeom prst="rect">
            <a:avLst/>
          </a:prstGeom>
          <a:blipFill>
            <a:blip r:embed="rId4" cstate="print"/>
            <a:stretch>
              <a:fillRect/>
            </a:stretch>
          </a:blipFill>
        </p:spPr>
        <p:txBody>
          <a:bodyPr wrap="square" lIns="0" tIns="0" rIns="0" bIns="0" rtlCol="0"/>
          <a:lstStyle/>
          <a:p>
            <a:endParaRPr sz="1588"/>
          </a:p>
        </p:txBody>
      </p:sp>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618602" y="5721434"/>
            <a:ext cx="1227557" cy="1049563"/>
          </a:xfrm>
          <a:prstGeom prst="rect">
            <a:avLst/>
          </a:prstGeom>
        </p:spPr>
      </p:pic>
    </p:spTree>
    <p:extLst>
      <p:ext uri="{BB962C8B-B14F-4D97-AF65-F5344CB8AC3E}">
        <p14:creationId xmlns:p14="http://schemas.microsoft.com/office/powerpoint/2010/main" val="31140659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6336" y="564568"/>
            <a:ext cx="7200533" cy="488884"/>
          </a:xfrm>
        </p:spPr>
        <p:txBody>
          <a:bodyPr/>
          <a:lstStyle/>
          <a:p>
            <a:r>
              <a:rPr lang="en-US" dirty="0">
                <a:latin typeface="Century Gothic" panose="020B0502020202020204" pitchFamily="34" charset="0"/>
              </a:rPr>
              <a:t>Appendix Slides</a:t>
            </a:r>
          </a:p>
        </p:txBody>
      </p:sp>
    </p:spTree>
    <p:extLst>
      <p:ext uri="{BB962C8B-B14F-4D97-AF65-F5344CB8AC3E}">
        <p14:creationId xmlns:p14="http://schemas.microsoft.com/office/powerpoint/2010/main" val="183770782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7477" y="567858"/>
            <a:ext cx="7200533" cy="488916"/>
          </a:xfrm>
        </p:spPr>
        <p:txBody>
          <a:bodyPr/>
          <a:lstStyle/>
          <a:p>
            <a:r>
              <a:rPr lang="en-US" dirty="0">
                <a:latin typeface="Century Gothic" panose="020B0502020202020204" pitchFamily="34" charset="0"/>
              </a:rPr>
              <a:t>HISSM Development Timeline</a:t>
            </a:r>
          </a:p>
        </p:txBody>
      </p:sp>
      <p:graphicFrame>
        <p:nvGraphicFramePr>
          <p:cNvPr id="4" name="Diagram 3"/>
          <p:cNvGraphicFramePr/>
          <p:nvPr>
            <p:extLst>
              <p:ext uri="{D42A27DB-BD31-4B8C-83A1-F6EECF244321}">
                <p14:modId xmlns:p14="http://schemas.microsoft.com/office/powerpoint/2010/main" val="3546836627"/>
              </p:ext>
            </p:extLst>
          </p:nvPr>
        </p:nvGraphicFramePr>
        <p:xfrm>
          <a:off x="120581" y="1594964"/>
          <a:ext cx="8812404" cy="481588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08218840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6649" y="644724"/>
            <a:ext cx="7676703" cy="615553"/>
          </a:xfrm>
        </p:spPr>
        <p:txBody>
          <a:bodyPr/>
          <a:lstStyle/>
          <a:p>
            <a:r>
              <a:rPr lang="en-US" sz="4000" dirty="0">
                <a:latin typeface="Century Gothic" panose="020B0502020202020204" pitchFamily="34" charset="0"/>
              </a:rPr>
              <a:t>The Need for HIS Strengthening</a:t>
            </a:r>
          </a:p>
        </p:txBody>
      </p:sp>
      <p:sp>
        <p:nvSpPr>
          <p:cNvPr id="3" name="Content Placeholder 2"/>
          <p:cNvSpPr>
            <a:spLocks noGrp="1"/>
          </p:cNvSpPr>
          <p:nvPr>
            <p:ph idx="1"/>
          </p:nvPr>
        </p:nvSpPr>
        <p:spPr>
          <a:xfrm>
            <a:off x="576649" y="1551484"/>
            <a:ext cx="7897635" cy="4308872"/>
          </a:xfrm>
        </p:spPr>
        <p:txBody>
          <a:bodyPr/>
          <a:lstStyle/>
          <a:p>
            <a:pPr marL="457200" indent="-457200">
              <a:buFont typeface="Arial" panose="020B0604020202020204" pitchFamily="34" charset="0"/>
              <a:buChar char="•"/>
            </a:pPr>
            <a:r>
              <a:rPr lang="en-US" sz="2800" dirty="0">
                <a:latin typeface="Century Gothic" panose="020B0502020202020204" pitchFamily="34" charset="0"/>
              </a:rPr>
              <a:t>HIS is a part of the health system that contributes to improved health services and outcomes</a:t>
            </a:r>
          </a:p>
          <a:p>
            <a:pPr marL="457200" indent="-457200">
              <a:buFont typeface="Arial" panose="020B0604020202020204" pitchFamily="34" charset="0"/>
              <a:buChar char="•"/>
            </a:pPr>
            <a:r>
              <a:rPr lang="en-US" sz="2800" dirty="0">
                <a:latin typeface="Century Gothic" panose="020B0502020202020204" pitchFamily="34" charset="0"/>
              </a:rPr>
              <a:t>Global demands for health information to understand progress towards country-specific targets, allocate resources, and inform policy</a:t>
            </a:r>
          </a:p>
          <a:p>
            <a:pPr marL="457200" indent="-457200">
              <a:buFont typeface="Arial" panose="020B0604020202020204" pitchFamily="34" charset="0"/>
              <a:buChar char="•"/>
            </a:pPr>
            <a:r>
              <a:rPr lang="en-US" sz="2800" dirty="0">
                <a:latin typeface="Century Gothic" panose="020B0502020202020204" pitchFamily="34" charset="0"/>
              </a:rPr>
              <a:t>Country demands to meet the information needs of the health sector at each level of the system</a:t>
            </a:r>
          </a:p>
        </p:txBody>
      </p:sp>
    </p:spTree>
    <p:extLst>
      <p:ext uri="{BB962C8B-B14F-4D97-AF65-F5344CB8AC3E}">
        <p14:creationId xmlns:p14="http://schemas.microsoft.com/office/powerpoint/2010/main" val="25762820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34199" y="628571"/>
            <a:ext cx="8909801" cy="615553"/>
          </a:xfrm>
        </p:spPr>
        <p:txBody>
          <a:bodyPr/>
          <a:lstStyle/>
          <a:p>
            <a:r>
              <a:rPr lang="en-US" sz="4000" dirty="0">
                <a:latin typeface="Century Gothic" panose="020B0502020202020204" pitchFamily="34" charset="0"/>
              </a:rPr>
              <a:t>HIS as One Part of the Health System</a:t>
            </a:r>
          </a:p>
        </p:txBody>
      </p:sp>
      <p:grpSp>
        <p:nvGrpSpPr>
          <p:cNvPr id="12" name="Group 11"/>
          <p:cNvGrpSpPr/>
          <p:nvPr/>
        </p:nvGrpSpPr>
        <p:grpSpPr>
          <a:xfrm>
            <a:off x="463558" y="1674564"/>
            <a:ext cx="7843160" cy="4307030"/>
            <a:chOff x="1437429" y="2484136"/>
            <a:chExt cx="5791212" cy="2691184"/>
          </a:xfrm>
        </p:grpSpPr>
        <p:sp>
          <p:nvSpPr>
            <p:cNvPr id="5" name="object 3"/>
            <p:cNvSpPr txBox="1"/>
            <p:nvPr/>
          </p:nvSpPr>
          <p:spPr>
            <a:xfrm>
              <a:off x="2038534" y="3085700"/>
              <a:ext cx="1283774" cy="121706"/>
            </a:xfrm>
            <a:prstGeom prst="rect">
              <a:avLst/>
            </a:prstGeom>
          </p:spPr>
          <p:txBody>
            <a:bodyPr vert="horz" wrap="square" lIns="0" tIns="0" rIns="0" bIns="0" rtlCol="0">
              <a:noAutofit/>
            </a:bodyPr>
            <a:lstStyle/>
            <a:p>
              <a:pPr marL="6935"/>
              <a:r>
                <a:rPr sz="1310" dirty="0">
                  <a:solidFill>
                    <a:srgbClr val="231F20"/>
                  </a:solidFill>
                  <a:latin typeface="Century Gothic" panose="020B0502020202020204" pitchFamily="34" charset="0"/>
                  <a:cs typeface="Gill Sans MT"/>
                </a:rPr>
                <a:t>Se</a:t>
              </a:r>
              <a:r>
                <a:rPr sz="1310" spc="17" dirty="0">
                  <a:solidFill>
                    <a:srgbClr val="231F20"/>
                  </a:solidFill>
                  <a:latin typeface="Century Gothic" panose="020B0502020202020204" pitchFamily="34" charset="0"/>
                  <a:cs typeface="Gill Sans MT"/>
                </a:rPr>
                <a:t>r</a:t>
              </a:r>
              <a:r>
                <a:rPr sz="1310" dirty="0">
                  <a:solidFill>
                    <a:srgbClr val="231F20"/>
                  </a:solidFill>
                  <a:latin typeface="Century Gothic" panose="020B0502020202020204" pitchFamily="34" charset="0"/>
                  <a:cs typeface="Gill Sans MT"/>
                </a:rPr>
                <a:t>vice Deli</a:t>
              </a:r>
              <a:r>
                <a:rPr sz="1310" spc="-11" dirty="0">
                  <a:solidFill>
                    <a:srgbClr val="231F20"/>
                  </a:solidFill>
                  <a:latin typeface="Century Gothic" panose="020B0502020202020204" pitchFamily="34" charset="0"/>
                  <a:cs typeface="Gill Sans MT"/>
                </a:rPr>
                <a:t>v</a:t>
              </a:r>
              <a:r>
                <a:rPr sz="1310" dirty="0">
                  <a:solidFill>
                    <a:srgbClr val="231F20"/>
                  </a:solidFill>
                  <a:latin typeface="Century Gothic" panose="020B0502020202020204" pitchFamily="34" charset="0"/>
                  <a:cs typeface="Gill Sans MT"/>
                </a:rPr>
                <a:t>e</a:t>
              </a:r>
              <a:r>
                <a:rPr sz="1310" spc="14" dirty="0">
                  <a:solidFill>
                    <a:srgbClr val="231F20"/>
                  </a:solidFill>
                  <a:latin typeface="Century Gothic" panose="020B0502020202020204" pitchFamily="34" charset="0"/>
                  <a:cs typeface="Gill Sans MT"/>
                </a:rPr>
                <a:t>r</a:t>
              </a:r>
              <a:r>
                <a:rPr sz="1310" dirty="0">
                  <a:solidFill>
                    <a:srgbClr val="231F20"/>
                  </a:solidFill>
                  <a:latin typeface="Century Gothic" panose="020B0502020202020204" pitchFamily="34" charset="0"/>
                  <a:cs typeface="Gill Sans MT"/>
                </a:rPr>
                <a:t>y</a:t>
              </a:r>
              <a:endParaRPr sz="1310" dirty="0">
                <a:solidFill>
                  <a:prstClr val="black"/>
                </a:solidFill>
                <a:latin typeface="Century Gothic" panose="020B0502020202020204" pitchFamily="34" charset="0"/>
                <a:cs typeface="Gill Sans MT"/>
              </a:endParaRPr>
            </a:p>
          </p:txBody>
        </p:sp>
        <p:sp>
          <p:nvSpPr>
            <p:cNvPr id="6" name="object 4"/>
            <p:cNvSpPr txBox="1"/>
            <p:nvPr/>
          </p:nvSpPr>
          <p:spPr>
            <a:xfrm>
              <a:off x="1437429" y="4119665"/>
              <a:ext cx="1967868" cy="335686"/>
            </a:xfrm>
            <a:prstGeom prst="rect">
              <a:avLst/>
            </a:prstGeom>
          </p:spPr>
          <p:txBody>
            <a:bodyPr vert="horz" wrap="square" lIns="0" tIns="0" rIns="0" bIns="0" rtlCol="0">
              <a:noAutofit/>
            </a:bodyPr>
            <a:lstStyle/>
            <a:p>
              <a:pPr marL="6935" marR="6935"/>
              <a:r>
                <a:rPr sz="1310" dirty="0">
                  <a:solidFill>
                    <a:srgbClr val="231F20"/>
                  </a:solidFill>
                  <a:latin typeface="Century Gothic" panose="020B0502020202020204" pitchFamily="34" charset="0"/>
                  <a:cs typeface="Gill Sans MT"/>
                </a:rPr>
                <a:t>Medical</a:t>
              </a:r>
              <a:r>
                <a:rPr sz="1310" spc="-3" dirty="0">
                  <a:solidFill>
                    <a:srgbClr val="231F20"/>
                  </a:solidFill>
                  <a:latin typeface="Century Gothic" panose="020B0502020202020204" pitchFamily="34" charset="0"/>
                  <a:cs typeface="Gill Sans MT"/>
                </a:rPr>
                <a:t> </a:t>
              </a:r>
              <a:r>
                <a:rPr sz="1310" dirty="0">
                  <a:solidFill>
                    <a:srgbClr val="231F20"/>
                  </a:solidFill>
                  <a:latin typeface="Century Gothic" panose="020B0502020202020204" pitchFamily="34" charset="0"/>
                  <a:cs typeface="Gill Sans MT"/>
                </a:rPr>
                <a:t>P</a:t>
              </a:r>
              <a:r>
                <a:rPr sz="1310" spc="-14" dirty="0">
                  <a:solidFill>
                    <a:srgbClr val="231F20"/>
                  </a:solidFill>
                  <a:latin typeface="Century Gothic" panose="020B0502020202020204" pitchFamily="34" charset="0"/>
                  <a:cs typeface="Gill Sans MT"/>
                </a:rPr>
                <a:t>r</a:t>
              </a:r>
              <a:r>
                <a:rPr sz="1310" dirty="0">
                  <a:solidFill>
                    <a:srgbClr val="231F20"/>
                  </a:solidFill>
                  <a:latin typeface="Century Gothic" panose="020B0502020202020204" pitchFamily="34" charset="0"/>
                  <a:cs typeface="Gill Sans MT"/>
                </a:rPr>
                <a:t>oducts</a:t>
              </a:r>
              <a:r>
                <a:rPr sz="1310" spc="14" dirty="0">
                  <a:solidFill>
                    <a:srgbClr val="231F20"/>
                  </a:solidFill>
                  <a:latin typeface="Century Gothic" panose="020B0502020202020204" pitchFamily="34" charset="0"/>
                  <a:cs typeface="Gill Sans MT"/>
                </a:rPr>
                <a:t>,</a:t>
              </a:r>
              <a:r>
                <a:rPr sz="1310" spc="-33" dirty="0">
                  <a:solidFill>
                    <a:srgbClr val="231F20"/>
                  </a:solidFill>
                  <a:latin typeface="Century Gothic" panose="020B0502020202020204" pitchFamily="34" charset="0"/>
                  <a:cs typeface="Gill Sans MT"/>
                </a:rPr>
                <a:t>V</a:t>
              </a:r>
              <a:r>
                <a:rPr sz="1310" dirty="0">
                  <a:solidFill>
                    <a:srgbClr val="231F20"/>
                  </a:solidFill>
                  <a:latin typeface="Century Gothic" panose="020B0502020202020204" pitchFamily="34" charset="0"/>
                  <a:cs typeface="Gill Sans MT"/>
                </a:rPr>
                <a:t>accines, and</a:t>
              </a:r>
              <a:r>
                <a:rPr sz="1310" spc="-68" dirty="0">
                  <a:solidFill>
                    <a:srgbClr val="231F20"/>
                  </a:solidFill>
                  <a:latin typeface="Century Gothic" panose="020B0502020202020204" pitchFamily="34" charset="0"/>
                  <a:cs typeface="Gill Sans MT"/>
                </a:rPr>
                <a:t> </a:t>
              </a:r>
              <a:r>
                <a:rPr sz="1310" spc="-82" dirty="0">
                  <a:solidFill>
                    <a:srgbClr val="231F20"/>
                  </a:solidFill>
                  <a:latin typeface="Century Gothic" panose="020B0502020202020204" pitchFamily="34" charset="0"/>
                  <a:cs typeface="Gill Sans MT"/>
                </a:rPr>
                <a:t>T</a:t>
              </a:r>
              <a:r>
                <a:rPr sz="1310" dirty="0">
                  <a:solidFill>
                    <a:srgbClr val="231F20"/>
                  </a:solidFill>
                  <a:latin typeface="Century Gothic" panose="020B0502020202020204" pitchFamily="34" charset="0"/>
                  <a:cs typeface="Gill Sans MT"/>
                </a:rPr>
                <a:t>echnologies</a:t>
              </a:r>
              <a:endParaRPr sz="1310" dirty="0">
                <a:solidFill>
                  <a:prstClr val="black"/>
                </a:solidFill>
                <a:latin typeface="Century Gothic" panose="020B0502020202020204" pitchFamily="34" charset="0"/>
                <a:cs typeface="Gill Sans MT"/>
              </a:endParaRPr>
            </a:p>
          </p:txBody>
        </p:sp>
        <p:sp>
          <p:nvSpPr>
            <p:cNvPr id="7" name="object 5"/>
            <p:cNvSpPr/>
            <p:nvPr/>
          </p:nvSpPr>
          <p:spPr>
            <a:xfrm>
              <a:off x="3335714" y="2706537"/>
              <a:ext cx="1994643" cy="1968487"/>
            </a:xfrm>
            <a:prstGeom prst="rect">
              <a:avLst/>
            </a:prstGeom>
            <a:blipFill>
              <a:blip r:embed="rId3" cstate="print"/>
              <a:stretch>
                <a:fillRect/>
              </a:stretch>
            </a:blipFill>
          </p:spPr>
          <p:txBody>
            <a:bodyPr wrap="square" lIns="0" tIns="0" rIns="0" bIns="0" rtlCol="0">
              <a:noAutofit/>
            </a:bodyPr>
            <a:lstStyle/>
            <a:p>
              <a:endParaRPr sz="1310">
                <a:solidFill>
                  <a:prstClr val="black"/>
                </a:solidFill>
                <a:latin typeface="Century Gothic" panose="020B0502020202020204" pitchFamily="34" charset="0"/>
              </a:endParaRPr>
            </a:p>
          </p:txBody>
        </p:sp>
        <p:sp>
          <p:nvSpPr>
            <p:cNvPr id="8" name="object 6"/>
            <p:cNvSpPr txBox="1"/>
            <p:nvPr/>
          </p:nvSpPr>
          <p:spPr>
            <a:xfrm>
              <a:off x="3390501" y="4770476"/>
              <a:ext cx="2391162" cy="404844"/>
            </a:xfrm>
            <a:prstGeom prst="rect">
              <a:avLst/>
            </a:prstGeom>
          </p:spPr>
          <p:txBody>
            <a:bodyPr vert="horz" wrap="square" lIns="0" tIns="0" rIns="0" bIns="0" rtlCol="0">
              <a:noAutofit/>
            </a:bodyPr>
            <a:lstStyle/>
            <a:p>
              <a:pPr marL="6935"/>
              <a:r>
                <a:rPr sz="1310" dirty="0">
                  <a:solidFill>
                    <a:srgbClr val="231F20"/>
                  </a:solidFill>
                  <a:latin typeface="Century Gothic" panose="020B0502020202020204" pitchFamily="34" charset="0"/>
                  <a:cs typeface="Gill Sans MT"/>
                </a:rPr>
                <a:t>Human Resou</a:t>
              </a:r>
              <a:r>
                <a:rPr sz="1310" spc="-17" dirty="0">
                  <a:solidFill>
                    <a:srgbClr val="231F20"/>
                  </a:solidFill>
                  <a:latin typeface="Century Gothic" panose="020B0502020202020204" pitchFamily="34" charset="0"/>
                  <a:cs typeface="Gill Sans MT"/>
                </a:rPr>
                <a:t>r</a:t>
              </a:r>
              <a:r>
                <a:rPr sz="1310" dirty="0">
                  <a:solidFill>
                    <a:srgbClr val="231F20"/>
                  </a:solidFill>
                  <a:latin typeface="Century Gothic" panose="020B0502020202020204" pitchFamily="34" charset="0"/>
                  <a:cs typeface="Gill Sans MT"/>
                </a:rPr>
                <a:t>ces </a:t>
              </a:r>
              <a:r>
                <a:rPr sz="1310" spc="-5" dirty="0">
                  <a:solidFill>
                    <a:srgbClr val="231F20"/>
                  </a:solidFill>
                  <a:latin typeface="Century Gothic" panose="020B0502020202020204" pitchFamily="34" charset="0"/>
                  <a:cs typeface="Gill Sans MT"/>
                </a:rPr>
                <a:t>f</a:t>
              </a:r>
              <a:r>
                <a:rPr sz="1310" dirty="0">
                  <a:solidFill>
                    <a:srgbClr val="231F20"/>
                  </a:solidFill>
                  <a:latin typeface="Century Gothic" panose="020B0502020202020204" pitchFamily="34" charset="0"/>
                  <a:cs typeface="Gill Sans MT"/>
                </a:rPr>
                <a:t>or Health</a:t>
              </a:r>
              <a:endParaRPr sz="1310" dirty="0">
                <a:solidFill>
                  <a:prstClr val="black"/>
                </a:solidFill>
                <a:latin typeface="Century Gothic" panose="020B0502020202020204" pitchFamily="34" charset="0"/>
                <a:cs typeface="Gill Sans MT"/>
              </a:endParaRPr>
            </a:p>
          </p:txBody>
        </p:sp>
        <p:sp>
          <p:nvSpPr>
            <p:cNvPr id="9" name="object 7"/>
            <p:cNvSpPr txBox="1"/>
            <p:nvPr/>
          </p:nvSpPr>
          <p:spPr>
            <a:xfrm>
              <a:off x="5434041" y="3125549"/>
              <a:ext cx="1352197" cy="231798"/>
            </a:xfrm>
            <a:prstGeom prst="rect">
              <a:avLst/>
            </a:prstGeom>
          </p:spPr>
          <p:txBody>
            <a:bodyPr vert="horz" wrap="square" lIns="0" tIns="0" rIns="0" bIns="0" rtlCol="0">
              <a:noAutofit/>
            </a:bodyPr>
            <a:lstStyle/>
            <a:p>
              <a:pPr marL="6935"/>
              <a:r>
                <a:rPr sz="1310" dirty="0">
                  <a:solidFill>
                    <a:srgbClr val="231F20"/>
                  </a:solidFill>
                  <a:latin typeface="Century Gothic" panose="020B0502020202020204" pitchFamily="34" charset="0"/>
                  <a:cs typeface="Gill Sans MT"/>
                </a:rPr>
                <a:t>Health Finance</a:t>
              </a:r>
              <a:endParaRPr sz="1310" dirty="0">
                <a:solidFill>
                  <a:prstClr val="black"/>
                </a:solidFill>
                <a:latin typeface="Century Gothic" panose="020B0502020202020204" pitchFamily="34" charset="0"/>
                <a:cs typeface="Gill Sans MT"/>
              </a:endParaRPr>
            </a:p>
          </p:txBody>
        </p:sp>
        <p:sp>
          <p:nvSpPr>
            <p:cNvPr id="10" name="object 8"/>
            <p:cNvSpPr txBox="1"/>
            <p:nvPr/>
          </p:nvSpPr>
          <p:spPr>
            <a:xfrm>
              <a:off x="5304472" y="4119683"/>
              <a:ext cx="1924169" cy="167674"/>
            </a:xfrm>
            <a:prstGeom prst="rect">
              <a:avLst/>
            </a:prstGeom>
          </p:spPr>
          <p:txBody>
            <a:bodyPr vert="horz" wrap="square" lIns="0" tIns="0" rIns="0" bIns="0" rtlCol="0">
              <a:noAutofit/>
            </a:bodyPr>
            <a:lstStyle/>
            <a:p>
              <a:pPr marL="6935"/>
              <a:r>
                <a:rPr sz="1310" dirty="0">
                  <a:solidFill>
                    <a:srgbClr val="231F20"/>
                  </a:solidFill>
                  <a:latin typeface="Century Gothic" panose="020B0502020202020204" pitchFamily="34" charset="0"/>
                  <a:cs typeface="Gill Sans MT"/>
                </a:rPr>
                <a:t>Health In</a:t>
              </a:r>
              <a:r>
                <a:rPr sz="1310" spc="-5" dirty="0">
                  <a:solidFill>
                    <a:srgbClr val="231F20"/>
                  </a:solidFill>
                  <a:latin typeface="Century Gothic" panose="020B0502020202020204" pitchFamily="34" charset="0"/>
                  <a:cs typeface="Gill Sans MT"/>
                </a:rPr>
                <a:t>f</a:t>
              </a:r>
              <a:r>
                <a:rPr sz="1310" dirty="0">
                  <a:solidFill>
                    <a:srgbClr val="231F20"/>
                  </a:solidFill>
                  <a:latin typeface="Century Gothic" panose="020B0502020202020204" pitchFamily="34" charset="0"/>
                  <a:cs typeface="Gill Sans MT"/>
                </a:rPr>
                <a:t>ormation</a:t>
              </a:r>
              <a:endParaRPr sz="1310" dirty="0">
                <a:solidFill>
                  <a:prstClr val="black"/>
                </a:solidFill>
                <a:latin typeface="Century Gothic" panose="020B0502020202020204" pitchFamily="34" charset="0"/>
                <a:cs typeface="Gill Sans MT"/>
              </a:endParaRPr>
            </a:p>
          </p:txBody>
        </p:sp>
        <p:sp>
          <p:nvSpPr>
            <p:cNvPr id="11" name="object 3"/>
            <p:cNvSpPr txBox="1"/>
            <p:nvPr/>
          </p:nvSpPr>
          <p:spPr>
            <a:xfrm>
              <a:off x="3734208" y="2484136"/>
              <a:ext cx="1570265" cy="169165"/>
            </a:xfrm>
            <a:prstGeom prst="rect">
              <a:avLst/>
            </a:prstGeom>
          </p:spPr>
          <p:txBody>
            <a:bodyPr vert="horz" wrap="square" lIns="0" tIns="0" rIns="0" bIns="0" rtlCol="0">
              <a:noAutofit/>
            </a:bodyPr>
            <a:lstStyle/>
            <a:p>
              <a:pPr marL="6935"/>
              <a:r>
                <a:rPr lang="en-US" sz="1310" dirty="0">
                  <a:solidFill>
                    <a:srgbClr val="231F20"/>
                  </a:solidFill>
                  <a:latin typeface="Century Gothic" panose="020B0502020202020204" pitchFamily="34" charset="0"/>
                  <a:cs typeface="Gill Sans MT"/>
                </a:rPr>
                <a:t>Health Governance</a:t>
              </a:r>
              <a:endParaRPr sz="1310" dirty="0">
                <a:solidFill>
                  <a:prstClr val="black"/>
                </a:solidFill>
                <a:latin typeface="Century Gothic" panose="020B0502020202020204" pitchFamily="34" charset="0"/>
                <a:cs typeface="Gill Sans MT"/>
              </a:endParaRPr>
            </a:p>
          </p:txBody>
        </p:sp>
      </p:grpSp>
      <p:sp>
        <p:nvSpPr>
          <p:cNvPr id="4" name="TextBox 3"/>
          <p:cNvSpPr txBox="1"/>
          <p:nvPr/>
        </p:nvSpPr>
        <p:spPr>
          <a:xfrm>
            <a:off x="553660" y="5981594"/>
            <a:ext cx="8009262" cy="523220"/>
          </a:xfrm>
          <a:prstGeom prst="rect">
            <a:avLst/>
          </a:prstGeom>
          <a:noFill/>
        </p:spPr>
        <p:txBody>
          <a:bodyPr wrap="square" rtlCol="0">
            <a:spAutoFit/>
          </a:bodyPr>
          <a:lstStyle/>
          <a:p>
            <a:r>
              <a:rPr lang="en-US" sz="1400" dirty="0">
                <a:latin typeface="Century Gothic" panose="020B0502020202020204" pitchFamily="34" charset="0"/>
              </a:rPr>
              <a:t>Source: U.S. Agency for International Development. (2015). USAID’s Vision for Health System Strengthening 2015-2019; Inter-Related Six Health System Functions. Washington, DC: USAID</a:t>
            </a:r>
          </a:p>
        </p:txBody>
      </p:sp>
    </p:spTree>
    <p:extLst>
      <p:ext uri="{BB962C8B-B14F-4D97-AF65-F5344CB8AC3E}">
        <p14:creationId xmlns:p14="http://schemas.microsoft.com/office/powerpoint/2010/main" val="31438432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452176" y="210893"/>
            <a:ext cx="8691824" cy="615553"/>
          </a:xfrm>
          <a:prstGeom prst="rect">
            <a:avLst/>
          </a:prstGeom>
        </p:spPr>
        <p:txBody>
          <a:bodyPr wrap="square" lIns="0" tIns="0" rIns="0" bIns="0">
            <a:spAutoFit/>
          </a:bodyPr>
          <a:lstStyle>
            <a:lvl1pPr>
              <a:defRPr sz="4800" b="1" i="0">
                <a:solidFill>
                  <a:srgbClr val="7A1E02"/>
                </a:solidFill>
                <a:latin typeface="Futura LT Pro Book"/>
                <a:ea typeface="+mj-ea"/>
                <a:cs typeface="Futura LT Pro Book"/>
              </a:defRPr>
            </a:lvl1pPr>
          </a:lstStyle>
          <a:p>
            <a:r>
              <a:rPr lang="en-US" sz="4000" kern="0">
                <a:latin typeface="Century Gothic" panose="020B0502020202020204" pitchFamily="34" charset="0"/>
              </a:rPr>
              <a:t>HIS Strengthening Model Overview</a:t>
            </a:r>
            <a:endParaRPr lang="en-US" sz="4000" kern="0" dirty="0">
              <a:latin typeface="Century Gothic" panose="020B0502020202020204" pitchFamily="34" charset="0"/>
            </a:endParaRPr>
          </a:p>
        </p:txBody>
      </p:sp>
      <p:pic>
        <p:nvPicPr>
          <p:cNvPr id="4" name="Picture 3"/>
          <p:cNvPicPr>
            <a:picLocks noChangeAspect="1"/>
          </p:cNvPicPr>
          <p:nvPr/>
        </p:nvPicPr>
        <p:blipFill rotWithShape="1">
          <a:blip r:embed="rId3"/>
          <a:srcRect t="527" b="6767"/>
          <a:stretch/>
        </p:blipFill>
        <p:spPr>
          <a:xfrm>
            <a:off x="88135" y="1454407"/>
            <a:ext cx="5495465" cy="4192428"/>
          </a:xfrm>
          <a:prstGeom prst="rect">
            <a:avLst/>
          </a:prstGeom>
        </p:spPr>
      </p:pic>
      <p:sp>
        <p:nvSpPr>
          <p:cNvPr id="6" name="Text Placeholder 2"/>
          <p:cNvSpPr txBox="1">
            <a:spLocks/>
          </p:cNvSpPr>
          <p:nvPr/>
        </p:nvSpPr>
        <p:spPr>
          <a:xfrm>
            <a:off x="5955515" y="1129410"/>
            <a:ext cx="3188485" cy="5728590"/>
          </a:xfrm>
          <a:prstGeom prst="rect">
            <a:avLst/>
          </a:prstGeom>
        </p:spPr>
        <p:txBody>
          <a:bodyPr/>
          <a:lstStyle>
            <a:lvl1pPr marL="0">
              <a:defRPr>
                <a:latin typeface="+mn-lt"/>
                <a:ea typeface="+mn-ea"/>
                <a:cs typeface="+mn-cs"/>
              </a:defRPr>
            </a:lvl1pPr>
            <a:lvl2pPr marL="302575">
              <a:defRPr>
                <a:latin typeface="+mn-lt"/>
                <a:ea typeface="+mn-ea"/>
                <a:cs typeface="+mn-cs"/>
              </a:defRPr>
            </a:lvl2pPr>
            <a:lvl3pPr marL="605150">
              <a:defRPr>
                <a:latin typeface="+mn-lt"/>
                <a:ea typeface="+mn-ea"/>
                <a:cs typeface="+mn-cs"/>
              </a:defRPr>
            </a:lvl3pPr>
            <a:lvl4pPr marL="907725">
              <a:defRPr>
                <a:latin typeface="+mn-lt"/>
                <a:ea typeface="+mn-ea"/>
                <a:cs typeface="+mn-cs"/>
              </a:defRPr>
            </a:lvl4pPr>
            <a:lvl5pPr marL="1210300">
              <a:defRPr>
                <a:latin typeface="+mn-lt"/>
                <a:ea typeface="+mn-ea"/>
                <a:cs typeface="+mn-cs"/>
              </a:defRPr>
            </a:lvl5pPr>
            <a:lvl6pPr marL="1512875">
              <a:defRPr>
                <a:latin typeface="+mn-lt"/>
                <a:ea typeface="+mn-ea"/>
                <a:cs typeface="+mn-cs"/>
              </a:defRPr>
            </a:lvl6pPr>
            <a:lvl7pPr marL="1815450">
              <a:defRPr>
                <a:latin typeface="+mn-lt"/>
                <a:ea typeface="+mn-ea"/>
                <a:cs typeface="+mn-cs"/>
              </a:defRPr>
            </a:lvl7pPr>
            <a:lvl8pPr marL="2118025">
              <a:defRPr>
                <a:latin typeface="+mn-lt"/>
                <a:ea typeface="+mn-ea"/>
                <a:cs typeface="+mn-cs"/>
              </a:defRPr>
            </a:lvl8pPr>
            <a:lvl9pPr marL="2420600">
              <a:defRPr>
                <a:latin typeface="+mn-lt"/>
                <a:ea typeface="+mn-ea"/>
                <a:cs typeface="+mn-cs"/>
              </a:defRPr>
            </a:lvl9pPr>
          </a:lstStyle>
          <a:p>
            <a:pPr marL="285750" indent="-285750">
              <a:buFont typeface="Arial" panose="020B0604020202020204" pitchFamily="34" charset="0"/>
              <a:buChar char="•"/>
            </a:pPr>
            <a:r>
              <a:rPr lang="en-US" sz="1600" kern="0" dirty="0">
                <a:solidFill>
                  <a:sysClr val="windowText" lastClr="000000"/>
                </a:solidFill>
                <a:latin typeface="Century Gothic" panose="020B0502020202020204" pitchFamily="34" charset="0"/>
              </a:rPr>
              <a:t>Articulates the project’s current understanding of health information system (HIS) strengthening</a:t>
            </a:r>
          </a:p>
          <a:p>
            <a:endParaRPr lang="en-US" sz="1600" kern="0" dirty="0">
              <a:solidFill>
                <a:sysClr val="windowText" lastClr="000000"/>
              </a:solidFill>
              <a:latin typeface="Century Gothic" panose="020B0502020202020204" pitchFamily="34" charset="0"/>
            </a:endParaRPr>
          </a:p>
          <a:p>
            <a:pPr marL="285750" indent="-285750">
              <a:buFont typeface="Arial" panose="020B0604020202020204" pitchFamily="34" charset="0"/>
              <a:buChar char="•"/>
            </a:pPr>
            <a:r>
              <a:rPr lang="en-US" sz="1600" kern="0" dirty="0">
                <a:solidFill>
                  <a:sysClr val="windowText" lastClr="000000"/>
                </a:solidFill>
                <a:latin typeface="Century Gothic" panose="020B0502020202020204" pitchFamily="34" charset="0"/>
              </a:rPr>
              <a:t>Guides ongoing learning on how HIS in low- and middle-income countries (LMICs) are designed, developed, and implemented to support health systems and to improve health outcomes</a:t>
            </a:r>
          </a:p>
          <a:p>
            <a:endParaRPr lang="en-US" sz="1600" kern="0" dirty="0">
              <a:solidFill>
                <a:sysClr val="windowText" lastClr="000000"/>
              </a:solidFill>
              <a:latin typeface="Century Gothic" panose="020B0502020202020204" pitchFamily="34" charset="0"/>
            </a:endParaRPr>
          </a:p>
          <a:p>
            <a:pPr marL="285750" indent="-285750">
              <a:buFont typeface="Arial" panose="020B0604020202020204" pitchFamily="34" charset="0"/>
              <a:buChar char="•"/>
            </a:pPr>
            <a:r>
              <a:rPr lang="en-US" sz="1600" kern="0" dirty="0">
                <a:solidFill>
                  <a:sysClr val="windowText" lastClr="000000"/>
                </a:solidFill>
                <a:latin typeface="Century Gothic" panose="020B0502020202020204" pitchFamily="34" charset="0"/>
              </a:rPr>
              <a:t>Focus is on HIS strengthening at the country level</a:t>
            </a:r>
          </a:p>
          <a:p>
            <a:endParaRPr lang="en-US" sz="1600" kern="0" dirty="0">
              <a:solidFill>
                <a:sysClr val="windowText" lastClr="000000"/>
              </a:solidFill>
              <a:latin typeface="Century Gothic" panose="020B0502020202020204" pitchFamily="34" charset="0"/>
            </a:endParaRPr>
          </a:p>
          <a:p>
            <a:pPr marL="285750" indent="-285750">
              <a:buFont typeface="Arial" panose="020B0604020202020204" pitchFamily="34" charset="0"/>
              <a:buChar char="•"/>
            </a:pPr>
            <a:r>
              <a:rPr lang="en-US" sz="1600" kern="0" dirty="0">
                <a:solidFill>
                  <a:sysClr val="windowText" lastClr="000000"/>
                </a:solidFill>
                <a:latin typeface="Century Gothic" panose="020B0502020202020204" pitchFamily="34" charset="0"/>
              </a:rPr>
              <a:t>The model can guide countries in assessment, planning, and improving HIS</a:t>
            </a:r>
          </a:p>
        </p:txBody>
      </p:sp>
    </p:spTree>
    <p:extLst>
      <p:ext uri="{BB962C8B-B14F-4D97-AF65-F5344CB8AC3E}">
        <p14:creationId xmlns:p14="http://schemas.microsoft.com/office/powerpoint/2010/main" val="32495437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Group 45"/>
          <p:cNvGrpSpPr/>
          <p:nvPr/>
        </p:nvGrpSpPr>
        <p:grpSpPr>
          <a:xfrm>
            <a:off x="720970" y="1454227"/>
            <a:ext cx="8158625" cy="4317108"/>
            <a:chOff x="469988" y="1869289"/>
            <a:chExt cx="6624007" cy="3909488"/>
          </a:xfrm>
        </p:grpSpPr>
        <p:sp>
          <p:nvSpPr>
            <p:cNvPr id="4" name="object 2"/>
            <p:cNvSpPr txBox="1"/>
            <p:nvPr/>
          </p:nvSpPr>
          <p:spPr>
            <a:xfrm>
              <a:off x="2695612" y="5577482"/>
              <a:ext cx="3190240" cy="201295"/>
            </a:xfrm>
            <a:prstGeom prst="rect">
              <a:avLst/>
            </a:prstGeom>
          </p:spPr>
          <p:txBody>
            <a:bodyPr vert="horz" wrap="square" lIns="0" tIns="0" rIns="0" bIns="0" rtlCol="0">
              <a:noAutofit/>
            </a:bodyPr>
            <a:lstStyle/>
            <a:p>
              <a:pPr marL="6935"/>
              <a:r>
                <a:rPr sz="982" b="1" spc="-8" dirty="0">
                  <a:solidFill>
                    <a:srgbClr val="555658"/>
                  </a:solidFill>
                  <a:latin typeface="Century Gothic" panose="020B0502020202020204" pitchFamily="34" charset="0"/>
                  <a:cs typeface="Garamond"/>
                </a:rPr>
                <a:t>FIGUR</a:t>
              </a:r>
              <a:r>
                <a:rPr sz="982" b="1" dirty="0">
                  <a:solidFill>
                    <a:srgbClr val="555658"/>
                  </a:solidFill>
                  <a:latin typeface="Century Gothic" panose="020B0502020202020204" pitchFamily="34" charset="0"/>
                  <a:cs typeface="Garamond"/>
                </a:rPr>
                <a:t>E</a:t>
              </a:r>
              <a:r>
                <a:rPr sz="982" b="1" spc="-14" dirty="0">
                  <a:solidFill>
                    <a:srgbClr val="555658"/>
                  </a:solidFill>
                  <a:latin typeface="Century Gothic" panose="020B0502020202020204" pitchFamily="34" charset="0"/>
                  <a:cs typeface="Garamond"/>
                </a:rPr>
                <a:t> </a:t>
              </a:r>
              <a:r>
                <a:rPr sz="982" b="1" spc="-8" dirty="0">
                  <a:solidFill>
                    <a:srgbClr val="555658"/>
                  </a:solidFill>
                  <a:latin typeface="Century Gothic" panose="020B0502020202020204" pitchFamily="34" charset="0"/>
                  <a:cs typeface="Garamond"/>
                </a:rPr>
                <a:t>2</a:t>
              </a:r>
              <a:r>
                <a:rPr sz="982" b="1" dirty="0">
                  <a:solidFill>
                    <a:srgbClr val="555658"/>
                  </a:solidFill>
                  <a:latin typeface="Century Gothic" panose="020B0502020202020204" pitchFamily="34" charset="0"/>
                  <a:cs typeface="Garamond"/>
                </a:rPr>
                <a:t>:</a:t>
              </a:r>
              <a:r>
                <a:rPr sz="982" b="1" spc="-14" dirty="0">
                  <a:solidFill>
                    <a:srgbClr val="555658"/>
                  </a:solidFill>
                  <a:latin typeface="Century Gothic" panose="020B0502020202020204" pitchFamily="34" charset="0"/>
                  <a:cs typeface="Garamond"/>
                </a:rPr>
                <a:t> VISION’</a:t>
              </a:r>
              <a:r>
                <a:rPr sz="982" b="1" spc="-5" dirty="0">
                  <a:solidFill>
                    <a:srgbClr val="555658"/>
                  </a:solidFill>
                  <a:latin typeface="Century Gothic" panose="020B0502020202020204" pitchFamily="34" charset="0"/>
                  <a:cs typeface="Garamond"/>
                </a:rPr>
                <a:t>S</a:t>
              </a:r>
              <a:r>
                <a:rPr sz="982" b="1" spc="-14" dirty="0">
                  <a:solidFill>
                    <a:srgbClr val="555658"/>
                  </a:solidFill>
                  <a:latin typeface="Century Gothic" panose="020B0502020202020204" pitchFamily="34" charset="0"/>
                  <a:cs typeface="Garamond"/>
                </a:rPr>
                <a:t> </a:t>
              </a:r>
              <a:r>
                <a:rPr sz="982" b="1" spc="-8" dirty="0">
                  <a:solidFill>
                    <a:srgbClr val="555658"/>
                  </a:solidFill>
                  <a:latin typeface="Century Gothic" panose="020B0502020202020204" pitchFamily="34" charset="0"/>
                  <a:cs typeface="Garamond"/>
                </a:rPr>
                <a:t>HS</a:t>
              </a:r>
              <a:r>
                <a:rPr sz="982" b="1" dirty="0">
                  <a:solidFill>
                    <a:srgbClr val="555658"/>
                  </a:solidFill>
                  <a:latin typeface="Century Gothic" panose="020B0502020202020204" pitchFamily="34" charset="0"/>
                  <a:cs typeface="Garamond"/>
                </a:rPr>
                <a:t>S</a:t>
              </a:r>
              <a:r>
                <a:rPr sz="982" b="1" spc="-14" dirty="0">
                  <a:solidFill>
                    <a:srgbClr val="555658"/>
                  </a:solidFill>
                  <a:latin typeface="Century Gothic" panose="020B0502020202020204" pitchFamily="34" charset="0"/>
                  <a:cs typeface="Garamond"/>
                </a:rPr>
                <a:t> </a:t>
              </a:r>
              <a:r>
                <a:rPr sz="982" b="1" spc="-8" dirty="0">
                  <a:solidFill>
                    <a:srgbClr val="555658"/>
                  </a:solidFill>
                  <a:latin typeface="Century Gothic" panose="020B0502020202020204" pitchFamily="34" charset="0"/>
                  <a:cs typeface="Garamond"/>
                </a:rPr>
                <a:t>COR</a:t>
              </a:r>
              <a:r>
                <a:rPr sz="982" b="1" dirty="0">
                  <a:solidFill>
                    <a:srgbClr val="555658"/>
                  </a:solidFill>
                  <a:latin typeface="Century Gothic" panose="020B0502020202020204" pitchFamily="34" charset="0"/>
                  <a:cs typeface="Garamond"/>
                </a:rPr>
                <a:t>E</a:t>
              </a:r>
              <a:r>
                <a:rPr sz="982" b="1" spc="-14" dirty="0">
                  <a:solidFill>
                    <a:srgbClr val="555658"/>
                  </a:solidFill>
                  <a:latin typeface="Century Gothic" panose="020B0502020202020204" pitchFamily="34" charset="0"/>
                  <a:cs typeface="Garamond"/>
                </a:rPr>
                <a:t> FUNCTIONS</a:t>
              </a:r>
              <a:endParaRPr sz="982" dirty="0">
                <a:solidFill>
                  <a:prstClr val="black"/>
                </a:solidFill>
                <a:latin typeface="Century Gothic" panose="020B0502020202020204" pitchFamily="34" charset="0"/>
                <a:cs typeface="Garamond"/>
              </a:endParaRPr>
            </a:p>
          </p:txBody>
        </p:sp>
        <p:sp>
          <p:nvSpPr>
            <p:cNvPr id="5" name="object 3"/>
            <p:cNvSpPr txBox="1"/>
            <p:nvPr/>
          </p:nvSpPr>
          <p:spPr>
            <a:xfrm>
              <a:off x="479764" y="4185999"/>
              <a:ext cx="758825" cy="269240"/>
            </a:xfrm>
            <a:prstGeom prst="rect">
              <a:avLst/>
            </a:prstGeom>
          </p:spPr>
          <p:txBody>
            <a:bodyPr vert="horz" wrap="square" lIns="0" tIns="0" rIns="0" bIns="0" rtlCol="0">
              <a:noAutofit/>
            </a:bodyPr>
            <a:lstStyle/>
            <a:p>
              <a:pPr marL="6935" marR="6935"/>
              <a:r>
                <a:rPr sz="982" spc="-5" dirty="0">
                  <a:solidFill>
                    <a:srgbClr val="020303"/>
                  </a:solidFill>
                  <a:latin typeface="Gill Sans MT"/>
                  <a:cs typeface="Gill Sans MT"/>
                </a:rPr>
                <a:t>C</a:t>
              </a:r>
              <a:r>
                <a:rPr sz="982" spc="-8" dirty="0">
                  <a:solidFill>
                    <a:srgbClr val="020303"/>
                  </a:solidFill>
                  <a:latin typeface="Gill Sans MT"/>
                  <a:cs typeface="Gill Sans MT"/>
                </a:rPr>
                <a:t>r</a:t>
              </a:r>
              <a:r>
                <a:rPr sz="982" spc="-5" dirty="0">
                  <a:solidFill>
                    <a:srgbClr val="020303"/>
                  </a:solidFill>
                  <a:latin typeface="Gill Sans MT"/>
                  <a:cs typeface="Gill Sans MT"/>
                </a:rPr>
                <a:t>o</a:t>
              </a:r>
              <a:r>
                <a:rPr sz="982" spc="-3" dirty="0">
                  <a:solidFill>
                    <a:srgbClr val="020303"/>
                  </a:solidFill>
                  <a:latin typeface="Gill Sans MT"/>
                  <a:cs typeface="Gill Sans MT"/>
                </a:rPr>
                <a:t>s</a:t>
              </a:r>
              <a:r>
                <a:rPr sz="982" dirty="0">
                  <a:solidFill>
                    <a:srgbClr val="020303"/>
                  </a:solidFill>
                  <a:latin typeface="Gill Sans MT"/>
                  <a:cs typeface="Gill Sans MT"/>
                </a:rPr>
                <a:t>s</a:t>
              </a:r>
              <a:r>
                <a:rPr sz="982" spc="11" dirty="0">
                  <a:solidFill>
                    <a:srgbClr val="020303"/>
                  </a:solidFill>
                  <a:latin typeface="Gill Sans MT"/>
                  <a:cs typeface="Gill Sans MT"/>
                </a:rPr>
                <a:t>-</a:t>
              </a:r>
              <a:r>
                <a:rPr sz="982" spc="-5" dirty="0">
                  <a:solidFill>
                    <a:srgbClr val="020303"/>
                  </a:solidFill>
                  <a:latin typeface="Gill Sans MT"/>
                  <a:cs typeface="Gill Sans MT"/>
                </a:rPr>
                <a:t>C</a:t>
              </a:r>
              <a:r>
                <a:rPr sz="982" dirty="0">
                  <a:solidFill>
                    <a:srgbClr val="020303"/>
                  </a:solidFill>
                  <a:latin typeface="Gill Sans MT"/>
                  <a:cs typeface="Gill Sans MT"/>
                </a:rPr>
                <a:t>u</a:t>
              </a:r>
              <a:r>
                <a:rPr sz="982" spc="11" dirty="0">
                  <a:solidFill>
                    <a:srgbClr val="020303"/>
                  </a:solidFill>
                  <a:latin typeface="Gill Sans MT"/>
                  <a:cs typeface="Gill Sans MT"/>
                </a:rPr>
                <a:t>t</a:t>
              </a:r>
              <a:r>
                <a:rPr sz="982" dirty="0">
                  <a:solidFill>
                    <a:srgbClr val="020303"/>
                  </a:solidFill>
                  <a:latin typeface="Gill Sans MT"/>
                  <a:cs typeface="Gill Sans MT"/>
                </a:rPr>
                <a:t>t</a:t>
              </a:r>
              <a:r>
                <a:rPr sz="982" spc="-5" dirty="0">
                  <a:solidFill>
                    <a:srgbClr val="020303"/>
                  </a:solidFill>
                  <a:latin typeface="Gill Sans MT"/>
                  <a:cs typeface="Gill Sans MT"/>
                </a:rPr>
                <a:t>ing </a:t>
              </a:r>
              <a:r>
                <a:rPr sz="982" spc="-3" dirty="0">
                  <a:solidFill>
                    <a:srgbClr val="020303"/>
                  </a:solidFill>
                  <a:latin typeface="Gill Sans MT"/>
                  <a:cs typeface="Gill Sans MT"/>
                </a:rPr>
                <a:t>Th</a:t>
              </a:r>
              <a:r>
                <a:rPr sz="982" spc="3" dirty="0">
                  <a:solidFill>
                    <a:srgbClr val="020303"/>
                  </a:solidFill>
                  <a:latin typeface="Gill Sans MT"/>
                  <a:cs typeface="Gill Sans MT"/>
                </a:rPr>
                <a:t>e</a:t>
              </a:r>
              <a:r>
                <a:rPr sz="982" spc="-3" dirty="0">
                  <a:solidFill>
                    <a:srgbClr val="020303"/>
                  </a:solidFill>
                  <a:latin typeface="Gill Sans MT"/>
                  <a:cs typeface="Gill Sans MT"/>
                </a:rPr>
                <a:t>m</a:t>
              </a:r>
              <a:r>
                <a:rPr sz="982" spc="3" dirty="0">
                  <a:solidFill>
                    <a:srgbClr val="020303"/>
                  </a:solidFill>
                  <a:latin typeface="Gill Sans MT"/>
                  <a:cs typeface="Gill Sans MT"/>
                </a:rPr>
                <a:t>es</a:t>
              </a:r>
              <a:endParaRPr sz="982" dirty="0">
                <a:solidFill>
                  <a:prstClr val="black"/>
                </a:solidFill>
                <a:latin typeface="Gill Sans MT"/>
                <a:cs typeface="Gill Sans MT"/>
              </a:endParaRPr>
            </a:p>
          </p:txBody>
        </p:sp>
        <p:sp>
          <p:nvSpPr>
            <p:cNvPr id="6" name="object 4"/>
            <p:cNvSpPr/>
            <p:nvPr/>
          </p:nvSpPr>
          <p:spPr>
            <a:xfrm>
              <a:off x="469988" y="1869289"/>
              <a:ext cx="791063" cy="2207780"/>
            </a:xfrm>
            <a:custGeom>
              <a:avLst/>
              <a:gdLst/>
              <a:ahLst/>
              <a:cxnLst/>
              <a:rect l="l" t="t" r="r" b="b"/>
              <a:pathLst>
                <a:path w="702398" h="2207780">
                  <a:moveTo>
                    <a:pt x="635304" y="0"/>
                  </a:moveTo>
                  <a:lnTo>
                    <a:pt x="60198" y="354"/>
                  </a:lnTo>
                  <a:lnTo>
                    <a:pt x="22362" y="17200"/>
                  </a:lnTo>
                  <a:lnTo>
                    <a:pt x="1566" y="52696"/>
                  </a:lnTo>
                  <a:lnTo>
                    <a:pt x="0" y="67094"/>
                  </a:lnTo>
                  <a:lnTo>
                    <a:pt x="354" y="2147582"/>
                  </a:lnTo>
                  <a:lnTo>
                    <a:pt x="17200" y="2185418"/>
                  </a:lnTo>
                  <a:lnTo>
                    <a:pt x="52696" y="2206213"/>
                  </a:lnTo>
                  <a:lnTo>
                    <a:pt x="67094" y="2207780"/>
                  </a:lnTo>
                  <a:lnTo>
                    <a:pt x="635304" y="2207780"/>
                  </a:lnTo>
                  <a:lnTo>
                    <a:pt x="680041" y="2190580"/>
                  </a:lnTo>
                  <a:lnTo>
                    <a:pt x="700832" y="2155084"/>
                  </a:lnTo>
                  <a:lnTo>
                    <a:pt x="702398" y="2140686"/>
                  </a:lnTo>
                  <a:lnTo>
                    <a:pt x="702044" y="60198"/>
                  </a:lnTo>
                  <a:lnTo>
                    <a:pt x="685202" y="22362"/>
                  </a:lnTo>
                  <a:lnTo>
                    <a:pt x="649706" y="1566"/>
                  </a:lnTo>
                  <a:lnTo>
                    <a:pt x="635304" y="0"/>
                  </a:lnTo>
                  <a:close/>
                </a:path>
              </a:pathLst>
            </a:custGeom>
            <a:solidFill>
              <a:srgbClr val="1F3A6D"/>
            </a:solidFill>
          </p:spPr>
          <p:txBody>
            <a:bodyPr wrap="square" lIns="0" tIns="0" rIns="0" bIns="0" rtlCol="0">
              <a:noAutofit/>
            </a:bodyPr>
            <a:lstStyle/>
            <a:p>
              <a:endParaRPr sz="982">
                <a:solidFill>
                  <a:prstClr val="black"/>
                </a:solidFill>
              </a:endParaRPr>
            </a:p>
          </p:txBody>
        </p:sp>
        <p:sp>
          <p:nvSpPr>
            <p:cNvPr id="7" name="object 5"/>
            <p:cNvSpPr txBox="1"/>
            <p:nvPr/>
          </p:nvSpPr>
          <p:spPr>
            <a:xfrm>
              <a:off x="483401" y="2062277"/>
              <a:ext cx="719417" cy="585998"/>
            </a:xfrm>
            <a:prstGeom prst="rect">
              <a:avLst/>
            </a:prstGeom>
          </p:spPr>
          <p:txBody>
            <a:bodyPr vert="horz" wrap="square" lIns="0" tIns="0" rIns="0" bIns="0" rtlCol="0">
              <a:noAutofit/>
            </a:bodyPr>
            <a:lstStyle/>
            <a:p>
              <a:pPr marL="6935" marR="6935"/>
              <a:r>
                <a:rPr sz="982" spc="-3" dirty="0">
                  <a:solidFill>
                    <a:srgbClr val="FFFFFF"/>
                  </a:solidFill>
                  <a:latin typeface="Gill Sans MT"/>
                  <a:cs typeface="Gill Sans MT"/>
                </a:rPr>
                <a:t>Pri</a:t>
              </a:r>
              <a:r>
                <a:rPr sz="982" spc="3" dirty="0">
                  <a:solidFill>
                    <a:srgbClr val="FFFFFF"/>
                  </a:solidFill>
                  <a:latin typeface="Gill Sans MT"/>
                  <a:cs typeface="Gill Sans MT"/>
                </a:rPr>
                <a:t>v</a:t>
              </a:r>
              <a:r>
                <a:rPr sz="982" spc="-5" dirty="0">
                  <a:solidFill>
                    <a:srgbClr val="FFFFFF"/>
                  </a:solidFill>
                  <a:latin typeface="Gill Sans MT"/>
                  <a:cs typeface="Gill Sans MT"/>
                </a:rPr>
                <a:t>a</a:t>
              </a:r>
              <a:r>
                <a:rPr sz="982" dirty="0">
                  <a:solidFill>
                    <a:srgbClr val="FFFFFF"/>
                  </a:solidFill>
                  <a:latin typeface="Gill Sans MT"/>
                  <a:cs typeface="Gill Sans MT"/>
                </a:rPr>
                <a:t>te Se</a:t>
              </a:r>
              <a:r>
                <a:rPr sz="982" spc="5" dirty="0">
                  <a:solidFill>
                    <a:srgbClr val="FFFFFF"/>
                  </a:solidFill>
                  <a:latin typeface="Gill Sans MT"/>
                  <a:cs typeface="Gill Sans MT"/>
                </a:rPr>
                <a:t>c</a:t>
              </a:r>
              <a:r>
                <a:rPr sz="982" dirty="0">
                  <a:solidFill>
                    <a:srgbClr val="FFFFFF"/>
                  </a:solidFill>
                  <a:latin typeface="Gill Sans MT"/>
                  <a:cs typeface="Gill Sans MT"/>
                </a:rPr>
                <a:t>t</a:t>
              </a:r>
              <a:r>
                <a:rPr sz="982" spc="-5" dirty="0">
                  <a:solidFill>
                    <a:srgbClr val="FFFFFF"/>
                  </a:solidFill>
                  <a:latin typeface="Gill Sans MT"/>
                  <a:cs typeface="Gill Sans MT"/>
                </a:rPr>
                <a:t>o</a:t>
              </a:r>
              <a:r>
                <a:rPr sz="982" dirty="0">
                  <a:solidFill>
                    <a:srgbClr val="FFFFFF"/>
                  </a:solidFill>
                  <a:latin typeface="Gill Sans MT"/>
                  <a:cs typeface="Gill Sans MT"/>
                </a:rPr>
                <a:t>r </a:t>
              </a:r>
              <a:r>
                <a:rPr sz="982" spc="5" dirty="0">
                  <a:solidFill>
                    <a:srgbClr val="FFFFFF"/>
                  </a:solidFill>
                  <a:latin typeface="Gill Sans MT"/>
                  <a:cs typeface="Gill Sans MT"/>
                </a:rPr>
                <a:t>E</a:t>
              </a:r>
              <a:r>
                <a:rPr sz="982" spc="-3" dirty="0">
                  <a:solidFill>
                    <a:srgbClr val="FFFFFF"/>
                  </a:solidFill>
                  <a:latin typeface="Gill Sans MT"/>
                  <a:cs typeface="Gill Sans MT"/>
                </a:rPr>
                <a:t>n</a:t>
              </a:r>
              <a:r>
                <a:rPr sz="982" spc="5" dirty="0">
                  <a:solidFill>
                    <a:srgbClr val="FFFFFF"/>
                  </a:solidFill>
                  <a:latin typeface="Gill Sans MT"/>
                  <a:cs typeface="Gill Sans MT"/>
                </a:rPr>
                <a:t>g</a:t>
              </a:r>
              <a:r>
                <a:rPr sz="982" dirty="0">
                  <a:solidFill>
                    <a:srgbClr val="FFFFFF"/>
                  </a:solidFill>
                  <a:latin typeface="Gill Sans MT"/>
                  <a:cs typeface="Gill Sans MT"/>
                </a:rPr>
                <a:t>a</a:t>
              </a:r>
              <a:r>
                <a:rPr sz="982" spc="-5" dirty="0">
                  <a:solidFill>
                    <a:srgbClr val="FFFFFF"/>
                  </a:solidFill>
                  <a:latin typeface="Gill Sans MT"/>
                  <a:cs typeface="Gill Sans MT"/>
                </a:rPr>
                <a:t>g</a:t>
              </a:r>
              <a:r>
                <a:rPr sz="982" spc="3" dirty="0">
                  <a:solidFill>
                    <a:srgbClr val="FFFFFF"/>
                  </a:solidFill>
                  <a:latin typeface="Gill Sans MT"/>
                  <a:cs typeface="Gill Sans MT"/>
                </a:rPr>
                <a:t>e</a:t>
              </a:r>
              <a:r>
                <a:rPr sz="982" spc="-3" dirty="0">
                  <a:solidFill>
                    <a:srgbClr val="FFFFFF"/>
                  </a:solidFill>
                  <a:latin typeface="Gill Sans MT"/>
                  <a:cs typeface="Gill Sans MT"/>
                </a:rPr>
                <a:t>m</a:t>
              </a:r>
              <a:r>
                <a:rPr sz="982" dirty="0">
                  <a:solidFill>
                    <a:srgbClr val="FFFFFF"/>
                  </a:solidFill>
                  <a:latin typeface="Gill Sans MT"/>
                  <a:cs typeface="Gill Sans MT"/>
                </a:rPr>
                <a:t>e</a:t>
              </a:r>
              <a:r>
                <a:rPr sz="982" spc="-3" dirty="0">
                  <a:solidFill>
                    <a:srgbClr val="FFFFFF"/>
                  </a:solidFill>
                  <a:latin typeface="Gill Sans MT"/>
                  <a:cs typeface="Gill Sans MT"/>
                </a:rPr>
                <a:t>n</a:t>
              </a:r>
              <a:r>
                <a:rPr sz="982" dirty="0">
                  <a:solidFill>
                    <a:srgbClr val="FFFFFF"/>
                  </a:solidFill>
                  <a:latin typeface="Gill Sans MT"/>
                  <a:cs typeface="Gill Sans MT"/>
                </a:rPr>
                <a:t>t</a:t>
              </a:r>
              <a:endParaRPr sz="982" dirty="0">
                <a:solidFill>
                  <a:prstClr val="black"/>
                </a:solidFill>
                <a:latin typeface="Gill Sans MT"/>
                <a:cs typeface="Gill Sans MT"/>
              </a:endParaRPr>
            </a:p>
          </p:txBody>
        </p:sp>
        <p:sp>
          <p:nvSpPr>
            <p:cNvPr id="8" name="object 6"/>
            <p:cNvSpPr txBox="1"/>
            <p:nvPr/>
          </p:nvSpPr>
          <p:spPr>
            <a:xfrm>
              <a:off x="498120" y="2838559"/>
              <a:ext cx="719417" cy="269240"/>
            </a:xfrm>
            <a:prstGeom prst="rect">
              <a:avLst/>
            </a:prstGeom>
          </p:spPr>
          <p:txBody>
            <a:bodyPr vert="horz" wrap="square" lIns="0" tIns="0" rIns="0" bIns="0" rtlCol="0">
              <a:noAutofit/>
            </a:bodyPr>
            <a:lstStyle/>
            <a:p>
              <a:pPr marL="6935" marR="6935"/>
              <a:r>
                <a:rPr sz="982" spc="-3" dirty="0">
                  <a:solidFill>
                    <a:srgbClr val="FFFFFF"/>
                  </a:solidFill>
                  <a:latin typeface="Gill Sans MT"/>
                  <a:cs typeface="Gill Sans MT"/>
                </a:rPr>
                <a:t>Communi</a:t>
              </a:r>
              <a:r>
                <a:rPr sz="982" spc="11" dirty="0">
                  <a:solidFill>
                    <a:srgbClr val="FFFFFF"/>
                  </a:solidFill>
                  <a:latin typeface="Gill Sans MT"/>
                  <a:cs typeface="Gill Sans MT"/>
                </a:rPr>
                <a:t>t</a:t>
              </a:r>
              <a:r>
                <a:rPr sz="982" dirty="0">
                  <a:solidFill>
                    <a:srgbClr val="FFFFFF"/>
                  </a:solidFill>
                  <a:latin typeface="Gill Sans MT"/>
                  <a:cs typeface="Gill Sans MT"/>
                </a:rPr>
                <a:t>y </a:t>
              </a:r>
              <a:r>
                <a:rPr sz="982" spc="-3" dirty="0">
                  <a:solidFill>
                    <a:srgbClr val="FFFFFF"/>
                  </a:solidFill>
                  <a:latin typeface="Gill Sans MT"/>
                  <a:cs typeface="Gill Sans MT"/>
                </a:rPr>
                <a:t>L</a:t>
              </a:r>
              <a:r>
                <a:rPr sz="982" spc="-8" dirty="0">
                  <a:solidFill>
                    <a:srgbClr val="FFFFFF"/>
                  </a:solidFill>
                  <a:latin typeface="Gill Sans MT"/>
                  <a:cs typeface="Gill Sans MT"/>
                </a:rPr>
                <a:t>e</a:t>
              </a:r>
              <a:r>
                <a:rPr sz="982" spc="-11" dirty="0">
                  <a:solidFill>
                    <a:srgbClr val="FFFFFF"/>
                  </a:solidFill>
                  <a:latin typeface="Gill Sans MT"/>
                  <a:cs typeface="Gill Sans MT"/>
                </a:rPr>
                <a:t>v</a:t>
              </a:r>
              <a:r>
                <a:rPr sz="982" dirty="0">
                  <a:solidFill>
                    <a:srgbClr val="FFFFFF"/>
                  </a:solidFill>
                  <a:latin typeface="Gill Sans MT"/>
                  <a:cs typeface="Gill Sans MT"/>
                </a:rPr>
                <a:t>el</a:t>
              </a:r>
              <a:endParaRPr sz="982" dirty="0">
                <a:solidFill>
                  <a:prstClr val="black"/>
                </a:solidFill>
                <a:latin typeface="Gill Sans MT"/>
                <a:cs typeface="Gill Sans MT"/>
              </a:endParaRPr>
            </a:p>
          </p:txBody>
        </p:sp>
        <p:sp>
          <p:nvSpPr>
            <p:cNvPr id="9" name="object 7"/>
            <p:cNvSpPr txBox="1"/>
            <p:nvPr/>
          </p:nvSpPr>
          <p:spPr>
            <a:xfrm>
              <a:off x="505787" y="3405232"/>
              <a:ext cx="674644" cy="269240"/>
            </a:xfrm>
            <a:prstGeom prst="rect">
              <a:avLst/>
            </a:prstGeom>
          </p:spPr>
          <p:txBody>
            <a:bodyPr vert="horz" wrap="square" lIns="0" tIns="0" rIns="0" bIns="0" rtlCol="0">
              <a:noAutofit/>
            </a:bodyPr>
            <a:lstStyle/>
            <a:p>
              <a:pPr marL="6935" marR="6935"/>
              <a:r>
                <a:rPr sz="982" spc="-3" dirty="0">
                  <a:solidFill>
                    <a:srgbClr val="FFFFFF"/>
                  </a:solidFill>
                  <a:latin typeface="Gill Sans MT"/>
                  <a:cs typeface="Gill Sans MT"/>
                </a:rPr>
                <a:t>P</a:t>
              </a:r>
              <a:r>
                <a:rPr sz="982" spc="-8" dirty="0">
                  <a:solidFill>
                    <a:srgbClr val="FFFFFF"/>
                  </a:solidFill>
                  <a:latin typeface="Gill Sans MT"/>
                  <a:cs typeface="Gill Sans MT"/>
                </a:rPr>
                <a:t>re</a:t>
              </a:r>
              <a:r>
                <a:rPr sz="982" spc="-11" dirty="0">
                  <a:solidFill>
                    <a:srgbClr val="FFFFFF"/>
                  </a:solidFill>
                  <a:latin typeface="Gill Sans MT"/>
                  <a:cs typeface="Gill Sans MT"/>
                </a:rPr>
                <a:t>v</a:t>
              </a:r>
              <a:r>
                <a:rPr sz="982" dirty="0">
                  <a:solidFill>
                    <a:srgbClr val="FFFFFF"/>
                  </a:solidFill>
                  <a:latin typeface="Gill Sans MT"/>
                  <a:cs typeface="Gill Sans MT"/>
                </a:rPr>
                <a:t>e</a:t>
              </a:r>
              <a:r>
                <a:rPr sz="982" spc="-3" dirty="0">
                  <a:solidFill>
                    <a:srgbClr val="FFFFFF"/>
                  </a:solidFill>
                  <a:latin typeface="Gill Sans MT"/>
                  <a:cs typeface="Gill Sans MT"/>
                </a:rPr>
                <a:t>ntio</a:t>
              </a:r>
              <a:r>
                <a:rPr sz="982" spc="25" dirty="0">
                  <a:solidFill>
                    <a:srgbClr val="FFFFFF"/>
                  </a:solidFill>
                  <a:latin typeface="Gill Sans MT"/>
                  <a:cs typeface="Gill Sans MT"/>
                </a:rPr>
                <a:t>n</a:t>
              </a:r>
              <a:r>
                <a:rPr sz="982" dirty="0">
                  <a:solidFill>
                    <a:srgbClr val="FFFFFF"/>
                  </a:solidFill>
                  <a:latin typeface="Gill Sans MT"/>
                  <a:cs typeface="Gill Sans MT"/>
                </a:rPr>
                <a:t>/ </a:t>
              </a:r>
              <a:r>
                <a:rPr sz="982" spc="-3" dirty="0">
                  <a:solidFill>
                    <a:srgbClr val="FFFFFF"/>
                  </a:solidFill>
                  <a:latin typeface="Gill Sans MT"/>
                  <a:cs typeface="Gill Sans MT"/>
                </a:rPr>
                <a:t>P</a:t>
              </a:r>
              <a:r>
                <a:rPr sz="982" spc="-8" dirty="0">
                  <a:solidFill>
                    <a:srgbClr val="FFFFFF"/>
                  </a:solidFill>
                  <a:latin typeface="Gill Sans MT"/>
                  <a:cs typeface="Gill Sans MT"/>
                </a:rPr>
                <a:t>r</a:t>
              </a:r>
              <a:r>
                <a:rPr sz="982" spc="-3" dirty="0">
                  <a:solidFill>
                    <a:srgbClr val="FFFFFF"/>
                  </a:solidFill>
                  <a:latin typeface="Gill Sans MT"/>
                  <a:cs typeface="Gill Sans MT"/>
                </a:rPr>
                <a:t>omotion</a:t>
              </a:r>
              <a:endParaRPr sz="982" dirty="0">
                <a:solidFill>
                  <a:prstClr val="black"/>
                </a:solidFill>
                <a:latin typeface="Gill Sans MT"/>
                <a:cs typeface="Gill Sans MT"/>
              </a:endParaRPr>
            </a:p>
          </p:txBody>
        </p:sp>
        <p:sp>
          <p:nvSpPr>
            <p:cNvPr id="10" name="object 8"/>
            <p:cNvSpPr txBox="1"/>
            <p:nvPr/>
          </p:nvSpPr>
          <p:spPr>
            <a:xfrm>
              <a:off x="1629447" y="4224124"/>
              <a:ext cx="1066165" cy="167640"/>
            </a:xfrm>
            <a:prstGeom prst="rect">
              <a:avLst/>
            </a:prstGeom>
          </p:spPr>
          <p:txBody>
            <a:bodyPr vert="horz" wrap="square" lIns="0" tIns="0" rIns="0" bIns="0" rtlCol="0">
              <a:noAutofit/>
            </a:bodyPr>
            <a:lstStyle/>
            <a:p>
              <a:pPr marL="6935"/>
              <a:r>
                <a:rPr sz="982" spc="8" dirty="0">
                  <a:solidFill>
                    <a:srgbClr val="020303"/>
                  </a:solidFill>
                  <a:latin typeface="Gill Sans MT"/>
                  <a:cs typeface="Gill Sans MT"/>
                </a:rPr>
                <a:t>H</a:t>
              </a:r>
              <a:r>
                <a:rPr sz="982" spc="5" dirty="0">
                  <a:solidFill>
                    <a:srgbClr val="020303"/>
                  </a:solidFill>
                  <a:latin typeface="Gill Sans MT"/>
                  <a:cs typeface="Gill Sans MT"/>
                </a:rPr>
                <a:t>S</a:t>
              </a:r>
              <a:r>
                <a:rPr sz="982" dirty="0">
                  <a:solidFill>
                    <a:srgbClr val="020303"/>
                  </a:solidFill>
                  <a:latin typeface="Gill Sans MT"/>
                  <a:cs typeface="Gill Sans MT"/>
                </a:rPr>
                <a:t>S</a:t>
              </a:r>
              <a:r>
                <a:rPr sz="982" spc="-11" dirty="0">
                  <a:solidFill>
                    <a:srgbClr val="020303"/>
                  </a:solidFill>
                  <a:latin typeface="Gill Sans MT"/>
                  <a:cs typeface="Gill Sans MT"/>
                </a:rPr>
                <a:t> </a:t>
              </a:r>
              <a:r>
                <a:rPr sz="982" spc="-5" dirty="0">
                  <a:solidFill>
                    <a:srgbClr val="020303"/>
                  </a:solidFill>
                  <a:latin typeface="Gill Sans MT"/>
                  <a:cs typeface="Gill Sans MT"/>
                </a:rPr>
                <a:t>Cor</a:t>
              </a:r>
              <a:r>
                <a:rPr sz="982" dirty="0">
                  <a:solidFill>
                    <a:srgbClr val="020303"/>
                  </a:solidFill>
                  <a:latin typeface="Gill Sans MT"/>
                  <a:cs typeface="Gill Sans MT"/>
                </a:rPr>
                <a:t>e</a:t>
              </a:r>
              <a:r>
                <a:rPr sz="982" spc="-11" dirty="0">
                  <a:solidFill>
                    <a:srgbClr val="020303"/>
                  </a:solidFill>
                  <a:latin typeface="Gill Sans MT"/>
                  <a:cs typeface="Gill Sans MT"/>
                </a:rPr>
                <a:t> </a:t>
              </a:r>
              <a:r>
                <a:rPr sz="982" spc="-5" dirty="0">
                  <a:solidFill>
                    <a:srgbClr val="020303"/>
                  </a:solidFill>
                  <a:latin typeface="Gill Sans MT"/>
                  <a:cs typeface="Gill Sans MT"/>
                </a:rPr>
                <a:t>F</a:t>
              </a:r>
              <a:r>
                <a:rPr sz="982" spc="-3" dirty="0">
                  <a:solidFill>
                    <a:srgbClr val="020303"/>
                  </a:solidFill>
                  <a:latin typeface="Gill Sans MT"/>
                  <a:cs typeface="Gill Sans MT"/>
                </a:rPr>
                <a:t>un</a:t>
              </a:r>
              <a:r>
                <a:rPr sz="982" spc="5" dirty="0">
                  <a:solidFill>
                    <a:srgbClr val="020303"/>
                  </a:solidFill>
                  <a:latin typeface="Gill Sans MT"/>
                  <a:cs typeface="Gill Sans MT"/>
                </a:rPr>
                <a:t>c</a:t>
              </a:r>
              <a:r>
                <a:rPr sz="982" dirty="0">
                  <a:solidFill>
                    <a:srgbClr val="020303"/>
                  </a:solidFill>
                  <a:latin typeface="Gill Sans MT"/>
                  <a:cs typeface="Gill Sans MT"/>
                </a:rPr>
                <a:t>t</a:t>
              </a:r>
              <a:r>
                <a:rPr sz="982" spc="-3" dirty="0">
                  <a:solidFill>
                    <a:srgbClr val="020303"/>
                  </a:solidFill>
                  <a:latin typeface="Gill Sans MT"/>
                  <a:cs typeface="Gill Sans MT"/>
                </a:rPr>
                <a:t>io</a:t>
              </a:r>
              <a:r>
                <a:rPr sz="982" dirty="0">
                  <a:solidFill>
                    <a:srgbClr val="020303"/>
                  </a:solidFill>
                  <a:latin typeface="Gill Sans MT"/>
                  <a:cs typeface="Gill Sans MT"/>
                </a:rPr>
                <a:t>ns</a:t>
              </a:r>
              <a:endParaRPr sz="982" dirty="0">
                <a:solidFill>
                  <a:prstClr val="black"/>
                </a:solidFill>
                <a:latin typeface="Gill Sans MT"/>
                <a:cs typeface="Gill Sans MT"/>
              </a:endParaRPr>
            </a:p>
          </p:txBody>
        </p:sp>
        <p:sp>
          <p:nvSpPr>
            <p:cNvPr id="11" name="object 9"/>
            <p:cNvSpPr/>
            <p:nvPr/>
          </p:nvSpPr>
          <p:spPr>
            <a:xfrm>
              <a:off x="2899147" y="2001096"/>
              <a:ext cx="247637" cy="1944166"/>
            </a:xfrm>
            <a:custGeom>
              <a:avLst/>
              <a:gdLst/>
              <a:ahLst/>
              <a:cxnLst/>
              <a:rect l="l" t="t" r="r" b="b"/>
              <a:pathLst>
                <a:path w="247637" h="1944166">
                  <a:moveTo>
                    <a:pt x="0" y="0"/>
                  </a:moveTo>
                  <a:lnTo>
                    <a:pt x="180543" y="0"/>
                  </a:lnTo>
                  <a:lnTo>
                    <a:pt x="194945" y="1566"/>
                  </a:lnTo>
                  <a:lnTo>
                    <a:pt x="230441" y="22362"/>
                  </a:lnTo>
                  <a:lnTo>
                    <a:pt x="247282" y="60198"/>
                  </a:lnTo>
                  <a:lnTo>
                    <a:pt x="247637" y="1877072"/>
                  </a:lnTo>
                  <a:lnTo>
                    <a:pt x="246071" y="1891478"/>
                  </a:lnTo>
                  <a:lnTo>
                    <a:pt x="225280" y="1926975"/>
                  </a:lnTo>
                  <a:lnTo>
                    <a:pt x="187441" y="1943812"/>
                  </a:lnTo>
                  <a:lnTo>
                    <a:pt x="0" y="1944166"/>
                  </a:lnTo>
                </a:path>
              </a:pathLst>
            </a:custGeom>
            <a:ln w="11176">
              <a:solidFill>
                <a:srgbClr val="231F20"/>
              </a:solidFill>
            </a:ln>
          </p:spPr>
          <p:txBody>
            <a:bodyPr wrap="square" lIns="0" tIns="0" rIns="0" bIns="0" rtlCol="0">
              <a:noAutofit/>
            </a:bodyPr>
            <a:lstStyle/>
            <a:p>
              <a:endParaRPr sz="982">
                <a:solidFill>
                  <a:prstClr val="black"/>
                </a:solidFill>
              </a:endParaRPr>
            </a:p>
          </p:txBody>
        </p:sp>
        <p:sp>
          <p:nvSpPr>
            <p:cNvPr id="12" name="object 10"/>
            <p:cNvSpPr/>
            <p:nvPr/>
          </p:nvSpPr>
          <p:spPr>
            <a:xfrm>
              <a:off x="1304078" y="1869296"/>
              <a:ext cx="1716151" cy="314490"/>
            </a:xfrm>
            <a:custGeom>
              <a:avLst/>
              <a:gdLst/>
              <a:ahLst/>
              <a:cxnLst/>
              <a:rect l="l" t="t" r="r" b="b"/>
              <a:pathLst>
                <a:path w="1716151" h="314490">
                  <a:moveTo>
                    <a:pt x="1649056" y="0"/>
                  </a:moveTo>
                  <a:lnTo>
                    <a:pt x="60196" y="354"/>
                  </a:lnTo>
                  <a:lnTo>
                    <a:pt x="22357" y="17195"/>
                  </a:lnTo>
                  <a:lnTo>
                    <a:pt x="1566" y="52692"/>
                  </a:lnTo>
                  <a:lnTo>
                    <a:pt x="0" y="67094"/>
                  </a:lnTo>
                  <a:lnTo>
                    <a:pt x="354" y="254291"/>
                  </a:lnTo>
                  <a:lnTo>
                    <a:pt x="17195" y="292127"/>
                  </a:lnTo>
                  <a:lnTo>
                    <a:pt x="52692" y="312923"/>
                  </a:lnTo>
                  <a:lnTo>
                    <a:pt x="67094" y="314490"/>
                  </a:lnTo>
                  <a:lnTo>
                    <a:pt x="1649056" y="314490"/>
                  </a:lnTo>
                  <a:lnTo>
                    <a:pt x="1693793" y="297289"/>
                  </a:lnTo>
                  <a:lnTo>
                    <a:pt x="1714584" y="261794"/>
                  </a:lnTo>
                  <a:lnTo>
                    <a:pt x="1716151" y="247395"/>
                  </a:lnTo>
                  <a:lnTo>
                    <a:pt x="1715796" y="60196"/>
                  </a:lnTo>
                  <a:lnTo>
                    <a:pt x="1698955" y="22357"/>
                  </a:lnTo>
                  <a:lnTo>
                    <a:pt x="1663458" y="1566"/>
                  </a:lnTo>
                  <a:lnTo>
                    <a:pt x="1649056" y="0"/>
                  </a:lnTo>
                  <a:close/>
                </a:path>
              </a:pathLst>
            </a:custGeom>
            <a:solidFill>
              <a:srgbClr val="1F3A6D"/>
            </a:solidFill>
          </p:spPr>
          <p:txBody>
            <a:bodyPr wrap="square" lIns="0" tIns="0" rIns="0" bIns="0" rtlCol="0">
              <a:noAutofit/>
            </a:bodyPr>
            <a:lstStyle/>
            <a:p>
              <a:endParaRPr sz="982">
                <a:solidFill>
                  <a:prstClr val="black"/>
                </a:solidFill>
              </a:endParaRPr>
            </a:p>
          </p:txBody>
        </p:sp>
        <p:sp>
          <p:nvSpPr>
            <p:cNvPr id="13" name="object 11"/>
            <p:cNvSpPr/>
            <p:nvPr/>
          </p:nvSpPr>
          <p:spPr>
            <a:xfrm>
              <a:off x="1304078" y="3762586"/>
              <a:ext cx="1716151" cy="314490"/>
            </a:xfrm>
            <a:custGeom>
              <a:avLst/>
              <a:gdLst/>
              <a:ahLst/>
              <a:cxnLst/>
              <a:rect l="l" t="t" r="r" b="b"/>
              <a:pathLst>
                <a:path w="1716151" h="314490">
                  <a:moveTo>
                    <a:pt x="1649056" y="0"/>
                  </a:moveTo>
                  <a:lnTo>
                    <a:pt x="60196" y="354"/>
                  </a:lnTo>
                  <a:lnTo>
                    <a:pt x="22357" y="17195"/>
                  </a:lnTo>
                  <a:lnTo>
                    <a:pt x="1566" y="52692"/>
                  </a:lnTo>
                  <a:lnTo>
                    <a:pt x="0" y="67094"/>
                  </a:lnTo>
                  <a:lnTo>
                    <a:pt x="354" y="254291"/>
                  </a:lnTo>
                  <a:lnTo>
                    <a:pt x="17195" y="292127"/>
                  </a:lnTo>
                  <a:lnTo>
                    <a:pt x="52692" y="312923"/>
                  </a:lnTo>
                  <a:lnTo>
                    <a:pt x="67094" y="314490"/>
                  </a:lnTo>
                  <a:lnTo>
                    <a:pt x="1649056" y="314490"/>
                  </a:lnTo>
                  <a:lnTo>
                    <a:pt x="1693793" y="297289"/>
                  </a:lnTo>
                  <a:lnTo>
                    <a:pt x="1714584" y="261794"/>
                  </a:lnTo>
                  <a:lnTo>
                    <a:pt x="1716151" y="247395"/>
                  </a:lnTo>
                  <a:lnTo>
                    <a:pt x="1715796" y="60196"/>
                  </a:lnTo>
                  <a:lnTo>
                    <a:pt x="1698955" y="22357"/>
                  </a:lnTo>
                  <a:lnTo>
                    <a:pt x="1663458" y="1566"/>
                  </a:lnTo>
                  <a:lnTo>
                    <a:pt x="1649056" y="0"/>
                  </a:lnTo>
                  <a:close/>
                </a:path>
              </a:pathLst>
            </a:custGeom>
            <a:solidFill>
              <a:srgbClr val="1F3A6D"/>
            </a:solidFill>
          </p:spPr>
          <p:txBody>
            <a:bodyPr wrap="square" lIns="0" tIns="0" rIns="0" bIns="0" rtlCol="0">
              <a:noAutofit/>
            </a:bodyPr>
            <a:lstStyle/>
            <a:p>
              <a:endParaRPr sz="982">
                <a:solidFill>
                  <a:prstClr val="black"/>
                </a:solidFill>
              </a:endParaRPr>
            </a:p>
          </p:txBody>
        </p:sp>
        <p:sp>
          <p:nvSpPr>
            <p:cNvPr id="14" name="object 12"/>
            <p:cNvSpPr/>
            <p:nvPr/>
          </p:nvSpPr>
          <p:spPr>
            <a:xfrm>
              <a:off x="1304078" y="3383910"/>
              <a:ext cx="1716151" cy="314502"/>
            </a:xfrm>
            <a:custGeom>
              <a:avLst/>
              <a:gdLst/>
              <a:ahLst/>
              <a:cxnLst/>
              <a:rect l="l" t="t" r="r" b="b"/>
              <a:pathLst>
                <a:path w="1716151" h="314502">
                  <a:moveTo>
                    <a:pt x="1649056" y="0"/>
                  </a:moveTo>
                  <a:lnTo>
                    <a:pt x="60176" y="356"/>
                  </a:lnTo>
                  <a:lnTo>
                    <a:pt x="22349" y="17209"/>
                  </a:lnTo>
                  <a:lnTo>
                    <a:pt x="1565" y="52715"/>
                  </a:lnTo>
                  <a:lnTo>
                    <a:pt x="0" y="67119"/>
                  </a:lnTo>
                  <a:lnTo>
                    <a:pt x="354" y="254304"/>
                  </a:lnTo>
                  <a:lnTo>
                    <a:pt x="17195" y="292140"/>
                  </a:lnTo>
                  <a:lnTo>
                    <a:pt x="52692" y="312936"/>
                  </a:lnTo>
                  <a:lnTo>
                    <a:pt x="67094" y="314502"/>
                  </a:lnTo>
                  <a:lnTo>
                    <a:pt x="1649056" y="314502"/>
                  </a:lnTo>
                  <a:lnTo>
                    <a:pt x="1693793" y="297302"/>
                  </a:lnTo>
                  <a:lnTo>
                    <a:pt x="1714584" y="261806"/>
                  </a:lnTo>
                  <a:lnTo>
                    <a:pt x="1716151" y="247408"/>
                  </a:lnTo>
                  <a:lnTo>
                    <a:pt x="1715794" y="60199"/>
                  </a:lnTo>
                  <a:lnTo>
                    <a:pt x="1698948" y="22358"/>
                  </a:lnTo>
                  <a:lnTo>
                    <a:pt x="1663456" y="1566"/>
                  </a:lnTo>
                  <a:lnTo>
                    <a:pt x="1649056" y="0"/>
                  </a:lnTo>
                  <a:close/>
                </a:path>
              </a:pathLst>
            </a:custGeom>
            <a:solidFill>
              <a:srgbClr val="1F3A6D"/>
            </a:solidFill>
          </p:spPr>
          <p:txBody>
            <a:bodyPr wrap="square" lIns="0" tIns="0" rIns="0" bIns="0" rtlCol="0">
              <a:noAutofit/>
            </a:bodyPr>
            <a:lstStyle/>
            <a:p>
              <a:endParaRPr sz="982">
                <a:solidFill>
                  <a:prstClr val="black"/>
                </a:solidFill>
              </a:endParaRPr>
            </a:p>
          </p:txBody>
        </p:sp>
        <p:sp>
          <p:nvSpPr>
            <p:cNvPr id="15" name="object 13"/>
            <p:cNvSpPr/>
            <p:nvPr/>
          </p:nvSpPr>
          <p:spPr>
            <a:xfrm>
              <a:off x="1314273" y="2999320"/>
              <a:ext cx="1716151" cy="314502"/>
            </a:xfrm>
            <a:custGeom>
              <a:avLst/>
              <a:gdLst/>
              <a:ahLst/>
              <a:cxnLst/>
              <a:rect l="l" t="t" r="r" b="b"/>
              <a:pathLst>
                <a:path w="1716151" h="314502">
                  <a:moveTo>
                    <a:pt x="1649056" y="0"/>
                  </a:moveTo>
                  <a:lnTo>
                    <a:pt x="60186" y="355"/>
                  </a:lnTo>
                  <a:lnTo>
                    <a:pt x="22353" y="17205"/>
                  </a:lnTo>
                  <a:lnTo>
                    <a:pt x="1565" y="52705"/>
                  </a:lnTo>
                  <a:lnTo>
                    <a:pt x="0" y="67106"/>
                  </a:lnTo>
                  <a:lnTo>
                    <a:pt x="354" y="254304"/>
                  </a:lnTo>
                  <a:lnTo>
                    <a:pt x="17195" y="292140"/>
                  </a:lnTo>
                  <a:lnTo>
                    <a:pt x="52692" y="312936"/>
                  </a:lnTo>
                  <a:lnTo>
                    <a:pt x="67094" y="314502"/>
                  </a:lnTo>
                  <a:lnTo>
                    <a:pt x="1649056" y="314502"/>
                  </a:lnTo>
                  <a:lnTo>
                    <a:pt x="1693793" y="297302"/>
                  </a:lnTo>
                  <a:lnTo>
                    <a:pt x="1714584" y="261806"/>
                  </a:lnTo>
                  <a:lnTo>
                    <a:pt x="1716151" y="247408"/>
                  </a:lnTo>
                  <a:lnTo>
                    <a:pt x="1715795" y="60199"/>
                  </a:lnTo>
                  <a:lnTo>
                    <a:pt x="1698951" y="22360"/>
                  </a:lnTo>
                  <a:lnTo>
                    <a:pt x="1663457" y="1566"/>
                  </a:lnTo>
                  <a:lnTo>
                    <a:pt x="1649056" y="0"/>
                  </a:lnTo>
                  <a:close/>
                </a:path>
              </a:pathLst>
            </a:custGeom>
            <a:solidFill>
              <a:srgbClr val="1F3A6D"/>
            </a:solidFill>
          </p:spPr>
          <p:txBody>
            <a:bodyPr wrap="square" lIns="0" tIns="0" rIns="0" bIns="0" rtlCol="0">
              <a:noAutofit/>
            </a:bodyPr>
            <a:lstStyle/>
            <a:p>
              <a:endParaRPr sz="982">
                <a:solidFill>
                  <a:prstClr val="black"/>
                </a:solidFill>
              </a:endParaRPr>
            </a:p>
          </p:txBody>
        </p:sp>
        <p:sp>
          <p:nvSpPr>
            <p:cNvPr id="16" name="object 14"/>
            <p:cNvSpPr/>
            <p:nvPr/>
          </p:nvSpPr>
          <p:spPr>
            <a:xfrm>
              <a:off x="1304078" y="2626597"/>
              <a:ext cx="1716151" cy="314502"/>
            </a:xfrm>
            <a:custGeom>
              <a:avLst/>
              <a:gdLst/>
              <a:ahLst/>
              <a:cxnLst/>
              <a:rect l="l" t="t" r="r" b="b"/>
              <a:pathLst>
                <a:path w="1716151" h="314502">
                  <a:moveTo>
                    <a:pt x="1649056" y="0"/>
                  </a:moveTo>
                  <a:lnTo>
                    <a:pt x="60186" y="355"/>
                  </a:lnTo>
                  <a:lnTo>
                    <a:pt x="22353" y="17205"/>
                  </a:lnTo>
                  <a:lnTo>
                    <a:pt x="1565" y="52705"/>
                  </a:lnTo>
                  <a:lnTo>
                    <a:pt x="0" y="67106"/>
                  </a:lnTo>
                  <a:lnTo>
                    <a:pt x="354" y="254304"/>
                  </a:lnTo>
                  <a:lnTo>
                    <a:pt x="17195" y="292140"/>
                  </a:lnTo>
                  <a:lnTo>
                    <a:pt x="52692" y="312936"/>
                  </a:lnTo>
                  <a:lnTo>
                    <a:pt x="67094" y="314502"/>
                  </a:lnTo>
                  <a:lnTo>
                    <a:pt x="1649056" y="314502"/>
                  </a:lnTo>
                  <a:lnTo>
                    <a:pt x="1693793" y="297302"/>
                  </a:lnTo>
                  <a:lnTo>
                    <a:pt x="1714584" y="261806"/>
                  </a:lnTo>
                  <a:lnTo>
                    <a:pt x="1716151" y="247408"/>
                  </a:lnTo>
                  <a:lnTo>
                    <a:pt x="1715795" y="60199"/>
                  </a:lnTo>
                  <a:lnTo>
                    <a:pt x="1698951" y="22360"/>
                  </a:lnTo>
                  <a:lnTo>
                    <a:pt x="1663457" y="1566"/>
                  </a:lnTo>
                  <a:lnTo>
                    <a:pt x="1649056" y="0"/>
                  </a:lnTo>
                  <a:close/>
                </a:path>
              </a:pathLst>
            </a:custGeom>
            <a:solidFill>
              <a:srgbClr val="1F3A6D"/>
            </a:solidFill>
          </p:spPr>
          <p:txBody>
            <a:bodyPr wrap="square" lIns="0" tIns="0" rIns="0" bIns="0" rtlCol="0">
              <a:noAutofit/>
            </a:bodyPr>
            <a:lstStyle/>
            <a:p>
              <a:endParaRPr sz="982">
                <a:solidFill>
                  <a:prstClr val="black"/>
                </a:solidFill>
              </a:endParaRPr>
            </a:p>
          </p:txBody>
        </p:sp>
        <p:sp>
          <p:nvSpPr>
            <p:cNvPr id="17" name="object 15"/>
            <p:cNvSpPr/>
            <p:nvPr/>
          </p:nvSpPr>
          <p:spPr>
            <a:xfrm>
              <a:off x="1304078" y="2247946"/>
              <a:ext cx="1716151" cy="314502"/>
            </a:xfrm>
            <a:custGeom>
              <a:avLst/>
              <a:gdLst/>
              <a:ahLst/>
              <a:cxnLst/>
              <a:rect l="l" t="t" r="r" b="b"/>
              <a:pathLst>
                <a:path w="1716151" h="314502">
                  <a:moveTo>
                    <a:pt x="1649056" y="0"/>
                  </a:moveTo>
                  <a:lnTo>
                    <a:pt x="60186" y="355"/>
                  </a:lnTo>
                  <a:lnTo>
                    <a:pt x="22353" y="17205"/>
                  </a:lnTo>
                  <a:lnTo>
                    <a:pt x="1565" y="52705"/>
                  </a:lnTo>
                  <a:lnTo>
                    <a:pt x="0" y="67106"/>
                  </a:lnTo>
                  <a:lnTo>
                    <a:pt x="354" y="254304"/>
                  </a:lnTo>
                  <a:lnTo>
                    <a:pt x="17195" y="292140"/>
                  </a:lnTo>
                  <a:lnTo>
                    <a:pt x="52692" y="312936"/>
                  </a:lnTo>
                  <a:lnTo>
                    <a:pt x="67094" y="314502"/>
                  </a:lnTo>
                  <a:lnTo>
                    <a:pt x="1649056" y="314502"/>
                  </a:lnTo>
                  <a:lnTo>
                    <a:pt x="1693793" y="297302"/>
                  </a:lnTo>
                  <a:lnTo>
                    <a:pt x="1714584" y="261806"/>
                  </a:lnTo>
                  <a:lnTo>
                    <a:pt x="1716151" y="247408"/>
                  </a:lnTo>
                  <a:lnTo>
                    <a:pt x="1715795" y="60199"/>
                  </a:lnTo>
                  <a:lnTo>
                    <a:pt x="1698951" y="22360"/>
                  </a:lnTo>
                  <a:lnTo>
                    <a:pt x="1663457" y="1566"/>
                  </a:lnTo>
                  <a:lnTo>
                    <a:pt x="1649056" y="0"/>
                  </a:lnTo>
                  <a:close/>
                </a:path>
              </a:pathLst>
            </a:custGeom>
            <a:solidFill>
              <a:srgbClr val="1F3A6D"/>
            </a:solidFill>
          </p:spPr>
          <p:txBody>
            <a:bodyPr wrap="square" lIns="0" tIns="0" rIns="0" bIns="0" rtlCol="0">
              <a:noAutofit/>
            </a:bodyPr>
            <a:lstStyle/>
            <a:p>
              <a:endParaRPr sz="982">
                <a:solidFill>
                  <a:prstClr val="black"/>
                </a:solidFill>
              </a:endParaRPr>
            </a:p>
          </p:txBody>
        </p:sp>
        <p:sp>
          <p:nvSpPr>
            <p:cNvPr id="18" name="object 16"/>
            <p:cNvSpPr txBox="1"/>
            <p:nvPr/>
          </p:nvSpPr>
          <p:spPr>
            <a:xfrm>
              <a:off x="1304079" y="1938608"/>
              <a:ext cx="1653392" cy="167640"/>
            </a:xfrm>
            <a:prstGeom prst="rect">
              <a:avLst/>
            </a:prstGeom>
          </p:spPr>
          <p:txBody>
            <a:bodyPr vert="horz" wrap="square" lIns="0" tIns="0" rIns="0" bIns="0" rtlCol="0">
              <a:noAutofit/>
            </a:bodyPr>
            <a:lstStyle/>
            <a:p>
              <a:pPr marL="6935"/>
              <a:r>
                <a:rPr sz="982" dirty="0">
                  <a:solidFill>
                    <a:srgbClr val="FFFFFF"/>
                  </a:solidFill>
                  <a:latin typeface="Gill Sans MT"/>
                  <a:cs typeface="Gill Sans MT"/>
                </a:rPr>
                <a:t>H</a:t>
              </a:r>
              <a:r>
                <a:rPr sz="982" spc="-3" dirty="0">
                  <a:solidFill>
                    <a:srgbClr val="FFFFFF"/>
                  </a:solidFill>
                  <a:latin typeface="Gill Sans MT"/>
                  <a:cs typeface="Gill Sans MT"/>
                </a:rPr>
                <a:t>u</a:t>
              </a:r>
              <a:r>
                <a:rPr sz="982" spc="3" dirty="0">
                  <a:solidFill>
                    <a:srgbClr val="FFFFFF"/>
                  </a:solidFill>
                  <a:latin typeface="Gill Sans MT"/>
                  <a:cs typeface="Gill Sans MT"/>
                </a:rPr>
                <a:t>m</a:t>
              </a:r>
              <a:r>
                <a:rPr sz="982" spc="-3" dirty="0">
                  <a:solidFill>
                    <a:srgbClr val="FFFFFF"/>
                  </a:solidFill>
                  <a:latin typeface="Gill Sans MT"/>
                  <a:cs typeface="Gill Sans MT"/>
                </a:rPr>
                <a:t>a</a:t>
              </a:r>
              <a:r>
                <a:rPr sz="982" dirty="0">
                  <a:solidFill>
                    <a:srgbClr val="FFFFFF"/>
                  </a:solidFill>
                  <a:latin typeface="Gill Sans MT"/>
                  <a:cs typeface="Gill Sans MT"/>
                </a:rPr>
                <a:t>n</a:t>
              </a:r>
              <a:r>
                <a:rPr sz="982" spc="-11" dirty="0">
                  <a:solidFill>
                    <a:srgbClr val="FFFFFF"/>
                  </a:solidFill>
                  <a:latin typeface="Gill Sans MT"/>
                  <a:cs typeface="Gill Sans MT"/>
                </a:rPr>
                <a:t> R</a:t>
              </a:r>
              <a:r>
                <a:rPr sz="982" dirty="0">
                  <a:solidFill>
                    <a:srgbClr val="FFFFFF"/>
                  </a:solidFill>
                  <a:latin typeface="Gill Sans MT"/>
                  <a:cs typeface="Gill Sans MT"/>
                </a:rPr>
                <a:t>e</a:t>
              </a:r>
              <a:r>
                <a:rPr sz="982" spc="-5" dirty="0">
                  <a:solidFill>
                    <a:srgbClr val="FFFFFF"/>
                  </a:solidFill>
                  <a:latin typeface="Gill Sans MT"/>
                  <a:cs typeface="Gill Sans MT"/>
                </a:rPr>
                <a:t>s</a:t>
              </a:r>
              <a:r>
                <a:rPr sz="982" spc="-3" dirty="0">
                  <a:solidFill>
                    <a:srgbClr val="FFFFFF"/>
                  </a:solidFill>
                  <a:latin typeface="Gill Sans MT"/>
                  <a:cs typeface="Gill Sans MT"/>
                </a:rPr>
                <a:t>o</a:t>
              </a:r>
              <a:r>
                <a:rPr sz="982" spc="-5" dirty="0">
                  <a:solidFill>
                    <a:srgbClr val="FFFFFF"/>
                  </a:solidFill>
                  <a:latin typeface="Gill Sans MT"/>
                  <a:cs typeface="Gill Sans MT"/>
                </a:rPr>
                <a:t>urc</a:t>
              </a:r>
              <a:r>
                <a:rPr sz="982" dirty="0">
                  <a:solidFill>
                    <a:srgbClr val="FFFFFF"/>
                  </a:solidFill>
                  <a:latin typeface="Gill Sans MT"/>
                  <a:cs typeface="Gill Sans MT"/>
                </a:rPr>
                <a:t>es</a:t>
              </a:r>
              <a:r>
                <a:rPr sz="982" spc="-11" dirty="0">
                  <a:solidFill>
                    <a:srgbClr val="FFFFFF"/>
                  </a:solidFill>
                  <a:latin typeface="Gill Sans MT"/>
                  <a:cs typeface="Gill Sans MT"/>
                </a:rPr>
                <a:t> </a:t>
              </a:r>
              <a:r>
                <a:rPr sz="982" spc="-5" dirty="0">
                  <a:solidFill>
                    <a:srgbClr val="FFFFFF"/>
                  </a:solidFill>
                  <a:latin typeface="Gill Sans MT"/>
                  <a:cs typeface="Gill Sans MT"/>
                </a:rPr>
                <a:t>fo</a:t>
              </a:r>
              <a:r>
                <a:rPr sz="982" dirty="0">
                  <a:solidFill>
                    <a:srgbClr val="FFFFFF"/>
                  </a:solidFill>
                  <a:latin typeface="Gill Sans MT"/>
                  <a:cs typeface="Gill Sans MT"/>
                </a:rPr>
                <a:t>r</a:t>
              </a:r>
              <a:r>
                <a:rPr lang="en-US" sz="982" spc="-11" dirty="0">
                  <a:solidFill>
                    <a:srgbClr val="FFFFFF"/>
                  </a:solidFill>
                  <a:latin typeface="Gill Sans MT"/>
                  <a:cs typeface="Gill Sans MT"/>
                </a:rPr>
                <a:t> </a:t>
              </a:r>
              <a:r>
                <a:rPr sz="982" dirty="0">
                  <a:solidFill>
                    <a:srgbClr val="FFFFFF"/>
                  </a:solidFill>
                  <a:latin typeface="Gill Sans MT"/>
                  <a:cs typeface="Gill Sans MT"/>
                </a:rPr>
                <a:t>H</a:t>
              </a:r>
              <a:r>
                <a:rPr sz="982" spc="5" dirty="0">
                  <a:solidFill>
                    <a:srgbClr val="FFFFFF"/>
                  </a:solidFill>
                  <a:latin typeface="Gill Sans MT"/>
                  <a:cs typeface="Gill Sans MT"/>
                </a:rPr>
                <a:t>e</a:t>
              </a:r>
              <a:r>
                <a:rPr sz="982" spc="-3" dirty="0">
                  <a:solidFill>
                    <a:srgbClr val="FFFFFF"/>
                  </a:solidFill>
                  <a:latin typeface="Gill Sans MT"/>
                  <a:cs typeface="Gill Sans MT"/>
                </a:rPr>
                <a:t>a</a:t>
              </a:r>
              <a:r>
                <a:rPr sz="982" dirty="0">
                  <a:solidFill>
                    <a:srgbClr val="FFFFFF"/>
                  </a:solidFill>
                  <a:latin typeface="Gill Sans MT"/>
                  <a:cs typeface="Gill Sans MT"/>
                </a:rPr>
                <a:t>l</a:t>
              </a:r>
              <a:r>
                <a:rPr sz="982" spc="3" dirty="0">
                  <a:solidFill>
                    <a:srgbClr val="FFFFFF"/>
                  </a:solidFill>
                  <a:latin typeface="Gill Sans MT"/>
                  <a:cs typeface="Gill Sans MT"/>
                </a:rPr>
                <a:t>t</a:t>
              </a:r>
              <a:r>
                <a:rPr sz="982" dirty="0">
                  <a:solidFill>
                    <a:srgbClr val="FFFFFF"/>
                  </a:solidFill>
                  <a:latin typeface="Gill Sans MT"/>
                  <a:cs typeface="Gill Sans MT"/>
                </a:rPr>
                <a:t>h</a:t>
              </a:r>
              <a:endParaRPr sz="982" dirty="0">
                <a:solidFill>
                  <a:prstClr val="black"/>
                </a:solidFill>
                <a:latin typeface="Gill Sans MT"/>
                <a:cs typeface="Gill Sans MT"/>
              </a:endParaRPr>
            </a:p>
          </p:txBody>
        </p:sp>
        <p:sp>
          <p:nvSpPr>
            <p:cNvPr id="19" name="object 17"/>
            <p:cNvSpPr txBox="1"/>
            <p:nvPr/>
          </p:nvSpPr>
          <p:spPr>
            <a:xfrm>
              <a:off x="1381964" y="2316966"/>
              <a:ext cx="1517182" cy="167640"/>
            </a:xfrm>
            <a:prstGeom prst="rect">
              <a:avLst/>
            </a:prstGeom>
          </p:spPr>
          <p:txBody>
            <a:bodyPr vert="horz" wrap="square" lIns="0" tIns="0" rIns="0" bIns="0" rtlCol="0">
              <a:noAutofit/>
            </a:bodyPr>
            <a:lstStyle/>
            <a:p>
              <a:pPr marL="6935"/>
              <a:r>
                <a:rPr sz="982" dirty="0">
                  <a:solidFill>
                    <a:srgbClr val="FFFFFF"/>
                  </a:solidFill>
                  <a:latin typeface="Gill Sans MT"/>
                  <a:cs typeface="Gill Sans MT"/>
                </a:rPr>
                <a:t>H</a:t>
              </a:r>
              <a:r>
                <a:rPr sz="982" spc="5" dirty="0">
                  <a:solidFill>
                    <a:srgbClr val="FFFFFF"/>
                  </a:solidFill>
                  <a:latin typeface="Gill Sans MT"/>
                  <a:cs typeface="Gill Sans MT"/>
                </a:rPr>
                <a:t>e</a:t>
              </a:r>
              <a:r>
                <a:rPr sz="982" dirty="0">
                  <a:solidFill>
                    <a:srgbClr val="FFFFFF"/>
                  </a:solidFill>
                  <a:latin typeface="Gill Sans MT"/>
                  <a:cs typeface="Gill Sans MT"/>
                </a:rPr>
                <a:t>al</a:t>
              </a:r>
              <a:r>
                <a:rPr sz="982" spc="3" dirty="0">
                  <a:solidFill>
                    <a:srgbClr val="FFFFFF"/>
                  </a:solidFill>
                  <a:latin typeface="Gill Sans MT"/>
                  <a:cs typeface="Gill Sans MT"/>
                </a:rPr>
                <a:t>t</a:t>
              </a:r>
              <a:r>
                <a:rPr sz="982" dirty="0">
                  <a:solidFill>
                    <a:srgbClr val="FFFFFF"/>
                  </a:solidFill>
                  <a:latin typeface="Gill Sans MT"/>
                  <a:cs typeface="Gill Sans MT"/>
                </a:rPr>
                <a:t>h</a:t>
              </a:r>
              <a:r>
                <a:rPr lang="en-US" sz="982" dirty="0">
                  <a:solidFill>
                    <a:srgbClr val="FFFFFF"/>
                  </a:solidFill>
                  <a:latin typeface="Gill Sans MT"/>
                  <a:cs typeface="Gill Sans MT"/>
                </a:rPr>
                <a:t> </a:t>
              </a:r>
              <a:r>
                <a:rPr sz="982" spc="-3" dirty="0">
                  <a:solidFill>
                    <a:srgbClr val="FFFFFF"/>
                  </a:solidFill>
                  <a:latin typeface="Gill Sans MT"/>
                  <a:cs typeface="Gill Sans MT"/>
                </a:rPr>
                <a:t>Fi</a:t>
              </a:r>
              <a:r>
                <a:rPr sz="982" dirty="0">
                  <a:solidFill>
                    <a:srgbClr val="FFFFFF"/>
                  </a:solidFill>
                  <a:latin typeface="Gill Sans MT"/>
                  <a:cs typeface="Gill Sans MT"/>
                </a:rPr>
                <a:t>na</a:t>
              </a:r>
              <a:r>
                <a:rPr sz="982" spc="-3" dirty="0">
                  <a:solidFill>
                    <a:srgbClr val="FFFFFF"/>
                  </a:solidFill>
                  <a:latin typeface="Gill Sans MT"/>
                  <a:cs typeface="Gill Sans MT"/>
                </a:rPr>
                <a:t>n</a:t>
              </a:r>
              <a:r>
                <a:rPr sz="982" spc="-5" dirty="0">
                  <a:solidFill>
                    <a:srgbClr val="FFFFFF"/>
                  </a:solidFill>
                  <a:latin typeface="Gill Sans MT"/>
                  <a:cs typeface="Gill Sans MT"/>
                </a:rPr>
                <a:t>c</a:t>
              </a:r>
              <a:r>
                <a:rPr sz="982" dirty="0">
                  <a:solidFill>
                    <a:srgbClr val="FFFFFF"/>
                  </a:solidFill>
                  <a:latin typeface="Gill Sans MT"/>
                  <a:cs typeface="Gill Sans MT"/>
                </a:rPr>
                <a:t>e</a:t>
              </a:r>
              <a:endParaRPr sz="982" dirty="0">
                <a:solidFill>
                  <a:prstClr val="black"/>
                </a:solidFill>
                <a:latin typeface="Gill Sans MT"/>
                <a:cs typeface="Gill Sans MT"/>
              </a:endParaRPr>
            </a:p>
          </p:txBody>
        </p:sp>
        <p:sp>
          <p:nvSpPr>
            <p:cNvPr id="20" name="object 18"/>
            <p:cNvSpPr txBox="1"/>
            <p:nvPr/>
          </p:nvSpPr>
          <p:spPr>
            <a:xfrm>
              <a:off x="1381964" y="2695323"/>
              <a:ext cx="1517182" cy="167640"/>
            </a:xfrm>
            <a:prstGeom prst="rect">
              <a:avLst/>
            </a:prstGeom>
          </p:spPr>
          <p:txBody>
            <a:bodyPr vert="horz" wrap="square" lIns="0" tIns="0" rIns="0" bIns="0" rtlCol="0">
              <a:noAutofit/>
            </a:bodyPr>
            <a:lstStyle/>
            <a:p>
              <a:pPr marL="6935"/>
              <a:r>
                <a:rPr sz="982" dirty="0">
                  <a:solidFill>
                    <a:srgbClr val="FFFFFF"/>
                  </a:solidFill>
                  <a:latin typeface="Gill Sans MT"/>
                  <a:cs typeface="Gill Sans MT"/>
                </a:rPr>
                <a:t>H</a:t>
              </a:r>
              <a:r>
                <a:rPr sz="982" spc="5" dirty="0">
                  <a:solidFill>
                    <a:srgbClr val="FFFFFF"/>
                  </a:solidFill>
                  <a:latin typeface="Gill Sans MT"/>
                  <a:cs typeface="Gill Sans MT"/>
                </a:rPr>
                <a:t>e</a:t>
              </a:r>
              <a:r>
                <a:rPr sz="982" spc="-3" dirty="0">
                  <a:solidFill>
                    <a:srgbClr val="FFFFFF"/>
                  </a:solidFill>
                  <a:latin typeface="Gill Sans MT"/>
                  <a:cs typeface="Gill Sans MT"/>
                </a:rPr>
                <a:t>a</a:t>
              </a:r>
              <a:r>
                <a:rPr sz="982" dirty="0">
                  <a:solidFill>
                    <a:srgbClr val="FFFFFF"/>
                  </a:solidFill>
                  <a:latin typeface="Gill Sans MT"/>
                  <a:cs typeface="Gill Sans MT"/>
                </a:rPr>
                <a:t>l</a:t>
              </a:r>
              <a:r>
                <a:rPr sz="982" spc="3" dirty="0">
                  <a:solidFill>
                    <a:srgbClr val="FFFFFF"/>
                  </a:solidFill>
                  <a:latin typeface="Gill Sans MT"/>
                  <a:cs typeface="Gill Sans MT"/>
                </a:rPr>
                <a:t>t</a:t>
              </a:r>
              <a:r>
                <a:rPr sz="982" dirty="0">
                  <a:solidFill>
                    <a:srgbClr val="FFFFFF"/>
                  </a:solidFill>
                  <a:latin typeface="Gill Sans MT"/>
                  <a:cs typeface="Gill Sans MT"/>
                </a:rPr>
                <a:t>h</a:t>
              </a:r>
              <a:r>
                <a:rPr sz="982" spc="-11" dirty="0">
                  <a:solidFill>
                    <a:srgbClr val="FFFFFF"/>
                  </a:solidFill>
                  <a:latin typeface="Gill Sans MT"/>
                  <a:cs typeface="Gill Sans MT"/>
                </a:rPr>
                <a:t> </a:t>
              </a:r>
              <a:r>
                <a:rPr sz="982" dirty="0">
                  <a:solidFill>
                    <a:srgbClr val="FFFFFF"/>
                  </a:solidFill>
                  <a:latin typeface="Gill Sans MT"/>
                  <a:cs typeface="Gill Sans MT"/>
                </a:rPr>
                <a:t>G</a:t>
              </a:r>
              <a:r>
                <a:rPr sz="982" spc="-11" dirty="0">
                  <a:solidFill>
                    <a:srgbClr val="FFFFFF"/>
                  </a:solidFill>
                  <a:latin typeface="Gill Sans MT"/>
                  <a:cs typeface="Gill Sans MT"/>
                </a:rPr>
                <a:t>ov</a:t>
              </a:r>
              <a:r>
                <a:rPr sz="982" dirty="0">
                  <a:solidFill>
                    <a:srgbClr val="FFFFFF"/>
                  </a:solidFill>
                  <a:latin typeface="Gill Sans MT"/>
                  <a:cs typeface="Gill Sans MT"/>
                </a:rPr>
                <a:t>er</a:t>
              </a:r>
              <a:r>
                <a:rPr sz="982" spc="3" dirty="0">
                  <a:solidFill>
                    <a:srgbClr val="FFFFFF"/>
                  </a:solidFill>
                  <a:latin typeface="Gill Sans MT"/>
                  <a:cs typeface="Gill Sans MT"/>
                </a:rPr>
                <a:t>n</a:t>
              </a:r>
              <a:r>
                <a:rPr sz="982" spc="-3" dirty="0">
                  <a:solidFill>
                    <a:srgbClr val="FFFFFF"/>
                  </a:solidFill>
                  <a:latin typeface="Gill Sans MT"/>
                  <a:cs typeface="Gill Sans MT"/>
                </a:rPr>
                <a:t>an</a:t>
              </a:r>
              <a:r>
                <a:rPr sz="982" spc="-5" dirty="0">
                  <a:solidFill>
                    <a:srgbClr val="FFFFFF"/>
                  </a:solidFill>
                  <a:latin typeface="Gill Sans MT"/>
                  <a:cs typeface="Gill Sans MT"/>
                </a:rPr>
                <a:t>c</a:t>
              </a:r>
              <a:r>
                <a:rPr sz="982" dirty="0">
                  <a:solidFill>
                    <a:srgbClr val="FFFFFF"/>
                  </a:solidFill>
                  <a:latin typeface="Gill Sans MT"/>
                  <a:cs typeface="Gill Sans MT"/>
                </a:rPr>
                <a:t>e</a:t>
              </a:r>
              <a:endParaRPr sz="982" dirty="0">
                <a:solidFill>
                  <a:prstClr val="black"/>
                </a:solidFill>
                <a:latin typeface="Gill Sans MT"/>
                <a:cs typeface="Gill Sans MT"/>
              </a:endParaRPr>
            </a:p>
          </p:txBody>
        </p:sp>
        <p:sp>
          <p:nvSpPr>
            <p:cNvPr id="21" name="object 19"/>
            <p:cNvSpPr txBox="1"/>
            <p:nvPr/>
          </p:nvSpPr>
          <p:spPr>
            <a:xfrm>
              <a:off x="1381964" y="3073680"/>
              <a:ext cx="1596405" cy="167640"/>
            </a:xfrm>
            <a:prstGeom prst="rect">
              <a:avLst/>
            </a:prstGeom>
          </p:spPr>
          <p:txBody>
            <a:bodyPr vert="horz" wrap="square" lIns="0" tIns="0" rIns="0" bIns="0" rtlCol="0">
              <a:noAutofit/>
            </a:bodyPr>
            <a:lstStyle/>
            <a:p>
              <a:pPr marL="6935"/>
              <a:r>
                <a:rPr sz="982" dirty="0">
                  <a:solidFill>
                    <a:srgbClr val="FFFFFF"/>
                  </a:solidFill>
                  <a:latin typeface="Gill Sans MT"/>
                  <a:cs typeface="Gill Sans MT"/>
                </a:rPr>
                <a:t>H</a:t>
              </a:r>
              <a:r>
                <a:rPr sz="982" spc="5" dirty="0">
                  <a:solidFill>
                    <a:srgbClr val="FFFFFF"/>
                  </a:solidFill>
                  <a:latin typeface="Gill Sans MT"/>
                  <a:cs typeface="Gill Sans MT"/>
                </a:rPr>
                <a:t>e</a:t>
              </a:r>
              <a:r>
                <a:rPr sz="982" spc="-3" dirty="0">
                  <a:solidFill>
                    <a:srgbClr val="FFFFFF"/>
                  </a:solidFill>
                  <a:latin typeface="Gill Sans MT"/>
                  <a:cs typeface="Gill Sans MT"/>
                </a:rPr>
                <a:t>a</a:t>
              </a:r>
              <a:r>
                <a:rPr sz="982" dirty="0">
                  <a:solidFill>
                    <a:srgbClr val="FFFFFF"/>
                  </a:solidFill>
                  <a:latin typeface="Gill Sans MT"/>
                  <a:cs typeface="Gill Sans MT"/>
                </a:rPr>
                <a:t>l</a:t>
              </a:r>
              <a:r>
                <a:rPr sz="982" spc="3" dirty="0">
                  <a:solidFill>
                    <a:srgbClr val="FFFFFF"/>
                  </a:solidFill>
                  <a:latin typeface="Gill Sans MT"/>
                  <a:cs typeface="Gill Sans MT"/>
                </a:rPr>
                <a:t>t</a:t>
              </a:r>
              <a:r>
                <a:rPr sz="982" dirty="0">
                  <a:solidFill>
                    <a:srgbClr val="FFFFFF"/>
                  </a:solidFill>
                  <a:latin typeface="Gill Sans MT"/>
                  <a:cs typeface="Gill Sans MT"/>
                </a:rPr>
                <a:t>h</a:t>
              </a:r>
              <a:r>
                <a:rPr sz="982" spc="-11" dirty="0">
                  <a:solidFill>
                    <a:srgbClr val="FFFFFF"/>
                  </a:solidFill>
                  <a:latin typeface="Gill Sans MT"/>
                  <a:cs typeface="Gill Sans MT"/>
                </a:rPr>
                <a:t> </a:t>
              </a:r>
              <a:r>
                <a:rPr sz="982" dirty="0">
                  <a:solidFill>
                    <a:srgbClr val="FFFFFF"/>
                  </a:solidFill>
                  <a:latin typeface="Gill Sans MT"/>
                  <a:cs typeface="Gill Sans MT"/>
                </a:rPr>
                <a:t>I</a:t>
              </a:r>
              <a:r>
                <a:rPr sz="982" spc="-3" dirty="0">
                  <a:solidFill>
                    <a:srgbClr val="FFFFFF"/>
                  </a:solidFill>
                  <a:latin typeface="Gill Sans MT"/>
                  <a:cs typeface="Gill Sans MT"/>
                </a:rPr>
                <a:t>n</a:t>
              </a:r>
              <a:r>
                <a:rPr sz="982" spc="-5" dirty="0">
                  <a:solidFill>
                    <a:srgbClr val="FFFFFF"/>
                  </a:solidFill>
                  <a:latin typeface="Gill Sans MT"/>
                  <a:cs typeface="Gill Sans MT"/>
                </a:rPr>
                <a:t>fo</a:t>
              </a:r>
              <a:r>
                <a:rPr sz="982" dirty="0">
                  <a:solidFill>
                    <a:srgbClr val="FFFFFF"/>
                  </a:solidFill>
                  <a:latin typeface="Gill Sans MT"/>
                  <a:cs typeface="Gill Sans MT"/>
                </a:rPr>
                <a:t>r</a:t>
              </a:r>
              <a:r>
                <a:rPr sz="982" spc="3" dirty="0">
                  <a:solidFill>
                    <a:srgbClr val="FFFFFF"/>
                  </a:solidFill>
                  <a:latin typeface="Gill Sans MT"/>
                  <a:cs typeface="Gill Sans MT"/>
                </a:rPr>
                <a:t>m</a:t>
              </a:r>
              <a:r>
                <a:rPr sz="982" spc="-5" dirty="0">
                  <a:solidFill>
                    <a:srgbClr val="FFFFFF"/>
                  </a:solidFill>
                  <a:latin typeface="Gill Sans MT"/>
                  <a:cs typeface="Gill Sans MT"/>
                </a:rPr>
                <a:t>a</a:t>
              </a:r>
              <a:r>
                <a:rPr sz="982" dirty="0">
                  <a:solidFill>
                    <a:srgbClr val="FFFFFF"/>
                  </a:solidFill>
                  <a:latin typeface="Gill Sans MT"/>
                  <a:cs typeface="Gill Sans MT"/>
                </a:rPr>
                <a:t>t</a:t>
              </a:r>
              <a:r>
                <a:rPr sz="982" spc="-3" dirty="0">
                  <a:solidFill>
                    <a:srgbClr val="FFFFFF"/>
                  </a:solidFill>
                  <a:latin typeface="Gill Sans MT"/>
                  <a:cs typeface="Gill Sans MT"/>
                </a:rPr>
                <a:t>io</a:t>
              </a:r>
              <a:r>
                <a:rPr sz="982" dirty="0">
                  <a:solidFill>
                    <a:srgbClr val="FFFFFF"/>
                  </a:solidFill>
                  <a:latin typeface="Gill Sans MT"/>
                  <a:cs typeface="Gill Sans MT"/>
                </a:rPr>
                <a:t>n</a:t>
              </a:r>
              <a:endParaRPr sz="982" dirty="0">
                <a:solidFill>
                  <a:prstClr val="black"/>
                </a:solidFill>
                <a:latin typeface="Gill Sans MT"/>
                <a:cs typeface="Gill Sans MT"/>
              </a:endParaRPr>
            </a:p>
          </p:txBody>
        </p:sp>
        <p:sp>
          <p:nvSpPr>
            <p:cNvPr id="22" name="object 20"/>
            <p:cNvSpPr txBox="1"/>
            <p:nvPr/>
          </p:nvSpPr>
          <p:spPr>
            <a:xfrm>
              <a:off x="1384312" y="3462290"/>
              <a:ext cx="1596405" cy="269240"/>
            </a:xfrm>
            <a:prstGeom prst="rect">
              <a:avLst/>
            </a:prstGeom>
          </p:spPr>
          <p:txBody>
            <a:bodyPr vert="horz" wrap="square" lIns="0" tIns="0" rIns="0" bIns="0" rtlCol="0">
              <a:noAutofit/>
            </a:bodyPr>
            <a:lstStyle/>
            <a:p>
              <a:pPr marL="6935" marR="6935">
                <a:lnSpc>
                  <a:spcPts val="546"/>
                </a:lnSpc>
              </a:pPr>
              <a:r>
                <a:rPr sz="982" spc="3" dirty="0">
                  <a:solidFill>
                    <a:srgbClr val="FFFFFF"/>
                  </a:solidFill>
                  <a:latin typeface="Gill Sans MT"/>
                  <a:cs typeface="Gill Sans MT"/>
                </a:rPr>
                <a:t>M</a:t>
              </a:r>
              <a:r>
                <a:rPr sz="982" spc="-3" dirty="0">
                  <a:solidFill>
                    <a:srgbClr val="FFFFFF"/>
                  </a:solidFill>
                  <a:latin typeface="Gill Sans MT"/>
                  <a:cs typeface="Gill Sans MT"/>
                </a:rPr>
                <a:t>ed</a:t>
              </a:r>
              <a:r>
                <a:rPr sz="982" spc="-5" dirty="0">
                  <a:solidFill>
                    <a:srgbClr val="FFFFFF"/>
                  </a:solidFill>
                  <a:latin typeface="Gill Sans MT"/>
                  <a:cs typeface="Gill Sans MT"/>
                </a:rPr>
                <a:t>i</a:t>
              </a:r>
              <a:r>
                <a:rPr sz="982" spc="3" dirty="0">
                  <a:solidFill>
                    <a:srgbClr val="FFFFFF"/>
                  </a:solidFill>
                  <a:latin typeface="Gill Sans MT"/>
                  <a:cs typeface="Gill Sans MT"/>
                </a:rPr>
                <a:t>c</a:t>
              </a:r>
              <a:r>
                <a:rPr sz="982" spc="-3" dirty="0">
                  <a:solidFill>
                    <a:srgbClr val="FFFFFF"/>
                  </a:solidFill>
                  <a:latin typeface="Gill Sans MT"/>
                  <a:cs typeface="Gill Sans MT"/>
                </a:rPr>
                <a:t>a</a:t>
              </a:r>
              <a:r>
                <a:rPr sz="982" dirty="0">
                  <a:solidFill>
                    <a:srgbClr val="FFFFFF"/>
                  </a:solidFill>
                  <a:latin typeface="Gill Sans MT"/>
                  <a:cs typeface="Gill Sans MT"/>
                </a:rPr>
                <a:t>l</a:t>
              </a:r>
              <a:r>
                <a:rPr sz="982" spc="-11" dirty="0">
                  <a:solidFill>
                    <a:srgbClr val="FFFFFF"/>
                  </a:solidFill>
                  <a:latin typeface="Gill Sans MT"/>
                  <a:cs typeface="Gill Sans MT"/>
                </a:rPr>
                <a:t> </a:t>
              </a:r>
              <a:r>
                <a:rPr sz="982" spc="-3" dirty="0">
                  <a:solidFill>
                    <a:srgbClr val="FFFFFF"/>
                  </a:solidFill>
                  <a:latin typeface="Gill Sans MT"/>
                  <a:cs typeface="Gill Sans MT"/>
                </a:rPr>
                <a:t>P</a:t>
              </a:r>
              <a:r>
                <a:rPr sz="982" spc="-8" dirty="0">
                  <a:solidFill>
                    <a:srgbClr val="FFFFFF"/>
                  </a:solidFill>
                  <a:latin typeface="Gill Sans MT"/>
                  <a:cs typeface="Gill Sans MT"/>
                </a:rPr>
                <a:t>r</a:t>
              </a:r>
              <a:r>
                <a:rPr sz="982" spc="-3" dirty="0">
                  <a:solidFill>
                    <a:srgbClr val="FFFFFF"/>
                  </a:solidFill>
                  <a:latin typeface="Gill Sans MT"/>
                  <a:cs typeface="Gill Sans MT"/>
                </a:rPr>
                <a:t>odu</a:t>
              </a:r>
              <a:r>
                <a:rPr sz="982" spc="5" dirty="0">
                  <a:solidFill>
                    <a:srgbClr val="FFFFFF"/>
                  </a:solidFill>
                  <a:latin typeface="Gill Sans MT"/>
                  <a:cs typeface="Gill Sans MT"/>
                </a:rPr>
                <a:t>ct</a:t>
              </a:r>
              <a:r>
                <a:rPr sz="982" spc="3" dirty="0">
                  <a:solidFill>
                    <a:srgbClr val="FFFFFF"/>
                  </a:solidFill>
                  <a:latin typeface="Gill Sans MT"/>
                  <a:cs typeface="Gill Sans MT"/>
                </a:rPr>
                <a:t>s</a:t>
              </a:r>
              <a:r>
                <a:rPr sz="982" dirty="0">
                  <a:solidFill>
                    <a:srgbClr val="FFFFFF"/>
                  </a:solidFill>
                  <a:latin typeface="Gill Sans MT"/>
                  <a:cs typeface="Gill Sans MT"/>
                </a:rPr>
                <a:t>,</a:t>
              </a:r>
              <a:r>
                <a:rPr sz="982" spc="-11" dirty="0">
                  <a:solidFill>
                    <a:srgbClr val="FFFFFF"/>
                  </a:solidFill>
                  <a:latin typeface="Gill Sans MT"/>
                  <a:cs typeface="Gill Sans MT"/>
                </a:rPr>
                <a:t> </a:t>
              </a:r>
              <a:r>
                <a:rPr sz="982" spc="-20" dirty="0">
                  <a:solidFill>
                    <a:srgbClr val="FFFFFF"/>
                  </a:solidFill>
                  <a:latin typeface="Gill Sans MT"/>
                  <a:cs typeface="Gill Sans MT"/>
                </a:rPr>
                <a:t>V</a:t>
              </a:r>
              <a:r>
                <a:rPr sz="982" spc="-5" dirty="0">
                  <a:solidFill>
                    <a:srgbClr val="FFFFFF"/>
                  </a:solidFill>
                  <a:latin typeface="Gill Sans MT"/>
                  <a:cs typeface="Gill Sans MT"/>
                </a:rPr>
                <a:t>ac</a:t>
              </a:r>
              <a:r>
                <a:rPr sz="982" spc="-3" dirty="0">
                  <a:solidFill>
                    <a:srgbClr val="FFFFFF"/>
                  </a:solidFill>
                  <a:latin typeface="Gill Sans MT"/>
                  <a:cs typeface="Gill Sans MT"/>
                </a:rPr>
                <a:t>cin</a:t>
              </a:r>
              <a:r>
                <a:rPr sz="982" dirty="0">
                  <a:solidFill>
                    <a:srgbClr val="FFFFFF"/>
                  </a:solidFill>
                  <a:latin typeface="Gill Sans MT"/>
                  <a:cs typeface="Gill Sans MT"/>
                </a:rPr>
                <a:t>e</a:t>
              </a:r>
              <a:r>
                <a:rPr sz="982" spc="3" dirty="0">
                  <a:solidFill>
                    <a:srgbClr val="FFFFFF"/>
                  </a:solidFill>
                  <a:latin typeface="Gill Sans MT"/>
                  <a:cs typeface="Gill Sans MT"/>
                </a:rPr>
                <a:t>s</a:t>
              </a:r>
              <a:r>
                <a:rPr sz="982" dirty="0">
                  <a:solidFill>
                    <a:srgbClr val="FFFFFF"/>
                  </a:solidFill>
                  <a:latin typeface="Gill Sans MT"/>
                  <a:cs typeface="Gill Sans MT"/>
                </a:rPr>
                <a:t>, </a:t>
              </a:r>
              <a:endParaRPr lang="en-US" sz="982" dirty="0">
                <a:solidFill>
                  <a:srgbClr val="FFFFFF"/>
                </a:solidFill>
                <a:latin typeface="Gill Sans MT"/>
                <a:cs typeface="Gill Sans MT"/>
              </a:endParaRPr>
            </a:p>
            <a:p>
              <a:pPr marL="6935" marR="6935">
                <a:lnSpc>
                  <a:spcPts val="546"/>
                </a:lnSpc>
              </a:pPr>
              <a:endParaRPr lang="en-US" sz="982" dirty="0">
                <a:solidFill>
                  <a:srgbClr val="FFFFFF"/>
                </a:solidFill>
                <a:latin typeface="Gill Sans MT"/>
                <a:cs typeface="Gill Sans MT"/>
              </a:endParaRPr>
            </a:p>
            <a:p>
              <a:pPr marL="6935" marR="6935">
                <a:lnSpc>
                  <a:spcPts val="546"/>
                </a:lnSpc>
              </a:pPr>
              <a:r>
                <a:rPr sz="982" spc="-3" dirty="0">
                  <a:solidFill>
                    <a:srgbClr val="FFFFFF"/>
                  </a:solidFill>
                  <a:latin typeface="Gill Sans MT"/>
                  <a:cs typeface="Gill Sans MT"/>
                </a:rPr>
                <a:t>a</a:t>
              </a:r>
              <a:r>
                <a:rPr sz="982" spc="-5" dirty="0">
                  <a:solidFill>
                    <a:srgbClr val="FFFFFF"/>
                  </a:solidFill>
                  <a:latin typeface="Gill Sans MT"/>
                  <a:cs typeface="Gill Sans MT"/>
                </a:rPr>
                <a:t>n</a:t>
              </a:r>
              <a:r>
                <a:rPr sz="982" dirty="0">
                  <a:solidFill>
                    <a:srgbClr val="FFFFFF"/>
                  </a:solidFill>
                  <a:latin typeface="Gill Sans MT"/>
                  <a:cs typeface="Gill Sans MT"/>
                </a:rPr>
                <a:t>d</a:t>
              </a:r>
              <a:r>
                <a:rPr sz="982" spc="-11" dirty="0">
                  <a:solidFill>
                    <a:srgbClr val="FFFFFF"/>
                  </a:solidFill>
                  <a:latin typeface="Gill Sans MT"/>
                  <a:cs typeface="Gill Sans MT"/>
                </a:rPr>
                <a:t> </a:t>
              </a:r>
              <a:r>
                <a:rPr sz="982" spc="-49" dirty="0">
                  <a:solidFill>
                    <a:srgbClr val="FFFFFF"/>
                  </a:solidFill>
                  <a:latin typeface="Gill Sans MT"/>
                  <a:cs typeface="Gill Sans MT"/>
                </a:rPr>
                <a:t>T</a:t>
              </a:r>
              <a:r>
                <a:rPr sz="982" dirty="0">
                  <a:solidFill>
                    <a:srgbClr val="FFFFFF"/>
                  </a:solidFill>
                  <a:latin typeface="Gill Sans MT"/>
                  <a:cs typeface="Gill Sans MT"/>
                </a:rPr>
                <a:t>e</a:t>
              </a:r>
              <a:r>
                <a:rPr sz="982" spc="-3" dirty="0">
                  <a:solidFill>
                    <a:srgbClr val="FFFFFF"/>
                  </a:solidFill>
                  <a:latin typeface="Gill Sans MT"/>
                  <a:cs typeface="Gill Sans MT"/>
                </a:rPr>
                <a:t>chnolog</a:t>
              </a:r>
              <a:r>
                <a:rPr sz="982" spc="-5" dirty="0">
                  <a:solidFill>
                    <a:srgbClr val="FFFFFF"/>
                  </a:solidFill>
                  <a:latin typeface="Gill Sans MT"/>
                  <a:cs typeface="Gill Sans MT"/>
                </a:rPr>
                <a:t>i</a:t>
              </a:r>
              <a:r>
                <a:rPr sz="982" dirty="0">
                  <a:solidFill>
                    <a:srgbClr val="FFFFFF"/>
                  </a:solidFill>
                  <a:latin typeface="Gill Sans MT"/>
                  <a:cs typeface="Gill Sans MT"/>
                </a:rPr>
                <a:t>es</a:t>
              </a:r>
              <a:endParaRPr sz="982" dirty="0">
                <a:solidFill>
                  <a:prstClr val="black"/>
                </a:solidFill>
                <a:latin typeface="Gill Sans MT"/>
                <a:cs typeface="Gill Sans MT"/>
              </a:endParaRPr>
            </a:p>
          </p:txBody>
        </p:sp>
        <p:sp>
          <p:nvSpPr>
            <p:cNvPr id="23" name="object 21"/>
            <p:cNvSpPr txBox="1"/>
            <p:nvPr/>
          </p:nvSpPr>
          <p:spPr>
            <a:xfrm>
              <a:off x="1381964" y="3830395"/>
              <a:ext cx="1517182" cy="167640"/>
            </a:xfrm>
            <a:prstGeom prst="rect">
              <a:avLst/>
            </a:prstGeom>
          </p:spPr>
          <p:txBody>
            <a:bodyPr vert="horz" wrap="square" lIns="0" tIns="0" rIns="0" bIns="0" rtlCol="0">
              <a:noAutofit/>
            </a:bodyPr>
            <a:lstStyle/>
            <a:p>
              <a:pPr marL="6935"/>
              <a:r>
                <a:rPr sz="982" dirty="0">
                  <a:solidFill>
                    <a:srgbClr val="FFFFFF"/>
                  </a:solidFill>
                  <a:latin typeface="Gill Sans MT"/>
                  <a:cs typeface="Gill Sans MT"/>
                </a:rPr>
                <a:t>Se</a:t>
              </a:r>
              <a:r>
                <a:rPr sz="982" spc="14" dirty="0">
                  <a:solidFill>
                    <a:srgbClr val="FFFFFF"/>
                  </a:solidFill>
                  <a:latin typeface="Gill Sans MT"/>
                  <a:cs typeface="Gill Sans MT"/>
                </a:rPr>
                <a:t>r</a:t>
              </a:r>
              <a:r>
                <a:rPr sz="982" spc="-3" dirty="0">
                  <a:solidFill>
                    <a:srgbClr val="FFFFFF"/>
                  </a:solidFill>
                  <a:latin typeface="Gill Sans MT"/>
                  <a:cs typeface="Gill Sans MT"/>
                </a:rPr>
                <a:t>v</a:t>
              </a:r>
              <a:r>
                <a:rPr sz="982" spc="-5" dirty="0">
                  <a:solidFill>
                    <a:srgbClr val="FFFFFF"/>
                  </a:solidFill>
                  <a:latin typeface="Gill Sans MT"/>
                  <a:cs typeface="Gill Sans MT"/>
                </a:rPr>
                <a:t>ic</a:t>
              </a:r>
              <a:r>
                <a:rPr sz="982" dirty="0">
                  <a:solidFill>
                    <a:srgbClr val="FFFFFF"/>
                  </a:solidFill>
                  <a:latin typeface="Gill Sans MT"/>
                  <a:cs typeface="Gill Sans MT"/>
                </a:rPr>
                <a:t>e</a:t>
              </a:r>
              <a:r>
                <a:rPr sz="982" spc="-11" dirty="0">
                  <a:solidFill>
                    <a:srgbClr val="FFFFFF"/>
                  </a:solidFill>
                  <a:latin typeface="Gill Sans MT"/>
                  <a:cs typeface="Gill Sans MT"/>
                </a:rPr>
                <a:t> </a:t>
              </a:r>
              <a:r>
                <a:rPr sz="982" spc="-3" dirty="0">
                  <a:solidFill>
                    <a:srgbClr val="FFFFFF"/>
                  </a:solidFill>
                  <a:latin typeface="Gill Sans MT"/>
                  <a:cs typeface="Gill Sans MT"/>
                </a:rPr>
                <a:t>D</a:t>
              </a:r>
              <a:r>
                <a:rPr sz="982" dirty="0">
                  <a:solidFill>
                    <a:srgbClr val="FFFFFF"/>
                  </a:solidFill>
                  <a:latin typeface="Gill Sans MT"/>
                  <a:cs typeface="Gill Sans MT"/>
                </a:rPr>
                <a:t>e</a:t>
              </a:r>
              <a:r>
                <a:rPr sz="982" spc="-5" dirty="0">
                  <a:solidFill>
                    <a:srgbClr val="FFFFFF"/>
                  </a:solidFill>
                  <a:latin typeface="Gill Sans MT"/>
                  <a:cs typeface="Gill Sans MT"/>
                </a:rPr>
                <a:t>l</a:t>
              </a:r>
              <a:r>
                <a:rPr sz="982" spc="-3" dirty="0">
                  <a:solidFill>
                    <a:srgbClr val="FFFFFF"/>
                  </a:solidFill>
                  <a:latin typeface="Gill Sans MT"/>
                  <a:cs typeface="Gill Sans MT"/>
                </a:rPr>
                <a:t>i</a:t>
              </a:r>
              <a:r>
                <a:rPr sz="982" spc="-11" dirty="0">
                  <a:solidFill>
                    <a:srgbClr val="FFFFFF"/>
                  </a:solidFill>
                  <a:latin typeface="Gill Sans MT"/>
                  <a:cs typeface="Gill Sans MT"/>
                </a:rPr>
                <a:t>v</a:t>
              </a:r>
              <a:r>
                <a:rPr sz="982" dirty="0">
                  <a:solidFill>
                    <a:srgbClr val="FFFFFF"/>
                  </a:solidFill>
                  <a:latin typeface="Gill Sans MT"/>
                  <a:cs typeface="Gill Sans MT"/>
                </a:rPr>
                <a:t>e</a:t>
              </a:r>
              <a:r>
                <a:rPr sz="982" spc="14" dirty="0">
                  <a:solidFill>
                    <a:srgbClr val="FFFFFF"/>
                  </a:solidFill>
                  <a:latin typeface="Gill Sans MT"/>
                  <a:cs typeface="Gill Sans MT"/>
                </a:rPr>
                <a:t>r</a:t>
              </a:r>
              <a:r>
                <a:rPr sz="982" dirty="0">
                  <a:solidFill>
                    <a:srgbClr val="FFFFFF"/>
                  </a:solidFill>
                  <a:latin typeface="Gill Sans MT"/>
                  <a:cs typeface="Gill Sans MT"/>
                </a:rPr>
                <a:t>y</a:t>
              </a:r>
              <a:endParaRPr sz="982" dirty="0">
                <a:solidFill>
                  <a:prstClr val="black"/>
                </a:solidFill>
                <a:latin typeface="Gill Sans MT"/>
                <a:cs typeface="Gill Sans MT"/>
              </a:endParaRPr>
            </a:p>
          </p:txBody>
        </p:sp>
        <p:sp>
          <p:nvSpPr>
            <p:cNvPr id="24" name="object 22"/>
            <p:cNvSpPr/>
            <p:nvPr/>
          </p:nvSpPr>
          <p:spPr>
            <a:xfrm>
              <a:off x="3107249" y="4297307"/>
              <a:ext cx="232282" cy="0"/>
            </a:xfrm>
            <a:custGeom>
              <a:avLst/>
              <a:gdLst/>
              <a:ahLst/>
              <a:cxnLst/>
              <a:rect l="l" t="t" r="r" b="b"/>
              <a:pathLst>
                <a:path w="232282">
                  <a:moveTo>
                    <a:pt x="0" y="0"/>
                  </a:moveTo>
                  <a:lnTo>
                    <a:pt x="232283" y="0"/>
                  </a:lnTo>
                </a:path>
              </a:pathLst>
            </a:custGeom>
            <a:ln w="50736">
              <a:solidFill>
                <a:srgbClr val="1F3A6D"/>
              </a:solidFill>
            </a:ln>
          </p:spPr>
          <p:txBody>
            <a:bodyPr wrap="square" lIns="0" tIns="0" rIns="0" bIns="0" rtlCol="0">
              <a:noAutofit/>
            </a:bodyPr>
            <a:lstStyle/>
            <a:p>
              <a:endParaRPr sz="982">
                <a:solidFill>
                  <a:prstClr val="black"/>
                </a:solidFill>
              </a:endParaRPr>
            </a:p>
          </p:txBody>
        </p:sp>
        <p:sp>
          <p:nvSpPr>
            <p:cNvPr id="25" name="object 23"/>
            <p:cNvSpPr/>
            <p:nvPr/>
          </p:nvSpPr>
          <p:spPr>
            <a:xfrm>
              <a:off x="3317320" y="4221437"/>
              <a:ext cx="131419" cy="151752"/>
            </a:xfrm>
            <a:custGeom>
              <a:avLst/>
              <a:gdLst/>
              <a:ahLst/>
              <a:cxnLst/>
              <a:rect l="l" t="t" r="r" b="b"/>
              <a:pathLst>
                <a:path w="131419" h="151752">
                  <a:moveTo>
                    <a:pt x="0" y="0"/>
                  </a:moveTo>
                  <a:lnTo>
                    <a:pt x="0" y="151752"/>
                  </a:lnTo>
                  <a:lnTo>
                    <a:pt x="131419" y="75869"/>
                  </a:lnTo>
                  <a:lnTo>
                    <a:pt x="0" y="0"/>
                  </a:lnTo>
                  <a:close/>
                </a:path>
              </a:pathLst>
            </a:custGeom>
            <a:solidFill>
              <a:srgbClr val="1F3A6D"/>
            </a:solidFill>
          </p:spPr>
          <p:txBody>
            <a:bodyPr wrap="square" lIns="0" tIns="0" rIns="0" bIns="0" rtlCol="0">
              <a:noAutofit/>
            </a:bodyPr>
            <a:lstStyle/>
            <a:p>
              <a:endParaRPr sz="982">
                <a:solidFill>
                  <a:prstClr val="black"/>
                </a:solidFill>
              </a:endParaRPr>
            </a:p>
          </p:txBody>
        </p:sp>
        <p:sp>
          <p:nvSpPr>
            <p:cNvPr id="26" name="object 24"/>
            <p:cNvSpPr txBox="1"/>
            <p:nvPr/>
          </p:nvSpPr>
          <p:spPr>
            <a:xfrm>
              <a:off x="3795711" y="4224124"/>
              <a:ext cx="815975" cy="167640"/>
            </a:xfrm>
            <a:prstGeom prst="rect">
              <a:avLst/>
            </a:prstGeom>
          </p:spPr>
          <p:txBody>
            <a:bodyPr vert="horz" wrap="square" lIns="0" tIns="0" rIns="0" bIns="0" rtlCol="0">
              <a:noAutofit/>
            </a:bodyPr>
            <a:lstStyle/>
            <a:p>
              <a:pPr marL="6935"/>
              <a:r>
                <a:rPr sz="982" spc="8" dirty="0">
                  <a:solidFill>
                    <a:srgbClr val="020303"/>
                  </a:solidFill>
                  <a:latin typeface="Gill Sans MT"/>
                  <a:cs typeface="Gill Sans MT"/>
                </a:rPr>
                <a:t>H</a:t>
              </a:r>
              <a:r>
                <a:rPr sz="982" spc="5" dirty="0">
                  <a:solidFill>
                    <a:srgbClr val="020303"/>
                  </a:solidFill>
                  <a:latin typeface="Gill Sans MT"/>
                  <a:cs typeface="Gill Sans MT"/>
                </a:rPr>
                <a:t>S</a:t>
              </a:r>
              <a:r>
                <a:rPr sz="982" dirty="0">
                  <a:solidFill>
                    <a:srgbClr val="020303"/>
                  </a:solidFill>
                  <a:latin typeface="Gill Sans MT"/>
                  <a:cs typeface="Gill Sans MT"/>
                </a:rPr>
                <a:t>S</a:t>
              </a:r>
              <a:r>
                <a:rPr sz="982" spc="-11" dirty="0">
                  <a:solidFill>
                    <a:srgbClr val="020303"/>
                  </a:solidFill>
                  <a:latin typeface="Gill Sans MT"/>
                  <a:cs typeface="Gill Sans MT"/>
                </a:rPr>
                <a:t> </a:t>
              </a:r>
              <a:r>
                <a:rPr sz="982" dirty="0">
                  <a:solidFill>
                    <a:srgbClr val="020303"/>
                  </a:solidFill>
                  <a:latin typeface="Gill Sans MT"/>
                  <a:cs typeface="Gill Sans MT"/>
                </a:rPr>
                <a:t>Out</a:t>
              </a:r>
              <a:r>
                <a:rPr sz="982" spc="-5" dirty="0">
                  <a:solidFill>
                    <a:srgbClr val="020303"/>
                  </a:solidFill>
                  <a:latin typeface="Gill Sans MT"/>
                  <a:cs typeface="Gill Sans MT"/>
                </a:rPr>
                <a:t>c</a:t>
              </a:r>
              <a:r>
                <a:rPr sz="982" dirty="0">
                  <a:solidFill>
                    <a:srgbClr val="020303"/>
                  </a:solidFill>
                  <a:latin typeface="Gill Sans MT"/>
                  <a:cs typeface="Gill Sans MT"/>
                </a:rPr>
                <a:t>o</a:t>
              </a:r>
              <a:r>
                <a:rPr sz="982" spc="-3" dirty="0">
                  <a:solidFill>
                    <a:srgbClr val="020303"/>
                  </a:solidFill>
                  <a:latin typeface="Gill Sans MT"/>
                  <a:cs typeface="Gill Sans MT"/>
                </a:rPr>
                <a:t>m</a:t>
              </a:r>
              <a:r>
                <a:rPr sz="982" dirty="0">
                  <a:solidFill>
                    <a:srgbClr val="020303"/>
                  </a:solidFill>
                  <a:latin typeface="Gill Sans MT"/>
                  <a:cs typeface="Gill Sans MT"/>
                </a:rPr>
                <a:t>es</a:t>
              </a:r>
              <a:endParaRPr sz="982">
                <a:solidFill>
                  <a:prstClr val="black"/>
                </a:solidFill>
                <a:latin typeface="Gill Sans MT"/>
                <a:cs typeface="Gill Sans MT"/>
              </a:endParaRPr>
            </a:p>
          </p:txBody>
        </p:sp>
        <p:sp>
          <p:nvSpPr>
            <p:cNvPr id="27" name="object 25"/>
            <p:cNvSpPr/>
            <p:nvPr/>
          </p:nvSpPr>
          <p:spPr>
            <a:xfrm>
              <a:off x="3336662" y="2224768"/>
              <a:ext cx="247624" cy="1496834"/>
            </a:xfrm>
            <a:custGeom>
              <a:avLst/>
              <a:gdLst/>
              <a:ahLst/>
              <a:cxnLst/>
              <a:rect l="l" t="t" r="r" b="b"/>
              <a:pathLst>
                <a:path w="247624" h="1496834">
                  <a:moveTo>
                    <a:pt x="247624" y="1496834"/>
                  </a:moveTo>
                  <a:lnTo>
                    <a:pt x="67094" y="1496834"/>
                  </a:lnTo>
                  <a:lnTo>
                    <a:pt x="52692" y="1495267"/>
                  </a:lnTo>
                  <a:lnTo>
                    <a:pt x="17195" y="1474472"/>
                  </a:lnTo>
                  <a:lnTo>
                    <a:pt x="354" y="1436636"/>
                  </a:lnTo>
                  <a:lnTo>
                    <a:pt x="0" y="67094"/>
                  </a:lnTo>
                  <a:lnTo>
                    <a:pt x="1566" y="52692"/>
                  </a:lnTo>
                  <a:lnTo>
                    <a:pt x="22357" y="17195"/>
                  </a:lnTo>
                  <a:lnTo>
                    <a:pt x="60196" y="354"/>
                  </a:lnTo>
                  <a:lnTo>
                    <a:pt x="247624" y="0"/>
                  </a:lnTo>
                </a:path>
              </a:pathLst>
            </a:custGeom>
            <a:ln w="11176">
              <a:solidFill>
                <a:srgbClr val="231F20"/>
              </a:solidFill>
            </a:ln>
          </p:spPr>
          <p:txBody>
            <a:bodyPr wrap="square" lIns="0" tIns="0" rIns="0" bIns="0" rtlCol="0">
              <a:noAutofit/>
            </a:bodyPr>
            <a:lstStyle/>
            <a:p>
              <a:endParaRPr sz="982">
                <a:solidFill>
                  <a:prstClr val="black"/>
                </a:solidFill>
              </a:endParaRPr>
            </a:p>
          </p:txBody>
        </p:sp>
        <p:sp>
          <p:nvSpPr>
            <p:cNvPr id="28" name="object 26"/>
            <p:cNvSpPr/>
            <p:nvPr/>
          </p:nvSpPr>
          <p:spPr>
            <a:xfrm>
              <a:off x="4825737" y="2224756"/>
              <a:ext cx="247637" cy="1496847"/>
            </a:xfrm>
            <a:custGeom>
              <a:avLst/>
              <a:gdLst/>
              <a:ahLst/>
              <a:cxnLst/>
              <a:rect l="l" t="t" r="r" b="b"/>
              <a:pathLst>
                <a:path w="247637" h="1496847">
                  <a:moveTo>
                    <a:pt x="0" y="0"/>
                  </a:moveTo>
                  <a:lnTo>
                    <a:pt x="180543" y="0"/>
                  </a:lnTo>
                  <a:lnTo>
                    <a:pt x="194943" y="1566"/>
                  </a:lnTo>
                  <a:lnTo>
                    <a:pt x="230437" y="22360"/>
                  </a:lnTo>
                  <a:lnTo>
                    <a:pt x="247281" y="60199"/>
                  </a:lnTo>
                  <a:lnTo>
                    <a:pt x="247637" y="1429753"/>
                  </a:lnTo>
                  <a:lnTo>
                    <a:pt x="246071" y="1444155"/>
                  </a:lnTo>
                  <a:lnTo>
                    <a:pt x="225280" y="1479651"/>
                  </a:lnTo>
                  <a:lnTo>
                    <a:pt x="187441" y="1496492"/>
                  </a:lnTo>
                  <a:lnTo>
                    <a:pt x="0" y="1496847"/>
                  </a:lnTo>
                </a:path>
              </a:pathLst>
            </a:custGeom>
            <a:ln w="11176">
              <a:solidFill>
                <a:srgbClr val="231F20"/>
              </a:solidFill>
            </a:ln>
          </p:spPr>
          <p:txBody>
            <a:bodyPr wrap="square" lIns="0" tIns="0" rIns="0" bIns="0" rtlCol="0">
              <a:noAutofit/>
            </a:bodyPr>
            <a:lstStyle/>
            <a:p>
              <a:endParaRPr sz="982">
                <a:solidFill>
                  <a:prstClr val="black"/>
                </a:solidFill>
              </a:endParaRPr>
            </a:p>
          </p:txBody>
        </p:sp>
        <p:sp>
          <p:nvSpPr>
            <p:cNvPr id="29" name="object 27"/>
            <p:cNvSpPr/>
            <p:nvPr/>
          </p:nvSpPr>
          <p:spPr>
            <a:xfrm>
              <a:off x="3475638" y="2005592"/>
              <a:ext cx="1455508" cy="1858949"/>
            </a:xfrm>
            <a:custGeom>
              <a:avLst/>
              <a:gdLst/>
              <a:ahLst/>
              <a:cxnLst/>
              <a:rect l="l" t="t" r="r" b="b"/>
              <a:pathLst>
                <a:path w="1455508" h="1858949">
                  <a:moveTo>
                    <a:pt x="1388414" y="0"/>
                  </a:moveTo>
                  <a:lnTo>
                    <a:pt x="60199" y="355"/>
                  </a:lnTo>
                  <a:lnTo>
                    <a:pt x="22360" y="17199"/>
                  </a:lnTo>
                  <a:lnTo>
                    <a:pt x="1566" y="52693"/>
                  </a:lnTo>
                  <a:lnTo>
                    <a:pt x="0" y="67094"/>
                  </a:lnTo>
                  <a:lnTo>
                    <a:pt x="355" y="1798761"/>
                  </a:lnTo>
                  <a:lnTo>
                    <a:pt x="17205" y="1836591"/>
                  </a:lnTo>
                  <a:lnTo>
                    <a:pt x="52705" y="1857383"/>
                  </a:lnTo>
                  <a:lnTo>
                    <a:pt x="67106" y="1858949"/>
                  </a:lnTo>
                  <a:lnTo>
                    <a:pt x="1388414" y="1858949"/>
                  </a:lnTo>
                  <a:lnTo>
                    <a:pt x="1433151" y="1841749"/>
                  </a:lnTo>
                  <a:lnTo>
                    <a:pt x="1453942" y="1806253"/>
                  </a:lnTo>
                  <a:lnTo>
                    <a:pt x="1455508" y="1791855"/>
                  </a:lnTo>
                  <a:lnTo>
                    <a:pt x="1455154" y="60196"/>
                  </a:lnTo>
                  <a:lnTo>
                    <a:pt x="1438312" y="22357"/>
                  </a:lnTo>
                  <a:lnTo>
                    <a:pt x="1402816" y="1566"/>
                  </a:lnTo>
                  <a:lnTo>
                    <a:pt x="1388414" y="0"/>
                  </a:lnTo>
                  <a:close/>
                </a:path>
              </a:pathLst>
            </a:custGeom>
            <a:solidFill>
              <a:srgbClr val="C1CFEA"/>
            </a:solidFill>
          </p:spPr>
          <p:txBody>
            <a:bodyPr wrap="square" lIns="0" tIns="0" rIns="0" bIns="0" rtlCol="0">
              <a:noAutofit/>
            </a:bodyPr>
            <a:lstStyle/>
            <a:p>
              <a:endParaRPr sz="982">
                <a:solidFill>
                  <a:prstClr val="black"/>
                </a:solidFill>
              </a:endParaRPr>
            </a:p>
          </p:txBody>
        </p:sp>
        <p:sp>
          <p:nvSpPr>
            <p:cNvPr id="30" name="object 28"/>
            <p:cNvSpPr/>
            <p:nvPr/>
          </p:nvSpPr>
          <p:spPr>
            <a:xfrm>
              <a:off x="3557807" y="2250422"/>
              <a:ext cx="1291183" cy="289090"/>
            </a:xfrm>
            <a:custGeom>
              <a:avLst/>
              <a:gdLst/>
              <a:ahLst/>
              <a:cxnLst/>
              <a:rect l="l" t="t" r="r" b="b"/>
              <a:pathLst>
                <a:path w="1291183" h="289090">
                  <a:moveTo>
                    <a:pt x="1224089" y="0"/>
                  </a:moveTo>
                  <a:lnTo>
                    <a:pt x="60189" y="356"/>
                  </a:lnTo>
                  <a:lnTo>
                    <a:pt x="22356" y="17208"/>
                  </a:lnTo>
                  <a:lnTo>
                    <a:pt x="1566" y="52706"/>
                  </a:lnTo>
                  <a:lnTo>
                    <a:pt x="0" y="67106"/>
                  </a:lnTo>
                  <a:lnTo>
                    <a:pt x="355" y="228901"/>
                  </a:lnTo>
                  <a:lnTo>
                    <a:pt x="17205" y="266731"/>
                  </a:lnTo>
                  <a:lnTo>
                    <a:pt x="52705" y="287523"/>
                  </a:lnTo>
                  <a:lnTo>
                    <a:pt x="67106" y="289090"/>
                  </a:lnTo>
                  <a:lnTo>
                    <a:pt x="1224089" y="289090"/>
                  </a:lnTo>
                  <a:lnTo>
                    <a:pt x="1268826" y="271889"/>
                  </a:lnTo>
                  <a:lnTo>
                    <a:pt x="1289617" y="236394"/>
                  </a:lnTo>
                  <a:lnTo>
                    <a:pt x="1291183" y="221995"/>
                  </a:lnTo>
                  <a:lnTo>
                    <a:pt x="1290828" y="60199"/>
                  </a:lnTo>
                  <a:lnTo>
                    <a:pt x="1273984" y="22360"/>
                  </a:lnTo>
                  <a:lnTo>
                    <a:pt x="1238490" y="1566"/>
                  </a:lnTo>
                  <a:lnTo>
                    <a:pt x="1224089" y="0"/>
                  </a:lnTo>
                  <a:close/>
                </a:path>
              </a:pathLst>
            </a:custGeom>
            <a:solidFill>
              <a:srgbClr val="1F3A6D"/>
            </a:solidFill>
          </p:spPr>
          <p:txBody>
            <a:bodyPr wrap="square" lIns="0" tIns="0" rIns="0" bIns="0" rtlCol="0">
              <a:noAutofit/>
            </a:bodyPr>
            <a:lstStyle/>
            <a:p>
              <a:endParaRPr sz="982">
                <a:solidFill>
                  <a:prstClr val="black"/>
                </a:solidFill>
              </a:endParaRPr>
            </a:p>
          </p:txBody>
        </p:sp>
        <p:sp>
          <p:nvSpPr>
            <p:cNvPr id="31" name="object 29"/>
            <p:cNvSpPr/>
            <p:nvPr/>
          </p:nvSpPr>
          <p:spPr>
            <a:xfrm>
              <a:off x="3557807" y="2635893"/>
              <a:ext cx="1291183" cy="289090"/>
            </a:xfrm>
            <a:custGeom>
              <a:avLst/>
              <a:gdLst/>
              <a:ahLst/>
              <a:cxnLst/>
              <a:rect l="l" t="t" r="r" b="b"/>
              <a:pathLst>
                <a:path w="1291183" h="289090">
                  <a:moveTo>
                    <a:pt x="1224089" y="0"/>
                  </a:moveTo>
                  <a:lnTo>
                    <a:pt x="60189" y="356"/>
                  </a:lnTo>
                  <a:lnTo>
                    <a:pt x="22356" y="17208"/>
                  </a:lnTo>
                  <a:lnTo>
                    <a:pt x="1566" y="52706"/>
                  </a:lnTo>
                  <a:lnTo>
                    <a:pt x="0" y="67106"/>
                  </a:lnTo>
                  <a:lnTo>
                    <a:pt x="355" y="228901"/>
                  </a:lnTo>
                  <a:lnTo>
                    <a:pt x="17205" y="266731"/>
                  </a:lnTo>
                  <a:lnTo>
                    <a:pt x="52705" y="287523"/>
                  </a:lnTo>
                  <a:lnTo>
                    <a:pt x="67106" y="289090"/>
                  </a:lnTo>
                  <a:lnTo>
                    <a:pt x="1224089" y="289090"/>
                  </a:lnTo>
                  <a:lnTo>
                    <a:pt x="1268826" y="271889"/>
                  </a:lnTo>
                  <a:lnTo>
                    <a:pt x="1289617" y="236394"/>
                  </a:lnTo>
                  <a:lnTo>
                    <a:pt x="1291183" y="221995"/>
                  </a:lnTo>
                  <a:lnTo>
                    <a:pt x="1290828" y="60199"/>
                  </a:lnTo>
                  <a:lnTo>
                    <a:pt x="1273984" y="22360"/>
                  </a:lnTo>
                  <a:lnTo>
                    <a:pt x="1238490" y="1566"/>
                  </a:lnTo>
                  <a:lnTo>
                    <a:pt x="1224089" y="0"/>
                  </a:lnTo>
                  <a:close/>
                </a:path>
              </a:pathLst>
            </a:custGeom>
            <a:solidFill>
              <a:srgbClr val="1F3A6D"/>
            </a:solidFill>
          </p:spPr>
          <p:txBody>
            <a:bodyPr wrap="square" lIns="0" tIns="0" rIns="0" bIns="0" rtlCol="0">
              <a:noAutofit/>
            </a:bodyPr>
            <a:lstStyle/>
            <a:p>
              <a:endParaRPr sz="982">
                <a:solidFill>
                  <a:prstClr val="black"/>
                </a:solidFill>
              </a:endParaRPr>
            </a:p>
          </p:txBody>
        </p:sp>
        <p:sp>
          <p:nvSpPr>
            <p:cNvPr id="32" name="object 30"/>
            <p:cNvSpPr/>
            <p:nvPr/>
          </p:nvSpPr>
          <p:spPr>
            <a:xfrm>
              <a:off x="3557807" y="3021376"/>
              <a:ext cx="1291183" cy="289090"/>
            </a:xfrm>
            <a:custGeom>
              <a:avLst/>
              <a:gdLst/>
              <a:ahLst/>
              <a:cxnLst/>
              <a:rect l="l" t="t" r="r" b="b"/>
              <a:pathLst>
                <a:path w="1291183" h="289090">
                  <a:moveTo>
                    <a:pt x="1224089" y="0"/>
                  </a:moveTo>
                  <a:lnTo>
                    <a:pt x="60189" y="356"/>
                  </a:lnTo>
                  <a:lnTo>
                    <a:pt x="22356" y="17208"/>
                  </a:lnTo>
                  <a:lnTo>
                    <a:pt x="1566" y="52706"/>
                  </a:lnTo>
                  <a:lnTo>
                    <a:pt x="0" y="67106"/>
                  </a:lnTo>
                  <a:lnTo>
                    <a:pt x="355" y="228901"/>
                  </a:lnTo>
                  <a:lnTo>
                    <a:pt x="17205" y="266731"/>
                  </a:lnTo>
                  <a:lnTo>
                    <a:pt x="52705" y="287523"/>
                  </a:lnTo>
                  <a:lnTo>
                    <a:pt x="67106" y="289090"/>
                  </a:lnTo>
                  <a:lnTo>
                    <a:pt x="1224089" y="289090"/>
                  </a:lnTo>
                  <a:lnTo>
                    <a:pt x="1268826" y="271889"/>
                  </a:lnTo>
                  <a:lnTo>
                    <a:pt x="1289617" y="236394"/>
                  </a:lnTo>
                  <a:lnTo>
                    <a:pt x="1291183" y="221995"/>
                  </a:lnTo>
                  <a:lnTo>
                    <a:pt x="1290828" y="60199"/>
                  </a:lnTo>
                  <a:lnTo>
                    <a:pt x="1273984" y="22360"/>
                  </a:lnTo>
                  <a:lnTo>
                    <a:pt x="1238490" y="1566"/>
                  </a:lnTo>
                  <a:lnTo>
                    <a:pt x="1224089" y="0"/>
                  </a:lnTo>
                  <a:close/>
                </a:path>
              </a:pathLst>
            </a:custGeom>
            <a:solidFill>
              <a:srgbClr val="1F3A6D"/>
            </a:solidFill>
          </p:spPr>
          <p:txBody>
            <a:bodyPr wrap="square" lIns="0" tIns="0" rIns="0" bIns="0" rtlCol="0">
              <a:noAutofit/>
            </a:bodyPr>
            <a:lstStyle/>
            <a:p>
              <a:endParaRPr sz="982">
                <a:solidFill>
                  <a:prstClr val="black"/>
                </a:solidFill>
              </a:endParaRPr>
            </a:p>
          </p:txBody>
        </p:sp>
        <p:sp>
          <p:nvSpPr>
            <p:cNvPr id="33" name="object 31"/>
            <p:cNvSpPr/>
            <p:nvPr/>
          </p:nvSpPr>
          <p:spPr>
            <a:xfrm>
              <a:off x="3557807" y="3406846"/>
              <a:ext cx="1291183" cy="289090"/>
            </a:xfrm>
            <a:custGeom>
              <a:avLst/>
              <a:gdLst/>
              <a:ahLst/>
              <a:cxnLst/>
              <a:rect l="l" t="t" r="r" b="b"/>
              <a:pathLst>
                <a:path w="1291183" h="289090">
                  <a:moveTo>
                    <a:pt x="1224089" y="0"/>
                  </a:moveTo>
                  <a:lnTo>
                    <a:pt x="60189" y="356"/>
                  </a:lnTo>
                  <a:lnTo>
                    <a:pt x="22356" y="17208"/>
                  </a:lnTo>
                  <a:lnTo>
                    <a:pt x="1566" y="52706"/>
                  </a:lnTo>
                  <a:lnTo>
                    <a:pt x="0" y="67106"/>
                  </a:lnTo>
                  <a:lnTo>
                    <a:pt x="355" y="228901"/>
                  </a:lnTo>
                  <a:lnTo>
                    <a:pt x="17205" y="266731"/>
                  </a:lnTo>
                  <a:lnTo>
                    <a:pt x="52705" y="287523"/>
                  </a:lnTo>
                  <a:lnTo>
                    <a:pt x="67106" y="289090"/>
                  </a:lnTo>
                  <a:lnTo>
                    <a:pt x="1224089" y="289090"/>
                  </a:lnTo>
                  <a:lnTo>
                    <a:pt x="1268826" y="271889"/>
                  </a:lnTo>
                  <a:lnTo>
                    <a:pt x="1289617" y="236394"/>
                  </a:lnTo>
                  <a:lnTo>
                    <a:pt x="1291183" y="221995"/>
                  </a:lnTo>
                  <a:lnTo>
                    <a:pt x="1290828" y="60199"/>
                  </a:lnTo>
                  <a:lnTo>
                    <a:pt x="1273984" y="22360"/>
                  </a:lnTo>
                  <a:lnTo>
                    <a:pt x="1238490" y="1566"/>
                  </a:lnTo>
                  <a:lnTo>
                    <a:pt x="1224089" y="0"/>
                  </a:lnTo>
                  <a:close/>
                </a:path>
              </a:pathLst>
            </a:custGeom>
            <a:solidFill>
              <a:srgbClr val="1F3A6D"/>
            </a:solidFill>
          </p:spPr>
          <p:txBody>
            <a:bodyPr wrap="square" lIns="0" tIns="0" rIns="0" bIns="0" rtlCol="0">
              <a:noAutofit/>
            </a:bodyPr>
            <a:lstStyle/>
            <a:p>
              <a:endParaRPr sz="982">
                <a:solidFill>
                  <a:prstClr val="black"/>
                </a:solidFill>
              </a:endParaRPr>
            </a:p>
          </p:txBody>
        </p:sp>
        <p:sp>
          <p:nvSpPr>
            <p:cNvPr id="34" name="object 32"/>
            <p:cNvSpPr txBox="1"/>
            <p:nvPr/>
          </p:nvSpPr>
          <p:spPr>
            <a:xfrm>
              <a:off x="3578196" y="2075752"/>
              <a:ext cx="1241452" cy="465455"/>
            </a:xfrm>
            <a:prstGeom prst="rect">
              <a:avLst/>
            </a:prstGeom>
          </p:spPr>
          <p:txBody>
            <a:bodyPr vert="horz" wrap="square" lIns="0" tIns="0" rIns="0" bIns="0" rtlCol="0">
              <a:noAutofit/>
            </a:bodyPr>
            <a:lstStyle/>
            <a:p>
              <a:pPr marL="41258"/>
              <a:r>
                <a:rPr sz="982" b="1" spc="11" dirty="0">
                  <a:solidFill>
                    <a:srgbClr val="1F3A6D"/>
                  </a:solidFill>
                  <a:latin typeface="Gill Sans MT"/>
                  <a:cs typeface="Gill Sans MT"/>
                </a:rPr>
                <a:t>U</a:t>
              </a:r>
              <a:r>
                <a:rPr sz="982" b="1" spc="5" dirty="0">
                  <a:solidFill>
                    <a:srgbClr val="1F3A6D"/>
                  </a:solidFill>
                  <a:latin typeface="Gill Sans MT"/>
                  <a:cs typeface="Gill Sans MT"/>
                </a:rPr>
                <a:t>H</a:t>
              </a:r>
              <a:r>
                <a:rPr sz="982" b="1" dirty="0">
                  <a:solidFill>
                    <a:srgbClr val="1F3A6D"/>
                  </a:solidFill>
                  <a:latin typeface="Gill Sans MT"/>
                  <a:cs typeface="Gill Sans MT"/>
                </a:rPr>
                <a:t>C</a:t>
              </a:r>
              <a:endParaRPr sz="982" dirty="0">
                <a:solidFill>
                  <a:prstClr val="black"/>
                </a:solidFill>
                <a:latin typeface="Gill Sans MT"/>
                <a:cs typeface="Gill Sans MT"/>
              </a:endParaRPr>
            </a:p>
            <a:p>
              <a:pPr>
                <a:lnSpc>
                  <a:spcPts val="355"/>
                </a:lnSpc>
                <a:spcBef>
                  <a:spcPts val="8"/>
                </a:spcBef>
              </a:pPr>
              <a:endParaRPr sz="982" dirty="0">
                <a:solidFill>
                  <a:prstClr val="black"/>
                </a:solidFill>
              </a:endParaRPr>
            </a:p>
            <a:p>
              <a:r>
                <a:rPr sz="982" spc="-3" dirty="0">
                  <a:solidFill>
                    <a:srgbClr val="FFFFFF"/>
                  </a:solidFill>
                  <a:latin typeface="Gill Sans MT"/>
                  <a:cs typeface="Gill Sans MT"/>
                </a:rPr>
                <a:t>Fi</a:t>
              </a:r>
              <a:r>
                <a:rPr sz="982" dirty="0">
                  <a:solidFill>
                    <a:srgbClr val="FFFFFF"/>
                  </a:solidFill>
                  <a:latin typeface="Gill Sans MT"/>
                  <a:cs typeface="Gill Sans MT"/>
                </a:rPr>
                <a:t>n</a:t>
              </a:r>
              <a:r>
                <a:rPr sz="982" spc="-3" dirty="0">
                  <a:solidFill>
                    <a:srgbClr val="FFFFFF"/>
                  </a:solidFill>
                  <a:latin typeface="Gill Sans MT"/>
                  <a:cs typeface="Gill Sans MT"/>
                </a:rPr>
                <a:t>anc</a:t>
              </a:r>
              <a:r>
                <a:rPr sz="982" dirty="0">
                  <a:solidFill>
                    <a:srgbClr val="FFFFFF"/>
                  </a:solidFill>
                  <a:latin typeface="Gill Sans MT"/>
                  <a:cs typeface="Gill Sans MT"/>
                </a:rPr>
                <a:t>i</a:t>
              </a:r>
              <a:r>
                <a:rPr sz="982" spc="-3" dirty="0">
                  <a:solidFill>
                    <a:srgbClr val="FFFFFF"/>
                  </a:solidFill>
                  <a:latin typeface="Gill Sans MT"/>
                  <a:cs typeface="Gill Sans MT"/>
                </a:rPr>
                <a:t>a</a:t>
              </a:r>
              <a:r>
                <a:rPr sz="982" dirty="0">
                  <a:solidFill>
                    <a:srgbClr val="FFFFFF"/>
                  </a:solidFill>
                  <a:latin typeface="Gill Sans MT"/>
                  <a:cs typeface="Gill Sans MT"/>
                </a:rPr>
                <a:t>l</a:t>
              </a:r>
              <a:r>
                <a:rPr lang="en-US" sz="982" dirty="0">
                  <a:solidFill>
                    <a:srgbClr val="FFFFFF"/>
                  </a:solidFill>
                  <a:latin typeface="Gill Sans MT"/>
                  <a:cs typeface="Gill Sans MT"/>
                </a:rPr>
                <a:t> </a:t>
              </a:r>
              <a:r>
                <a:rPr sz="982" spc="-3" dirty="0">
                  <a:solidFill>
                    <a:srgbClr val="FFFFFF"/>
                  </a:solidFill>
                  <a:latin typeface="Gill Sans MT"/>
                  <a:cs typeface="Gill Sans MT"/>
                </a:rPr>
                <a:t>P</a:t>
              </a:r>
              <a:r>
                <a:rPr sz="982" spc="-8" dirty="0">
                  <a:solidFill>
                    <a:srgbClr val="FFFFFF"/>
                  </a:solidFill>
                  <a:latin typeface="Gill Sans MT"/>
                  <a:cs typeface="Gill Sans MT"/>
                </a:rPr>
                <a:t>r</a:t>
              </a:r>
              <a:r>
                <a:rPr sz="982" spc="-3" dirty="0">
                  <a:solidFill>
                    <a:srgbClr val="FFFFFF"/>
                  </a:solidFill>
                  <a:latin typeface="Gill Sans MT"/>
                  <a:cs typeface="Gill Sans MT"/>
                </a:rPr>
                <a:t>o</a:t>
              </a:r>
              <a:r>
                <a:rPr sz="982" dirty="0">
                  <a:solidFill>
                    <a:srgbClr val="FFFFFF"/>
                  </a:solidFill>
                  <a:latin typeface="Gill Sans MT"/>
                  <a:cs typeface="Gill Sans MT"/>
                </a:rPr>
                <a:t>te</a:t>
              </a:r>
              <a:r>
                <a:rPr sz="982" spc="5" dirty="0">
                  <a:solidFill>
                    <a:srgbClr val="FFFFFF"/>
                  </a:solidFill>
                  <a:latin typeface="Gill Sans MT"/>
                  <a:cs typeface="Gill Sans MT"/>
                </a:rPr>
                <a:t>c</a:t>
              </a:r>
              <a:r>
                <a:rPr sz="982" dirty="0">
                  <a:solidFill>
                    <a:srgbClr val="FFFFFF"/>
                  </a:solidFill>
                  <a:latin typeface="Gill Sans MT"/>
                  <a:cs typeface="Gill Sans MT"/>
                </a:rPr>
                <a:t>t</a:t>
              </a:r>
              <a:r>
                <a:rPr sz="982" spc="-3" dirty="0">
                  <a:solidFill>
                    <a:srgbClr val="FFFFFF"/>
                  </a:solidFill>
                  <a:latin typeface="Gill Sans MT"/>
                  <a:cs typeface="Gill Sans MT"/>
                </a:rPr>
                <a:t>io</a:t>
              </a:r>
              <a:r>
                <a:rPr sz="982" dirty="0">
                  <a:solidFill>
                    <a:srgbClr val="FFFFFF"/>
                  </a:solidFill>
                  <a:latin typeface="Gill Sans MT"/>
                  <a:cs typeface="Gill Sans MT"/>
                </a:rPr>
                <a:t>n</a:t>
              </a:r>
              <a:endParaRPr sz="982" dirty="0">
                <a:solidFill>
                  <a:prstClr val="black"/>
                </a:solidFill>
                <a:latin typeface="Gill Sans MT"/>
                <a:cs typeface="Gill Sans MT"/>
              </a:endParaRPr>
            </a:p>
          </p:txBody>
        </p:sp>
        <p:sp>
          <p:nvSpPr>
            <p:cNvPr id="35" name="object 33"/>
            <p:cNvSpPr txBox="1"/>
            <p:nvPr/>
          </p:nvSpPr>
          <p:spPr>
            <a:xfrm>
              <a:off x="3646391" y="2699134"/>
              <a:ext cx="1179345" cy="167640"/>
            </a:xfrm>
            <a:prstGeom prst="rect">
              <a:avLst/>
            </a:prstGeom>
          </p:spPr>
          <p:txBody>
            <a:bodyPr vert="horz" wrap="square" lIns="0" tIns="0" rIns="0" bIns="0" rtlCol="0">
              <a:noAutofit/>
            </a:bodyPr>
            <a:lstStyle/>
            <a:p>
              <a:pPr marL="6935"/>
              <a:r>
                <a:rPr sz="982" spc="5" dirty="0">
                  <a:solidFill>
                    <a:srgbClr val="FFFFFF"/>
                  </a:solidFill>
                  <a:latin typeface="Gill Sans MT"/>
                  <a:cs typeface="Gill Sans MT"/>
                </a:rPr>
                <a:t>E</a:t>
              </a:r>
              <a:r>
                <a:rPr sz="982" spc="-3" dirty="0">
                  <a:solidFill>
                    <a:srgbClr val="FFFFFF"/>
                  </a:solidFill>
                  <a:latin typeface="Gill Sans MT"/>
                  <a:cs typeface="Gill Sans MT"/>
                </a:rPr>
                <a:t>s</a:t>
              </a:r>
              <a:r>
                <a:rPr sz="982" spc="-5" dirty="0">
                  <a:solidFill>
                    <a:srgbClr val="FFFFFF"/>
                  </a:solidFill>
                  <a:latin typeface="Gill Sans MT"/>
                  <a:cs typeface="Gill Sans MT"/>
                </a:rPr>
                <a:t>s</a:t>
              </a:r>
              <a:r>
                <a:rPr sz="982" dirty="0">
                  <a:solidFill>
                    <a:srgbClr val="FFFFFF"/>
                  </a:solidFill>
                  <a:latin typeface="Gill Sans MT"/>
                  <a:cs typeface="Gill Sans MT"/>
                </a:rPr>
                <a:t>e</a:t>
              </a:r>
              <a:r>
                <a:rPr sz="982" spc="-3" dirty="0">
                  <a:solidFill>
                    <a:srgbClr val="FFFFFF"/>
                  </a:solidFill>
                  <a:latin typeface="Gill Sans MT"/>
                  <a:cs typeface="Gill Sans MT"/>
                </a:rPr>
                <a:t>n</a:t>
              </a:r>
              <a:r>
                <a:rPr sz="982" dirty="0">
                  <a:solidFill>
                    <a:srgbClr val="FFFFFF"/>
                  </a:solidFill>
                  <a:latin typeface="Gill Sans MT"/>
                  <a:cs typeface="Gill Sans MT"/>
                </a:rPr>
                <a:t>t</a:t>
              </a:r>
              <a:r>
                <a:rPr sz="982" spc="3" dirty="0">
                  <a:solidFill>
                    <a:srgbClr val="FFFFFF"/>
                  </a:solidFill>
                  <a:latin typeface="Gill Sans MT"/>
                  <a:cs typeface="Gill Sans MT"/>
                </a:rPr>
                <a:t>i</a:t>
              </a:r>
              <a:r>
                <a:rPr sz="982" spc="-3" dirty="0">
                  <a:solidFill>
                    <a:srgbClr val="FFFFFF"/>
                  </a:solidFill>
                  <a:latin typeface="Gill Sans MT"/>
                  <a:cs typeface="Gill Sans MT"/>
                </a:rPr>
                <a:t>a</a:t>
              </a:r>
              <a:r>
                <a:rPr sz="982" dirty="0">
                  <a:solidFill>
                    <a:srgbClr val="FFFFFF"/>
                  </a:solidFill>
                  <a:latin typeface="Gill Sans MT"/>
                  <a:cs typeface="Gill Sans MT"/>
                </a:rPr>
                <a:t>l</a:t>
              </a:r>
              <a:r>
                <a:rPr sz="982" spc="-11" dirty="0">
                  <a:solidFill>
                    <a:srgbClr val="FFFFFF"/>
                  </a:solidFill>
                  <a:latin typeface="Gill Sans MT"/>
                  <a:cs typeface="Gill Sans MT"/>
                </a:rPr>
                <a:t> </a:t>
              </a:r>
              <a:r>
                <a:rPr sz="982" dirty="0">
                  <a:solidFill>
                    <a:srgbClr val="FFFFFF"/>
                  </a:solidFill>
                  <a:latin typeface="Gill Sans MT"/>
                  <a:cs typeface="Gill Sans MT"/>
                </a:rPr>
                <a:t>Se</a:t>
              </a:r>
              <a:r>
                <a:rPr sz="982" spc="14" dirty="0">
                  <a:solidFill>
                    <a:srgbClr val="FFFFFF"/>
                  </a:solidFill>
                  <a:latin typeface="Gill Sans MT"/>
                  <a:cs typeface="Gill Sans MT"/>
                </a:rPr>
                <a:t>r</a:t>
              </a:r>
              <a:r>
                <a:rPr sz="982" spc="-3" dirty="0">
                  <a:solidFill>
                    <a:srgbClr val="FFFFFF"/>
                  </a:solidFill>
                  <a:latin typeface="Gill Sans MT"/>
                  <a:cs typeface="Gill Sans MT"/>
                </a:rPr>
                <a:t>v</a:t>
              </a:r>
              <a:r>
                <a:rPr sz="982" spc="-5" dirty="0">
                  <a:solidFill>
                    <a:srgbClr val="FFFFFF"/>
                  </a:solidFill>
                  <a:latin typeface="Gill Sans MT"/>
                  <a:cs typeface="Gill Sans MT"/>
                </a:rPr>
                <a:t>ic</a:t>
              </a:r>
              <a:r>
                <a:rPr sz="982" dirty="0">
                  <a:solidFill>
                    <a:srgbClr val="FFFFFF"/>
                  </a:solidFill>
                  <a:latin typeface="Gill Sans MT"/>
                  <a:cs typeface="Gill Sans MT"/>
                </a:rPr>
                <a:t>es</a:t>
              </a:r>
              <a:endParaRPr sz="982" dirty="0">
                <a:solidFill>
                  <a:prstClr val="black"/>
                </a:solidFill>
                <a:latin typeface="Gill Sans MT"/>
                <a:cs typeface="Gill Sans MT"/>
              </a:endParaRPr>
            </a:p>
          </p:txBody>
        </p:sp>
        <p:sp>
          <p:nvSpPr>
            <p:cNvPr id="36" name="object 34"/>
            <p:cNvSpPr txBox="1"/>
            <p:nvPr/>
          </p:nvSpPr>
          <p:spPr>
            <a:xfrm>
              <a:off x="3584286" y="3084479"/>
              <a:ext cx="1264704" cy="167640"/>
            </a:xfrm>
            <a:prstGeom prst="rect">
              <a:avLst/>
            </a:prstGeom>
          </p:spPr>
          <p:txBody>
            <a:bodyPr vert="horz" wrap="square" lIns="0" tIns="0" rIns="0" bIns="0" rtlCol="0">
              <a:noAutofit/>
            </a:bodyPr>
            <a:lstStyle/>
            <a:p>
              <a:pPr marL="6935"/>
              <a:r>
                <a:rPr sz="982" spc="-11" dirty="0">
                  <a:solidFill>
                    <a:srgbClr val="FFFFFF"/>
                  </a:solidFill>
                  <a:latin typeface="Gill Sans MT"/>
                  <a:cs typeface="Gill Sans MT"/>
                </a:rPr>
                <a:t>P</a:t>
              </a:r>
              <a:r>
                <a:rPr sz="982" dirty="0">
                  <a:solidFill>
                    <a:srgbClr val="FFFFFF"/>
                  </a:solidFill>
                  <a:latin typeface="Gill Sans MT"/>
                  <a:cs typeface="Gill Sans MT"/>
                </a:rPr>
                <a:t>o</a:t>
              </a:r>
              <a:r>
                <a:rPr sz="982" spc="-3" dirty="0">
                  <a:solidFill>
                    <a:srgbClr val="FFFFFF"/>
                  </a:solidFill>
                  <a:latin typeface="Gill Sans MT"/>
                  <a:cs typeface="Gill Sans MT"/>
                </a:rPr>
                <a:t>pu</a:t>
              </a:r>
              <a:r>
                <a:rPr sz="982" spc="3" dirty="0">
                  <a:solidFill>
                    <a:srgbClr val="FFFFFF"/>
                  </a:solidFill>
                  <a:latin typeface="Gill Sans MT"/>
                  <a:cs typeface="Gill Sans MT"/>
                </a:rPr>
                <a:t>l</a:t>
              </a:r>
              <a:r>
                <a:rPr sz="982" spc="-5" dirty="0">
                  <a:solidFill>
                    <a:srgbClr val="FFFFFF"/>
                  </a:solidFill>
                  <a:latin typeface="Gill Sans MT"/>
                  <a:cs typeface="Gill Sans MT"/>
                </a:rPr>
                <a:t>a</a:t>
              </a:r>
              <a:r>
                <a:rPr sz="982" dirty="0">
                  <a:solidFill>
                    <a:srgbClr val="FFFFFF"/>
                  </a:solidFill>
                  <a:latin typeface="Gill Sans MT"/>
                  <a:cs typeface="Gill Sans MT"/>
                </a:rPr>
                <a:t>t</a:t>
              </a:r>
              <a:r>
                <a:rPr sz="982" spc="-3" dirty="0">
                  <a:solidFill>
                    <a:srgbClr val="FFFFFF"/>
                  </a:solidFill>
                  <a:latin typeface="Gill Sans MT"/>
                  <a:cs typeface="Gill Sans MT"/>
                </a:rPr>
                <a:t>io</a:t>
              </a:r>
              <a:r>
                <a:rPr sz="982" dirty="0">
                  <a:solidFill>
                    <a:srgbClr val="FFFFFF"/>
                  </a:solidFill>
                  <a:latin typeface="Gill Sans MT"/>
                  <a:cs typeface="Gill Sans MT"/>
                </a:rPr>
                <a:t>n</a:t>
              </a:r>
              <a:r>
                <a:rPr lang="en-US" sz="982" dirty="0">
                  <a:solidFill>
                    <a:srgbClr val="FFFFFF"/>
                  </a:solidFill>
                  <a:latin typeface="Gill Sans MT"/>
                  <a:cs typeface="Gill Sans MT"/>
                </a:rPr>
                <a:t> </a:t>
              </a:r>
              <a:r>
                <a:rPr sz="982" spc="-3" dirty="0">
                  <a:solidFill>
                    <a:srgbClr val="FFFFFF"/>
                  </a:solidFill>
                  <a:latin typeface="Gill Sans MT"/>
                  <a:cs typeface="Gill Sans MT"/>
                </a:rPr>
                <a:t>C</a:t>
              </a:r>
              <a:r>
                <a:rPr sz="982" spc="-11" dirty="0">
                  <a:solidFill>
                    <a:srgbClr val="FFFFFF"/>
                  </a:solidFill>
                  <a:latin typeface="Gill Sans MT"/>
                  <a:cs typeface="Gill Sans MT"/>
                </a:rPr>
                <a:t>ov</a:t>
              </a:r>
              <a:r>
                <a:rPr sz="982" dirty="0">
                  <a:solidFill>
                    <a:srgbClr val="FFFFFF"/>
                  </a:solidFill>
                  <a:latin typeface="Gill Sans MT"/>
                  <a:cs typeface="Gill Sans MT"/>
                </a:rPr>
                <a:t>e</a:t>
              </a:r>
              <a:r>
                <a:rPr sz="982" spc="8" dirty="0">
                  <a:solidFill>
                    <a:srgbClr val="FFFFFF"/>
                  </a:solidFill>
                  <a:latin typeface="Gill Sans MT"/>
                  <a:cs typeface="Gill Sans MT"/>
                </a:rPr>
                <a:t>r</a:t>
              </a:r>
              <a:r>
                <a:rPr sz="982" dirty="0">
                  <a:solidFill>
                    <a:srgbClr val="FFFFFF"/>
                  </a:solidFill>
                  <a:latin typeface="Gill Sans MT"/>
                  <a:cs typeface="Gill Sans MT"/>
                </a:rPr>
                <a:t>a</a:t>
              </a:r>
              <a:r>
                <a:rPr sz="982" spc="-5" dirty="0">
                  <a:solidFill>
                    <a:srgbClr val="FFFFFF"/>
                  </a:solidFill>
                  <a:latin typeface="Gill Sans MT"/>
                  <a:cs typeface="Gill Sans MT"/>
                </a:rPr>
                <a:t>g</a:t>
              </a:r>
              <a:r>
                <a:rPr sz="982" dirty="0">
                  <a:solidFill>
                    <a:srgbClr val="FFFFFF"/>
                  </a:solidFill>
                  <a:latin typeface="Gill Sans MT"/>
                  <a:cs typeface="Gill Sans MT"/>
                </a:rPr>
                <a:t>e</a:t>
              </a:r>
              <a:endParaRPr sz="982" dirty="0">
                <a:solidFill>
                  <a:prstClr val="black"/>
                </a:solidFill>
                <a:latin typeface="Gill Sans MT"/>
                <a:cs typeface="Gill Sans MT"/>
              </a:endParaRPr>
            </a:p>
          </p:txBody>
        </p:sp>
        <p:sp>
          <p:nvSpPr>
            <p:cNvPr id="37" name="object 35"/>
            <p:cNvSpPr txBox="1"/>
            <p:nvPr/>
          </p:nvSpPr>
          <p:spPr>
            <a:xfrm>
              <a:off x="3646391" y="3469824"/>
              <a:ext cx="1109433" cy="167640"/>
            </a:xfrm>
            <a:prstGeom prst="rect">
              <a:avLst/>
            </a:prstGeom>
          </p:spPr>
          <p:txBody>
            <a:bodyPr vert="horz" wrap="square" lIns="0" tIns="0" rIns="0" bIns="0" rtlCol="0">
              <a:noAutofit/>
            </a:bodyPr>
            <a:lstStyle/>
            <a:p>
              <a:pPr marL="6935"/>
              <a:r>
                <a:rPr sz="982" spc="-11" dirty="0">
                  <a:solidFill>
                    <a:srgbClr val="FFFFFF"/>
                  </a:solidFill>
                  <a:latin typeface="Gill Sans MT"/>
                  <a:cs typeface="Gill Sans MT"/>
                </a:rPr>
                <a:t>R</a:t>
              </a:r>
              <a:r>
                <a:rPr sz="982" dirty="0">
                  <a:solidFill>
                    <a:srgbClr val="FFFFFF"/>
                  </a:solidFill>
                  <a:latin typeface="Gill Sans MT"/>
                  <a:cs typeface="Gill Sans MT"/>
                </a:rPr>
                <a:t>e</a:t>
              </a:r>
              <a:r>
                <a:rPr sz="982" spc="-3" dirty="0">
                  <a:solidFill>
                    <a:srgbClr val="FFFFFF"/>
                  </a:solidFill>
                  <a:latin typeface="Gill Sans MT"/>
                  <a:cs typeface="Gill Sans MT"/>
                </a:rPr>
                <a:t>sponsi</a:t>
              </a:r>
              <a:r>
                <a:rPr sz="982" spc="-11" dirty="0">
                  <a:solidFill>
                    <a:srgbClr val="FFFFFF"/>
                  </a:solidFill>
                  <a:latin typeface="Gill Sans MT"/>
                  <a:cs typeface="Gill Sans MT"/>
                </a:rPr>
                <a:t>v</a:t>
              </a:r>
              <a:r>
                <a:rPr sz="982" spc="-3" dirty="0">
                  <a:solidFill>
                    <a:srgbClr val="FFFFFF"/>
                  </a:solidFill>
                  <a:latin typeface="Gill Sans MT"/>
                  <a:cs typeface="Gill Sans MT"/>
                </a:rPr>
                <a:t>eness</a:t>
              </a:r>
              <a:endParaRPr sz="982" dirty="0">
                <a:solidFill>
                  <a:prstClr val="black"/>
                </a:solidFill>
                <a:latin typeface="Gill Sans MT"/>
                <a:cs typeface="Gill Sans MT"/>
              </a:endParaRPr>
            </a:p>
          </p:txBody>
        </p:sp>
        <p:sp>
          <p:nvSpPr>
            <p:cNvPr id="38" name="object 36"/>
            <p:cNvSpPr/>
            <p:nvPr/>
          </p:nvSpPr>
          <p:spPr>
            <a:xfrm>
              <a:off x="5064802" y="4297307"/>
              <a:ext cx="232270" cy="0"/>
            </a:xfrm>
            <a:custGeom>
              <a:avLst/>
              <a:gdLst/>
              <a:ahLst/>
              <a:cxnLst/>
              <a:rect l="l" t="t" r="r" b="b"/>
              <a:pathLst>
                <a:path w="232270">
                  <a:moveTo>
                    <a:pt x="0" y="0"/>
                  </a:moveTo>
                  <a:lnTo>
                    <a:pt x="232270" y="0"/>
                  </a:lnTo>
                </a:path>
              </a:pathLst>
            </a:custGeom>
            <a:ln w="50736">
              <a:solidFill>
                <a:srgbClr val="1F3A6D"/>
              </a:solidFill>
            </a:ln>
          </p:spPr>
          <p:txBody>
            <a:bodyPr wrap="square" lIns="0" tIns="0" rIns="0" bIns="0" rtlCol="0">
              <a:noAutofit/>
            </a:bodyPr>
            <a:lstStyle/>
            <a:p>
              <a:endParaRPr sz="982">
                <a:solidFill>
                  <a:prstClr val="black"/>
                </a:solidFill>
              </a:endParaRPr>
            </a:p>
          </p:txBody>
        </p:sp>
        <p:sp>
          <p:nvSpPr>
            <p:cNvPr id="39" name="object 37"/>
            <p:cNvSpPr/>
            <p:nvPr/>
          </p:nvSpPr>
          <p:spPr>
            <a:xfrm>
              <a:off x="5274873" y="4221437"/>
              <a:ext cx="131406" cy="151752"/>
            </a:xfrm>
            <a:custGeom>
              <a:avLst/>
              <a:gdLst/>
              <a:ahLst/>
              <a:cxnLst/>
              <a:rect l="l" t="t" r="r" b="b"/>
              <a:pathLst>
                <a:path w="131406" h="151752">
                  <a:moveTo>
                    <a:pt x="0" y="0"/>
                  </a:moveTo>
                  <a:lnTo>
                    <a:pt x="0" y="151752"/>
                  </a:lnTo>
                  <a:lnTo>
                    <a:pt x="131406" y="75869"/>
                  </a:lnTo>
                  <a:lnTo>
                    <a:pt x="0" y="0"/>
                  </a:lnTo>
                  <a:close/>
                </a:path>
              </a:pathLst>
            </a:custGeom>
            <a:solidFill>
              <a:srgbClr val="1F3A6D"/>
            </a:solidFill>
          </p:spPr>
          <p:txBody>
            <a:bodyPr wrap="square" lIns="0" tIns="0" rIns="0" bIns="0" rtlCol="0">
              <a:noAutofit/>
            </a:bodyPr>
            <a:lstStyle/>
            <a:p>
              <a:endParaRPr sz="982">
                <a:solidFill>
                  <a:prstClr val="black"/>
                </a:solidFill>
              </a:endParaRPr>
            </a:p>
          </p:txBody>
        </p:sp>
        <p:sp>
          <p:nvSpPr>
            <p:cNvPr id="40" name="object 38"/>
            <p:cNvSpPr txBox="1"/>
            <p:nvPr/>
          </p:nvSpPr>
          <p:spPr>
            <a:xfrm>
              <a:off x="5937029" y="4224124"/>
              <a:ext cx="617855" cy="167640"/>
            </a:xfrm>
            <a:prstGeom prst="rect">
              <a:avLst/>
            </a:prstGeom>
          </p:spPr>
          <p:txBody>
            <a:bodyPr vert="horz" wrap="square" lIns="0" tIns="0" rIns="0" bIns="0" rtlCol="0">
              <a:noAutofit/>
            </a:bodyPr>
            <a:lstStyle/>
            <a:p>
              <a:pPr marL="6935"/>
              <a:r>
                <a:rPr sz="982" spc="8" dirty="0">
                  <a:solidFill>
                    <a:srgbClr val="020303"/>
                  </a:solidFill>
                  <a:latin typeface="Gill Sans MT"/>
                  <a:cs typeface="Gill Sans MT"/>
                </a:rPr>
                <a:t>H</a:t>
              </a:r>
              <a:r>
                <a:rPr sz="982" spc="5" dirty="0">
                  <a:solidFill>
                    <a:srgbClr val="020303"/>
                  </a:solidFill>
                  <a:latin typeface="Gill Sans MT"/>
                  <a:cs typeface="Gill Sans MT"/>
                </a:rPr>
                <a:t>S</a:t>
              </a:r>
              <a:r>
                <a:rPr sz="982" dirty="0">
                  <a:solidFill>
                    <a:srgbClr val="020303"/>
                  </a:solidFill>
                  <a:latin typeface="Gill Sans MT"/>
                  <a:cs typeface="Gill Sans MT"/>
                </a:rPr>
                <a:t>S</a:t>
              </a:r>
              <a:r>
                <a:rPr sz="982" spc="-11" dirty="0">
                  <a:solidFill>
                    <a:srgbClr val="020303"/>
                  </a:solidFill>
                  <a:latin typeface="Gill Sans MT"/>
                  <a:cs typeface="Gill Sans MT"/>
                </a:rPr>
                <a:t> </a:t>
              </a:r>
              <a:r>
                <a:rPr sz="982" dirty="0">
                  <a:solidFill>
                    <a:srgbClr val="020303"/>
                  </a:solidFill>
                  <a:latin typeface="Gill Sans MT"/>
                  <a:cs typeface="Gill Sans MT"/>
                </a:rPr>
                <a:t>Imp</a:t>
              </a:r>
              <a:r>
                <a:rPr sz="982" spc="-5" dirty="0">
                  <a:solidFill>
                    <a:srgbClr val="020303"/>
                  </a:solidFill>
                  <a:latin typeface="Gill Sans MT"/>
                  <a:cs typeface="Gill Sans MT"/>
                </a:rPr>
                <a:t>a</a:t>
              </a:r>
              <a:r>
                <a:rPr sz="982" spc="5" dirty="0">
                  <a:solidFill>
                    <a:srgbClr val="020303"/>
                  </a:solidFill>
                  <a:latin typeface="Gill Sans MT"/>
                  <a:cs typeface="Gill Sans MT"/>
                </a:rPr>
                <a:t>c</a:t>
              </a:r>
              <a:r>
                <a:rPr sz="982" dirty="0">
                  <a:solidFill>
                    <a:srgbClr val="020303"/>
                  </a:solidFill>
                  <a:latin typeface="Gill Sans MT"/>
                  <a:cs typeface="Gill Sans MT"/>
                </a:rPr>
                <a:t>t</a:t>
              </a:r>
              <a:endParaRPr sz="982" dirty="0">
                <a:solidFill>
                  <a:prstClr val="black"/>
                </a:solidFill>
                <a:latin typeface="Gill Sans MT"/>
                <a:cs typeface="Gill Sans MT"/>
              </a:endParaRPr>
            </a:p>
          </p:txBody>
        </p:sp>
        <p:sp>
          <p:nvSpPr>
            <p:cNvPr id="41" name="object 39"/>
            <p:cNvSpPr/>
            <p:nvPr/>
          </p:nvSpPr>
          <p:spPr>
            <a:xfrm>
              <a:off x="5307842" y="2599406"/>
              <a:ext cx="247637" cy="747560"/>
            </a:xfrm>
            <a:custGeom>
              <a:avLst/>
              <a:gdLst/>
              <a:ahLst/>
              <a:cxnLst/>
              <a:rect l="l" t="t" r="r" b="b"/>
              <a:pathLst>
                <a:path w="247637" h="747560">
                  <a:moveTo>
                    <a:pt x="247637" y="747560"/>
                  </a:moveTo>
                  <a:lnTo>
                    <a:pt x="67094" y="747560"/>
                  </a:lnTo>
                  <a:lnTo>
                    <a:pt x="52692" y="745993"/>
                  </a:lnTo>
                  <a:lnTo>
                    <a:pt x="17195" y="725197"/>
                  </a:lnTo>
                  <a:lnTo>
                    <a:pt x="354" y="687361"/>
                  </a:lnTo>
                  <a:lnTo>
                    <a:pt x="0" y="67094"/>
                  </a:lnTo>
                  <a:lnTo>
                    <a:pt x="1566" y="52692"/>
                  </a:lnTo>
                  <a:lnTo>
                    <a:pt x="22357" y="17195"/>
                  </a:lnTo>
                  <a:lnTo>
                    <a:pt x="60196" y="354"/>
                  </a:lnTo>
                  <a:lnTo>
                    <a:pt x="247637" y="0"/>
                  </a:lnTo>
                </a:path>
              </a:pathLst>
            </a:custGeom>
            <a:ln w="11176">
              <a:solidFill>
                <a:srgbClr val="231F20"/>
              </a:solidFill>
            </a:ln>
          </p:spPr>
          <p:txBody>
            <a:bodyPr wrap="square" lIns="0" tIns="0" rIns="0" bIns="0" rtlCol="0">
              <a:noAutofit/>
            </a:bodyPr>
            <a:lstStyle/>
            <a:p>
              <a:endParaRPr sz="982">
                <a:solidFill>
                  <a:prstClr val="black"/>
                </a:solidFill>
              </a:endParaRPr>
            </a:p>
          </p:txBody>
        </p:sp>
        <p:sp>
          <p:nvSpPr>
            <p:cNvPr id="42" name="object 40"/>
            <p:cNvSpPr/>
            <p:nvPr/>
          </p:nvSpPr>
          <p:spPr>
            <a:xfrm>
              <a:off x="5431667" y="2015955"/>
              <a:ext cx="1662328" cy="926148"/>
            </a:xfrm>
            <a:custGeom>
              <a:avLst/>
              <a:gdLst/>
              <a:ahLst/>
              <a:cxnLst/>
              <a:rect l="l" t="t" r="r" b="b"/>
              <a:pathLst>
                <a:path w="1662328" h="698588">
                  <a:moveTo>
                    <a:pt x="1603324" y="0"/>
                  </a:moveTo>
                  <a:lnTo>
                    <a:pt x="50700" y="588"/>
                  </a:lnTo>
                  <a:lnTo>
                    <a:pt x="14640" y="20207"/>
                  </a:lnTo>
                  <a:lnTo>
                    <a:pt x="0" y="59004"/>
                  </a:lnTo>
                  <a:lnTo>
                    <a:pt x="590" y="647894"/>
                  </a:lnTo>
                  <a:lnTo>
                    <a:pt x="20221" y="683949"/>
                  </a:lnTo>
                  <a:lnTo>
                    <a:pt x="59016" y="698588"/>
                  </a:lnTo>
                  <a:lnTo>
                    <a:pt x="1611650" y="697999"/>
                  </a:lnTo>
                  <a:lnTo>
                    <a:pt x="1647696" y="678363"/>
                  </a:lnTo>
                  <a:lnTo>
                    <a:pt x="1662328" y="639559"/>
                  </a:lnTo>
                  <a:lnTo>
                    <a:pt x="1662328" y="59004"/>
                  </a:lnTo>
                  <a:lnTo>
                    <a:pt x="1642124" y="14637"/>
                  </a:lnTo>
                  <a:lnTo>
                    <a:pt x="1603324" y="0"/>
                  </a:lnTo>
                  <a:close/>
                </a:path>
              </a:pathLst>
            </a:custGeom>
            <a:solidFill>
              <a:srgbClr val="1F3A6D"/>
            </a:solidFill>
          </p:spPr>
          <p:txBody>
            <a:bodyPr wrap="square" lIns="0" tIns="0" rIns="0" bIns="0" rtlCol="0">
              <a:noAutofit/>
            </a:bodyPr>
            <a:lstStyle/>
            <a:p>
              <a:endParaRPr sz="982">
                <a:solidFill>
                  <a:prstClr val="black"/>
                </a:solidFill>
              </a:endParaRPr>
            </a:p>
          </p:txBody>
        </p:sp>
        <p:sp>
          <p:nvSpPr>
            <p:cNvPr id="43" name="object 41"/>
            <p:cNvSpPr/>
            <p:nvPr/>
          </p:nvSpPr>
          <p:spPr>
            <a:xfrm>
              <a:off x="5431667" y="3020816"/>
              <a:ext cx="1662328" cy="768831"/>
            </a:xfrm>
            <a:custGeom>
              <a:avLst/>
              <a:gdLst/>
              <a:ahLst/>
              <a:cxnLst/>
              <a:rect l="l" t="t" r="r" b="b"/>
              <a:pathLst>
                <a:path w="1662328" h="682066">
                  <a:moveTo>
                    <a:pt x="1603324" y="0"/>
                  </a:moveTo>
                  <a:lnTo>
                    <a:pt x="50690" y="589"/>
                  </a:lnTo>
                  <a:lnTo>
                    <a:pt x="14637" y="20218"/>
                  </a:lnTo>
                  <a:lnTo>
                    <a:pt x="0" y="59016"/>
                  </a:lnTo>
                  <a:lnTo>
                    <a:pt x="589" y="631375"/>
                  </a:lnTo>
                  <a:lnTo>
                    <a:pt x="20218" y="667429"/>
                  </a:lnTo>
                  <a:lnTo>
                    <a:pt x="59016" y="682066"/>
                  </a:lnTo>
                  <a:lnTo>
                    <a:pt x="1611640" y="681477"/>
                  </a:lnTo>
                  <a:lnTo>
                    <a:pt x="1647693" y="661851"/>
                  </a:lnTo>
                  <a:lnTo>
                    <a:pt x="1662328" y="623049"/>
                  </a:lnTo>
                  <a:lnTo>
                    <a:pt x="1662328" y="59016"/>
                  </a:lnTo>
                  <a:lnTo>
                    <a:pt x="1642120" y="14640"/>
                  </a:lnTo>
                  <a:lnTo>
                    <a:pt x="1603324" y="0"/>
                  </a:lnTo>
                  <a:close/>
                </a:path>
              </a:pathLst>
            </a:custGeom>
            <a:solidFill>
              <a:srgbClr val="1F3A6D"/>
            </a:solidFill>
          </p:spPr>
          <p:txBody>
            <a:bodyPr wrap="square" lIns="0" tIns="0" rIns="0" bIns="0" rtlCol="0">
              <a:noAutofit/>
            </a:bodyPr>
            <a:lstStyle/>
            <a:p>
              <a:endParaRPr sz="982">
                <a:solidFill>
                  <a:prstClr val="black"/>
                </a:solidFill>
              </a:endParaRPr>
            </a:p>
          </p:txBody>
        </p:sp>
        <p:sp>
          <p:nvSpPr>
            <p:cNvPr id="44" name="object 42"/>
            <p:cNvSpPr txBox="1"/>
            <p:nvPr/>
          </p:nvSpPr>
          <p:spPr>
            <a:xfrm>
              <a:off x="5510038" y="2116894"/>
              <a:ext cx="1505585" cy="567784"/>
            </a:xfrm>
            <a:prstGeom prst="rect">
              <a:avLst/>
            </a:prstGeom>
          </p:spPr>
          <p:txBody>
            <a:bodyPr vert="horz" wrap="square" lIns="0" tIns="0" rIns="0" bIns="0" rtlCol="0">
              <a:noAutofit/>
            </a:bodyPr>
            <a:lstStyle/>
            <a:p>
              <a:pPr marL="6935" marR="6935"/>
              <a:r>
                <a:rPr sz="982" spc="3" dirty="0">
                  <a:solidFill>
                    <a:srgbClr val="FFFFFF"/>
                  </a:solidFill>
                  <a:latin typeface="Gill Sans MT"/>
                  <a:cs typeface="Gill Sans MT"/>
                </a:rPr>
                <a:t>S</a:t>
              </a:r>
              <a:r>
                <a:rPr sz="982" dirty="0">
                  <a:solidFill>
                    <a:srgbClr val="FFFFFF"/>
                  </a:solidFill>
                  <a:latin typeface="Gill Sans MT"/>
                  <a:cs typeface="Gill Sans MT"/>
                </a:rPr>
                <a:t>us</a:t>
              </a:r>
              <a:r>
                <a:rPr sz="982" spc="8" dirty="0">
                  <a:solidFill>
                    <a:srgbClr val="FFFFFF"/>
                  </a:solidFill>
                  <a:latin typeface="Gill Sans MT"/>
                  <a:cs typeface="Gill Sans MT"/>
                </a:rPr>
                <a:t>t</a:t>
              </a:r>
              <a:r>
                <a:rPr sz="982" spc="-3" dirty="0">
                  <a:solidFill>
                    <a:srgbClr val="FFFFFF"/>
                  </a:solidFill>
                  <a:latin typeface="Gill Sans MT"/>
                  <a:cs typeface="Gill Sans MT"/>
                </a:rPr>
                <a:t>aine</a:t>
              </a:r>
              <a:r>
                <a:rPr sz="982" dirty="0">
                  <a:solidFill>
                    <a:srgbClr val="FFFFFF"/>
                  </a:solidFill>
                  <a:latin typeface="Gill Sans MT"/>
                  <a:cs typeface="Gill Sans MT"/>
                </a:rPr>
                <a:t>d</a:t>
              </a:r>
              <a:r>
                <a:rPr lang="en-US" sz="982" spc="-11" dirty="0">
                  <a:solidFill>
                    <a:srgbClr val="FFFFFF"/>
                  </a:solidFill>
                  <a:latin typeface="Gill Sans MT"/>
                  <a:cs typeface="Gill Sans MT"/>
                </a:rPr>
                <a:t> </a:t>
              </a:r>
              <a:r>
                <a:rPr sz="982" dirty="0">
                  <a:solidFill>
                    <a:srgbClr val="FFFFFF"/>
                  </a:solidFill>
                  <a:latin typeface="Gill Sans MT"/>
                  <a:cs typeface="Gill Sans MT"/>
                </a:rPr>
                <a:t>Im</a:t>
              </a:r>
              <a:r>
                <a:rPr sz="982" spc="-3" dirty="0">
                  <a:solidFill>
                    <a:srgbClr val="FFFFFF"/>
                  </a:solidFill>
                  <a:latin typeface="Gill Sans MT"/>
                  <a:cs typeface="Gill Sans MT"/>
                </a:rPr>
                <a:t>p</a:t>
              </a:r>
              <a:r>
                <a:rPr sz="982" spc="-8" dirty="0">
                  <a:solidFill>
                    <a:srgbClr val="FFFFFF"/>
                  </a:solidFill>
                  <a:latin typeface="Gill Sans MT"/>
                  <a:cs typeface="Gill Sans MT"/>
                </a:rPr>
                <a:t>r</a:t>
              </a:r>
              <a:r>
                <a:rPr sz="982" spc="-11" dirty="0">
                  <a:solidFill>
                    <a:srgbClr val="FFFFFF"/>
                  </a:solidFill>
                  <a:latin typeface="Gill Sans MT"/>
                  <a:cs typeface="Gill Sans MT"/>
                </a:rPr>
                <a:t>ov</a:t>
              </a:r>
              <a:r>
                <a:rPr sz="982" spc="3" dirty="0">
                  <a:solidFill>
                    <a:srgbClr val="FFFFFF"/>
                  </a:solidFill>
                  <a:latin typeface="Gill Sans MT"/>
                  <a:cs typeface="Gill Sans MT"/>
                </a:rPr>
                <a:t>e</a:t>
              </a:r>
              <a:r>
                <a:rPr sz="982" spc="-3" dirty="0">
                  <a:solidFill>
                    <a:srgbClr val="FFFFFF"/>
                  </a:solidFill>
                  <a:latin typeface="Gill Sans MT"/>
                  <a:cs typeface="Gill Sans MT"/>
                </a:rPr>
                <a:t>m</a:t>
              </a:r>
              <a:r>
                <a:rPr sz="982" dirty="0">
                  <a:solidFill>
                    <a:srgbClr val="FFFFFF"/>
                  </a:solidFill>
                  <a:latin typeface="Gill Sans MT"/>
                  <a:cs typeface="Gill Sans MT"/>
                </a:rPr>
                <a:t>e</a:t>
              </a:r>
              <a:r>
                <a:rPr sz="982" spc="-3" dirty="0">
                  <a:solidFill>
                    <a:srgbClr val="FFFFFF"/>
                  </a:solidFill>
                  <a:latin typeface="Gill Sans MT"/>
                  <a:cs typeface="Gill Sans MT"/>
                </a:rPr>
                <a:t>n</a:t>
              </a:r>
              <a:r>
                <a:rPr sz="982" spc="5" dirty="0">
                  <a:solidFill>
                    <a:srgbClr val="FFFFFF"/>
                  </a:solidFill>
                  <a:latin typeface="Gill Sans MT"/>
                  <a:cs typeface="Gill Sans MT"/>
                </a:rPr>
                <a:t>t</a:t>
              </a:r>
              <a:r>
                <a:rPr sz="982" dirty="0">
                  <a:solidFill>
                    <a:srgbClr val="FFFFFF"/>
                  </a:solidFill>
                  <a:latin typeface="Gill Sans MT"/>
                  <a:cs typeface="Gill Sans MT"/>
                </a:rPr>
                <a:t>s </a:t>
              </a:r>
              <a:r>
                <a:rPr sz="982" spc="-3" dirty="0">
                  <a:solidFill>
                    <a:srgbClr val="FFFFFF"/>
                  </a:solidFill>
                  <a:latin typeface="Gill Sans MT"/>
                  <a:cs typeface="Gill Sans MT"/>
                </a:rPr>
                <a:t>i</a:t>
              </a:r>
              <a:r>
                <a:rPr sz="982" dirty="0">
                  <a:solidFill>
                    <a:srgbClr val="FFFFFF"/>
                  </a:solidFill>
                  <a:latin typeface="Gill Sans MT"/>
                  <a:cs typeface="Gill Sans MT"/>
                </a:rPr>
                <a:t>n</a:t>
              </a:r>
              <a:r>
                <a:rPr sz="982" spc="-11" dirty="0">
                  <a:solidFill>
                    <a:srgbClr val="FFFFFF"/>
                  </a:solidFill>
                  <a:latin typeface="Gill Sans MT"/>
                  <a:cs typeface="Gill Sans MT"/>
                </a:rPr>
                <a:t> </a:t>
              </a:r>
              <a:r>
                <a:rPr sz="982" dirty="0">
                  <a:solidFill>
                    <a:srgbClr val="FFFFFF"/>
                  </a:solidFill>
                  <a:latin typeface="Gill Sans MT"/>
                  <a:cs typeface="Gill Sans MT"/>
                </a:rPr>
                <a:t>H</a:t>
              </a:r>
              <a:r>
                <a:rPr sz="982" spc="5" dirty="0">
                  <a:solidFill>
                    <a:srgbClr val="FFFFFF"/>
                  </a:solidFill>
                  <a:latin typeface="Gill Sans MT"/>
                  <a:cs typeface="Gill Sans MT"/>
                </a:rPr>
                <a:t>e</a:t>
              </a:r>
              <a:r>
                <a:rPr sz="982" spc="-3" dirty="0">
                  <a:solidFill>
                    <a:srgbClr val="FFFFFF"/>
                  </a:solidFill>
                  <a:latin typeface="Gill Sans MT"/>
                  <a:cs typeface="Gill Sans MT"/>
                </a:rPr>
                <a:t>a</a:t>
              </a:r>
              <a:r>
                <a:rPr sz="982" dirty="0">
                  <a:solidFill>
                    <a:srgbClr val="FFFFFF"/>
                  </a:solidFill>
                  <a:latin typeface="Gill Sans MT"/>
                  <a:cs typeface="Gill Sans MT"/>
                </a:rPr>
                <a:t>l</a:t>
              </a:r>
              <a:r>
                <a:rPr sz="982" spc="3" dirty="0">
                  <a:solidFill>
                    <a:srgbClr val="FFFFFF"/>
                  </a:solidFill>
                  <a:latin typeface="Gill Sans MT"/>
                  <a:cs typeface="Gill Sans MT"/>
                </a:rPr>
                <a:t>t</a:t>
              </a:r>
              <a:r>
                <a:rPr sz="982" dirty="0">
                  <a:solidFill>
                    <a:srgbClr val="FFFFFF"/>
                  </a:solidFill>
                  <a:latin typeface="Gill Sans MT"/>
                  <a:cs typeface="Gill Sans MT"/>
                </a:rPr>
                <a:t>h</a:t>
              </a:r>
              <a:r>
                <a:rPr sz="982" spc="-11" dirty="0">
                  <a:solidFill>
                    <a:srgbClr val="FFFFFF"/>
                  </a:solidFill>
                  <a:latin typeface="Gill Sans MT"/>
                  <a:cs typeface="Gill Sans MT"/>
                </a:rPr>
                <a:t> </a:t>
              </a:r>
              <a:r>
                <a:rPr sz="982" spc="-5" dirty="0">
                  <a:solidFill>
                    <a:srgbClr val="FFFFFF"/>
                  </a:solidFill>
                  <a:latin typeface="Gill Sans MT"/>
                  <a:cs typeface="Gill Sans MT"/>
                </a:rPr>
                <a:t>fo</a:t>
              </a:r>
              <a:r>
                <a:rPr sz="982" dirty="0">
                  <a:solidFill>
                    <a:srgbClr val="FFFFFF"/>
                  </a:solidFill>
                  <a:latin typeface="Gill Sans MT"/>
                  <a:cs typeface="Gill Sans MT"/>
                </a:rPr>
                <a:t>r</a:t>
              </a:r>
              <a:r>
                <a:rPr sz="982" spc="-11" dirty="0">
                  <a:solidFill>
                    <a:srgbClr val="FFFFFF"/>
                  </a:solidFill>
                  <a:latin typeface="Gill Sans MT"/>
                  <a:cs typeface="Gill Sans MT"/>
                </a:rPr>
                <a:t> </a:t>
              </a:r>
              <a:r>
                <a:rPr sz="982" spc="5" dirty="0">
                  <a:solidFill>
                    <a:srgbClr val="FFFFFF"/>
                  </a:solidFill>
                  <a:latin typeface="Gill Sans MT"/>
                  <a:cs typeface="Gill Sans MT"/>
                </a:rPr>
                <a:t>E</a:t>
              </a:r>
              <a:r>
                <a:rPr sz="982" spc="3" dirty="0">
                  <a:solidFill>
                    <a:srgbClr val="FFFFFF"/>
                  </a:solidFill>
                  <a:latin typeface="Gill Sans MT"/>
                  <a:cs typeface="Gill Sans MT"/>
                </a:rPr>
                <a:t>PC</a:t>
              </a:r>
              <a:r>
                <a:rPr sz="982" spc="5" dirty="0">
                  <a:solidFill>
                    <a:srgbClr val="FFFFFF"/>
                  </a:solidFill>
                  <a:latin typeface="Gill Sans MT"/>
                  <a:cs typeface="Gill Sans MT"/>
                </a:rPr>
                <a:t>M</a:t>
              </a:r>
              <a:r>
                <a:rPr sz="982" spc="-17" dirty="0">
                  <a:solidFill>
                    <a:srgbClr val="FFFFFF"/>
                  </a:solidFill>
                  <a:latin typeface="Gill Sans MT"/>
                  <a:cs typeface="Gill Sans MT"/>
                </a:rPr>
                <a:t>D</a:t>
              </a:r>
              <a:r>
                <a:rPr sz="982" dirty="0">
                  <a:solidFill>
                    <a:srgbClr val="FFFFFF"/>
                  </a:solidFill>
                  <a:latin typeface="Gill Sans MT"/>
                  <a:cs typeface="Gill Sans MT"/>
                </a:rPr>
                <a:t>, A</a:t>
              </a:r>
              <a:r>
                <a:rPr sz="982" spc="3" dirty="0">
                  <a:solidFill>
                    <a:srgbClr val="FFFFFF"/>
                  </a:solidFill>
                  <a:latin typeface="Gill Sans MT"/>
                  <a:cs typeface="Gill Sans MT"/>
                </a:rPr>
                <a:t>I</a:t>
              </a:r>
              <a:r>
                <a:rPr sz="982" spc="-3" dirty="0">
                  <a:solidFill>
                    <a:srgbClr val="FFFFFF"/>
                  </a:solidFill>
                  <a:latin typeface="Gill Sans MT"/>
                  <a:cs typeface="Gill Sans MT"/>
                </a:rPr>
                <a:t>D</a:t>
              </a:r>
              <a:r>
                <a:rPr sz="982" dirty="0">
                  <a:solidFill>
                    <a:srgbClr val="FFFFFF"/>
                  </a:solidFill>
                  <a:latin typeface="Gill Sans MT"/>
                  <a:cs typeface="Gill Sans MT"/>
                </a:rPr>
                <a:t>S</a:t>
              </a:r>
              <a:r>
                <a:rPr sz="982" spc="58" dirty="0">
                  <a:solidFill>
                    <a:srgbClr val="FFFFFF"/>
                  </a:solidFill>
                  <a:latin typeface="Gill Sans MT"/>
                  <a:cs typeface="Gill Sans MT"/>
                </a:rPr>
                <a:t> </a:t>
              </a:r>
              <a:r>
                <a:rPr sz="982" spc="-8" dirty="0">
                  <a:solidFill>
                    <a:srgbClr val="FFFFFF"/>
                  </a:solidFill>
                  <a:latin typeface="Gill Sans MT"/>
                  <a:cs typeface="Gill Sans MT"/>
                </a:rPr>
                <a:t>Fr</a:t>
              </a:r>
              <a:r>
                <a:rPr sz="982" dirty="0">
                  <a:solidFill>
                    <a:srgbClr val="FFFFFF"/>
                  </a:solidFill>
                  <a:latin typeface="Gill Sans MT"/>
                  <a:cs typeface="Gill Sans MT"/>
                </a:rPr>
                <a:t>ee</a:t>
              </a:r>
              <a:r>
                <a:rPr sz="982" spc="-11" dirty="0">
                  <a:solidFill>
                    <a:srgbClr val="FFFFFF"/>
                  </a:solidFill>
                  <a:latin typeface="Gill Sans MT"/>
                  <a:cs typeface="Gill Sans MT"/>
                </a:rPr>
                <a:t> </a:t>
              </a:r>
              <a:r>
                <a:rPr sz="982" dirty="0">
                  <a:solidFill>
                    <a:srgbClr val="FFFFFF"/>
                  </a:solidFill>
                  <a:latin typeface="Gill Sans MT"/>
                  <a:cs typeface="Gill Sans MT"/>
                </a:rPr>
                <a:t>Ge</a:t>
              </a:r>
              <a:r>
                <a:rPr sz="982" spc="-3" dirty="0">
                  <a:solidFill>
                    <a:srgbClr val="FFFFFF"/>
                  </a:solidFill>
                  <a:latin typeface="Gill Sans MT"/>
                  <a:cs typeface="Gill Sans MT"/>
                </a:rPr>
                <a:t>n</a:t>
              </a:r>
              <a:r>
                <a:rPr sz="982" dirty="0">
                  <a:solidFill>
                    <a:srgbClr val="FFFFFF"/>
                  </a:solidFill>
                  <a:latin typeface="Gill Sans MT"/>
                  <a:cs typeface="Gill Sans MT"/>
                </a:rPr>
                <a:t>e</a:t>
              </a:r>
              <a:r>
                <a:rPr sz="982" spc="8" dirty="0">
                  <a:solidFill>
                    <a:srgbClr val="FFFFFF"/>
                  </a:solidFill>
                  <a:latin typeface="Gill Sans MT"/>
                  <a:cs typeface="Gill Sans MT"/>
                </a:rPr>
                <a:t>r</a:t>
              </a:r>
              <a:r>
                <a:rPr sz="982" spc="-8" dirty="0">
                  <a:solidFill>
                    <a:srgbClr val="FFFFFF"/>
                  </a:solidFill>
                  <a:latin typeface="Gill Sans MT"/>
                  <a:cs typeface="Gill Sans MT"/>
                </a:rPr>
                <a:t>a</a:t>
              </a:r>
              <a:r>
                <a:rPr sz="982" dirty="0">
                  <a:solidFill>
                    <a:srgbClr val="FFFFFF"/>
                  </a:solidFill>
                  <a:latin typeface="Gill Sans MT"/>
                  <a:cs typeface="Gill Sans MT"/>
                </a:rPr>
                <a:t>t</a:t>
              </a:r>
              <a:r>
                <a:rPr sz="982" spc="-3" dirty="0">
                  <a:solidFill>
                    <a:srgbClr val="FFFFFF"/>
                  </a:solidFill>
                  <a:latin typeface="Gill Sans MT"/>
                  <a:cs typeface="Gill Sans MT"/>
                </a:rPr>
                <a:t>io</a:t>
              </a:r>
              <a:r>
                <a:rPr sz="982" spc="3" dirty="0">
                  <a:solidFill>
                    <a:srgbClr val="FFFFFF"/>
                  </a:solidFill>
                  <a:latin typeface="Gill Sans MT"/>
                  <a:cs typeface="Gill Sans MT"/>
                </a:rPr>
                <a:t>n</a:t>
              </a:r>
              <a:r>
                <a:rPr sz="982" dirty="0">
                  <a:solidFill>
                    <a:srgbClr val="FFFFFF"/>
                  </a:solidFill>
                  <a:latin typeface="Gill Sans MT"/>
                  <a:cs typeface="Gill Sans MT"/>
                </a:rPr>
                <a:t>, </a:t>
              </a:r>
              <a:r>
                <a:rPr sz="982" spc="-3" dirty="0">
                  <a:solidFill>
                    <a:srgbClr val="FFFFFF"/>
                  </a:solidFill>
                  <a:latin typeface="Gill Sans MT"/>
                  <a:cs typeface="Gill Sans MT"/>
                </a:rPr>
                <a:t>a</a:t>
              </a:r>
              <a:r>
                <a:rPr sz="982" spc="-5" dirty="0">
                  <a:solidFill>
                    <a:srgbClr val="FFFFFF"/>
                  </a:solidFill>
                  <a:latin typeface="Gill Sans MT"/>
                  <a:cs typeface="Gill Sans MT"/>
                </a:rPr>
                <a:t>n</a:t>
              </a:r>
              <a:r>
                <a:rPr sz="982" dirty="0">
                  <a:solidFill>
                    <a:srgbClr val="FFFFFF"/>
                  </a:solidFill>
                  <a:latin typeface="Gill Sans MT"/>
                  <a:cs typeface="Gill Sans MT"/>
                </a:rPr>
                <a:t>d</a:t>
              </a:r>
              <a:r>
                <a:rPr sz="982" spc="-11" dirty="0">
                  <a:solidFill>
                    <a:srgbClr val="FFFFFF"/>
                  </a:solidFill>
                  <a:latin typeface="Gill Sans MT"/>
                  <a:cs typeface="Gill Sans MT"/>
                </a:rPr>
                <a:t> </a:t>
              </a:r>
              <a:r>
                <a:rPr sz="982" spc="3" dirty="0">
                  <a:solidFill>
                    <a:srgbClr val="FFFFFF"/>
                  </a:solidFill>
                  <a:latin typeface="Gill Sans MT"/>
                  <a:cs typeface="Gill Sans MT"/>
                </a:rPr>
                <a:t>PCI</a:t>
              </a:r>
              <a:r>
                <a:rPr sz="982" dirty="0">
                  <a:solidFill>
                    <a:srgbClr val="FFFFFF"/>
                  </a:solidFill>
                  <a:latin typeface="Gill Sans MT"/>
                  <a:cs typeface="Gill Sans MT"/>
                </a:rPr>
                <a:t>D</a:t>
              </a:r>
              <a:endParaRPr sz="982" dirty="0">
                <a:solidFill>
                  <a:prstClr val="black"/>
                </a:solidFill>
                <a:latin typeface="Gill Sans MT"/>
                <a:cs typeface="Gill Sans MT"/>
              </a:endParaRPr>
            </a:p>
          </p:txBody>
        </p:sp>
        <p:sp>
          <p:nvSpPr>
            <p:cNvPr id="45" name="object 43"/>
            <p:cNvSpPr txBox="1"/>
            <p:nvPr/>
          </p:nvSpPr>
          <p:spPr>
            <a:xfrm>
              <a:off x="5516729" y="3084479"/>
              <a:ext cx="1505585" cy="292100"/>
            </a:xfrm>
            <a:prstGeom prst="rect">
              <a:avLst/>
            </a:prstGeom>
          </p:spPr>
          <p:txBody>
            <a:bodyPr vert="horz" wrap="square" lIns="0" tIns="0" rIns="0" bIns="0" rtlCol="0">
              <a:noAutofit/>
            </a:bodyPr>
            <a:lstStyle/>
            <a:p>
              <a:pPr marL="6935" marR="6935"/>
              <a:r>
                <a:rPr sz="982" spc="3" dirty="0">
                  <a:solidFill>
                    <a:srgbClr val="FFFFFF"/>
                  </a:solidFill>
                  <a:latin typeface="Gill Sans MT"/>
                  <a:cs typeface="Gill Sans MT"/>
                </a:rPr>
                <a:t>S</a:t>
              </a:r>
              <a:r>
                <a:rPr sz="982" dirty="0">
                  <a:solidFill>
                    <a:srgbClr val="FFFFFF"/>
                  </a:solidFill>
                  <a:latin typeface="Gill Sans MT"/>
                  <a:cs typeface="Gill Sans MT"/>
                </a:rPr>
                <a:t>us</a:t>
              </a:r>
              <a:r>
                <a:rPr sz="982" spc="8" dirty="0">
                  <a:solidFill>
                    <a:srgbClr val="FFFFFF"/>
                  </a:solidFill>
                  <a:latin typeface="Gill Sans MT"/>
                  <a:cs typeface="Gill Sans MT"/>
                </a:rPr>
                <a:t>t</a:t>
              </a:r>
              <a:r>
                <a:rPr sz="982" spc="-3" dirty="0">
                  <a:solidFill>
                    <a:srgbClr val="FFFFFF"/>
                  </a:solidFill>
                  <a:latin typeface="Gill Sans MT"/>
                  <a:cs typeface="Gill Sans MT"/>
                </a:rPr>
                <a:t>aine</a:t>
              </a:r>
              <a:r>
                <a:rPr sz="982" dirty="0">
                  <a:solidFill>
                    <a:srgbClr val="FFFFFF"/>
                  </a:solidFill>
                  <a:latin typeface="Gill Sans MT"/>
                  <a:cs typeface="Gill Sans MT"/>
                </a:rPr>
                <a:t>d</a:t>
              </a:r>
              <a:r>
                <a:rPr sz="982" spc="-11" dirty="0">
                  <a:solidFill>
                    <a:srgbClr val="FFFFFF"/>
                  </a:solidFill>
                  <a:latin typeface="Gill Sans MT"/>
                  <a:cs typeface="Gill Sans MT"/>
                </a:rPr>
                <a:t> </a:t>
              </a:r>
              <a:r>
                <a:rPr sz="982" dirty="0">
                  <a:solidFill>
                    <a:srgbClr val="FFFFFF"/>
                  </a:solidFill>
                  <a:latin typeface="Gill Sans MT"/>
                  <a:cs typeface="Gill Sans MT"/>
                </a:rPr>
                <a:t>Im</a:t>
              </a:r>
              <a:r>
                <a:rPr sz="982" spc="-3" dirty="0">
                  <a:solidFill>
                    <a:srgbClr val="FFFFFF"/>
                  </a:solidFill>
                  <a:latin typeface="Gill Sans MT"/>
                  <a:cs typeface="Gill Sans MT"/>
                </a:rPr>
                <a:t>p</a:t>
              </a:r>
              <a:r>
                <a:rPr sz="982" spc="-8" dirty="0">
                  <a:solidFill>
                    <a:srgbClr val="FFFFFF"/>
                  </a:solidFill>
                  <a:latin typeface="Gill Sans MT"/>
                  <a:cs typeface="Gill Sans MT"/>
                </a:rPr>
                <a:t>r</a:t>
              </a:r>
              <a:r>
                <a:rPr sz="982" spc="-11" dirty="0">
                  <a:solidFill>
                    <a:srgbClr val="FFFFFF"/>
                  </a:solidFill>
                  <a:latin typeface="Gill Sans MT"/>
                  <a:cs typeface="Gill Sans MT"/>
                </a:rPr>
                <a:t>ov</a:t>
              </a:r>
              <a:r>
                <a:rPr sz="982" spc="3" dirty="0">
                  <a:solidFill>
                    <a:srgbClr val="FFFFFF"/>
                  </a:solidFill>
                  <a:latin typeface="Gill Sans MT"/>
                  <a:cs typeface="Gill Sans MT"/>
                </a:rPr>
                <a:t>e</a:t>
              </a:r>
              <a:r>
                <a:rPr sz="982" spc="-3" dirty="0">
                  <a:solidFill>
                    <a:srgbClr val="FFFFFF"/>
                  </a:solidFill>
                  <a:latin typeface="Gill Sans MT"/>
                  <a:cs typeface="Gill Sans MT"/>
                </a:rPr>
                <a:t>m</a:t>
              </a:r>
              <a:r>
                <a:rPr sz="982" dirty="0">
                  <a:solidFill>
                    <a:srgbClr val="FFFFFF"/>
                  </a:solidFill>
                  <a:latin typeface="Gill Sans MT"/>
                  <a:cs typeface="Gill Sans MT"/>
                </a:rPr>
                <a:t>e</a:t>
              </a:r>
              <a:r>
                <a:rPr sz="982" spc="-3" dirty="0">
                  <a:solidFill>
                    <a:srgbClr val="FFFFFF"/>
                  </a:solidFill>
                  <a:latin typeface="Gill Sans MT"/>
                  <a:cs typeface="Gill Sans MT"/>
                </a:rPr>
                <a:t>n</a:t>
              </a:r>
              <a:r>
                <a:rPr sz="982" spc="5" dirty="0">
                  <a:solidFill>
                    <a:srgbClr val="FFFFFF"/>
                  </a:solidFill>
                  <a:latin typeface="Gill Sans MT"/>
                  <a:cs typeface="Gill Sans MT"/>
                </a:rPr>
                <a:t>t</a:t>
              </a:r>
              <a:r>
                <a:rPr sz="982" dirty="0">
                  <a:solidFill>
                    <a:srgbClr val="FFFFFF"/>
                  </a:solidFill>
                  <a:latin typeface="Gill Sans MT"/>
                  <a:cs typeface="Gill Sans MT"/>
                </a:rPr>
                <a:t>s</a:t>
              </a:r>
              <a:r>
                <a:rPr sz="982" spc="-11" dirty="0">
                  <a:solidFill>
                    <a:srgbClr val="FFFFFF"/>
                  </a:solidFill>
                  <a:latin typeface="Gill Sans MT"/>
                  <a:cs typeface="Gill Sans MT"/>
                </a:rPr>
                <a:t> </a:t>
              </a:r>
              <a:r>
                <a:rPr sz="982" spc="-3" dirty="0">
                  <a:solidFill>
                    <a:srgbClr val="FFFFFF"/>
                  </a:solidFill>
                  <a:latin typeface="Gill Sans MT"/>
                  <a:cs typeface="Gill Sans MT"/>
                </a:rPr>
                <a:t>in </a:t>
              </a:r>
              <a:r>
                <a:rPr sz="982" dirty="0">
                  <a:solidFill>
                    <a:srgbClr val="FFFFFF"/>
                  </a:solidFill>
                  <a:latin typeface="Gill Sans MT"/>
                  <a:cs typeface="Gill Sans MT"/>
                </a:rPr>
                <a:t>H</a:t>
              </a:r>
              <a:r>
                <a:rPr sz="982" spc="5" dirty="0">
                  <a:solidFill>
                    <a:srgbClr val="FFFFFF"/>
                  </a:solidFill>
                  <a:latin typeface="Gill Sans MT"/>
                  <a:cs typeface="Gill Sans MT"/>
                </a:rPr>
                <a:t>e</a:t>
              </a:r>
              <a:r>
                <a:rPr sz="982" spc="-3" dirty="0">
                  <a:solidFill>
                    <a:srgbClr val="FFFFFF"/>
                  </a:solidFill>
                  <a:latin typeface="Gill Sans MT"/>
                  <a:cs typeface="Gill Sans MT"/>
                </a:rPr>
                <a:t>a</a:t>
              </a:r>
              <a:r>
                <a:rPr sz="982" dirty="0">
                  <a:solidFill>
                    <a:srgbClr val="FFFFFF"/>
                  </a:solidFill>
                  <a:latin typeface="Gill Sans MT"/>
                  <a:cs typeface="Gill Sans MT"/>
                </a:rPr>
                <a:t>l</a:t>
              </a:r>
              <a:r>
                <a:rPr sz="982" spc="3" dirty="0">
                  <a:solidFill>
                    <a:srgbClr val="FFFFFF"/>
                  </a:solidFill>
                  <a:latin typeface="Gill Sans MT"/>
                  <a:cs typeface="Gill Sans MT"/>
                </a:rPr>
                <a:t>t</a:t>
              </a:r>
              <a:r>
                <a:rPr sz="982" dirty="0">
                  <a:solidFill>
                    <a:srgbClr val="FFFFFF"/>
                  </a:solidFill>
                  <a:latin typeface="Gill Sans MT"/>
                  <a:cs typeface="Gill Sans MT"/>
                </a:rPr>
                <a:t>h</a:t>
              </a:r>
              <a:r>
                <a:rPr sz="982" spc="-11" dirty="0">
                  <a:solidFill>
                    <a:srgbClr val="FFFFFF"/>
                  </a:solidFill>
                  <a:latin typeface="Gill Sans MT"/>
                  <a:cs typeface="Gill Sans MT"/>
                </a:rPr>
                <a:t> S</a:t>
              </a:r>
              <a:r>
                <a:rPr sz="982" spc="-3" dirty="0">
                  <a:solidFill>
                    <a:srgbClr val="FFFFFF"/>
                  </a:solidFill>
                  <a:latin typeface="Gill Sans MT"/>
                  <a:cs typeface="Gill Sans MT"/>
                </a:rPr>
                <a:t>y</a:t>
              </a:r>
              <a:r>
                <a:rPr sz="982" dirty="0">
                  <a:solidFill>
                    <a:srgbClr val="FFFFFF"/>
                  </a:solidFill>
                  <a:latin typeface="Gill Sans MT"/>
                  <a:cs typeface="Gill Sans MT"/>
                </a:rPr>
                <a:t>st</a:t>
              </a:r>
              <a:r>
                <a:rPr sz="982" spc="3" dirty="0">
                  <a:solidFill>
                    <a:srgbClr val="FFFFFF"/>
                  </a:solidFill>
                  <a:latin typeface="Gill Sans MT"/>
                  <a:cs typeface="Gill Sans MT"/>
                </a:rPr>
                <a:t>e</a:t>
              </a:r>
              <a:r>
                <a:rPr sz="982" dirty="0">
                  <a:solidFill>
                    <a:srgbClr val="FFFFFF"/>
                  </a:solidFill>
                  <a:latin typeface="Gill Sans MT"/>
                  <a:cs typeface="Gill Sans MT"/>
                </a:rPr>
                <a:t>ms</a:t>
              </a:r>
              <a:r>
                <a:rPr sz="982" spc="-11" dirty="0">
                  <a:solidFill>
                    <a:srgbClr val="FFFFFF"/>
                  </a:solidFill>
                  <a:latin typeface="Gill Sans MT"/>
                  <a:cs typeface="Gill Sans MT"/>
                </a:rPr>
                <a:t> P</a:t>
              </a:r>
              <a:r>
                <a:rPr sz="982" dirty="0">
                  <a:solidFill>
                    <a:srgbClr val="FFFFFF"/>
                  </a:solidFill>
                  <a:latin typeface="Gill Sans MT"/>
                  <a:cs typeface="Gill Sans MT"/>
                </a:rPr>
                <a:t>e</a:t>
              </a:r>
              <a:r>
                <a:rPr sz="982" spc="14" dirty="0">
                  <a:solidFill>
                    <a:srgbClr val="FFFFFF"/>
                  </a:solidFill>
                  <a:latin typeface="Gill Sans MT"/>
                  <a:cs typeface="Gill Sans MT"/>
                </a:rPr>
                <a:t>r</a:t>
              </a:r>
              <a:r>
                <a:rPr sz="982" spc="-5" dirty="0">
                  <a:solidFill>
                    <a:srgbClr val="FFFFFF"/>
                  </a:solidFill>
                  <a:latin typeface="Gill Sans MT"/>
                  <a:cs typeface="Gill Sans MT"/>
                </a:rPr>
                <a:t>fo</a:t>
              </a:r>
              <a:r>
                <a:rPr sz="982" dirty="0">
                  <a:solidFill>
                    <a:srgbClr val="FFFFFF"/>
                  </a:solidFill>
                  <a:latin typeface="Gill Sans MT"/>
                  <a:cs typeface="Gill Sans MT"/>
                </a:rPr>
                <a:t>r</a:t>
              </a:r>
              <a:r>
                <a:rPr sz="982" spc="3" dirty="0">
                  <a:solidFill>
                    <a:srgbClr val="FFFFFF"/>
                  </a:solidFill>
                  <a:latin typeface="Gill Sans MT"/>
                  <a:cs typeface="Gill Sans MT"/>
                </a:rPr>
                <a:t>m</a:t>
              </a:r>
              <a:r>
                <a:rPr sz="982" spc="-3" dirty="0">
                  <a:solidFill>
                    <a:srgbClr val="FFFFFF"/>
                  </a:solidFill>
                  <a:latin typeface="Gill Sans MT"/>
                  <a:cs typeface="Gill Sans MT"/>
                </a:rPr>
                <a:t>an</a:t>
              </a:r>
              <a:r>
                <a:rPr sz="982" spc="-5" dirty="0">
                  <a:solidFill>
                    <a:srgbClr val="FFFFFF"/>
                  </a:solidFill>
                  <a:latin typeface="Gill Sans MT"/>
                  <a:cs typeface="Gill Sans MT"/>
                </a:rPr>
                <a:t>ce</a:t>
              </a:r>
              <a:endParaRPr sz="982" dirty="0">
                <a:solidFill>
                  <a:prstClr val="black"/>
                </a:solidFill>
                <a:latin typeface="Gill Sans MT"/>
                <a:cs typeface="Gill Sans MT"/>
              </a:endParaRPr>
            </a:p>
          </p:txBody>
        </p:sp>
      </p:grpSp>
      <p:sp>
        <p:nvSpPr>
          <p:cNvPr id="2" name="Title 1"/>
          <p:cNvSpPr>
            <a:spLocks noGrp="1"/>
          </p:cNvSpPr>
          <p:nvPr>
            <p:ph type="title"/>
          </p:nvPr>
        </p:nvSpPr>
        <p:spPr>
          <a:xfrm>
            <a:off x="590149" y="594044"/>
            <a:ext cx="8633394" cy="415498"/>
          </a:xfrm>
        </p:spPr>
        <p:txBody>
          <a:bodyPr/>
          <a:lstStyle/>
          <a:p>
            <a:r>
              <a:rPr lang="en-US" sz="2700" dirty="0">
                <a:latin typeface="Century Gothic" panose="020B0502020202020204" pitchFamily="34" charset="0"/>
              </a:rPr>
              <a:t>Health System Performance and Health Outcomes</a:t>
            </a:r>
          </a:p>
        </p:txBody>
      </p:sp>
      <p:sp>
        <p:nvSpPr>
          <p:cNvPr id="48" name="TextBox 47"/>
          <p:cNvSpPr txBox="1"/>
          <p:nvPr/>
        </p:nvSpPr>
        <p:spPr>
          <a:xfrm>
            <a:off x="553660" y="5981594"/>
            <a:ext cx="8009262" cy="523220"/>
          </a:xfrm>
          <a:prstGeom prst="rect">
            <a:avLst/>
          </a:prstGeom>
          <a:noFill/>
        </p:spPr>
        <p:txBody>
          <a:bodyPr wrap="square" rtlCol="0">
            <a:spAutoFit/>
          </a:bodyPr>
          <a:lstStyle/>
          <a:p>
            <a:r>
              <a:rPr lang="en-US" sz="1400" dirty="0">
                <a:latin typeface="Century Gothic" panose="020B0502020202020204" pitchFamily="34" charset="0"/>
              </a:rPr>
              <a:t>Source: U.S. Agency for International Development. (2015). USAID’s Vision for Health System Strengthening 2015-2019. Washington, DC: USAID</a:t>
            </a:r>
          </a:p>
        </p:txBody>
      </p:sp>
    </p:spTree>
    <p:extLst>
      <p:ext uri="{BB962C8B-B14F-4D97-AF65-F5344CB8AC3E}">
        <p14:creationId xmlns:p14="http://schemas.microsoft.com/office/powerpoint/2010/main" val="68043341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5047" y="528401"/>
            <a:ext cx="8408616" cy="683454"/>
          </a:xfrm>
        </p:spPr>
        <p:txBody>
          <a:bodyPr/>
          <a:lstStyle/>
          <a:p>
            <a:r>
              <a:rPr lang="en-US" sz="4000" dirty="0">
                <a:latin typeface="Century Gothic" panose="020B0502020202020204" pitchFamily="34" charset="0"/>
              </a:rPr>
              <a:t>Global Health Information Needs</a:t>
            </a:r>
          </a:p>
        </p:txBody>
      </p:sp>
      <p:pic>
        <p:nvPicPr>
          <p:cNvPr id="1026" name="Picture 2" descr="http://lusaka.sites.unicnetwork.org/files/2015/09/UNSustainableDevelopmentGoals_w_logo-e1442391056454.jpg"/>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628081" y="2118360"/>
            <a:ext cx="1941312" cy="2267455"/>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s://upload.wikimedia.org/wikipedia/commons/thumb/9/99/US-PEPFAR-Logo.svg/220px-US-PEPFAR-Logo.svg.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92040" y="2459833"/>
            <a:ext cx="1633812" cy="1975428"/>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p:cNvPicPr>
            <a:picLocks noChangeAspect="1"/>
          </p:cNvPicPr>
          <p:nvPr/>
        </p:nvPicPr>
        <p:blipFill>
          <a:blip r:embed="rId5"/>
          <a:stretch>
            <a:fillRect/>
          </a:stretch>
        </p:blipFill>
        <p:spPr>
          <a:xfrm>
            <a:off x="776433" y="4881765"/>
            <a:ext cx="7709090" cy="951308"/>
          </a:xfrm>
          <a:prstGeom prst="rect">
            <a:avLst/>
          </a:prstGeom>
        </p:spPr>
      </p:pic>
      <p:pic>
        <p:nvPicPr>
          <p:cNvPr id="1034" name="Picture 10" descr="https://www.usaid.gov/sites/default/files/nodeimage/logo_acting-on-the-call.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26726" y="2899456"/>
            <a:ext cx="3739424" cy="9840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7161778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5933" y="606131"/>
            <a:ext cx="8273438" cy="615553"/>
          </a:xfrm>
        </p:spPr>
        <p:txBody>
          <a:bodyPr/>
          <a:lstStyle/>
          <a:p>
            <a:r>
              <a:rPr lang="en-US" sz="4000" dirty="0">
                <a:latin typeface="Century Gothic" panose="020B0502020202020204" pitchFamily="34" charset="0"/>
              </a:rPr>
              <a:t>Health Sector Information Needs</a:t>
            </a:r>
          </a:p>
        </p:txBody>
      </p:sp>
      <p:sp>
        <p:nvSpPr>
          <p:cNvPr id="3" name="Content Placeholder 2"/>
          <p:cNvSpPr>
            <a:spLocks noGrp="1"/>
          </p:cNvSpPr>
          <p:nvPr>
            <p:ph idx="1"/>
          </p:nvPr>
        </p:nvSpPr>
        <p:spPr>
          <a:xfrm>
            <a:off x="375933" y="1476259"/>
            <a:ext cx="4548606" cy="2846933"/>
          </a:xfrm>
        </p:spPr>
        <p:txBody>
          <a:bodyPr/>
          <a:lstStyle/>
          <a:p>
            <a:pPr marL="457200" indent="-457200">
              <a:lnSpc>
                <a:spcPts val="3700"/>
              </a:lnSpc>
              <a:buFont typeface="Arial" panose="020B0604020202020204" pitchFamily="34" charset="0"/>
              <a:buChar char="•"/>
            </a:pPr>
            <a:r>
              <a:rPr lang="en-US" sz="2700" dirty="0">
                <a:latin typeface="Century Gothic" panose="020B0502020202020204" pitchFamily="34" charset="0"/>
              </a:rPr>
              <a:t>Health program management and policy development</a:t>
            </a:r>
          </a:p>
          <a:p>
            <a:pPr marL="457200" indent="-457200">
              <a:lnSpc>
                <a:spcPts val="3700"/>
              </a:lnSpc>
              <a:buFont typeface="Arial" panose="020B0604020202020204" pitchFamily="34" charset="0"/>
              <a:buChar char="•"/>
            </a:pPr>
            <a:r>
              <a:rPr lang="en-US" sz="2700" dirty="0">
                <a:latin typeface="Century Gothic" panose="020B0502020202020204" pitchFamily="34" charset="0"/>
              </a:rPr>
              <a:t>Resource allocation and program targeting</a:t>
            </a:r>
          </a:p>
          <a:p>
            <a:pPr marL="457200" indent="-457200">
              <a:lnSpc>
                <a:spcPts val="3700"/>
              </a:lnSpc>
              <a:buFont typeface="Arial" panose="020B0604020202020204" pitchFamily="34" charset="0"/>
              <a:buChar char="•"/>
            </a:pPr>
            <a:r>
              <a:rPr lang="en-US" sz="2700" dirty="0">
                <a:latin typeface="Century Gothic" panose="020B0502020202020204" pitchFamily="34" charset="0"/>
              </a:rPr>
              <a:t>Facility management and client care</a:t>
            </a:r>
          </a:p>
          <a:p>
            <a:pPr marL="457200" indent="-457200">
              <a:lnSpc>
                <a:spcPts val="3700"/>
              </a:lnSpc>
              <a:buFont typeface="Arial" panose="020B0604020202020204" pitchFamily="34" charset="0"/>
              <a:buChar char="•"/>
            </a:pPr>
            <a:r>
              <a:rPr lang="en-US" sz="2700" dirty="0">
                <a:latin typeface="Century Gothic" panose="020B0502020202020204" pitchFamily="34" charset="0"/>
              </a:rPr>
              <a:t>Community health programs and planning</a:t>
            </a:r>
          </a:p>
          <a:p>
            <a:pPr marL="457200" indent="-457200">
              <a:lnSpc>
                <a:spcPts val="3700"/>
              </a:lnSpc>
              <a:buFont typeface="Arial" panose="020B0604020202020204" pitchFamily="34" charset="0"/>
              <a:buChar char="•"/>
            </a:pPr>
            <a:r>
              <a:rPr lang="en-US" sz="2700" dirty="0">
                <a:latin typeface="Century Gothic" panose="020B0502020202020204" pitchFamily="34" charset="0"/>
              </a:rPr>
              <a:t>Health system planning and monitoring</a:t>
            </a:r>
          </a:p>
        </p:txBody>
      </p:sp>
      <p:pic>
        <p:nvPicPr>
          <p:cNvPr id="5" name="Picture 4"/>
          <p:cNvPicPr>
            <a:picLocks noChangeAspect="1"/>
          </p:cNvPicPr>
          <p:nvPr/>
        </p:nvPicPr>
        <p:blipFill>
          <a:blip r:embed="rId3"/>
          <a:stretch>
            <a:fillRect/>
          </a:stretch>
        </p:blipFill>
        <p:spPr>
          <a:xfrm>
            <a:off x="5348713" y="3987305"/>
            <a:ext cx="3688546" cy="1497605"/>
          </a:xfrm>
          <a:prstGeom prst="rect">
            <a:avLst/>
          </a:prstGeom>
          <a:ln w="3175">
            <a:solidFill>
              <a:schemeClr val="tx1"/>
            </a:solidFill>
          </a:ln>
        </p:spPr>
      </p:pic>
      <p:pic>
        <p:nvPicPr>
          <p:cNvPr id="4" name="Picture 3"/>
          <p:cNvPicPr>
            <a:picLocks noChangeAspect="1"/>
          </p:cNvPicPr>
          <p:nvPr/>
        </p:nvPicPr>
        <p:blipFill>
          <a:blip r:embed="rId4"/>
          <a:stretch>
            <a:fillRect/>
          </a:stretch>
        </p:blipFill>
        <p:spPr>
          <a:xfrm>
            <a:off x="5330585" y="1476259"/>
            <a:ext cx="3706674" cy="2256471"/>
          </a:xfrm>
          <a:prstGeom prst="rect">
            <a:avLst/>
          </a:prstGeom>
        </p:spPr>
      </p:pic>
    </p:spTree>
    <p:extLst>
      <p:ext uri="{BB962C8B-B14F-4D97-AF65-F5344CB8AC3E}">
        <p14:creationId xmlns:p14="http://schemas.microsoft.com/office/powerpoint/2010/main" val="88733053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0" name="Picture 19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91502" cy="5771408"/>
          </a:xfrm>
          <a:prstGeom prst="rect">
            <a:avLst/>
          </a:prstGeom>
        </p:spPr>
      </p:pic>
      <p:sp>
        <p:nvSpPr>
          <p:cNvPr id="201" name="Footer Placeholder 200"/>
          <p:cNvSpPr>
            <a:spLocks noGrp="1"/>
          </p:cNvSpPr>
          <p:nvPr>
            <p:ph type="ftr" sz="quarter" idx="4294967295"/>
          </p:nvPr>
        </p:nvSpPr>
        <p:spPr>
          <a:xfrm>
            <a:off x="470786" y="5196007"/>
            <a:ext cx="4002062" cy="1107996"/>
          </a:xfrm>
          <a:prstGeom prst="rect">
            <a:avLst/>
          </a:prstGeom>
        </p:spPr>
        <p:txBody>
          <a:bodyPr/>
          <a:lstStyle/>
          <a:p>
            <a:pPr algn="l"/>
            <a:r>
              <a:rPr lang="en-US" dirty="0">
                <a:solidFill>
                  <a:schemeClr val="tx1">
                    <a:lumMod val="65000"/>
                    <a:lumOff val="35000"/>
                  </a:schemeClr>
                </a:solidFill>
                <a:latin typeface="Century Gothic" panose="020B0502020202020204" pitchFamily="34" charset="0"/>
              </a:rPr>
              <a:t>Source: World Health Organization. (2008). Framework and Standards for Country Health Information Systems. Geneva: WHO. June 2008.</a:t>
            </a:r>
          </a:p>
        </p:txBody>
      </p:sp>
    </p:spTree>
    <p:extLst>
      <p:ext uri="{BB962C8B-B14F-4D97-AF65-F5344CB8AC3E}">
        <p14:creationId xmlns:p14="http://schemas.microsoft.com/office/powerpoint/2010/main" val="29416904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8"/>
          <p:cNvSpPr>
            <a:spLocks noChangeArrowheads="1"/>
          </p:cNvSpPr>
          <p:nvPr/>
        </p:nvSpPr>
        <p:spPr bwMode="auto">
          <a:xfrm>
            <a:off x="1342710" y="-945062"/>
            <a:ext cx="538999" cy="9435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249533" tIns="512928" rIns="284189" bIns="97040" numCol="1" anchor="ctr" anchorCtr="0" compatLnSpc="1">
            <a:prstTxWarp prst="textNoShape">
              <a:avLst/>
            </a:prstTxWarp>
            <a:spAutoFit/>
          </a:bodyPr>
          <a:lstStyle/>
          <a:p>
            <a:pPr defTabSz="499249" eaLnBrk="0" fontAlgn="base" hangingPunct="0">
              <a:spcBef>
                <a:spcPct val="0"/>
              </a:spcBef>
              <a:spcAft>
                <a:spcPct val="0"/>
              </a:spcAft>
            </a:pPr>
            <a:br>
              <a:rPr lang="en-US" altLang="en-US" sz="710">
                <a:solidFill>
                  <a:prstClr val="black"/>
                </a:solidFill>
                <a:latin typeface="Arial" panose="020B0604020202020204" pitchFamily="34" charset="0"/>
                <a:ea typeface="Calibri" panose="020F0502020204030204" pitchFamily="34" charset="0"/>
                <a:cs typeface="Times New Roman" panose="02020603050405020304" pitchFamily="18" charset="0"/>
              </a:rPr>
            </a:br>
            <a:endParaRPr lang="en-US" altLang="en-US" sz="437">
              <a:solidFill>
                <a:prstClr val="black"/>
              </a:solidFill>
              <a:latin typeface="Arial" panose="020B0604020202020204" pitchFamily="34" charset="0"/>
            </a:endParaRPr>
          </a:p>
          <a:p>
            <a:pPr defTabSz="499249" eaLnBrk="0" fontAlgn="base" hangingPunct="0">
              <a:spcBef>
                <a:spcPct val="0"/>
              </a:spcBef>
              <a:spcAft>
                <a:spcPct val="0"/>
              </a:spcAft>
            </a:pPr>
            <a:endParaRPr lang="en-US" altLang="en-US" sz="982">
              <a:solidFill>
                <a:prstClr val="black"/>
              </a:solidFill>
              <a:latin typeface="Arial" panose="020B0604020202020204" pitchFamily="34" charset="0"/>
            </a:endParaRPr>
          </a:p>
        </p:txBody>
      </p:sp>
      <p:sp>
        <p:nvSpPr>
          <p:cNvPr id="28" name="Rectangle 27"/>
          <p:cNvSpPr/>
          <p:nvPr/>
        </p:nvSpPr>
        <p:spPr>
          <a:xfrm>
            <a:off x="578496" y="1361828"/>
            <a:ext cx="8367199" cy="4555093"/>
          </a:xfrm>
          <a:prstGeom prst="rect">
            <a:avLst/>
          </a:prstGeom>
        </p:spPr>
        <p:txBody>
          <a:bodyPr wrap="square">
            <a:spAutoFit/>
          </a:bodyPr>
          <a:lstStyle/>
          <a:p>
            <a:pPr eaLnBrk="0" fontAlgn="base" hangingPunct="0">
              <a:spcBef>
                <a:spcPct val="0"/>
              </a:spcBef>
              <a:spcAft>
                <a:spcPct val="0"/>
              </a:spcAft>
              <a:tabLst>
                <a:tab pos="921357" algn="l"/>
              </a:tabLst>
            </a:pPr>
            <a:r>
              <a:rPr lang="en-US" altLang="en-US" sz="2400" b="1" dirty="0">
                <a:solidFill>
                  <a:srgbClr val="231F20"/>
                </a:solidFill>
                <a:latin typeface="Century Gothic" panose="020B0502020202020204" pitchFamily="34" charset="0"/>
                <a:ea typeface="Garamond" panose="02020404030301010803" pitchFamily="18" charset="0"/>
                <a:cs typeface="Garamond" panose="02020404030301010803" pitchFamily="18" charset="0"/>
              </a:rPr>
              <a:t>Health Information Function: Priority Objectives</a:t>
            </a:r>
          </a:p>
          <a:p>
            <a:pPr eaLnBrk="0" fontAlgn="base" hangingPunct="0">
              <a:spcBef>
                <a:spcPct val="0"/>
              </a:spcBef>
              <a:spcAft>
                <a:spcPct val="0"/>
              </a:spcAft>
              <a:tabLst>
                <a:tab pos="921357" algn="l"/>
              </a:tabLst>
            </a:pPr>
            <a:endParaRPr lang="en-US" altLang="en-US" sz="2400" b="1" dirty="0">
              <a:solidFill>
                <a:srgbClr val="231F20"/>
              </a:solidFill>
              <a:latin typeface="Century Gothic" panose="020B0502020202020204" pitchFamily="34" charset="0"/>
              <a:ea typeface="Garamond" panose="02020404030301010803" pitchFamily="18" charset="0"/>
              <a:cs typeface="Garamond" panose="02020404030301010803" pitchFamily="18" charset="0"/>
            </a:endParaRPr>
          </a:p>
          <a:p>
            <a:pPr marL="457200" indent="-457200" eaLnBrk="0" fontAlgn="base" hangingPunct="0">
              <a:spcBef>
                <a:spcPct val="0"/>
              </a:spcBef>
              <a:spcAft>
                <a:spcPct val="0"/>
              </a:spcAft>
              <a:buFont typeface="+mj-lt"/>
              <a:buAutoNum type="arabicPeriod"/>
              <a:tabLst>
                <a:tab pos="921357" algn="l"/>
              </a:tabLst>
            </a:pPr>
            <a:r>
              <a:rPr lang="en-US" altLang="en-US" sz="2200" dirty="0">
                <a:solidFill>
                  <a:srgbClr val="231F20"/>
                </a:solidFill>
                <a:latin typeface="Century Gothic" panose="020B0502020202020204" pitchFamily="34" charset="0"/>
                <a:ea typeface="Garamond" panose="02020404030301010803" pitchFamily="18" charset="0"/>
                <a:cs typeface="Garamond" panose="02020404030301010803" pitchFamily="18" charset="0"/>
              </a:rPr>
              <a:t>Create a culture of evidence-</a:t>
            </a:r>
            <a:r>
              <a:rPr lang="en-US" altLang="en-US" sz="2200" dirty="0">
                <a:solidFill>
                  <a:srgbClr val="231F20"/>
                </a:solidFill>
                <a:latin typeface="Century Gothic" panose="020B0502020202020204" pitchFamily="34" charset="0"/>
                <a:ea typeface="Garamond" panose="02020404030301010803" pitchFamily="18" charset="0"/>
                <a:cs typeface="Times New Roman" panose="02020603050405020304" pitchFamily="18" charset="0"/>
              </a:rPr>
              <a:t>based decision making.</a:t>
            </a:r>
            <a:endParaRPr lang="en-US" altLang="en-US" sz="2200" dirty="0">
              <a:solidFill>
                <a:prstClr val="black"/>
              </a:solidFill>
              <a:latin typeface="Century Gothic" panose="020B0502020202020204" pitchFamily="34" charset="0"/>
              <a:ea typeface="Garamond" panose="02020404030301010803" pitchFamily="18" charset="0"/>
              <a:cs typeface="Times New Roman" panose="02020603050405020304" pitchFamily="18" charset="0"/>
            </a:endParaRPr>
          </a:p>
          <a:p>
            <a:pPr marL="457200" indent="-457200" eaLnBrk="0" fontAlgn="base" hangingPunct="0">
              <a:spcBef>
                <a:spcPct val="0"/>
              </a:spcBef>
              <a:spcAft>
                <a:spcPct val="0"/>
              </a:spcAft>
              <a:buFont typeface="+mj-lt"/>
              <a:buAutoNum type="arabicPeriod"/>
              <a:tabLst>
                <a:tab pos="921357" algn="l"/>
              </a:tabLst>
            </a:pPr>
            <a:endParaRPr lang="en-US" altLang="en-US" sz="2200" dirty="0">
              <a:solidFill>
                <a:prstClr val="black"/>
              </a:solidFill>
              <a:latin typeface="Century Gothic" panose="020B0502020202020204" pitchFamily="34" charset="0"/>
            </a:endParaRPr>
          </a:p>
          <a:p>
            <a:pPr marL="457200" indent="-457200" eaLnBrk="0" fontAlgn="base" hangingPunct="0">
              <a:spcBef>
                <a:spcPct val="0"/>
              </a:spcBef>
              <a:spcAft>
                <a:spcPct val="0"/>
              </a:spcAft>
              <a:buFont typeface="+mj-lt"/>
              <a:buAutoNum type="arabicPeriod"/>
              <a:tabLst>
                <a:tab pos="921357" algn="l"/>
              </a:tabLst>
            </a:pPr>
            <a:r>
              <a:rPr lang="en-US" altLang="en-US" sz="2200" dirty="0">
                <a:solidFill>
                  <a:srgbClr val="231F20"/>
                </a:solidFill>
                <a:latin typeface="Century Gothic" panose="020B0502020202020204" pitchFamily="34" charset="0"/>
                <a:ea typeface="Garamond" panose="02020404030301010803" pitchFamily="18" charset="0"/>
                <a:cs typeface="Times New Roman" panose="02020603050405020304" pitchFamily="18" charset="0"/>
              </a:rPr>
              <a:t>Improve approaches and increase the uptake of major tools</a:t>
            </a:r>
            <a:r>
              <a:rPr lang="en-US" altLang="en-US" sz="2200" dirty="0">
                <a:solidFill>
                  <a:srgbClr val="231F20"/>
                </a:solidFill>
                <a:latin typeface="Calibri" panose="020F0502020204030204" pitchFamily="34" charset="0"/>
                <a:ea typeface="Garamond" panose="02020404030301010803" pitchFamily="18" charset="0"/>
                <a:cs typeface="Times New Roman" panose="02020603050405020304" pitchFamily="18" charset="0"/>
              </a:rPr>
              <a:t>—</a:t>
            </a:r>
            <a:r>
              <a:rPr lang="en-US" altLang="en-US" sz="2200" dirty="0">
                <a:solidFill>
                  <a:srgbClr val="231F20"/>
                </a:solidFill>
                <a:latin typeface="Century Gothic" panose="020B0502020202020204" pitchFamily="34" charset="0"/>
                <a:ea typeface="Garamond" panose="02020404030301010803" pitchFamily="18" charset="0"/>
                <a:cs typeface="Times New Roman" panose="02020603050405020304" pitchFamily="18" charset="0"/>
              </a:rPr>
              <a:t>Demographic and Health Surveys, the global </a:t>
            </a:r>
            <a:r>
              <a:rPr lang="en-US" altLang="en-US" sz="2200" dirty="0">
                <a:latin typeface="Century Gothic" panose="020B0502020202020204" pitchFamily="34" charset="0"/>
                <a:ea typeface="Garamond" panose="02020404030301010803" pitchFamily="18" charset="0"/>
                <a:cs typeface="Times New Roman" panose="02020603050405020304" pitchFamily="18" charset="0"/>
              </a:rPr>
              <a:t>System of Health Accounts, </a:t>
            </a:r>
            <a:r>
              <a:rPr lang="en-US" altLang="en-US" sz="2200" dirty="0">
                <a:solidFill>
                  <a:srgbClr val="231F20"/>
                </a:solidFill>
                <a:latin typeface="Century Gothic" panose="020B0502020202020204" pitchFamily="34" charset="0"/>
                <a:ea typeface="Garamond" panose="02020404030301010803" pitchFamily="18" charset="0"/>
                <a:cs typeface="Times New Roman" panose="02020603050405020304" pitchFamily="18" charset="0"/>
              </a:rPr>
              <a:t>CRVS, district health information systems.</a:t>
            </a:r>
            <a:br>
              <a:rPr lang="en-US" altLang="en-US" sz="2200" dirty="0">
                <a:solidFill>
                  <a:prstClr val="black"/>
                </a:solidFill>
                <a:latin typeface="Century Gothic" panose="020B0502020202020204" pitchFamily="34" charset="0"/>
                <a:ea typeface="Garamond" panose="02020404030301010803" pitchFamily="18" charset="0"/>
                <a:cs typeface="Times New Roman" panose="02020603050405020304" pitchFamily="18" charset="0"/>
              </a:rPr>
            </a:br>
            <a:endParaRPr lang="en-US" altLang="en-US" sz="2200" dirty="0">
              <a:solidFill>
                <a:prstClr val="black"/>
              </a:solidFill>
              <a:latin typeface="Century Gothic" panose="020B0502020202020204" pitchFamily="34" charset="0"/>
            </a:endParaRPr>
          </a:p>
          <a:p>
            <a:pPr marL="457200" indent="-457200" eaLnBrk="0" fontAlgn="base" hangingPunct="0">
              <a:spcBef>
                <a:spcPct val="0"/>
              </a:spcBef>
              <a:spcAft>
                <a:spcPct val="0"/>
              </a:spcAft>
              <a:buFont typeface="+mj-lt"/>
              <a:buAutoNum type="arabicPeriod"/>
              <a:tabLst>
                <a:tab pos="921357" algn="l"/>
              </a:tabLst>
            </a:pPr>
            <a:r>
              <a:rPr lang="en-US" altLang="en-US" sz="2200" dirty="0">
                <a:solidFill>
                  <a:srgbClr val="231F20"/>
                </a:solidFill>
                <a:latin typeface="Century Gothic" panose="020B0502020202020204" pitchFamily="34" charset="0"/>
                <a:ea typeface="Garamond" panose="02020404030301010803" pitchFamily="18" charset="0"/>
                <a:cs typeface="Times New Roman" panose="02020603050405020304" pitchFamily="18" charset="0"/>
              </a:rPr>
              <a:t>Support strategic, incremental, expansive improvement in integrated HIS, including routine health information systems and evaluations vital for achievement of USAID and partner countries’ shared goals.</a:t>
            </a:r>
            <a:endParaRPr lang="en-US" altLang="en-US" sz="2200" dirty="0">
              <a:solidFill>
                <a:prstClr val="black"/>
              </a:solidFill>
              <a:latin typeface="Century Gothic" panose="020B0502020202020204" pitchFamily="34" charset="0"/>
            </a:endParaRPr>
          </a:p>
        </p:txBody>
      </p:sp>
      <p:sp>
        <p:nvSpPr>
          <p:cNvPr id="2" name="Title 1"/>
          <p:cNvSpPr>
            <a:spLocks noGrp="1"/>
          </p:cNvSpPr>
          <p:nvPr>
            <p:ph type="title"/>
          </p:nvPr>
        </p:nvSpPr>
        <p:spPr>
          <a:xfrm>
            <a:off x="647883" y="650662"/>
            <a:ext cx="7200533" cy="615553"/>
          </a:xfrm>
        </p:spPr>
        <p:txBody>
          <a:bodyPr/>
          <a:lstStyle/>
          <a:p>
            <a:r>
              <a:rPr lang="en-US" sz="4000" dirty="0">
                <a:latin typeface="Century Gothic" panose="020B0502020202020204" pitchFamily="34" charset="0"/>
              </a:rPr>
              <a:t>USAID Priorities for HIS</a:t>
            </a:r>
          </a:p>
        </p:txBody>
      </p:sp>
      <p:sp>
        <p:nvSpPr>
          <p:cNvPr id="6" name="TextBox 5"/>
          <p:cNvSpPr txBox="1"/>
          <p:nvPr/>
        </p:nvSpPr>
        <p:spPr>
          <a:xfrm>
            <a:off x="1134738" y="6101239"/>
            <a:ext cx="7260115" cy="523220"/>
          </a:xfrm>
          <a:prstGeom prst="rect">
            <a:avLst/>
          </a:prstGeom>
          <a:noFill/>
        </p:spPr>
        <p:txBody>
          <a:bodyPr wrap="square" rtlCol="0">
            <a:spAutoFit/>
          </a:bodyPr>
          <a:lstStyle/>
          <a:p>
            <a:r>
              <a:rPr lang="en-US" sz="1400" dirty="0">
                <a:latin typeface="Century Gothic" panose="020B0502020202020204" pitchFamily="34" charset="0"/>
              </a:rPr>
              <a:t>Source: U.S. Agency for International Development. (2015). USAID’s Vision for Health System Strengthening 2015-2019. Washington, DC: USAID</a:t>
            </a:r>
          </a:p>
        </p:txBody>
      </p:sp>
    </p:spTree>
    <p:extLst>
      <p:ext uri="{BB962C8B-B14F-4D97-AF65-F5344CB8AC3E}">
        <p14:creationId xmlns:p14="http://schemas.microsoft.com/office/powerpoint/2010/main" val="20303240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srcRect t="527" b="6767"/>
          <a:stretch/>
        </p:blipFill>
        <p:spPr>
          <a:xfrm>
            <a:off x="0" y="89285"/>
            <a:ext cx="8742513" cy="6669563"/>
          </a:xfrm>
          <a:prstGeom prst="rect">
            <a:avLst/>
          </a:prstGeom>
        </p:spPr>
      </p:pic>
    </p:spTree>
    <p:extLst>
      <p:ext uri="{BB962C8B-B14F-4D97-AF65-F5344CB8AC3E}">
        <p14:creationId xmlns:p14="http://schemas.microsoft.com/office/powerpoint/2010/main" val="20110470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6476" y="593690"/>
            <a:ext cx="8461424" cy="1231106"/>
          </a:xfrm>
        </p:spPr>
        <p:txBody>
          <a:bodyPr/>
          <a:lstStyle/>
          <a:p>
            <a:r>
              <a:rPr lang="en-US" sz="4000" dirty="0">
                <a:latin typeface="Century Gothic" panose="020B0502020202020204" pitchFamily="34" charset="0"/>
              </a:rPr>
              <a:t>Key Uses of HIS Strengthening Model (HISSM)</a:t>
            </a:r>
          </a:p>
        </p:txBody>
      </p:sp>
      <p:sp>
        <p:nvSpPr>
          <p:cNvPr id="3" name="Text Placeholder 2"/>
          <p:cNvSpPr>
            <a:spLocks noGrp="1"/>
          </p:cNvSpPr>
          <p:nvPr>
            <p:ph type="body" idx="1"/>
          </p:nvPr>
        </p:nvSpPr>
        <p:spPr>
          <a:xfrm>
            <a:off x="679312" y="2291388"/>
            <a:ext cx="7946048" cy="3600986"/>
          </a:xfrm>
        </p:spPr>
        <p:txBody>
          <a:bodyPr/>
          <a:lstStyle/>
          <a:p>
            <a:pPr marL="514350" indent="-514350">
              <a:buAutoNum type="arabicPeriod"/>
            </a:pPr>
            <a:r>
              <a:rPr lang="en-US" sz="2600" dirty="0">
                <a:latin typeface="Century Gothic" panose="020B0502020202020204" pitchFamily="34" charset="0"/>
              </a:rPr>
              <a:t>Conceptualizing causal frameworks in terms of expected outcomes for HIS interventions </a:t>
            </a:r>
          </a:p>
          <a:p>
            <a:pPr marL="514350" indent="-514350">
              <a:buAutoNum type="arabicPeriod"/>
            </a:pPr>
            <a:r>
              <a:rPr lang="en-US" sz="2600" dirty="0">
                <a:latin typeface="Century Gothic" panose="020B0502020202020204" pitchFamily="34" charset="0"/>
              </a:rPr>
              <a:t>Communicating project and activity-specific results</a:t>
            </a:r>
          </a:p>
          <a:p>
            <a:pPr marL="514350" indent="-514350">
              <a:buAutoNum type="arabicPeriod"/>
            </a:pPr>
            <a:r>
              <a:rPr lang="en-US" sz="2600" dirty="0">
                <a:latin typeface="Century Gothic" panose="020B0502020202020204" pitchFamily="34" charset="0"/>
              </a:rPr>
              <a:t>Identifying additional questions</a:t>
            </a:r>
          </a:p>
          <a:p>
            <a:pPr marL="514350" indent="-514350">
              <a:buAutoNum type="arabicPeriod"/>
            </a:pPr>
            <a:r>
              <a:rPr lang="en-US" sz="2600" dirty="0">
                <a:latin typeface="Century Gothic" panose="020B0502020202020204" pitchFamily="34" charset="0"/>
              </a:rPr>
              <a:t>Organizing the findings of multiple activities </a:t>
            </a:r>
          </a:p>
          <a:p>
            <a:pPr marL="514350" indent="-514350">
              <a:buAutoNum type="arabicPeriod"/>
            </a:pPr>
            <a:r>
              <a:rPr lang="en-US" sz="2600" dirty="0">
                <a:latin typeface="Century Gothic" panose="020B0502020202020204" pitchFamily="34" charset="0"/>
              </a:rPr>
              <a:t>Framing project and non-project research, evidence, and resources to share on the project’s website</a:t>
            </a:r>
            <a:endParaRPr lang="en-US" sz="2600" dirty="0"/>
          </a:p>
        </p:txBody>
      </p:sp>
    </p:spTree>
    <p:extLst>
      <p:ext uri="{BB962C8B-B14F-4D97-AF65-F5344CB8AC3E}">
        <p14:creationId xmlns:p14="http://schemas.microsoft.com/office/powerpoint/2010/main" val="1982311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srcRect t="527" b="6767"/>
          <a:stretch/>
        </p:blipFill>
        <p:spPr>
          <a:xfrm>
            <a:off x="139038" y="240318"/>
            <a:ext cx="8742513" cy="6669563"/>
          </a:xfrm>
          <a:prstGeom prst="rect">
            <a:avLst/>
          </a:prstGeom>
        </p:spPr>
      </p:pic>
      <p:sp>
        <p:nvSpPr>
          <p:cNvPr id="2" name="Oval 1"/>
          <p:cNvSpPr/>
          <p:nvPr/>
        </p:nvSpPr>
        <p:spPr>
          <a:xfrm>
            <a:off x="421532" y="1322961"/>
            <a:ext cx="2282757" cy="453958"/>
          </a:xfrm>
          <a:prstGeom prst="ellipse">
            <a:avLst/>
          </a:prstGeom>
          <a:noFill/>
          <a:ln>
            <a:solidFill>
              <a:srgbClr val="00B05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4" name="Oval 3"/>
          <p:cNvSpPr/>
          <p:nvPr/>
        </p:nvSpPr>
        <p:spPr>
          <a:xfrm>
            <a:off x="2519464" y="723089"/>
            <a:ext cx="2282757" cy="453958"/>
          </a:xfrm>
          <a:prstGeom prst="ellipse">
            <a:avLst/>
          </a:prstGeom>
          <a:noFill/>
          <a:ln>
            <a:solidFill>
              <a:srgbClr val="00B05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6" name="Oval 5"/>
          <p:cNvSpPr/>
          <p:nvPr/>
        </p:nvSpPr>
        <p:spPr>
          <a:xfrm>
            <a:off x="4701702" y="2192149"/>
            <a:ext cx="1313234" cy="515567"/>
          </a:xfrm>
          <a:prstGeom prst="ellipse">
            <a:avLst/>
          </a:prstGeom>
          <a:noFill/>
          <a:ln>
            <a:solidFill>
              <a:srgbClr val="00B05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7" name="Oval 6"/>
          <p:cNvSpPr/>
          <p:nvPr/>
        </p:nvSpPr>
        <p:spPr>
          <a:xfrm>
            <a:off x="3732179" y="5690680"/>
            <a:ext cx="2282757" cy="453958"/>
          </a:xfrm>
          <a:prstGeom prst="ellipse">
            <a:avLst/>
          </a:prstGeom>
          <a:noFill/>
          <a:ln>
            <a:solidFill>
              <a:srgbClr val="00B05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24574567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9933" y="1254035"/>
            <a:ext cx="3353427" cy="4939994"/>
          </a:xfrm>
          <a:prstGeom prst="rect">
            <a:avLst/>
          </a:prstGeom>
        </p:spPr>
      </p:pic>
      <p:graphicFrame>
        <p:nvGraphicFramePr>
          <p:cNvPr id="5" name="Table 4"/>
          <p:cNvGraphicFramePr>
            <a:graphicFrameLocks noGrp="1"/>
          </p:cNvGraphicFramePr>
          <p:nvPr>
            <p:extLst>
              <p:ext uri="{D42A27DB-BD31-4B8C-83A1-F6EECF244321}">
                <p14:modId xmlns:p14="http://schemas.microsoft.com/office/powerpoint/2010/main" val="3140906877"/>
              </p:ext>
            </p:extLst>
          </p:nvPr>
        </p:nvGraphicFramePr>
        <p:xfrm>
          <a:off x="2829642" y="232151"/>
          <a:ext cx="6052457" cy="6136376"/>
        </p:xfrm>
        <a:graphic>
          <a:graphicData uri="http://schemas.openxmlformats.org/drawingml/2006/table">
            <a:tbl>
              <a:tblPr firstRow="1" bandRow="1">
                <a:tableStyleId>{5940675A-B579-460E-94D1-54222C63F5DA}</a:tableStyleId>
              </a:tblPr>
              <a:tblGrid>
                <a:gridCol w="513378">
                  <a:extLst>
                    <a:ext uri="{9D8B030D-6E8A-4147-A177-3AD203B41FA5}">
                      <a16:colId xmlns:a16="http://schemas.microsoft.com/office/drawing/2014/main" val="2514242018"/>
                    </a:ext>
                  </a:extLst>
                </a:gridCol>
                <a:gridCol w="5539079">
                  <a:extLst>
                    <a:ext uri="{9D8B030D-6E8A-4147-A177-3AD203B41FA5}">
                      <a16:colId xmlns:a16="http://schemas.microsoft.com/office/drawing/2014/main" val="2886266511"/>
                    </a:ext>
                  </a:extLst>
                </a:gridCol>
              </a:tblGrid>
              <a:tr h="3438896">
                <a:tc>
                  <a:txBody>
                    <a:bodyPr/>
                    <a:lstStyle/>
                    <a:p>
                      <a:pPr algn="ctr"/>
                      <a:r>
                        <a:rPr lang="en-US" sz="1600" b="1" dirty="0">
                          <a:latin typeface="Century Gothic" panose="020B0502020202020204" pitchFamily="34" charset="0"/>
                        </a:rPr>
                        <a:t>HIS Governance and Leadership</a:t>
                      </a:r>
                    </a:p>
                    <a:p>
                      <a:pPr algn="ctr"/>
                      <a:endParaRPr lang="en-US" sz="1600" b="1" dirty="0"/>
                    </a:p>
                  </a:txBody>
                  <a:tcPr vert="vert270">
                    <a:solidFill>
                      <a:schemeClr val="accent6">
                        <a:lumMod val="20000"/>
                        <a:lumOff val="80000"/>
                      </a:schemeClr>
                    </a:solidFill>
                  </a:tcPr>
                </a:tc>
                <a:tc>
                  <a:txBody>
                    <a:bodyPr/>
                    <a:lstStyle/>
                    <a:p>
                      <a:pPr marL="285750" indent="-285750">
                        <a:buFont typeface="Arial" panose="020B0604020202020204" pitchFamily="34" charset="0"/>
                        <a:buChar char="•"/>
                      </a:pPr>
                      <a:r>
                        <a:rPr lang="en-US" sz="1900" u="none" strike="noStrike" baseline="0" dirty="0">
                          <a:latin typeface="Century Gothic" panose="020B0502020202020204" pitchFamily="34" charset="0"/>
                        </a:rPr>
                        <a:t>Partnerships and technical working groups</a:t>
                      </a:r>
                    </a:p>
                    <a:p>
                      <a:pPr marL="285750" indent="-285750">
                        <a:buFont typeface="Arial" panose="020B0604020202020204" pitchFamily="34" charset="0"/>
                        <a:buChar char="•"/>
                      </a:pPr>
                      <a:r>
                        <a:rPr lang="en-US" sz="1900" u="none" strike="noStrike" baseline="0" dirty="0">
                          <a:latin typeface="Century Gothic" panose="020B0502020202020204" pitchFamily="34" charset="0"/>
                        </a:rPr>
                        <a:t>Health sector plans</a:t>
                      </a:r>
                    </a:p>
                    <a:p>
                      <a:pPr marL="285750" indent="-285750">
                        <a:buFont typeface="Arial" panose="020B0604020202020204" pitchFamily="34" charset="0"/>
                        <a:buChar char="•"/>
                      </a:pPr>
                      <a:r>
                        <a:rPr lang="en-US" sz="1900" u="none" strike="noStrike" baseline="0" dirty="0">
                          <a:latin typeface="Century Gothic" panose="020B0502020202020204" pitchFamily="34" charset="0"/>
                        </a:rPr>
                        <a:t>Health sector M&amp;E plans</a:t>
                      </a:r>
                    </a:p>
                    <a:p>
                      <a:pPr marL="285750" indent="-285750">
                        <a:buFont typeface="Arial" panose="020B0604020202020204" pitchFamily="34" charset="0"/>
                        <a:buChar char="•"/>
                      </a:pPr>
                      <a:r>
                        <a:rPr lang="en-US" sz="1900" u="none" strike="noStrike" baseline="0" dirty="0">
                          <a:latin typeface="Century Gothic" panose="020B0502020202020204" pitchFamily="34" charset="0"/>
                        </a:rPr>
                        <a:t>HIS policy and strategy</a:t>
                      </a:r>
                    </a:p>
                    <a:p>
                      <a:pPr marL="285750" indent="-285750">
                        <a:buFont typeface="Arial" panose="020B0604020202020204" pitchFamily="34" charset="0"/>
                        <a:buChar char="•"/>
                      </a:pPr>
                      <a:r>
                        <a:rPr lang="en-US" sz="1900" u="none" strike="noStrike" baseline="0" dirty="0">
                          <a:latin typeface="Century Gothic" panose="020B0502020202020204" pitchFamily="34" charset="0"/>
                        </a:rPr>
                        <a:t>Identification of information needs and indicators</a:t>
                      </a:r>
                    </a:p>
                    <a:p>
                      <a:pPr marL="285750" indent="-285750">
                        <a:buFont typeface="Arial" panose="020B0604020202020204" pitchFamily="34" charset="0"/>
                        <a:buChar char="•"/>
                      </a:pPr>
                      <a:r>
                        <a:rPr lang="en-US" sz="1900" u="none" strike="noStrike" baseline="0" dirty="0">
                          <a:latin typeface="Century Gothic" panose="020B0502020202020204" pitchFamily="34" charset="0"/>
                        </a:rPr>
                        <a:t>Digital health standards</a:t>
                      </a:r>
                    </a:p>
                    <a:p>
                      <a:pPr marL="285750" indent="-285750">
                        <a:buFont typeface="Arial" panose="020B0604020202020204" pitchFamily="34" charset="0"/>
                        <a:buChar char="•"/>
                      </a:pPr>
                      <a:r>
                        <a:rPr lang="en-US" sz="1900" u="none" strike="noStrike" baseline="0" dirty="0">
                          <a:latin typeface="Century Gothic" panose="020B0502020202020204" pitchFamily="34" charset="0"/>
                        </a:rPr>
                        <a:t>Information and communication technology standards</a:t>
                      </a:r>
                    </a:p>
                    <a:p>
                      <a:pPr marL="285750" indent="-285750">
                        <a:buFont typeface="Arial" panose="020B0604020202020204" pitchFamily="34" charset="0"/>
                        <a:buChar char="•"/>
                      </a:pPr>
                      <a:r>
                        <a:rPr lang="en-US" sz="1900" u="none" strike="noStrike" baseline="0" dirty="0">
                          <a:latin typeface="Century Gothic" panose="020B0502020202020204" pitchFamily="34" charset="0"/>
                        </a:rPr>
                        <a:t>Data stewardship</a:t>
                      </a:r>
                    </a:p>
                    <a:p>
                      <a:pPr marL="285750" indent="-285750">
                        <a:buFont typeface="Arial" panose="020B0604020202020204" pitchFamily="34" charset="0"/>
                        <a:buChar char="•"/>
                      </a:pPr>
                      <a:r>
                        <a:rPr lang="en-US" sz="1900" u="none" strike="noStrike" baseline="0" dirty="0">
                          <a:latin typeface="Century Gothic" panose="020B0502020202020204" pitchFamily="34" charset="0"/>
                        </a:rPr>
                        <a:t>HIS champions at  all levels</a:t>
                      </a:r>
                      <a:endParaRPr lang="en-US" sz="1900" dirty="0">
                        <a:latin typeface="Century Gothic" panose="020B0502020202020204" pitchFamily="34" charset="0"/>
                      </a:endParaRPr>
                    </a:p>
                  </a:txBody>
                  <a:tcPr/>
                </a:tc>
                <a:extLst>
                  <a:ext uri="{0D108BD9-81ED-4DB2-BD59-A6C34878D82A}">
                    <a16:rowId xmlns:a16="http://schemas.microsoft.com/office/drawing/2014/main" val="1371760793"/>
                  </a:ext>
                </a:extLst>
              </a:tr>
              <a:tr h="2330879">
                <a:tc>
                  <a:txBody>
                    <a:bodyPr/>
                    <a:lstStyle/>
                    <a:p>
                      <a:pPr algn="ctr"/>
                      <a:r>
                        <a:rPr lang="en-US" sz="1600" b="1" dirty="0">
                          <a:latin typeface="Century Gothic" panose="020B0502020202020204" pitchFamily="34" charset="0"/>
                        </a:rPr>
                        <a:t>HIS Management</a:t>
                      </a:r>
                    </a:p>
                  </a:txBody>
                  <a:tcPr vert="vert270">
                    <a:solidFill>
                      <a:schemeClr val="accent6">
                        <a:lumMod val="20000"/>
                        <a:lumOff val="80000"/>
                      </a:schemeClr>
                    </a:solidFill>
                  </a:tcPr>
                </a:tc>
                <a:tc>
                  <a:txBody>
                    <a:bodyPr/>
                    <a:lstStyle/>
                    <a:p>
                      <a:pPr marL="285750" indent="-285750">
                        <a:buFont typeface="Arial" panose="020B0604020202020204" pitchFamily="34" charset="0"/>
                        <a:buChar char="•"/>
                      </a:pPr>
                      <a:r>
                        <a:rPr lang="en-US" sz="1900" u="none" strike="noStrike" baseline="0" dirty="0">
                          <a:latin typeface="Century Gothic" panose="020B0502020202020204" pitchFamily="34" charset="0"/>
                        </a:rPr>
                        <a:t>Financial resources management</a:t>
                      </a:r>
                    </a:p>
                    <a:p>
                      <a:pPr marL="285750" indent="-285750">
                        <a:buFont typeface="Arial" panose="020B0604020202020204" pitchFamily="34" charset="0"/>
                        <a:buChar char="•"/>
                      </a:pPr>
                      <a:r>
                        <a:rPr lang="en-US" sz="1900" u="none" strike="noStrike" baseline="0" dirty="0">
                          <a:latin typeface="Century Gothic" panose="020B0502020202020204" pitchFamily="34" charset="0"/>
                        </a:rPr>
                        <a:t>Infrastructure development, supply, and maintenance</a:t>
                      </a:r>
                    </a:p>
                    <a:p>
                      <a:pPr marL="285750" indent="-285750">
                        <a:buFont typeface="Arial" panose="020B0604020202020204" pitchFamily="34" charset="0"/>
                        <a:buChar char="•"/>
                      </a:pPr>
                      <a:r>
                        <a:rPr lang="en-US" sz="1900" u="none" strike="noStrike" baseline="0" dirty="0">
                          <a:latin typeface="Century Gothic" panose="020B0502020202020204" pitchFamily="34" charset="0"/>
                        </a:rPr>
                        <a:t>In-service and continuous education</a:t>
                      </a:r>
                    </a:p>
                    <a:p>
                      <a:pPr marL="285750" indent="-285750">
                        <a:buFont typeface="Arial" panose="020B0604020202020204" pitchFamily="34" charset="0"/>
                        <a:buChar char="•"/>
                      </a:pPr>
                      <a:r>
                        <a:rPr lang="en-US" sz="1900" u="none" strike="noStrike" baseline="0" dirty="0">
                          <a:latin typeface="Century Gothic" panose="020B0502020202020204" pitchFamily="34" charset="0"/>
                        </a:rPr>
                        <a:t>Human resources training development, training, and incentives</a:t>
                      </a:r>
                    </a:p>
                    <a:p>
                      <a:pPr marL="285750" indent="-285750">
                        <a:buFont typeface="Arial" panose="020B0604020202020204" pitchFamily="34" charset="0"/>
                        <a:buChar char="•"/>
                      </a:pPr>
                      <a:r>
                        <a:rPr lang="en-US" sz="1900" u="none" strike="noStrike" baseline="0" dirty="0">
                          <a:latin typeface="Century Gothic" panose="020B0502020202020204" pitchFamily="34" charset="0"/>
                        </a:rPr>
                        <a:t>Information and communication technology</a:t>
                      </a:r>
                    </a:p>
                    <a:p>
                      <a:pPr marL="285750" indent="-285750">
                        <a:buFont typeface="Arial" panose="020B0604020202020204" pitchFamily="34" charset="0"/>
                        <a:buChar char="•"/>
                      </a:pPr>
                      <a:r>
                        <a:rPr lang="en-US" sz="1900" u="none" strike="noStrike" baseline="0" dirty="0">
                          <a:latin typeface="Century Gothic" panose="020B0502020202020204" pitchFamily="34" charset="0"/>
                        </a:rPr>
                        <a:t>Roads; vehicles</a:t>
                      </a:r>
                      <a:endParaRPr lang="en-US" sz="1900" dirty="0">
                        <a:latin typeface="Century Gothic" panose="020B0502020202020204" pitchFamily="34" charset="0"/>
                      </a:endParaRPr>
                    </a:p>
                  </a:txBody>
                  <a:tcPr/>
                </a:tc>
                <a:extLst>
                  <a:ext uri="{0D108BD9-81ED-4DB2-BD59-A6C34878D82A}">
                    <a16:rowId xmlns:a16="http://schemas.microsoft.com/office/drawing/2014/main" val="1203352033"/>
                  </a:ext>
                </a:extLst>
              </a:tr>
            </a:tbl>
          </a:graphicData>
        </a:graphic>
      </p:graphicFrame>
    </p:spTree>
    <p:extLst>
      <p:ext uri="{BB962C8B-B14F-4D97-AF65-F5344CB8AC3E}">
        <p14:creationId xmlns:p14="http://schemas.microsoft.com/office/powerpoint/2010/main" val="36475619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1352" y="1496074"/>
            <a:ext cx="2573471" cy="4201587"/>
          </a:xfrm>
          <a:prstGeom prst="rect">
            <a:avLst/>
          </a:prstGeom>
        </p:spPr>
      </p:pic>
      <p:graphicFrame>
        <p:nvGraphicFramePr>
          <p:cNvPr id="6" name="Table 5"/>
          <p:cNvGraphicFramePr>
            <a:graphicFrameLocks noGrp="1"/>
          </p:cNvGraphicFramePr>
          <p:nvPr>
            <p:extLst>
              <p:ext uri="{D42A27DB-BD31-4B8C-83A1-F6EECF244321}">
                <p14:modId xmlns:p14="http://schemas.microsoft.com/office/powerpoint/2010/main" val="1625782501"/>
              </p:ext>
            </p:extLst>
          </p:nvPr>
        </p:nvGraphicFramePr>
        <p:xfrm>
          <a:off x="2664823" y="454625"/>
          <a:ext cx="6244046" cy="5974080"/>
        </p:xfrm>
        <a:graphic>
          <a:graphicData uri="http://schemas.openxmlformats.org/drawingml/2006/table">
            <a:tbl>
              <a:tblPr firstRow="1" bandRow="1">
                <a:tableStyleId>{5940675A-B579-460E-94D1-54222C63F5DA}</a:tableStyleId>
              </a:tblPr>
              <a:tblGrid>
                <a:gridCol w="889440">
                  <a:extLst>
                    <a:ext uri="{9D8B030D-6E8A-4147-A177-3AD203B41FA5}">
                      <a16:colId xmlns:a16="http://schemas.microsoft.com/office/drawing/2014/main" val="2514242018"/>
                    </a:ext>
                  </a:extLst>
                </a:gridCol>
                <a:gridCol w="5354606">
                  <a:extLst>
                    <a:ext uri="{9D8B030D-6E8A-4147-A177-3AD203B41FA5}">
                      <a16:colId xmlns:a16="http://schemas.microsoft.com/office/drawing/2014/main" val="2886266511"/>
                    </a:ext>
                  </a:extLst>
                </a:gridCol>
              </a:tblGrid>
              <a:tr h="1881421">
                <a:tc>
                  <a:txBody>
                    <a:bodyPr/>
                    <a:lstStyle/>
                    <a:p>
                      <a:pPr algn="ctr"/>
                      <a:r>
                        <a:rPr lang="en-US" sz="1700" b="1" dirty="0">
                          <a:latin typeface="Century Gothic" panose="020B0502020202020204" pitchFamily="34" charset="0"/>
                        </a:rPr>
                        <a:t>Data Sources</a:t>
                      </a:r>
                    </a:p>
                  </a:txBody>
                  <a:tcPr vert="vert270" anchor="ctr">
                    <a:solidFill>
                      <a:schemeClr val="accent6">
                        <a:lumMod val="20000"/>
                        <a:lumOff val="80000"/>
                      </a:schemeClr>
                    </a:solidFill>
                  </a:tcPr>
                </a:tc>
                <a:tc>
                  <a:txBody>
                    <a:bodyPr/>
                    <a:lstStyle/>
                    <a:p>
                      <a:pPr marL="285750" indent="-285750">
                        <a:buFont typeface="Arial" panose="020B0604020202020204" pitchFamily="34" charset="0"/>
                        <a:buChar char="•"/>
                      </a:pPr>
                      <a:r>
                        <a:rPr lang="en-US" sz="1700" b="0" i="0" u="none" strike="noStrike" kern="1200" baseline="0" dirty="0">
                          <a:solidFill>
                            <a:schemeClr val="tx1"/>
                          </a:solidFill>
                          <a:latin typeface="Century Gothic" panose="020B0502020202020204" pitchFamily="34" charset="0"/>
                          <a:ea typeface="+mn-ea"/>
                          <a:cs typeface="+mn-cs"/>
                        </a:rPr>
                        <a:t>Population: census, population/facility surveys; civil registration and vital statistics (CRVS)</a:t>
                      </a:r>
                    </a:p>
                    <a:p>
                      <a:pPr marL="285750" indent="-285750">
                        <a:buFont typeface="Arial" panose="020B0604020202020204" pitchFamily="34" charset="0"/>
                        <a:buChar char="•"/>
                      </a:pPr>
                      <a:r>
                        <a:rPr lang="en-US" sz="1700" b="0" i="0" u="none" strike="noStrike" kern="1200" baseline="0" dirty="0">
                          <a:solidFill>
                            <a:schemeClr val="tx1"/>
                          </a:solidFill>
                          <a:latin typeface="Century Gothic" panose="020B0502020202020204" pitchFamily="34" charset="0"/>
                          <a:ea typeface="+mn-ea"/>
                          <a:cs typeface="+mn-cs"/>
                        </a:rPr>
                        <a:t>Institution: patient records</a:t>
                      </a:r>
                    </a:p>
                    <a:p>
                      <a:pPr marL="285750" indent="-285750">
                        <a:buFont typeface="Arial" panose="020B0604020202020204" pitchFamily="34" charset="0"/>
                        <a:buChar char="•"/>
                      </a:pPr>
                      <a:r>
                        <a:rPr lang="en-US" sz="1700" b="0" i="0" u="none" strike="noStrike" kern="1200" baseline="0" dirty="0">
                          <a:solidFill>
                            <a:schemeClr val="tx1"/>
                          </a:solidFill>
                          <a:latin typeface="Century Gothic" panose="020B0502020202020204" pitchFamily="34" charset="0"/>
                          <a:ea typeface="+mn-ea"/>
                          <a:cs typeface="+mn-cs"/>
                        </a:rPr>
                        <a:t>Human resource: infrastructure including technology, human resources, and pharmaceutical and laboratory supplies and logistics</a:t>
                      </a:r>
                      <a:endParaRPr lang="en-US" sz="1700" dirty="0">
                        <a:latin typeface="Century Gothic" panose="020B0502020202020204" pitchFamily="34" charset="0"/>
                      </a:endParaRPr>
                    </a:p>
                  </a:txBody>
                  <a:tcPr/>
                </a:tc>
                <a:extLst>
                  <a:ext uri="{0D108BD9-81ED-4DB2-BD59-A6C34878D82A}">
                    <a16:rowId xmlns:a16="http://schemas.microsoft.com/office/drawing/2014/main" val="2483894214"/>
                  </a:ext>
                </a:extLst>
              </a:tr>
              <a:tr h="2052216">
                <a:tc>
                  <a:txBody>
                    <a:bodyPr/>
                    <a:lstStyle/>
                    <a:p>
                      <a:pPr algn="ctr"/>
                      <a:r>
                        <a:rPr lang="en-US" sz="1700" b="1" dirty="0">
                          <a:latin typeface="Century Gothic" panose="020B0502020202020204" pitchFamily="34" charset="0"/>
                        </a:rPr>
                        <a:t>Data Management</a:t>
                      </a:r>
                    </a:p>
                  </a:txBody>
                  <a:tcPr vert="vert270" anchor="ctr">
                    <a:solidFill>
                      <a:schemeClr val="accent6">
                        <a:lumMod val="20000"/>
                        <a:lumOff val="80000"/>
                      </a:schemeClr>
                    </a:solidFill>
                  </a:tcPr>
                </a:tc>
                <a:tc>
                  <a:txBody>
                    <a:bodyPr/>
                    <a:lstStyle/>
                    <a:p>
                      <a:pPr marL="285750" indent="-285750">
                        <a:buFont typeface="Arial" panose="020B0604020202020204" pitchFamily="34" charset="0"/>
                        <a:buChar char="•"/>
                      </a:pPr>
                      <a:r>
                        <a:rPr lang="en-US" sz="1700" b="0" i="0" u="none" strike="noStrike" kern="1200" baseline="0" dirty="0">
                          <a:solidFill>
                            <a:schemeClr val="tx1"/>
                          </a:solidFill>
                          <a:latin typeface="Century Gothic" panose="020B0502020202020204" pitchFamily="34" charset="0"/>
                          <a:ea typeface="+mn-ea"/>
                          <a:cs typeface="+mn-cs"/>
                        </a:rPr>
                        <a:t>Standard operating procedures</a:t>
                      </a:r>
                    </a:p>
                    <a:p>
                      <a:pPr marL="285750" indent="-285750">
                        <a:buFont typeface="Arial" panose="020B0604020202020204" pitchFamily="34" charset="0"/>
                        <a:buChar char="•"/>
                      </a:pPr>
                      <a:r>
                        <a:rPr lang="en-US" sz="1700" b="0" i="0" u="none" strike="noStrike" kern="1200" baseline="0" dirty="0">
                          <a:solidFill>
                            <a:schemeClr val="tx1"/>
                          </a:solidFill>
                          <a:latin typeface="Century Gothic" panose="020B0502020202020204" pitchFamily="34" charset="0"/>
                          <a:ea typeface="+mn-ea"/>
                          <a:cs typeface="+mn-cs"/>
                        </a:rPr>
                        <a:t>Guidance for data managers</a:t>
                      </a:r>
                    </a:p>
                    <a:p>
                      <a:pPr marL="285750" indent="-285750">
                        <a:buFont typeface="Arial" panose="020B0604020202020204" pitchFamily="34" charset="0"/>
                        <a:buChar char="•"/>
                      </a:pPr>
                      <a:r>
                        <a:rPr lang="en-US" sz="1700" b="0" i="0" u="none" strike="noStrike" kern="1200" baseline="0" dirty="0">
                          <a:solidFill>
                            <a:schemeClr val="tx1"/>
                          </a:solidFill>
                          <a:latin typeface="Century Gothic" panose="020B0502020202020204" pitchFamily="34" charset="0"/>
                          <a:ea typeface="+mn-ea"/>
                          <a:cs typeface="+mn-cs"/>
                        </a:rPr>
                        <a:t>Data quality assurance practices</a:t>
                      </a:r>
                    </a:p>
                    <a:p>
                      <a:pPr marL="285750" indent="-285750">
                        <a:buFont typeface="Arial" panose="020B0604020202020204" pitchFamily="34" charset="0"/>
                        <a:buChar char="•"/>
                      </a:pPr>
                      <a:r>
                        <a:rPr lang="en-US" sz="1700" b="0" i="0" u="none" strike="noStrike" kern="1200" baseline="0" dirty="0">
                          <a:solidFill>
                            <a:schemeClr val="tx1"/>
                          </a:solidFill>
                          <a:latin typeface="Century Gothic" panose="020B0502020202020204" pitchFamily="34" charset="0"/>
                          <a:ea typeface="+mn-ea"/>
                          <a:cs typeface="+mn-cs"/>
                        </a:rPr>
                        <a:t>Development and production of data collection tools</a:t>
                      </a:r>
                    </a:p>
                    <a:p>
                      <a:pPr marL="285750" indent="-285750">
                        <a:buFont typeface="Arial" panose="020B0604020202020204" pitchFamily="34" charset="0"/>
                        <a:buChar char="•"/>
                      </a:pPr>
                      <a:r>
                        <a:rPr lang="en-US" sz="1700" b="0" i="0" u="none" strike="noStrike" kern="1200" baseline="0" dirty="0">
                          <a:solidFill>
                            <a:schemeClr val="tx1"/>
                          </a:solidFill>
                          <a:latin typeface="Century Gothic" panose="020B0502020202020204" pitchFamily="34" charset="0"/>
                          <a:ea typeface="+mn-ea"/>
                          <a:cs typeface="+mn-cs"/>
                        </a:rPr>
                        <a:t>Supportive supervision procedures</a:t>
                      </a:r>
                    </a:p>
                    <a:p>
                      <a:pPr marL="285750" indent="-285750">
                        <a:buFont typeface="Arial" panose="020B0604020202020204" pitchFamily="34" charset="0"/>
                        <a:buChar char="•"/>
                      </a:pPr>
                      <a:r>
                        <a:rPr lang="en-US" sz="1700" b="0" i="0" u="none" strike="noStrike" kern="1200" baseline="0" dirty="0">
                          <a:solidFill>
                            <a:schemeClr val="tx1"/>
                          </a:solidFill>
                          <a:latin typeface="Century Gothic" panose="020B0502020202020204" pitchFamily="34" charset="0"/>
                          <a:ea typeface="+mn-ea"/>
                          <a:cs typeface="+mn-cs"/>
                        </a:rPr>
                        <a:t>Data quality assessments, data ethics procedures</a:t>
                      </a:r>
                      <a:endParaRPr lang="en-US" sz="1700" b="0" dirty="0">
                        <a:latin typeface="Century Gothic" panose="020B0502020202020204" pitchFamily="34" charset="0"/>
                      </a:endParaRPr>
                    </a:p>
                  </a:txBody>
                  <a:tcPr/>
                </a:tc>
                <a:extLst>
                  <a:ext uri="{0D108BD9-81ED-4DB2-BD59-A6C34878D82A}">
                    <a16:rowId xmlns:a16="http://schemas.microsoft.com/office/drawing/2014/main" val="1371760793"/>
                  </a:ext>
                </a:extLst>
              </a:tr>
              <a:tr h="1899880">
                <a:tc>
                  <a:txBody>
                    <a:bodyPr/>
                    <a:lstStyle/>
                    <a:p>
                      <a:pPr algn="ctr"/>
                      <a:r>
                        <a:rPr lang="en-US" sz="1700" b="1" dirty="0">
                          <a:latin typeface="Century Gothic" panose="020B0502020202020204" pitchFamily="34" charset="0"/>
                        </a:rPr>
                        <a:t>Information Products and Dissemination</a:t>
                      </a:r>
                    </a:p>
                  </a:txBody>
                  <a:tcPr vert="vert270" anchor="ctr">
                    <a:solidFill>
                      <a:schemeClr val="accent6">
                        <a:lumMod val="20000"/>
                        <a:lumOff val="80000"/>
                      </a:schemeClr>
                    </a:solidFill>
                  </a:tcPr>
                </a:tc>
                <a:tc>
                  <a:txBody>
                    <a:bodyPr/>
                    <a:lstStyle/>
                    <a:p>
                      <a:pPr marL="285750" indent="-285750">
                        <a:buFont typeface="Arial" panose="020B0604020202020204" pitchFamily="34" charset="0"/>
                        <a:buChar char="•"/>
                      </a:pPr>
                      <a:r>
                        <a:rPr lang="en-US" sz="1700" b="0" i="0" u="none" strike="noStrike" kern="1200" baseline="0" dirty="0">
                          <a:solidFill>
                            <a:schemeClr val="tx1"/>
                          </a:solidFill>
                          <a:latin typeface="Century Gothic" panose="020B0502020202020204" pitchFamily="34" charset="0"/>
                          <a:ea typeface="+mn-ea"/>
                          <a:cs typeface="+mn-cs"/>
                        </a:rPr>
                        <a:t>Routine reports</a:t>
                      </a:r>
                    </a:p>
                    <a:p>
                      <a:pPr marL="285750" indent="-285750">
                        <a:buFont typeface="Arial" panose="020B0604020202020204" pitchFamily="34" charset="0"/>
                        <a:buChar char="•"/>
                      </a:pPr>
                      <a:r>
                        <a:rPr lang="en-US" sz="1700" b="0" i="0" u="none" strike="noStrike" kern="1200" baseline="0" dirty="0">
                          <a:solidFill>
                            <a:schemeClr val="tx1"/>
                          </a:solidFill>
                          <a:latin typeface="Century Gothic" panose="020B0502020202020204" pitchFamily="34" charset="0"/>
                          <a:ea typeface="+mn-ea"/>
                          <a:cs typeface="+mn-cs"/>
                        </a:rPr>
                        <a:t>Bulletins, data briefs</a:t>
                      </a:r>
                    </a:p>
                    <a:p>
                      <a:pPr marL="285750" indent="-285750">
                        <a:buFont typeface="Arial" panose="020B0604020202020204" pitchFamily="34" charset="0"/>
                        <a:buChar char="•"/>
                      </a:pPr>
                      <a:r>
                        <a:rPr lang="en-US" sz="1700" b="0" i="0" u="none" strike="noStrike" kern="1200" baseline="0" dirty="0">
                          <a:solidFill>
                            <a:schemeClr val="tx1"/>
                          </a:solidFill>
                          <a:latin typeface="Century Gothic" panose="020B0502020202020204" pitchFamily="34" charset="0"/>
                          <a:ea typeface="+mn-ea"/>
                          <a:cs typeface="+mn-cs"/>
                        </a:rPr>
                        <a:t>Stakeholder dissemination meetings</a:t>
                      </a:r>
                    </a:p>
                    <a:p>
                      <a:pPr marL="285750" indent="-285750">
                        <a:buFont typeface="Arial" panose="020B0604020202020204" pitchFamily="34" charset="0"/>
                        <a:buChar char="•"/>
                      </a:pPr>
                      <a:r>
                        <a:rPr lang="en-US" sz="1700" b="0" i="0" u="none" strike="noStrike" kern="1200" baseline="0" dirty="0">
                          <a:solidFill>
                            <a:schemeClr val="tx1"/>
                          </a:solidFill>
                          <a:latin typeface="Century Gothic" panose="020B0502020202020204" pitchFamily="34" charset="0"/>
                          <a:ea typeface="+mn-ea"/>
                          <a:cs typeface="+mn-cs"/>
                        </a:rPr>
                        <a:t>Feedback mechanisms (dashboards and scorecards)</a:t>
                      </a:r>
                    </a:p>
                    <a:p>
                      <a:pPr marL="285750" indent="-285750">
                        <a:buFont typeface="Arial" panose="020B0604020202020204" pitchFamily="34" charset="0"/>
                        <a:buChar char="•"/>
                      </a:pPr>
                      <a:r>
                        <a:rPr lang="en-US" sz="1700" b="0" i="0" u="none" strike="noStrike" kern="1200" baseline="0" dirty="0">
                          <a:solidFill>
                            <a:schemeClr val="tx1"/>
                          </a:solidFill>
                          <a:latin typeface="Century Gothic" panose="020B0502020202020204" pitchFamily="34" charset="0"/>
                          <a:ea typeface="+mn-ea"/>
                          <a:cs typeface="+mn-cs"/>
                        </a:rPr>
                        <a:t>Websites, social media</a:t>
                      </a:r>
                    </a:p>
                    <a:p>
                      <a:pPr marL="285750" indent="-285750">
                        <a:buFont typeface="Arial" panose="020B0604020202020204" pitchFamily="34" charset="0"/>
                        <a:buChar char="•"/>
                      </a:pPr>
                      <a:r>
                        <a:rPr lang="en-US" sz="1700" b="0" i="0" u="none" strike="noStrike" kern="1200" baseline="0" dirty="0">
                          <a:solidFill>
                            <a:schemeClr val="tx1"/>
                          </a:solidFill>
                          <a:latin typeface="Century Gothic" panose="020B0502020202020204" pitchFamily="34" charset="0"/>
                          <a:ea typeface="+mn-ea"/>
                          <a:cs typeface="+mn-cs"/>
                        </a:rPr>
                        <a:t>Non-routine reports and other publications</a:t>
                      </a:r>
                      <a:endParaRPr lang="en-US" sz="1700" dirty="0">
                        <a:latin typeface="Century Gothic" panose="020B0502020202020204" pitchFamily="34" charset="0"/>
                      </a:endParaRPr>
                    </a:p>
                  </a:txBody>
                  <a:tcPr/>
                </a:tc>
                <a:extLst>
                  <a:ext uri="{0D108BD9-81ED-4DB2-BD59-A6C34878D82A}">
                    <a16:rowId xmlns:a16="http://schemas.microsoft.com/office/drawing/2014/main" val="1203352033"/>
                  </a:ext>
                </a:extLst>
              </a:tr>
            </a:tbl>
          </a:graphicData>
        </a:graphic>
      </p:graphicFrame>
    </p:spTree>
    <p:extLst>
      <p:ext uri="{BB962C8B-B14F-4D97-AF65-F5344CB8AC3E}">
        <p14:creationId xmlns:p14="http://schemas.microsoft.com/office/powerpoint/2010/main" val="26986984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396" y="668357"/>
            <a:ext cx="4659213" cy="5175095"/>
          </a:xfrm>
          <a:prstGeom prst="rect">
            <a:avLst/>
          </a:prstGeom>
        </p:spPr>
      </p:pic>
      <p:sp>
        <p:nvSpPr>
          <p:cNvPr id="3" name="TextBox 2"/>
          <p:cNvSpPr txBox="1"/>
          <p:nvPr/>
        </p:nvSpPr>
        <p:spPr>
          <a:xfrm>
            <a:off x="3886793" y="1950423"/>
            <a:ext cx="528588" cy="243465"/>
          </a:xfrm>
          <a:prstGeom prst="rect">
            <a:avLst/>
          </a:prstGeom>
          <a:solidFill>
            <a:schemeClr val="bg1"/>
          </a:solidFill>
        </p:spPr>
        <p:txBody>
          <a:bodyPr wrap="square" rtlCol="0">
            <a:spAutoFit/>
          </a:bodyPr>
          <a:lstStyle/>
          <a:p>
            <a:endParaRPr lang="en-US" sz="982" dirty="0">
              <a:solidFill>
                <a:prstClr val="black"/>
              </a:solidFill>
            </a:endParaRPr>
          </a:p>
        </p:txBody>
      </p:sp>
      <p:graphicFrame>
        <p:nvGraphicFramePr>
          <p:cNvPr id="6" name="Table 5"/>
          <p:cNvGraphicFramePr>
            <a:graphicFrameLocks noGrp="1"/>
          </p:cNvGraphicFramePr>
          <p:nvPr>
            <p:extLst>
              <p:ext uri="{D42A27DB-BD31-4B8C-83A1-F6EECF244321}">
                <p14:modId xmlns:p14="http://schemas.microsoft.com/office/powerpoint/2010/main" val="1170838652"/>
              </p:ext>
            </p:extLst>
          </p:nvPr>
        </p:nvGraphicFramePr>
        <p:xfrm>
          <a:off x="4415381" y="426896"/>
          <a:ext cx="4392712" cy="5658015"/>
        </p:xfrm>
        <a:graphic>
          <a:graphicData uri="http://schemas.openxmlformats.org/drawingml/2006/table">
            <a:tbl>
              <a:tblPr firstRow="1" bandRow="1">
                <a:tableStyleId>{5940675A-B579-460E-94D1-54222C63F5DA}</a:tableStyleId>
              </a:tblPr>
              <a:tblGrid>
                <a:gridCol w="713967">
                  <a:extLst>
                    <a:ext uri="{9D8B030D-6E8A-4147-A177-3AD203B41FA5}">
                      <a16:colId xmlns:a16="http://schemas.microsoft.com/office/drawing/2014/main" val="2514242018"/>
                    </a:ext>
                  </a:extLst>
                </a:gridCol>
                <a:gridCol w="3678745">
                  <a:extLst>
                    <a:ext uri="{9D8B030D-6E8A-4147-A177-3AD203B41FA5}">
                      <a16:colId xmlns:a16="http://schemas.microsoft.com/office/drawing/2014/main" val="2886266511"/>
                    </a:ext>
                  </a:extLst>
                </a:gridCol>
              </a:tblGrid>
              <a:tr h="2360021">
                <a:tc>
                  <a:txBody>
                    <a:bodyPr/>
                    <a:lstStyle/>
                    <a:p>
                      <a:pPr algn="ctr"/>
                      <a:r>
                        <a:rPr lang="en-US" sz="2400" b="1" dirty="0">
                          <a:latin typeface="Century Gothic" panose="020B0502020202020204" pitchFamily="34" charset="0"/>
                        </a:rPr>
                        <a:t>Data Quality</a:t>
                      </a:r>
                    </a:p>
                  </a:txBody>
                  <a:tcPr vert="vert270" anchor="ctr">
                    <a:solidFill>
                      <a:schemeClr val="accent6">
                        <a:lumMod val="20000"/>
                        <a:lumOff val="80000"/>
                      </a:schemeClr>
                    </a:solidFill>
                  </a:tcPr>
                </a:tc>
                <a:tc>
                  <a:txBody>
                    <a:bodyPr/>
                    <a:lstStyle/>
                    <a:p>
                      <a:endParaRPr lang="en-US" sz="2000" b="0" i="0" u="none" strike="noStrike" kern="1200" baseline="0" dirty="0">
                        <a:solidFill>
                          <a:schemeClr val="tx1"/>
                        </a:solidFill>
                        <a:latin typeface="Century Gothic" panose="020B0502020202020204" pitchFamily="34" charset="0"/>
                        <a:ea typeface="+mn-ea"/>
                        <a:cs typeface="+mn-cs"/>
                      </a:endParaRPr>
                    </a:p>
                    <a:p>
                      <a:r>
                        <a:rPr lang="en-US" sz="2000" b="0" i="0" u="none" strike="noStrike" kern="1200" baseline="0" dirty="0">
                          <a:solidFill>
                            <a:schemeClr val="tx1"/>
                          </a:solidFill>
                          <a:latin typeface="Century Gothic" panose="020B0502020202020204" pitchFamily="34" charset="0"/>
                          <a:ea typeface="+mn-ea"/>
                          <a:cs typeface="+mn-cs"/>
                        </a:rPr>
                        <a:t>An area of HIS performance measured by the quality of the data collected to</a:t>
                      </a:r>
                    </a:p>
                    <a:p>
                      <a:r>
                        <a:rPr lang="en-US" sz="2000" b="0" i="0" u="none" strike="noStrike" kern="1200" baseline="0" dirty="0">
                          <a:solidFill>
                            <a:schemeClr val="tx1"/>
                          </a:solidFill>
                          <a:latin typeface="Century Gothic" panose="020B0502020202020204" pitchFamily="34" charset="0"/>
                          <a:ea typeface="+mn-ea"/>
                          <a:cs typeface="+mn-cs"/>
                        </a:rPr>
                        <a:t>support the HIS.</a:t>
                      </a:r>
                      <a:endParaRPr lang="en-US" sz="2000" dirty="0">
                        <a:latin typeface="Century Gothic" panose="020B0502020202020204" pitchFamily="34" charset="0"/>
                      </a:endParaRPr>
                    </a:p>
                  </a:txBody>
                  <a:tcPr/>
                </a:tc>
                <a:extLst>
                  <a:ext uri="{0D108BD9-81ED-4DB2-BD59-A6C34878D82A}">
                    <a16:rowId xmlns:a16="http://schemas.microsoft.com/office/drawing/2014/main" val="1371760793"/>
                  </a:ext>
                </a:extLst>
              </a:tr>
              <a:tr h="3297994">
                <a:tc>
                  <a:txBody>
                    <a:bodyPr/>
                    <a:lstStyle/>
                    <a:p>
                      <a:pPr algn="ctr"/>
                      <a:r>
                        <a:rPr lang="en-US" sz="2400" b="1" dirty="0">
                          <a:latin typeface="Century Gothic" panose="020B0502020202020204" pitchFamily="34" charset="0"/>
                        </a:rPr>
                        <a:t>Data Use</a:t>
                      </a:r>
                    </a:p>
                  </a:txBody>
                  <a:tcPr vert="vert270" anchor="ctr">
                    <a:solidFill>
                      <a:schemeClr val="accent6">
                        <a:lumMod val="20000"/>
                        <a:lumOff val="80000"/>
                      </a:schemeClr>
                    </a:solidFill>
                  </a:tcPr>
                </a:tc>
                <a:tc>
                  <a:txBody>
                    <a:bodyPr/>
                    <a:lstStyle/>
                    <a:p>
                      <a:endParaRPr lang="en-US" sz="2000" b="0" i="0" u="none" strike="noStrike" kern="1200" baseline="0" dirty="0">
                        <a:solidFill>
                          <a:schemeClr val="tx1"/>
                        </a:solidFill>
                        <a:latin typeface="Century Gothic" panose="020B0502020202020204" pitchFamily="34" charset="0"/>
                        <a:ea typeface="+mn-ea"/>
                        <a:cs typeface="+mn-cs"/>
                      </a:endParaRPr>
                    </a:p>
                    <a:p>
                      <a:r>
                        <a:rPr lang="en-US" sz="2000" b="0" i="0" u="none" strike="noStrike" kern="1200" baseline="0" dirty="0">
                          <a:solidFill>
                            <a:schemeClr val="tx1"/>
                          </a:solidFill>
                          <a:latin typeface="Century Gothic" panose="020B0502020202020204" pitchFamily="34" charset="0"/>
                          <a:ea typeface="+mn-ea"/>
                          <a:cs typeface="+mn-cs"/>
                        </a:rPr>
                        <a:t>An area of HIS performance measured by the use of HIS data to generate health indicators, statistics, trends, and coverage</a:t>
                      </a:r>
                      <a:r>
                        <a:rPr lang="en-US" sz="2000" b="0" i="0" u="none" strike="noStrike" kern="1200" baseline="0" dirty="0">
                          <a:solidFill>
                            <a:schemeClr val="tx1"/>
                          </a:solidFill>
                          <a:latin typeface="Calibri" panose="020F0502020204030204" pitchFamily="34" charset="0"/>
                          <a:ea typeface="+mn-ea"/>
                          <a:cs typeface="+mn-cs"/>
                        </a:rPr>
                        <a:t>—</a:t>
                      </a:r>
                      <a:r>
                        <a:rPr lang="en-US" sz="2000" b="0" i="0" u="none" strike="noStrike" kern="1200" baseline="0" dirty="0">
                          <a:solidFill>
                            <a:schemeClr val="tx1"/>
                          </a:solidFill>
                          <a:latin typeface="Century Gothic" panose="020B0502020202020204" pitchFamily="34" charset="0"/>
                          <a:ea typeface="+mn-ea"/>
                          <a:cs typeface="+mn-cs"/>
                        </a:rPr>
                        <a:t>and for data-informed decision making based on the health sector’s decision-making needs.</a:t>
                      </a:r>
                      <a:endParaRPr lang="en-US" sz="2000" dirty="0">
                        <a:latin typeface="Century Gothic" panose="020B0502020202020204" pitchFamily="34" charset="0"/>
                      </a:endParaRPr>
                    </a:p>
                  </a:txBody>
                  <a:tcPr/>
                </a:tc>
                <a:extLst>
                  <a:ext uri="{0D108BD9-81ED-4DB2-BD59-A6C34878D82A}">
                    <a16:rowId xmlns:a16="http://schemas.microsoft.com/office/drawing/2014/main" val="1481080740"/>
                  </a:ext>
                </a:extLst>
              </a:tr>
            </a:tbl>
          </a:graphicData>
        </a:graphic>
      </p:graphicFrame>
    </p:spTree>
    <p:extLst>
      <p:ext uri="{BB962C8B-B14F-4D97-AF65-F5344CB8AC3E}">
        <p14:creationId xmlns:p14="http://schemas.microsoft.com/office/powerpoint/2010/main" val="32605867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076293" y="1856451"/>
            <a:ext cx="1679735" cy="243465"/>
          </a:xfrm>
          <a:prstGeom prst="rect">
            <a:avLst/>
          </a:prstGeom>
          <a:solidFill>
            <a:schemeClr val="bg1"/>
          </a:solidFill>
        </p:spPr>
        <p:txBody>
          <a:bodyPr wrap="square" rtlCol="0">
            <a:spAutoFit/>
          </a:bodyPr>
          <a:lstStyle/>
          <a:p>
            <a:endParaRPr lang="en-US" sz="982" dirty="0">
              <a:solidFill>
                <a:prstClr val="black"/>
              </a:solidFill>
            </a:endParaRPr>
          </a:p>
        </p:txBody>
      </p:sp>
      <p:sp>
        <p:nvSpPr>
          <p:cNvPr id="3" name="TextBox 2"/>
          <p:cNvSpPr txBox="1"/>
          <p:nvPr/>
        </p:nvSpPr>
        <p:spPr>
          <a:xfrm>
            <a:off x="503830" y="4710827"/>
            <a:ext cx="3888059" cy="243465"/>
          </a:xfrm>
          <a:prstGeom prst="rect">
            <a:avLst/>
          </a:prstGeom>
          <a:solidFill>
            <a:schemeClr val="bg1"/>
          </a:solidFill>
        </p:spPr>
        <p:txBody>
          <a:bodyPr wrap="square" rtlCol="0">
            <a:spAutoFit/>
          </a:bodyPr>
          <a:lstStyle/>
          <a:p>
            <a:endParaRPr lang="en-US" sz="982" dirty="0">
              <a:solidFill>
                <a:prstClr val="black"/>
              </a:solidFill>
            </a:endParaRPr>
          </a:p>
        </p:txBody>
      </p:sp>
      <p:sp>
        <p:nvSpPr>
          <p:cNvPr id="5" name="TextBox 4"/>
          <p:cNvSpPr txBox="1"/>
          <p:nvPr/>
        </p:nvSpPr>
        <p:spPr>
          <a:xfrm>
            <a:off x="4813704" y="954201"/>
            <a:ext cx="3865916" cy="4031873"/>
          </a:xfrm>
          <a:prstGeom prst="rect">
            <a:avLst/>
          </a:prstGeom>
          <a:noFill/>
        </p:spPr>
        <p:txBody>
          <a:bodyPr wrap="square" rtlCol="0">
            <a:spAutoFit/>
          </a:bodyPr>
          <a:lstStyle/>
          <a:p>
            <a:r>
              <a:rPr lang="en-US" sz="2800" b="1" dirty="0">
                <a:solidFill>
                  <a:prstClr val="black"/>
                </a:solidFill>
                <a:latin typeface="Century Gothic" panose="020B0502020202020204" pitchFamily="34" charset="0"/>
              </a:rPr>
              <a:t>HIS provide data to inform:</a:t>
            </a:r>
          </a:p>
          <a:p>
            <a:endParaRPr lang="en-US" sz="2800" b="1" dirty="0">
              <a:solidFill>
                <a:prstClr val="black"/>
              </a:solidFill>
              <a:latin typeface="Century Gothic" panose="020B0502020202020204" pitchFamily="34" charset="0"/>
            </a:endParaRPr>
          </a:p>
          <a:p>
            <a:pPr marL="499249" lvl="1" indent="-249624">
              <a:buFont typeface="Arial" panose="020B0604020202020204" pitchFamily="34" charset="0"/>
              <a:buChar char="•"/>
            </a:pPr>
            <a:r>
              <a:rPr lang="en-US" sz="2800" dirty="0">
                <a:solidFill>
                  <a:prstClr val="black"/>
                </a:solidFill>
                <a:latin typeface="Century Gothic" panose="020B0502020202020204" pitchFamily="34" charset="0"/>
              </a:rPr>
              <a:t>National health sector needs</a:t>
            </a:r>
          </a:p>
          <a:p>
            <a:pPr marL="499249" lvl="1" indent="-249624">
              <a:buFont typeface="Arial" panose="020B0604020202020204" pitchFamily="34" charset="0"/>
              <a:buChar char="•"/>
            </a:pPr>
            <a:r>
              <a:rPr lang="en-US" sz="2800" dirty="0">
                <a:solidFill>
                  <a:prstClr val="black"/>
                </a:solidFill>
                <a:latin typeface="Century Gothic" panose="020B0502020202020204" pitchFamily="34" charset="0"/>
              </a:rPr>
              <a:t>Global health initiatives and agendas</a:t>
            </a:r>
          </a:p>
          <a:p>
            <a:pPr lvl="1"/>
            <a:r>
              <a:rPr lang="en-US" sz="3200" dirty="0">
                <a:solidFill>
                  <a:prstClr val="black"/>
                </a:solidFill>
              </a:rPr>
              <a:t>	</a:t>
            </a:r>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3605"/>
          <a:stretch/>
        </p:blipFill>
        <p:spPr>
          <a:xfrm>
            <a:off x="231113" y="341899"/>
            <a:ext cx="4030148" cy="6064390"/>
          </a:xfrm>
          <a:prstGeom prst="rect">
            <a:avLst/>
          </a:prstGeom>
        </p:spPr>
      </p:pic>
    </p:spTree>
    <p:extLst>
      <p:ext uri="{BB962C8B-B14F-4D97-AF65-F5344CB8AC3E}">
        <p14:creationId xmlns:p14="http://schemas.microsoft.com/office/powerpoint/2010/main" val="4208464893"/>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1E185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6526</TotalTime>
  <Words>2743</Words>
  <Application>Microsoft Office PowerPoint</Application>
  <PresentationFormat>On-screen Show (4:3)</PresentationFormat>
  <Paragraphs>324</Paragraphs>
  <Slides>24</Slides>
  <Notes>24</Notes>
  <HiddenSlides>0</HiddenSlides>
  <MMClips>0</MMClips>
  <ScaleCrop>false</ScaleCrop>
  <HeadingPairs>
    <vt:vector size="6" baseType="variant">
      <vt:variant>
        <vt:lpstr>Fonts Used</vt:lpstr>
      </vt:variant>
      <vt:variant>
        <vt:i4>10</vt:i4>
      </vt:variant>
      <vt:variant>
        <vt:lpstr>Theme</vt:lpstr>
      </vt:variant>
      <vt:variant>
        <vt:i4>2</vt:i4>
      </vt:variant>
      <vt:variant>
        <vt:lpstr>Slide Titles</vt:lpstr>
      </vt:variant>
      <vt:variant>
        <vt:i4>24</vt:i4>
      </vt:variant>
    </vt:vector>
  </HeadingPairs>
  <TitlesOfParts>
    <vt:vector size="36" baseType="lpstr">
      <vt:lpstr>Arial</vt:lpstr>
      <vt:lpstr>Calibri</vt:lpstr>
      <vt:lpstr>Calibri Light</vt:lpstr>
      <vt:lpstr>Century Gothic</vt:lpstr>
      <vt:lpstr>Courier New</vt:lpstr>
      <vt:lpstr>Futura LT Pro Book</vt:lpstr>
      <vt:lpstr>Garamond</vt:lpstr>
      <vt:lpstr>Gill Sans MT</vt:lpstr>
      <vt:lpstr>Times New Roman</vt:lpstr>
      <vt:lpstr>Wingdings</vt:lpstr>
      <vt:lpstr>1_Office Theme</vt:lpstr>
      <vt:lpstr>Office Theme</vt:lpstr>
      <vt:lpstr>       </vt:lpstr>
      <vt:lpstr>PowerPoint Presentation</vt:lpstr>
      <vt:lpstr>PowerPoint Presentation</vt:lpstr>
      <vt:lpstr>Key Uses of HIS Strengthening Model (HISSM)</vt:lpstr>
      <vt:lpstr>PowerPoint Presentation</vt:lpstr>
      <vt:lpstr>PowerPoint Presentation</vt:lpstr>
      <vt:lpstr>PowerPoint Presentation</vt:lpstr>
      <vt:lpstr>PowerPoint Presentation</vt:lpstr>
      <vt:lpstr>PowerPoint Presentation</vt:lpstr>
      <vt:lpstr>Contextual Factors  and the Human Element</vt:lpstr>
      <vt:lpstr>HISSM— Illustrative Interventions</vt:lpstr>
      <vt:lpstr>More Resources on the HISSM</vt:lpstr>
      <vt:lpstr>PowerPoint Presentation</vt:lpstr>
      <vt:lpstr>Conclusions</vt:lpstr>
      <vt:lpstr>PowerPoint Presentation</vt:lpstr>
      <vt:lpstr>Appendix Slides</vt:lpstr>
      <vt:lpstr>HISSM Development Timeline</vt:lpstr>
      <vt:lpstr>The Need for HIS Strengthening</vt:lpstr>
      <vt:lpstr>HIS as One Part of the Health System</vt:lpstr>
      <vt:lpstr>Health System Performance and Health Outcomes</vt:lpstr>
      <vt:lpstr>Global Health Information Needs</vt:lpstr>
      <vt:lpstr>Health Sector Information Needs</vt:lpstr>
      <vt:lpstr>PowerPoint Presentation</vt:lpstr>
      <vt:lpstr>USAID Priorities for HIS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Todloski, Denise</dc:creator>
  <cp:lastModifiedBy>Millar, Liz</cp:lastModifiedBy>
  <cp:revision>143</cp:revision>
  <cp:lastPrinted>2016-03-02T17:42:27Z</cp:lastPrinted>
  <dcterms:created xsi:type="dcterms:W3CDTF">2016-02-22T15:46:41Z</dcterms:created>
  <dcterms:modified xsi:type="dcterms:W3CDTF">2017-10-10T21:13:09Z</dcterms:modified>
</cp:coreProperties>
</file>