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68" r:id="rId5"/>
    <p:sldId id="289" r:id="rId6"/>
    <p:sldId id="315" r:id="rId7"/>
    <p:sldId id="316" r:id="rId8"/>
    <p:sldId id="317" r:id="rId9"/>
    <p:sldId id="291" r:id="rId10"/>
    <p:sldId id="318" r:id="rId11"/>
    <p:sldId id="319" r:id="rId12"/>
    <p:sldId id="320" r:id="rId13"/>
    <p:sldId id="321" r:id="rId14"/>
    <p:sldId id="323" r:id="rId15"/>
    <p:sldId id="322" r:id="rId16"/>
    <p:sldId id="324" r:id="rId17"/>
    <p:sldId id="326" r:id="rId18"/>
    <p:sldId id="325" r:id="rId19"/>
    <p:sldId id="300" r:id="rId20"/>
    <p:sldId id="327" r:id="rId21"/>
    <p:sldId id="270" r:id="rId22"/>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8" userDrawn="1">
          <p15:clr>
            <a:srgbClr val="A4A3A4"/>
          </p15:clr>
        </p15:guide>
        <p15:guide id="2" pos="31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cGill, Debbie" initials="MD" lastIdx="2" clrIdx="0">
    <p:extLst>
      <p:ext uri="{19B8F6BF-5375-455C-9EA6-DF929625EA0E}">
        <p15:presenceInfo xmlns:p15="http://schemas.microsoft.com/office/powerpoint/2012/main" userId="S-1-5-21-344340502-4252695000-2390403120-1325334" providerId="AD"/>
      </p:ext>
    </p:extLst>
  </p:cmAuthor>
  <p:cmAuthor id="2" name="Alison Ellis" initials="AE" lastIdx="5" clrIdx="1">
    <p:extLst>
      <p:ext uri="{19B8F6BF-5375-455C-9EA6-DF929625EA0E}">
        <p15:presenceInfo xmlns:p15="http://schemas.microsoft.com/office/powerpoint/2012/main" userId="ca4f42ead0321727" providerId="Windows Live"/>
      </p:ext>
    </p:extLst>
  </p:cmAuthor>
  <p:cmAuthor id="3" name="Iskarpatyoti, Brittany Schriver" initials="IBS" lastIdx="3" clrIdx="2">
    <p:extLst>
      <p:ext uri="{19B8F6BF-5375-455C-9EA6-DF929625EA0E}">
        <p15:presenceInfo xmlns:p15="http://schemas.microsoft.com/office/powerpoint/2012/main" userId="S-1-5-21-344340502-4252695000-2390403120-150874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68"/>
    <a:srgbClr val="008C84"/>
    <a:srgbClr val="4B4C4D"/>
    <a:srgbClr val="01B1C3"/>
    <a:srgbClr val="008AB0"/>
    <a:srgbClr val="00637E"/>
    <a:srgbClr val="C5BBBB"/>
    <a:srgbClr val="1B8C83"/>
    <a:srgbClr val="E6E6E6"/>
    <a:srgbClr val="D19F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56" autoAdjust="0"/>
    <p:restoredTop sz="61896" autoAdjust="0"/>
  </p:normalViewPr>
  <p:slideViewPr>
    <p:cSldViewPr>
      <p:cViewPr varScale="1">
        <p:scale>
          <a:sx n="51" d="100"/>
          <a:sy n="51" d="100"/>
        </p:scale>
        <p:origin x="2376" y="48"/>
      </p:cViewPr>
      <p:guideLst>
        <p:guide orient="horz" pos="2448"/>
        <p:guide pos="31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cpc.unc.edu/measure/publications/ms-07-20."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file:///\\storage.unc.edu\cpc\eval\Publications\ARCHIVE%20Manuals,%20Handbooks,%20Guides\MS-14-82%20Gender%20Integration%20(Bridgit)\www.igwg.org\igwg_media\manualintegrgendr09_eng.pdf" TargetMode="External"/><Relationship Id="rId5" Type="http://schemas.openxmlformats.org/officeDocument/2006/relationships/hyperlink" Target="http://www.globalhealthlearning.org/course/gender-m-e" TargetMode="External"/><Relationship Id="rId4" Type="http://schemas.openxmlformats.org/officeDocument/2006/relationships/hyperlink" Target="http://www.k4health.org/toolkits/igwg-gender"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latin typeface="Century Gothic" panose="020B0502020202020204" pitchFamily="34" charset="0"/>
            </a:endParaRPr>
          </a:p>
        </p:txBody>
      </p:sp>
    </p:spTree>
    <p:extLst>
      <p:ext uri="{BB962C8B-B14F-4D97-AF65-F5344CB8AC3E}">
        <p14:creationId xmlns:p14="http://schemas.microsoft.com/office/powerpoint/2010/main" val="48432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The learning objectives for this session are (read slide)</a:t>
            </a:r>
          </a:p>
        </p:txBody>
      </p:sp>
    </p:spTree>
    <p:extLst>
      <p:ext uri="{BB962C8B-B14F-4D97-AF65-F5344CB8AC3E}">
        <p14:creationId xmlns:p14="http://schemas.microsoft.com/office/powerpoint/2010/main" val="3391767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lvl="0"/>
            <a:r>
              <a:rPr lang="en-US" sz="1200" kern="1200" dirty="0">
                <a:solidFill>
                  <a:schemeClr val="tx1"/>
                </a:solidFill>
                <a:effectLst/>
                <a:latin typeface="Century Gothic" panose="020B0502020202020204" pitchFamily="34" charset="0"/>
                <a:ea typeface="+mn-ea"/>
                <a:cs typeface="+mn-cs"/>
              </a:rPr>
              <a:t>References for gender-integrated M&amp;E:</a:t>
            </a:r>
          </a:p>
          <a:p>
            <a:pPr lvl="0"/>
            <a:endParaRPr lang="en-US" sz="1200" kern="1200" dirty="0">
              <a:solidFill>
                <a:schemeClr val="tx1"/>
              </a:solidFill>
              <a:effectLst/>
              <a:latin typeface="Century Gothic" panose="020B0502020202020204" pitchFamily="34" charset="0"/>
              <a:ea typeface="+mn-ea"/>
              <a:cs typeface="+mn-cs"/>
            </a:endParaRPr>
          </a:p>
          <a:p>
            <a:pPr lvl="0"/>
            <a:r>
              <a:rPr lang="en-US" sz="1200" kern="1200" dirty="0">
                <a:solidFill>
                  <a:schemeClr val="tx1"/>
                </a:solidFill>
                <a:effectLst/>
                <a:latin typeface="Century Gothic" panose="020B0502020202020204" pitchFamily="34" charset="0"/>
                <a:ea typeface="+mn-ea"/>
                <a:cs typeface="+mn-cs"/>
              </a:rPr>
              <a:t>Frankel, N., &amp; Gage, A. </a:t>
            </a:r>
            <a:r>
              <a:rPr lang="en-US" sz="1200" i="1" kern="1200" dirty="0">
                <a:solidFill>
                  <a:schemeClr val="tx1"/>
                </a:solidFill>
                <a:effectLst/>
                <a:latin typeface="Century Gothic" panose="020B0502020202020204" pitchFamily="34" charset="0"/>
                <a:ea typeface="+mn-ea"/>
                <a:cs typeface="+mn-cs"/>
              </a:rPr>
              <a:t>M&amp;E fundamentals: A self-guided minicourse.</a:t>
            </a:r>
            <a:r>
              <a:rPr lang="en-US" sz="1200" kern="1200" dirty="0">
                <a:solidFill>
                  <a:schemeClr val="tx1"/>
                </a:solidFill>
                <a:effectLst/>
                <a:latin typeface="Century Gothic" panose="020B0502020202020204" pitchFamily="34" charset="0"/>
                <a:ea typeface="+mn-ea"/>
                <a:cs typeface="+mn-cs"/>
              </a:rPr>
              <a:t> Chapel Hill, NC, USA: MEASURE Evaluation; 2007; Available at: </a:t>
            </a:r>
            <a:r>
              <a:rPr lang="en-US" sz="1200" u="sng" kern="1200" dirty="0">
                <a:solidFill>
                  <a:schemeClr val="tx1"/>
                </a:solidFill>
                <a:effectLst/>
                <a:latin typeface="Century Gothic" panose="020B0502020202020204" pitchFamily="34" charset="0"/>
                <a:ea typeface="+mn-ea"/>
                <a:cs typeface="+mn-cs"/>
                <a:hlinkClick r:id="rId3"/>
              </a:rPr>
              <a:t>http://www.cpc.unc.edu/measure/publications/ms-07-20.</a:t>
            </a:r>
            <a:endParaRPr lang="en-US" sz="1200" kern="1200" dirty="0">
              <a:solidFill>
                <a:schemeClr val="tx1"/>
              </a:solidFill>
              <a:effectLst/>
              <a:latin typeface="Century Gothic" panose="020B0502020202020204" pitchFamily="34" charset="0"/>
              <a:ea typeface="+mn-ea"/>
              <a:cs typeface="+mn-cs"/>
            </a:endParaRPr>
          </a:p>
          <a:p>
            <a:pPr lvl="0"/>
            <a:endParaRPr lang="en-US" sz="1200" kern="1200" dirty="0">
              <a:solidFill>
                <a:schemeClr val="tx1"/>
              </a:solidFill>
              <a:effectLst/>
              <a:latin typeface="Century Gothic" panose="020B0502020202020204" pitchFamily="34" charset="0"/>
              <a:ea typeface="+mn-ea"/>
              <a:cs typeface="+mn-cs"/>
            </a:endParaRPr>
          </a:p>
          <a:p>
            <a:pPr lvl="0"/>
            <a:r>
              <a:rPr lang="en-US" sz="1200" kern="1200" dirty="0">
                <a:solidFill>
                  <a:schemeClr val="tx1"/>
                </a:solidFill>
                <a:effectLst/>
                <a:latin typeface="Century Gothic" panose="020B0502020202020204" pitchFamily="34" charset="0"/>
                <a:ea typeface="+mn-ea"/>
                <a:cs typeface="+mn-cs"/>
              </a:rPr>
              <a:t>K4 Health. IGWG gender and health toolkit [Web page]. Available at: </a:t>
            </a:r>
            <a:r>
              <a:rPr lang="en-US" sz="1200" u="sng" kern="1200" dirty="0">
                <a:solidFill>
                  <a:schemeClr val="tx1"/>
                </a:solidFill>
                <a:effectLst/>
                <a:latin typeface="Century Gothic" panose="020B0502020202020204" pitchFamily="34" charset="0"/>
                <a:ea typeface="+mn-ea"/>
                <a:cs typeface="+mn-cs"/>
                <a:hlinkClick r:id="rId4"/>
              </a:rPr>
              <a:t>http://www.k4health.org/toolkits/igwg-gender</a:t>
            </a:r>
            <a:r>
              <a:rPr lang="en-US" sz="1200" kern="1200" dirty="0">
                <a:solidFill>
                  <a:schemeClr val="tx1"/>
                </a:solidFill>
                <a:effectLst/>
                <a:latin typeface="Century Gothic" panose="020B0502020202020204" pitchFamily="34" charset="0"/>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Century Gothic" panose="020B0502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Global Health eLearning course on “Gender M&amp;E”:  </a:t>
            </a:r>
            <a:r>
              <a:rPr lang="en-US" sz="1200" u="sng" dirty="0">
                <a:latin typeface="Century Gothic" panose="020B0502020202020204" pitchFamily="34" charset="0"/>
                <a:hlinkClick r:id="rId5"/>
              </a:rPr>
              <a:t>http://www.globalhealthlearning.org/course/gender-m-e</a:t>
            </a:r>
            <a:endParaRPr lang="en-US" sz="1200" u="sng" dirty="0">
              <a:latin typeface="Century Gothic" panose="020B0502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u="sng" dirty="0">
              <a:latin typeface="Century Gothic" panose="020B0502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Century Gothic" panose="020B0502020202020204" pitchFamily="34" charset="0"/>
                <a:ea typeface="+mn-ea"/>
                <a:cs typeface="+mn-cs"/>
              </a:rPr>
              <a:t>Caro, D. </a:t>
            </a:r>
            <a:r>
              <a:rPr lang="en-US" sz="1200" i="1" kern="1200" dirty="0">
                <a:solidFill>
                  <a:schemeClr val="tx1"/>
                </a:solidFill>
                <a:effectLst/>
                <a:latin typeface="Century Gothic" panose="020B0502020202020204" pitchFamily="34" charset="0"/>
                <a:ea typeface="+mn-ea"/>
                <a:cs typeface="+mn-cs"/>
              </a:rPr>
              <a:t>A manual for integrating gender into reproductive health and HIV programs: From commitment to action (2nd Edition)</a:t>
            </a:r>
            <a:r>
              <a:rPr lang="en-US" sz="1200" kern="1200" dirty="0">
                <a:solidFill>
                  <a:schemeClr val="tx1"/>
                </a:solidFill>
                <a:effectLst/>
                <a:latin typeface="Century Gothic" panose="020B0502020202020204" pitchFamily="34" charset="0"/>
                <a:ea typeface="+mn-ea"/>
                <a:cs typeface="+mn-cs"/>
              </a:rPr>
              <a:t>. Washington DC, USA: USAID and Interagency Working Group; 2009.  Available at: </a:t>
            </a:r>
            <a:r>
              <a:rPr lang="en-US" sz="1200" u="sng" kern="1200" dirty="0">
                <a:solidFill>
                  <a:schemeClr val="tx1"/>
                </a:solidFill>
                <a:effectLst/>
                <a:latin typeface="Century Gothic" panose="020B0502020202020204" pitchFamily="34" charset="0"/>
                <a:ea typeface="+mn-ea"/>
                <a:cs typeface="+mn-cs"/>
                <a:hlinkClick r:id="rId6"/>
              </a:rPr>
              <a:t>www.igwg.org/igwg_media/manualintegrgendr09_eng.pdf</a:t>
            </a:r>
            <a:endParaRPr lang="en-US" sz="1200" dirty="0">
              <a:latin typeface="Century Gothic" panose="020B0502020202020204" pitchFamily="34" charset="0"/>
            </a:endParaRPr>
          </a:p>
        </p:txBody>
      </p:sp>
    </p:spTree>
    <p:extLst>
      <p:ext uri="{BB962C8B-B14F-4D97-AF65-F5344CB8AC3E}">
        <p14:creationId xmlns:p14="http://schemas.microsoft.com/office/powerpoint/2010/main" val="2654908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lvl="0"/>
            <a:endParaRPr lang="en-US" sz="1200" dirty="0">
              <a:latin typeface="Century Gothic" panose="020B0502020202020204" pitchFamily="34" charset="0"/>
            </a:endParaRPr>
          </a:p>
        </p:txBody>
      </p:sp>
    </p:spTree>
    <p:extLst>
      <p:ext uri="{BB962C8B-B14F-4D97-AF65-F5344CB8AC3E}">
        <p14:creationId xmlns:p14="http://schemas.microsoft.com/office/powerpoint/2010/main" val="3353940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lvl="0"/>
            <a:endParaRPr lang="en-US" sz="1200" dirty="0">
              <a:latin typeface="Century Gothic" panose="020B0502020202020204" pitchFamily="34" charset="0"/>
            </a:endParaRPr>
          </a:p>
        </p:txBody>
      </p:sp>
    </p:spTree>
    <p:extLst>
      <p:ext uri="{BB962C8B-B14F-4D97-AF65-F5344CB8AC3E}">
        <p14:creationId xmlns:p14="http://schemas.microsoft.com/office/powerpoint/2010/main" val="2746923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Given the increasing evidence documenting the positive correlation between gender equality and better health outcomes, it is important to incorporate gender in health program planning, implementation, and assessment at all levels. </a:t>
            </a:r>
          </a:p>
        </p:txBody>
      </p:sp>
    </p:spTree>
    <p:extLst>
      <p:ext uri="{BB962C8B-B14F-4D97-AF65-F5344CB8AC3E}">
        <p14:creationId xmlns:p14="http://schemas.microsoft.com/office/powerpoint/2010/main" val="30153626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In</a:t>
            </a:r>
            <a:r>
              <a:rPr lang="en-US" baseline="0" dirty="0">
                <a:latin typeface="Century Gothic" panose="020B0502020202020204" pitchFamily="34" charset="0"/>
              </a:rPr>
              <a:t> addition to program and health implications, there is also a global push for integrating gender in M&amp;E efforts. </a:t>
            </a:r>
            <a:endParaRPr lang="en-US" dirty="0">
              <a:latin typeface="Century Gothic" panose="020B0502020202020204" pitchFamily="34" charset="0"/>
            </a:endParaRPr>
          </a:p>
        </p:txBody>
      </p:sp>
    </p:spTree>
    <p:extLst>
      <p:ext uri="{BB962C8B-B14F-4D97-AF65-F5344CB8AC3E}">
        <p14:creationId xmlns:p14="http://schemas.microsoft.com/office/powerpoint/2010/main" val="2557586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defTabSz="931723">
              <a:defRPr/>
            </a:pPr>
            <a:r>
              <a:rPr lang="en-US" dirty="0">
                <a:latin typeface="Century Gothic" panose="020B0502020202020204" pitchFamily="34" charset="0"/>
              </a:rPr>
              <a:t>When looking at monitoring with a gender perspective, we want to ask “are programs adequately addressing gender?”</a:t>
            </a:r>
          </a:p>
          <a:p>
            <a:r>
              <a:rPr lang="en-US" dirty="0">
                <a:latin typeface="Century Gothic" panose="020B0502020202020204" pitchFamily="34" charset="0"/>
              </a:rPr>
              <a:t>In data collection, we want to make sure that data are </a:t>
            </a:r>
            <a:r>
              <a:rPr lang="en-US" b="1" dirty="0">
                <a:latin typeface="Century Gothic" panose="020B0502020202020204" pitchFamily="34" charset="0"/>
              </a:rPr>
              <a:t>collected, analyzed, and reported </a:t>
            </a:r>
            <a:r>
              <a:rPr lang="en-US" dirty="0">
                <a:latin typeface="Century Gothic" panose="020B0502020202020204" pitchFamily="34" charset="0"/>
              </a:rPr>
              <a:t>by sex. </a:t>
            </a:r>
          </a:p>
          <a:p>
            <a:endParaRPr lang="en-US" dirty="0">
              <a:latin typeface="Century Gothic" panose="020B0502020202020204" pitchFamily="34" charset="0"/>
            </a:endParaRPr>
          </a:p>
          <a:p>
            <a:r>
              <a:rPr lang="en-US" dirty="0">
                <a:latin typeface="Century Gothic" panose="020B0502020202020204" pitchFamily="34" charset="0"/>
              </a:rPr>
              <a:t>We will also use gender-sensitive</a:t>
            </a:r>
            <a:r>
              <a:rPr lang="en-US" baseline="0" dirty="0">
                <a:latin typeface="Century Gothic" panose="020B0502020202020204" pitchFamily="34" charset="0"/>
              </a:rPr>
              <a:t> </a:t>
            </a:r>
            <a:r>
              <a:rPr lang="en-US" dirty="0">
                <a:latin typeface="Century Gothic" panose="020B0502020202020204" pitchFamily="34" charset="0"/>
              </a:rPr>
              <a:t>indicators, for </a:t>
            </a:r>
            <a:r>
              <a:rPr lang="en-US" baseline="0" dirty="0">
                <a:latin typeface="Century Gothic" panose="020B0502020202020204" pitchFamily="34" charset="0"/>
              </a:rPr>
              <a:t>example, gender-based violence or maternal mortality. </a:t>
            </a:r>
          </a:p>
          <a:p>
            <a:endParaRPr lang="en-US" baseline="0" dirty="0">
              <a:latin typeface="Century Gothic" panose="020B0502020202020204" pitchFamily="34" charset="0"/>
            </a:endParaRPr>
          </a:p>
          <a:p>
            <a:pPr marL="0" marR="0" lvl="1" indent="0" algn="l" defTabSz="914400" rtl="0" eaLnBrk="0" fontAlgn="base" latinLnBrk="0" hangingPunct="0">
              <a:lnSpc>
                <a:spcPct val="100000"/>
              </a:lnSpc>
              <a:spcBef>
                <a:spcPct val="30000"/>
              </a:spcBef>
              <a:spcAft>
                <a:spcPct val="0"/>
              </a:spcAft>
              <a:buClrTx/>
              <a:buSzTx/>
              <a:buFontTx/>
              <a:buNone/>
              <a:tabLst/>
              <a:defRPr/>
            </a:pPr>
            <a:r>
              <a:rPr lang="en-US" baseline="0" dirty="0">
                <a:latin typeface="Century Gothic" panose="020B0502020202020204" pitchFamily="34" charset="0"/>
              </a:rPr>
              <a:t>Other gender measures are more complex, such as attitudes and norms (e.g., the acceptability of wife beating in the local culture, the belief that “o</a:t>
            </a:r>
            <a:r>
              <a:rPr lang="en-US" dirty="0">
                <a:latin typeface="Century Gothic" panose="020B0502020202020204" pitchFamily="34" charset="0"/>
              </a:rPr>
              <a:t>nly when a woman has a child is she a real woman”</a:t>
            </a:r>
            <a:r>
              <a:rPr lang="en-US" baseline="0" dirty="0">
                <a:latin typeface="Century Gothic" panose="020B0502020202020204" pitchFamily="34" charset="0"/>
              </a:rPr>
              <a:t>); power differences (e.g., who makes the decisions in the household, who controls money). These data are often collected through special surveys, such as the DHS, and other surveys and studies. </a:t>
            </a:r>
          </a:p>
          <a:p>
            <a:endParaRPr lang="en-US" baseline="0" dirty="0">
              <a:latin typeface="Century Gothic" panose="020B0502020202020204" pitchFamily="34" charset="0"/>
            </a:endParaRPr>
          </a:p>
          <a:p>
            <a:r>
              <a:rPr lang="en-US" baseline="0" dirty="0">
                <a:latin typeface="Century Gothic" panose="020B0502020202020204" pitchFamily="34" charset="0"/>
              </a:rPr>
              <a:t>In any effort to monitor and evaluate programs or policies, it is important to </a:t>
            </a:r>
            <a:r>
              <a:rPr lang="en-US" b="1" baseline="0" dirty="0">
                <a:latin typeface="Century Gothic" panose="020B0502020202020204" pitchFamily="34" charset="0"/>
              </a:rPr>
              <a:t>analyze</a:t>
            </a:r>
            <a:r>
              <a:rPr lang="en-US" baseline="0" dirty="0">
                <a:latin typeface="Century Gothic" panose="020B0502020202020204" pitchFamily="34" charset="0"/>
              </a:rPr>
              <a:t> by sex, and when possible, use gender-sensitive indicators that specifically look at gender and health. Then it is critical to </a:t>
            </a:r>
            <a:r>
              <a:rPr lang="en-US" b="1" baseline="0" dirty="0">
                <a:latin typeface="Century Gothic" panose="020B0502020202020204" pitchFamily="34" charset="0"/>
              </a:rPr>
              <a:t>report</a:t>
            </a:r>
            <a:r>
              <a:rPr lang="en-US" baseline="0" dirty="0">
                <a:latin typeface="Century Gothic" panose="020B0502020202020204" pitchFamily="34" charset="0"/>
              </a:rPr>
              <a:t> those differences, or lack of differences, to draw attention to gender. Of course, the data and results should always be </a:t>
            </a:r>
            <a:r>
              <a:rPr lang="en-US" b="1" baseline="0" dirty="0">
                <a:latin typeface="Century Gothic" panose="020B0502020202020204" pitchFamily="34" charset="0"/>
              </a:rPr>
              <a:t>used</a:t>
            </a:r>
            <a:r>
              <a:rPr lang="en-US" baseline="0" dirty="0">
                <a:latin typeface="Century Gothic" panose="020B0502020202020204" pitchFamily="34" charset="0"/>
              </a:rPr>
              <a:t> for informed decision making. </a:t>
            </a:r>
          </a:p>
          <a:p>
            <a:endParaRPr lang="en-US" dirty="0">
              <a:latin typeface="Century Gothic" panose="020B0502020202020204" pitchFamily="34" charset="0"/>
            </a:endParaRPr>
          </a:p>
        </p:txBody>
      </p:sp>
    </p:spTree>
    <p:extLst>
      <p:ext uri="{BB962C8B-B14F-4D97-AF65-F5344CB8AC3E}">
        <p14:creationId xmlns:p14="http://schemas.microsoft.com/office/powerpoint/2010/main" val="3119582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Now let’s look at some</a:t>
            </a:r>
            <a:r>
              <a:rPr lang="en-US" baseline="0" dirty="0">
                <a:latin typeface="Century Gothic" panose="020B0502020202020204" pitchFamily="34" charset="0"/>
              </a:rPr>
              <a:t> examples of questions you might ask using routine data in gender and health M&amp;E, and what data you would need to answer the questions.</a:t>
            </a:r>
          </a:p>
          <a:p>
            <a:endParaRPr lang="en-US" baseline="0" dirty="0">
              <a:latin typeface="Century Gothic" panose="020B0502020202020204" pitchFamily="34" charset="0"/>
            </a:endParaRPr>
          </a:p>
          <a:p>
            <a:r>
              <a:rPr lang="en-US" baseline="0" dirty="0">
                <a:latin typeface="Century Gothic" panose="020B0502020202020204" pitchFamily="34" charset="0"/>
              </a:rPr>
              <a:t>On this slide, we have questions related to gender differences in health service provision. They require basic age- and sex- disaggregated data from routine health information systems. </a:t>
            </a:r>
          </a:p>
          <a:p>
            <a:endParaRPr lang="en-US" baseline="0" dirty="0">
              <a:latin typeface="Century Gothic" panose="020B0502020202020204" pitchFamily="34" charset="0"/>
            </a:endParaRPr>
          </a:p>
          <a:p>
            <a:r>
              <a:rPr lang="en-US" sz="1200" kern="1200" dirty="0">
                <a:solidFill>
                  <a:schemeClr val="tx1"/>
                </a:solidFill>
                <a:latin typeface="Century Gothic" panose="020B0502020202020204" pitchFamily="34" charset="0"/>
                <a:ea typeface="+mn-ea"/>
                <a:cs typeface="+mn-cs"/>
              </a:rPr>
              <a:t>Men, gay men, lesbian women and girls, and transgender persons may not be able to or want</a:t>
            </a:r>
            <a:r>
              <a:rPr lang="en-US" sz="1200" kern="1200" baseline="0" dirty="0">
                <a:solidFill>
                  <a:schemeClr val="tx1"/>
                </a:solidFill>
                <a:latin typeface="Century Gothic" panose="020B0502020202020204" pitchFamily="34" charset="0"/>
                <a:ea typeface="+mn-ea"/>
                <a:cs typeface="+mn-cs"/>
              </a:rPr>
              <a:t> to</a:t>
            </a:r>
            <a:r>
              <a:rPr lang="en-US" sz="1200" kern="1200" dirty="0">
                <a:solidFill>
                  <a:schemeClr val="tx1"/>
                </a:solidFill>
                <a:latin typeface="Century Gothic" panose="020B0502020202020204" pitchFamily="34" charset="0"/>
                <a:ea typeface="+mn-ea"/>
                <a:cs typeface="+mn-cs"/>
              </a:rPr>
              <a:t> access GBV services because of stigma and discrimination on the part of providers. Qualitative and quantitative</a:t>
            </a:r>
            <a:r>
              <a:rPr lang="en-US" sz="1200" kern="1200" baseline="0" dirty="0">
                <a:solidFill>
                  <a:schemeClr val="tx1"/>
                </a:solidFill>
                <a:latin typeface="Century Gothic" panose="020B0502020202020204" pitchFamily="34" charset="0"/>
                <a:ea typeface="+mn-ea"/>
                <a:cs typeface="+mn-cs"/>
              </a:rPr>
              <a:t> data can help identify whether this is happening.</a:t>
            </a:r>
            <a:endParaRPr lang="en-US" dirty="0">
              <a:latin typeface="Century Gothic" panose="020B0502020202020204" pitchFamily="34" charset="0"/>
            </a:endParaRPr>
          </a:p>
        </p:txBody>
      </p:sp>
    </p:spTree>
    <p:extLst>
      <p:ext uri="{BB962C8B-B14F-4D97-AF65-F5344CB8AC3E}">
        <p14:creationId xmlns:p14="http://schemas.microsoft.com/office/powerpoint/2010/main" val="2809252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defTabSz="931774">
              <a:defRPr/>
            </a:pPr>
            <a:r>
              <a:rPr lang="en-US" dirty="0"/>
              <a:t>Here we</a:t>
            </a:r>
            <a:r>
              <a:rPr lang="en-US" baseline="0" dirty="0"/>
              <a:t> have another example, looking at measuring gender-integrated programming/policy and whether it is being implemented according to plans or guidelines and/or achieving desired outcomes. </a:t>
            </a:r>
          </a:p>
          <a:p>
            <a:pPr defTabSz="931774">
              <a:defRPr/>
            </a:pPr>
            <a:endParaRPr lang="en-US" baseline="0" dirty="0"/>
          </a:p>
          <a:p>
            <a:pPr marL="0" lvl="2" defTabSz="931774">
              <a:defRPr/>
            </a:pPr>
            <a:r>
              <a:rPr lang="en-US" baseline="0" dirty="0"/>
              <a:t>Under a fictitious National Reproductive Health Strategy</a:t>
            </a:r>
            <a:r>
              <a:rPr lang="en-US" dirty="0"/>
              <a:t>, one of the major strategies is Empowerment of Men and Women, Boys and Girls to Increase Utilization of RH Services. The National Strategy outlines two key </a:t>
            </a:r>
            <a:r>
              <a:rPr lang="en-US" b="0" baseline="0" dirty="0"/>
              <a:t>activities to help achieve this. This first is: </a:t>
            </a:r>
            <a:r>
              <a:rPr lang="en-US" dirty="0"/>
              <a:t>Increasing male involvement in RH programs.</a:t>
            </a:r>
            <a:endParaRPr lang="en-US" sz="1600" dirty="0"/>
          </a:p>
          <a:p>
            <a:pPr marL="0" lvl="2" defTabSz="931774">
              <a:defRPr/>
            </a:pPr>
            <a:endParaRPr lang="en-US" sz="1600" dirty="0"/>
          </a:p>
          <a:p>
            <a:pPr marL="0" lvl="2" defTabSz="931774">
              <a:defRPr/>
            </a:pPr>
            <a:r>
              <a:rPr lang="en-US" sz="1600" dirty="0"/>
              <a:t>One way we could try to answer the question as to whether</a:t>
            </a:r>
            <a:r>
              <a:rPr lang="en-US" baseline="0" dirty="0"/>
              <a:t> there has been increased male involvement in RH programs is by looking at routine data on the percentage of male clients receiving RH services and seeing if this has increased over time. These data should already be available in the health information system. (Note that looking at these data alone will not tell you whether an increase can be attributed to your program; answering that would require more complex methods.)</a:t>
            </a:r>
          </a:p>
        </p:txBody>
      </p:sp>
    </p:spTree>
    <p:extLst>
      <p:ext uri="{BB962C8B-B14F-4D97-AF65-F5344CB8AC3E}">
        <p14:creationId xmlns:p14="http://schemas.microsoft.com/office/powerpoint/2010/main" val="3277564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Next let’s look</a:t>
            </a:r>
            <a:r>
              <a:rPr lang="en-US" baseline="0" dirty="0">
                <a:latin typeface="Century Gothic" panose="020B0502020202020204" pitchFamily="34" charset="0"/>
              </a:rPr>
              <a:t> at M&amp;E for a gender-integrated program/policy.</a:t>
            </a:r>
          </a:p>
          <a:p>
            <a:endParaRPr lang="en-US" baseline="0" dirty="0">
              <a:latin typeface="Century Gothic" panose="020B0502020202020204" pitchFamily="34" charset="0"/>
            </a:endParaRPr>
          </a:p>
          <a:p>
            <a:r>
              <a:rPr lang="en-US" baseline="0" dirty="0">
                <a:latin typeface="Century Gothic" panose="020B0502020202020204" pitchFamily="34" charset="0"/>
              </a:rPr>
              <a:t>You may want to understand whether a gender-integrated program is being implemented according to plans or guidelines and/or whether the program is making a difference in health outcomes.</a:t>
            </a:r>
          </a:p>
          <a:p>
            <a:endParaRPr lang="en-US" baseline="0" dirty="0">
              <a:latin typeface="Century Gothic" panose="020B0502020202020204" pitchFamily="34" charset="0"/>
            </a:endParaRPr>
          </a:p>
          <a:p>
            <a:pPr marL="0" marR="0" lvl="1" indent="0" algn="l" defTabSz="914400" rtl="0" eaLnBrk="0" fontAlgn="base" latinLnBrk="0" hangingPunct="0">
              <a:lnSpc>
                <a:spcPct val="100000"/>
              </a:lnSpc>
              <a:spcBef>
                <a:spcPct val="30000"/>
              </a:spcBef>
              <a:spcAft>
                <a:spcPct val="0"/>
              </a:spcAft>
              <a:buClrTx/>
              <a:buSzTx/>
              <a:buFontTx/>
              <a:buNone/>
              <a:tabLst/>
              <a:defRPr/>
            </a:pPr>
            <a:r>
              <a:rPr lang="en-US" baseline="0" dirty="0">
                <a:latin typeface="Century Gothic" panose="020B0502020202020204" pitchFamily="34" charset="0"/>
              </a:rPr>
              <a:t>The example on this slide looks at a country’s </a:t>
            </a:r>
            <a:r>
              <a:rPr lang="en-US" dirty="0">
                <a:latin typeface="Century Gothic" panose="020B0502020202020204" pitchFamily="34" charset="0"/>
              </a:rPr>
              <a:t>National Guidelines on Medical Management of Rape and Sexual Violence.</a:t>
            </a:r>
            <a:r>
              <a:rPr lang="en-US" baseline="0" dirty="0">
                <a:latin typeface="Century Gothic" panose="020B0502020202020204" pitchFamily="34" charset="0"/>
              </a:rPr>
              <a:t> If we wanted to understand whether health facilities are following the guidelines, we could look at medical data from the treatment of rape and sexual violence survivors. For example, one recommendation in the guidelines is for survivors presenting at clinics within 72 hours of the abuse to receive a certain set of services, including PEP for HIV prevention. We could look at data obtained from a review of medical records to see whether providers are following the recommendation. If the health information system does not collect this information, answer this question require a special study.</a:t>
            </a:r>
          </a:p>
          <a:p>
            <a:pPr marL="0" marR="0" lvl="1" indent="0" algn="l" defTabSz="914400" rtl="0" eaLnBrk="0" fontAlgn="base" latinLnBrk="0" hangingPunct="0">
              <a:lnSpc>
                <a:spcPct val="100000"/>
              </a:lnSpc>
              <a:spcBef>
                <a:spcPct val="30000"/>
              </a:spcBef>
              <a:spcAft>
                <a:spcPct val="0"/>
              </a:spcAft>
              <a:buClrTx/>
              <a:buSzTx/>
              <a:buFontTx/>
              <a:buNone/>
              <a:tabLst/>
              <a:defRPr/>
            </a:pPr>
            <a:endParaRPr lang="en-US" baseline="0" dirty="0">
              <a:latin typeface="Century Gothic" panose="020B0502020202020204" pitchFamily="34" charset="0"/>
            </a:endParaRPr>
          </a:p>
          <a:p>
            <a:pPr marL="0" marR="0" lvl="1" indent="0" algn="l" defTabSz="914400" rtl="0" eaLnBrk="0" fontAlgn="base" latinLnBrk="0" hangingPunct="0">
              <a:lnSpc>
                <a:spcPct val="100000"/>
              </a:lnSpc>
              <a:spcBef>
                <a:spcPct val="30000"/>
              </a:spcBef>
              <a:spcAft>
                <a:spcPct val="0"/>
              </a:spcAft>
              <a:buClrTx/>
              <a:buSzTx/>
              <a:buFontTx/>
              <a:buNone/>
              <a:tabLst/>
              <a:defRPr/>
            </a:pPr>
            <a:r>
              <a:rPr lang="en-US" dirty="0">
                <a:latin typeface="Century Gothic" panose="020B0502020202020204" pitchFamily="34" charset="0"/>
              </a:rPr>
              <a:t>Ask: Are there gender monitoring questions your program could ask? </a:t>
            </a:r>
          </a:p>
          <a:p>
            <a:pPr marL="0" marR="0" lvl="1" indent="0" algn="l" defTabSz="914400" rtl="0" eaLnBrk="0" fontAlgn="base" latinLnBrk="0" hangingPunct="0">
              <a:lnSpc>
                <a:spcPct val="100000"/>
              </a:lnSpc>
              <a:spcBef>
                <a:spcPct val="30000"/>
              </a:spcBef>
              <a:spcAft>
                <a:spcPct val="0"/>
              </a:spcAft>
              <a:buClrTx/>
              <a:buSzTx/>
              <a:buFontTx/>
              <a:buNone/>
              <a:tabLst/>
              <a:defRPr/>
            </a:pPr>
            <a:endParaRPr lang="en-US" dirty="0">
              <a:latin typeface="Century Gothic" panose="020B0502020202020204" pitchFamily="34" charset="0"/>
            </a:endParaRPr>
          </a:p>
        </p:txBody>
      </p:sp>
    </p:spTree>
    <p:extLst>
      <p:ext uri="{BB962C8B-B14F-4D97-AF65-F5344CB8AC3E}">
        <p14:creationId xmlns:p14="http://schemas.microsoft.com/office/powerpoint/2010/main" val="3095726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entury Gothic" panose="020B0502020202020204" pitchFamily="34" charset="0"/>
              </a:rPr>
              <a:t>For an evaluation, </a:t>
            </a:r>
            <a:r>
              <a:rPr lang="en-US" sz="1200" dirty="0">
                <a:latin typeface="Century Gothic" panose="020B0502020202020204" pitchFamily="34" charset="0"/>
              </a:rPr>
              <a:t>you may want to focus specifically on such gender questions 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Has the program reduced power differences in relations between men and women? For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Is decision making more equitable?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Do men and women have more equal opportunities?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Has women’s mobility outside the home increased?</a:t>
            </a:r>
          </a:p>
          <a:p>
            <a:endParaRPr lang="en-US" dirty="0">
              <a:latin typeface="Century Gothic" panose="020B0502020202020204" pitchFamily="34" charset="0"/>
            </a:endParaRPr>
          </a:p>
          <a:p>
            <a:r>
              <a:rPr lang="en-US" dirty="0">
                <a:latin typeface="Century Gothic" panose="020B0502020202020204" pitchFamily="34" charset="0"/>
              </a:rPr>
              <a:t>Ask: Are there gender evaluation questions your program could ask? </a:t>
            </a:r>
          </a:p>
        </p:txBody>
      </p:sp>
    </p:spTree>
    <p:extLst>
      <p:ext uri="{BB962C8B-B14F-4D97-AF65-F5344CB8AC3E}">
        <p14:creationId xmlns:p14="http://schemas.microsoft.com/office/powerpoint/2010/main" val="2338331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Century Gothic" panose="020B0502020202020204" pitchFamily="34" charset="0"/>
                <a:ea typeface="+mn-ea"/>
                <a:cs typeface="+mn-cs"/>
              </a:rPr>
              <a:t>To answer these questions, you need appropriate indicators.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Century Gothic" panose="020B0502020202020204" pitchFamily="34" charset="0"/>
                <a:ea typeface="+mn-ea"/>
                <a:cs typeface="+mn-cs"/>
              </a:rPr>
              <a:t>One essential step in designing a M&amp;E system is the selection of appropriate </a:t>
            </a:r>
            <a:r>
              <a:rPr lang="en-US" sz="1200" i="0" kern="1200" dirty="0">
                <a:solidFill>
                  <a:schemeClr val="tx1"/>
                </a:solidFill>
                <a:effectLst/>
                <a:latin typeface="Century Gothic" panose="020B0502020202020204" pitchFamily="34" charset="0"/>
                <a:ea typeface="+mn-ea"/>
                <a:cs typeface="+mn-cs"/>
              </a:rPr>
              <a:t>indicators. An indicator is a variable that measures one aspect of a program or project that is directly related to the program’s objectives. I</a:t>
            </a:r>
            <a:r>
              <a:rPr lang="en-US" sz="1200" i="0" kern="1200" baseline="0" dirty="0">
                <a:solidFill>
                  <a:schemeClr val="tx1"/>
                </a:solidFill>
                <a:effectLst/>
                <a:latin typeface="Century Gothic" panose="020B0502020202020204" pitchFamily="34" charset="0"/>
                <a:ea typeface="+mn-ea"/>
                <a:cs typeface="+mn-cs"/>
              </a:rPr>
              <a:t>t is important to note at this point that in gender-integrated M&amp;E, indicators should be dedicated to measuring/addressing gender-related questions.</a:t>
            </a:r>
            <a:endParaRPr lang="en-US" i="0"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2248308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Essentially, to develop your gender M&amp;E, you will identify a gender barrier, have a programmatic response, and then identify indicators to go with that response. </a:t>
            </a:r>
          </a:p>
          <a:p>
            <a:endParaRPr lang="en-US" dirty="0">
              <a:latin typeface="Century Gothic" panose="020B0502020202020204" pitchFamily="34" charset="0"/>
            </a:endParaRPr>
          </a:p>
          <a:p>
            <a:r>
              <a:rPr lang="en-US" dirty="0">
                <a:latin typeface="Century Gothic" panose="020B0502020202020204" pitchFamily="34" charset="0"/>
              </a:rPr>
              <a:t>Here is one example. A program has found the following gender barrier. </a:t>
            </a:r>
          </a:p>
          <a:p>
            <a:r>
              <a:rPr lang="en-US" dirty="0">
                <a:latin typeface="Century Gothic" panose="020B0502020202020204" pitchFamily="34" charset="0"/>
              </a:rPr>
              <a:t>*CLICK*</a:t>
            </a:r>
          </a:p>
          <a:p>
            <a:r>
              <a:rPr lang="en-US" dirty="0">
                <a:latin typeface="Century Gothic" panose="020B0502020202020204" pitchFamily="34" charset="0"/>
              </a:rPr>
              <a:t>And in response, deployed five mobile health units to provide community-based health services in 10 districts. </a:t>
            </a:r>
          </a:p>
          <a:p>
            <a:endParaRPr lang="en-US" dirty="0">
              <a:latin typeface="Century Gothic" panose="020B0502020202020204" pitchFamily="34" charset="0"/>
            </a:endParaRPr>
          </a:p>
          <a:p>
            <a:r>
              <a:rPr lang="en-US" dirty="0">
                <a:latin typeface="Century Gothic" panose="020B0502020202020204" pitchFamily="34" charset="0"/>
              </a:rPr>
              <a:t>ASK: What might an input indicator be? </a:t>
            </a:r>
          </a:p>
          <a:p>
            <a:r>
              <a:rPr lang="en-US" dirty="0">
                <a:latin typeface="Century Gothic" panose="020B0502020202020204" pitchFamily="34" charset="0"/>
              </a:rPr>
              <a:t>*CLICK</a:t>
            </a:r>
          </a:p>
          <a:p>
            <a:r>
              <a:rPr lang="en-US" sz="1200" kern="1200" dirty="0">
                <a:solidFill>
                  <a:schemeClr val="tx1"/>
                </a:solidFill>
                <a:effectLst/>
                <a:latin typeface="Century Gothic" panose="020B0502020202020204" pitchFamily="34" charset="0"/>
                <a:ea typeface="+mn-ea"/>
                <a:cs typeface="+mn-cs"/>
              </a:rPr>
              <a:t>Inputs are the human and financial resources, physical facilities, equipment, and operational policies that enable programs to be implemented.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ASK: What might some output indicators be?</a:t>
            </a:r>
          </a:p>
          <a:p>
            <a:r>
              <a:rPr lang="en-US" sz="1200" kern="1200" dirty="0">
                <a:solidFill>
                  <a:schemeClr val="tx1"/>
                </a:solidFill>
                <a:effectLst/>
                <a:latin typeface="Century Gothic" panose="020B0502020202020204" pitchFamily="34" charset="0"/>
                <a:ea typeface="+mn-ea"/>
                <a:cs typeface="+mn-cs"/>
              </a:rPr>
              <a:t>*CLICK</a:t>
            </a:r>
          </a:p>
          <a:p>
            <a:r>
              <a:rPr lang="en-US" sz="1200" kern="1200" dirty="0">
                <a:solidFill>
                  <a:schemeClr val="tx1"/>
                </a:solidFill>
                <a:effectLst/>
                <a:latin typeface="Century Gothic" panose="020B0502020202020204" pitchFamily="34" charset="0"/>
                <a:ea typeface="+mn-ea"/>
                <a:cs typeface="+mn-cs"/>
              </a:rPr>
              <a:t>Outputs refer to the immediate results of activities at the program level.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ASK: What would an outcome indicator be?</a:t>
            </a:r>
          </a:p>
          <a:p>
            <a:r>
              <a:rPr lang="en-US" sz="1200" kern="1200" dirty="0">
                <a:solidFill>
                  <a:schemeClr val="tx1"/>
                </a:solidFill>
                <a:effectLst/>
                <a:latin typeface="Century Gothic" panose="020B0502020202020204" pitchFamily="34" charset="0"/>
                <a:ea typeface="+mn-ea"/>
                <a:cs typeface="+mn-cs"/>
              </a:rPr>
              <a:t>*CLICK</a:t>
            </a:r>
          </a:p>
          <a:p>
            <a:r>
              <a:rPr lang="en-US" sz="1200" kern="1200" dirty="0">
                <a:solidFill>
                  <a:schemeClr val="tx1"/>
                </a:solidFill>
                <a:effectLst/>
                <a:latin typeface="Century Gothic" panose="020B0502020202020204" pitchFamily="34" charset="0"/>
                <a:ea typeface="+mn-ea"/>
                <a:cs typeface="+mn-cs"/>
              </a:rPr>
              <a:t>Outcome indicators refer to the changes that occurred as a result of the intervention and are measurable at the population level in the given catchment area. </a:t>
            </a:r>
            <a:endParaRPr lang="en-US" dirty="0">
              <a:latin typeface="Century Gothic" panose="020B0502020202020204" pitchFamily="34" charset="0"/>
            </a:endParaRPr>
          </a:p>
        </p:txBody>
      </p:sp>
    </p:spTree>
    <p:extLst>
      <p:ext uri="{BB962C8B-B14F-4D97-AF65-F5344CB8AC3E}">
        <p14:creationId xmlns:p14="http://schemas.microsoft.com/office/powerpoint/2010/main" val="3141005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dirty="0">
                <a:latin typeface="Century Gothic" panose="020B0502020202020204" pitchFamily="34" charset="0"/>
              </a:rPr>
              <a:t>Here is another example of a gender barrier a program has found. </a:t>
            </a:r>
          </a:p>
          <a:p>
            <a:r>
              <a:rPr lang="en-US" dirty="0">
                <a:latin typeface="Century Gothic" panose="020B0502020202020204" pitchFamily="34" charset="0"/>
              </a:rPr>
              <a:t>*CLICK*</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latin typeface="Century Gothic" panose="020B0502020202020204" pitchFamily="34" charset="0"/>
              </a:rPr>
              <a:t>In response, they c</a:t>
            </a:r>
            <a:r>
              <a:rPr lang="en-US" sz="1200" dirty="0">
                <a:solidFill>
                  <a:schemeClr val="tx1"/>
                </a:solidFill>
                <a:latin typeface="Century Gothic" panose="020B0502020202020204" pitchFamily="34" charset="0"/>
                <a:cs typeface="Arial" panose="020B0604020202020204" pitchFamily="34" charset="0"/>
              </a:rPr>
              <a:t>onducted an awareness campaign in all project sites, particularly in areas frequented by female sex workers and men who have sex with men, advertising specific sites and clinics where HIV services are provided.</a:t>
            </a:r>
          </a:p>
          <a:p>
            <a:r>
              <a:rPr lang="en-US" dirty="0">
                <a:latin typeface="Century Gothic" panose="020B0502020202020204" pitchFamily="34" charset="0"/>
              </a:rPr>
              <a:t> </a:t>
            </a:r>
          </a:p>
          <a:p>
            <a:r>
              <a:rPr lang="en-US" dirty="0">
                <a:latin typeface="Century Gothic" panose="020B0502020202020204" pitchFamily="34" charset="0"/>
              </a:rPr>
              <a:t>ASK: What might a process indicator be? </a:t>
            </a:r>
          </a:p>
          <a:p>
            <a:r>
              <a:rPr lang="en-US" dirty="0">
                <a:latin typeface="Century Gothic" panose="020B0502020202020204" pitchFamily="34" charset="0"/>
              </a:rPr>
              <a:t>*CLICK</a:t>
            </a:r>
          </a:p>
          <a:p>
            <a:r>
              <a:rPr lang="en-US" sz="1200" kern="1200" dirty="0">
                <a:solidFill>
                  <a:schemeClr val="tx1"/>
                </a:solidFill>
                <a:effectLst/>
                <a:latin typeface="Century Gothic" panose="020B0502020202020204" pitchFamily="34" charset="0"/>
                <a:ea typeface="+mn-ea"/>
                <a:cs typeface="+mn-cs"/>
              </a:rPr>
              <a:t>Process indicators refer to the activities, such as meetings, trainings, or development of messages or materials, that are carried out to achieve the objectives of the program.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ASK: What might some output indicators be?</a:t>
            </a:r>
          </a:p>
          <a:p>
            <a:r>
              <a:rPr lang="en-US" sz="1200" kern="1200" dirty="0">
                <a:solidFill>
                  <a:schemeClr val="tx1"/>
                </a:solidFill>
                <a:effectLst/>
                <a:latin typeface="Century Gothic" panose="020B0502020202020204" pitchFamily="34" charset="0"/>
                <a:ea typeface="+mn-ea"/>
                <a:cs typeface="+mn-cs"/>
              </a:rPr>
              <a:t>*CLICK</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ASK: And what would an outcome indicator be?</a:t>
            </a:r>
          </a:p>
          <a:p>
            <a:r>
              <a:rPr lang="en-US" sz="1200" kern="1200" dirty="0">
                <a:solidFill>
                  <a:schemeClr val="tx1"/>
                </a:solidFill>
                <a:effectLst/>
                <a:latin typeface="Century Gothic" panose="020B0502020202020204" pitchFamily="34" charset="0"/>
                <a:ea typeface="+mn-ea"/>
                <a:cs typeface="+mn-cs"/>
              </a:rPr>
              <a:t>*CLICK</a:t>
            </a:r>
          </a:p>
          <a:p>
            <a:endParaRPr lang="en-US" dirty="0">
              <a:latin typeface="Century Gothic" panose="020B0502020202020204" pitchFamily="34" charset="0"/>
            </a:endParaRPr>
          </a:p>
        </p:txBody>
      </p:sp>
    </p:spTree>
    <p:extLst>
      <p:ext uri="{BB962C8B-B14F-4D97-AF65-F5344CB8AC3E}">
        <p14:creationId xmlns:p14="http://schemas.microsoft.com/office/powerpoint/2010/main" val="1247716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lang="en-US" dirty="0">
              <a:latin typeface="Century Gothic" panose="020B0502020202020204" pitchFamily="34" charset="0"/>
            </a:endParaRPr>
          </a:p>
        </p:txBody>
      </p:sp>
    </p:spTree>
    <p:extLst>
      <p:ext uri="{BB962C8B-B14F-4D97-AF65-F5344CB8AC3E}">
        <p14:creationId xmlns:p14="http://schemas.microsoft.com/office/powerpoint/2010/main" val="4032790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lang="en-US" dirty="0">
              <a:latin typeface="Century Gothic" panose="020B0502020202020204" pitchFamily="34" charset="0"/>
            </a:endParaRPr>
          </a:p>
        </p:txBody>
      </p:sp>
    </p:spTree>
    <p:extLst>
      <p:ext uri="{BB962C8B-B14F-4D97-AF65-F5344CB8AC3E}">
        <p14:creationId xmlns:p14="http://schemas.microsoft.com/office/powerpoint/2010/main" val="31517731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a:p>
        </p:txBody>
      </p:sp>
    </p:spTree>
    <p:extLst>
      <p:ext uri="{BB962C8B-B14F-4D97-AF65-F5344CB8AC3E}">
        <p14:creationId xmlns:p14="http://schemas.microsoft.com/office/powerpoint/2010/main" val="42060672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9" name="object 5"/>
          <p:cNvSpPr/>
          <p:nvPr userDrawn="1"/>
        </p:nvSpPr>
        <p:spPr>
          <a:xfrm>
            <a:off x="0" y="1143000"/>
            <a:ext cx="10058400" cy="54424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C5BBBB"/>
          </a:solidFill>
        </p:spPr>
        <p:txBody>
          <a:bodyPr wrap="square" lIns="0" tIns="0" rIns="0" bIns="0" rtlCol="0"/>
          <a:lstStyle/>
          <a:p>
            <a:endParaRPr/>
          </a:p>
        </p:txBody>
      </p:sp>
      <p:sp>
        <p:nvSpPr>
          <p:cNvPr id="11" name="object 8"/>
          <p:cNvSpPr txBox="1"/>
          <p:nvPr userDrawn="1"/>
        </p:nvSpPr>
        <p:spPr>
          <a:xfrm>
            <a:off x="914400" y="379900"/>
            <a:ext cx="7483475" cy="3334246"/>
          </a:xfrm>
          <a:prstGeom prst="rect">
            <a:avLst/>
          </a:prstGeom>
        </p:spPr>
        <p:txBody>
          <a:bodyPr vert="horz" wrap="square" lIns="0" tIns="0" rIns="0" bIns="0" rtlCol="0">
            <a:spAutoFit/>
          </a:bodyPr>
          <a:lstStyle/>
          <a:p>
            <a:pPr marL="12700">
              <a:lnSpc>
                <a:spcPts val="6495"/>
              </a:lnSpc>
            </a:pPr>
            <a:r>
              <a:rPr lang="en-US" sz="5700" b="1" spc="-265" dirty="0">
                <a:solidFill>
                  <a:schemeClr val="bg1"/>
                </a:solidFill>
                <a:latin typeface="Century Gothic" panose="020B0502020202020204" pitchFamily="34" charset="0"/>
                <a:cs typeface="Gill Sans MT"/>
              </a:rPr>
              <a:t>Headline goes here</a:t>
            </a:r>
          </a:p>
          <a:p>
            <a:pPr marL="12700" marR="0" indent="0" algn="l" defTabSz="914400" rtl="0" eaLnBrk="1" fontAlgn="auto" latinLnBrk="0" hangingPunct="1">
              <a:lnSpc>
                <a:spcPts val="6495"/>
              </a:lnSpc>
              <a:spcBef>
                <a:spcPts val="0"/>
              </a:spcBef>
              <a:spcAft>
                <a:spcPts val="0"/>
              </a:spcAft>
              <a:buClrTx/>
              <a:buSzTx/>
              <a:buFontTx/>
              <a:buNone/>
              <a:tabLst/>
              <a:defRPr/>
            </a:pPr>
            <a:r>
              <a:rPr lang="en-US" sz="5700" b="0" spc="-265" dirty="0">
                <a:solidFill>
                  <a:srgbClr val="4B4C4D"/>
                </a:solidFill>
                <a:latin typeface="Century Gothic" panose="020B0502020202020204" pitchFamily="34" charset="0"/>
                <a:cs typeface="Gill Sans MT"/>
              </a:rPr>
              <a:t>Headline goes here</a:t>
            </a:r>
            <a:endParaRPr lang="en-US" sz="5700" b="0" dirty="0">
              <a:solidFill>
                <a:srgbClr val="4B4C4D"/>
              </a:solidFill>
              <a:latin typeface="Century Gothic" panose="020B0502020202020204" pitchFamily="34" charset="0"/>
              <a:cs typeface="Gill Sans MT"/>
            </a:endParaRPr>
          </a:p>
          <a:p>
            <a:pPr marL="12700">
              <a:lnSpc>
                <a:spcPts val="6495"/>
              </a:lnSpc>
            </a:pPr>
            <a:endParaRPr lang="en-US" sz="5700" dirty="0">
              <a:solidFill>
                <a:schemeClr val="bg1"/>
              </a:solidFill>
              <a:latin typeface="Futura Lt BT" panose="020B0402020204020303" pitchFamily="34" charset="0"/>
              <a:cs typeface="Gill Sans MT"/>
            </a:endParaRPr>
          </a:p>
          <a:p>
            <a:pPr marL="12700">
              <a:lnSpc>
                <a:spcPts val="6495"/>
              </a:lnSpc>
            </a:pPr>
            <a:endParaRPr sz="5700" dirty="0">
              <a:solidFill>
                <a:srgbClr val="1E185F"/>
              </a:solidFill>
              <a:latin typeface="Futura Lt BT" panose="020B0402020204020303" pitchFamily="34" charset="0"/>
              <a:cs typeface="Gill Sans MT"/>
            </a:endParaRPr>
          </a:p>
        </p:txBody>
      </p:sp>
      <p:sp>
        <p:nvSpPr>
          <p:cNvPr id="13" name="Rectangle 12"/>
          <p:cNvSpPr>
            <a:spLocks noChangeArrowheads="1"/>
          </p:cNvSpPr>
          <p:nvPr userDrawn="1"/>
        </p:nvSpPr>
        <p:spPr bwMode="auto">
          <a:xfrm>
            <a:off x="-2644705" y="7246252"/>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grpSp>
        <p:nvGrpSpPr>
          <p:cNvPr id="17" name="Group 16"/>
          <p:cNvGrpSpPr/>
          <p:nvPr userDrawn="1"/>
        </p:nvGrpSpPr>
        <p:grpSpPr>
          <a:xfrm>
            <a:off x="5617774" y="6836565"/>
            <a:ext cx="1990574" cy="710418"/>
            <a:chOff x="7500479" y="6873004"/>
            <a:chExt cx="1990574" cy="710418"/>
          </a:xfrm>
        </p:grpSpPr>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20" name="Picture 1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18" name="Picture 1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343400" y="6609747"/>
            <a:ext cx="1274374" cy="10895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bg>
      <p:bgPr>
        <a:solidFill>
          <a:schemeClr val="bg1"/>
        </a:solidFill>
        <a:effectLst/>
      </p:bgPr>
    </p:bg>
    <p:spTree>
      <p:nvGrpSpPr>
        <p:cNvPr id="1" name=""/>
        <p:cNvGrpSpPr/>
        <p:nvPr/>
      </p:nvGrpSpPr>
      <p:grpSpPr>
        <a:xfrm>
          <a:off x="0" y="0"/>
          <a:ext cx="0" cy="0"/>
          <a:chOff x="0" y="0"/>
          <a:chExt cx="0" cy="0"/>
        </a:xfrm>
      </p:grpSpPr>
      <p:sp>
        <p:nvSpPr>
          <p:cNvPr id="13" name="object 3"/>
          <p:cNvSpPr/>
          <p:nvPr userDrawn="1"/>
        </p:nvSpPr>
        <p:spPr>
          <a:xfrm>
            <a:off x="0" y="-1"/>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B8C83"/>
          </a:solidFill>
        </p:spPr>
        <p:txBody>
          <a:bodyPr wrap="square" lIns="0" tIns="0" rIns="0" bIns="0" rtlCol="0"/>
          <a:lstStyle/>
          <a:p>
            <a:endParaRPr dirty="0">
              <a:latin typeface="Futura Lt BT" panose="020B0402020204020303" pitchFamily="34" charset="0"/>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a:p>
        </p:txBody>
      </p:sp>
      <p:sp>
        <p:nvSpPr>
          <p:cNvPr id="12" name="Title 11"/>
          <p:cNvSpPr>
            <a:spLocks noGrp="1"/>
          </p:cNvSpPr>
          <p:nvPr>
            <p:ph type="title" hasCustomPrompt="1"/>
          </p:nvPr>
        </p:nvSpPr>
        <p:spPr>
          <a:xfrm>
            <a:off x="611769" y="366812"/>
            <a:ext cx="8674100" cy="1143000"/>
          </a:xfrm>
          <a:prstGeom prst="rect">
            <a:avLst/>
          </a:prstGeom>
        </p:spPr>
        <p:txBody>
          <a:bodyPr/>
          <a:lstStyle>
            <a:lvl1pPr>
              <a:defRPr sz="4800" b="1">
                <a:solidFill>
                  <a:schemeClr val="bg1"/>
                </a:solidFill>
                <a:latin typeface="Century Gothic" panose="020B0502020202020204" pitchFamily="34"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685800" y="2702611"/>
            <a:ext cx="8305800" cy="2590800"/>
          </a:xfrm>
          <a:prstGeom prst="rect">
            <a:avLst/>
          </a:prstGeom>
        </p:spPr>
        <p:txBody>
          <a:bodyPr/>
          <a:lstStyle>
            <a:lvl1pPr>
              <a:defRPr sz="2800">
                <a:solidFill>
                  <a:schemeClr val="tx1"/>
                </a:solidFill>
                <a:latin typeface="Futura LT Pro Book" panose="020B0502020204020303" pitchFamily="34" charset="0"/>
              </a:defRPr>
            </a:lvl1pPr>
            <a:lvl2pPr>
              <a:defRPr sz="2400">
                <a:solidFill>
                  <a:schemeClr val="tx1"/>
                </a:solidFill>
                <a:latin typeface="Futura LT Pro Book" panose="020B0502020204020303" pitchFamily="34" charset="0"/>
              </a:defRPr>
            </a:lvl2pPr>
            <a:lvl3pPr>
              <a:defRPr sz="2000">
                <a:solidFill>
                  <a:schemeClr val="tx1"/>
                </a:solidFill>
                <a:latin typeface="Futura LT Pro Book" panose="020B0502020204020303" pitchFamily="34" charset="0"/>
              </a:defRPr>
            </a:lvl3pPr>
            <a:lvl4pPr>
              <a:defRPr>
                <a:solidFill>
                  <a:schemeClr val="tx1"/>
                </a:solidFill>
                <a:latin typeface="Futura LT Pro Book" panose="020B0502020204020303" pitchFamily="34" charset="0"/>
              </a:defRPr>
            </a:lvl4pPr>
            <a:lvl5pPr>
              <a:defRPr>
                <a:solidFill>
                  <a:schemeClr val="tx1"/>
                </a:solidFill>
                <a:latin typeface="Futura LT Pro Book" panose="020B05020202040203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p:txBody>
      </p:sp>
      <p:sp>
        <p:nvSpPr>
          <p:cNvPr id="25" name="Text Placeholder 24"/>
          <p:cNvSpPr>
            <a:spLocks noGrp="1"/>
          </p:cNvSpPr>
          <p:nvPr>
            <p:ph type="body" sz="quarter" idx="11" hasCustomPrompt="1"/>
          </p:nvPr>
        </p:nvSpPr>
        <p:spPr>
          <a:xfrm>
            <a:off x="611769" y="1039411"/>
            <a:ext cx="6629400" cy="1066800"/>
          </a:xfrm>
          <a:prstGeom prst="rect">
            <a:avLst/>
          </a:prstGeom>
        </p:spPr>
        <p:txBody>
          <a:bodyPr/>
          <a:lstStyle>
            <a:lvl1pPr>
              <a:defRPr sz="4400">
                <a:solidFill>
                  <a:srgbClr val="4B4C4D"/>
                </a:solidFill>
                <a:latin typeface="Century Gothic" panose="020B0502020202020204" pitchFamily="34" charset="0"/>
              </a:defRPr>
            </a:lvl1pPr>
          </a:lstStyle>
          <a:p>
            <a:pPr lvl="0"/>
            <a:r>
              <a:rPr lang="en-US" dirty="0"/>
              <a:t>Subtitle goes here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a:p>
        </p:txBody>
      </p:sp>
      <p:sp>
        <p:nvSpPr>
          <p:cNvPr id="9" name="object 3"/>
          <p:cNvSpPr/>
          <p:nvPr userDrawn="1"/>
        </p:nvSpPr>
        <p:spPr>
          <a:xfrm>
            <a:off x="-11723" y="0"/>
            <a:ext cx="10058400" cy="118586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B8C83"/>
          </a:solidFill>
        </p:spPr>
        <p:txBody>
          <a:bodyPr wrap="square" lIns="0" tIns="0" rIns="0" bIns="0" rtlCol="0"/>
          <a:lstStyle/>
          <a:p>
            <a:endParaRPr dirty="0">
              <a:latin typeface="Futura Lt BT" panose="020B0402020204020303" pitchFamily="34" charset="0"/>
            </a:endParaRPr>
          </a:p>
        </p:txBody>
      </p:sp>
      <p:sp>
        <p:nvSpPr>
          <p:cNvPr id="12" name="Title 11"/>
          <p:cNvSpPr>
            <a:spLocks noGrp="1"/>
          </p:cNvSpPr>
          <p:nvPr>
            <p:ph type="title" hasCustomPrompt="1"/>
          </p:nvPr>
        </p:nvSpPr>
        <p:spPr>
          <a:xfrm>
            <a:off x="598854" y="457200"/>
            <a:ext cx="8674100" cy="1143000"/>
          </a:xfrm>
          <a:prstGeom prst="rect">
            <a:avLst/>
          </a:prstGeom>
        </p:spPr>
        <p:txBody>
          <a:bodyPr/>
          <a:lstStyle>
            <a:lvl1pPr>
              <a:defRPr sz="4800" b="1">
                <a:solidFill>
                  <a:schemeClr val="bg1"/>
                </a:solidFill>
                <a:latin typeface="Century Gothic" panose="020B0502020202020204" pitchFamily="34" charset="0"/>
              </a:defRPr>
            </a:lvl1pPr>
          </a:lstStyle>
          <a:p>
            <a:r>
              <a:rPr lang="en-US" dirty="0"/>
              <a:t>Headline goes here</a:t>
            </a:r>
            <a:br>
              <a:rPr lang="en-US" dirty="0"/>
            </a:br>
            <a:endParaRPr lang="en-US" dirty="0"/>
          </a:p>
        </p:txBody>
      </p:sp>
      <p:sp>
        <p:nvSpPr>
          <p:cNvPr id="3" name="Text Placeholder 2"/>
          <p:cNvSpPr>
            <a:spLocks noGrp="1"/>
          </p:cNvSpPr>
          <p:nvPr>
            <p:ph type="body" sz="quarter" idx="11" hasCustomPrompt="1"/>
          </p:nvPr>
        </p:nvSpPr>
        <p:spPr>
          <a:xfrm>
            <a:off x="598854" y="1069181"/>
            <a:ext cx="6629400" cy="1147762"/>
          </a:xfrm>
          <a:prstGeom prst="rect">
            <a:avLst/>
          </a:prstGeom>
        </p:spPr>
        <p:txBody>
          <a:bodyPr/>
          <a:lstStyle>
            <a:lvl1pPr>
              <a:defRPr sz="4400">
                <a:solidFill>
                  <a:srgbClr val="4B4C4D"/>
                </a:solidFill>
                <a:latin typeface="Century Gothic" panose="020B0502020202020204" pitchFamily="34" charset="0"/>
              </a:defRPr>
            </a:lvl1pPr>
          </a:lstStyle>
          <a:p>
            <a:pPr lvl="0"/>
            <a:r>
              <a:rPr lang="en-US" dirty="0"/>
              <a:t>Subtitle goes here</a:t>
            </a:r>
          </a:p>
        </p:txBody>
      </p:sp>
      <p:sp>
        <p:nvSpPr>
          <p:cNvPr id="5" name="Text Placeholder 4"/>
          <p:cNvSpPr>
            <a:spLocks noGrp="1"/>
          </p:cNvSpPr>
          <p:nvPr>
            <p:ph type="body" sz="quarter" idx="12" hasCustomPrompt="1"/>
          </p:nvPr>
        </p:nvSpPr>
        <p:spPr>
          <a:xfrm>
            <a:off x="598854" y="2819400"/>
            <a:ext cx="6781800" cy="2857500"/>
          </a:xfrm>
          <a:prstGeom prst="rect">
            <a:avLst/>
          </a:prstGeom>
        </p:spPr>
        <p:txBody>
          <a:bodyPr/>
          <a:lstStyle>
            <a:lvl1pPr>
              <a:defRPr sz="2800">
                <a:solidFill>
                  <a:schemeClr val="tx1"/>
                </a:solidFill>
                <a:latin typeface="Futura LT Pro Book" panose="020B0502020204020303" pitchFamily="34" charset="0"/>
              </a:defRPr>
            </a:lvl1pPr>
            <a:lvl2pPr marL="800100" indent="-342900">
              <a:buFont typeface="Arial" panose="020B0604020202020204" pitchFamily="34" charset="0"/>
              <a:buChar char="•"/>
              <a:defRPr sz="2400" baseline="0">
                <a:latin typeface="Futura LT Pro Book" panose="020B0502020204020303" pitchFamily="34" charset="0"/>
              </a:defRPr>
            </a:lvl2pPr>
            <a:lvl3pPr marL="1200150" indent="-285750">
              <a:buFont typeface="Arial" panose="020B0604020202020204" pitchFamily="34" charset="0"/>
              <a:buChar char="•"/>
              <a:defRPr>
                <a:latin typeface="Futura LT Pro Book" panose="020B0502020204020303" pitchFamily="34" charset="0"/>
              </a:defRPr>
            </a:lvl3pPr>
          </a:lstStyle>
          <a:p>
            <a:pPr lvl="0"/>
            <a:r>
              <a:rPr lang="en-US" dirty="0"/>
              <a:t>Point number 1</a:t>
            </a:r>
          </a:p>
          <a:p>
            <a:pPr lvl="1"/>
            <a:r>
              <a:rPr lang="en-US" dirty="0"/>
              <a:t>Information about point number 1</a:t>
            </a:r>
          </a:p>
          <a:p>
            <a:pPr lvl="2"/>
            <a:r>
              <a:rPr lang="en-US" dirty="0"/>
              <a:t>Information about point number 1</a:t>
            </a:r>
            <a:br>
              <a:rPr lang="en-US" dirty="0"/>
            </a:br>
            <a:endParaRPr lang="en-US" dirty="0"/>
          </a:p>
          <a:p>
            <a:pPr lvl="0"/>
            <a:r>
              <a:rPr lang="en-US" dirty="0"/>
              <a:t>Point number 2</a:t>
            </a:r>
          </a:p>
          <a:p>
            <a:pPr lvl="1"/>
            <a:r>
              <a:rPr lang="en-US" dirty="0"/>
              <a:t>Information about point number 2</a:t>
            </a:r>
          </a:p>
          <a:p>
            <a:pPr lvl="2"/>
            <a:r>
              <a:rPr lang="en-US" dirty="0"/>
              <a:t>Information about point number 2</a:t>
            </a:r>
          </a:p>
          <a:p>
            <a:pPr lvl="2"/>
            <a:endParaRPr lang="en-US" dirty="0"/>
          </a:p>
        </p:txBody>
      </p:sp>
    </p:spTree>
    <p:extLst>
      <p:ext uri="{BB962C8B-B14F-4D97-AF65-F5344CB8AC3E}">
        <p14:creationId xmlns:p14="http://schemas.microsoft.com/office/powerpoint/2010/main" val="3806649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8"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B8C83"/>
          </a:solidFill>
        </p:spPr>
        <p:txBody>
          <a:bodyPr wrap="square" lIns="0" tIns="0" rIns="0" bIns="0" rtlCol="0"/>
          <a:lstStyle/>
          <a:p>
            <a:pPr marL="469900" lvl="1" algn="l">
              <a:lnSpc>
                <a:spcPts val="3400"/>
              </a:lnSpc>
            </a:pPr>
            <a:endParaRPr lang="en-US" sz="1800" dirty="0">
              <a:solidFill>
                <a:schemeClr val="bg1"/>
              </a:solidFill>
              <a:latin typeface="Futura LT Pro Book"/>
              <a:cs typeface="Futura LT Pro Book"/>
            </a:endParaRPr>
          </a:p>
        </p:txBody>
      </p:sp>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endParaRPr/>
          </a:p>
        </p:txBody>
      </p:sp>
      <p:sp>
        <p:nvSpPr>
          <p:cNvPr id="10" name="object 5"/>
          <p:cNvSpPr/>
          <p:nvPr userDrawn="1"/>
        </p:nvSpPr>
        <p:spPr>
          <a:xfrm>
            <a:off x="0" y="1219200"/>
            <a:ext cx="10058400" cy="5331086"/>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C5BBBB"/>
          </a:solidFill>
        </p:spPr>
        <p:txBody>
          <a:bodyPr wrap="square" lIns="0" tIns="0" rIns="0" bIns="0" rtlCol="0"/>
          <a:lstStyle/>
          <a:p>
            <a:endParaRPr>
              <a:solidFill>
                <a:srgbClr val="A7BF39"/>
              </a:solidFill>
            </a:endParaRPr>
          </a:p>
        </p:txBody>
      </p:sp>
      <p:sp>
        <p:nvSpPr>
          <p:cNvPr id="5" name="Rectangle 4"/>
          <p:cNvSpPr/>
          <p:nvPr userDrawn="1"/>
        </p:nvSpPr>
        <p:spPr>
          <a:xfrm>
            <a:off x="1066800" y="2971800"/>
            <a:ext cx="8077200" cy="32213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100" normalizeH="0" baseline="0" noProof="0" dirty="0">
                <a:ln>
                  <a:noFill/>
                </a:ln>
                <a:solidFill>
                  <a:prstClr val="white"/>
                </a:solidFill>
                <a:effectLst/>
                <a:uLnTx/>
                <a:uFillTx/>
                <a:latin typeface="Century Gothic" panose="020B0502020202020204" pitchFamily="34" charset="0"/>
                <a:ea typeface="+mn-ea"/>
                <a:cs typeface="+mn-cs"/>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700" marR="819150" lvl="0" indent="0" algn="l" defTabSz="914400" rtl="0" eaLnBrk="1" fontAlgn="auto" latinLnBrk="0" hangingPunct="1">
              <a:lnSpc>
                <a:spcPts val="5200"/>
              </a:lnSpc>
              <a:spcBef>
                <a:spcPts val="0"/>
              </a:spcBef>
              <a:spcAft>
                <a:spcPts val="0"/>
              </a:spcAft>
              <a:buClrTx/>
              <a:buSzTx/>
              <a:buFontTx/>
              <a:buNone/>
              <a:tabLst/>
              <a:defRPr/>
            </a:pPr>
            <a:r>
              <a:rPr kumimoji="0" lang="en-US" sz="2000" b="1" i="0" u="none" strike="noStrike" kern="1200" cap="none" spc="-100" normalizeH="0" baseline="0" noProof="0" dirty="0">
                <a:ln>
                  <a:noFill/>
                </a:ln>
                <a:solidFill>
                  <a:srgbClr val="00637E"/>
                </a:solidFill>
                <a:effectLst/>
                <a:uLnTx/>
                <a:uFillTx/>
                <a:latin typeface="Century Gothic" panose="020B0502020202020204" pitchFamily="34" charset="0"/>
                <a:ea typeface="+mn-ea"/>
                <a:cs typeface="Futura LT Pro Book"/>
              </a:rPr>
              <a:t>www.measureevaluation.org</a:t>
            </a:r>
          </a:p>
        </p:txBody>
      </p:sp>
      <p:sp>
        <p:nvSpPr>
          <p:cNvPr id="13" name="Rectangle 12"/>
          <p:cNvSpPr>
            <a:spLocks noChangeArrowheads="1"/>
          </p:cNvSpPr>
          <p:nvPr userDrawn="1"/>
        </p:nvSpPr>
        <p:spPr bwMode="auto">
          <a:xfrm>
            <a:off x="-1044505" y="7214237"/>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grpSp>
        <p:nvGrpSpPr>
          <p:cNvPr id="14" name="Group 13"/>
          <p:cNvGrpSpPr/>
          <p:nvPr userDrawn="1"/>
        </p:nvGrpSpPr>
        <p:grpSpPr>
          <a:xfrm>
            <a:off x="7217974" y="6804550"/>
            <a:ext cx="1990574" cy="710418"/>
            <a:chOff x="7500479" y="6873004"/>
            <a:chExt cx="1990574" cy="710418"/>
          </a:xfrm>
        </p:grpSpPr>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943600" y="6577732"/>
            <a:ext cx="1274374" cy="108959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B8C83"/>
          </a:solidFill>
        </p:spPr>
        <p:txBody>
          <a:bodyPr wrap="square" lIns="0" tIns="0" rIns="0" bIns="0" rtlCol="0"/>
          <a:lstStyle/>
          <a:p>
            <a:endParaRPr dirty="0">
              <a:latin typeface="Futura Lt BT" panose="020B0402020204020303"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5" r:id="rId4"/>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measureevaluation.org/gender"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hyperlink" Target="https://www.measureevaluation.org/our-work/gender/gender-in-series" TargetMode="External"/><Relationship Id="rId4" Type="http://schemas.openxmlformats.org/officeDocument/2006/relationships/hyperlink" Target="https://www.measureevaluation.org/resources/publications/tr-16-128-en"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measureevaluation.org/our-work/gender/ask-the-gender-expert"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www.k4health.org/toolkits/igwg-gender" TargetMode="External"/><Relationship Id="rId5" Type="http://schemas.openxmlformats.org/officeDocument/2006/relationships/hyperlink" Target="http://www.c-changeprogram.org/content/gender-scales-compendium/index.html" TargetMode="External"/><Relationship Id="rId4" Type="http://schemas.openxmlformats.org/officeDocument/2006/relationships/hyperlink" Target="https://www.cpc.unc.edu/measure/publications/ms-08-3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1"/>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5" name="object 5"/>
          <p:cNvSpPr/>
          <p:nvPr/>
        </p:nvSpPr>
        <p:spPr>
          <a:xfrm>
            <a:off x="0" y="1190824"/>
            <a:ext cx="10058400" cy="5396284"/>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C5BBBB"/>
          </a:solidFill>
        </p:spPr>
        <p:txBody>
          <a:bodyPr wrap="square" lIns="0" tIns="0" rIns="0" bIns="0" rtlCol="0"/>
          <a:lstStyle/>
          <a:p>
            <a:endParaRPr/>
          </a:p>
        </p:txBody>
      </p:sp>
      <p:sp>
        <p:nvSpPr>
          <p:cNvPr id="8" name="object 8"/>
          <p:cNvSpPr txBox="1"/>
          <p:nvPr/>
        </p:nvSpPr>
        <p:spPr>
          <a:xfrm>
            <a:off x="1003689" y="457200"/>
            <a:ext cx="7483475" cy="6876241"/>
          </a:xfrm>
          <a:prstGeom prst="rect">
            <a:avLst/>
          </a:prstGeom>
        </p:spPr>
        <p:txBody>
          <a:bodyPr vert="horz" wrap="square" lIns="0" tIns="0" rIns="0" bIns="0" rtlCol="0">
            <a:spAutoFit/>
          </a:bodyPr>
          <a:lstStyle/>
          <a:p>
            <a:pPr marL="12700">
              <a:lnSpc>
                <a:spcPts val="6495"/>
              </a:lnSpc>
            </a:pPr>
            <a:r>
              <a:rPr lang="en-US" sz="5700" b="1" spc="-265" dirty="0">
                <a:solidFill>
                  <a:schemeClr val="bg1"/>
                </a:solidFill>
                <a:latin typeface="Century Gothic" panose="020B0502020202020204" pitchFamily="34" charset="0"/>
                <a:cs typeface="Gill Sans MT"/>
              </a:rPr>
              <a:t>Fundamentals of Gender Integrated M&amp;E</a:t>
            </a:r>
          </a:p>
          <a:p>
            <a:pPr marL="12700">
              <a:lnSpc>
                <a:spcPts val="6495"/>
              </a:lnSpc>
            </a:pPr>
            <a:endParaRPr lang="en-US" sz="5700" b="1" spc="-265" dirty="0">
              <a:solidFill>
                <a:schemeClr val="bg1"/>
              </a:solidFill>
              <a:latin typeface="Century Gothic" panose="020B0502020202020204" pitchFamily="34" charset="0"/>
              <a:cs typeface="Gill Sans MT"/>
            </a:endParaRPr>
          </a:p>
          <a:p>
            <a:pPr marL="12700"/>
            <a:r>
              <a:rPr lang="en-US" sz="3200" spc="-265" dirty="0">
                <a:solidFill>
                  <a:srgbClr val="4B4C4D"/>
                </a:solidFill>
                <a:latin typeface="Century Gothic" panose="020B0502020202020204" pitchFamily="34" charset="0"/>
                <a:cs typeface="Gill Sans MT"/>
              </a:rPr>
              <a:t>Tool 9</a:t>
            </a:r>
          </a:p>
          <a:p>
            <a:pPr marL="12700"/>
            <a:r>
              <a:rPr lang="en-US" sz="3200" spc="-265" dirty="0">
                <a:solidFill>
                  <a:srgbClr val="4B4C4D"/>
                </a:solidFill>
                <a:latin typeface="Century Gothic" panose="020B0502020202020204" pitchFamily="34" charset="0"/>
                <a:cs typeface="Gill Sans MT"/>
              </a:rPr>
              <a:t>Activity C.3 </a:t>
            </a:r>
            <a:endParaRPr lang="en-US" sz="3200" dirty="0">
              <a:solidFill>
                <a:schemeClr val="bg1"/>
              </a:solidFill>
              <a:latin typeface="Futura Lt BT" panose="020B0402020204020303" pitchFamily="34" charset="0"/>
              <a:cs typeface="Gill Sans MT"/>
            </a:endParaRPr>
          </a:p>
          <a:p>
            <a:pPr marL="12700"/>
            <a:endParaRPr lang="en-US" sz="2800" dirty="0">
              <a:solidFill>
                <a:srgbClr val="4B4C4D"/>
              </a:solidFill>
              <a:latin typeface="Century Gothic" panose="020B0502020202020204" pitchFamily="34" charset="0"/>
            </a:endParaRPr>
          </a:p>
          <a:p>
            <a:pPr marL="12700"/>
            <a:r>
              <a:rPr lang="en-US" sz="2800" dirty="0">
                <a:solidFill>
                  <a:srgbClr val="4B4C4D"/>
                </a:solidFill>
                <a:latin typeface="Century Gothic" panose="020B0502020202020204" pitchFamily="34" charset="0"/>
              </a:rPr>
              <a:t>Integrating Gender in the Monitoring and Evaluation of Health Programs: </a:t>
            </a:r>
          </a:p>
          <a:p>
            <a:r>
              <a:rPr lang="en-US" sz="2800" dirty="0">
                <a:solidFill>
                  <a:srgbClr val="4B4C4D"/>
                </a:solidFill>
                <a:latin typeface="Century Gothic" panose="020B0502020202020204" pitchFamily="34" charset="0"/>
              </a:rPr>
              <a:t>A Toolkit</a:t>
            </a:r>
            <a:endParaRPr lang="en-US" sz="2800" dirty="0">
              <a:solidFill>
                <a:schemeClr val="bg1"/>
              </a:solidFill>
              <a:latin typeface="Century Gothic" panose="020B0502020202020204" pitchFamily="34" charset="0"/>
              <a:cs typeface="Gill Sans MT"/>
            </a:endParaRPr>
          </a:p>
          <a:p>
            <a:pPr marL="12700">
              <a:lnSpc>
                <a:spcPts val="6495"/>
              </a:lnSpc>
            </a:pPr>
            <a:endParaRPr sz="2000" dirty="0">
              <a:solidFill>
                <a:schemeClr val="bg1"/>
              </a:solidFill>
              <a:latin typeface="Century Gothic" panose="020B0502020202020204" pitchFamily="34" charset="0"/>
              <a:cs typeface="Gill Sans MT"/>
            </a:endParaRPr>
          </a:p>
        </p:txBody>
      </p:sp>
      <p:sp>
        <p:nvSpPr>
          <p:cNvPr id="6" name="Rectangle 1"/>
          <p:cNvSpPr>
            <a:spLocks noChangeArrowheads="1"/>
          </p:cNvSpPr>
          <p:nvPr/>
        </p:nvSpPr>
        <p:spPr bwMode="auto">
          <a:xfrm>
            <a:off x="-762000" y="728269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2"/>
          <p:cNvSpPr>
            <a:spLocks noChangeArrowheads="1"/>
          </p:cNvSpPr>
          <p:nvPr/>
        </p:nvSpPr>
        <p:spPr bwMode="auto">
          <a:xfrm>
            <a:off x="-3620356" y="698506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sp>
        <p:nvSpPr>
          <p:cNvPr id="16" name="Rectangle 15"/>
          <p:cNvSpPr>
            <a:spLocks noChangeArrowheads="1"/>
          </p:cNvSpPr>
          <p:nvPr/>
        </p:nvSpPr>
        <p:spPr bwMode="auto">
          <a:xfrm>
            <a:off x="-2035105" y="7319315"/>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grpSp>
        <p:nvGrpSpPr>
          <p:cNvPr id="17" name="Group 16"/>
          <p:cNvGrpSpPr/>
          <p:nvPr/>
        </p:nvGrpSpPr>
        <p:grpSpPr>
          <a:xfrm>
            <a:off x="6227374" y="6909628"/>
            <a:ext cx="1990574" cy="710418"/>
            <a:chOff x="7500479" y="6873004"/>
            <a:chExt cx="1990574" cy="71041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53000" y="6682810"/>
            <a:ext cx="1274374" cy="1089590"/>
          </a:xfrm>
          <a:prstGeom prst="rect">
            <a:avLst/>
          </a:prstGeom>
        </p:spPr>
      </p:pic>
    </p:spTree>
    <p:extLst>
      <p:ext uri="{BB962C8B-B14F-4D97-AF65-F5344CB8AC3E}">
        <p14:creationId xmlns:p14="http://schemas.microsoft.com/office/powerpoint/2010/main" val="1635545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667000"/>
            <a:ext cx="8422006" cy="3524042"/>
          </a:xfrm>
          <a:prstGeom prst="rect">
            <a:avLst/>
          </a:prstGeom>
        </p:spPr>
        <p:txBody>
          <a:bodyPr vert="horz" wrap="square" lIns="0" tIns="0" rIns="0" bIns="0" rtlCol="0">
            <a:spAutoFit/>
          </a:bodyPr>
          <a:lstStyle/>
          <a:p>
            <a:pPr marL="719455" indent="-249554">
              <a:lnSpc>
                <a:spcPct val="100000"/>
              </a:lnSpc>
              <a:spcBef>
                <a:spcPts val="1520"/>
              </a:spcBef>
              <a:buClr>
                <a:srgbClr val="231F20"/>
              </a:buClr>
              <a:buFont typeface="Futura LT Pro Book"/>
              <a:buChar char="•"/>
              <a:tabLst>
                <a:tab pos="720090" algn="l"/>
              </a:tabLst>
            </a:pPr>
            <a:r>
              <a:rPr lang="en-US" sz="3400" spc="-100" dirty="0">
                <a:solidFill>
                  <a:srgbClr val="231F20"/>
                </a:solidFill>
                <a:latin typeface="Century Gothic" panose="020B0502020202020204" pitchFamily="34" charset="0"/>
                <a:cs typeface="Futura LT Pro Book"/>
              </a:rPr>
              <a:t>Define gender-integrated monitoring and evaluation (M&amp;E)</a:t>
            </a:r>
          </a:p>
          <a:p>
            <a:pPr marL="719455" indent="-249554">
              <a:lnSpc>
                <a:spcPct val="100000"/>
              </a:lnSpc>
              <a:spcBef>
                <a:spcPts val="1520"/>
              </a:spcBef>
              <a:buClr>
                <a:srgbClr val="231F20"/>
              </a:buClr>
              <a:buFont typeface="Futura LT Pro Book"/>
              <a:buChar char="•"/>
              <a:tabLst>
                <a:tab pos="720090" algn="l"/>
              </a:tabLst>
            </a:pPr>
            <a:r>
              <a:rPr lang="en-US" sz="3400" spc="-100" dirty="0">
                <a:solidFill>
                  <a:srgbClr val="231F20"/>
                </a:solidFill>
                <a:latin typeface="Century Gothic" panose="020B0502020202020204" pitchFamily="34" charset="0"/>
                <a:cs typeface="Futura LT Pro Book"/>
              </a:rPr>
              <a:t>Identify why we want to integrate gender in M&amp;E</a:t>
            </a:r>
          </a:p>
          <a:p>
            <a:pPr marL="719455" indent="-249554">
              <a:lnSpc>
                <a:spcPct val="100000"/>
              </a:lnSpc>
              <a:spcBef>
                <a:spcPts val="1520"/>
              </a:spcBef>
              <a:buClr>
                <a:srgbClr val="231F20"/>
              </a:buClr>
              <a:buFont typeface="Futura LT Pro Book"/>
              <a:buChar char="•"/>
              <a:tabLst>
                <a:tab pos="720090" algn="l"/>
              </a:tabLst>
            </a:pPr>
            <a:r>
              <a:rPr lang="en-US" sz="3400" spc="-100" dirty="0">
                <a:solidFill>
                  <a:srgbClr val="231F20"/>
                </a:solidFill>
                <a:latin typeface="Century Gothic" panose="020B0502020202020204" pitchFamily="34" charset="0"/>
                <a:cs typeface="Futura LT Pro Book"/>
              </a:rPr>
              <a:t>Explain how gender is integrated in M&amp;E</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705321"/>
          </a:xfrm>
          <a:prstGeom prst="rect">
            <a:avLst/>
          </a:prstGeom>
        </p:spPr>
        <p:txBody>
          <a:bodyPr vert="horz" wrap="square" lIns="0" tIns="0" rIns="0" bIns="0" rtlCol="0">
            <a:spAutoFit/>
          </a:bodyPr>
          <a:lstStyle/>
          <a:p>
            <a:pPr marL="12700">
              <a:lnSpc>
                <a:spcPts val="5480"/>
              </a:lnSpc>
            </a:pPr>
            <a:r>
              <a:rPr lang="en-US" sz="4800" b="1" spc="-100" dirty="0">
                <a:solidFill>
                  <a:schemeClr val="bg1"/>
                </a:solidFill>
                <a:latin typeface="Century Gothic" panose="020B0502020202020204" pitchFamily="34" charset="0"/>
                <a:cs typeface="Gill Sans MT"/>
              </a:rPr>
              <a:t>Learning Objectives</a:t>
            </a:r>
            <a:endParaRPr sz="4800" b="1" spc="-100" dirty="0">
              <a:solidFill>
                <a:schemeClr val="bg1"/>
              </a:solidFill>
              <a:latin typeface="Century Gothic" panose="020B0502020202020204" pitchFamily="34" charset="0"/>
              <a:cs typeface="Gill Sans MT"/>
            </a:endParaRPr>
          </a:p>
        </p:txBody>
      </p:sp>
    </p:spTree>
    <p:extLst>
      <p:ext uri="{BB962C8B-B14F-4D97-AF65-F5344CB8AC3E}">
        <p14:creationId xmlns:p14="http://schemas.microsoft.com/office/powerpoint/2010/main" val="1942790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1905000"/>
            <a:ext cx="8422006" cy="3754874"/>
          </a:xfrm>
          <a:prstGeom prst="rect">
            <a:avLst/>
          </a:prstGeom>
        </p:spPr>
        <p:txBody>
          <a:bodyPr vert="horz" wrap="square" lIns="0" tIns="0" rIns="0" bIns="0" rtlCol="0">
            <a:spAutoFit/>
          </a:bodyPr>
          <a:lstStyle/>
          <a:p>
            <a:pPr marL="342900" indent="-342900">
              <a:spcAft>
                <a:spcPts val="1200"/>
              </a:spcAft>
              <a:buFont typeface="Arial" panose="020B0604020202020204" pitchFamily="34" charset="0"/>
              <a:buChar char="•"/>
            </a:pPr>
            <a:r>
              <a:rPr lang="en-US" sz="2800" dirty="0">
                <a:latin typeface="Century Gothic" panose="020B0502020202020204" pitchFamily="34" charset="0"/>
                <a:cs typeface="Arial"/>
              </a:rPr>
              <a:t>Gender-integrated M&amp;E considers the impact of gender on the health program, target population(s), and results. </a:t>
            </a:r>
          </a:p>
          <a:p>
            <a:pPr marL="342900" indent="-342900">
              <a:spcAft>
                <a:spcPts val="1200"/>
              </a:spcAft>
              <a:buFont typeface="Arial" panose="020B0604020202020204" pitchFamily="34" charset="0"/>
              <a:buChar char="•"/>
            </a:pPr>
            <a:endParaRPr lang="en-US" sz="2800" dirty="0">
              <a:latin typeface="Century Gothic" panose="020B0502020202020204" pitchFamily="34" charset="0"/>
              <a:cs typeface="Arial"/>
            </a:endParaRPr>
          </a:p>
          <a:p>
            <a:pPr marL="342900" indent="-342900">
              <a:spcAft>
                <a:spcPts val="1200"/>
              </a:spcAft>
              <a:buFont typeface="Arial" panose="020B0604020202020204" pitchFamily="34" charset="0"/>
              <a:buChar char="•"/>
            </a:pPr>
            <a:r>
              <a:rPr lang="en-US" sz="2800" dirty="0">
                <a:latin typeface="Century Gothic" panose="020B0502020202020204" pitchFamily="34" charset="0"/>
                <a:cs typeface="Arial"/>
              </a:rPr>
              <a:t>It integrates gender in all aspects of the M&amp;E plan, including the conceptual framework, logic model, indicators, and data analyses/use.</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65197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What is gender-integrated M&amp;E?</a:t>
            </a:r>
            <a:endParaRPr sz="4400" b="1" spc="-100" dirty="0">
              <a:solidFill>
                <a:schemeClr val="bg1"/>
              </a:solidFill>
              <a:latin typeface="Century Gothic" panose="020B0502020202020204" pitchFamily="34" charset="0"/>
              <a:cs typeface="Gill Sans MT"/>
            </a:endParaRPr>
          </a:p>
        </p:txBody>
      </p:sp>
    </p:spTree>
    <p:extLst>
      <p:ext uri="{BB962C8B-B14F-4D97-AF65-F5344CB8AC3E}">
        <p14:creationId xmlns:p14="http://schemas.microsoft.com/office/powerpoint/2010/main" val="2973153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8881" y="2457496"/>
            <a:ext cx="8422006" cy="4278094"/>
          </a:xfrm>
          <a:prstGeom prst="rect">
            <a:avLst/>
          </a:prstGeom>
        </p:spPr>
        <p:txBody>
          <a:bodyPr vert="horz" wrap="square" lIns="0" tIns="0" rIns="0" bIns="0" rtlCol="0">
            <a:spAutoFit/>
          </a:bodyPr>
          <a:lstStyle/>
          <a:p>
            <a:pPr lvl="0"/>
            <a:r>
              <a:rPr lang="en-US" sz="2800" b="1" dirty="0">
                <a:solidFill>
                  <a:srgbClr val="005268"/>
                </a:solidFill>
                <a:latin typeface="Century Gothic" panose="020B0502020202020204" pitchFamily="34" charset="0"/>
                <a:cs typeface="Arial"/>
              </a:rPr>
              <a:t>Monitoring:</a:t>
            </a:r>
            <a:endParaRPr lang="en-US" sz="2800" dirty="0">
              <a:solidFill>
                <a:srgbClr val="005268"/>
              </a:solidFill>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Measures gender-specific outputs</a:t>
            </a:r>
          </a:p>
          <a:p>
            <a:pPr marL="914400" lvl="1" indent="-457200">
              <a:buFont typeface="Arial" panose="020B0604020202020204" pitchFamily="34" charset="0"/>
              <a:buChar char="•"/>
            </a:pPr>
            <a:endParaRPr lang="en-US" dirty="0">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Tracks progress of gender-specific elements of programming</a:t>
            </a:r>
          </a:p>
          <a:p>
            <a:pPr marL="742950" lvl="1" indent="-285750">
              <a:buFont typeface="Arial" panose="020B0604020202020204" pitchFamily="34" charset="0"/>
              <a:buChar char="•"/>
            </a:pPr>
            <a:endParaRPr lang="en-US" dirty="0">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Disaggregates data collection and analyses</a:t>
            </a:r>
          </a:p>
          <a:p>
            <a:pPr marL="742950" lvl="1" indent="-285750">
              <a:buFont typeface="Arial" panose="020B0604020202020204" pitchFamily="34" charset="0"/>
              <a:buChar char="•"/>
            </a:pPr>
            <a:endParaRPr lang="en-US" dirty="0">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Collects data on attitudes and behavior that reflect gender norms</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What is gender-integrated </a:t>
            </a:r>
            <a:r>
              <a:rPr lang="en-US" sz="4400" spc="-100" dirty="0">
                <a:solidFill>
                  <a:srgbClr val="4B4C4D"/>
                </a:solidFill>
                <a:latin typeface="Century Gothic" panose="020B0502020202020204" pitchFamily="34" charset="0"/>
                <a:cs typeface="Gill Sans MT"/>
              </a:rPr>
              <a:t>monitoring?</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207497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8881" y="2457496"/>
            <a:ext cx="8422006" cy="3877985"/>
          </a:xfrm>
          <a:prstGeom prst="rect">
            <a:avLst/>
          </a:prstGeom>
        </p:spPr>
        <p:txBody>
          <a:bodyPr vert="horz" wrap="square" lIns="0" tIns="0" rIns="0" bIns="0" rtlCol="0">
            <a:spAutoFit/>
          </a:bodyPr>
          <a:lstStyle/>
          <a:p>
            <a:pPr lvl="0"/>
            <a:r>
              <a:rPr lang="en-US" sz="2800" b="1" dirty="0">
                <a:solidFill>
                  <a:srgbClr val="005268"/>
                </a:solidFill>
                <a:latin typeface="Century Gothic" panose="020B0502020202020204" pitchFamily="34" charset="0"/>
                <a:cs typeface="Arial"/>
              </a:rPr>
              <a:t>Evaluation:</a:t>
            </a:r>
            <a:endParaRPr lang="en-US" sz="2800" dirty="0">
              <a:solidFill>
                <a:srgbClr val="005268"/>
              </a:solidFill>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Measures impact on outcomes that relate to gender-specific programming</a:t>
            </a:r>
          </a:p>
          <a:p>
            <a:pPr marL="914400" lvl="1" indent="-457200">
              <a:buFont typeface="Arial" panose="020B0604020202020204" pitchFamily="34" charset="0"/>
              <a:buChar char="•"/>
            </a:pPr>
            <a:endParaRPr lang="en-US" sz="2800" dirty="0">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Identifies elements that address gender equality</a:t>
            </a:r>
          </a:p>
          <a:p>
            <a:pPr marL="914400" lvl="1" indent="-457200">
              <a:buFont typeface="Arial" panose="020B0604020202020204" pitchFamily="34" charset="0"/>
              <a:buChar char="•"/>
            </a:pPr>
            <a:endParaRPr lang="en-US" sz="2800" dirty="0">
              <a:latin typeface="Century Gothic" panose="020B0502020202020204" pitchFamily="34" charset="0"/>
              <a:cs typeface="Arial"/>
            </a:endParaRPr>
          </a:p>
          <a:p>
            <a:pPr marL="914400" lvl="1" indent="-457200">
              <a:buFont typeface="Arial" panose="020B0604020202020204" pitchFamily="34" charset="0"/>
              <a:buChar char="•"/>
            </a:pPr>
            <a:r>
              <a:rPr lang="en-US" sz="2800" dirty="0">
                <a:latin typeface="Century Gothic" panose="020B0502020202020204" pitchFamily="34" charset="0"/>
                <a:cs typeface="Arial"/>
              </a:rPr>
              <a:t>Uses data to demonstrate progress and impact; influences demand for richer data</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What is gender-integrated </a:t>
            </a:r>
            <a:r>
              <a:rPr lang="en-US" sz="4400" spc="-100" dirty="0">
                <a:solidFill>
                  <a:srgbClr val="4B4C4D"/>
                </a:solidFill>
                <a:latin typeface="Century Gothic" panose="020B0502020202020204" pitchFamily="34" charset="0"/>
                <a:cs typeface="Gill Sans MT"/>
              </a:rPr>
              <a:t>evaluation?</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70509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381650"/>
            <a:ext cx="8680651" cy="4924425"/>
          </a:xfrm>
          <a:prstGeom prst="rect">
            <a:avLst/>
          </a:prstGeom>
        </p:spPr>
        <p:txBody>
          <a:bodyPr vert="horz" wrap="square" lIns="0" tIns="0" rIns="0" bIns="0" rtlCol="0">
            <a:spAutoFit/>
          </a:bodyPr>
          <a:lstStyle/>
          <a:p>
            <a:pPr marL="469900" indent="-457200">
              <a:lnSpc>
                <a:spcPct val="100000"/>
              </a:lnSpc>
              <a:buFont typeface="Arial" panose="020B0604020202020204" pitchFamily="34" charset="0"/>
              <a:buChar char="•"/>
            </a:pPr>
            <a:r>
              <a:rPr lang="en-US" sz="3200" spc="-140" dirty="0">
                <a:solidFill>
                  <a:srgbClr val="231F20"/>
                </a:solidFill>
                <a:latin typeface="Century Gothic" panose="020B0502020202020204" pitchFamily="34" charset="0"/>
                <a:cs typeface="Futura LT Pro Book"/>
              </a:rPr>
              <a:t>To ensure that gender is addressed in programs in a measurable way</a:t>
            </a:r>
          </a:p>
          <a:p>
            <a:pPr marL="469900" indent="-457200">
              <a:lnSpc>
                <a:spcPct val="100000"/>
              </a:lnSpc>
              <a:buFont typeface="Arial" panose="020B0604020202020204" pitchFamily="34" charset="0"/>
              <a:buChar char="•"/>
            </a:pPr>
            <a:endParaRPr lang="en-US" sz="3200" spc="-140" dirty="0">
              <a:solidFill>
                <a:srgbClr val="231F20"/>
              </a:solidFill>
              <a:latin typeface="Century Gothic" panose="020B0502020202020204" pitchFamily="34" charset="0"/>
              <a:cs typeface="Futura LT Pro Book"/>
            </a:endParaRPr>
          </a:p>
          <a:p>
            <a:pPr marL="469900" indent="-457200">
              <a:lnSpc>
                <a:spcPct val="100000"/>
              </a:lnSpc>
              <a:buFont typeface="Arial" panose="020B0604020202020204" pitchFamily="34" charset="0"/>
              <a:buChar char="•"/>
            </a:pPr>
            <a:r>
              <a:rPr lang="en-US" sz="3200" spc="-140" dirty="0">
                <a:solidFill>
                  <a:srgbClr val="231F20"/>
                </a:solidFill>
                <a:latin typeface="Century Gothic" panose="020B0502020202020204" pitchFamily="34" charset="0"/>
                <a:cs typeface="Futura LT Pro Book"/>
              </a:rPr>
              <a:t>To provide evidence to:</a:t>
            </a:r>
          </a:p>
          <a:p>
            <a:pPr marL="927100" lvl="1" indent="-457200">
              <a:buFont typeface="Courier New" panose="02070309020205020404" pitchFamily="49" charset="0"/>
              <a:buChar char="o"/>
            </a:pPr>
            <a:r>
              <a:rPr lang="en-US" sz="2800" spc="-140" dirty="0">
                <a:solidFill>
                  <a:srgbClr val="231F20"/>
                </a:solidFill>
                <a:latin typeface="Century Gothic" panose="020B0502020202020204" pitchFamily="34" charset="0"/>
                <a:cs typeface="Futura LT Pro Book"/>
              </a:rPr>
              <a:t>Raise awareness about gender inequity</a:t>
            </a:r>
          </a:p>
          <a:p>
            <a:pPr marL="927100" lvl="1" indent="-457200">
              <a:buFont typeface="Courier New" panose="02070309020205020404" pitchFamily="49" charset="0"/>
              <a:buChar char="o"/>
            </a:pPr>
            <a:r>
              <a:rPr lang="en-US" sz="2800" spc="-140" dirty="0">
                <a:solidFill>
                  <a:srgbClr val="231F20"/>
                </a:solidFill>
                <a:latin typeface="Century Gothic" panose="020B0502020202020204" pitchFamily="34" charset="0"/>
                <a:cs typeface="Futura LT Pro Book"/>
              </a:rPr>
              <a:t>Work for change</a:t>
            </a:r>
          </a:p>
          <a:p>
            <a:pPr marL="927100" lvl="1" indent="-457200">
              <a:buFont typeface="Courier New" panose="02070309020205020404" pitchFamily="49" charset="0"/>
              <a:buChar char="o"/>
            </a:pPr>
            <a:r>
              <a:rPr lang="en-US" sz="2800" spc="-140" dirty="0">
                <a:solidFill>
                  <a:srgbClr val="231F20"/>
                </a:solidFill>
                <a:latin typeface="Century Gothic" panose="020B0502020202020204" pitchFamily="34" charset="0"/>
                <a:cs typeface="Futura LT Pro Book"/>
              </a:rPr>
              <a:t>Address the gender dimensions of health</a:t>
            </a:r>
          </a:p>
          <a:p>
            <a:pPr marL="469900" indent="-457200">
              <a:lnSpc>
                <a:spcPct val="100000"/>
              </a:lnSpc>
              <a:buFont typeface="Arial" panose="020B0604020202020204" pitchFamily="34" charset="0"/>
              <a:buChar char="•"/>
            </a:pPr>
            <a:endParaRPr lang="en-US" sz="3200" spc="-140" dirty="0">
              <a:solidFill>
                <a:srgbClr val="231F20"/>
              </a:solidFill>
              <a:latin typeface="Century Gothic" panose="020B0502020202020204" pitchFamily="34" charset="0"/>
              <a:cs typeface="Futura LT Pro Book"/>
            </a:endParaRPr>
          </a:p>
          <a:p>
            <a:pPr marL="469900" indent="-457200">
              <a:lnSpc>
                <a:spcPct val="100000"/>
              </a:lnSpc>
              <a:buFont typeface="Arial" panose="020B0604020202020204" pitchFamily="34" charset="0"/>
              <a:buChar char="•"/>
            </a:pPr>
            <a:r>
              <a:rPr lang="en-US" sz="3200" spc="-140" dirty="0">
                <a:solidFill>
                  <a:srgbClr val="231F20"/>
                </a:solidFill>
                <a:latin typeface="Century Gothic" panose="020B0502020202020204" pitchFamily="34" charset="0"/>
                <a:cs typeface="Futura LT Pro Book"/>
              </a:rPr>
              <a:t>To demonstrate program progress and impact</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346522"/>
          </a:xfrm>
          <a:prstGeom prst="rect">
            <a:avLst/>
          </a:prstGeom>
        </p:spPr>
        <p:txBody>
          <a:bodyPr vert="horz" wrap="square" lIns="0" tIns="0" rIns="0" bIns="0" rtlCol="0">
            <a:spAutoFit/>
          </a:bodyPr>
          <a:lstStyle/>
          <a:p>
            <a:pPr marL="12700">
              <a:lnSpc>
                <a:spcPts val="5480"/>
              </a:lnSpc>
            </a:pPr>
            <a:r>
              <a:rPr lang="en-US" sz="4800" b="1" spc="-100" dirty="0">
                <a:solidFill>
                  <a:schemeClr val="bg1"/>
                </a:solidFill>
                <a:latin typeface="Century Gothic" panose="020B0502020202020204" pitchFamily="34" charset="0"/>
                <a:cs typeface="Gill Sans MT"/>
              </a:rPr>
              <a:t>Why do we want to integrate</a:t>
            </a:r>
            <a:endParaRPr sz="4800" b="1" spc="-100" dirty="0">
              <a:solidFill>
                <a:schemeClr val="bg1"/>
              </a:solidFill>
              <a:latin typeface="Century Gothic" panose="020B0502020202020204" pitchFamily="34" charset="0"/>
              <a:cs typeface="Gill Sans MT"/>
            </a:endParaRPr>
          </a:p>
          <a:p>
            <a:pPr marL="12700">
              <a:lnSpc>
                <a:spcPts val="5000"/>
              </a:lnSpc>
            </a:pPr>
            <a:r>
              <a:rPr lang="en-US" sz="4400" spc="-180" dirty="0">
                <a:solidFill>
                  <a:srgbClr val="4B4C4D"/>
                </a:solidFill>
                <a:latin typeface="Century Gothic" panose="020B0502020202020204" pitchFamily="34" charset="0"/>
                <a:cs typeface="Gill Sans MT"/>
              </a:rPr>
              <a:t>gender in M&amp;E efforts?</a:t>
            </a:r>
            <a:endParaRPr sz="44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2114458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1828800"/>
            <a:ext cx="8680651" cy="3693319"/>
          </a:xfrm>
          <a:prstGeom prst="rect">
            <a:avLst/>
          </a:prstGeom>
        </p:spPr>
        <p:txBody>
          <a:bodyPr vert="horz" wrap="square" lIns="0" tIns="0" rIns="0" bIns="0" rtlCol="0">
            <a:spAutoFit/>
          </a:bodyPr>
          <a:lstStyle/>
          <a:p>
            <a:pPr marL="469900" indent="-457200">
              <a:lnSpc>
                <a:spcPct val="100000"/>
              </a:lnSpc>
              <a:buFont typeface="Arial" panose="020B0604020202020204" pitchFamily="34" charset="0"/>
              <a:buChar char="•"/>
            </a:pPr>
            <a:r>
              <a:rPr lang="en-US" sz="3200" spc="-140" dirty="0">
                <a:solidFill>
                  <a:srgbClr val="231F20"/>
                </a:solidFill>
                <a:latin typeface="Century Gothic" panose="020B0502020202020204" pitchFamily="34" charset="0"/>
                <a:cs typeface="Futura LT Pro Book"/>
              </a:rPr>
              <a:t>New international push led by the United States government, the United Nations, and other donors to address gender in programs</a:t>
            </a:r>
          </a:p>
          <a:p>
            <a:pPr marL="469900" indent="-457200">
              <a:lnSpc>
                <a:spcPct val="100000"/>
              </a:lnSpc>
              <a:buFont typeface="Arial" panose="020B0604020202020204" pitchFamily="34" charset="0"/>
              <a:buChar char="•"/>
            </a:pPr>
            <a:r>
              <a:rPr lang="en-US" sz="3200" spc="-140" dirty="0">
                <a:solidFill>
                  <a:srgbClr val="231F20"/>
                </a:solidFill>
                <a:latin typeface="Century Gothic" panose="020B0502020202020204" pitchFamily="34" charset="0"/>
                <a:cs typeface="Futura LT Pro Book"/>
              </a:rPr>
              <a:t>Donor requirements</a:t>
            </a:r>
          </a:p>
          <a:p>
            <a:pPr marL="927100" lvl="1" indent="-457200">
              <a:buFont typeface="Courier New" panose="02070309020205020404" pitchFamily="49" charset="0"/>
              <a:buChar char="o"/>
            </a:pPr>
            <a:r>
              <a:rPr lang="en-US" sz="2800" spc="-140" dirty="0">
                <a:solidFill>
                  <a:srgbClr val="231F20"/>
                </a:solidFill>
                <a:latin typeface="Century Gothic" panose="020B0502020202020204" pitchFamily="34" charset="0"/>
                <a:cs typeface="Futura LT Pro Book"/>
              </a:rPr>
              <a:t>Gender should be a part of the M&amp;E plan, reflecting how gender is addressed in all aspects of the program cycle.</a:t>
            </a:r>
          </a:p>
          <a:p>
            <a:pPr marL="927100" lvl="1" indent="-457200">
              <a:buFont typeface="Courier New" panose="02070309020205020404" pitchFamily="49" charset="0"/>
              <a:buChar char="o"/>
            </a:pPr>
            <a:r>
              <a:rPr lang="en-US" sz="2800" spc="-140" dirty="0">
                <a:solidFill>
                  <a:srgbClr val="231F20"/>
                </a:solidFill>
                <a:latin typeface="Century Gothic" panose="020B0502020202020204" pitchFamily="34" charset="0"/>
                <a:cs typeface="Futura LT Pro Book"/>
              </a:rPr>
              <a:t>Which donors require it?</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65197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Gender M&amp;E and Health Policies</a:t>
            </a:r>
            <a:endParaRPr sz="4400" b="1" spc="-100" dirty="0">
              <a:solidFill>
                <a:schemeClr val="bg1"/>
              </a:solidFill>
              <a:latin typeface="Century Gothic" panose="020B0502020202020204" pitchFamily="34" charset="0"/>
              <a:cs typeface="Gill Sans MT"/>
            </a:endParaRPr>
          </a:p>
        </p:txBody>
      </p:sp>
      <p:pic>
        <p:nvPicPr>
          <p:cNvPr id="6" name="Picture 8">
            <a:extLst>
              <a:ext uri="{FF2B5EF4-FFF2-40B4-BE49-F238E27FC236}">
                <a16:creationId xmlns:a16="http://schemas.microsoft.com/office/drawing/2014/main" id="{4E6DC87E-D4E0-4D5E-93B5-7FA05067A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8663" y="6619349"/>
            <a:ext cx="1847928" cy="796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174270A6-D8E3-44A9-B845-03E20B5DCA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4033" y="6348844"/>
            <a:ext cx="1120690" cy="1356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AEA4726B-5E1F-4D49-BA39-5DCB4ED135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2135" y="6064101"/>
            <a:ext cx="1264928" cy="1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a:extLst>
              <a:ext uri="{FF2B5EF4-FFF2-40B4-BE49-F238E27FC236}">
                <a16:creationId xmlns:a16="http://schemas.microsoft.com/office/drawing/2014/main" id="{13D867EB-87FE-4DD5-A6BB-9BB282B9828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6184" y="6279738"/>
            <a:ext cx="1330244"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a:extLst>
              <a:ext uri="{FF2B5EF4-FFF2-40B4-BE49-F238E27FC236}">
                <a16:creationId xmlns:a16="http://schemas.microsoft.com/office/drawing/2014/main" id="{3D727BDD-1B6B-4D13-8652-3E7407D3CE8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7253" r="7273"/>
          <a:stretch/>
        </p:blipFill>
        <p:spPr bwMode="auto">
          <a:xfrm>
            <a:off x="615749" y="6014561"/>
            <a:ext cx="2233218" cy="100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24FD8BA7-EC7C-45A3-9005-E5B543564B9F}"/>
              </a:ext>
            </a:extLst>
          </p:cNvPr>
          <p:cNvPicPr>
            <a:picLocks noChangeAspect="1"/>
          </p:cNvPicPr>
          <p:nvPr/>
        </p:nvPicPr>
        <p:blipFill>
          <a:blip r:embed="rId8"/>
          <a:stretch>
            <a:fillRect/>
          </a:stretch>
        </p:blipFill>
        <p:spPr>
          <a:xfrm>
            <a:off x="6206830" y="5635803"/>
            <a:ext cx="2781302" cy="661988"/>
          </a:xfrm>
          <a:prstGeom prst="rect">
            <a:avLst/>
          </a:prstGeom>
        </p:spPr>
      </p:pic>
    </p:spTree>
    <p:extLst>
      <p:ext uri="{BB962C8B-B14F-4D97-AF65-F5344CB8AC3E}">
        <p14:creationId xmlns:p14="http://schemas.microsoft.com/office/powerpoint/2010/main" val="238949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27231" y="1708389"/>
            <a:ext cx="8680651" cy="5478423"/>
          </a:xfrm>
          <a:prstGeom prst="rect">
            <a:avLst/>
          </a:prstGeom>
        </p:spPr>
        <p:txBody>
          <a:bodyPr vert="horz" wrap="square" lIns="0" tIns="0" rIns="0" bIns="0" rtlCol="0">
            <a:spAutoFit/>
          </a:bodyPr>
          <a:lstStyle/>
          <a:p>
            <a:pPr marL="12700">
              <a:lnSpc>
                <a:spcPct val="100000"/>
              </a:lnSpc>
            </a:pPr>
            <a:r>
              <a:rPr lang="en-US" sz="2800" spc="-140" dirty="0">
                <a:solidFill>
                  <a:srgbClr val="231F20"/>
                </a:solidFill>
                <a:latin typeface="Century Gothic" panose="020B0502020202020204" pitchFamily="34" charset="0"/>
                <a:cs typeface="Futura LT Pro Book"/>
              </a:rPr>
              <a:t>Gender is addressed in:</a:t>
            </a:r>
          </a:p>
          <a:p>
            <a:pPr marL="469900" indent="-457200">
              <a:lnSpc>
                <a:spcPct val="100000"/>
              </a:lnSpc>
              <a:buFont typeface="Arial" panose="020B0604020202020204" pitchFamily="34" charset="0"/>
              <a:buChar char="•"/>
            </a:pPr>
            <a:r>
              <a:rPr lang="en-US" sz="2800" spc="-140" dirty="0">
                <a:solidFill>
                  <a:srgbClr val="231F20"/>
                </a:solidFill>
                <a:latin typeface="Century Gothic" panose="020B0502020202020204" pitchFamily="34" charset="0"/>
                <a:cs typeface="Futura LT Pro Book"/>
              </a:rPr>
              <a:t>Program conceptual framework, logic model, and indicators used for measurement</a:t>
            </a:r>
          </a:p>
          <a:p>
            <a:pPr marL="469900" indent="-457200">
              <a:lnSpc>
                <a:spcPct val="100000"/>
              </a:lnSpc>
              <a:buFont typeface="Arial" panose="020B0604020202020204" pitchFamily="34" charset="0"/>
              <a:buChar char="•"/>
            </a:pPr>
            <a:endParaRPr lang="en-US" sz="2800" spc="-140" dirty="0">
              <a:solidFill>
                <a:srgbClr val="231F20"/>
              </a:solidFill>
              <a:latin typeface="Century Gothic" panose="020B0502020202020204" pitchFamily="34" charset="0"/>
              <a:cs typeface="Futura LT Pro Book"/>
            </a:endParaRPr>
          </a:p>
          <a:p>
            <a:pPr marL="469900" indent="-457200">
              <a:lnSpc>
                <a:spcPct val="100000"/>
              </a:lnSpc>
              <a:buFont typeface="Arial" panose="020B0604020202020204" pitchFamily="34" charset="0"/>
              <a:buChar char="•"/>
            </a:pPr>
            <a:r>
              <a:rPr lang="en-US" sz="2800" spc="-140" dirty="0">
                <a:solidFill>
                  <a:srgbClr val="231F20"/>
                </a:solidFill>
                <a:latin typeface="Century Gothic" panose="020B0502020202020204" pitchFamily="34" charset="0"/>
                <a:cs typeface="Futura LT Pro Book"/>
              </a:rPr>
              <a:t>Data collection and analysis:</a:t>
            </a:r>
          </a:p>
          <a:p>
            <a:pPr marL="927100" lvl="1" indent="-457200">
              <a:buFont typeface="Courier New" panose="02070309020205020404" pitchFamily="49" charset="0"/>
              <a:buChar char="o"/>
            </a:pPr>
            <a:r>
              <a:rPr lang="en-US" sz="2400" spc="-140" dirty="0">
                <a:solidFill>
                  <a:srgbClr val="231F20"/>
                </a:solidFill>
                <a:latin typeface="Century Gothic" panose="020B0502020202020204" pitchFamily="34" charset="0"/>
                <a:cs typeface="Futura LT Pro Book"/>
              </a:rPr>
              <a:t>Sex-disaggregated data</a:t>
            </a:r>
          </a:p>
          <a:p>
            <a:pPr marL="927100" lvl="1" indent="-457200">
              <a:buFont typeface="Courier New" panose="02070309020205020404" pitchFamily="49" charset="0"/>
              <a:buChar char="o"/>
            </a:pPr>
            <a:r>
              <a:rPr lang="en-US" sz="2400" spc="-140" dirty="0">
                <a:solidFill>
                  <a:srgbClr val="231F20"/>
                </a:solidFill>
                <a:latin typeface="Century Gothic" panose="020B0502020202020204" pitchFamily="34" charset="0"/>
                <a:cs typeface="Futura LT Pro Book"/>
              </a:rPr>
              <a:t>Gender-sensitive data</a:t>
            </a:r>
          </a:p>
          <a:p>
            <a:pPr marL="927100" lvl="1" indent="-457200">
              <a:buFont typeface="Courier New" panose="02070309020205020404" pitchFamily="49" charset="0"/>
              <a:buChar char="o"/>
            </a:pPr>
            <a:r>
              <a:rPr lang="en-US" sz="2400" spc="-140" dirty="0">
                <a:solidFill>
                  <a:srgbClr val="231F20"/>
                </a:solidFill>
                <a:latin typeface="Century Gothic" panose="020B0502020202020204" pitchFamily="34" charset="0"/>
                <a:cs typeface="Futura LT Pro Book"/>
              </a:rPr>
              <a:t>Gender and health indicators</a:t>
            </a:r>
          </a:p>
          <a:p>
            <a:pPr marL="927100" lvl="1" indent="-457200">
              <a:buFont typeface="Courier New" panose="02070309020205020404" pitchFamily="49" charset="0"/>
              <a:buChar char="o"/>
            </a:pPr>
            <a:r>
              <a:rPr lang="en-US" sz="2400" spc="-140" dirty="0">
                <a:solidFill>
                  <a:srgbClr val="231F20"/>
                </a:solidFill>
                <a:latin typeface="Century Gothic" panose="020B0502020202020204" pitchFamily="34" charset="0"/>
                <a:cs typeface="Futura LT Pro Book"/>
              </a:rPr>
              <a:t>Complex measures (e.g., attitudes, norms, power)</a:t>
            </a:r>
          </a:p>
          <a:p>
            <a:pPr marL="927100" lvl="1" indent="-457200">
              <a:buFont typeface="Courier New" panose="02070309020205020404" pitchFamily="49" charset="0"/>
              <a:buChar char="o"/>
            </a:pPr>
            <a:r>
              <a:rPr lang="en-US" sz="2400" spc="-140" dirty="0">
                <a:solidFill>
                  <a:srgbClr val="231F20"/>
                </a:solidFill>
                <a:latin typeface="Century Gothic" panose="020B0502020202020204" pitchFamily="34" charset="0"/>
                <a:cs typeface="Futura LT Pro Book"/>
              </a:rPr>
              <a:t>Voluntary disclosure of LGBT status</a:t>
            </a:r>
          </a:p>
          <a:p>
            <a:pPr marL="469900" indent="-457200">
              <a:lnSpc>
                <a:spcPct val="100000"/>
              </a:lnSpc>
              <a:buFont typeface="Arial" panose="020B0604020202020204" pitchFamily="34" charset="0"/>
              <a:buChar char="•"/>
            </a:pPr>
            <a:endParaRPr lang="en-US" sz="2800" spc="-140" dirty="0">
              <a:solidFill>
                <a:srgbClr val="231F20"/>
              </a:solidFill>
              <a:latin typeface="Century Gothic" panose="020B0502020202020204" pitchFamily="34" charset="0"/>
              <a:cs typeface="Futura LT Pro Book"/>
            </a:endParaRPr>
          </a:p>
          <a:p>
            <a:pPr marL="469900" indent="-457200">
              <a:lnSpc>
                <a:spcPct val="100000"/>
              </a:lnSpc>
              <a:buFont typeface="Arial" panose="020B0604020202020204" pitchFamily="34" charset="0"/>
              <a:buChar char="•"/>
            </a:pPr>
            <a:r>
              <a:rPr lang="en-US" sz="2800" spc="-140" dirty="0">
                <a:solidFill>
                  <a:srgbClr val="231F20"/>
                </a:solidFill>
                <a:latin typeface="Century Gothic" panose="020B0502020202020204" pitchFamily="34" charset="0"/>
                <a:cs typeface="Futura LT Pro Book"/>
              </a:rPr>
              <a:t>Data reporting, including gender-related results in reports, tools, and publications</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65197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How is gender integrated in M&amp;E?</a:t>
            </a:r>
            <a:endParaRPr sz="4400" b="1" spc="-100" dirty="0">
              <a:solidFill>
                <a:schemeClr val="bg1"/>
              </a:solidFill>
              <a:latin typeface="Century Gothic" panose="020B0502020202020204" pitchFamily="34" charset="0"/>
              <a:cs typeface="Gill Sans MT"/>
            </a:endParaRPr>
          </a:p>
        </p:txBody>
      </p:sp>
    </p:spTree>
    <p:extLst>
      <p:ext uri="{BB962C8B-B14F-4D97-AF65-F5344CB8AC3E}">
        <p14:creationId xmlns:p14="http://schemas.microsoft.com/office/powerpoint/2010/main" val="681288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133600"/>
            <a:ext cx="8680651" cy="5182957"/>
          </a:xfrm>
          <a:prstGeom prst="rect">
            <a:avLst/>
          </a:prstGeom>
        </p:spPr>
        <p:txBody>
          <a:bodyPr vert="horz" wrap="square" lIns="0" tIns="0" rIns="0" bIns="0" rtlCol="0">
            <a:spAutoFit/>
          </a:bodyPr>
          <a:lstStyle/>
          <a:p>
            <a:pPr>
              <a:lnSpc>
                <a:spcPct val="90000"/>
              </a:lnSpc>
            </a:pPr>
            <a:r>
              <a:rPr lang="en-US" sz="2200" u="sng" dirty="0">
                <a:latin typeface="Century Gothic" panose="020B0502020202020204" pitchFamily="34" charset="0"/>
                <a:cs typeface="Arial"/>
              </a:rPr>
              <a:t>Question</a:t>
            </a:r>
            <a:r>
              <a:rPr lang="en-US" sz="2200" dirty="0">
                <a:latin typeface="Century Gothic" panose="020B0502020202020204" pitchFamily="34" charset="0"/>
                <a:cs typeface="Arial"/>
              </a:rPr>
              <a:t>: Are there gender differences in use of/access to services/treatment?  </a:t>
            </a:r>
          </a:p>
          <a:p>
            <a:pPr lvl="1">
              <a:lnSpc>
                <a:spcPct val="90000"/>
              </a:lnSpc>
              <a:buFont typeface="Courier New" panose="02070309020205020404" pitchFamily="49" charset="0"/>
              <a:buChar char="o"/>
            </a:pPr>
            <a:r>
              <a:rPr lang="en-US" sz="2200" dirty="0">
                <a:latin typeface="Century Gothic" panose="020B0502020202020204" pitchFamily="34" charset="0"/>
                <a:cs typeface="Arial"/>
              </a:rPr>
              <a:t>Use of and adherence to antiretroviral therapy		</a:t>
            </a:r>
          </a:p>
          <a:p>
            <a:pPr lvl="1">
              <a:lnSpc>
                <a:spcPct val="90000"/>
              </a:lnSpc>
              <a:buFont typeface="Courier New" panose="02070309020205020404" pitchFamily="49" charset="0"/>
              <a:buChar char="o"/>
            </a:pPr>
            <a:r>
              <a:rPr lang="en-US" sz="2200" dirty="0">
                <a:latin typeface="Century Gothic" panose="020B0502020202020204" pitchFamily="34" charset="0"/>
                <a:cs typeface="Arial"/>
              </a:rPr>
              <a:t>Detection of tuberculosis					</a:t>
            </a:r>
          </a:p>
          <a:p>
            <a:pPr lvl="1">
              <a:lnSpc>
                <a:spcPct val="90000"/>
              </a:lnSpc>
              <a:buFont typeface="Courier New" panose="02070309020205020404" pitchFamily="49" charset="0"/>
              <a:buChar char="o"/>
            </a:pPr>
            <a:r>
              <a:rPr lang="en-US" sz="2200" dirty="0">
                <a:latin typeface="Century Gothic" panose="020B0502020202020204" pitchFamily="34" charset="0"/>
                <a:cs typeface="Arial"/>
              </a:rPr>
              <a:t>Referral for treatment</a:t>
            </a:r>
          </a:p>
          <a:p>
            <a:pPr lvl="1">
              <a:lnSpc>
                <a:spcPct val="90000"/>
              </a:lnSpc>
              <a:buFont typeface="Courier New" panose="02070309020205020404" pitchFamily="49" charset="0"/>
              <a:buChar char="o"/>
            </a:pPr>
            <a:r>
              <a:rPr lang="en-US" sz="2200" dirty="0">
                <a:latin typeface="Century Gothic" panose="020B0502020202020204" pitchFamily="34" charset="0"/>
                <a:cs typeface="Arial"/>
              </a:rPr>
              <a:t>Malaria testing and treatment </a:t>
            </a:r>
          </a:p>
          <a:p>
            <a:pPr marL="457200" lvl="2">
              <a:lnSpc>
                <a:spcPct val="90000"/>
              </a:lnSpc>
              <a:spcBef>
                <a:spcPts val="1200"/>
              </a:spcBef>
            </a:pPr>
            <a:r>
              <a:rPr lang="en-US" sz="2200" u="sng" dirty="0">
                <a:latin typeface="Century Gothic" panose="020B0502020202020204" pitchFamily="34" charset="0"/>
                <a:cs typeface="Arial"/>
              </a:rPr>
              <a:t>Data needed</a:t>
            </a:r>
            <a:r>
              <a:rPr lang="en-US" sz="2200" dirty="0">
                <a:latin typeface="Century Gothic" panose="020B0502020202020204" pitchFamily="34" charset="0"/>
                <a:cs typeface="Arial"/>
              </a:rPr>
              <a:t>: sex- and age-disaggregated data from the health information systems</a:t>
            </a:r>
          </a:p>
          <a:p>
            <a:pPr marL="0" lvl="1" indent="0">
              <a:lnSpc>
                <a:spcPct val="90000"/>
              </a:lnSpc>
              <a:buNone/>
            </a:pPr>
            <a:endParaRPr lang="en-US" sz="2200" dirty="0">
              <a:latin typeface="Century Gothic" panose="020B0502020202020204" pitchFamily="34" charset="0"/>
              <a:cs typeface="Arial"/>
            </a:endParaRPr>
          </a:p>
          <a:p>
            <a:pPr marL="0" lvl="1">
              <a:lnSpc>
                <a:spcPct val="90000"/>
              </a:lnSpc>
              <a:spcAft>
                <a:spcPts val="1200"/>
              </a:spcAft>
            </a:pPr>
            <a:r>
              <a:rPr lang="en-US" sz="2200" u="sng" dirty="0">
                <a:latin typeface="Century Gothic" panose="020B0502020202020204" pitchFamily="34" charset="0"/>
                <a:cs typeface="Arial"/>
              </a:rPr>
              <a:t>Question</a:t>
            </a:r>
            <a:r>
              <a:rPr lang="en-US" sz="2200" dirty="0">
                <a:latin typeface="Century Gothic" panose="020B0502020202020204" pitchFamily="34" charset="0"/>
                <a:cs typeface="Arial"/>
              </a:rPr>
              <a:t>: Are GBV programs and services inclusive of men and the LGBT community? Is </a:t>
            </a:r>
            <a:r>
              <a:rPr lang="en-US" sz="2200" i="1" dirty="0">
                <a:latin typeface="Century Gothic" panose="020B0502020202020204" pitchFamily="34" charset="0"/>
                <a:cs typeface="Arial"/>
              </a:rPr>
              <a:t>everyone</a:t>
            </a:r>
            <a:r>
              <a:rPr lang="en-US" sz="2200" dirty="0">
                <a:latin typeface="Century Gothic" panose="020B0502020202020204" pitchFamily="34" charset="0"/>
                <a:cs typeface="Arial"/>
              </a:rPr>
              <a:t> able to access health services or do service providers turn people away because of stigma and discrimination?</a:t>
            </a:r>
          </a:p>
          <a:p>
            <a:pPr marL="457200" lvl="2">
              <a:lnSpc>
                <a:spcPct val="90000"/>
              </a:lnSpc>
            </a:pPr>
            <a:r>
              <a:rPr lang="en-US" sz="2200" u="sng" dirty="0">
                <a:latin typeface="Century Gothic" panose="020B0502020202020204" pitchFamily="34" charset="0"/>
                <a:cs typeface="Arial"/>
              </a:rPr>
              <a:t>Data needed</a:t>
            </a:r>
            <a:r>
              <a:rPr lang="en-US" sz="2200" dirty="0">
                <a:latin typeface="Century Gothic" panose="020B0502020202020204" pitchFamily="34" charset="0"/>
                <a:cs typeface="Arial"/>
              </a:rPr>
              <a:t>: qualitative data on client experiences and provider attitudes; data disaggregated by sexual orientation and gender identity</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Sample Gender-integrated M&amp;E </a:t>
            </a:r>
            <a:r>
              <a:rPr lang="en-US" sz="4400" spc="-100" dirty="0">
                <a:solidFill>
                  <a:srgbClr val="4B4C4D"/>
                </a:solidFill>
                <a:latin typeface="Century Gothic" panose="020B0502020202020204" pitchFamily="34" charset="0"/>
                <a:cs typeface="Gill Sans MT"/>
              </a:rPr>
              <a:t>Questions Using Routine Data</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1130349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423830"/>
            <a:ext cx="8680651" cy="3631763"/>
          </a:xfrm>
          <a:prstGeom prst="rect">
            <a:avLst/>
          </a:prstGeom>
        </p:spPr>
        <p:txBody>
          <a:bodyPr vert="horz" wrap="square" lIns="0" tIns="0" rIns="0" bIns="0" rtlCol="0">
            <a:spAutoFit/>
          </a:bodyPr>
          <a:lstStyle/>
          <a:p>
            <a:pPr>
              <a:spcAft>
                <a:spcPts val="1200"/>
              </a:spcAft>
            </a:pPr>
            <a:r>
              <a:rPr lang="en-US" sz="2400" dirty="0">
                <a:latin typeface="Century Gothic" panose="020B0502020202020204" pitchFamily="34" charset="0"/>
                <a:cs typeface="Arial"/>
              </a:rPr>
              <a:t>National Reproductive Health Strategy on Empowerment of Men and Women, Boys and Girls to Increase Utilization of Reproductive Health (RH) Services</a:t>
            </a:r>
          </a:p>
          <a:p>
            <a:pPr lvl="2">
              <a:spcAft>
                <a:spcPts val="1200"/>
              </a:spcAft>
            </a:pPr>
            <a:r>
              <a:rPr lang="en-US" sz="2200" u="sng" dirty="0">
                <a:latin typeface="Century Gothic" panose="020B0502020202020204" pitchFamily="34" charset="0"/>
                <a:cs typeface="Arial"/>
              </a:rPr>
              <a:t>Question</a:t>
            </a:r>
            <a:r>
              <a:rPr lang="en-US" sz="2200" dirty="0">
                <a:latin typeface="Century Gothic" panose="020B0502020202020204" pitchFamily="34" charset="0"/>
                <a:cs typeface="Arial"/>
              </a:rPr>
              <a:t>: Has male involvement in RH programs increased?</a:t>
            </a:r>
          </a:p>
          <a:p>
            <a:pPr lvl="2">
              <a:spcAft>
                <a:spcPts val="1200"/>
              </a:spcAft>
            </a:pPr>
            <a:r>
              <a:rPr lang="en-US" sz="2200" u="sng" dirty="0">
                <a:latin typeface="Century Gothic" panose="020B0502020202020204" pitchFamily="34" charset="0"/>
                <a:cs typeface="Arial"/>
              </a:rPr>
              <a:t>Data needed</a:t>
            </a:r>
            <a:r>
              <a:rPr lang="en-US" sz="2200" dirty="0">
                <a:latin typeface="Century Gothic" panose="020B0502020202020204" pitchFamily="34" charset="0"/>
                <a:cs typeface="Arial"/>
              </a:rPr>
              <a:t>: % of male clients receiving RH services (data collected at multiple points in time); health information system</a:t>
            </a:r>
          </a:p>
          <a:p>
            <a:endParaRPr lang="en-US" sz="2400" dirty="0">
              <a:latin typeface="Century Gothic" panose="020B0502020202020204" pitchFamily="34" charset="0"/>
            </a:endParaRP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Sample Gender-integrated </a:t>
            </a:r>
            <a:r>
              <a:rPr lang="en-US" sz="4400" spc="-100" dirty="0">
                <a:solidFill>
                  <a:srgbClr val="4B4C4D"/>
                </a:solidFill>
                <a:latin typeface="Century Gothic" panose="020B0502020202020204" pitchFamily="34" charset="0"/>
                <a:cs typeface="Gill Sans MT"/>
              </a:rPr>
              <a:t>Monitoring Questions &amp; Data</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2795730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423830"/>
            <a:ext cx="8680651" cy="4770537"/>
          </a:xfrm>
          <a:prstGeom prst="rect">
            <a:avLst/>
          </a:prstGeom>
        </p:spPr>
        <p:txBody>
          <a:bodyPr vert="horz" wrap="square" lIns="0" tIns="0" rIns="0" bIns="0" rtlCol="0">
            <a:spAutoFit/>
          </a:bodyPr>
          <a:lstStyle/>
          <a:p>
            <a:pPr>
              <a:spcAft>
                <a:spcPts val="1200"/>
              </a:spcAft>
            </a:pPr>
            <a:r>
              <a:rPr lang="en-US" sz="2400" dirty="0">
                <a:latin typeface="Century Gothic" panose="020B0502020202020204" pitchFamily="34" charset="0"/>
                <a:cs typeface="Arial"/>
              </a:rPr>
              <a:t>National Guidelines on Medical Management of Rape and Sexual Violence</a:t>
            </a:r>
          </a:p>
          <a:p>
            <a:pPr lvl="2">
              <a:spcAft>
                <a:spcPts val="1200"/>
              </a:spcAft>
            </a:pPr>
            <a:r>
              <a:rPr lang="en-US" sz="2200" u="sng" dirty="0">
                <a:latin typeface="Century Gothic" panose="020B0502020202020204" pitchFamily="34" charset="0"/>
                <a:cs typeface="Arial"/>
              </a:rPr>
              <a:t>Question</a:t>
            </a:r>
            <a:r>
              <a:rPr lang="en-US" sz="2200" dirty="0">
                <a:latin typeface="Century Gothic" panose="020B0502020202020204" pitchFamily="34" charset="0"/>
                <a:cs typeface="Arial"/>
              </a:rPr>
              <a:t>: For rape cases presenting within 72 hours, is appropriate medical care provided, including post- exposure prophylaxis (PEP), according to National Guidelines on Medical Management of Rape and Sexual Violence? </a:t>
            </a:r>
          </a:p>
          <a:p>
            <a:pPr lvl="2">
              <a:spcAft>
                <a:spcPts val="1200"/>
              </a:spcAft>
            </a:pPr>
            <a:r>
              <a:rPr lang="en-US" sz="2200" u="sng" dirty="0">
                <a:latin typeface="Century Gothic" panose="020B0502020202020204" pitchFamily="34" charset="0"/>
                <a:cs typeface="Arial"/>
              </a:rPr>
              <a:t>Data needed</a:t>
            </a:r>
            <a:r>
              <a:rPr lang="en-US" sz="2200" dirty="0">
                <a:latin typeface="Century Gothic" panose="020B0502020202020204" pitchFamily="34" charset="0"/>
                <a:cs typeface="Arial"/>
              </a:rPr>
              <a:t>: Sex and age-disaggregated data from routine health information systems on the number of rape survivors presenting at the facility within 72 hours who receive services, including PEP; would need custom data collection if information cannot be obtained from a review of medical records.</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Sample Gender-integrated </a:t>
            </a:r>
            <a:r>
              <a:rPr lang="en-US" sz="4400" spc="-100" dirty="0">
                <a:solidFill>
                  <a:srgbClr val="4B4C4D"/>
                </a:solidFill>
                <a:latin typeface="Century Gothic" panose="020B0502020202020204" pitchFamily="34" charset="0"/>
                <a:cs typeface="Gill Sans MT"/>
              </a:rPr>
              <a:t>Monitoring Questions &amp; Data</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1244459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615749" y="2445771"/>
            <a:ext cx="8680651" cy="3570208"/>
          </a:xfrm>
          <a:prstGeom prst="rect">
            <a:avLst/>
          </a:prstGeom>
        </p:spPr>
        <p:txBody>
          <a:bodyPr vert="horz" wrap="square" lIns="0" tIns="0" rIns="0" bIns="0" rtlCol="0">
            <a:spAutoFit/>
          </a:bodyPr>
          <a:lstStyle/>
          <a:p>
            <a:pPr marL="302575" indent="-302575">
              <a:buFont typeface="Arial" panose="020B0604020202020204" pitchFamily="34" charset="0"/>
              <a:buChar char="•"/>
            </a:pPr>
            <a:r>
              <a:rPr lang="en-US" sz="2800" dirty="0">
                <a:latin typeface="Century Gothic" panose="020B0502020202020204" pitchFamily="34" charset="0"/>
                <a:cs typeface="Arial" panose="020B0604020202020204" pitchFamily="34" charset="0"/>
              </a:rPr>
              <a:t>Has the program reduced power differences in relations between men and women? </a:t>
            </a:r>
          </a:p>
          <a:p>
            <a:pPr marL="302575" indent="-302575">
              <a:buFont typeface="Arial" panose="020B0604020202020204" pitchFamily="34" charset="0"/>
              <a:buChar char="•"/>
            </a:pPr>
            <a:endParaRPr lang="en-US" dirty="0">
              <a:latin typeface="Century Gothic" panose="020B0502020202020204" pitchFamily="34" charset="0"/>
              <a:cs typeface="Arial" panose="020B0604020202020204" pitchFamily="34" charset="0"/>
            </a:endParaRPr>
          </a:p>
          <a:p>
            <a:pPr marL="302575" indent="-302575">
              <a:buFont typeface="Arial" panose="020B0604020202020204" pitchFamily="34" charset="0"/>
              <a:buChar char="•"/>
            </a:pPr>
            <a:r>
              <a:rPr lang="en-US" sz="2800" dirty="0">
                <a:latin typeface="Century Gothic" panose="020B0502020202020204" pitchFamily="34" charset="0"/>
                <a:cs typeface="Arial" panose="020B0604020202020204" pitchFamily="34" charset="0"/>
              </a:rPr>
              <a:t>Has the removal of gender-based constraints contributed to improved health outcomes?</a:t>
            </a:r>
          </a:p>
          <a:p>
            <a:pPr marL="302575" indent="-302575">
              <a:buFont typeface="Arial" panose="020B0604020202020204" pitchFamily="34" charset="0"/>
              <a:buChar char="•"/>
            </a:pPr>
            <a:endParaRPr lang="en-US" dirty="0">
              <a:latin typeface="Century Gothic" panose="020B0502020202020204" pitchFamily="34" charset="0"/>
              <a:cs typeface="Arial" panose="020B0604020202020204" pitchFamily="34" charset="0"/>
            </a:endParaRPr>
          </a:p>
          <a:p>
            <a:pPr marL="302575" indent="-302575">
              <a:spcAft>
                <a:spcPts val="1588"/>
              </a:spcAft>
              <a:buFont typeface="Arial" panose="020B0604020202020204" pitchFamily="34" charset="0"/>
              <a:buChar char="•"/>
            </a:pPr>
            <a:r>
              <a:rPr lang="en-US" sz="2800" dirty="0">
                <a:latin typeface="Century Gothic" panose="020B0502020202020204" pitchFamily="34" charset="0"/>
                <a:cs typeface="Arial" panose="020B0604020202020204" pitchFamily="34" charset="0"/>
              </a:rPr>
              <a:t>Has stigma and discrimination against people who do not follow traditional gender norms and behaviors been reduced?</a:t>
            </a:r>
          </a:p>
        </p:txBody>
      </p:sp>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Sample Gender-integrated </a:t>
            </a:r>
            <a:r>
              <a:rPr lang="en-US" sz="4400" spc="-100" dirty="0">
                <a:solidFill>
                  <a:srgbClr val="4B4C4D"/>
                </a:solidFill>
                <a:latin typeface="Century Gothic" panose="020B0502020202020204" pitchFamily="34" charset="0"/>
                <a:cs typeface="Gill Sans MT"/>
              </a:rPr>
              <a:t>Evaluation Questions</a:t>
            </a:r>
            <a:endParaRPr sz="4400" spc="-100" dirty="0">
              <a:solidFill>
                <a:srgbClr val="4B4C4D"/>
              </a:solidFill>
              <a:latin typeface="Century Gothic" panose="020B0502020202020204" pitchFamily="34" charset="0"/>
              <a:cs typeface="Gill Sans MT"/>
            </a:endParaRPr>
          </a:p>
        </p:txBody>
      </p:sp>
    </p:spTree>
    <p:extLst>
      <p:ext uri="{BB962C8B-B14F-4D97-AF65-F5344CB8AC3E}">
        <p14:creationId xmlns:p14="http://schemas.microsoft.com/office/powerpoint/2010/main" val="2285633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8909251"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Sample Gender-sensitive </a:t>
            </a:r>
            <a:r>
              <a:rPr lang="en-US" sz="4400" spc="-100" dirty="0">
                <a:solidFill>
                  <a:srgbClr val="4B4C4D"/>
                </a:solidFill>
                <a:latin typeface="Century Gothic" panose="020B0502020202020204" pitchFamily="34" charset="0"/>
                <a:cs typeface="Gill Sans MT"/>
              </a:rPr>
              <a:t>Indicators</a:t>
            </a:r>
            <a:endParaRPr sz="4400" spc="-100" dirty="0">
              <a:solidFill>
                <a:srgbClr val="4B4C4D"/>
              </a:solidFill>
              <a:latin typeface="Century Gothic" panose="020B0502020202020204" pitchFamily="34" charset="0"/>
              <a:cs typeface="Gill Sans MT"/>
            </a:endParaRPr>
          </a:p>
        </p:txBody>
      </p:sp>
      <p:sp>
        <p:nvSpPr>
          <p:cNvPr id="6" name="Text Placeholder 2">
            <a:extLst>
              <a:ext uri="{FF2B5EF4-FFF2-40B4-BE49-F238E27FC236}">
                <a16:creationId xmlns:a16="http://schemas.microsoft.com/office/drawing/2014/main" id="{DDBE3EE4-477E-4B9B-BA5B-8EB551893729}"/>
              </a:ext>
            </a:extLst>
          </p:cNvPr>
          <p:cNvSpPr txBox="1">
            <a:spLocks/>
          </p:cNvSpPr>
          <p:nvPr/>
        </p:nvSpPr>
        <p:spPr>
          <a:xfrm>
            <a:off x="838200" y="1938645"/>
            <a:ext cx="8686800" cy="4975412"/>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1059"/>
              </a:spcAft>
            </a:pPr>
            <a:r>
              <a:rPr lang="en-US" sz="1800" b="1" dirty="0">
                <a:solidFill>
                  <a:schemeClr val="tx1"/>
                </a:solidFill>
                <a:latin typeface="Century Gothic" panose="020B0502020202020204" pitchFamily="34" charset="0"/>
                <a:cs typeface="Arial" panose="020B0604020202020204" pitchFamily="34" charset="0"/>
              </a:rPr>
              <a:t>Gender equality measures: </a:t>
            </a:r>
            <a:r>
              <a:rPr lang="en-US" sz="1800" dirty="0">
                <a:solidFill>
                  <a:schemeClr val="tx1"/>
                </a:solidFill>
                <a:latin typeface="Century Gothic" panose="020B0502020202020204" pitchFamily="34" charset="0"/>
                <a:cs typeface="Arial" panose="020B0604020202020204" pitchFamily="34" charset="0"/>
              </a:rPr>
              <a:t>Percentage of women who own property or productive resources in their own name.</a:t>
            </a:r>
          </a:p>
          <a:p>
            <a:pPr marL="456664">
              <a:spcAft>
                <a:spcPts val="1588"/>
              </a:spcAft>
            </a:pPr>
            <a:r>
              <a:rPr lang="en-US" sz="1800" dirty="0">
                <a:solidFill>
                  <a:schemeClr val="tx1"/>
                </a:solidFill>
                <a:latin typeface="Century Gothic" panose="020B0502020202020204" pitchFamily="34" charset="0"/>
                <a:cs typeface="Arial" panose="020B0604020202020204" pitchFamily="34" charset="0"/>
              </a:rPr>
              <a:t>Number of women ages 15 to 49 in an area (community, region, country) who report that they own property or resources for the production of goods, services, and/or income in their own name.   x 100 </a:t>
            </a:r>
          </a:p>
          <a:p>
            <a:pPr marL="459465">
              <a:spcAft>
                <a:spcPts val="1059"/>
              </a:spcAft>
            </a:pPr>
            <a:r>
              <a:rPr lang="en-US" sz="1800" dirty="0">
                <a:solidFill>
                  <a:schemeClr val="tx1"/>
                </a:solidFill>
                <a:latin typeface="Century Gothic" panose="020B0502020202020204" pitchFamily="34" charset="0"/>
                <a:cs typeface="Arial" panose="020B0604020202020204" pitchFamily="34" charset="0"/>
              </a:rPr>
              <a:t>Total number of women respondents ages 15 - 49 years old</a:t>
            </a:r>
          </a:p>
          <a:p>
            <a:endParaRPr lang="en-US" sz="1800" dirty="0">
              <a:solidFill>
                <a:schemeClr val="tx1"/>
              </a:solidFill>
              <a:latin typeface="Century Gothic" panose="020B0502020202020204" pitchFamily="34" charset="0"/>
              <a:cs typeface="Arial" panose="020B0604020202020204" pitchFamily="34" charset="0"/>
            </a:endParaRPr>
          </a:p>
          <a:p>
            <a:pPr>
              <a:spcAft>
                <a:spcPts val="1059"/>
              </a:spcAft>
            </a:pPr>
            <a:r>
              <a:rPr lang="en-US" sz="1800" b="1" dirty="0">
                <a:solidFill>
                  <a:schemeClr val="tx1"/>
                </a:solidFill>
                <a:latin typeface="Century Gothic" panose="020B0502020202020204" pitchFamily="34" charset="0"/>
                <a:cs typeface="Arial" panose="020B0604020202020204" pitchFamily="34" charset="0"/>
              </a:rPr>
              <a:t>Gender-based violence</a:t>
            </a:r>
            <a:r>
              <a:rPr lang="en-US" sz="1800" dirty="0">
                <a:solidFill>
                  <a:schemeClr val="tx1"/>
                </a:solidFill>
                <a:latin typeface="Century Gothic" panose="020B0502020202020204" pitchFamily="34" charset="0"/>
                <a:cs typeface="Arial" panose="020B0604020202020204" pitchFamily="34" charset="0"/>
              </a:rPr>
              <a:t>: Percentage of people who agree that rape can take place between a man and woman who are married.</a:t>
            </a:r>
          </a:p>
          <a:p>
            <a:pPr marL="456664" defTabSz="428625">
              <a:tabLst>
                <a:tab pos="6858000" algn="l"/>
              </a:tabLst>
            </a:pPr>
            <a:r>
              <a:rPr lang="en-US" sz="1800" dirty="0">
                <a:solidFill>
                  <a:schemeClr val="tx1"/>
                </a:solidFill>
                <a:latin typeface="Century Gothic" panose="020B0502020202020204" pitchFamily="34" charset="0"/>
                <a:cs typeface="Arial" panose="020B0604020202020204" pitchFamily="34" charset="0"/>
              </a:rPr>
              <a:t>Number of people who agree with the statement: When a </a:t>
            </a:r>
          </a:p>
          <a:p>
            <a:pPr marL="456664" defTabSz="428625">
              <a:tabLst>
                <a:tab pos="6858000" algn="l"/>
              </a:tabLst>
            </a:pPr>
            <a:r>
              <a:rPr lang="en-US" sz="1800" dirty="0">
                <a:solidFill>
                  <a:schemeClr val="tx1"/>
                </a:solidFill>
                <a:latin typeface="Century Gothic" panose="020B0502020202020204" pitchFamily="34" charset="0"/>
                <a:cs typeface="Arial" panose="020B0604020202020204" pitchFamily="34" charset="0"/>
              </a:rPr>
              <a:t>husband forces his wife to have sex when she does not want </a:t>
            </a:r>
          </a:p>
          <a:p>
            <a:pPr marL="456664" defTabSz="428625">
              <a:tabLst>
                <a:tab pos="6858000" algn="l"/>
              </a:tabLst>
            </a:pPr>
            <a:r>
              <a:rPr lang="en-US" sz="1800" dirty="0">
                <a:solidFill>
                  <a:schemeClr val="tx1"/>
                </a:solidFill>
                <a:latin typeface="Century Gothic" panose="020B0502020202020204" pitchFamily="34" charset="0"/>
                <a:cs typeface="Arial" panose="020B0604020202020204" pitchFamily="34" charset="0"/>
              </a:rPr>
              <a:t>to, he is raping her.                                                                            x 100 </a:t>
            </a:r>
          </a:p>
          <a:p>
            <a:pPr marL="456664" defTabSz="428625">
              <a:tabLst>
                <a:tab pos="6858000" algn="l"/>
              </a:tabLst>
            </a:pPr>
            <a:endParaRPr lang="en-US" sz="1800" dirty="0">
              <a:solidFill>
                <a:schemeClr val="tx1"/>
              </a:solidFill>
              <a:latin typeface="Century Gothic" panose="020B0502020202020204" pitchFamily="34" charset="0"/>
              <a:cs typeface="Arial" panose="020B0604020202020204" pitchFamily="34" charset="0"/>
            </a:endParaRPr>
          </a:p>
          <a:p>
            <a:pPr marL="459465">
              <a:spcAft>
                <a:spcPts val="1059"/>
              </a:spcAft>
            </a:pPr>
            <a:r>
              <a:rPr lang="en-US" sz="1800" dirty="0">
                <a:solidFill>
                  <a:schemeClr val="tx1"/>
                </a:solidFill>
                <a:latin typeface="Century Gothic" panose="020B0502020202020204" pitchFamily="34" charset="0"/>
                <a:cs typeface="Arial" panose="020B0604020202020204" pitchFamily="34" charset="0"/>
              </a:rPr>
              <a:t>Total number of people surveyed</a:t>
            </a:r>
          </a:p>
          <a:p>
            <a:endParaRPr lang="en-US" dirty="0">
              <a:solidFill>
                <a:schemeClr val="tx1"/>
              </a:solidFill>
              <a:latin typeface="Century Gothic" panose="020B050202020202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B9CFBCD2-C43B-4EFE-8D76-3F8B0A9346EE}"/>
              </a:ext>
            </a:extLst>
          </p:cNvPr>
          <p:cNvCxnSpPr>
            <a:cxnSpLocks/>
          </p:cNvCxnSpPr>
          <p:nvPr/>
        </p:nvCxnSpPr>
        <p:spPr>
          <a:xfrm>
            <a:off x="1352084" y="3733800"/>
            <a:ext cx="69677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Left Bracket 7">
            <a:extLst>
              <a:ext uri="{FF2B5EF4-FFF2-40B4-BE49-F238E27FC236}">
                <a16:creationId xmlns:a16="http://schemas.microsoft.com/office/drawing/2014/main" id="{CF7D06EC-0DFE-42A4-AFF9-1937A017E91C}"/>
              </a:ext>
            </a:extLst>
          </p:cNvPr>
          <p:cNvSpPr/>
          <p:nvPr/>
        </p:nvSpPr>
        <p:spPr>
          <a:xfrm>
            <a:off x="1251231" y="2762424"/>
            <a:ext cx="100853" cy="1529456"/>
          </a:xfrm>
          <a:prstGeom prst="leftBracket">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588" dirty="0">
              <a:latin typeface="Century Gothic" panose="020B0502020202020204" pitchFamily="34" charset="0"/>
            </a:endParaRPr>
          </a:p>
        </p:txBody>
      </p:sp>
      <p:sp>
        <p:nvSpPr>
          <p:cNvPr id="9" name="Left Bracket 8">
            <a:extLst>
              <a:ext uri="{FF2B5EF4-FFF2-40B4-BE49-F238E27FC236}">
                <a16:creationId xmlns:a16="http://schemas.microsoft.com/office/drawing/2014/main" id="{BDB4462C-1391-4384-A31F-47B0C3ADDF8B}"/>
              </a:ext>
            </a:extLst>
          </p:cNvPr>
          <p:cNvSpPr/>
          <p:nvPr/>
        </p:nvSpPr>
        <p:spPr>
          <a:xfrm rot="10800000">
            <a:off x="8534400" y="2762424"/>
            <a:ext cx="135346" cy="1529456"/>
          </a:xfrm>
          <a:prstGeom prst="leftBracket">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588" dirty="0">
              <a:latin typeface="Century Gothic" panose="020B0502020202020204" pitchFamily="34" charset="0"/>
            </a:endParaRPr>
          </a:p>
        </p:txBody>
      </p:sp>
      <p:cxnSp>
        <p:nvCxnSpPr>
          <p:cNvPr id="10" name="Straight Connector 9">
            <a:extLst>
              <a:ext uri="{FF2B5EF4-FFF2-40B4-BE49-F238E27FC236}">
                <a16:creationId xmlns:a16="http://schemas.microsoft.com/office/drawing/2014/main" id="{25EE99EB-13E0-43FC-A854-DE29C7808130}"/>
              </a:ext>
            </a:extLst>
          </p:cNvPr>
          <p:cNvCxnSpPr>
            <a:cxnSpLocks/>
          </p:cNvCxnSpPr>
          <p:nvPr/>
        </p:nvCxnSpPr>
        <p:spPr>
          <a:xfrm>
            <a:off x="1401554" y="6096000"/>
            <a:ext cx="618564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Left Bracket 10">
            <a:extLst>
              <a:ext uri="{FF2B5EF4-FFF2-40B4-BE49-F238E27FC236}">
                <a16:creationId xmlns:a16="http://schemas.microsoft.com/office/drawing/2014/main" id="{9EDB9256-CBF6-426F-A4CF-9D73BFC24D69}"/>
              </a:ext>
            </a:extLst>
          </p:cNvPr>
          <p:cNvSpPr/>
          <p:nvPr/>
        </p:nvSpPr>
        <p:spPr>
          <a:xfrm>
            <a:off x="1233466" y="5161067"/>
            <a:ext cx="168088" cy="1609457"/>
          </a:xfrm>
          <a:prstGeom prst="leftBracket">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588" dirty="0">
              <a:latin typeface="Century Gothic" panose="020B0502020202020204" pitchFamily="34" charset="0"/>
            </a:endParaRPr>
          </a:p>
        </p:txBody>
      </p:sp>
      <p:sp>
        <p:nvSpPr>
          <p:cNvPr id="14" name="Left Bracket 13">
            <a:extLst>
              <a:ext uri="{FF2B5EF4-FFF2-40B4-BE49-F238E27FC236}">
                <a16:creationId xmlns:a16="http://schemas.microsoft.com/office/drawing/2014/main" id="{EBEFA9D7-E128-4887-B9EE-C58A538019CE}"/>
              </a:ext>
            </a:extLst>
          </p:cNvPr>
          <p:cNvSpPr/>
          <p:nvPr/>
        </p:nvSpPr>
        <p:spPr>
          <a:xfrm rot="10800000">
            <a:off x="8153400" y="5129129"/>
            <a:ext cx="50511" cy="1673331"/>
          </a:xfrm>
          <a:prstGeom prst="leftBracket">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588" dirty="0">
              <a:latin typeface="Century Gothic" panose="020B0502020202020204" pitchFamily="34" charset="0"/>
            </a:endParaRPr>
          </a:p>
        </p:txBody>
      </p:sp>
    </p:spTree>
    <p:extLst>
      <p:ext uri="{BB962C8B-B14F-4D97-AF65-F5344CB8AC3E}">
        <p14:creationId xmlns:p14="http://schemas.microsoft.com/office/powerpoint/2010/main" val="2130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9" end="9"/>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8909251"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Activity</a:t>
            </a:r>
          </a:p>
          <a:p>
            <a:pPr marL="12700">
              <a:lnSpc>
                <a:spcPts val="5480"/>
              </a:lnSpc>
            </a:pPr>
            <a:r>
              <a:rPr lang="en-US" sz="4400" spc="-100" dirty="0">
                <a:solidFill>
                  <a:srgbClr val="4B4C4D"/>
                </a:solidFill>
                <a:latin typeface="Century Gothic" panose="020B0502020202020204" pitchFamily="34" charset="0"/>
                <a:cs typeface="Gill Sans MT"/>
              </a:rPr>
              <a:t>Addressing Gender Barriers</a:t>
            </a:r>
            <a:endParaRPr sz="4400" spc="-100" dirty="0">
              <a:solidFill>
                <a:srgbClr val="4B4C4D"/>
              </a:solidFill>
              <a:latin typeface="Century Gothic" panose="020B0502020202020204" pitchFamily="34" charset="0"/>
              <a:cs typeface="Gill Sans MT"/>
            </a:endParaRPr>
          </a:p>
        </p:txBody>
      </p:sp>
      <p:sp>
        <p:nvSpPr>
          <p:cNvPr id="4" name="Text Placeholder 2">
            <a:extLst>
              <a:ext uri="{FF2B5EF4-FFF2-40B4-BE49-F238E27FC236}">
                <a16:creationId xmlns:a16="http://schemas.microsoft.com/office/drawing/2014/main" id="{1DA94BB6-B0FA-4EE8-9C6C-507AE78FAC08}"/>
              </a:ext>
            </a:extLst>
          </p:cNvPr>
          <p:cNvSpPr txBox="1">
            <a:spLocks/>
          </p:cNvSpPr>
          <p:nvPr/>
        </p:nvSpPr>
        <p:spPr>
          <a:xfrm>
            <a:off x="1295400" y="2133600"/>
            <a:ext cx="7521061" cy="4908176"/>
          </a:xfrm>
          <a:prstGeom prst="rect">
            <a:avLst/>
          </a:prstGeom>
        </p:spPr>
        <p:txBody>
          <a:bodyPr vert="horz" lIns="91440" tIns="45720" rIns="91440" bIns="45720" rtlCol="0" anchor="ctr">
            <a:normAutofit lnSpcReduction="10000"/>
          </a:bodyP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118" b="1" dirty="0">
                <a:solidFill>
                  <a:schemeClr val="tx1"/>
                </a:solidFill>
                <a:latin typeface="Century Gothic" panose="020B0502020202020204" pitchFamily="34" charset="0"/>
                <a:cs typeface="Arial" panose="020B0604020202020204" pitchFamily="34" charset="0"/>
              </a:rPr>
              <a:t>Gender barrier: </a:t>
            </a:r>
            <a:r>
              <a:rPr lang="en-US" sz="2118" dirty="0">
                <a:solidFill>
                  <a:schemeClr val="tx1"/>
                </a:solidFill>
                <a:latin typeface="Century Gothic" panose="020B0502020202020204" pitchFamily="34" charset="0"/>
                <a:cs typeface="Arial" panose="020B0604020202020204" pitchFamily="34" charset="0"/>
              </a:rPr>
              <a:t>Health services and systems strain to accommodate differences in men’s and women’s time and mobility patterns, and their needs and preferences.</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Programmatic response: </a:t>
            </a:r>
            <a:r>
              <a:rPr lang="en-US" sz="2118" dirty="0">
                <a:solidFill>
                  <a:schemeClr val="tx1"/>
                </a:solidFill>
                <a:latin typeface="Century Gothic" panose="020B0502020202020204" pitchFamily="34" charset="0"/>
                <a:cs typeface="Arial" panose="020B0604020202020204" pitchFamily="34" charset="0"/>
              </a:rPr>
              <a:t>Deploy</a:t>
            </a:r>
            <a:r>
              <a:rPr lang="en-US" sz="2118" b="1" dirty="0">
                <a:solidFill>
                  <a:schemeClr val="tx1"/>
                </a:solidFill>
                <a:latin typeface="Century Gothic" panose="020B0502020202020204" pitchFamily="34" charset="0"/>
                <a:cs typeface="Arial" panose="020B0604020202020204" pitchFamily="34" charset="0"/>
              </a:rPr>
              <a:t> </a:t>
            </a:r>
            <a:r>
              <a:rPr lang="en-US" sz="2118" dirty="0">
                <a:solidFill>
                  <a:schemeClr val="tx1"/>
                </a:solidFill>
                <a:latin typeface="Century Gothic" panose="020B0502020202020204" pitchFamily="34" charset="0"/>
                <a:cs typeface="Arial" panose="020B0604020202020204" pitchFamily="34" charset="0"/>
              </a:rPr>
              <a:t>five mobile health units (MHUs) to provide community-based health services in 10 districts.</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Inputs: </a:t>
            </a:r>
            <a:r>
              <a:rPr lang="en-US" sz="2118" dirty="0">
                <a:solidFill>
                  <a:schemeClr val="tx1"/>
                </a:solidFill>
                <a:latin typeface="Century Gothic" panose="020B0502020202020204" pitchFamily="34" charset="0"/>
                <a:cs typeface="Arial" panose="020B0604020202020204" pitchFamily="34" charset="0"/>
              </a:rPr>
              <a:t>Funds allocated to purchase MHU vehicles.</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Outputs: </a:t>
            </a:r>
            <a:r>
              <a:rPr lang="en-US" sz="2118" dirty="0">
                <a:solidFill>
                  <a:schemeClr val="tx1"/>
                </a:solidFill>
                <a:latin typeface="Century Gothic" panose="020B0502020202020204" pitchFamily="34" charset="0"/>
                <a:cs typeface="Arial" panose="020B0604020202020204" pitchFamily="34" charset="0"/>
              </a:rPr>
              <a:t># of nurses trained for the MHUs</a:t>
            </a:r>
          </a:p>
          <a:p>
            <a:r>
              <a:rPr lang="en-US" sz="2118" dirty="0">
                <a:solidFill>
                  <a:schemeClr val="tx1"/>
                </a:solidFill>
                <a:latin typeface="Century Gothic" panose="020B0502020202020204" pitchFamily="34" charset="0"/>
                <a:cs typeface="Arial" panose="020B0604020202020204" pitchFamily="34" charset="0"/>
              </a:rPr>
              <a:t>                # of people accessing services from an MHU</a:t>
            </a:r>
          </a:p>
          <a:p>
            <a:r>
              <a:rPr lang="en-US" sz="2118" dirty="0">
                <a:solidFill>
                  <a:schemeClr val="tx1"/>
                </a:solidFill>
                <a:latin typeface="Century Gothic" panose="020B0502020202020204" pitchFamily="34" charset="0"/>
                <a:cs typeface="Arial" panose="020B0604020202020204" pitchFamily="34" charset="0"/>
              </a:rPr>
              <a:t>                # of pregnant clients receiving antenatal care</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Outcomes: </a:t>
            </a:r>
            <a:r>
              <a:rPr lang="en-US" sz="2118" dirty="0">
                <a:solidFill>
                  <a:schemeClr val="tx1"/>
                </a:solidFill>
                <a:latin typeface="Century Gothic" panose="020B0502020202020204" pitchFamily="34" charset="0"/>
                <a:cs typeface="Arial" panose="020B0604020202020204" pitchFamily="34" charset="0"/>
              </a:rPr>
              <a:t>Premature birth rate in the 10 target districts.</a:t>
            </a:r>
            <a:endParaRPr lang="en-US" sz="2118" b="1" dirty="0">
              <a:solidFill>
                <a:schemeClr val="tx1"/>
              </a:solidFill>
              <a:latin typeface="Century Gothic" panose="020B0502020202020204" pitchFamily="34" charset="0"/>
              <a:cs typeface="Arial" panose="020B0604020202020204" pitchFamily="34" charset="0"/>
            </a:endParaRPr>
          </a:p>
        </p:txBody>
      </p:sp>
      <p:sp>
        <p:nvSpPr>
          <p:cNvPr id="6" name="Arrow: Curved Right 5">
            <a:extLst>
              <a:ext uri="{FF2B5EF4-FFF2-40B4-BE49-F238E27FC236}">
                <a16:creationId xmlns:a16="http://schemas.microsoft.com/office/drawing/2014/main" id="{724FD1CC-EE2D-4FA1-B2CE-97550CA3A521}"/>
              </a:ext>
            </a:extLst>
          </p:cNvPr>
          <p:cNvSpPr/>
          <p:nvPr/>
        </p:nvSpPr>
        <p:spPr>
          <a:xfrm>
            <a:off x="824754" y="3007658"/>
            <a:ext cx="338090" cy="672353"/>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7" name="Arrow: Curved Right 6">
            <a:extLst>
              <a:ext uri="{FF2B5EF4-FFF2-40B4-BE49-F238E27FC236}">
                <a16:creationId xmlns:a16="http://schemas.microsoft.com/office/drawing/2014/main" id="{55F5EF52-B856-411D-B6C5-D88874BD55F2}"/>
              </a:ext>
            </a:extLst>
          </p:cNvPr>
          <p:cNvSpPr/>
          <p:nvPr/>
        </p:nvSpPr>
        <p:spPr>
          <a:xfrm>
            <a:off x="852439" y="4285129"/>
            <a:ext cx="338090" cy="672353"/>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8" name="Arrow: Curved Right 7">
            <a:extLst>
              <a:ext uri="{FF2B5EF4-FFF2-40B4-BE49-F238E27FC236}">
                <a16:creationId xmlns:a16="http://schemas.microsoft.com/office/drawing/2014/main" id="{992C3D67-09D1-411D-84E5-93037E1812E1}"/>
              </a:ext>
            </a:extLst>
          </p:cNvPr>
          <p:cNvSpPr/>
          <p:nvPr/>
        </p:nvSpPr>
        <p:spPr>
          <a:xfrm>
            <a:off x="852439" y="5091952"/>
            <a:ext cx="338090" cy="605118"/>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9" name="Arrow: Curved Right 8">
            <a:extLst>
              <a:ext uri="{FF2B5EF4-FFF2-40B4-BE49-F238E27FC236}">
                <a16:creationId xmlns:a16="http://schemas.microsoft.com/office/drawing/2014/main" id="{085EA41D-8729-4044-AFAF-2F09C4D8F1D5}"/>
              </a:ext>
            </a:extLst>
          </p:cNvPr>
          <p:cNvSpPr/>
          <p:nvPr/>
        </p:nvSpPr>
        <p:spPr>
          <a:xfrm>
            <a:off x="852439" y="5858727"/>
            <a:ext cx="338090" cy="672353"/>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Tree>
    <p:extLst>
      <p:ext uri="{BB962C8B-B14F-4D97-AF65-F5344CB8AC3E}">
        <p14:creationId xmlns:p14="http://schemas.microsoft.com/office/powerpoint/2010/main" val="325543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8909251" cy="1410643"/>
          </a:xfrm>
          <a:prstGeom prst="rect">
            <a:avLst/>
          </a:prstGeom>
        </p:spPr>
        <p:txBody>
          <a:bodyPr vert="horz" wrap="square" lIns="0" tIns="0" rIns="0" bIns="0" rtlCol="0">
            <a:spAutoFit/>
          </a:bodyPr>
          <a:lstStyle/>
          <a:p>
            <a:pPr marL="12700">
              <a:lnSpc>
                <a:spcPts val="5480"/>
              </a:lnSpc>
            </a:pPr>
            <a:r>
              <a:rPr lang="en-US" sz="4400" b="1" spc="-100" dirty="0">
                <a:solidFill>
                  <a:schemeClr val="bg1"/>
                </a:solidFill>
                <a:latin typeface="Century Gothic" panose="020B0502020202020204" pitchFamily="34" charset="0"/>
                <a:cs typeface="Gill Sans MT"/>
              </a:rPr>
              <a:t>Activity</a:t>
            </a:r>
          </a:p>
          <a:p>
            <a:pPr marL="12700">
              <a:lnSpc>
                <a:spcPts val="5480"/>
              </a:lnSpc>
            </a:pPr>
            <a:r>
              <a:rPr lang="en-US" sz="4400" spc="-100" dirty="0">
                <a:solidFill>
                  <a:srgbClr val="4B4C4D"/>
                </a:solidFill>
                <a:latin typeface="Century Gothic" panose="020B0502020202020204" pitchFamily="34" charset="0"/>
                <a:cs typeface="Gill Sans MT"/>
              </a:rPr>
              <a:t>Addressing Gender Barriers</a:t>
            </a:r>
            <a:endParaRPr sz="4400" spc="-100" dirty="0">
              <a:solidFill>
                <a:srgbClr val="4B4C4D"/>
              </a:solidFill>
              <a:latin typeface="Century Gothic" panose="020B0502020202020204" pitchFamily="34" charset="0"/>
              <a:cs typeface="Gill Sans MT"/>
            </a:endParaRPr>
          </a:p>
        </p:txBody>
      </p:sp>
      <p:sp>
        <p:nvSpPr>
          <p:cNvPr id="13" name="Text Placeholder 2">
            <a:extLst>
              <a:ext uri="{FF2B5EF4-FFF2-40B4-BE49-F238E27FC236}">
                <a16:creationId xmlns:a16="http://schemas.microsoft.com/office/drawing/2014/main" id="{47E0CCDB-B255-496A-B804-3F7567B36C76}"/>
              </a:ext>
            </a:extLst>
          </p:cNvPr>
          <p:cNvSpPr txBox="1">
            <a:spLocks/>
          </p:cNvSpPr>
          <p:nvPr/>
        </p:nvSpPr>
        <p:spPr>
          <a:xfrm>
            <a:off x="1066800" y="2133600"/>
            <a:ext cx="7769696" cy="4908176"/>
          </a:xfrm>
          <a:prstGeom prst="rect">
            <a:avLst/>
          </a:prstGeom>
        </p:spPr>
        <p:txBody>
          <a:bodyPr vert="horz" lIns="91440" tIns="45720" rIns="91440" bIns="45720" rtlCol="0" anchor="ctr">
            <a:normAutofit lnSpcReduction="10000"/>
          </a:bodyP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118" b="1" dirty="0">
                <a:solidFill>
                  <a:schemeClr val="tx1"/>
                </a:solidFill>
                <a:latin typeface="Century Gothic" panose="020B0502020202020204" pitchFamily="34" charset="0"/>
                <a:cs typeface="Arial" panose="020B0604020202020204" pitchFamily="34" charset="0"/>
              </a:rPr>
              <a:t>Gender barrier:</a:t>
            </a:r>
            <a:r>
              <a:rPr lang="en-US" sz="2118" dirty="0">
                <a:solidFill>
                  <a:schemeClr val="tx1"/>
                </a:solidFill>
                <a:latin typeface="Century Gothic" panose="020B0502020202020204" pitchFamily="34" charset="0"/>
                <a:cs typeface="Arial" panose="020B0604020202020204" pitchFamily="34" charset="0"/>
              </a:rPr>
              <a:t> Lack of knowledge of HIV services</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Programmatic response: </a:t>
            </a:r>
            <a:r>
              <a:rPr lang="en-US" sz="2118" dirty="0">
                <a:solidFill>
                  <a:schemeClr val="tx1"/>
                </a:solidFill>
                <a:latin typeface="Century Gothic" panose="020B0502020202020204" pitchFamily="34" charset="0"/>
                <a:cs typeface="Arial" panose="020B0604020202020204" pitchFamily="34" charset="0"/>
              </a:rPr>
              <a:t>Conduct awareness campaign in all project sites, particularly in areas frequented by female sex workers and men who have sex with men, advertising specific sites and clinics where HIV services are provided.</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Process: </a:t>
            </a:r>
            <a:r>
              <a:rPr lang="en-US" sz="2118" dirty="0">
                <a:solidFill>
                  <a:schemeClr val="tx1"/>
                </a:solidFill>
                <a:latin typeface="Century Gothic" panose="020B0502020202020204" pitchFamily="34" charset="0"/>
                <a:cs typeface="Arial" panose="020B0604020202020204" pitchFamily="34" charset="0"/>
              </a:rPr>
              <a:t>Awareness campaign message developed</a:t>
            </a:r>
          </a:p>
          <a:p>
            <a:endParaRPr lang="en-US" sz="2118" dirty="0">
              <a:solidFill>
                <a:schemeClr val="tx1"/>
              </a:solidFill>
              <a:latin typeface="Century Gothic" panose="020B0502020202020204" pitchFamily="34" charset="0"/>
              <a:cs typeface="Arial" panose="020B0604020202020204" pitchFamily="34" charset="0"/>
            </a:endParaRPr>
          </a:p>
          <a:p>
            <a:r>
              <a:rPr lang="en-US" sz="2118" b="1" dirty="0">
                <a:solidFill>
                  <a:schemeClr val="tx1"/>
                </a:solidFill>
                <a:latin typeface="Century Gothic" panose="020B0502020202020204" pitchFamily="34" charset="0"/>
                <a:cs typeface="Arial" panose="020B0604020202020204" pitchFamily="34" charset="0"/>
              </a:rPr>
              <a:t>Outputs: </a:t>
            </a:r>
            <a:r>
              <a:rPr lang="en-US" sz="2118" dirty="0">
                <a:solidFill>
                  <a:schemeClr val="tx1"/>
                </a:solidFill>
                <a:latin typeface="Century Gothic" panose="020B0502020202020204" pitchFamily="34" charset="0"/>
                <a:cs typeface="Arial" panose="020B0604020202020204" pitchFamily="34" charset="0"/>
              </a:rPr>
              <a:t># of fliers distributed </a:t>
            </a:r>
            <a:endParaRPr lang="en-US" sz="2118" b="1" dirty="0">
              <a:solidFill>
                <a:schemeClr val="tx1"/>
              </a:solidFill>
              <a:latin typeface="Century Gothic" panose="020B0502020202020204" pitchFamily="34" charset="0"/>
              <a:cs typeface="Arial" panose="020B0604020202020204" pitchFamily="34" charset="0"/>
            </a:endParaRPr>
          </a:p>
          <a:p>
            <a:pPr marL="1162672"/>
            <a:r>
              <a:rPr lang="en-US" sz="2118" dirty="0">
                <a:solidFill>
                  <a:schemeClr val="tx1"/>
                </a:solidFill>
                <a:latin typeface="Century Gothic" panose="020B0502020202020204" pitchFamily="34" charset="0"/>
                <a:cs typeface="Arial" panose="020B0604020202020204" pitchFamily="34" charset="0"/>
              </a:rPr>
              <a:t>% of project sites airing radio public service announcements notifying people about where to obtain HIV services</a:t>
            </a:r>
          </a:p>
          <a:p>
            <a:r>
              <a:rPr lang="en-US" sz="2118" dirty="0">
                <a:solidFill>
                  <a:schemeClr val="tx1"/>
                </a:solidFill>
                <a:latin typeface="Century Gothic" panose="020B0502020202020204" pitchFamily="34" charset="0"/>
                <a:cs typeface="Arial" panose="020B0604020202020204" pitchFamily="34" charset="0"/>
              </a:rPr>
              <a:t>               </a:t>
            </a:r>
          </a:p>
          <a:p>
            <a:r>
              <a:rPr lang="en-US" sz="2118" b="1" dirty="0">
                <a:solidFill>
                  <a:schemeClr val="tx1"/>
                </a:solidFill>
                <a:latin typeface="Century Gothic" panose="020B0502020202020204" pitchFamily="34" charset="0"/>
                <a:cs typeface="Arial" panose="020B0604020202020204" pitchFamily="34" charset="0"/>
              </a:rPr>
              <a:t>Outcomes: </a:t>
            </a:r>
            <a:r>
              <a:rPr lang="en-US" sz="2118" dirty="0">
                <a:solidFill>
                  <a:schemeClr val="tx1"/>
                </a:solidFill>
                <a:latin typeface="Century Gothic" panose="020B0502020202020204" pitchFamily="34" charset="0"/>
                <a:cs typeface="Arial" panose="020B0604020202020204" pitchFamily="34" charset="0"/>
              </a:rPr>
              <a:t>Knowledge of local HIV services</a:t>
            </a:r>
            <a:endParaRPr lang="en-US" sz="2118" b="1" dirty="0">
              <a:solidFill>
                <a:schemeClr val="tx1"/>
              </a:solidFill>
              <a:latin typeface="Century Gothic" panose="020B0502020202020204" pitchFamily="34" charset="0"/>
              <a:cs typeface="Arial" panose="020B0604020202020204" pitchFamily="34" charset="0"/>
            </a:endParaRPr>
          </a:p>
        </p:txBody>
      </p:sp>
      <p:sp>
        <p:nvSpPr>
          <p:cNvPr id="15" name="Arrow: Curved Right 14">
            <a:extLst>
              <a:ext uri="{FF2B5EF4-FFF2-40B4-BE49-F238E27FC236}">
                <a16:creationId xmlns:a16="http://schemas.microsoft.com/office/drawing/2014/main" id="{624BEBCA-E106-4887-B506-E20360AAB463}"/>
              </a:ext>
            </a:extLst>
          </p:cNvPr>
          <p:cNvSpPr/>
          <p:nvPr/>
        </p:nvSpPr>
        <p:spPr>
          <a:xfrm>
            <a:off x="701026" y="2335305"/>
            <a:ext cx="338090" cy="806824"/>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16" name="Arrow: Curved Right 15">
            <a:extLst>
              <a:ext uri="{FF2B5EF4-FFF2-40B4-BE49-F238E27FC236}">
                <a16:creationId xmlns:a16="http://schemas.microsoft.com/office/drawing/2014/main" id="{58066AB9-DA37-4E5E-A2ED-FB1027D8FA4D}"/>
              </a:ext>
            </a:extLst>
          </p:cNvPr>
          <p:cNvSpPr/>
          <p:nvPr/>
        </p:nvSpPr>
        <p:spPr>
          <a:xfrm>
            <a:off x="756395" y="3948953"/>
            <a:ext cx="338090" cy="739588"/>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17" name="Arrow: Curved Right 16">
            <a:extLst>
              <a:ext uri="{FF2B5EF4-FFF2-40B4-BE49-F238E27FC236}">
                <a16:creationId xmlns:a16="http://schemas.microsoft.com/office/drawing/2014/main" id="{6C4215F1-BB52-49B0-8BD4-F65C2DAC5336}"/>
              </a:ext>
            </a:extLst>
          </p:cNvPr>
          <p:cNvSpPr/>
          <p:nvPr/>
        </p:nvSpPr>
        <p:spPr>
          <a:xfrm>
            <a:off x="728710" y="4789394"/>
            <a:ext cx="338090" cy="605118"/>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
        <p:nvSpPr>
          <p:cNvPr id="18" name="Arrow: Curved Right 17">
            <a:extLst>
              <a:ext uri="{FF2B5EF4-FFF2-40B4-BE49-F238E27FC236}">
                <a16:creationId xmlns:a16="http://schemas.microsoft.com/office/drawing/2014/main" id="{B02BDD45-48EB-450D-BC56-24DF7BB9B976}"/>
              </a:ext>
            </a:extLst>
          </p:cNvPr>
          <p:cNvSpPr/>
          <p:nvPr/>
        </p:nvSpPr>
        <p:spPr>
          <a:xfrm>
            <a:off x="756395" y="5680262"/>
            <a:ext cx="338090" cy="941294"/>
          </a:xfrm>
          <a:prstGeom prst="curvedRightArrow">
            <a:avLst/>
          </a:prstGeom>
          <a:solidFill>
            <a:srgbClr val="008C84"/>
          </a:solidFill>
          <a:ln>
            <a:solidFill>
              <a:srgbClr val="0052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solidFill>
                <a:schemeClr val="tx1"/>
              </a:solidFill>
            </a:endParaRPr>
          </a:p>
        </p:txBody>
      </p:sp>
    </p:spTree>
    <p:extLst>
      <p:ext uri="{BB962C8B-B14F-4D97-AF65-F5344CB8AC3E}">
        <p14:creationId xmlns:p14="http://schemas.microsoft.com/office/powerpoint/2010/main" val="2543985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3">
                                            <p:txEl>
                                              <p:pRg st="6" end="6"/>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000" b="1" spc="-100" dirty="0">
                <a:solidFill>
                  <a:schemeClr val="bg1"/>
                </a:solidFill>
                <a:latin typeface="Century Gothic" panose="020B0502020202020204" pitchFamily="34" charset="0"/>
                <a:cs typeface="Gill Sans MT"/>
              </a:rPr>
              <a:t>Gender M&amp;E</a:t>
            </a:r>
          </a:p>
          <a:p>
            <a:pPr marL="12700">
              <a:lnSpc>
                <a:spcPts val="5480"/>
              </a:lnSpc>
            </a:pPr>
            <a:r>
              <a:rPr lang="en-US" sz="4000" spc="-100" dirty="0">
                <a:solidFill>
                  <a:srgbClr val="4B4C4D"/>
                </a:solidFill>
                <a:latin typeface="Century Gothic" panose="020B0502020202020204" pitchFamily="34" charset="0"/>
                <a:cs typeface="Gill Sans MT"/>
              </a:rPr>
              <a:t>References &amp; Resources</a:t>
            </a:r>
            <a:endParaRPr sz="4000" spc="-100" dirty="0">
              <a:solidFill>
                <a:srgbClr val="4B4C4D"/>
              </a:solidFill>
              <a:latin typeface="Century Gothic" panose="020B0502020202020204" pitchFamily="34" charset="0"/>
              <a:cs typeface="Gill Sans MT"/>
            </a:endParaRPr>
          </a:p>
        </p:txBody>
      </p:sp>
      <p:sp>
        <p:nvSpPr>
          <p:cNvPr id="6" name="Content Placeholder 2">
            <a:extLst>
              <a:ext uri="{FF2B5EF4-FFF2-40B4-BE49-F238E27FC236}">
                <a16:creationId xmlns:a16="http://schemas.microsoft.com/office/drawing/2014/main" id="{5B3442A2-2D7A-4473-AF1C-A4672CBAD96F}"/>
              </a:ext>
            </a:extLst>
          </p:cNvPr>
          <p:cNvSpPr txBox="1">
            <a:spLocks/>
          </p:cNvSpPr>
          <p:nvPr/>
        </p:nvSpPr>
        <p:spPr>
          <a:xfrm>
            <a:off x="522961" y="2057400"/>
            <a:ext cx="8697240" cy="4828905"/>
          </a:xfrm>
        </p:spPr>
        <p:txBody>
          <a:bodyPr>
            <a:noAutofit/>
          </a:bodyPr>
          <a:lst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MEASURE Evaluation. (</a:t>
            </a:r>
            <a:r>
              <a:rPr lang="en-US" sz="2000" kern="0" dirty="0" err="1">
                <a:solidFill>
                  <a:sysClr val="windowText" lastClr="000000"/>
                </a:solidFill>
                <a:latin typeface="Century Gothic" panose="020B0502020202020204" pitchFamily="34" charset="0"/>
                <a:cs typeface="Arial"/>
              </a:rPr>
              <a:t>n.d.</a:t>
            </a:r>
            <a:r>
              <a:rPr lang="en-US" sz="2000" kern="0" dirty="0">
                <a:solidFill>
                  <a:sysClr val="windowText" lastClr="000000"/>
                </a:solidFill>
                <a:latin typeface="Century Gothic" panose="020B0502020202020204" pitchFamily="34" charset="0"/>
                <a:cs typeface="Arial"/>
              </a:rPr>
              <a:t>). Gender. Retrieved from </a:t>
            </a:r>
            <a:r>
              <a:rPr lang="en-US" sz="2000" kern="0" dirty="0">
                <a:solidFill>
                  <a:sysClr val="windowText" lastClr="000000"/>
                </a:solidFill>
                <a:latin typeface="Century Gothic" panose="020B0502020202020204" pitchFamily="34" charset="0"/>
                <a:cs typeface="Arial"/>
                <a:hlinkClick r:id="rId3"/>
              </a:rPr>
              <a:t>www.measureevaluation.org/gender</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MEASURE Evaluation. (2016). Guidelines for integrating gender into an M&amp;E framework and system assessment (tr-16-128-en-pdf). Chapel Hill, NC, USA: MEASURE Evaluation, University of North Carolina. Retrieved from </a:t>
            </a:r>
            <a:r>
              <a:rPr lang="en-US" sz="2000" kern="0" dirty="0">
                <a:solidFill>
                  <a:sysClr val="windowText" lastClr="000000"/>
                </a:solidFill>
                <a:latin typeface="Century Gothic" panose="020B0502020202020204" pitchFamily="34" charset="0"/>
                <a:cs typeface="Arial"/>
                <a:hlinkClick r:id="rId4"/>
              </a:rPr>
              <a:t>https://www.measureevaluation.org/resources/publications/tr-16-128-en</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MEASURE Evaluation. (</a:t>
            </a:r>
            <a:r>
              <a:rPr lang="en-US" sz="2000" kern="0" dirty="0" err="1">
                <a:solidFill>
                  <a:sysClr val="windowText" lastClr="000000"/>
                </a:solidFill>
                <a:latin typeface="Century Gothic" panose="020B0502020202020204" pitchFamily="34" charset="0"/>
                <a:cs typeface="Arial"/>
              </a:rPr>
              <a:t>n.d.</a:t>
            </a:r>
            <a:r>
              <a:rPr lang="en-US" sz="2000" kern="0" dirty="0">
                <a:solidFill>
                  <a:sysClr val="windowText" lastClr="000000"/>
                </a:solidFill>
                <a:latin typeface="Century Gothic" panose="020B0502020202020204" pitchFamily="34" charset="0"/>
                <a:cs typeface="Arial"/>
              </a:rPr>
              <a:t>). Gender in series. Retrieved from </a:t>
            </a:r>
            <a:r>
              <a:rPr lang="en-US" sz="2000" kern="0" dirty="0">
                <a:solidFill>
                  <a:sysClr val="windowText" lastClr="000000"/>
                </a:solidFill>
                <a:latin typeface="Century Gothic" panose="020B0502020202020204" pitchFamily="34" charset="0"/>
                <a:cs typeface="Arial"/>
                <a:hlinkClick r:id="rId5"/>
              </a:rPr>
              <a:t>https://www.measureevaluation.org/our-work/gender/gender-in-series</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endParaRPr lang="en-US" sz="1540" kern="0" dirty="0">
              <a:solidFill>
                <a:sysClr val="windowText" lastClr="000000"/>
              </a:solidFill>
              <a:latin typeface="Century Gothic" panose="020B0502020202020204" pitchFamily="34" charset="0"/>
              <a:cs typeface="Arial"/>
            </a:endParaRPr>
          </a:p>
        </p:txBody>
      </p:sp>
    </p:spTree>
    <p:extLst>
      <p:ext uri="{BB962C8B-B14F-4D97-AF65-F5344CB8AC3E}">
        <p14:creationId xmlns:p14="http://schemas.microsoft.com/office/powerpoint/2010/main" val="2946820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008C84"/>
          </a:solidFill>
        </p:spPr>
        <p:txBody>
          <a:bodyPr wrap="square" lIns="0" tIns="0" rIns="0" bIns="0" rtlCol="0"/>
          <a:lstStyle/>
          <a:p>
            <a:endParaRPr dirty="0">
              <a:latin typeface="Futura Lt BT" panose="020B0402020204020303" pitchFamily="34" charset="0"/>
            </a:endParaRPr>
          </a:p>
        </p:txBody>
      </p:sp>
      <p:sp>
        <p:nvSpPr>
          <p:cNvPr id="12" name="object 3"/>
          <p:cNvSpPr txBox="1"/>
          <p:nvPr/>
        </p:nvSpPr>
        <p:spPr>
          <a:xfrm>
            <a:off x="615749" y="517564"/>
            <a:ext cx="9107806" cy="1410643"/>
          </a:xfrm>
          <a:prstGeom prst="rect">
            <a:avLst/>
          </a:prstGeom>
        </p:spPr>
        <p:txBody>
          <a:bodyPr vert="horz" wrap="square" lIns="0" tIns="0" rIns="0" bIns="0" rtlCol="0">
            <a:spAutoFit/>
          </a:bodyPr>
          <a:lstStyle/>
          <a:p>
            <a:pPr marL="12700">
              <a:lnSpc>
                <a:spcPts val="5480"/>
              </a:lnSpc>
            </a:pPr>
            <a:r>
              <a:rPr lang="en-US" sz="4000" b="1" spc="-100" dirty="0">
                <a:solidFill>
                  <a:schemeClr val="bg1"/>
                </a:solidFill>
                <a:latin typeface="Century Gothic" panose="020B0502020202020204" pitchFamily="34" charset="0"/>
                <a:cs typeface="Gill Sans MT"/>
              </a:rPr>
              <a:t>Gender M&amp;E</a:t>
            </a:r>
          </a:p>
          <a:p>
            <a:pPr marL="12700">
              <a:lnSpc>
                <a:spcPts val="5480"/>
              </a:lnSpc>
            </a:pPr>
            <a:r>
              <a:rPr lang="en-US" sz="4000" spc="-100" dirty="0">
                <a:solidFill>
                  <a:srgbClr val="4B4C4D"/>
                </a:solidFill>
                <a:latin typeface="Century Gothic" panose="020B0502020202020204" pitchFamily="34" charset="0"/>
                <a:cs typeface="Gill Sans MT"/>
              </a:rPr>
              <a:t>References &amp; Resources</a:t>
            </a:r>
            <a:endParaRPr sz="4000" spc="-100" dirty="0">
              <a:solidFill>
                <a:srgbClr val="4B4C4D"/>
              </a:solidFill>
              <a:latin typeface="Century Gothic" panose="020B0502020202020204" pitchFamily="34" charset="0"/>
              <a:cs typeface="Gill Sans MT"/>
            </a:endParaRPr>
          </a:p>
        </p:txBody>
      </p:sp>
      <p:sp>
        <p:nvSpPr>
          <p:cNvPr id="6" name="Content Placeholder 2">
            <a:extLst>
              <a:ext uri="{FF2B5EF4-FFF2-40B4-BE49-F238E27FC236}">
                <a16:creationId xmlns:a16="http://schemas.microsoft.com/office/drawing/2014/main" id="{5B3442A2-2D7A-4473-AF1C-A4672CBAD96F}"/>
              </a:ext>
            </a:extLst>
          </p:cNvPr>
          <p:cNvSpPr txBox="1">
            <a:spLocks/>
          </p:cNvSpPr>
          <p:nvPr/>
        </p:nvSpPr>
        <p:spPr>
          <a:xfrm>
            <a:off x="522961" y="2057400"/>
            <a:ext cx="8697240" cy="4828905"/>
          </a:xfrm>
        </p:spPr>
        <p:txBody>
          <a:bodyPr>
            <a:noAutofit/>
          </a:bodyPr>
          <a:lst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MEASURE Evaluation. (</a:t>
            </a:r>
            <a:r>
              <a:rPr lang="en-US" sz="2000" kern="0" dirty="0" err="1">
                <a:solidFill>
                  <a:sysClr val="windowText" lastClr="000000"/>
                </a:solidFill>
                <a:latin typeface="Century Gothic" panose="020B0502020202020204" pitchFamily="34" charset="0"/>
                <a:cs typeface="Arial"/>
              </a:rPr>
              <a:t>n.d.</a:t>
            </a:r>
            <a:r>
              <a:rPr lang="en-US" sz="2000" kern="0" dirty="0">
                <a:solidFill>
                  <a:sysClr val="windowText" lastClr="000000"/>
                </a:solidFill>
                <a:latin typeface="Century Gothic" panose="020B0502020202020204" pitchFamily="34" charset="0"/>
                <a:cs typeface="Arial"/>
              </a:rPr>
              <a:t>). Ask the Gender M&amp;E Expert. Available at: </a:t>
            </a:r>
            <a:r>
              <a:rPr lang="en-US" sz="2000" kern="0" dirty="0">
                <a:solidFill>
                  <a:sysClr val="windowText" lastClr="000000"/>
                </a:solidFill>
                <a:latin typeface="Century Gothic" panose="020B0502020202020204" pitchFamily="34" charset="0"/>
                <a:cs typeface="Arial"/>
                <a:hlinkClick r:id="rId3"/>
              </a:rPr>
              <a:t>https://www.measureevaluation.org/our-work/gender/ask-the-gender-expert</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Bloom, S.S. (2008). Violence against women and girls: a compendium of monitoring and evaluation indicators (ms-08-30.pdf). Chapel Hill, NC, USA: MEASURE Evaluation, University of North Carolina. Retrieved from </a:t>
            </a:r>
            <a:r>
              <a:rPr lang="en-US" sz="2000" kern="0" dirty="0">
                <a:solidFill>
                  <a:sysClr val="windowText" lastClr="000000"/>
                </a:solidFill>
                <a:latin typeface="Century Gothic" panose="020B0502020202020204" pitchFamily="34" charset="0"/>
                <a:cs typeface="Arial"/>
                <a:hlinkClick r:id="rId4"/>
              </a:rPr>
              <a:t>https://www.cpc.unc.edu/measure/publications/ms-08-30</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Communication for Change (C-Change). (</a:t>
            </a:r>
            <a:r>
              <a:rPr lang="en-US" sz="2000" kern="0" dirty="0" err="1">
                <a:solidFill>
                  <a:sysClr val="windowText" lastClr="000000"/>
                </a:solidFill>
                <a:latin typeface="Century Gothic" panose="020B0502020202020204" pitchFamily="34" charset="0"/>
                <a:cs typeface="Arial"/>
              </a:rPr>
              <a:t>n.d.</a:t>
            </a:r>
            <a:r>
              <a:rPr lang="en-US" sz="2000" kern="0" dirty="0">
                <a:solidFill>
                  <a:sysClr val="windowText" lastClr="000000"/>
                </a:solidFill>
                <a:latin typeface="Century Gothic" panose="020B0502020202020204" pitchFamily="34" charset="0"/>
                <a:cs typeface="Arial"/>
              </a:rPr>
              <a:t>). Compendium of gender scales. Retrieved from </a:t>
            </a:r>
            <a:r>
              <a:rPr lang="en-US" sz="2000" kern="0" dirty="0">
                <a:solidFill>
                  <a:sysClr val="windowText" lastClr="000000"/>
                </a:solidFill>
                <a:latin typeface="Century Gothic" panose="020B0502020202020204" pitchFamily="34" charset="0"/>
                <a:cs typeface="Arial"/>
                <a:hlinkClick r:id="rId5"/>
              </a:rPr>
              <a:t>http://www.c-changeprogram.org/content/gender-scales-compendium/index.html</a:t>
            </a:r>
            <a:r>
              <a:rPr lang="en-US" sz="2000" kern="0" dirty="0">
                <a:solidFill>
                  <a:sysClr val="windowText" lastClr="000000"/>
                </a:solidFill>
                <a:latin typeface="Century Gothic" panose="020B0502020202020204" pitchFamily="34" charset="0"/>
                <a:cs typeface="Arial"/>
              </a:rPr>
              <a:t>. </a:t>
            </a:r>
          </a:p>
          <a:p>
            <a:pPr marL="285750" indent="-285750">
              <a:buFont typeface="Arial" panose="020B0604020202020204" pitchFamily="34" charset="0"/>
              <a:buChar char="•"/>
              <a:defRPr/>
            </a:pPr>
            <a:r>
              <a:rPr lang="en-US" sz="2000" kern="0" dirty="0">
                <a:solidFill>
                  <a:sysClr val="windowText" lastClr="000000"/>
                </a:solidFill>
                <a:latin typeface="Century Gothic" panose="020B0502020202020204" pitchFamily="34" charset="0"/>
                <a:cs typeface="Arial"/>
              </a:rPr>
              <a:t>Knowledge for Health (K4Health). (2012, September 21). IGWG Gender and health toolkit. Retrieved from </a:t>
            </a:r>
            <a:r>
              <a:rPr lang="en-US" sz="2000" kern="0" dirty="0">
                <a:solidFill>
                  <a:sysClr val="windowText" lastClr="000000"/>
                </a:solidFill>
                <a:latin typeface="Century Gothic" panose="020B0502020202020204" pitchFamily="34" charset="0"/>
                <a:cs typeface="Arial"/>
                <a:hlinkClick r:id="rId6"/>
              </a:rPr>
              <a:t>http://www.k4health.org/toolkits/igwg-gender</a:t>
            </a:r>
            <a:r>
              <a:rPr lang="en-US" sz="2000" kern="0" dirty="0">
                <a:solidFill>
                  <a:sysClr val="windowText" lastClr="000000"/>
                </a:solidFill>
                <a:latin typeface="Century Gothic" panose="020B0502020202020204" pitchFamily="34" charset="0"/>
                <a:cs typeface="Arial"/>
              </a:rPr>
              <a:t>.</a:t>
            </a:r>
          </a:p>
          <a:p>
            <a:pPr marL="285750" indent="-285750">
              <a:buFont typeface="Arial" panose="020B0604020202020204" pitchFamily="34" charset="0"/>
              <a:buChar char="•"/>
              <a:defRPr/>
            </a:pPr>
            <a:endParaRPr lang="en-US" sz="1540" kern="0" dirty="0">
              <a:solidFill>
                <a:sysClr val="windowText" lastClr="000000"/>
              </a:solidFill>
              <a:latin typeface="Century Gothic" panose="020B0502020202020204" pitchFamily="34" charset="0"/>
              <a:cs typeface="Arial"/>
            </a:endParaRPr>
          </a:p>
        </p:txBody>
      </p:sp>
    </p:spTree>
    <p:extLst>
      <p:ext uri="{BB962C8B-B14F-4D97-AF65-F5344CB8AC3E}">
        <p14:creationId xmlns:p14="http://schemas.microsoft.com/office/powerpoint/2010/main" val="3136679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bject 5"/>
          <p:cNvSpPr/>
          <p:nvPr/>
        </p:nvSpPr>
        <p:spPr>
          <a:xfrm>
            <a:off x="0" y="1143000"/>
            <a:ext cx="10058400" cy="5434037"/>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C5BBBB"/>
          </a:solidFill>
        </p:spPr>
        <p:txBody>
          <a:bodyPr wrap="square" lIns="0" tIns="0" rIns="0" bIns="0" rtlCol="0"/>
          <a:lstStyle/>
          <a:p>
            <a:endParaRPr/>
          </a:p>
        </p:txBody>
      </p:sp>
      <p:sp>
        <p:nvSpPr>
          <p:cNvPr id="8" name="object 8"/>
          <p:cNvSpPr txBox="1"/>
          <p:nvPr/>
        </p:nvSpPr>
        <p:spPr>
          <a:xfrm>
            <a:off x="838200" y="2357338"/>
            <a:ext cx="8382000" cy="3129062"/>
          </a:xfrm>
          <a:prstGeom prst="rect">
            <a:avLst/>
          </a:prstGeom>
        </p:spPr>
        <p:txBody>
          <a:bodyPr vert="horz" wrap="square" lIns="0" tIns="0" rIns="0" bIns="0" rtlCol="0">
            <a:spAutoFit/>
          </a:bodyPr>
          <a:lstStyle/>
          <a:p>
            <a:r>
              <a:rPr lang="en-US" sz="2000" spc="-100" dirty="0">
                <a:solidFill>
                  <a:schemeClr val="bg1"/>
                </a:solidFill>
                <a:latin typeface="Century Gothic" panose="020B0502020202020204" pitchFamily="34" charset="0"/>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700" marR="819150">
              <a:lnSpc>
                <a:spcPts val="5200"/>
              </a:lnSpc>
            </a:pPr>
            <a:r>
              <a:rPr lang="en-US" sz="2000" b="1" spc="-100" dirty="0">
                <a:solidFill>
                  <a:srgbClr val="00637E"/>
                </a:solidFill>
                <a:latin typeface="Century Gothic" panose="020B0502020202020204" pitchFamily="34" charset="0"/>
                <a:cs typeface="Futura LT Pro Book"/>
              </a:rPr>
              <a:t>www.measureevaluation.org</a:t>
            </a:r>
          </a:p>
        </p:txBody>
      </p:sp>
      <p:sp>
        <p:nvSpPr>
          <p:cNvPr id="11"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B8C83"/>
          </a:solidFill>
        </p:spPr>
        <p:txBody>
          <a:bodyPr wrap="square" lIns="0" tIns="0" rIns="0" bIns="0" rtlCol="0"/>
          <a:lstStyle/>
          <a:p>
            <a:endParaRPr dirty="0">
              <a:latin typeface="Futura Lt BT" panose="020B0402020204020303" pitchFamily="34" charset="0"/>
            </a:endParaRPr>
          </a:p>
        </p:txBody>
      </p:sp>
      <p:sp>
        <p:nvSpPr>
          <p:cNvPr id="10" name="Rectangle 9"/>
          <p:cNvSpPr>
            <a:spLocks noChangeArrowheads="1"/>
          </p:cNvSpPr>
          <p:nvPr/>
        </p:nvSpPr>
        <p:spPr bwMode="auto">
          <a:xfrm>
            <a:off x="-892105" y="7278785"/>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Arial" panose="020B0604020202020204" pitchFamily="34" charset="0"/>
            </a:endParaRPr>
          </a:p>
        </p:txBody>
      </p:sp>
      <p:grpSp>
        <p:nvGrpSpPr>
          <p:cNvPr id="12" name="Group 11"/>
          <p:cNvGrpSpPr/>
          <p:nvPr/>
        </p:nvGrpSpPr>
        <p:grpSpPr>
          <a:xfrm>
            <a:off x="7370374" y="6869098"/>
            <a:ext cx="1990574" cy="710418"/>
            <a:chOff x="7500479" y="6873004"/>
            <a:chExt cx="1990574" cy="710418"/>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6642280"/>
            <a:ext cx="1274374" cy="1089590"/>
          </a:xfrm>
          <a:prstGeom prst="rect">
            <a:avLst/>
          </a:prstGeom>
        </p:spPr>
      </p:pic>
    </p:spTree>
    <p:extLst>
      <p:ext uri="{BB962C8B-B14F-4D97-AF65-F5344CB8AC3E}">
        <p14:creationId xmlns:p14="http://schemas.microsoft.com/office/powerpoint/2010/main" val="19052887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Red and gold_corrected" id="{146BFB62-A233-42DE-91CE-C6ECADF35082}" vid="{49A408FB-2B9C-40A7-B357-2B1F4CF4DB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E4A79819CA3F3428B644840049B5527" ma:contentTypeVersion="3" ma:contentTypeDescription="Create a new document." ma:contentTypeScope="" ma:versionID="e802c12fce4af27327074414c3d1bce2">
  <xsd:schema xmlns:xsd="http://www.w3.org/2001/XMLSchema" xmlns:xs="http://www.w3.org/2001/XMLSchema" xmlns:p="http://schemas.microsoft.com/office/2006/metadata/properties" xmlns:ns1="http://schemas.microsoft.com/sharepoint/v3" xmlns:ns2="d8573787-17db-43b5-9af3-2a45e79ab039" targetNamespace="http://schemas.microsoft.com/office/2006/metadata/properties" ma:root="true" ma:fieldsID="de3be56df68e78b098a568f754a457d5" ns1:_="" ns2:_="">
    <xsd:import namespace="http://schemas.microsoft.com/sharepoint/v3"/>
    <xsd:import namespace="d8573787-17db-43b5-9af3-2a45e79ab039"/>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8573787-17db-43b5-9af3-2a45e79ab039"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996E4802-154C-4CFF-A267-EDDF2184BE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8573787-17db-43b5-9af3-2a45e79ab0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36F9E8-C5AE-4D60-9D60-69F34EE02EFD}">
  <ds:schemaRefs>
    <ds:schemaRef ds:uri="http://schemas.microsoft.com/sharepoint/v3/contenttype/forms"/>
  </ds:schemaRefs>
</ds:datastoreItem>
</file>

<file path=customXml/itemProps3.xml><?xml version="1.0" encoding="utf-8"?>
<ds:datastoreItem xmlns:ds="http://schemas.openxmlformats.org/officeDocument/2006/customXml" ds:itemID="{7980A0DF-5B73-42A5-B4E1-4C171E70C45F}">
  <ds:schemaRefs>
    <ds:schemaRef ds:uri="http://schemas.microsoft.com/office/infopath/2007/PartnerControls"/>
    <ds:schemaRef ds:uri="d8573787-17db-43b5-9af3-2a45e79ab039"/>
    <ds:schemaRef ds:uri="http://purl.org/dc/elements/1.1/"/>
    <ds:schemaRef ds:uri="http://schemas.microsoft.com/office/2006/documentManagement/types"/>
    <ds:schemaRef ds:uri="http://schemas.microsoft.com/sharepoint/v3"/>
    <ds:schemaRef ds:uri="http://purl.org/dc/terms/"/>
    <ds:schemaRef ds:uri="http://schemas.openxmlformats.org/package/2006/metadata/core-properties"/>
    <ds:schemaRef ds:uri="http://purl.org/dc/dcmityp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Gender Integration Template</Template>
  <TotalTime>125</TotalTime>
  <Words>2614</Words>
  <Application>Microsoft Office PowerPoint</Application>
  <PresentationFormat>Custom</PresentationFormat>
  <Paragraphs>209</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Century Gothic</vt:lpstr>
      <vt:lpstr>Courier New</vt:lpstr>
      <vt:lpstr>Futura Lt BT</vt:lpstr>
      <vt:lpstr>Futura LT Pro Book</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Iskarpatyoti, Brittany Schriver</dc:creator>
  <cp:lastModifiedBy>Iskarpatyoti, Brittany Schriver</cp:lastModifiedBy>
  <cp:revision>16</cp:revision>
  <dcterms:created xsi:type="dcterms:W3CDTF">2017-09-27T17:39:07Z</dcterms:created>
  <dcterms:modified xsi:type="dcterms:W3CDTF">2017-09-28T13:55:16Z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2015-03-02T00:00:00Z</vt:filetime>
  </property>
  <property fmtid="{D5CDD505-2E9C-101B-9397-08002B2CF9AE}" pid="3" name="LastSaved">
    <vt:filetime>2015-03-02T00:00:00Z</vt:filetime>
  </property>
  <property fmtid="{D5CDD505-2E9C-101B-9397-08002B2CF9AE}" pid="4" name="ContentTypeId">
    <vt:lpwstr>0x0101006E4A79819CA3F3428B644840049B5527</vt:lpwstr>
  </property>
</Properties>
</file>