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75" r:id="rId5"/>
    <p:sldId id="269" r:id="rId6"/>
    <p:sldId id="274" r:id="rId7"/>
    <p:sldId id="273" r:id="rId8"/>
    <p:sldId id="272" r:id="rId9"/>
    <p:sldId id="270" r:id="rId10"/>
  </p:sldIdLst>
  <p:sldSz cx="10058400" cy="7772400"/>
  <p:notesSz cx="10058400" cy="7772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31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cGill, Deborah" initials="MD" lastIdx="7" clrIdx="0">
    <p:extLst>
      <p:ext uri="{19B8F6BF-5375-455C-9EA6-DF929625EA0E}">
        <p15:presenceInfo xmlns:p15="http://schemas.microsoft.com/office/powerpoint/2012/main" userId="S::dmcgill@ad.unc.edu::a0cc9060-c0e4-4a98-930d-2082d949b509" providerId="AD"/>
      </p:ext>
    </p:extLst>
  </p:cmAuthor>
  <p:cmAuthor id="2" name="Wilkes, Becky" initials="WB" lastIdx="4" clrIdx="1">
    <p:extLst>
      <p:ext uri="{19B8F6BF-5375-455C-9EA6-DF929625EA0E}">
        <p15:presenceInfo xmlns:p15="http://schemas.microsoft.com/office/powerpoint/2012/main" userId="S::bwilkes@ad.unc.edu::9bbde20d-3fc9-4ac7-be80-50a254820ea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636D"/>
    <a:srgbClr val="E6661F"/>
    <a:srgbClr val="1E1860"/>
    <a:srgbClr val="A29CC0"/>
    <a:srgbClr val="A6C038"/>
    <a:srgbClr val="ECCE18"/>
    <a:srgbClr val="C83537"/>
    <a:srgbClr val="1E185F"/>
    <a:srgbClr val="A7BF39"/>
    <a:srgbClr val="008C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6136" autoAdjust="0"/>
  </p:normalViewPr>
  <p:slideViewPr>
    <p:cSldViewPr>
      <p:cViewPr varScale="1">
        <p:scale>
          <a:sx n="51" d="100"/>
          <a:sy n="51" d="100"/>
        </p:scale>
        <p:origin x="942" y="78"/>
      </p:cViewPr>
      <p:guideLst>
        <p:guide orient="horz" pos="2448"/>
        <p:guide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2261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6-27T19:51:55.729" idx="7">
    <p:pos x="3477" y="3792"/>
    <p:text>Becky, please replace this logo with the new one.</p:text>
    <p:extLst>
      <p:ext uri="{C676402C-5697-4E1C-873F-D02D1690AC5C}">
        <p15:threadingInfo xmlns:p15="http://schemas.microsoft.com/office/powerpoint/2012/main" timeZoneBias="24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97538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0C6AF-991F-4D23-8B31-422F41A715AB}" type="datetimeFigureOut">
              <a:rPr lang="en-US" smtClean="0"/>
              <a:t>6/27/2019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97538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BD4B3D-4EA4-469F-B222-09F799556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9656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65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8778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313212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9207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33297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06067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/>
          <p:cNvSpPr/>
          <p:nvPr userDrawn="1"/>
        </p:nvSpPr>
        <p:spPr>
          <a:xfrm>
            <a:off x="0" y="-1"/>
            <a:ext cx="10058400" cy="1189172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9" name="object 5"/>
          <p:cNvSpPr/>
          <p:nvPr userDrawn="1"/>
        </p:nvSpPr>
        <p:spPr>
          <a:xfrm>
            <a:off x="0" y="1143000"/>
            <a:ext cx="10058400" cy="5442455"/>
          </a:xfrm>
          <a:custGeom>
            <a:avLst/>
            <a:gdLst/>
            <a:ahLst/>
            <a:cxnLst/>
            <a:rect l="l" t="t" r="r" b="b"/>
            <a:pathLst>
              <a:path w="10058400" h="5274945">
                <a:moveTo>
                  <a:pt x="0" y="5274564"/>
                </a:moveTo>
                <a:lnTo>
                  <a:pt x="10058400" y="5274564"/>
                </a:lnTo>
                <a:lnTo>
                  <a:pt x="10058400" y="0"/>
                </a:lnTo>
                <a:lnTo>
                  <a:pt x="0" y="0"/>
                </a:lnTo>
                <a:lnTo>
                  <a:pt x="0" y="5274564"/>
                </a:lnTo>
                <a:close/>
              </a:path>
            </a:pathLst>
          </a:custGeom>
          <a:solidFill>
            <a:srgbClr val="4063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Rectangle 1"/>
          <p:cNvSpPr>
            <a:spLocks noChangeArrowheads="1"/>
          </p:cNvSpPr>
          <p:nvPr userDrawn="1"/>
        </p:nvSpPr>
        <p:spPr bwMode="auto">
          <a:xfrm>
            <a:off x="-2644705" y="7319315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6989374" y="6838799"/>
            <a:ext cx="1990574" cy="710418"/>
            <a:chOff x="7500479" y="6873004"/>
            <a:chExt cx="1990574" cy="710418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1034" y="6873004"/>
              <a:ext cx="740019" cy="71041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0479" y="6915875"/>
              <a:ext cx="1061416" cy="624677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6611981"/>
            <a:ext cx="1274374" cy="10895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5FDB60-02CB-41DF-B75D-D3B80466CA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0600" y="6881670"/>
            <a:ext cx="1764791" cy="62265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3"/>
          <p:cNvSpPr/>
          <p:nvPr userDrawn="1"/>
        </p:nvSpPr>
        <p:spPr>
          <a:xfrm>
            <a:off x="0" y="-1"/>
            <a:ext cx="10058400" cy="1190825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16" name="bk object 16"/>
          <p:cNvSpPr/>
          <p:nvPr/>
        </p:nvSpPr>
        <p:spPr>
          <a:xfrm>
            <a:off x="10058400" y="1352550"/>
            <a:ext cx="0" cy="5067300"/>
          </a:xfrm>
          <a:custGeom>
            <a:avLst/>
            <a:gdLst/>
            <a:ahLst/>
            <a:cxnLst/>
            <a:rect l="l" t="t" r="r" b="b"/>
            <a:pathLst>
              <a:path h="5067300">
                <a:moveTo>
                  <a:pt x="0" y="0"/>
                </a:moveTo>
                <a:lnTo>
                  <a:pt x="0" y="5067300"/>
                </a:lnTo>
              </a:path>
            </a:pathLst>
          </a:custGeom>
          <a:ln w="3175">
            <a:solidFill>
              <a:srgbClr val="A7BF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itle 11"/>
          <p:cNvSpPr>
            <a:spLocks noGrp="1"/>
          </p:cNvSpPr>
          <p:nvPr>
            <p:ph type="title" hasCustomPrompt="1"/>
          </p:nvPr>
        </p:nvSpPr>
        <p:spPr>
          <a:xfrm>
            <a:off x="611769" y="366812"/>
            <a:ext cx="8674100" cy="1143000"/>
          </a:xfrm>
          <a:prstGeom prst="rect">
            <a:avLst/>
          </a:prstGeom>
        </p:spPr>
        <p:txBody>
          <a:bodyPr/>
          <a:lstStyle>
            <a:lvl1pPr>
              <a:defRPr sz="48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Headline goes here</a:t>
            </a:r>
            <a:br>
              <a:rPr lang="en-US" dirty="0"/>
            </a:br>
            <a:endParaRPr lang="en-US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85800" y="2702611"/>
            <a:ext cx="8305800" cy="2590800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Futura LT Pro Book" panose="020B0502020204020303" pitchFamily="34" charset="0"/>
              </a:defRPr>
            </a:lvl1pPr>
            <a:lvl2pPr>
              <a:defRPr sz="2400">
                <a:solidFill>
                  <a:schemeClr val="tx1"/>
                </a:solidFill>
                <a:latin typeface="Futura LT Pro Book" panose="020B0502020204020303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Futura LT Pro Book" panose="020B0502020204020303" pitchFamily="34" charset="0"/>
              </a:defRPr>
            </a:lvl3pPr>
            <a:lvl4pPr>
              <a:defRPr>
                <a:solidFill>
                  <a:schemeClr val="tx1"/>
                </a:solidFill>
                <a:latin typeface="Futura LT Pro Book" panose="020B0502020204020303" pitchFamily="34" charset="0"/>
              </a:defRPr>
            </a:lvl4pPr>
            <a:lvl5pPr>
              <a:defRPr>
                <a:solidFill>
                  <a:schemeClr val="tx1"/>
                </a:solidFill>
                <a:latin typeface="Futura LT Pro Book" panose="020B05020202040203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77610" y="1039411"/>
            <a:ext cx="6629400" cy="1066800"/>
          </a:xfrm>
          <a:prstGeom prst="rect">
            <a:avLst/>
          </a:prstGeom>
        </p:spPr>
        <p:txBody>
          <a:bodyPr/>
          <a:lstStyle>
            <a:lvl1pPr>
              <a:defRPr sz="4400">
                <a:solidFill>
                  <a:srgbClr val="40636D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058400" y="1352550"/>
            <a:ext cx="0" cy="5067300"/>
          </a:xfrm>
          <a:custGeom>
            <a:avLst/>
            <a:gdLst/>
            <a:ahLst/>
            <a:cxnLst/>
            <a:rect l="l" t="t" r="r" b="b"/>
            <a:pathLst>
              <a:path h="5067300">
                <a:moveTo>
                  <a:pt x="0" y="0"/>
                </a:moveTo>
                <a:lnTo>
                  <a:pt x="0" y="5067300"/>
                </a:lnTo>
              </a:path>
            </a:pathLst>
          </a:custGeom>
          <a:ln w="3175">
            <a:solidFill>
              <a:srgbClr val="A7BF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3"/>
          <p:cNvSpPr/>
          <p:nvPr userDrawn="1"/>
        </p:nvSpPr>
        <p:spPr>
          <a:xfrm>
            <a:off x="-11723" y="0"/>
            <a:ext cx="10058400" cy="1185862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 hasCustomPrompt="1"/>
          </p:nvPr>
        </p:nvSpPr>
        <p:spPr>
          <a:xfrm>
            <a:off x="598854" y="457200"/>
            <a:ext cx="8674100" cy="1143000"/>
          </a:xfrm>
          <a:prstGeom prst="rect">
            <a:avLst/>
          </a:prstGeom>
        </p:spPr>
        <p:txBody>
          <a:bodyPr/>
          <a:lstStyle>
            <a:lvl1pPr>
              <a:defRPr sz="48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Headline goes here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598854" y="1026319"/>
            <a:ext cx="6629400" cy="1147762"/>
          </a:xfrm>
          <a:prstGeom prst="rect">
            <a:avLst/>
          </a:prstGeom>
        </p:spPr>
        <p:txBody>
          <a:bodyPr/>
          <a:lstStyle>
            <a:lvl1pPr>
              <a:defRPr sz="4400">
                <a:solidFill>
                  <a:srgbClr val="40636D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98854" y="2819400"/>
            <a:ext cx="6781800" cy="2857500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Futura LT Pro Book" panose="020B0502020204020303" pitchFamily="34" charset="0"/>
              </a:defRPr>
            </a:lvl1pPr>
            <a:lvl2pPr marL="800100" indent="-342900">
              <a:buFont typeface="Arial" panose="020B0604020202020204" pitchFamily="34" charset="0"/>
              <a:buChar char="•"/>
              <a:defRPr sz="2400" baseline="0">
                <a:latin typeface="Futura LT Pro Book" panose="020B0502020204020303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>
                <a:latin typeface="Futura LT Pro Book" panose="020B0502020204020303" pitchFamily="34" charset="0"/>
              </a:defRPr>
            </a:lvl3pPr>
          </a:lstStyle>
          <a:p>
            <a:pPr lvl="0"/>
            <a:r>
              <a:rPr lang="en-US" dirty="0"/>
              <a:t>Point number 1</a:t>
            </a:r>
          </a:p>
          <a:p>
            <a:pPr lvl="1"/>
            <a:r>
              <a:rPr lang="en-US" dirty="0"/>
              <a:t>Information about point number 1</a:t>
            </a:r>
          </a:p>
          <a:p>
            <a:pPr lvl="2"/>
            <a:r>
              <a:rPr lang="en-US" dirty="0"/>
              <a:t>Information about point number 1</a:t>
            </a:r>
            <a:br>
              <a:rPr lang="en-US" dirty="0"/>
            </a:br>
            <a:endParaRPr lang="en-US" dirty="0"/>
          </a:p>
          <a:p>
            <a:pPr lvl="0"/>
            <a:r>
              <a:rPr lang="en-US" dirty="0"/>
              <a:t>Point number 2</a:t>
            </a:r>
          </a:p>
          <a:p>
            <a:pPr lvl="1"/>
            <a:r>
              <a:rPr lang="en-US" dirty="0"/>
              <a:t>Information about point number 2</a:t>
            </a:r>
          </a:p>
          <a:p>
            <a:pPr lvl="2"/>
            <a:r>
              <a:rPr lang="en-US" dirty="0"/>
              <a:t>Information about point number 2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649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058400" y="1352550"/>
            <a:ext cx="0" cy="5067300"/>
          </a:xfrm>
          <a:custGeom>
            <a:avLst/>
            <a:gdLst/>
            <a:ahLst/>
            <a:cxnLst/>
            <a:rect l="l" t="t" r="r" b="b"/>
            <a:pathLst>
              <a:path h="5067300">
                <a:moveTo>
                  <a:pt x="0" y="0"/>
                </a:moveTo>
                <a:lnTo>
                  <a:pt x="0" y="5067300"/>
                </a:lnTo>
              </a:path>
            </a:pathLst>
          </a:custGeom>
          <a:ln w="3175">
            <a:solidFill>
              <a:srgbClr val="A7BF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3"/>
          <p:cNvSpPr/>
          <p:nvPr userDrawn="1"/>
        </p:nvSpPr>
        <p:spPr>
          <a:xfrm>
            <a:off x="-11723" y="0"/>
            <a:ext cx="10058400" cy="1143000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 hasCustomPrompt="1"/>
          </p:nvPr>
        </p:nvSpPr>
        <p:spPr>
          <a:xfrm>
            <a:off x="680427" y="342900"/>
            <a:ext cx="8674100" cy="1143000"/>
          </a:xfrm>
          <a:prstGeom prst="rect">
            <a:avLst/>
          </a:prstGeom>
        </p:spPr>
        <p:txBody>
          <a:bodyPr/>
          <a:lstStyle>
            <a:lvl1pPr>
              <a:defRPr sz="48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Headline goes here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680427" y="1062038"/>
            <a:ext cx="6629400" cy="1147762"/>
          </a:xfrm>
          <a:prstGeom prst="rect">
            <a:avLst/>
          </a:prstGeom>
        </p:spPr>
        <p:txBody>
          <a:bodyPr/>
          <a:lstStyle>
            <a:lvl1pPr>
              <a:defRPr sz="4400">
                <a:solidFill>
                  <a:srgbClr val="40636D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85800" y="3276600"/>
            <a:ext cx="4038600" cy="3962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5017477" y="3276600"/>
            <a:ext cx="4191000" cy="3962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2187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058400" y="1352550"/>
            <a:ext cx="0" cy="5067300"/>
          </a:xfrm>
          <a:custGeom>
            <a:avLst/>
            <a:gdLst/>
            <a:ahLst/>
            <a:cxnLst/>
            <a:rect l="l" t="t" r="r" b="b"/>
            <a:pathLst>
              <a:path h="5067300">
                <a:moveTo>
                  <a:pt x="0" y="0"/>
                </a:moveTo>
                <a:lnTo>
                  <a:pt x="0" y="5067300"/>
                </a:lnTo>
              </a:path>
            </a:pathLst>
          </a:custGeom>
          <a:ln w="3175">
            <a:solidFill>
              <a:srgbClr val="A7BF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3"/>
          <p:cNvSpPr/>
          <p:nvPr userDrawn="1"/>
        </p:nvSpPr>
        <p:spPr>
          <a:xfrm>
            <a:off x="-11723" y="0"/>
            <a:ext cx="10058400" cy="1219200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497784" y="1216819"/>
            <a:ext cx="6629400" cy="1147762"/>
          </a:xfrm>
          <a:prstGeom prst="rect">
            <a:avLst/>
          </a:prstGeom>
        </p:spPr>
        <p:txBody>
          <a:bodyPr/>
          <a:lstStyle>
            <a:lvl1pPr>
              <a:defRPr sz="4400" baseline="0">
                <a:solidFill>
                  <a:srgbClr val="40636D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dirty="0"/>
              <a:t>Title for art goes here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5017477" y="2362200"/>
            <a:ext cx="4191000" cy="3962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533400" y="2362200"/>
            <a:ext cx="4267200" cy="4648200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Futura LT Pro Book" panose="020B0502020204020303" pitchFamily="34" charset="0"/>
              </a:defRPr>
            </a:lvl1pPr>
            <a:lvl2pPr marL="800100" indent="-342900">
              <a:buFont typeface="Arial" panose="020B0604020202020204" pitchFamily="34" charset="0"/>
              <a:buChar char="•"/>
              <a:defRPr sz="2000">
                <a:latin typeface="Futura LT Pro Book" panose="020B0502020204020303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>
                <a:latin typeface="Futura LT Pro Book" panose="020B0502020204020303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latin typeface="Futura LT Pro Book" panose="020B0502020204020303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latin typeface="Futura LT Pro Book" panose="020B0502020204020303" pitchFamily="34" charset="0"/>
              </a:defRPr>
            </a:lvl5pPr>
          </a:lstStyle>
          <a:p>
            <a:pPr lvl="0"/>
            <a:r>
              <a:rPr lang="en-US" dirty="0"/>
              <a:t>Type text here</a:t>
            </a:r>
          </a:p>
          <a:p>
            <a:pPr lvl="1"/>
            <a:r>
              <a:rPr lang="en-US" dirty="0"/>
              <a:t>Type text here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21444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058400" y="1352550"/>
            <a:ext cx="0" cy="5067300"/>
          </a:xfrm>
          <a:custGeom>
            <a:avLst/>
            <a:gdLst/>
            <a:ahLst/>
            <a:cxnLst/>
            <a:rect l="l" t="t" r="r" b="b"/>
            <a:pathLst>
              <a:path h="5067300">
                <a:moveTo>
                  <a:pt x="0" y="0"/>
                </a:moveTo>
                <a:lnTo>
                  <a:pt x="0" y="5067300"/>
                </a:lnTo>
              </a:path>
            </a:pathLst>
          </a:custGeom>
          <a:ln w="3175">
            <a:solidFill>
              <a:srgbClr val="A7BF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3"/>
          <p:cNvSpPr/>
          <p:nvPr userDrawn="1"/>
        </p:nvSpPr>
        <p:spPr>
          <a:xfrm>
            <a:off x="-11723" y="0"/>
            <a:ext cx="10058400" cy="1143000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1143000"/>
            <a:ext cx="7467600" cy="1147762"/>
          </a:xfrm>
          <a:prstGeom prst="rect">
            <a:avLst/>
          </a:prstGeom>
        </p:spPr>
        <p:txBody>
          <a:bodyPr/>
          <a:lstStyle>
            <a:lvl1pPr>
              <a:defRPr sz="4400" baseline="0">
                <a:solidFill>
                  <a:srgbClr val="40636D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dirty="0"/>
              <a:t>Title for (</a:t>
            </a:r>
            <a:r>
              <a:rPr lang="en-US" dirty="0" err="1"/>
              <a:t>ch</a:t>
            </a:r>
            <a:r>
              <a:rPr lang="en-US" dirty="0"/>
              <a:t>)art goes here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543732" y="2057400"/>
            <a:ext cx="8991600" cy="5486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069477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/>
          <p:cNvSpPr/>
          <p:nvPr userDrawn="1"/>
        </p:nvSpPr>
        <p:spPr>
          <a:xfrm>
            <a:off x="0" y="-1"/>
            <a:ext cx="10058400" cy="1219201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pPr marL="469900" lvl="1" algn="l">
              <a:lnSpc>
                <a:spcPts val="3400"/>
              </a:lnSpc>
            </a:pPr>
            <a:endParaRPr lang="en-US" sz="1800" dirty="0">
              <a:solidFill>
                <a:schemeClr val="bg1"/>
              </a:solidFill>
              <a:latin typeface="Futura LT Pro Book"/>
              <a:cs typeface="Futura LT Pro Book"/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523" y="0"/>
            <a:ext cx="0" cy="1386840"/>
          </a:xfrm>
          <a:custGeom>
            <a:avLst/>
            <a:gdLst/>
            <a:ahLst/>
            <a:cxnLst/>
            <a:rect l="l" t="t" r="r" b="b"/>
            <a:pathLst>
              <a:path h="1386840">
                <a:moveTo>
                  <a:pt x="0" y="0"/>
                </a:moveTo>
                <a:lnTo>
                  <a:pt x="0" y="1386839"/>
                </a:lnTo>
              </a:path>
            </a:pathLst>
          </a:custGeom>
          <a:ln w="4318">
            <a:solidFill>
              <a:srgbClr val="1E18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/>
          <p:cNvSpPr/>
          <p:nvPr userDrawn="1"/>
        </p:nvSpPr>
        <p:spPr>
          <a:xfrm>
            <a:off x="0" y="1219200"/>
            <a:ext cx="10058400" cy="5331086"/>
          </a:xfrm>
          <a:custGeom>
            <a:avLst/>
            <a:gdLst/>
            <a:ahLst/>
            <a:cxnLst/>
            <a:rect l="l" t="t" r="r" b="b"/>
            <a:pathLst>
              <a:path w="10058400" h="5274945">
                <a:moveTo>
                  <a:pt x="0" y="5274564"/>
                </a:moveTo>
                <a:lnTo>
                  <a:pt x="10058400" y="5274564"/>
                </a:lnTo>
                <a:lnTo>
                  <a:pt x="10058400" y="0"/>
                </a:lnTo>
                <a:lnTo>
                  <a:pt x="0" y="0"/>
                </a:lnTo>
                <a:lnTo>
                  <a:pt x="0" y="5274564"/>
                </a:lnTo>
                <a:close/>
              </a:path>
            </a:pathLst>
          </a:custGeom>
          <a:solidFill>
            <a:srgbClr val="40636D"/>
          </a:solidFill>
        </p:spPr>
        <p:txBody>
          <a:bodyPr wrap="square" lIns="0" tIns="0" rIns="0" bIns="0" rtlCol="0"/>
          <a:lstStyle/>
          <a:p>
            <a:endParaRPr>
              <a:solidFill>
                <a:srgbClr val="A7BF39"/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1066800" y="2971800"/>
            <a:ext cx="8077200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-1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utura LT Pro Book" panose="020B0502020204020303" pitchFamily="34" charset="0"/>
                <a:ea typeface="+mn-ea"/>
                <a:cs typeface="+mn-cs"/>
              </a:rPr>
              <a:t>This presentation was produced with the support of the United States Agency for International Development (USAID) under the terms of MEASURE Evaluation cooperative agreement AID-OAA-L-14-00004. MEASURE Evaluation is implemented by the Carolina Population Center, University of North Carolina at Chapel Hill in partnership with ICF International; John Snow, Inc.; Management Sciences for Health; Palladium; and Tulane University. Views expressed are not necessarily those of USAID or the United States government. </a:t>
            </a:r>
          </a:p>
          <a:p>
            <a:pPr marL="12700" marR="819150" lvl="0" indent="0" algn="l" defTabSz="91440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utura LT Pro Book" panose="020B0502020204020303" pitchFamily="34" charset="0"/>
                <a:ea typeface="+mn-ea"/>
                <a:cs typeface="Futura LT Pro Book"/>
              </a:rPr>
              <a:t>www.measureevaluation.org</a:t>
            </a:r>
          </a:p>
        </p:txBody>
      </p:sp>
      <p:sp>
        <p:nvSpPr>
          <p:cNvPr id="13" name="Rectangle 1"/>
          <p:cNvSpPr>
            <a:spLocks noChangeArrowheads="1"/>
          </p:cNvSpPr>
          <p:nvPr userDrawn="1"/>
        </p:nvSpPr>
        <p:spPr bwMode="auto">
          <a:xfrm>
            <a:off x="-1425505" y="7199929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315200" y="6790242"/>
            <a:ext cx="1990574" cy="710418"/>
            <a:chOff x="7500479" y="6873004"/>
            <a:chExt cx="1990574" cy="710418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1034" y="6873004"/>
              <a:ext cx="740019" cy="71041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0479" y="6915875"/>
              <a:ext cx="1061416" cy="624677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6563424"/>
            <a:ext cx="1274374" cy="1089590"/>
          </a:xfrm>
          <a:prstGeom prst="rect">
            <a:avLst/>
          </a:prstGeom>
        </p:spPr>
      </p:pic>
      <p:pic>
        <p:nvPicPr>
          <p:cNvPr id="3" name="Picture 2" descr="A picture containing clipart&#10;&#10;Description automatically generated">
            <a:extLst>
              <a:ext uri="{FF2B5EF4-FFF2-40B4-BE49-F238E27FC236}">
                <a16:creationId xmlns:a16="http://schemas.microsoft.com/office/drawing/2014/main" id="{57C422E9-1D6A-450D-80EC-851E2F6EF82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570" y="6895166"/>
            <a:ext cx="1727802" cy="6096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/>
          <p:cNvSpPr/>
          <p:nvPr userDrawn="1"/>
        </p:nvSpPr>
        <p:spPr>
          <a:xfrm>
            <a:off x="0" y="-1"/>
            <a:ext cx="10058400" cy="1219201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7" r:id="rId3"/>
    <p:sldLayoutId id="2147483668" r:id="rId4"/>
    <p:sldLayoutId id="2147483669" r:id="rId5"/>
    <p:sldLayoutId id="2147483670" r:id="rId6"/>
    <p:sldLayoutId id="2147483665" r:id="rId7"/>
  </p:sldLayoutIdLst>
  <p:txStyles>
    <p:titleStyle>
      <a:lvl1pPr eaLnBrk="1" hangingPunct="1">
        <a:defRPr>
          <a:latin typeface="+mj-lt"/>
          <a:ea typeface="+mj-ea"/>
          <a:cs typeface="+mj-cs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hyperlink" Target="https://www.measureevaluation.org/resources/publications/tl-19-39" TargetMode="External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8">
            <a:extLst>
              <a:ext uri="{FF2B5EF4-FFF2-40B4-BE49-F238E27FC236}">
                <a16:creationId xmlns:a16="http://schemas.microsoft.com/office/drawing/2014/main" id="{D9F74A33-FFFC-488B-B8CC-569C157A0905}"/>
              </a:ext>
            </a:extLst>
          </p:cNvPr>
          <p:cNvSpPr txBox="1"/>
          <p:nvPr/>
        </p:nvSpPr>
        <p:spPr>
          <a:xfrm>
            <a:off x="304800" y="1523999"/>
            <a:ext cx="7483475" cy="16671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6495"/>
              </a:lnSpc>
            </a:pPr>
            <a:r>
              <a:rPr lang="en-US" sz="5700" b="1" spc="-265" dirty="0">
                <a:solidFill>
                  <a:schemeClr val="bg1"/>
                </a:solidFill>
                <a:latin typeface="Century Gothic" panose="020B0502020202020204" pitchFamily="34" charset="0"/>
                <a:cs typeface="Gill Sans MT"/>
              </a:rPr>
              <a:t>The PLACE</a:t>
            </a:r>
          </a:p>
          <a:p>
            <a:pPr marL="12700">
              <a:lnSpc>
                <a:spcPts val="6495"/>
              </a:lnSpc>
            </a:pPr>
            <a:r>
              <a:rPr lang="en-US" sz="5700" b="1" spc="-265" dirty="0">
                <a:solidFill>
                  <a:schemeClr val="bg1"/>
                </a:solidFill>
                <a:latin typeface="Century Gothic" panose="020B0502020202020204" pitchFamily="34" charset="0"/>
                <a:cs typeface="Gill Sans MT"/>
              </a:rPr>
              <a:t>Mapping Tool</a:t>
            </a:r>
            <a:endParaRPr sz="5700" dirty="0">
              <a:solidFill>
                <a:schemeClr val="bg1"/>
              </a:solidFill>
              <a:latin typeface="Futura Lt BT" panose="020B0402020204020303" pitchFamily="34" charset="0"/>
              <a:cs typeface="Gill Sans MT"/>
            </a:endParaRPr>
          </a:p>
        </p:txBody>
      </p:sp>
      <p:sp>
        <p:nvSpPr>
          <p:cNvPr id="7" name="object 9">
            <a:extLst>
              <a:ext uri="{FF2B5EF4-FFF2-40B4-BE49-F238E27FC236}">
                <a16:creationId xmlns:a16="http://schemas.microsoft.com/office/drawing/2014/main" id="{76AB1375-4BC6-4A1B-855C-1BDF9058BE47}"/>
              </a:ext>
            </a:extLst>
          </p:cNvPr>
          <p:cNvSpPr txBox="1"/>
          <p:nvPr/>
        </p:nvSpPr>
        <p:spPr>
          <a:xfrm>
            <a:off x="6226105" y="4404503"/>
            <a:ext cx="3457964" cy="14747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50"/>
              </a:lnSpc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  <a:cs typeface="Futura LT Pro Book"/>
              </a:rPr>
              <a:t>Becky Wilkes, MS, GISP</a:t>
            </a:r>
          </a:p>
          <a:p>
            <a:pPr marL="12700">
              <a:lnSpc>
                <a:spcPts val="2250"/>
              </a:lnSpc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  <a:cs typeface="Futura LT Pro Book"/>
              </a:rPr>
              <a:t>Marc Peterson, MA, GISP</a:t>
            </a:r>
          </a:p>
          <a:p>
            <a:pPr marL="12700">
              <a:lnSpc>
                <a:spcPts val="2250"/>
              </a:lnSpc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  <a:cs typeface="Futura LT Pro Book"/>
              </a:rPr>
              <a:t>Sarah Hileman, PhD</a:t>
            </a:r>
          </a:p>
          <a:p>
            <a:pPr marL="12700">
              <a:lnSpc>
                <a:spcPts val="2250"/>
              </a:lnSpc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  <a:cs typeface="Futura LT Pro Book"/>
              </a:rPr>
              <a:t>Sharon Weir, PhD</a:t>
            </a:r>
            <a:endParaRPr sz="1600" dirty="0">
              <a:solidFill>
                <a:schemeClr val="bg1"/>
              </a:solidFill>
              <a:latin typeface="Century Gothic" panose="020B0502020202020204" pitchFamily="34" charset="0"/>
              <a:cs typeface="Futura LT Pro Book"/>
            </a:endParaRPr>
          </a:p>
          <a:p>
            <a:pPr marL="12700">
              <a:lnSpc>
                <a:spcPts val="2250"/>
              </a:lnSpc>
            </a:pPr>
            <a:r>
              <a:rPr sz="1600" b="1" dirty="0">
                <a:solidFill>
                  <a:schemeClr val="bg1"/>
                </a:solidFill>
                <a:latin typeface="Century Gothic" panose="020B0502020202020204" pitchFamily="34" charset="0"/>
                <a:cs typeface="Futura LT Pro Book"/>
              </a:rPr>
              <a:t>MEASURE Evaluation</a:t>
            </a:r>
            <a:endParaRPr sz="1600" dirty="0">
              <a:solidFill>
                <a:schemeClr val="bg1"/>
              </a:solidFill>
              <a:latin typeface="Century Gothic" panose="020B0502020202020204" pitchFamily="34" charset="0"/>
              <a:cs typeface="Futura LT Pro Book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A84715-12A2-4E18-BB3B-0354559405AF}"/>
              </a:ext>
            </a:extLst>
          </p:cNvPr>
          <p:cNvSpPr txBox="1"/>
          <p:nvPr/>
        </p:nvSpPr>
        <p:spPr>
          <a:xfrm>
            <a:off x="304800" y="304800"/>
            <a:ext cx="975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Priorities for Local AIDS Control Efforts</a:t>
            </a:r>
          </a:p>
        </p:txBody>
      </p:sp>
    </p:spTree>
    <p:extLst>
      <p:ext uri="{BB962C8B-B14F-4D97-AF65-F5344CB8AC3E}">
        <p14:creationId xmlns:p14="http://schemas.microsoft.com/office/powerpoint/2010/main" val="591105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3">
            <a:extLst>
              <a:ext uri="{FF2B5EF4-FFF2-40B4-BE49-F238E27FC236}">
                <a16:creationId xmlns:a16="http://schemas.microsoft.com/office/drawing/2014/main" id="{F8C4DB5F-CC07-4EF3-8F0B-893F829DCE70}"/>
              </a:ext>
            </a:extLst>
          </p:cNvPr>
          <p:cNvSpPr/>
          <p:nvPr/>
        </p:nvSpPr>
        <p:spPr>
          <a:xfrm>
            <a:off x="0" y="0"/>
            <a:ext cx="10058400" cy="1190825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13" name="object 5"/>
          <p:cNvSpPr txBox="1"/>
          <p:nvPr/>
        </p:nvSpPr>
        <p:spPr>
          <a:xfrm>
            <a:off x="611769" y="1553727"/>
            <a:ext cx="8375852" cy="40780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19455" indent="-249554">
              <a:lnSpc>
                <a:spcPct val="100000"/>
              </a:lnSpc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The Priorities for Local AIDS Control Efforts (PLACE) Mapping Tool allows public health professionals with limited mapping experience to view their own data on a map.</a:t>
            </a:r>
          </a:p>
          <a:p>
            <a:pPr marL="719455" indent="-249554">
              <a:lnSpc>
                <a:spcPct val="100000"/>
              </a:lnSpc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The tool is available for download here: </a:t>
            </a:r>
            <a:r>
              <a:rPr lang="en-US" sz="2400" u="sng" dirty="0">
                <a:solidFill>
                  <a:srgbClr val="0563C1"/>
                </a:solidFill>
                <a:latin typeface="Century Gothic" panose="020B0502020202020204" pitchFamily="34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https://www.measureevaluation.org/resources/publications/tl-19-39</a:t>
            </a:r>
            <a:endParaRPr lang="en-US" sz="2400" u="sng" dirty="0">
              <a:solidFill>
                <a:srgbClr val="0563C1"/>
              </a:solidFill>
              <a:latin typeface="Century Gothic" panose="020B0502020202020204" pitchFamily="34" charset="0"/>
              <a:ea typeface="Calibri" panose="020F0502020204030204" pitchFamily="34" charset="0"/>
            </a:endParaRPr>
          </a:p>
          <a:p>
            <a:pPr marL="719455" indent="-249554">
              <a:lnSpc>
                <a:spcPct val="100000"/>
              </a:lnSpc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A series of dialogue boxes walk users—even those who have never used a geographic information system (GIS)—through  the process.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319CA4-BD24-44B5-AE8E-2941BA0CBC6F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416" y="6019800"/>
            <a:ext cx="981568" cy="954185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9C9B4BF-A1D6-489A-9D38-AC89CBB50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33600" y="6192092"/>
            <a:ext cx="609600" cy="609600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9061517A-F461-4904-8637-4959BBEC8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does the tool do?</a:t>
            </a:r>
          </a:p>
        </p:txBody>
      </p:sp>
    </p:spTree>
    <p:extLst>
      <p:ext uri="{BB962C8B-B14F-4D97-AF65-F5344CB8AC3E}">
        <p14:creationId xmlns:p14="http://schemas.microsoft.com/office/powerpoint/2010/main" val="3194940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1818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5"/>
          <p:cNvSpPr txBox="1"/>
          <p:nvPr/>
        </p:nvSpPr>
        <p:spPr>
          <a:xfrm>
            <a:off x="615749" y="2133600"/>
            <a:ext cx="7994851" cy="3354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19455" indent="-249554"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Instruction manual for the PLACE mapping tool</a:t>
            </a:r>
          </a:p>
          <a:p>
            <a:pPr marL="719455" indent="-249554">
              <a:lnSpc>
                <a:spcPct val="100000"/>
              </a:lnSpc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Background information on how QGIS can be useful with the PLACE method</a:t>
            </a:r>
          </a:p>
          <a:p>
            <a:pPr marL="719455" indent="-249554">
              <a:lnSpc>
                <a:spcPct val="100000"/>
              </a:lnSpc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Information on how to format your data </a:t>
            </a:r>
          </a:p>
          <a:p>
            <a:pPr marL="719455" indent="-249554">
              <a:lnSpc>
                <a:spcPct val="100000"/>
              </a:lnSpc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Screenshots and sample maps</a:t>
            </a:r>
          </a:p>
          <a:p>
            <a:pPr marL="719455" indent="-249554">
              <a:lnSpc>
                <a:spcPct val="100000"/>
              </a:lnSpc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Links to additional resources from MEASURE Evaluation</a:t>
            </a:r>
          </a:p>
        </p:txBody>
      </p:sp>
      <p:sp>
        <p:nvSpPr>
          <p:cNvPr id="5" name="object 3"/>
          <p:cNvSpPr/>
          <p:nvPr/>
        </p:nvSpPr>
        <p:spPr>
          <a:xfrm>
            <a:off x="0" y="0"/>
            <a:ext cx="10058400" cy="1190825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12" name="object 3"/>
          <p:cNvSpPr txBox="1"/>
          <p:nvPr/>
        </p:nvSpPr>
        <p:spPr>
          <a:xfrm>
            <a:off x="615749" y="517564"/>
            <a:ext cx="9107806" cy="13465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480"/>
              </a:lnSpc>
            </a:pPr>
            <a:r>
              <a:rPr lang="en-US" sz="4800" b="1" spc="-100" dirty="0">
                <a:solidFill>
                  <a:schemeClr val="bg1"/>
                </a:solidFill>
                <a:latin typeface="Century Gothic" panose="020B0502020202020204" pitchFamily="34" charset="0"/>
                <a:cs typeface="Gill Sans MT"/>
              </a:rPr>
              <a:t>Tool documentation</a:t>
            </a:r>
          </a:p>
          <a:p>
            <a:pPr marL="12700">
              <a:lnSpc>
                <a:spcPts val="5000"/>
              </a:lnSpc>
            </a:pPr>
            <a:r>
              <a:rPr lang="en-US" sz="4400" spc="-180" dirty="0">
                <a:latin typeface="Century Gothic" panose="020B0502020202020204" pitchFamily="34" charset="0"/>
                <a:cs typeface="Gill Sans MT"/>
              </a:rPr>
              <a:t>The tool has the following elements:</a:t>
            </a:r>
            <a:endParaRPr lang="en-US" sz="4400" dirty="0">
              <a:latin typeface="Century Gothic" panose="020B0502020202020204" pitchFamily="34" charset="0"/>
              <a:cs typeface="Gill Sans M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07C9E2-5055-4730-8050-43399F230BB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7" t="16541" r="17995" b="15086"/>
          <a:stretch/>
        </p:blipFill>
        <p:spPr>
          <a:xfrm>
            <a:off x="8348383" y="6162042"/>
            <a:ext cx="1375172" cy="1346522"/>
          </a:xfrm>
          <a:prstGeom prst="rect">
            <a:avLst/>
          </a:prstGeom>
        </p:spPr>
      </p:pic>
      <p:pic>
        <p:nvPicPr>
          <p:cNvPr id="10" name="Slide 3">
            <a:hlinkClick r:id="" action="ppaction://media"/>
            <a:extLst>
              <a:ext uri="{FF2B5EF4-FFF2-40B4-BE49-F238E27FC236}">
                <a16:creationId xmlns:a16="http://schemas.microsoft.com/office/drawing/2014/main" id="{8B547ED7-CE34-4FE8-98A8-04E643B326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5749" y="66452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18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/>
          <p:cNvSpPr/>
          <p:nvPr/>
        </p:nvSpPr>
        <p:spPr>
          <a:xfrm>
            <a:off x="0" y="0"/>
            <a:ext cx="10058400" cy="1190825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12" name="object 3"/>
          <p:cNvSpPr txBox="1"/>
          <p:nvPr/>
        </p:nvSpPr>
        <p:spPr>
          <a:xfrm>
            <a:off x="615749" y="517564"/>
            <a:ext cx="9107806" cy="7053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480"/>
              </a:lnSpc>
            </a:pPr>
            <a:r>
              <a:rPr lang="en-US" sz="4800" b="1" spc="-100" dirty="0">
                <a:solidFill>
                  <a:schemeClr val="bg1"/>
                </a:solidFill>
                <a:latin typeface="Century Gothic" panose="020B0502020202020204" pitchFamily="34" charset="0"/>
                <a:cs typeface="Gill Sans MT"/>
              </a:rPr>
              <a:t>Tool screenshot</a:t>
            </a:r>
          </a:p>
        </p:txBody>
      </p:sp>
      <p:pic>
        <p:nvPicPr>
          <p:cNvPr id="9" name="slide 4">
            <a:hlinkClick r:id="" action="ppaction://media"/>
            <a:extLst>
              <a:ext uri="{FF2B5EF4-FFF2-40B4-BE49-F238E27FC236}">
                <a16:creationId xmlns:a16="http://schemas.microsoft.com/office/drawing/2014/main" id="{3D834A18-925C-4845-BCC7-74BE2E9255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8875" y="3886200"/>
            <a:ext cx="609600" cy="609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4FC4F8D-F935-4BFE-96E8-F6C2B026F1F9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840" y="1235585"/>
            <a:ext cx="7483234" cy="6248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719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3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5"/>
          <p:cNvSpPr txBox="1"/>
          <p:nvPr/>
        </p:nvSpPr>
        <p:spPr>
          <a:xfrm>
            <a:off x="457200" y="1981200"/>
            <a:ext cx="3886200" cy="3147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19455" indent="-249554">
              <a:lnSpc>
                <a:spcPct val="100000"/>
              </a:lnSpc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Map is autogenerated and saved as a PDF for printing</a:t>
            </a:r>
          </a:p>
          <a:p>
            <a:pPr marL="719455" indent="-249554">
              <a:lnSpc>
                <a:spcPct val="100000"/>
              </a:lnSpc>
              <a:spcBef>
                <a:spcPts val="1520"/>
              </a:spcBef>
              <a:buClr>
                <a:srgbClr val="231F20"/>
              </a:buClr>
              <a:buFont typeface="Futura LT Pro Book"/>
              <a:buChar char="•"/>
              <a:tabLst>
                <a:tab pos="720090" algn="l"/>
              </a:tabLst>
            </a:pPr>
            <a:r>
              <a:rPr lang="en-US" sz="2400" spc="-100" dirty="0">
                <a:solidFill>
                  <a:srgbClr val="231F20"/>
                </a:solidFill>
                <a:latin typeface="Century Gothic" panose="020B0502020202020204" pitchFamily="34" charset="0"/>
                <a:cs typeface="Futura LT Pro Book"/>
              </a:rPr>
              <a:t>Data can also be viewed, formatted, and analyzed and manipulated in QGIS, if desired</a:t>
            </a:r>
          </a:p>
        </p:txBody>
      </p:sp>
      <p:sp>
        <p:nvSpPr>
          <p:cNvPr id="5" name="object 3"/>
          <p:cNvSpPr/>
          <p:nvPr/>
        </p:nvSpPr>
        <p:spPr>
          <a:xfrm>
            <a:off x="0" y="0"/>
            <a:ext cx="10058400" cy="1190825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sp>
        <p:nvSpPr>
          <p:cNvPr id="12" name="object 3"/>
          <p:cNvSpPr txBox="1"/>
          <p:nvPr/>
        </p:nvSpPr>
        <p:spPr>
          <a:xfrm>
            <a:off x="615749" y="517564"/>
            <a:ext cx="9107806" cy="7053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480"/>
              </a:lnSpc>
            </a:pPr>
            <a:r>
              <a:rPr lang="en-US" sz="4800" b="1" spc="-100" dirty="0">
                <a:solidFill>
                  <a:schemeClr val="bg1"/>
                </a:solidFill>
                <a:latin typeface="Century Gothic" panose="020B0502020202020204" pitchFamily="34" charset="0"/>
                <a:cs typeface="Gill Sans MT"/>
              </a:rPr>
              <a:t>Sample output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C8F0AA-8201-4ED5-8214-F5ACF288F2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5809" y="1190825"/>
            <a:ext cx="4960931" cy="6420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slide 5">
            <a:hlinkClick r:id="" action="ppaction://media"/>
            <a:extLst>
              <a:ext uri="{FF2B5EF4-FFF2-40B4-BE49-F238E27FC236}">
                <a16:creationId xmlns:a16="http://schemas.microsoft.com/office/drawing/2014/main" id="{F6A73D9A-69D5-4AFC-A571-34F77F73B2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51179" y="65127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8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95400"/>
            <a:ext cx="0" cy="5293360"/>
          </a:xfrm>
          <a:custGeom>
            <a:avLst/>
            <a:gdLst/>
            <a:ahLst/>
            <a:cxnLst/>
            <a:rect l="l" t="t" r="r" b="b"/>
            <a:pathLst>
              <a:path h="5293359">
                <a:moveTo>
                  <a:pt x="0" y="0"/>
                </a:moveTo>
                <a:lnTo>
                  <a:pt x="0" y="5292852"/>
                </a:lnTo>
              </a:path>
            </a:pathLst>
          </a:custGeom>
          <a:ln w="23495">
            <a:solidFill>
              <a:srgbClr val="D8A3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43000"/>
            <a:ext cx="10058400" cy="5434037"/>
          </a:xfrm>
          <a:custGeom>
            <a:avLst/>
            <a:gdLst/>
            <a:ahLst/>
            <a:cxnLst/>
            <a:rect l="l" t="t" r="r" b="b"/>
            <a:pathLst>
              <a:path w="10058400" h="5274945">
                <a:moveTo>
                  <a:pt x="0" y="5274564"/>
                </a:moveTo>
                <a:lnTo>
                  <a:pt x="10058400" y="5274564"/>
                </a:lnTo>
                <a:lnTo>
                  <a:pt x="10058400" y="0"/>
                </a:lnTo>
                <a:lnTo>
                  <a:pt x="0" y="0"/>
                </a:lnTo>
                <a:lnTo>
                  <a:pt x="0" y="5274564"/>
                </a:lnTo>
                <a:close/>
              </a:path>
            </a:pathLst>
          </a:custGeom>
          <a:solidFill>
            <a:srgbClr val="4063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38200" y="2357338"/>
            <a:ext cx="8382000" cy="31290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sz="2000" spc="-100" dirty="0">
                <a:solidFill>
                  <a:schemeClr val="bg1"/>
                </a:solidFill>
                <a:latin typeface="Century Gothic" panose="020B0502020202020204" pitchFamily="34" charset="0"/>
              </a:rPr>
              <a:t>This presentation was produced with the support of the United States Agency for International Development (USAID) under the terms of MEASURE Evaluation cooperative agreement AID-OAA-L-14-00004. MEASURE Evaluation is implemented by the Carolina Population Center, University of North Carolina at Chapel Hill in partnership with ICF International; John Snow, Inc.; Management Sciences for Health; Palladium; and Tulane University. Views expressed are not necessarily those of USAID or the United States government. </a:t>
            </a:r>
          </a:p>
          <a:p>
            <a:pPr marL="12700" marR="819150">
              <a:lnSpc>
                <a:spcPts val="5200"/>
              </a:lnSpc>
            </a:pPr>
            <a:r>
              <a:rPr lang="en-US" sz="2000" b="1" spc="-100" dirty="0">
                <a:solidFill>
                  <a:schemeClr val="bg1"/>
                </a:solidFill>
                <a:latin typeface="Century Gothic" panose="020B0502020202020204" pitchFamily="34" charset="0"/>
                <a:cs typeface="Futura LT Pro Book"/>
              </a:rPr>
              <a:t>www.measureevaluation.org</a:t>
            </a:r>
          </a:p>
        </p:txBody>
      </p:sp>
      <p:sp>
        <p:nvSpPr>
          <p:cNvPr id="11" name="object 3"/>
          <p:cNvSpPr/>
          <p:nvPr/>
        </p:nvSpPr>
        <p:spPr>
          <a:xfrm>
            <a:off x="0" y="0"/>
            <a:ext cx="10058400" cy="1190825"/>
          </a:xfrm>
          <a:custGeom>
            <a:avLst/>
            <a:gdLst/>
            <a:ahLst/>
            <a:cxnLst/>
            <a:rect l="l" t="t" r="r" b="b"/>
            <a:pathLst>
              <a:path w="10058400" h="1313180">
                <a:moveTo>
                  <a:pt x="0" y="1312926"/>
                </a:moveTo>
                <a:lnTo>
                  <a:pt x="10058400" y="1312926"/>
                </a:lnTo>
                <a:lnTo>
                  <a:pt x="10058400" y="0"/>
                </a:lnTo>
                <a:lnTo>
                  <a:pt x="0" y="0"/>
                </a:lnTo>
                <a:lnTo>
                  <a:pt x="0" y="1312926"/>
                </a:lnTo>
                <a:close/>
              </a:path>
            </a:pathLst>
          </a:custGeom>
          <a:solidFill>
            <a:srgbClr val="E6661F"/>
          </a:solidFill>
        </p:spPr>
        <p:txBody>
          <a:bodyPr wrap="square" lIns="0" tIns="0" rIns="0" bIns="0" rtlCol="0"/>
          <a:lstStyle/>
          <a:p>
            <a:endParaRPr dirty="0">
              <a:latin typeface="Futura Lt BT" panose="020B0402020204020303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500479" y="6873004"/>
            <a:ext cx="1990574" cy="710418"/>
            <a:chOff x="7500479" y="6873004"/>
            <a:chExt cx="1990574" cy="710418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1034" y="6873004"/>
              <a:ext cx="740019" cy="71041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0479" y="6915875"/>
              <a:ext cx="1061416" cy="624677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105" y="6646186"/>
            <a:ext cx="1274374" cy="10895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672CE4B-F146-4CE3-ADA2-1AEB8FC7E7B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0600" y="6881670"/>
            <a:ext cx="1764791" cy="62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88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E185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artreuse and blue_corrected" id="{320AFE6D-979A-4513-9F7C-0E76106AB958}" vid="{9757E902-1D03-4E78-812E-0D27B3FA25C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4A79819CA3F3428B644840049B5527" ma:contentTypeVersion="3" ma:contentTypeDescription="Create a new document." ma:contentTypeScope="" ma:versionID="e802c12fce4af27327074414c3d1bce2">
  <xsd:schema xmlns:xsd="http://www.w3.org/2001/XMLSchema" xmlns:xs="http://www.w3.org/2001/XMLSchema" xmlns:p="http://schemas.microsoft.com/office/2006/metadata/properties" xmlns:ns1="http://schemas.microsoft.com/sharepoint/v3" xmlns:ns2="d8573787-17db-43b5-9af3-2a45e79ab039" targetNamespace="http://schemas.microsoft.com/office/2006/metadata/properties" ma:root="true" ma:fieldsID="de3be56df68e78b098a568f754a457d5" ns1:_="" ns2:_="">
    <xsd:import namespace="http://schemas.microsoft.com/sharepoint/v3"/>
    <xsd:import namespace="d8573787-17db-43b5-9af3-2a45e79ab039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573787-17db-43b5-9af3-2a45e79ab03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33B7642-DBA0-4458-8696-B9EC8AF771E5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d8573787-17db-43b5-9af3-2a45e79ab039"/>
    <ds:schemaRef ds:uri="http://purl.org/dc/elements/1.1/"/>
    <ds:schemaRef ds:uri="http://schemas.microsoft.com/office/2006/metadata/properties"/>
    <ds:schemaRef ds:uri="http://schemas.microsoft.com/sharepoint/v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F21F75F-9BC8-4856-8221-B73289F0F0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d8573787-17db-43b5-9af3-2a45e79ab03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3290DDE-12A6-4142-92F7-52F5E791240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Chartreuse and blue PEPFAR</Template>
  <TotalTime>157</TotalTime>
  <Words>276</Words>
  <Application>Microsoft Office PowerPoint</Application>
  <PresentationFormat>Custom</PresentationFormat>
  <Paragraphs>25</Paragraphs>
  <Slides>6</Slides>
  <Notes>5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Century Gothic</vt:lpstr>
      <vt:lpstr>Futura Lt BT</vt:lpstr>
      <vt:lpstr>Futura LT Pro Book</vt:lpstr>
      <vt:lpstr>Office Theme</vt:lpstr>
      <vt:lpstr>PowerPoint Presentation</vt:lpstr>
      <vt:lpstr>What does the tool do?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Wilkes, Becky</dc:creator>
  <cp:lastModifiedBy>McGill, Deborah</cp:lastModifiedBy>
  <cp:revision>26</cp:revision>
  <dcterms:created xsi:type="dcterms:W3CDTF">2017-06-23T17:42:08Z</dcterms:created>
  <dcterms:modified xsi:type="dcterms:W3CDTF">2019-06-27T23:53:06Z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2015-03-02T00:00:00Z</vt:filetime>
  </property>
  <property fmtid="{D5CDD505-2E9C-101B-9397-08002B2CF9AE}" pid="3" name="LastSaved">
    <vt:filetime>2015-03-02T00:00:00Z</vt:filetime>
  </property>
  <property fmtid="{D5CDD505-2E9C-101B-9397-08002B2CF9AE}" pid="4" name="ContentTypeId">
    <vt:lpwstr>0x0101006E4A79819CA3F3428B644840049B5527</vt:lpwstr>
  </property>
</Properties>
</file>