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28"/>
  </p:notesMasterIdLst>
  <p:handoutMasterIdLst>
    <p:handoutMasterId r:id="rId29"/>
  </p:handoutMasterIdLst>
  <p:sldIdLst>
    <p:sldId id="861" r:id="rId3"/>
    <p:sldId id="698" r:id="rId4"/>
    <p:sldId id="913" r:id="rId5"/>
    <p:sldId id="914" r:id="rId6"/>
    <p:sldId id="922" r:id="rId7"/>
    <p:sldId id="915" r:id="rId8"/>
    <p:sldId id="916" r:id="rId9"/>
    <p:sldId id="917" r:id="rId10"/>
    <p:sldId id="904" r:id="rId11"/>
    <p:sldId id="924" r:id="rId12"/>
    <p:sldId id="905" r:id="rId13"/>
    <p:sldId id="906" r:id="rId14"/>
    <p:sldId id="923" r:id="rId15"/>
    <p:sldId id="907" r:id="rId16"/>
    <p:sldId id="925" r:id="rId17"/>
    <p:sldId id="927" r:id="rId18"/>
    <p:sldId id="926" r:id="rId19"/>
    <p:sldId id="908" r:id="rId20"/>
    <p:sldId id="909" r:id="rId21"/>
    <p:sldId id="910" r:id="rId22"/>
    <p:sldId id="918" r:id="rId23"/>
    <p:sldId id="919" r:id="rId24"/>
    <p:sldId id="920" r:id="rId25"/>
    <p:sldId id="921" r:id="rId26"/>
    <p:sldId id="898" r:id="rId27"/>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2D06BA"/>
    <a:srgbClr val="7773A7"/>
    <a:srgbClr val="9966FF"/>
    <a:srgbClr val="4C4488"/>
    <a:srgbClr val="FF0000"/>
    <a:srgbClr val="CCECFF"/>
    <a:srgbClr val="FF7C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89" autoAdjust="0"/>
    <p:restoredTop sz="71223" autoAdjust="0"/>
  </p:normalViewPr>
  <p:slideViewPr>
    <p:cSldViewPr snapToGrid="0" snapToObjects="1">
      <p:cViewPr>
        <p:scale>
          <a:sx n="80" d="100"/>
          <a:sy n="80" d="100"/>
        </p:scale>
        <p:origin x="-708" y="21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68"/>
    </p:cViewPr>
  </p:sorterViewPr>
  <p:notesViewPr>
    <p:cSldViewPr snapToGrid="0" snapToObjects="1">
      <p:cViewPr>
        <p:scale>
          <a:sx n="75" d="100"/>
          <a:sy n="75" d="100"/>
        </p:scale>
        <p:origin x="-522" y="-7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6888" cy="45720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a:defRPr sz="1200" smtClean="0">
                <a:latin typeface="Times New Roman" pitchFamily="18" charset="0"/>
              </a:defRPr>
            </a:lvl1pPr>
          </a:lstStyle>
          <a:p>
            <a:pPr>
              <a:defRPr/>
            </a:pPr>
            <a:endParaRPr lang="en-US"/>
          </a:p>
        </p:txBody>
      </p:sp>
      <p:sp>
        <p:nvSpPr>
          <p:cNvPr id="70659" name="Rectangle 3"/>
          <p:cNvSpPr>
            <a:spLocks noGrp="1" noChangeArrowheads="1"/>
          </p:cNvSpPr>
          <p:nvPr>
            <p:ph type="dt" sz="quarter" idx="1"/>
          </p:nvPr>
        </p:nvSpPr>
        <p:spPr bwMode="auto">
          <a:xfrm>
            <a:off x="3948113" y="0"/>
            <a:ext cx="3036887" cy="45720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a:defRPr sz="1200" smtClean="0">
                <a:latin typeface="Times New Roman" pitchFamily="18" charset="0"/>
              </a:defRPr>
            </a:lvl1pPr>
          </a:lstStyle>
          <a:p>
            <a:pPr>
              <a:defRPr/>
            </a:pPr>
            <a:endParaRPr lang="en-US"/>
          </a:p>
        </p:txBody>
      </p:sp>
      <p:sp>
        <p:nvSpPr>
          <p:cNvPr id="70660" name="Rectangle 4"/>
          <p:cNvSpPr>
            <a:spLocks noGrp="1" noChangeArrowheads="1"/>
          </p:cNvSpPr>
          <p:nvPr>
            <p:ph type="ftr" sz="quarter" idx="2"/>
          </p:nvPr>
        </p:nvSpPr>
        <p:spPr bwMode="auto">
          <a:xfrm>
            <a:off x="0" y="8853488"/>
            <a:ext cx="3036888" cy="45720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a:defRPr sz="1200" smtClean="0">
                <a:latin typeface="Times New Roman" pitchFamily="18" charset="0"/>
              </a:defRPr>
            </a:lvl1pPr>
          </a:lstStyle>
          <a:p>
            <a:pPr>
              <a:defRPr/>
            </a:pPr>
            <a:endParaRPr lang="en-US"/>
          </a:p>
        </p:txBody>
      </p:sp>
      <p:sp>
        <p:nvSpPr>
          <p:cNvPr id="70661" name="Rectangle 5"/>
          <p:cNvSpPr>
            <a:spLocks noGrp="1" noChangeArrowheads="1"/>
          </p:cNvSpPr>
          <p:nvPr>
            <p:ph type="sldNum" sz="quarter" idx="3"/>
          </p:nvPr>
        </p:nvSpPr>
        <p:spPr bwMode="auto">
          <a:xfrm>
            <a:off x="3948113" y="8853488"/>
            <a:ext cx="3036887" cy="45720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a:defRPr sz="1200" smtClean="0">
                <a:latin typeface="Times New Roman" pitchFamily="18" charset="0"/>
              </a:defRPr>
            </a:lvl1pPr>
          </a:lstStyle>
          <a:p>
            <a:pPr>
              <a:defRPr/>
            </a:pPr>
            <a:fld id="{9D5A6175-FC22-4F47-A3BB-B0B17868FCE2}" type="slidenum">
              <a:rPr lang="en-US"/>
              <a:pPr>
                <a:defRPr/>
              </a:pPr>
              <a:t>‹#›</a:t>
            </a:fld>
            <a:endParaRPr lang="en-US"/>
          </a:p>
        </p:txBody>
      </p:sp>
    </p:spTree>
    <p:extLst>
      <p:ext uri="{BB962C8B-B14F-4D97-AF65-F5344CB8AC3E}">
        <p14:creationId xmlns:p14="http://schemas.microsoft.com/office/powerpoint/2010/main" val="2433312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6888" cy="45720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a:defRPr sz="1200" smtClean="0">
                <a:latin typeface="Times New Roman" pitchFamily="18" charset="0"/>
              </a:defRPr>
            </a:lvl1pPr>
          </a:lstStyle>
          <a:p>
            <a:pPr>
              <a:defRPr/>
            </a:pPr>
            <a:endParaRPr lang="en-US"/>
          </a:p>
        </p:txBody>
      </p:sp>
      <p:sp>
        <p:nvSpPr>
          <p:cNvPr id="16387" name="Rectangle 3"/>
          <p:cNvSpPr>
            <a:spLocks noGrp="1" noChangeArrowheads="1"/>
          </p:cNvSpPr>
          <p:nvPr>
            <p:ph type="dt" idx="1"/>
          </p:nvPr>
        </p:nvSpPr>
        <p:spPr bwMode="auto">
          <a:xfrm>
            <a:off x="3948113" y="0"/>
            <a:ext cx="3036887" cy="45720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a:defRPr sz="1200" smtClean="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5252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1225" y="4425950"/>
            <a:ext cx="5162550" cy="4197350"/>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53488"/>
            <a:ext cx="3036888" cy="45720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a:defRPr sz="1200" smtClean="0">
                <a:latin typeface="Times New Roman"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3948113" y="8853488"/>
            <a:ext cx="3036887" cy="457200"/>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a:defRPr sz="1200" smtClean="0">
                <a:latin typeface="Times New Roman" pitchFamily="18" charset="0"/>
              </a:defRPr>
            </a:lvl1pPr>
          </a:lstStyle>
          <a:p>
            <a:pPr>
              <a:defRPr/>
            </a:pPr>
            <a:fld id="{EDEB2027-5207-4FAC-A111-0FD387E587A9}" type="slidenum">
              <a:rPr lang="en-US"/>
              <a:pPr>
                <a:defRPr/>
              </a:pPr>
              <a:t>‹#›</a:t>
            </a:fld>
            <a:endParaRPr lang="en-US"/>
          </a:p>
        </p:txBody>
      </p:sp>
    </p:spTree>
    <p:extLst>
      <p:ext uri="{BB962C8B-B14F-4D97-AF65-F5344CB8AC3E}">
        <p14:creationId xmlns:p14="http://schemas.microsoft.com/office/powerpoint/2010/main" val="4236074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62050" y="684213"/>
            <a:ext cx="4660900" cy="3495675"/>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familiarize ourselves</a:t>
            </a:r>
            <a:r>
              <a:rPr lang="en-US" baseline="0" dirty="0" smtClean="0"/>
              <a:t> with this particular GPS Unit.  It runs on 2AA batteries.  (You might want to try opening the battery compartment by turning the D-ring a quarter-turn to the right and lifting.)  It’s also important to note where the antenna is housed, as blocking this antenna can interfere with the signal strength and give an inaccurate or false location read-out.  Ideally, the unit should be held straight out in front of you at arm’s length, with the antenna end pointed upward.  Avoid leaning over the unit or holding it down at your waist when taking a reading.</a:t>
            </a:r>
          </a:p>
          <a:p>
            <a:endParaRPr lang="en-US" baseline="0" dirty="0" smtClean="0"/>
          </a:p>
          <a:p>
            <a:r>
              <a:rPr lang="en-US" baseline="0" dirty="0" smtClean="0"/>
              <a:t>Also note the position of the mini-USB port; we’ll eventually use this to connect the USB cable to your computer to upload the points.</a:t>
            </a:r>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10</a:t>
            </a:fld>
            <a:endParaRPr lang="en-US"/>
          </a:p>
        </p:txBody>
      </p:sp>
    </p:spTree>
    <p:extLst>
      <p:ext uri="{BB962C8B-B14F-4D97-AF65-F5344CB8AC3E}">
        <p14:creationId xmlns:p14="http://schemas.microsoft.com/office/powerpoint/2010/main" val="67501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585996F-BAAD-40E0-BDD3-E35EEDE25542}"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a:t>I am going to walk through the steps you will take when you collect a GPS point. For right now follow along on the projector screen, you’ll get a chance to do this for yourself later.</a:t>
            </a:r>
          </a:p>
          <a:p>
            <a:endParaRPr lang="en-US" dirty="0"/>
          </a:p>
          <a:p>
            <a:r>
              <a:rPr lang="en-US" dirty="0"/>
              <a:t>The first step is to turn on the unit. There is a small button with a picture of a red </a:t>
            </a:r>
            <a:r>
              <a:rPr lang="en-US" dirty="0" err="1"/>
              <a:t>lightbulb</a:t>
            </a:r>
            <a:r>
              <a:rPr lang="en-US" dirty="0"/>
              <a:t> on it. Press this button </a:t>
            </a:r>
            <a:r>
              <a:rPr lang="en-US" dirty="0" smtClean="0"/>
              <a:t>and hold it down for a second to </a:t>
            </a:r>
            <a:r>
              <a:rPr lang="en-US" dirty="0"/>
              <a:t>turn on the unit.</a:t>
            </a:r>
          </a:p>
          <a:p>
            <a:endParaRPr lang="en-US" dirty="0"/>
          </a:p>
          <a:p>
            <a:r>
              <a:rPr lang="en-US" dirty="0"/>
              <a:t>After a couple of seconds, the unit will start searching for </a:t>
            </a:r>
            <a:r>
              <a:rPr lang="en-US" dirty="0" smtClean="0"/>
              <a:t>satellites.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989A9F9-C47C-4642-BE6D-E7E16E8EB5C9}"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a:t>This page is the Satellite Acquisition Page. </a:t>
            </a:r>
            <a:r>
              <a:rPr lang="en-US" dirty="0" smtClean="0"/>
              <a:t>(If you cannot see it, press the Page button several times to get to it.) It </a:t>
            </a:r>
            <a:r>
              <a:rPr lang="en-US" dirty="0"/>
              <a:t>will tell you where the satellites are in the sky and how many the receiver “sees” and how many it has locked on to</a:t>
            </a:r>
            <a:r>
              <a:rPr lang="en-US" dirty="0" smtClean="0"/>
              <a:t>.  (see next slide for diagram) These satellites are in orbit around the earth and are constantly</a:t>
            </a:r>
            <a:r>
              <a:rPr lang="en-US" baseline="0" dirty="0" smtClean="0"/>
              <a:t> moving.</a:t>
            </a:r>
            <a:endParaRPr lang="en-US" dirty="0"/>
          </a:p>
          <a:p>
            <a:r>
              <a:rPr lang="en-US" dirty="0"/>
              <a:t>     </a:t>
            </a:r>
            <a:r>
              <a:rPr lang="en-US" dirty="0" smtClean="0"/>
              <a:t>At</a:t>
            </a:r>
            <a:r>
              <a:rPr lang="en-US" baseline="0" dirty="0" smtClean="0"/>
              <a:t> any given time t</a:t>
            </a:r>
            <a:r>
              <a:rPr lang="en-US" dirty="0" smtClean="0"/>
              <a:t>he </a:t>
            </a:r>
            <a:r>
              <a:rPr lang="en-US" dirty="0"/>
              <a:t>Garmin can see up to 12 satellites, however it only needs to lock onto 4 to get a position. </a:t>
            </a:r>
            <a:r>
              <a:rPr lang="en-US" dirty="0" smtClean="0"/>
              <a:t>The best</a:t>
            </a:r>
            <a:r>
              <a:rPr lang="en-US" baseline="0" dirty="0" smtClean="0"/>
              <a:t> accuracy will occur when those 4 satellites form a pyramid above you; i.e. 3 make a triangle at points around the horizon, and a fourth is directly overhead.  </a:t>
            </a:r>
            <a:r>
              <a:rPr lang="en-US" dirty="0" smtClean="0"/>
              <a:t>As </a:t>
            </a:r>
            <a:r>
              <a:rPr lang="en-US" dirty="0"/>
              <a:t>you can see the receiver in this picture </a:t>
            </a:r>
            <a:r>
              <a:rPr lang="en-US" dirty="0" smtClean="0"/>
              <a:t>sees and is locked onto 10 satellites.</a:t>
            </a:r>
            <a:endParaRPr lang="en-US" dirty="0"/>
          </a:p>
          <a:p>
            <a:r>
              <a:rPr lang="en-US" dirty="0"/>
              <a:t>     What does it mean to be locked in to a satellite? It means that the signal from the satellites is strong enough to read reliably by the receiver. When the satellite has been found, but not locked in it is highlighted in </a:t>
            </a:r>
            <a:r>
              <a:rPr lang="en-US" dirty="0" smtClean="0"/>
              <a:t>grey, </a:t>
            </a:r>
            <a:r>
              <a:rPr lang="en-US" dirty="0"/>
              <a:t>once its locked in, the highlighting </a:t>
            </a:r>
            <a:r>
              <a:rPr lang="en-US" dirty="0" smtClean="0"/>
              <a:t>turns black. </a:t>
            </a:r>
            <a:r>
              <a:rPr lang="en-US" dirty="0"/>
              <a:t>Note the bars at the bottom. </a:t>
            </a:r>
            <a:r>
              <a:rPr lang="en-US" dirty="0" smtClean="0"/>
              <a:t>They </a:t>
            </a:r>
            <a:r>
              <a:rPr lang="en-US" dirty="0"/>
              <a:t>display the strength of the signal. The higher the bar the stronger the signal</a:t>
            </a:r>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 of the helpful things about this </a:t>
            </a:r>
            <a:r>
              <a:rPr lang="en-US" dirty="0" smtClean="0"/>
              <a:t>page </a:t>
            </a:r>
            <a:r>
              <a:rPr lang="en-US" dirty="0" smtClean="0"/>
              <a:t>is it tells you where the satellites are in the sky. This is helpful when identifying potential obstructions in the sky</a:t>
            </a:r>
            <a:r>
              <a:rPr lang="en-US" baseline="0" dirty="0" smtClean="0"/>
              <a:t> (such as trees or buildings, through which the signal cannot travel) </a:t>
            </a:r>
            <a:r>
              <a:rPr lang="en-US" dirty="0" smtClean="0"/>
              <a:t>as well as determine potential accuracy problems due to poorly positioned satellites.  On this display the dot in the middle represents you, the inner circle is 45 degrees above the horizon and the outer circle represents the horizon. (There is a north indicator to help you orient yourself in relation to potential obstructions.)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13</a:t>
            </a:fld>
            <a:endParaRPr lang="en-US"/>
          </a:p>
        </p:txBody>
      </p:sp>
    </p:spTree>
    <p:extLst>
      <p:ext uri="{BB962C8B-B14F-4D97-AF65-F5344CB8AC3E}">
        <p14:creationId xmlns:p14="http://schemas.microsoft.com/office/powerpoint/2010/main" val="164381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60FEB47-3ADC-4AB0-B8F2-E9E178CD48D7}" type="slidenum">
              <a:rPr lang="en-US"/>
              <a:pPr/>
              <a:t>14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After enough satellites have been located, </a:t>
            </a:r>
            <a:r>
              <a:rPr lang="en-US" dirty="0" smtClean="0"/>
              <a:t>you are </a:t>
            </a:r>
            <a:r>
              <a:rPr lang="en-US" b="1" dirty="0" smtClean="0"/>
              <a:t>ready</a:t>
            </a:r>
            <a:r>
              <a:rPr lang="en-US" dirty="0" smtClean="0"/>
              <a:t> to take a “Waypoint”. This is a point stored in the unit that records your position at</a:t>
            </a:r>
            <a:r>
              <a:rPr lang="en-US" baseline="0" dirty="0" smtClean="0"/>
              <a:t> the current time.  </a:t>
            </a:r>
            <a:r>
              <a:rPr lang="en-US" dirty="0" smtClean="0"/>
              <a:t>Of </a:t>
            </a:r>
            <a:r>
              <a:rPr lang="en-US" dirty="0"/>
              <a:t>course, as you’ll notice when you’re outside doing this for real the position may keep changing, even though you may not be moving. This is due to </a:t>
            </a:r>
            <a:r>
              <a:rPr lang="en-US" dirty="0" smtClean="0"/>
              <a:t>signal strength and current</a:t>
            </a:r>
            <a:r>
              <a:rPr lang="en-US" baseline="0" dirty="0" smtClean="0"/>
              <a:t> satellite location</a:t>
            </a:r>
            <a:r>
              <a:rPr lang="en-US" dirty="0" smtClean="0"/>
              <a:t>. </a:t>
            </a:r>
            <a:endParaRPr lang="en-US" dirty="0"/>
          </a:p>
          <a:p>
            <a:endParaRPr lang="en-US" dirty="0"/>
          </a:p>
          <a:p>
            <a:r>
              <a:rPr lang="en-US" dirty="0"/>
              <a:t>Another feature on the screen that is worth pointing out is the direction indicator on top. This acts similar to a compass, telling you in which direction you are travelling. However it is not a magnetic compass, so there is a bit of a lag time between when you change your direction and when that change shows up on the receiver.</a:t>
            </a:r>
          </a:p>
          <a:p>
            <a:endParaRPr lang="en-US" dirty="0"/>
          </a:p>
          <a:p>
            <a:r>
              <a:rPr lang="en-US" dirty="0"/>
              <a:t>The unit will also display your speed, as well as your altitude. However the altitude reading is subject to the greatest error, so don’t pay too much attention to it.</a:t>
            </a:r>
          </a:p>
          <a:p>
            <a:endParaRPr lang="en-US" dirty="0"/>
          </a:p>
          <a:p>
            <a:r>
              <a:rPr lang="en-US" dirty="0"/>
              <a:t>Finally, there is a clock </a:t>
            </a:r>
            <a:r>
              <a:rPr lang="en-US" dirty="0" smtClean="0"/>
              <a:t>which </a:t>
            </a:r>
            <a:r>
              <a:rPr lang="en-US" dirty="0"/>
              <a:t>displays the current time</a:t>
            </a:r>
            <a:r>
              <a:rPr lang="en-US" dirty="0" smtClean="0"/>
              <a:t>.  </a:t>
            </a:r>
          </a:p>
          <a:p>
            <a:endParaRPr lang="en-US" dirty="0" smtClean="0"/>
          </a:p>
          <a:p>
            <a:r>
              <a:rPr lang="en-US" dirty="0" smtClean="0"/>
              <a:t>Now let’s talk more about </a:t>
            </a:r>
            <a:r>
              <a:rPr lang="en-US" b="1" dirty="0" smtClean="0"/>
              <a:t>Position</a:t>
            </a:r>
            <a:r>
              <a:rPr lang="en-US" b="1" baseline="0" dirty="0" smtClean="0"/>
              <a:t> Formats.</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equator is at zero degrees Latitude and the Prime Meridian (running through England) is</a:t>
            </a:r>
            <a:r>
              <a:rPr lang="en-US" baseline="0" dirty="0" smtClean="0"/>
              <a:t> at zero degrees Longitude.  90 degrees N is the north pole, and 180 degrees W or E falls near the “international date line” in the Pacific ocean.  Kampala is near the equator (0 degrees Latitude) and also near 32 degrees East Longitude.  So your readings should be something like this, give or take a degree or 2.  (one degree, near the equator, is approximately 110 kilometers, for reference; thus one minute is about 2 kilometers (110/60).</a:t>
            </a:r>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15</a:t>
            </a:fld>
            <a:endParaRPr lang="en-US"/>
          </a:p>
        </p:txBody>
      </p:sp>
    </p:spTree>
    <p:extLst>
      <p:ext uri="{BB962C8B-B14F-4D97-AF65-F5344CB8AC3E}">
        <p14:creationId xmlns:p14="http://schemas.microsoft.com/office/powerpoint/2010/main" val="326188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Menu button twice</a:t>
            </a:r>
            <a:r>
              <a:rPr lang="en-US" baseline="0" dirty="0" smtClean="0"/>
              <a:t> to reach the main menu.  Near the bottom is the word “Setup”.  Navigate down to this choice using the rocker button and click on it to get to the Setup menu.  Then use the Rocker button to navigate right to the “Units” tab.  Here you will see several choices; make sure the Decimal Degrees option is the one chosen.  If you do this for each unit before assigning the GPS units to your field crew, everything will be set in Decimal Degrees BEFORE collection has begun, and later confusion can be avoided.</a:t>
            </a:r>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17</a:t>
            </a:fld>
            <a:endParaRPr lang="en-US"/>
          </a:p>
        </p:txBody>
      </p:sp>
    </p:spTree>
    <p:extLst>
      <p:ext uri="{BB962C8B-B14F-4D97-AF65-F5344CB8AC3E}">
        <p14:creationId xmlns:p14="http://schemas.microsoft.com/office/powerpoint/2010/main" val="236524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C63518B-C3E0-432E-B6EE-DBA155B60449}" type="slidenum">
              <a:rPr lang="en-US"/>
              <a:pPr/>
              <a:t>18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So you’re out in the field, and you’ve turned on the Garmin. You have found enough satellites, and you’re ready to collect a point.  The first thing you do is press the “Mark” button. </a:t>
            </a:r>
            <a:r>
              <a:rPr lang="en-US" dirty="0" smtClean="0"/>
              <a:t>(Press and HOLD the “Enter” button).</a:t>
            </a:r>
            <a:endParaRPr lang="en-US" dirty="0"/>
          </a:p>
          <a:p>
            <a:endParaRPr lang="en-US" dirty="0"/>
          </a:p>
          <a:p>
            <a:r>
              <a:rPr lang="en-US" dirty="0"/>
              <a:t>After the Mark button is pressed, the Garmin displays the Waypoint page. This action assigns a number to the waypoint you are about to collect. </a:t>
            </a:r>
            <a:r>
              <a:rPr lang="en-US" b="0" dirty="0"/>
              <a:t>(</a:t>
            </a:r>
            <a:r>
              <a:rPr lang="en-US" b="1" dirty="0"/>
              <a:t>The assigned waypoint number is not the number that you will be recording. Instead, change the waypoint number to the appropriate </a:t>
            </a:r>
            <a:r>
              <a:rPr lang="en-US" b="1" dirty="0" smtClean="0"/>
              <a:t>venue ID number.</a:t>
            </a:r>
            <a:r>
              <a:rPr lang="en-US" dirty="0" smtClean="0"/>
              <a:t> </a:t>
            </a:r>
            <a:r>
              <a:rPr lang="en-US" dirty="0"/>
              <a:t>The process of changing the waypoint name and the </a:t>
            </a:r>
            <a:r>
              <a:rPr lang="en-US" dirty="0" smtClean="0"/>
              <a:t>venue ID </a:t>
            </a:r>
            <a:r>
              <a:rPr lang="en-US" dirty="0"/>
              <a:t>numbers will be covered later when we discuss GPS collection protocols for the survey</a:t>
            </a:r>
            <a:r>
              <a:rPr lang="en-US" dirty="0" smtClean="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55F788F-BC53-4858-BE70-6D38ECD00186}" type="slidenum">
              <a:rPr lang="en-US"/>
              <a:pPr/>
              <a:t>19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Use the main Rocker </a:t>
            </a:r>
            <a:r>
              <a:rPr lang="en-US" baseline="0" dirty="0" smtClean="0"/>
              <a:t>button to navigate around the Waypoint Page.  (if necessary, navigate to the Waypoint ID field using the Rocker button.  Press Enter to begin editing this field, using the Rocker button left and right to highlight each digit in turn, and up and down to advance or decrease each digit, selecting the appropriate letters and numbers and pressing Enter once more when the correct ID is displayed). </a:t>
            </a:r>
          </a:p>
          <a:p>
            <a:endParaRPr lang="en-US" baseline="0" dirty="0" smtClean="0"/>
          </a:p>
          <a:p>
            <a:r>
              <a:rPr lang="en-US" dirty="0" smtClean="0"/>
              <a:t>Then record </a:t>
            </a:r>
            <a:r>
              <a:rPr lang="en-US" dirty="0"/>
              <a:t>the coordinate </a:t>
            </a:r>
            <a:r>
              <a:rPr lang="en-US" dirty="0" smtClean="0"/>
              <a:t>and Waypoint ID by hand in </a:t>
            </a:r>
            <a:r>
              <a:rPr lang="en-US" dirty="0"/>
              <a:t>your log sheet </a:t>
            </a:r>
            <a:r>
              <a:rPr lang="en-US" dirty="0" smtClean="0"/>
              <a:t>and finally, </a:t>
            </a:r>
            <a:r>
              <a:rPr lang="en-US" b="1" dirty="0" smtClean="0"/>
              <a:t>making </a:t>
            </a:r>
            <a:r>
              <a:rPr lang="en-US" b="1" dirty="0"/>
              <a:t>sure the word </a:t>
            </a:r>
            <a:r>
              <a:rPr lang="en-US" b="1" dirty="0" smtClean="0"/>
              <a:t>“OK” </a:t>
            </a:r>
            <a:r>
              <a:rPr lang="en-US" b="1" dirty="0"/>
              <a:t>is </a:t>
            </a:r>
            <a:r>
              <a:rPr lang="en-US" b="1" dirty="0" smtClean="0"/>
              <a:t>highlighted,</a:t>
            </a:r>
            <a:r>
              <a:rPr lang="en-US" b="1" baseline="0" dirty="0" smtClean="0"/>
              <a:t> press “Enter” to record your point in the unit’s memory</a:t>
            </a:r>
            <a:r>
              <a:rPr lang="en-US" baseline="0" dirty="0" smtClean="0"/>
              <a:t>.  Until the OK button is selected and Enter is pressed, the point will NOT be saved!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EEC3749-DB4E-40F9-B13D-FD7EACC5E9D1}" type="slidenum">
              <a:rPr lang="en-US"/>
              <a:pPr/>
              <a:t>20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These are other pages that are available in the Garmin. They can be ignored as they won’t be used during the survey.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1225" y="4425950"/>
            <a:ext cx="5165725"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Clr>
                <a:schemeClr val="tx1"/>
              </a:buCl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21</a:t>
            </a:fld>
            <a:endParaRPr lang="en-US"/>
          </a:p>
        </p:txBody>
      </p:sp>
    </p:spTree>
    <p:extLst>
      <p:ext uri="{BB962C8B-B14F-4D97-AF65-F5344CB8AC3E}">
        <p14:creationId xmlns:p14="http://schemas.microsoft.com/office/powerpoint/2010/main" val="313424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3</a:t>
            </a:fld>
            <a:endParaRPr lang="en-US"/>
          </a:p>
        </p:txBody>
      </p:sp>
    </p:spTree>
    <p:extLst>
      <p:ext uri="{BB962C8B-B14F-4D97-AF65-F5344CB8AC3E}">
        <p14:creationId xmlns:p14="http://schemas.microsoft.com/office/powerpoint/2010/main" val="399579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4</a:t>
            </a:fld>
            <a:endParaRPr lang="en-US"/>
          </a:p>
        </p:txBody>
      </p:sp>
    </p:spTree>
    <p:extLst>
      <p:ext uri="{BB962C8B-B14F-4D97-AF65-F5344CB8AC3E}">
        <p14:creationId xmlns:p14="http://schemas.microsoft.com/office/powerpoint/2010/main" val="159830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5</a:t>
            </a:fld>
            <a:endParaRPr lang="en-US"/>
          </a:p>
        </p:txBody>
      </p:sp>
    </p:spTree>
    <p:extLst>
      <p:ext uri="{BB962C8B-B14F-4D97-AF65-F5344CB8AC3E}">
        <p14:creationId xmlns:p14="http://schemas.microsoft.com/office/powerpoint/2010/main" val="273866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6</a:t>
            </a:fld>
            <a:endParaRPr lang="en-US"/>
          </a:p>
        </p:txBody>
      </p:sp>
    </p:spTree>
    <p:extLst>
      <p:ext uri="{BB962C8B-B14F-4D97-AF65-F5344CB8AC3E}">
        <p14:creationId xmlns:p14="http://schemas.microsoft.com/office/powerpoint/2010/main" val="372755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7</a:t>
            </a:fld>
            <a:endParaRPr lang="en-US"/>
          </a:p>
        </p:txBody>
      </p:sp>
    </p:spTree>
    <p:extLst>
      <p:ext uri="{BB962C8B-B14F-4D97-AF65-F5344CB8AC3E}">
        <p14:creationId xmlns:p14="http://schemas.microsoft.com/office/powerpoint/2010/main" val="239932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B2027-5207-4FAC-A111-0FD387E587A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5C3091B-63F6-41BC-8B98-5D856E9DE73E}" type="slidenum">
              <a:rPr lang="en-US"/>
              <a:pPr/>
              <a:t>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(Hold Up Garmin)</a:t>
            </a:r>
          </a:p>
          <a:p>
            <a:endParaRPr lang="en-US"/>
          </a:p>
          <a:p>
            <a:r>
              <a:rPr lang="en-US"/>
              <a:t>This is the Garmin GPS unit you will be using. </a:t>
            </a:r>
          </a:p>
          <a:p>
            <a:endParaRPr lang="en-US"/>
          </a:p>
          <a:p>
            <a:r>
              <a:rPr lang="en-US"/>
              <a:t>This section (point to the antenna area) is the antenna.</a:t>
            </a:r>
          </a:p>
          <a:p>
            <a:r>
              <a:rPr lang="en-US"/>
              <a:t>These are the control buttons that you will use to move through the screens.</a:t>
            </a:r>
          </a:p>
          <a:p>
            <a:r>
              <a:rPr lang="en-US"/>
              <a:t>This is the display screen. (Point to the display screen).  There are several different “pages” that the Garmin uses. You can cycle through to the page you need by using the “Page” button.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1B6DE-91EC-4B9B-A1E9-3CA6E9A2BC57}" type="slidenum">
              <a:rPr lang="en-US"/>
              <a:pPr>
                <a:defRPr/>
              </a:pPr>
              <a:t>‹#›</a:t>
            </a:fld>
            <a:endParaRPr lang="en-US"/>
          </a:p>
        </p:txBody>
      </p:sp>
    </p:spTree>
    <p:extLst>
      <p:ext uri="{BB962C8B-B14F-4D97-AF65-F5344CB8AC3E}">
        <p14:creationId xmlns:p14="http://schemas.microsoft.com/office/powerpoint/2010/main" val="36667979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5F0D5-429D-4A8C-923B-714526E8C08F}" type="slidenum">
              <a:rPr lang="en-US"/>
              <a:pPr>
                <a:defRPr/>
              </a:pPr>
              <a:t>‹#›</a:t>
            </a:fld>
            <a:endParaRPr lang="en-US"/>
          </a:p>
        </p:txBody>
      </p:sp>
    </p:spTree>
    <p:extLst>
      <p:ext uri="{BB962C8B-B14F-4D97-AF65-F5344CB8AC3E}">
        <p14:creationId xmlns:p14="http://schemas.microsoft.com/office/powerpoint/2010/main" val="41327078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D6CEA-F8A1-4086-8EC9-69968B798C8C}" type="slidenum">
              <a:rPr lang="en-US"/>
              <a:pPr>
                <a:defRPr/>
              </a:pPr>
              <a:t>‹#›</a:t>
            </a:fld>
            <a:endParaRPr lang="en-US"/>
          </a:p>
        </p:txBody>
      </p:sp>
    </p:spTree>
    <p:extLst>
      <p:ext uri="{BB962C8B-B14F-4D97-AF65-F5344CB8AC3E}">
        <p14:creationId xmlns:p14="http://schemas.microsoft.com/office/powerpoint/2010/main" val="31100488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9A54986-C8ED-4EB7-812A-3C1431B65746}" type="slidenum">
              <a:rPr lang="en-US"/>
              <a:pPr>
                <a:defRPr/>
              </a:pPr>
              <a:t>‹#›</a:t>
            </a:fld>
            <a:endParaRPr lang="en-US"/>
          </a:p>
        </p:txBody>
      </p:sp>
    </p:spTree>
    <p:extLst>
      <p:ext uri="{BB962C8B-B14F-4D97-AF65-F5344CB8AC3E}">
        <p14:creationId xmlns:p14="http://schemas.microsoft.com/office/powerpoint/2010/main" val="16841587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B486D4-B22A-42E2-A3C4-EA7E374AEF78}" type="slidenum">
              <a:rPr lang="en-US"/>
              <a:pPr>
                <a:defRPr/>
              </a:pPr>
              <a:t>‹#›</a:t>
            </a:fld>
            <a:endParaRPr lang="en-US"/>
          </a:p>
        </p:txBody>
      </p:sp>
    </p:spTree>
    <p:extLst>
      <p:ext uri="{BB962C8B-B14F-4D97-AF65-F5344CB8AC3E}">
        <p14:creationId xmlns:p14="http://schemas.microsoft.com/office/powerpoint/2010/main" val="7878925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FFE48EB-04F2-4E23-AD29-284147E0058C}" type="slidenum">
              <a:rPr lang="en-US"/>
              <a:pPr>
                <a:defRPr/>
              </a:pPr>
              <a:t>‹#›</a:t>
            </a:fld>
            <a:endParaRPr lang="en-US"/>
          </a:p>
        </p:txBody>
      </p:sp>
    </p:spTree>
    <p:extLst>
      <p:ext uri="{BB962C8B-B14F-4D97-AF65-F5344CB8AC3E}">
        <p14:creationId xmlns:p14="http://schemas.microsoft.com/office/powerpoint/2010/main" val="27653118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4B1C8E9-D590-42E4-B819-42F7E4E25812}" type="slidenum">
              <a:rPr lang="en-US"/>
              <a:pPr>
                <a:defRPr/>
              </a:pPr>
              <a:t>‹#›</a:t>
            </a:fld>
            <a:endParaRPr lang="en-US"/>
          </a:p>
        </p:txBody>
      </p:sp>
    </p:spTree>
    <p:extLst>
      <p:ext uri="{BB962C8B-B14F-4D97-AF65-F5344CB8AC3E}">
        <p14:creationId xmlns:p14="http://schemas.microsoft.com/office/powerpoint/2010/main" val="16929692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81C70BE-A086-4F68-B302-A31CABCE7A33}" type="slidenum">
              <a:rPr lang="en-US"/>
              <a:pPr>
                <a:defRPr/>
              </a:pPr>
              <a:t>‹#›</a:t>
            </a:fld>
            <a:endParaRPr lang="en-US"/>
          </a:p>
        </p:txBody>
      </p:sp>
    </p:spTree>
    <p:extLst>
      <p:ext uri="{BB962C8B-B14F-4D97-AF65-F5344CB8AC3E}">
        <p14:creationId xmlns:p14="http://schemas.microsoft.com/office/powerpoint/2010/main" val="29979386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AC31E75-B78B-44BF-916D-0F69BB671410}" type="slidenum">
              <a:rPr lang="en-US"/>
              <a:pPr>
                <a:defRPr/>
              </a:pPr>
              <a:t>‹#›</a:t>
            </a:fld>
            <a:endParaRPr lang="en-US"/>
          </a:p>
        </p:txBody>
      </p:sp>
    </p:spTree>
    <p:extLst>
      <p:ext uri="{BB962C8B-B14F-4D97-AF65-F5344CB8AC3E}">
        <p14:creationId xmlns:p14="http://schemas.microsoft.com/office/powerpoint/2010/main" val="9182341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44385E7-2C07-498A-993F-46A091AFC53E}" type="slidenum">
              <a:rPr lang="en-US"/>
              <a:pPr>
                <a:defRPr/>
              </a:pPr>
              <a:t>‹#›</a:t>
            </a:fld>
            <a:endParaRPr lang="en-US"/>
          </a:p>
        </p:txBody>
      </p:sp>
    </p:spTree>
    <p:extLst>
      <p:ext uri="{BB962C8B-B14F-4D97-AF65-F5344CB8AC3E}">
        <p14:creationId xmlns:p14="http://schemas.microsoft.com/office/powerpoint/2010/main" val="22287395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31C21D-0DAC-4846-AB7F-8EB02922C22F}" type="slidenum">
              <a:rPr lang="en-US"/>
              <a:pPr>
                <a:defRPr/>
              </a:pPr>
              <a:t>‹#›</a:t>
            </a:fld>
            <a:endParaRPr lang="en-US"/>
          </a:p>
        </p:txBody>
      </p:sp>
    </p:spTree>
    <p:extLst>
      <p:ext uri="{BB962C8B-B14F-4D97-AF65-F5344CB8AC3E}">
        <p14:creationId xmlns:p14="http://schemas.microsoft.com/office/powerpoint/2010/main" val="16747660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890D66-9A92-4493-AF31-8643CB526662}" type="slidenum">
              <a:rPr lang="en-US"/>
              <a:pPr>
                <a:defRPr/>
              </a:pPr>
              <a:t>‹#›</a:t>
            </a:fld>
            <a:endParaRPr lang="en-US"/>
          </a:p>
        </p:txBody>
      </p:sp>
    </p:spTree>
    <p:extLst>
      <p:ext uri="{BB962C8B-B14F-4D97-AF65-F5344CB8AC3E}">
        <p14:creationId xmlns:p14="http://schemas.microsoft.com/office/powerpoint/2010/main" val="26077089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54FFF55-3CC3-4F31-A9E1-630E91CB41A4}" type="slidenum">
              <a:rPr lang="en-US"/>
              <a:pPr>
                <a:defRPr/>
              </a:pPr>
              <a:t>‹#›</a:t>
            </a:fld>
            <a:endParaRPr lang="en-US"/>
          </a:p>
        </p:txBody>
      </p:sp>
    </p:spTree>
    <p:extLst>
      <p:ext uri="{BB962C8B-B14F-4D97-AF65-F5344CB8AC3E}">
        <p14:creationId xmlns:p14="http://schemas.microsoft.com/office/powerpoint/2010/main" val="11906074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391281F-320E-4956-9652-98D2C3CB2495}" type="slidenum">
              <a:rPr lang="en-US"/>
              <a:pPr>
                <a:defRPr/>
              </a:pPr>
              <a:t>‹#›</a:t>
            </a:fld>
            <a:endParaRPr lang="en-US"/>
          </a:p>
        </p:txBody>
      </p:sp>
    </p:spTree>
    <p:extLst>
      <p:ext uri="{BB962C8B-B14F-4D97-AF65-F5344CB8AC3E}">
        <p14:creationId xmlns:p14="http://schemas.microsoft.com/office/powerpoint/2010/main" val="577193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F33705E-D935-46D4-84D6-7A0B00EA7CC9}" type="slidenum">
              <a:rPr lang="en-US"/>
              <a:pPr>
                <a:defRPr/>
              </a:pPr>
              <a:t>‹#›</a:t>
            </a:fld>
            <a:endParaRPr lang="en-US"/>
          </a:p>
        </p:txBody>
      </p:sp>
    </p:spTree>
    <p:extLst>
      <p:ext uri="{BB962C8B-B14F-4D97-AF65-F5344CB8AC3E}">
        <p14:creationId xmlns:p14="http://schemas.microsoft.com/office/powerpoint/2010/main" val="36898903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F7F7575-5E2A-4D46-A751-6204C5A35B5A}" type="slidenum">
              <a:rPr lang="en-US"/>
              <a:pPr>
                <a:defRPr/>
              </a:pPr>
              <a:t>‹#›</a:t>
            </a:fld>
            <a:endParaRPr lang="en-US"/>
          </a:p>
        </p:txBody>
      </p:sp>
    </p:spTree>
    <p:extLst>
      <p:ext uri="{BB962C8B-B14F-4D97-AF65-F5344CB8AC3E}">
        <p14:creationId xmlns:p14="http://schemas.microsoft.com/office/powerpoint/2010/main" val="36576354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007C302-08A5-4869-94D7-008A2160836A}" type="slidenum">
              <a:rPr lang="en-US"/>
              <a:pPr>
                <a:defRPr/>
              </a:pPr>
              <a:t>‹#›</a:t>
            </a:fld>
            <a:endParaRPr lang="en-US"/>
          </a:p>
        </p:txBody>
      </p:sp>
    </p:spTree>
    <p:extLst>
      <p:ext uri="{BB962C8B-B14F-4D97-AF65-F5344CB8AC3E}">
        <p14:creationId xmlns:p14="http://schemas.microsoft.com/office/powerpoint/2010/main" val="33358989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39438B-D045-4DBA-94F0-7B7A7213C931}" type="slidenum">
              <a:rPr lang="en-US"/>
              <a:pPr>
                <a:defRPr/>
              </a:pPr>
              <a:t>‹#›</a:t>
            </a:fld>
            <a:endParaRPr lang="en-US"/>
          </a:p>
        </p:txBody>
      </p:sp>
    </p:spTree>
    <p:extLst>
      <p:ext uri="{BB962C8B-B14F-4D97-AF65-F5344CB8AC3E}">
        <p14:creationId xmlns:p14="http://schemas.microsoft.com/office/powerpoint/2010/main" val="33761101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CDBA3-40B5-4A63-9677-68B9B6390E3A}" type="slidenum">
              <a:rPr lang="en-US"/>
              <a:pPr>
                <a:defRPr/>
              </a:pPr>
              <a:t>‹#›</a:t>
            </a:fld>
            <a:endParaRPr lang="en-US"/>
          </a:p>
        </p:txBody>
      </p:sp>
    </p:spTree>
    <p:extLst>
      <p:ext uri="{BB962C8B-B14F-4D97-AF65-F5344CB8AC3E}">
        <p14:creationId xmlns:p14="http://schemas.microsoft.com/office/powerpoint/2010/main" val="38351250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20F82C-593F-47DF-97F8-EE3EA935F930}" type="slidenum">
              <a:rPr lang="en-US"/>
              <a:pPr>
                <a:defRPr/>
              </a:pPr>
              <a:t>‹#›</a:t>
            </a:fld>
            <a:endParaRPr lang="en-US"/>
          </a:p>
        </p:txBody>
      </p:sp>
    </p:spTree>
    <p:extLst>
      <p:ext uri="{BB962C8B-B14F-4D97-AF65-F5344CB8AC3E}">
        <p14:creationId xmlns:p14="http://schemas.microsoft.com/office/powerpoint/2010/main" val="41093783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BA93ED-50F8-4058-BEAA-A45504612B15}" type="slidenum">
              <a:rPr lang="en-US"/>
              <a:pPr>
                <a:defRPr/>
              </a:pPr>
              <a:t>‹#›</a:t>
            </a:fld>
            <a:endParaRPr lang="en-US"/>
          </a:p>
        </p:txBody>
      </p:sp>
    </p:spTree>
    <p:extLst>
      <p:ext uri="{BB962C8B-B14F-4D97-AF65-F5344CB8AC3E}">
        <p14:creationId xmlns:p14="http://schemas.microsoft.com/office/powerpoint/2010/main" val="37215866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70C24F-26C2-44B5-9937-C24B462D844F}" type="slidenum">
              <a:rPr lang="en-US"/>
              <a:pPr>
                <a:defRPr/>
              </a:pPr>
              <a:t>‹#›</a:t>
            </a:fld>
            <a:endParaRPr lang="en-US"/>
          </a:p>
        </p:txBody>
      </p:sp>
    </p:spTree>
    <p:extLst>
      <p:ext uri="{BB962C8B-B14F-4D97-AF65-F5344CB8AC3E}">
        <p14:creationId xmlns:p14="http://schemas.microsoft.com/office/powerpoint/2010/main" val="13923169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0FB9E-F20E-45B7-A0D2-55B2790E440B}" type="slidenum">
              <a:rPr lang="en-US"/>
              <a:pPr>
                <a:defRPr/>
              </a:pPr>
              <a:t>‹#›</a:t>
            </a:fld>
            <a:endParaRPr lang="en-US"/>
          </a:p>
        </p:txBody>
      </p:sp>
    </p:spTree>
    <p:extLst>
      <p:ext uri="{BB962C8B-B14F-4D97-AF65-F5344CB8AC3E}">
        <p14:creationId xmlns:p14="http://schemas.microsoft.com/office/powerpoint/2010/main" val="757233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70851-8E23-471D-9549-A55D6AAD8210}" type="slidenum">
              <a:rPr lang="en-US"/>
              <a:pPr>
                <a:defRPr/>
              </a:pPr>
              <a:t>‹#›</a:t>
            </a:fld>
            <a:endParaRPr lang="en-US"/>
          </a:p>
        </p:txBody>
      </p:sp>
    </p:spTree>
    <p:extLst>
      <p:ext uri="{BB962C8B-B14F-4D97-AF65-F5344CB8AC3E}">
        <p14:creationId xmlns:p14="http://schemas.microsoft.com/office/powerpoint/2010/main" val="31934263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1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1061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p>
        </p:txBody>
      </p:sp>
      <p:sp>
        <p:nvSpPr>
          <p:cNvPr id="1061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F5A15229-9C75-4BBE-AE89-93333DC664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creen_triangles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3513" y="6135688"/>
            <a:ext cx="88153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96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en-US"/>
          </a:p>
        </p:txBody>
      </p:sp>
      <p:sp>
        <p:nvSpPr>
          <p:cNvPr id="106496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en-US"/>
          </a:p>
        </p:txBody>
      </p:sp>
      <p:sp>
        <p:nvSpPr>
          <p:cNvPr id="106496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F7585E58-8B80-4131-88E7-C7D859153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Arial"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3450" y="1100694"/>
            <a:ext cx="8305800" cy="1676400"/>
          </a:xfrm>
        </p:spPr>
        <p:txBody>
          <a:bodyPr/>
          <a:lstStyle/>
          <a:p>
            <a:pPr algn="ctr" eaLnBrk="1" hangingPunct="1"/>
            <a:r>
              <a:rPr lang="en-US" sz="3600" b="0" dirty="0" smtClean="0"/>
              <a:t>Collecting  Geographic Coordinates</a:t>
            </a:r>
            <a:br>
              <a:rPr lang="en-US" sz="3600" b="0" dirty="0" smtClean="0"/>
            </a:br>
            <a:r>
              <a:rPr lang="en-US" b="0" dirty="0" smtClean="0"/>
              <a:t>Using GPS Devices</a:t>
            </a:r>
            <a:endParaRPr lang="en-US" sz="2000" dirty="0" smtClean="0">
              <a:solidFill>
                <a:srgbClr val="003399"/>
              </a:solidFill>
            </a:endParaRPr>
          </a:p>
        </p:txBody>
      </p:sp>
      <p:sp>
        <p:nvSpPr>
          <p:cNvPr id="4099" name="Text Box 3"/>
          <p:cNvSpPr txBox="1">
            <a:spLocks noChangeArrowheads="1"/>
          </p:cNvSpPr>
          <p:nvPr/>
        </p:nvSpPr>
        <p:spPr bwMode="auto">
          <a:xfrm>
            <a:off x="838200" y="3448050"/>
            <a:ext cx="754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spcBef>
                <a:spcPct val="50000"/>
              </a:spcBef>
            </a:pPr>
            <a:endParaRPr lang="en-US" dirty="0"/>
          </a:p>
          <a:p>
            <a:pPr algn="ctr">
              <a:spcBef>
                <a:spcPct val="50000"/>
              </a:spcBef>
            </a:pPr>
            <a:endParaRPr lang="en-US" dirty="0"/>
          </a:p>
          <a:p>
            <a:pPr algn="ctr">
              <a:spcBef>
                <a:spcPct val="50000"/>
              </a:spcBef>
            </a:pPr>
            <a:r>
              <a:rPr lang="en-US" dirty="0">
                <a:solidFill>
                  <a:srgbClr val="008080"/>
                </a:solidFill>
                <a:latin typeface="Arial" charset="0"/>
              </a:rPr>
              <a:t>&lt;date of training&gt;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Batteries, ports, etc.</a:t>
            </a:r>
            <a:endParaRPr lang="en-US"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544" y="1221119"/>
            <a:ext cx="3977306" cy="287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48" y="3858134"/>
            <a:ext cx="4172259" cy="191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3336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186" y="1704078"/>
            <a:ext cx="2481624" cy="192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p:txBody>
          <a:bodyPr/>
          <a:lstStyle/>
          <a:p>
            <a:r>
              <a:rPr lang="en-US" dirty="0"/>
              <a:t>Garmin GPS</a:t>
            </a:r>
          </a:p>
        </p:txBody>
      </p:sp>
      <p:sp>
        <p:nvSpPr>
          <p:cNvPr id="4099" name="Rectangle 3"/>
          <p:cNvSpPr>
            <a:spLocks noGrp="1" noChangeArrowheads="1"/>
          </p:cNvSpPr>
          <p:nvPr>
            <p:ph type="body" idx="1"/>
          </p:nvPr>
        </p:nvSpPr>
        <p:spPr>
          <a:xfrm>
            <a:off x="457200" y="1435420"/>
            <a:ext cx="8229600" cy="4525963"/>
          </a:xfrm>
        </p:spPr>
        <p:txBody>
          <a:bodyPr/>
          <a:lstStyle/>
          <a:p>
            <a:r>
              <a:rPr lang="en-US" dirty="0"/>
              <a:t>Step 1: Turn on Unit</a:t>
            </a:r>
          </a:p>
          <a:p>
            <a:endParaRPr lang="en-US" dirty="0"/>
          </a:p>
          <a:p>
            <a:endParaRPr lang="en-US" dirty="0"/>
          </a:p>
          <a:p>
            <a:endParaRPr lang="en-US" dirty="0"/>
          </a:p>
          <a:p>
            <a:pPr>
              <a:buFontTx/>
              <a:buNone/>
            </a:pPr>
            <a:endParaRPr lang="en-US" dirty="0" smtClean="0"/>
          </a:p>
          <a:p>
            <a:pPr>
              <a:buFontTx/>
              <a:buNone/>
            </a:pPr>
            <a:endParaRPr lang="en-US" dirty="0"/>
          </a:p>
          <a:p>
            <a:pPr>
              <a:buFontTx/>
              <a:buNone/>
            </a:pPr>
            <a:r>
              <a:rPr lang="en-US" dirty="0" smtClean="0"/>
              <a:t>After </a:t>
            </a:r>
            <a:r>
              <a:rPr lang="en-US" dirty="0"/>
              <a:t>a couple of seconds, the GPS unit will start looking for satellites.</a:t>
            </a:r>
          </a:p>
        </p:txBody>
      </p:sp>
      <p:sp>
        <p:nvSpPr>
          <p:cNvPr id="4101" name="Text Box 5"/>
          <p:cNvSpPr txBox="1">
            <a:spLocks noChangeArrowheads="1"/>
          </p:cNvSpPr>
          <p:nvPr/>
        </p:nvSpPr>
        <p:spPr bwMode="auto">
          <a:xfrm>
            <a:off x="2819400" y="2819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Off/On Button</a:t>
            </a:r>
          </a:p>
        </p:txBody>
      </p:sp>
      <p:sp>
        <p:nvSpPr>
          <p:cNvPr id="4102" name="Line 6"/>
          <p:cNvSpPr>
            <a:spLocks noChangeShapeType="1"/>
          </p:cNvSpPr>
          <p:nvPr/>
        </p:nvSpPr>
        <p:spPr bwMode="auto">
          <a:xfrm flipV="1">
            <a:off x="4800600" y="2667000"/>
            <a:ext cx="10668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577202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788" y="2205038"/>
            <a:ext cx="18764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685800" y="148450"/>
            <a:ext cx="7772400" cy="1143000"/>
          </a:xfrm>
        </p:spPr>
        <p:txBody>
          <a:bodyPr/>
          <a:lstStyle/>
          <a:p>
            <a:r>
              <a:rPr lang="en-US" dirty="0"/>
              <a:t>Search for Satellites</a:t>
            </a:r>
          </a:p>
        </p:txBody>
      </p:sp>
      <p:sp>
        <p:nvSpPr>
          <p:cNvPr id="5124" name="Rectangle 4"/>
          <p:cNvSpPr>
            <a:spLocks noChangeArrowheads="1"/>
          </p:cNvSpPr>
          <p:nvPr/>
        </p:nvSpPr>
        <p:spPr bwMode="auto">
          <a:xfrm>
            <a:off x="685800" y="10628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t>Step 2: Wait for Satellites</a:t>
            </a:r>
          </a:p>
        </p:txBody>
      </p:sp>
      <p:sp>
        <p:nvSpPr>
          <p:cNvPr id="5127" name="Line 7"/>
          <p:cNvSpPr>
            <a:spLocks noChangeShapeType="1"/>
          </p:cNvSpPr>
          <p:nvPr/>
        </p:nvSpPr>
        <p:spPr bwMode="auto">
          <a:xfrm>
            <a:off x="2971800" y="3288524"/>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8"/>
          <p:cNvSpPr>
            <a:spLocks noChangeShapeType="1"/>
          </p:cNvSpPr>
          <p:nvPr/>
        </p:nvSpPr>
        <p:spPr bwMode="auto">
          <a:xfrm flipV="1">
            <a:off x="2125683" y="4312086"/>
            <a:ext cx="1508105" cy="7896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Text Box 9"/>
          <p:cNvSpPr txBox="1">
            <a:spLocks noChangeArrowheads="1"/>
          </p:cNvSpPr>
          <p:nvPr/>
        </p:nvSpPr>
        <p:spPr bwMode="auto">
          <a:xfrm>
            <a:off x="6068291" y="3421767"/>
            <a:ext cx="22444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Signal Strength</a:t>
            </a:r>
          </a:p>
          <a:p>
            <a:r>
              <a:rPr lang="en-US" sz="2000" dirty="0"/>
              <a:t>for </a:t>
            </a:r>
            <a:r>
              <a:rPr lang="en-US" sz="2000" dirty="0" smtClean="0"/>
              <a:t>each satellite (if bar is grey it is not yet locked in)</a:t>
            </a:r>
            <a:endParaRPr lang="en-US" dirty="0"/>
          </a:p>
        </p:txBody>
      </p:sp>
      <p:sp>
        <p:nvSpPr>
          <p:cNvPr id="5132" name="Text Box 12"/>
          <p:cNvSpPr txBox="1">
            <a:spLocks noChangeArrowheads="1"/>
          </p:cNvSpPr>
          <p:nvPr/>
        </p:nvSpPr>
        <p:spPr bwMode="auto">
          <a:xfrm>
            <a:off x="6500812" y="1699507"/>
            <a:ext cx="23344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t>Satellites Located</a:t>
            </a:r>
            <a:endParaRPr lang="en-US" sz="2000" dirty="0"/>
          </a:p>
          <a:p>
            <a:r>
              <a:rPr lang="en-US" sz="2000" dirty="0" smtClean="0"/>
              <a:t>(lock indicated by black box around number)</a:t>
            </a:r>
            <a:endParaRPr lang="en-US" dirty="0"/>
          </a:p>
        </p:txBody>
      </p:sp>
      <p:sp>
        <p:nvSpPr>
          <p:cNvPr id="5133" name="Line 13"/>
          <p:cNvSpPr>
            <a:spLocks noChangeShapeType="1"/>
          </p:cNvSpPr>
          <p:nvPr/>
        </p:nvSpPr>
        <p:spPr bwMode="auto">
          <a:xfrm flipH="1">
            <a:off x="4441370" y="2576945"/>
            <a:ext cx="2035629" cy="46710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Text Box 14"/>
          <p:cNvSpPr txBox="1">
            <a:spLocks noChangeArrowheads="1"/>
          </p:cNvSpPr>
          <p:nvPr/>
        </p:nvSpPr>
        <p:spPr bwMode="auto">
          <a:xfrm>
            <a:off x="1143000" y="2053450"/>
            <a:ext cx="175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North Indicator</a:t>
            </a:r>
            <a:endParaRPr lang="en-US" dirty="0"/>
          </a:p>
        </p:txBody>
      </p:sp>
      <p:sp>
        <p:nvSpPr>
          <p:cNvPr id="5135" name="Line 15"/>
          <p:cNvSpPr>
            <a:spLocks noChangeShapeType="1"/>
          </p:cNvSpPr>
          <p:nvPr/>
        </p:nvSpPr>
        <p:spPr bwMode="auto">
          <a:xfrm>
            <a:off x="2971800" y="2328087"/>
            <a:ext cx="1113312"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Text Box 16"/>
          <p:cNvSpPr txBox="1">
            <a:spLocks noChangeArrowheads="1"/>
          </p:cNvSpPr>
          <p:nvPr/>
        </p:nvSpPr>
        <p:spPr bwMode="auto">
          <a:xfrm>
            <a:off x="323850" y="2670987"/>
            <a:ext cx="24780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Outer circle represents</a:t>
            </a:r>
          </a:p>
          <a:p>
            <a:r>
              <a:rPr lang="en-US" sz="2000" dirty="0"/>
              <a:t>horizon, inner circle</a:t>
            </a:r>
          </a:p>
          <a:p>
            <a:r>
              <a:rPr lang="en-US" sz="2000" dirty="0"/>
              <a:t>represents 45 degrees</a:t>
            </a:r>
          </a:p>
          <a:p>
            <a:r>
              <a:rPr lang="en-US" sz="2000" dirty="0"/>
              <a:t>above horizon</a:t>
            </a:r>
            <a:endParaRPr lang="en-US" dirty="0"/>
          </a:p>
        </p:txBody>
      </p:sp>
      <p:sp>
        <p:nvSpPr>
          <p:cNvPr id="5137" name="Line 17"/>
          <p:cNvSpPr>
            <a:spLocks noChangeShapeType="1"/>
          </p:cNvSpPr>
          <p:nvPr/>
        </p:nvSpPr>
        <p:spPr bwMode="auto">
          <a:xfrm flipH="1" flipV="1">
            <a:off x="5480029" y="3098024"/>
            <a:ext cx="588262" cy="3309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Text Box 19"/>
          <p:cNvSpPr txBox="1">
            <a:spLocks noChangeArrowheads="1"/>
          </p:cNvSpPr>
          <p:nvPr/>
        </p:nvSpPr>
        <p:spPr bwMode="auto">
          <a:xfrm>
            <a:off x="2936143" y="5763500"/>
            <a:ext cx="35646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i="1" dirty="0"/>
              <a:t>Satellite Acquisition Page</a:t>
            </a:r>
            <a:endParaRPr lang="en-US" dirty="0"/>
          </a:p>
        </p:txBody>
      </p:sp>
      <p:sp>
        <p:nvSpPr>
          <p:cNvPr id="20" name="Text Box 16"/>
          <p:cNvSpPr txBox="1">
            <a:spLocks noChangeArrowheads="1"/>
          </p:cNvSpPr>
          <p:nvPr/>
        </p:nvSpPr>
        <p:spPr bwMode="auto">
          <a:xfrm>
            <a:off x="803914" y="4440061"/>
            <a:ext cx="19030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t>Current date, time, and </a:t>
            </a:r>
            <a:r>
              <a:rPr lang="en-US" sz="2000" dirty="0" err="1" smtClean="0"/>
              <a:t>lat</a:t>
            </a:r>
            <a:r>
              <a:rPr lang="en-US" sz="2000" dirty="0" smtClean="0"/>
              <a:t>/long coordinates</a:t>
            </a:r>
            <a:endParaRPr lang="en-US" dirty="0"/>
          </a:p>
        </p:txBody>
      </p:sp>
    </p:spTree>
    <p:extLst>
      <p:ext uri="{BB962C8B-B14F-4D97-AF65-F5344CB8AC3E}">
        <p14:creationId xmlns:p14="http://schemas.microsoft.com/office/powerpoint/2010/main" val="5421894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sky view (detail)</a:t>
            </a:r>
            <a:endParaRPr lang="en-US" dirty="0"/>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729" y="1756374"/>
            <a:ext cx="29241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705" y="2205038"/>
            <a:ext cx="18764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6"/>
          <p:cNvSpPr txBox="1">
            <a:spLocks noChangeArrowheads="1"/>
          </p:cNvSpPr>
          <p:nvPr/>
        </p:nvSpPr>
        <p:spPr bwMode="auto">
          <a:xfrm>
            <a:off x="936729" y="4032849"/>
            <a:ext cx="24780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Outer circle represents</a:t>
            </a:r>
          </a:p>
          <a:p>
            <a:r>
              <a:rPr lang="en-US" sz="2000" dirty="0"/>
              <a:t>horizon, inner circle</a:t>
            </a:r>
          </a:p>
          <a:p>
            <a:r>
              <a:rPr lang="en-US" sz="2000" dirty="0"/>
              <a:t>represents 45 degrees</a:t>
            </a:r>
          </a:p>
          <a:p>
            <a:r>
              <a:rPr lang="en-US" sz="2000" dirty="0"/>
              <a:t>above horizon</a:t>
            </a:r>
            <a:endParaRPr lang="en-US" dirty="0"/>
          </a:p>
        </p:txBody>
      </p:sp>
      <p:sp>
        <p:nvSpPr>
          <p:cNvPr id="6" name="Line 7"/>
          <p:cNvSpPr>
            <a:spLocks noChangeShapeType="1"/>
          </p:cNvSpPr>
          <p:nvPr/>
        </p:nvSpPr>
        <p:spPr bwMode="auto">
          <a:xfrm>
            <a:off x="3276599" y="3514155"/>
            <a:ext cx="2114797" cy="1196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228726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000"/>
            <a:ext cx="7772400" cy="1143000"/>
          </a:xfrm>
        </p:spPr>
        <p:txBody>
          <a:bodyPr/>
          <a:lstStyle/>
          <a:p>
            <a:r>
              <a:rPr lang="en-US"/>
              <a:t>Acquire Position</a:t>
            </a:r>
          </a:p>
        </p:txBody>
      </p:sp>
      <p:sp>
        <p:nvSpPr>
          <p:cNvPr id="6147" name="Rectangle 3"/>
          <p:cNvSpPr>
            <a:spLocks noChangeArrowheads="1"/>
          </p:cNvSpPr>
          <p:nvPr/>
        </p:nvSpPr>
        <p:spPr bwMode="auto">
          <a:xfrm>
            <a:off x="685800" y="9916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t>Step 3: Once enough satellites have been located, the GPS unit will provide you with a position.</a:t>
            </a:r>
          </a:p>
        </p:txBody>
      </p:sp>
      <p:sp>
        <p:nvSpPr>
          <p:cNvPr id="6149" name="Text Box 5"/>
          <p:cNvSpPr txBox="1">
            <a:spLocks noChangeArrowheads="1"/>
          </p:cNvSpPr>
          <p:nvPr/>
        </p:nvSpPr>
        <p:spPr bwMode="auto">
          <a:xfrm>
            <a:off x="1234045" y="3490325"/>
            <a:ext cx="1014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Position</a:t>
            </a:r>
          </a:p>
        </p:txBody>
      </p:sp>
      <p:sp>
        <p:nvSpPr>
          <p:cNvPr id="6151" name="Line 7"/>
          <p:cNvSpPr>
            <a:spLocks noChangeShapeType="1"/>
          </p:cNvSpPr>
          <p:nvPr/>
        </p:nvSpPr>
        <p:spPr bwMode="auto">
          <a:xfrm>
            <a:off x="2327275" y="3772900"/>
            <a:ext cx="12192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788" y="2205038"/>
            <a:ext cx="18764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3528456" y="3982262"/>
            <a:ext cx="2088573" cy="76294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Text Box 16"/>
          <p:cNvSpPr txBox="1">
            <a:spLocks noChangeArrowheads="1"/>
          </p:cNvSpPr>
          <p:nvPr/>
        </p:nvSpPr>
        <p:spPr bwMode="auto">
          <a:xfrm>
            <a:off x="4718446" y="4747837"/>
            <a:ext cx="41167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rgbClr val="C00000"/>
                </a:solidFill>
              </a:rPr>
              <a:t>Example in digital degree format: </a:t>
            </a:r>
          </a:p>
          <a:p>
            <a:r>
              <a:rPr lang="en-US" sz="2000" dirty="0" smtClean="0">
                <a:solidFill>
                  <a:srgbClr val="C00000"/>
                </a:solidFill>
              </a:rPr>
              <a:t>N 0.18123 E 31.50385</a:t>
            </a:r>
            <a:endParaRPr lang="en-US" dirty="0">
              <a:solidFill>
                <a:srgbClr val="C00000"/>
              </a:solidFill>
            </a:endParaRPr>
          </a:p>
        </p:txBody>
      </p:sp>
    </p:spTree>
    <p:extLst>
      <p:ext uri="{BB962C8B-B14F-4D97-AF65-F5344CB8AC3E}">
        <p14:creationId xmlns:p14="http://schemas.microsoft.com/office/powerpoint/2010/main" val="23170403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a:t>
            </a:r>
            <a:r>
              <a:rPr lang="en-US" dirty="0" smtClean="0"/>
              <a:t>/Long Formats:</a:t>
            </a:r>
            <a:endParaRPr lang="en-US" dirty="0"/>
          </a:p>
        </p:txBody>
      </p:sp>
      <p:sp>
        <p:nvSpPr>
          <p:cNvPr id="3" name="TextBox 2"/>
          <p:cNvSpPr txBox="1"/>
          <p:nvPr/>
        </p:nvSpPr>
        <p:spPr>
          <a:xfrm>
            <a:off x="605641" y="1248382"/>
            <a:ext cx="7659585" cy="830997"/>
          </a:xfrm>
          <a:prstGeom prst="rect">
            <a:avLst/>
          </a:prstGeom>
          <a:noFill/>
        </p:spPr>
        <p:txBody>
          <a:bodyPr wrap="square" rtlCol="0">
            <a:spAutoFit/>
          </a:bodyPr>
          <a:lstStyle/>
          <a:p>
            <a:r>
              <a:rPr lang="en-US" i="1" dirty="0" smtClean="0"/>
              <a:t>Be aware that the </a:t>
            </a:r>
            <a:r>
              <a:rPr lang="en-US" i="1" dirty="0" smtClean="0"/>
              <a:t>most common formats for latitude and longitude coordinates are:</a:t>
            </a:r>
            <a:endParaRPr lang="en-US" i="1" dirty="0"/>
          </a:p>
        </p:txBody>
      </p:sp>
      <p:sp>
        <p:nvSpPr>
          <p:cNvPr id="4" name="TextBox 3"/>
          <p:cNvSpPr txBox="1"/>
          <p:nvPr/>
        </p:nvSpPr>
        <p:spPr>
          <a:xfrm>
            <a:off x="1484416" y="2103130"/>
            <a:ext cx="5455468" cy="1200329"/>
          </a:xfrm>
          <a:prstGeom prst="rect">
            <a:avLst/>
          </a:prstGeom>
          <a:noFill/>
        </p:spPr>
        <p:txBody>
          <a:bodyPr wrap="none" rtlCol="0">
            <a:spAutoFit/>
          </a:bodyPr>
          <a:lstStyle/>
          <a:p>
            <a:r>
              <a:rPr lang="en-US" dirty="0" err="1" smtClean="0"/>
              <a:t>dd.dddddd</a:t>
            </a:r>
            <a:r>
              <a:rPr lang="en-US" dirty="0" smtClean="0"/>
              <a:t> (decimal degrees)</a:t>
            </a:r>
          </a:p>
          <a:p>
            <a:r>
              <a:rPr lang="en-US" dirty="0" err="1" smtClean="0"/>
              <a:t>dd</a:t>
            </a:r>
            <a:r>
              <a:rPr lang="en-US" dirty="0" smtClean="0"/>
              <a:t> </a:t>
            </a:r>
            <a:r>
              <a:rPr lang="en-US" dirty="0" err="1" smtClean="0"/>
              <a:t>mm.mmm</a:t>
            </a:r>
            <a:r>
              <a:rPr lang="en-US" dirty="0" smtClean="0"/>
              <a:t>  (decimal minutes)</a:t>
            </a:r>
          </a:p>
          <a:p>
            <a:r>
              <a:rPr lang="en-US" dirty="0" err="1" smtClean="0"/>
              <a:t>dd</a:t>
            </a:r>
            <a:r>
              <a:rPr lang="en-US" dirty="0" smtClean="0"/>
              <a:t> mm </a:t>
            </a:r>
            <a:r>
              <a:rPr lang="en-US" dirty="0" err="1" smtClean="0"/>
              <a:t>ss</a:t>
            </a:r>
            <a:r>
              <a:rPr lang="en-US" dirty="0" smtClean="0"/>
              <a:t> (degrees, minutes, seconds)</a:t>
            </a:r>
          </a:p>
        </p:txBody>
      </p:sp>
      <p:sp>
        <p:nvSpPr>
          <p:cNvPr id="5" name="TextBox 4"/>
          <p:cNvSpPr txBox="1"/>
          <p:nvPr/>
        </p:nvSpPr>
        <p:spPr>
          <a:xfrm>
            <a:off x="809490" y="4630319"/>
            <a:ext cx="6553782" cy="1200329"/>
          </a:xfrm>
          <a:prstGeom prst="rect">
            <a:avLst/>
          </a:prstGeom>
          <a:noFill/>
        </p:spPr>
        <p:txBody>
          <a:bodyPr wrap="none" rtlCol="0">
            <a:spAutoFit/>
          </a:bodyPr>
          <a:lstStyle/>
          <a:p>
            <a:r>
              <a:rPr lang="en-US" dirty="0" smtClean="0"/>
              <a:t>Kampala is near the equator.  It’s important to </a:t>
            </a:r>
          </a:p>
          <a:p>
            <a:r>
              <a:rPr lang="en-US" dirty="0" smtClean="0"/>
              <a:t>note whether your latitude is N or S.  You can </a:t>
            </a:r>
          </a:p>
          <a:p>
            <a:r>
              <a:rPr lang="en-US" dirty="0" smtClean="0"/>
              <a:t>denote this with a (+) or (-), too.</a:t>
            </a:r>
            <a:endParaRPr lang="en-US" dirty="0"/>
          </a:p>
        </p:txBody>
      </p:sp>
      <p:grpSp>
        <p:nvGrpSpPr>
          <p:cNvPr id="8" name="Group 7"/>
          <p:cNvGrpSpPr/>
          <p:nvPr/>
        </p:nvGrpSpPr>
        <p:grpSpPr>
          <a:xfrm>
            <a:off x="2707830" y="3499663"/>
            <a:ext cx="2757101" cy="892552"/>
            <a:chOff x="2382363" y="3406071"/>
            <a:chExt cx="2757101" cy="892552"/>
          </a:xfrm>
        </p:grpSpPr>
        <p:sp>
          <p:nvSpPr>
            <p:cNvPr id="6" name="TextBox 5"/>
            <p:cNvSpPr txBox="1"/>
            <p:nvPr/>
          </p:nvSpPr>
          <p:spPr>
            <a:xfrm>
              <a:off x="2382363" y="3406071"/>
              <a:ext cx="2757101" cy="892552"/>
            </a:xfrm>
            <a:prstGeom prst="rect">
              <a:avLst/>
            </a:prstGeom>
            <a:solidFill>
              <a:schemeClr val="accent2">
                <a:lumMod val="20000"/>
                <a:lumOff val="80000"/>
              </a:schemeClr>
            </a:solidFill>
          </p:spPr>
          <p:txBody>
            <a:bodyPr wrap="none" rtlCol="0">
              <a:spAutoFit/>
            </a:bodyPr>
            <a:lstStyle/>
            <a:p>
              <a:r>
                <a:rPr lang="en-US" sz="1600" dirty="0" smtClean="0"/>
                <a:t>The symbol for degrees: </a:t>
              </a:r>
            </a:p>
            <a:p>
              <a:r>
                <a:rPr lang="en-US" sz="1600" dirty="0" smtClean="0"/>
                <a:t>The symbol for minutes:    </a:t>
              </a:r>
              <a:r>
                <a:rPr lang="en-US" sz="1800" dirty="0" smtClean="0"/>
                <a:t>’</a:t>
              </a:r>
            </a:p>
            <a:p>
              <a:r>
                <a:rPr lang="en-US" sz="1600" dirty="0" smtClean="0"/>
                <a:t>The symbol for seconds:    </a:t>
              </a:r>
              <a:r>
                <a:rPr lang="en-US" sz="1800" dirty="0" smtClean="0"/>
                <a:t>’’</a:t>
              </a:r>
              <a:endParaRPr lang="en-US" sz="1800" dirty="0"/>
            </a:p>
          </p:txBody>
        </p:sp>
        <p:sp>
          <p:nvSpPr>
            <p:cNvPr id="7" name="Oval 6"/>
            <p:cNvSpPr/>
            <p:nvPr/>
          </p:nvSpPr>
          <p:spPr bwMode="auto">
            <a:xfrm>
              <a:off x="4904474" y="3499663"/>
              <a:ext cx="91440" cy="9144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23907185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a:t>
            </a:r>
            <a:endParaRPr lang="en-US" dirty="0"/>
          </a:p>
        </p:txBody>
      </p:sp>
      <p:sp>
        <p:nvSpPr>
          <p:cNvPr id="3" name="TextBox 2"/>
          <p:cNvSpPr txBox="1"/>
          <p:nvPr/>
        </p:nvSpPr>
        <p:spPr>
          <a:xfrm>
            <a:off x="1291069" y="1419370"/>
            <a:ext cx="5275986" cy="830997"/>
          </a:xfrm>
          <a:prstGeom prst="rect">
            <a:avLst/>
          </a:prstGeom>
          <a:noFill/>
        </p:spPr>
        <p:txBody>
          <a:bodyPr wrap="square" rtlCol="0">
            <a:spAutoFit/>
          </a:bodyPr>
          <a:lstStyle/>
          <a:p>
            <a:r>
              <a:rPr lang="en-US" dirty="0" smtClean="0"/>
              <a:t>There are 60 seconds in a minute, and 60 minutes in a degree.  </a:t>
            </a:r>
          </a:p>
        </p:txBody>
      </p:sp>
      <p:sp>
        <p:nvSpPr>
          <p:cNvPr id="4" name="TextBox 3"/>
          <p:cNvSpPr txBox="1"/>
          <p:nvPr/>
        </p:nvSpPr>
        <p:spPr>
          <a:xfrm>
            <a:off x="3099460" y="2434439"/>
            <a:ext cx="3243132" cy="1200329"/>
          </a:xfrm>
          <a:prstGeom prst="rect">
            <a:avLst/>
          </a:prstGeom>
          <a:solidFill>
            <a:schemeClr val="accent2">
              <a:lumMod val="20000"/>
              <a:lumOff val="80000"/>
            </a:schemeClr>
          </a:solidFill>
        </p:spPr>
        <p:txBody>
          <a:bodyPr wrap="none" rtlCol="0">
            <a:spAutoFit/>
          </a:bodyPr>
          <a:lstStyle/>
          <a:p>
            <a:r>
              <a:rPr lang="en-US" dirty="0" smtClean="0"/>
              <a:t>Thus to convert from: </a:t>
            </a:r>
          </a:p>
          <a:p>
            <a:r>
              <a:rPr lang="en-US" dirty="0" smtClean="0"/>
              <a:t>Lat.    00  24.019’</a:t>
            </a:r>
          </a:p>
          <a:p>
            <a:r>
              <a:rPr lang="en-US" dirty="0" smtClean="0"/>
              <a:t>Long.  32  02.918’</a:t>
            </a:r>
            <a:endParaRPr lang="en-US" dirty="0"/>
          </a:p>
        </p:txBody>
      </p:sp>
      <p:sp>
        <p:nvSpPr>
          <p:cNvPr id="5" name="TextBox 4"/>
          <p:cNvSpPr txBox="1"/>
          <p:nvPr/>
        </p:nvSpPr>
        <p:spPr>
          <a:xfrm>
            <a:off x="1305592" y="3905507"/>
            <a:ext cx="6664325" cy="461665"/>
          </a:xfrm>
          <a:prstGeom prst="rect">
            <a:avLst/>
          </a:prstGeom>
          <a:solidFill>
            <a:schemeClr val="bg1"/>
          </a:solidFill>
        </p:spPr>
        <p:txBody>
          <a:bodyPr wrap="none" rtlCol="0">
            <a:spAutoFit/>
          </a:bodyPr>
          <a:lstStyle/>
          <a:p>
            <a:r>
              <a:rPr lang="en-US" dirty="0" smtClean="0"/>
              <a:t>24.019/60 = 0.40032 + 0 = </a:t>
            </a:r>
            <a:r>
              <a:rPr lang="en-US" dirty="0" smtClean="0">
                <a:solidFill>
                  <a:srgbClr val="C00000"/>
                </a:solidFill>
              </a:rPr>
              <a:t>0.40032 degrees N</a:t>
            </a:r>
            <a:endParaRPr lang="en-US" dirty="0">
              <a:solidFill>
                <a:srgbClr val="C00000"/>
              </a:solidFill>
            </a:endParaRPr>
          </a:p>
        </p:txBody>
      </p:sp>
      <p:sp>
        <p:nvSpPr>
          <p:cNvPr id="6" name="TextBox 5"/>
          <p:cNvSpPr txBox="1"/>
          <p:nvPr/>
        </p:nvSpPr>
        <p:spPr>
          <a:xfrm>
            <a:off x="1320116" y="4367172"/>
            <a:ext cx="6635278" cy="461665"/>
          </a:xfrm>
          <a:prstGeom prst="rect">
            <a:avLst/>
          </a:prstGeom>
          <a:noFill/>
        </p:spPr>
        <p:txBody>
          <a:bodyPr wrap="none" rtlCol="0">
            <a:spAutoFit/>
          </a:bodyPr>
          <a:lstStyle/>
          <a:p>
            <a:r>
              <a:rPr lang="en-US" dirty="0" smtClean="0"/>
              <a:t>2.918/60 = .04863 + 32 = </a:t>
            </a:r>
            <a:r>
              <a:rPr lang="en-US" dirty="0" smtClean="0">
                <a:solidFill>
                  <a:srgbClr val="C00000"/>
                </a:solidFill>
              </a:rPr>
              <a:t>32.04863 degrees E</a:t>
            </a:r>
            <a:endParaRPr lang="en-US" dirty="0">
              <a:solidFill>
                <a:srgbClr val="C00000"/>
              </a:solidFill>
            </a:endParaRPr>
          </a:p>
        </p:txBody>
      </p:sp>
    </p:spTree>
    <p:extLst>
      <p:ext uri="{BB962C8B-B14F-4D97-AF65-F5344CB8AC3E}">
        <p14:creationId xmlns:p14="http://schemas.microsoft.com/office/powerpoint/2010/main" val="13539503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it up right first!</a:t>
            </a:r>
            <a:endParaRPr lang="en-US" dirty="0"/>
          </a:p>
        </p:txBody>
      </p:sp>
      <p:sp>
        <p:nvSpPr>
          <p:cNvPr id="3" name="TextBox 2"/>
          <p:cNvSpPr txBox="1"/>
          <p:nvPr/>
        </p:nvSpPr>
        <p:spPr>
          <a:xfrm>
            <a:off x="1246909" y="1429514"/>
            <a:ext cx="6317673" cy="1569660"/>
          </a:xfrm>
          <a:prstGeom prst="rect">
            <a:avLst/>
          </a:prstGeom>
          <a:noFill/>
        </p:spPr>
        <p:txBody>
          <a:bodyPr wrap="square" rtlCol="0">
            <a:spAutoFit/>
          </a:bodyPr>
          <a:lstStyle/>
          <a:p>
            <a:r>
              <a:rPr lang="en-US" dirty="0" smtClean="0"/>
              <a:t>The least confusing format, and that which is most “GIS-friendly” is </a:t>
            </a:r>
            <a:r>
              <a:rPr lang="en-US" b="1" dirty="0" smtClean="0"/>
              <a:t>decimal degrees</a:t>
            </a:r>
            <a:r>
              <a:rPr lang="en-US" dirty="0" smtClean="0"/>
              <a:t>. This can be set ahead of time to avoid a lot of confusion and guesswork later on.</a:t>
            </a:r>
            <a:endParaRPr lang="en-US" dirty="0"/>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361" y="3216730"/>
            <a:ext cx="1560987" cy="204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a:spLocks noChangeArrowheads="1"/>
          </p:cNvSpPr>
          <p:nvPr/>
        </p:nvSpPr>
        <p:spPr bwMode="auto">
          <a:xfrm>
            <a:off x="6799997" y="3631887"/>
            <a:ext cx="14034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“Units” tab</a:t>
            </a:r>
            <a:endParaRPr lang="en-US" dirty="0"/>
          </a:p>
        </p:txBody>
      </p:sp>
      <p:sp>
        <p:nvSpPr>
          <p:cNvPr id="6" name="Line 7"/>
          <p:cNvSpPr>
            <a:spLocks noChangeShapeType="1"/>
          </p:cNvSpPr>
          <p:nvPr/>
        </p:nvSpPr>
        <p:spPr bwMode="auto">
          <a:xfrm flipH="1" flipV="1">
            <a:off x="6462347" y="3419214"/>
            <a:ext cx="608612" cy="20005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4"/>
          <p:cNvSpPr txBox="1">
            <a:spLocks noChangeArrowheads="1"/>
          </p:cNvSpPr>
          <p:nvPr/>
        </p:nvSpPr>
        <p:spPr bwMode="auto">
          <a:xfrm>
            <a:off x="4744403" y="5445801"/>
            <a:ext cx="1801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smtClean="0"/>
              <a:t>Setup Menu</a:t>
            </a:r>
            <a:endParaRPr lang="en-US" i="1" dirty="0"/>
          </a:p>
        </p:txBody>
      </p:sp>
      <p:pic>
        <p:nvPicPr>
          <p:cNvPr id="87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7" y="3123210"/>
            <a:ext cx="3408689" cy="223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7"/>
          <p:cNvSpPr>
            <a:spLocks noChangeShapeType="1"/>
          </p:cNvSpPr>
          <p:nvPr/>
        </p:nvSpPr>
        <p:spPr bwMode="auto">
          <a:xfrm flipH="1" flipV="1">
            <a:off x="2009297" y="4569141"/>
            <a:ext cx="2735105" cy="11074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25160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862"/>
            <a:ext cx="8229600" cy="1143000"/>
          </a:xfrm>
        </p:spPr>
        <p:txBody>
          <a:bodyPr/>
          <a:lstStyle/>
          <a:p>
            <a:r>
              <a:rPr lang="en-US"/>
              <a:t>Collect a Point</a:t>
            </a:r>
          </a:p>
        </p:txBody>
      </p:sp>
      <p:sp>
        <p:nvSpPr>
          <p:cNvPr id="7171" name="Rectangle 3"/>
          <p:cNvSpPr>
            <a:spLocks noChangeArrowheads="1"/>
          </p:cNvSpPr>
          <p:nvPr/>
        </p:nvSpPr>
        <p:spPr bwMode="auto">
          <a:xfrm>
            <a:off x="685800" y="9441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t>Step 4: Press </a:t>
            </a:r>
            <a:r>
              <a:rPr lang="en-US" sz="2600" dirty="0" smtClean="0"/>
              <a:t>and hold the </a:t>
            </a:r>
            <a:r>
              <a:rPr lang="en-US" sz="2600" b="1" i="1" dirty="0"/>
              <a:t>Mark</a:t>
            </a:r>
            <a:r>
              <a:rPr lang="en-US" sz="2600" dirty="0"/>
              <a:t> button and begin collecting </a:t>
            </a:r>
            <a:r>
              <a:rPr lang="en-US" sz="2600" dirty="0" smtClean="0"/>
              <a:t>data (in this case, a Waypoint).</a:t>
            </a:r>
            <a:endParaRPr lang="en-US" sz="2600" dirty="0"/>
          </a:p>
        </p:txBody>
      </p:sp>
      <p:sp>
        <p:nvSpPr>
          <p:cNvPr id="7173" name="Text Box 5"/>
          <p:cNvSpPr txBox="1">
            <a:spLocks noChangeArrowheads="1"/>
          </p:cNvSpPr>
          <p:nvPr/>
        </p:nvSpPr>
        <p:spPr bwMode="auto">
          <a:xfrm>
            <a:off x="4316684" y="3021704"/>
            <a:ext cx="874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Mark</a:t>
            </a:r>
          </a:p>
          <a:p>
            <a:r>
              <a:rPr lang="en-US" sz="2000" dirty="0"/>
              <a:t>Button</a:t>
            </a:r>
          </a:p>
        </p:txBody>
      </p:sp>
      <p:sp>
        <p:nvSpPr>
          <p:cNvPr id="7176" name="Text Box 8"/>
          <p:cNvSpPr txBox="1">
            <a:spLocks noChangeArrowheads="1"/>
          </p:cNvSpPr>
          <p:nvPr/>
        </p:nvSpPr>
        <p:spPr bwMode="auto">
          <a:xfrm>
            <a:off x="5756275" y="4901289"/>
            <a:ext cx="259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i="1" dirty="0"/>
              <a:t>M</a:t>
            </a:r>
            <a:r>
              <a:rPr lang="en-US" sz="2000" i="1" dirty="0" smtClean="0"/>
              <a:t>ark Waypoint </a:t>
            </a:r>
            <a:r>
              <a:rPr lang="en-US" sz="2000" i="1" dirty="0"/>
              <a:t>Page</a:t>
            </a:r>
            <a:endParaRPr lang="en-US" dirty="0"/>
          </a:p>
        </p:txBody>
      </p:sp>
      <p:sp>
        <p:nvSpPr>
          <p:cNvPr id="7177" name="Text Box 9"/>
          <p:cNvSpPr txBox="1">
            <a:spLocks noChangeArrowheads="1"/>
          </p:cNvSpPr>
          <p:nvPr/>
        </p:nvSpPr>
        <p:spPr bwMode="auto">
          <a:xfrm>
            <a:off x="3717973" y="4439624"/>
            <a:ext cx="170805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t>Name of waypoint (could be venue ID)</a:t>
            </a:r>
            <a:endParaRPr lang="en-US" sz="2000"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263" y="1862830"/>
            <a:ext cx="24193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889650" y="2034207"/>
            <a:ext cx="3232081" cy="2314575"/>
            <a:chOff x="889650" y="2034207"/>
            <a:chExt cx="3232081" cy="2314575"/>
          </a:xfrm>
        </p:grpSpPr>
        <p:pic>
          <p:nvPicPr>
            <p:cNvPr id="911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650" y="2034207"/>
              <a:ext cx="28194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82884" y="3855121"/>
              <a:ext cx="415636" cy="369332"/>
            </a:xfrm>
            <a:prstGeom prst="rect">
              <a:avLst/>
            </a:prstGeom>
            <a:noFill/>
          </p:spPr>
          <p:txBody>
            <a:bodyPr wrap="square" rtlCol="0">
              <a:spAutoFit/>
            </a:bodyPr>
            <a:lstStyle/>
            <a:p>
              <a:r>
                <a:rPr lang="en-US" sz="1800" i="1" dirty="0" smtClean="0">
                  <a:solidFill>
                    <a:schemeClr val="bg1"/>
                  </a:solidFill>
                </a:rPr>
                <a:t>H</a:t>
              </a:r>
              <a:endParaRPr lang="en-US" sz="1800" i="1" dirty="0">
                <a:solidFill>
                  <a:schemeClr val="bg1"/>
                </a:solidFill>
              </a:endParaRPr>
            </a:p>
          </p:txBody>
        </p:sp>
        <p:sp>
          <p:nvSpPr>
            <p:cNvPr id="14" name="TextBox 13"/>
            <p:cNvSpPr txBox="1"/>
            <p:nvPr/>
          </p:nvSpPr>
          <p:spPr>
            <a:xfrm>
              <a:off x="3114298" y="3843247"/>
              <a:ext cx="1007433" cy="246221"/>
            </a:xfrm>
            <a:prstGeom prst="rect">
              <a:avLst/>
            </a:prstGeom>
            <a:noFill/>
          </p:spPr>
          <p:txBody>
            <a:bodyPr wrap="square" rtlCol="0">
              <a:spAutoFit/>
            </a:bodyPr>
            <a:lstStyle/>
            <a:p>
              <a:r>
                <a:rPr lang="en-US" sz="1000" dirty="0" smtClean="0">
                  <a:solidFill>
                    <a:schemeClr val="bg1"/>
                  </a:solidFill>
                </a:rPr>
                <a:t>MARK</a:t>
              </a:r>
              <a:endParaRPr lang="en-US" sz="1000" dirty="0">
                <a:solidFill>
                  <a:schemeClr val="bg1"/>
                </a:solidFill>
              </a:endParaRPr>
            </a:p>
          </p:txBody>
        </p:sp>
      </p:grpSp>
      <p:sp>
        <p:nvSpPr>
          <p:cNvPr id="7174" name="Line 6"/>
          <p:cNvSpPr>
            <a:spLocks noChangeShapeType="1"/>
          </p:cNvSpPr>
          <p:nvPr/>
        </p:nvSpPr>
        <p:spPr bwMode="auto">
          <a:xfrm flipH="1">
            <a:off x="3630884" y="3530944"/>
            <a:ext cx="6858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10"/>
          <p:cNvSpPr>
            <a:spLocks noChangeShapeType="1"/>
          </p:cNvSpPr>
          <p:nvPr/>
        </p:nvSpPr>
        <p:spPr bwMode="auto">
          <a:xfrm flipV="1">
            <a:off x="4916385" y="2909455"/>
            <a:ext cx="1650670" cy="197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719239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41500"/>
            <a:ext cx="7772400" cy="1143000"/>
          </a:xfrm>
        </p:spPr>
        <p:txBody>
          <a:bodyPr/>
          <a:lstStyle/>
          <a:p>
            <a:r>
              <a:rPr lang="en-US" dirty="0"/>
              <a:t>Record Point</a:t>
            </a:r>
          </a:p>
        </p:txBody>
      </p:sp>
      <p:sp>
        <p:nvSpPr>
          <p:cNvPr id="9219" name="Rectangle 3"/>
          <p:cNvSpPr>
            <a:spLocks noChangeArrowheads="1"/>
          </p:cNvSpPr>
          <p:nvPr/>
        </p:nvSpPr>
        <p:spPr bwMode="auto">
          <a:xfrm>
            <a:off x="685800" y="6967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t>Step 5: </a:t>
            </a:r>
            <a:r>
              <a:rPr lang="en-US" sz="2600" dirty="0" smtClean="0"/>
              <a:t>Press “Enter” while highlighting “OK” to record point</a:t>
            </a:r>
            <a:endParaRPr lang="en-US" sz="2600" dirty="0"/>
          </a:p>
        </p:txBody>
      </p:sp>
      <p:sp>
        <p:nvSpPr>
          <p:cNvPr id="9223" name="Text Box 7"/>
          <p:cNvSpPr txBox="1">
            <a:spLocks noChangeArrowheads="1"/>
          </p:cNvSpPr>
          <p:nvPr/>
        </p:nvSpPr>
        <p:spPr bwMode="auto">
          <a:xfrm>
            <a:off x="6028517" y="1405092"/>
            <a:ext cx="21210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Waypoint </a:t>
            </a:r>
            <a:r>
              <a:rPr lang="en-US" sz="2000" dirty="0" smtClean="0"/>
              <a:t>ID (very important; this ID ties the location to the survey data!)</a:t>
            </a:r>
            <a:endParaRPr lang="en-US" sz="2000" dirty="0"/>
          </a:p>
        </p:txBody>
      </p:sp>
      <p:sp>
        <p:nvSpPr>
          <p:cNvPr id="9225" name="Text Box 9"/>
          <p:cNvSpPr txBox="1">
            <a:spLocks noChangeArrowheads="1"/>
          </p:cNvSpPr>
          <p:nvPr/>
        </p:nvSpPr>
        <p:spPr bwMode="auto">
          <a:xfrm>
            <a:off x="6400106" y="3303073"/>
            <a:ext cx="10609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Position</a:t>
            </a:r>
            <a:endParaRPr lang="en-US" sz="2000" dirty="0"/>
          </a:p>
        </p:txBody>
      </p:sp>
      <p:sp>
        <p:nvSpPr>
          <p:cNvPr id="9227" name="Text Box 11"/>
          <p:cNvSpPr txBox="1">
            <a:spLocks noChangeArrowheads="1"/>
          </p:cNvSpPr>
          <p:nvPr/>
        </p:nvSpPr>
        <p:spPr bwMode="auto">
          <a:xfrm>
            <a:off x="3449036" y="4703501"/>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i="1" dirty="0"/>
              <a:t>Waypoint Page</a:t>
            </a:r>
            <a:endParaRPr lang="en-US"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44" t="16463"/>
          <a:stretch/>
        </p:blipFill>
        <p:spPr bwMode="auto">
          <a:xfrm>
            <a:off x="3728851" y="2122944"/>
            <a:ext cx="2031175" cy="252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6" name="Line 10"/>
          <p:cNvSpPr>
            <a:spLocks noChangeShapeType="1"/>
          </p:cNvSpPr>
          <p:nvPr/>
        </p:nvSpPr>
        <p:spPr bwMode="auto">
          <a:xfrm flipH="1" flipV="1">
            <a:off x="5130139" y="3384114"/>
            <a:ext cx="1269966" cy="119014"/>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Line 8"/>
          <p:cNvSpPr>
            <a:spLocks noChangeShapeType="1"/>
          </p:cNvSpPr>
          <p:nvPr/>
        </p:nvSpPr>
        <p:spPr bwMode="auto">
          <a:xfrm flipH="1">
            <a:off x="4744436" y="1722244"/>
            <a:ext cx="1311979" cy="890326"/>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6443634" y="4188729"/>
            <a:ext cx="17059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t>OK button puts point into memory</a:t>
            </a:r>
            <a:endParaRPr lang="en-US" sz="2000" dirty="0"/>
          </a:p>
        </p:txBody>
      </p:sp>
      <p:sp>
        <p:nvSpPr>
          <p:cNvPr id="15" name="Line 10"/>
          <p:cNvSpPr>
            <a:spLocks noChangeShapeType="1"/>
          </p:cNvSpPr>
          <p:nvPr/>
        </p:nvSpPr>
        <p:spPr bwMode="auto">
          <a:xfrm flipH="1" flipV="1">
            <a:off x="5564706" y="4341128"/>
            <a:ext cx="835400" cy="304155"/>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5"/>
          <p:cNvGrpSpPr/>
          <p:nvPr/>
        </p:nvGrpSpPr>
        <p:grpSpPr>
          <a:xfrm>
            <a:off x="476970" y="1722244"/>
            <a:ext cx="2728364" cy="2055261"/>
            <a:chOff x="889650" y="2034207"/>
            <a:chExt cx="3232081" cy="2314575"/>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650" y="2034207"/>
              <a:ext cx="28194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582884" y="3855121"/>
              <a:ext cx="415636" cy="369332"/>
            </a:xfrm>
            <a:prstGeom prst="rect">
              <a:avLst/>
            </a:prstGeom>
            <a:noFill/>
          </p:spPr>
          <p:txBody>
            <a:bodyPr wrap="square" rtlCol="0">
              <a:spAutoFit/>
            </a:bodyPr>
            <a:lstStyle/>
            <a:p>
              <a:r>
                <a:rPr lang="en-US" sz="1800" i="1" dirty="0" smtClean="0">
                  <a:solidFill>
                    <a:schemeClr val="bg1"/>
                  </a:solidFill>
                </a:rPr>
                <a:t>H</a:t>
              </a:r>
              <a:endParaRPr lang="en-US" sz="1800" i="1" dirty="0">
                <a:solidFill>
                  <a:schemeClr val="bg1"/>
                </a:solidFill>
              </a:endParaRPr>
            </a:p>
          </p:txBody>
        </p:sp>
        <p:sp>
          <p:nvSpPr>
            <p:cNvPr id="19" name="TextBox 18"/>
            <p:cNvSpPr txBox="1"/>
            <p:nvPr/>
          </p:nvSpPr>
          <p:spPr>
            <a:xfrm>
              <a:off x="3114298" y="3843247"/>
              <a:ext cx="1007433" cy="246221"/>
            </a:xfrm>
            <a:prstGeom prst="rect">
              <a:avLst/>
            </a:prstGeom>
            <a:noFill/>
          </p:spPr>
          <p:txBody>
            <a:bodyPr wrap="square" rtlCol="0">
              <a:spAutoFit/>
            </a:bodyPr>
            <a:lstStyle/>
            <a:p>
              <a:r>
                <a:rPr lang="en-US" sz="1000" dirty="0" smtClean="0">
                  <a:solidFill>
                    <a:schemeClr val="bg1"/>
                  </a:solidFill>
                </a:rPr>
                <a:t>MARK</a:t>
              </a:r>
              <a:endParaRPr lang="en-US" sz="1000" dirty="0">
                <a:solidFill>
                  <a:schemeClr val="bg1"/>
                </a:solidFill>
              </a:endParaRPr>
            </a:p>
          </p:txBody>
        </p:sp>
      </p:grpSp>
      <p:sp>
        <p:nvSpPr>
          <p:cNvPr id="20" name="Text Box 5"/>
          <p:cNvSpPr txBox="1">
            <a:spLocks noChangeArrowheads="1"/>
          </p:cNvSpPr>
          <p:nvPr/>
        </p:nvSpPr>
        <p:spPr bwMode="auto">
          <a:xfrm>
            <a:off x="569802" y="4194052"/>
            <a:ext cx="9504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Rocker</a:t>
            </a:r>
            <a:endParaRPr lang="en-US" sz="2000" dirty="0"/>
          </a:p>
          <a:p>
            <a:r>
              <a:rPr lang="en-US" sz="2000" dirty="0"/>
              <a:t>Button</a:t>
            </a:r>
          </a:p>
        </p:txBody>
      </p:sp>
      <p:sp>
        <p:nvSpPr>
          <p:cNvPr id="21" name="Line 6"/>
          <p:cNvSpPr>
            <a:spLocks noChangeShapeType="1"/>
          </p:cNvSpPr>
          <p:nvPr/>
        </p:nvSpPr>
        <p:spPr bwMode="auto">
          <a:xfrm flipV="1">
            <a:off x="1045029" y="2945080"/>
            <a:ext cx="553670" cy="114003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6"/>
          <p:cNvSpPr>
            <a:spLocks noChangeShapeType="1"/>
          </p:cNvSpPr>
          <p:nvPr/>
        </p:nvSpPr>
        <p:spPr bwMode="auto">
          <a:xfrm flipH="1" flipV="1">
            <a:off x="2257173" y="3353173"/>
            <a:ext cx="97735" cy="731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5"/>
          <p:cNvSpPr txBox="1">
            <a:spLocks noChangeArrowheads="1"/>
          </p:cNvSpPr>
          <p:nvPr/>
        </p:nvSpPr>
        <p:spPr bwMode="auto">
          <a:xfrm>
            <a:off x="1906516" y="4194135"/>
            <a:ext cx="9504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Enter</a:t>
            </a:r>
            <a:endParaRPr lang="en-US" sz="2000" dirty="0"/>
          </a:p>
          <a:p>
            <a:r>
              <a:rPr lang="en-US" sz="2000" dirty="0"/>
              <a:t>Button</a:t>
            </a:r>
          </a:p>
        </p:txBody>
      </p:sp>
    </p:spTree>
    <p:extLst>
      <p:ext uri="{BB962C8B-B14F-4D97-AF65-F5344CB8AC3E}">
        <p14:creationId xmlns:p14="http://schemas.microsoft.com/office/powerpoint/2010/main" val="1526648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65613"/>
            <a:ext cx="7772400" cy="1143000"/>
          </a:xfrm>
        </p:spPr>
        <p:txBody>
          <a:bodyPr/>
          <a:lstStyle/>
          <a:p>
            <a:pPr eaLnBrk="1" hangingPunct="1"/>
            <a:r>
              <a:rPr lang="en-US" dirty="0" smtClean="0"/>
              <a:t>Overview</a:t>
            </a:r>
            <a:endParaRPr lang="en-US" sz="2500" dirty="0" smtClean="0">
              <a:solidFill>
                <a:srgbClr val="003399"/>
              </a:solidFill>
            </a:endParaRPr>
          </a:p>
        </p:txBody>
      </p:sp>
      <p:sp>
        <p:nvSpPr>
          <p:cNvPr id="6147" name="Rectangle 3"/>
          <p:cNvSpPr>
            <a:spLocks noGrp="1" noChangeArrowheads="1"/>
          </p:cNvSpPr>
          <p:nvPr>
            <p:ph type="body" idx="1"/>
          </p:nvPr>
        </p:nvSpPr>
        <p:spPr>
          <a:xfrm>
            <a:off x="638300" y="1357750"/>
            <a:ext cx="8153400" cy="4343400"/>
          </a:xfrm>
          <a:noFill/>
        </p:spPr>
        <p:txBody>
          <a:bodyPr/>
          <a:lstStyle/>
          <a:p>
            <a:r>
              <a:rPr lang="en-US" dirty="0" smtClean="0"/>
              <a:t>Purpose</a:t>
            </a:r>
          </a:p>
          <a:p>
            <a:r>
              <a:rPr lang="en-US" dirty="0" smtClean="0"/>
              <a:t>Presentation of maps from previous PLACE studies</a:t>
            </a:r>
          </a:p>
          <a:p>
            <a:r>
              <a:rPr lang="en-US" dirty="0" smtClean="0"/>
              <a:t>Data collection process</a:t>
            </a:r>
          </a:p>
          <a:p>
            <a:r>
              <a:rPr lang="en-US" dirty="0" smtClean="0"/>
              <a:t>Fundamentals of GPS operation</a:t>
            </a:r>
          </a:p>
          <a:p>
            <a:r>
              <a:rPr lang="en-US" dirty="0" smtClean="0"/>
              <a:t>Saving and exporting spatial data</a:t>
            </a:r>
          </a:p>
          <a:p>
            <a:r>
              <a:rPr lang="en-US" dirty="0" smtClean="0"/>
              <a:t>Practice using GPS devices, recording coordinates, and downloading points with their unique venue numbers to computer</a:t>
            </a:r>
          </a:p>
          <a:p>
            <a:r>
              <a:rPr lang="en-US" dirty="0" smtClean="0"/>
              <a:t>Conclusion: How spatial data will be used in this project</a:t>
            </a:r>
          </a:p>
          <a:p>
            <a:pPr lvl="1" eaLnBrk="1" hangingPunct="1">
              <a:lnSpc>
                <a:spcPct val="80000"/>
              </a:lnSpc>
              <a:buClr>
                <a:schemeClr val="tx1"/>
              </a:buClr>
            </a:pPr>
            <a:endParaRPr lang="en-US" b="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Other Pages</a:t>
            </a:r>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457" y="1752168"/>
            <a:ext cx="6520493" cy="290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9677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141"/>
            <a:ext cx="8229600" cy="770391"/>
          </a:xfrm>
        </p:spPr>
        <p:txBody>
          <a:bodyPr/>
          <a:lstStyle/>
          <a:p>
            <a:r>
              <a:rPr lang="en-US" dirty="0" smtClean="0"/>
              <a:t>Step-by-Step for Spatial Data Collection</a:t>
            </a:r>
            <a:endParaRPr lang="en-US" dirty="0"/>
          </a:p>
        </p:txBody>
      </p:sp>
      <p:sp>
        <p:nvSpPr>
          <p:cNvPr id="3" name="Content Placeholder 2"/>
          <p:cNvSpPr>
            <a:spLocks noGrp="1"/>
          </p:cNvSpPr>
          <p:nvPr>
            <p:ph idx="1"/>
          </p:nvPr>
        </p:nvSpPr>
        <p:spPr>
          <a:xfrm>
            <a:off x="457200" y="1318157"/>
            <a:ext cx="8229600" cy="4525963"/>
          </a:xfrm>
        </p:spPr>
        <p:txBody>
          <a:bodyPr/>
          <a:lstStyle/>
          <a:p>
            <a:r>
              <a:rPr lang="en-US" sz="2200" dirty="0"/>
              <a:t>Turn on the receiver.</a:t>
            </a:r>
          </a:p>
          <a:p>
            <a:r>
              <a:rPr lang="en-US" sz="2200" dirty="0"/>
              <a:t>Initialize the receiver, if needed.</a:t>
            </a:r>
          </a:p>
          <a:p>
            <a:r>
              <a:rPr lang="en-US" sz="2200" dirty="0"/>
              <a:t>Acquire satellites until a </a:t>
            </a:r>
            <a:r>
              <a:rPr lang="en-US" sz="2200" b="1" dirty="0"/>
              <a:t>3D GPS LOCATION </a:t>
            </a:r>
            <a:r>
              <a:rPr lang="en-US" sz="2200" dirty="0"/>
              <a:t>is obtained.</a:t>
            </a:r>
          </a:p>
          <a:p>
            <a:r>
              <a:rPr lang="en-US" sz="2200" dirty="0"/>
              <a:t>Press the </a:t>
            </a:r>
            <a:r>
              <a:rPr lang="en-US" sz="2200" b="1" dirty="0">
                <a:solidFill>
                  <a:srgbClr val="FF0000"/>
                </a:solidFill>
              </a:rPr>
              <a:t>ENTER</a:t>
            </a:r>
            <a:r>
              <a:rPr lang="en-US" sz="2200" dirty="0"/>
              <a:t> button until the </a:t>
            </a:r>
            <a:r>
              <a:rPr lang="en-US" sz="2200" b="1" dirty="0"/>
              <a:t>WAYPOINT</a:t>
            </a:r>
            <a:r>
              <a:rPr lang="en-US" sz="2200" dirty="0"/>
              <a:t> screen appears.</a:t>
            </a:r>
          </a:p>
          <a:p>
            <a:r>
              <a:rPr lang="en-US" sz="2200" dirty="0"/>
              <a:t>Enter the appropriate ID value in the </a:t>
            </a:r>
            <a:r>
              <a:rPr lang="en-US" sz="2200" b="1" dirty="0"/>
              <a:t>WAYPOINT ID </a:t>
            </a:r>
            <a:r>
              <a:rPr lang="en-US" sz="2200" dirty="0"/>
              <a:t>field.</a:t>
            </a:r>
          </a:p>
          <a:p>
            <a:r>
              <a:rPr lang="en-US" sz="2200" dirty="0"/>
              <a:t>Record the coordinate displayed on the GPS survey form.</a:t>
            </a:r>
          </a:p>
          <a:p>
            <a:r>
              <a:rPr lang="en-US" sz="2200" b="1" dirty="0" smtClean="0">
                <a:solidFill>
                  <a:srgbClr val="FF0000"/>
                </a:solidFill>
              </a:rPr>
              <a:t>SAVE</a:t>
            </a:r>
            <a:r>
              <a:rPr lang="en-US" sz="2200" dirty="0" smtClean="0"/>
              <a:t> </a:t>
            </a:r>
            <a:r>
              <a:rPr lang="en-US" sz="2200" dirty="0"/>
              <a:t>the averaged </a:t>
            </a:r>
            <a:r>
              <a:rPr lang="en-US" sz="2200" dirty="0" smtClean="0"/>
              <a:t>coordinate by highlighting </a:t>
            </a:r>
            <a:r>
              <a:rPr lang="en-US" sz="2200" b="1" dirty="0" smtClean="0"/>
              <a:t>OK</a:t>
            </a:r>
            <a:r>
              <a:rPr lang="en-US" sz="2200" dirty="0" smtClean="0"/>
              <a:t> (use Rocker if necessary) and pressing </a:t>
            </a:r>
            <a:r>
              <a:rPr lang="en-US" sz="2200" b="1" dirty="0" smtClean="0"/>
              <a:t>ENTER</a:t>
            </a:r>
            <a:r>
              <a:rPr lang="en-US" sz="2200" dirty="0" smtClean="0"/>
              <a:t>.</a:t>
            </a:r>
            <a:endParaRPr lang="en-US" sz="2200" dirty="0"/>
          </a:p>
          <a:p>
            <a:r>
              <a:rPr lang="en-US" sz="2200" dirty="0" smtClean="0"/>
              <a:t>Turn </a:t>
            </a:r>
            <a:r>
              <a:rPr lang="en-US" sz="2200" dirty="0"/>
              <a:t>off the GPS receiver.</a:t>
            </a:r>
          </a:p>
        </p:txBody>
      </p:sp>
    </p:spTree>
    <p:extLst>
      <p:ext uri="{BB962C8B-B14F-4D97-AF65-F5344CB8AC3E}">
        <p14:creationId xmlns:p14="http://schemas.microsoft.com/office/powerpoint/2010/main" val="21012653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268"/>
          </a:xfrm>
        </p:spPr>
        <p:txBody>
          <a:bodyPr/>
          <a:lstStyle/>
          <a:p>
            <a:r>
              <a:rPr lang="en-US" dirty="0" smtClean="0"/>
              <a:t>ID Values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5942531"/>
              </p:ext>
            </p:extLst>
          </p:nvPr>
        </p:nvGraphicFramePr>
        <p:xfrm>
          <a:off x="819397" y="1270663"/>
          <a:ext cx="7564582" cy="1687972"/>
        </p:xfrm>
        <a:graphic>
          <a:graphicData uri="http://schemas.openxmlformats.org/drawingml/2006/table">
            <a:tbl>
              <a:tblPr firstRow="1" bandRow="1">
                <a:tableStyleId>{5C22544A-7EE6-4342-B048-85BDC9FD1C3A}</a:tableStyleId>
              </a:tblPr>
              <a:tblGrid>
                <a:gridCol w="3075709"/>
                <a:gridCol w="4488873"/>
              </a:tblGrid>
              <a:tr h="773572">
                <a:tc>
                  <a:txBody>
                    <a:bodyPr/>
                    <a:lstStyle/>
                    <a:p>
                      <a:r>
                        <a:rPr lang="en-US" dirty="0" smtClean="0"/>
                        <a:t>Type of Site</a:t>
                      </a:r>
                      <a:endParaRPr lang="en-US" dirty="0"/>
                    </a:p>
                  </a:txBody>
                  <a:tcPr/>
                </a:tc>
                <a:tc>
                  <a:txBody>
                    <a:bodyPr/>
                    <a:lstStyle/>
                    <a:p>
                      <a:r>
                        <a:rPr lang="en-US" dirty="0" smtClean="0"/>
                        <a:t>What</a:t>
                      </a:r>
                      <a:r>
                        <a:rPr lang="en-US" baseline="0" dirty="0" smtClean="0"/>
                        <a:t> ID Value to Use</a:t>
                      </a:r>
                      <a:endParaRPr lang="en-US" dirty="0"/>
                    </a:p>
                  </a:txBody>
                  <a:tcPr/>
                </a:tc>
              </a:tr>
              <a:tr h="773572">
                <a:tc>
                  <a:txBody>
                    <a:bodyPr/>
                    <a:lstStyle/>
                    <a:p>
                      <a:r>
                        <a:rPr lang="en-US" dirty="0" smtClean="0"/>
                        <a:t>PLACE Sites</a:t>
                      </a:r>
                      <a:endParaRPr lang="en-US" dirty="0"/>
                    </a:p>
                  </a:txBody>
                  <a:tcPr/>
                </a:tc>
                <a:tc>
                  <a:txBody>
                    <a:bodyPr/>
                    <a:lstStyle/>
                    <a:p>
                      <a:r>
                        <a:rPr lang="en-US" dirty="0" smtClean="0"/>
                        <a:t>Unique Site Number (from the completed Site List)</a:t>
                      </a:r>
                      <a:r>
                        <a:rPr lang="en-US" baseline="0" dirty="0" smtClean="0"/>
                        <a:t> as filled out by the Supervisor on Form B</a:t>
                      </a:r>
                      <a:endParaRPr lang="en-US" dirty="0"/>
                    </a:p>
                  </a:txBody>
                  <a:tcPr/>
                </a:tc>
              </a:tr>
            </a:tbl>
          </a:graphicData>
        </a:graphic>
      </p:graphicFrame>
    </p:spTree>
    <p:extLst>
      <p:ext uri="{BB962C8B-B14F-4D97-AF65-F5344CB8AC3E}">
        <p14:creationId xmlns:p14="http://schemas.microsoft.com/office/powerpoint/2010/main" val="29336136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696"/>
            <a:ext cx="8229600" cy="1143000"/>
          </a:xfrm>
        </p:spPr>
        <p:txBody>
          <a:bodyPr/>
          <a:lstStyle/>
          <a:p>
            <a:pPr algn="ctr"/>
            <a:r>
              <a:rPr lang="en-US" dirty="0" smtClean="0"/>
              <a:t>Let’s Practice!</a:t>
            </a:r>
            <a:endParaRPr lang="en-US" dirty="0"/>
          </a:p>
        </p:txBody>
      </p:sp>
    </p:spTree>
    <p:extLst>
      <p:ext uri="{BB962C8B-B14F-4D97-AF65-F5344CB8AC3E}">
        <p14:creationId xmlns:p14="http://schemas.microsoft.com/office/powerpoint/2010/main" val="33899595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and Exporting Spatial Data (for Supervisors)</a:t>
            </a:r>
            <a:endParaRPr lang="en-US" dirty="0"/>
          </a:p>
        </p:txBody>
      </p:sp>
      <p:sp>
        <p:nvSpPr>
          <p:cNvPr id="3" name="Content Placeholder 2"/>
          <p:cNvSpPr>
            <a:spLocks noGrp="1"/>
          </p:cNvSpPr>
          <p:nvPr>
            <p:ph idx="1"/>
          </p:nvPr>
        </p:nvSpPr>
        <p:spPr/>
        <p:txBody>
          <a:bodyPr/>
          <a:lstStyle/>
          <a:p>
            <a:r>
              <a:rPr lang="en-US" dirty="0" smtClean="0"/>
              <a:t>Download the downloading software before you go into the field</a:t>
            </a:r>
          </a:p>
          <a:p>
            <a:r>
              <a:rPr lang="en-US" dirty="0" smtClean="0"/>
              <a:t>Each day, download coordinates from GPS device onto laptop </a:t>
            </a:r>
          </a:p>
          <a:p>
            <a:pPr lvl="1"/>
            <a:r>
              <a:rPr lang="en-US" dirty="0" smtClean="0"/>
              <a:t>Make sure they’re in decimal degrees!</a:t>
            </a:r>
          </a:p>
          <a:p>
            <a:pPr lvl="1"/>
            <a:r>
              <a:rPr lang="en-US" dirty="0" smtClean="0"/>
              <a:t>See the Mapping Toolkit for more details</a:t>
            </a:r>
          </a:p>
          <a:p>
            <a:r>
              <a:rPr lang="en-US" dirty="0" smtClean="0"/>
              <a:t>Save the coordinates in a file on your laptop</a:t>
            </a:r>
          </a:p>
          <a:p>
            <a:r>
              <a:rPr lang="en-US" dirty="0" smtClean="0"/>
              <a:t>Send to the Study Coordinator as soon as you are able</a:t>
            </a:r>
          </a:p>
          <a:p>
            <a:endParaRPr lang="en-US" dirty="0"/>
          </a:p>
        </p:txBody>
      </p:sp>
    </p:spTree>
    <p:extLst>
      <p:ext uri="{BB962C8B-B14F-4D97-AF65-F5344CB8AC3E}">
        <p14:creationId xmlns:p14="http://schemas.microsoft.com/office/powerpoint/2010/main" val="37178645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dirty="0" smtClean="0"/>
              <a:t>End of </a:t>
            </a:r>
            <a:r>
              <a:rPr lang="en-US" dirty="0" smtClean="0">
                <a:solidFill>
                  <a:srgbClr val="009900"/>
                </a:solidFill>
              </a:rPr>
              <a:t>GPS </a:t>
            </a:r>
            <a:r>
              <a:rPr lang="en-US" dirty="0" smtClean="0"/>
              <a:t>Overview</a:t>
            </a:r>
          </a:p>
        </p:txBody>
      </p:sp>
      <p:sp>
        <p:nvSpPr>
          <p:cNvPr id="28675"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Create maps illustrating PLACE findings</a:t>
            </a:r>
          </a:p>
          <a:p>
            <a:r>
              <a:rPr lang="en-US" dirty="0" smtClean="0"/>
              <a:t>Allows for visual interpretation of results</a:t>
            </a:r>
          </a:p>
          <a:p>
            <a:r>
              <a:rPr lang="en-US" dirty="0" smtClean="0"/>
              <a:t>Valuable component of Step 3 of PLACE (Venue Verification)</a:t>
            </a:r>
          </a:p>
          <a:p>
            <a:r>
              <a:rPr lang="en-US" dirty="0" smtClean="0"/>
              <a:t>Common types of maps:</a:t>
            </a:r>
          </a:p>
          <a:p>
            <a:pPr lvl="1"/>
            <a:r>
              <a:rPr lang="en-US" sz="2400" dirty="0" smtClean="0"/>
              <a:t>Map 1: Venues, condoms and prevention activities</a:t>
            </a:r>
          </a:p>
          <a:p>
            <a:pPr lvl="1"/>
            <a:r>
              <a:rPr lang="en-US" sz="2400" dirty="0" smtClean="0"/>
              <a:t>Map 2: Venues by venue types</a:t>
            </a:r>
          </a:p>
          <a:p>
            <a:pPr lvl="1"/>
            <a:r>
              <a:rPr lang="en-US" sz="2400" dirty="0" smtClean="0"/>
              <a:t>Map 3: Venues by venue size and type</a:t>
            </a:r>
          </a:p>
        </p:txBody>
      </p:sp>
    </p:spTree>
    <p:extLst>
      <p:ext uri="{BB962C8B-B14F-4D97-AF65-F5344CB8AC3E}">
        <p14:creationId xmlns:p14="http://schemas.microsoft.com/office/powerpoint/2010/main" val="2266434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274638"/>
            <a:ext cx="8823366" cy="722889"/>
          </a:xfrm>
        </p:spPr>
        <p:txBody>
          <a:bodyPr/>
          <a:lstStyle/>
          <a:p>
            <a:r>
              <a:rPr lang="en-US" dirty="0"/>
              <a:t>Illustrative Map Produced with PLACE Data</a:t>
            </a:r>
          </a:p>
        </p:txBody>
      </p:sp>
      <p:pic>
        <p:nvPicPr>
          <p:cNvPr id="88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00" y="902524"/>
            <a:ext cx="5866953" cy="514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24551" y="1496291"/>
            <a:ext cx="2422566" cy="4216539"/>
          </a:xfrm>
          <a:prstGeom prst="rect">
            <a:avLst/>
          </a:prstGeom>
          <a:noFill/>
          <a:ln w="28575">
            <a:solidFill>
              <a:schemeClr val="accent1"/>
            </a:solidFill>
          </a:ln>
        </p:spPr>
        <p:txBody>
          <a:bodyPr wrap="square" rtlCol="0">
            <a:spAutoFit/>
          </a:bodyPr>
          <a:lstStyle/>
          <a:p>
            <a:pPr algn="ctr"/>
            <a:r>
              <a:rPr lang="en-US" u="sng" dirty="0" smtClean="0"/>
              <a:t>Venue Types</a:t>
            </a:r>
          </a:p>
          <a:p>
            <a:pPr marL="457200"/>
            <a:endParaRPr lang="en-US" sz="2000" dirty="0"/>
          </a:p>
          <a:p>
            <a:pPr marL="457200"/>
            <a:r>
              <a:rPr lang="en-US" sz="2000" dirty="0" smtClean="0"/>
              <a:t>Eat/Drink/</a:t>
            </a:r>
          </a:p>
          <a:p>
            <a:pPr marL="457200"/>
            <a:r>
              <a:rPr lang="en-US" sz="2000" dirty="0" smtClean="0"/>
              <a:t>Dance/Sleep</a:t>
            </a:r>
          </a:p>
          <a:p>
            <a:endParaRPr lang="en-US" sz="2000" dirty="0" smtClean="0"/>
          </a:p>
          <a:p>
            <a:pPr marL="457200"/>
            <a:r>
              <a:rPr lang="en-US" sz="2000" dirty="0" smtClean="0"/>
              <a:t>Transportation/Public/</a:t>
            </a:r>
          </a:p>
          <a:p>
            <a:pPr marL="457200"/>
            <a:r>
              <a:rPr lang="en-US" sz="2000" dirty="0" smtClean="0"/>
              <a:t>Commercial</a:t>
            </a:r>
          </a:p>
          <a:p>
            <a:pPr marL="457200"/>
            <a:endParaRPr lang="en-US" sz="2000" dirty="0"/>
          </a:p>
          <a:p>
            <a:pPr marL="457200"/>
            <a:r>
              <a:rPr lang="en-US" sz="2000" dirty="0" smtClean="0"/>
              <a:t>Events</a:t>
            </a:r>
          </a:p>
          <a:p>
            <a:pPr marL="457200"/>
            <a:endParaRPr lang="en-US" sz="2000" dirty="0"/>
          </a:p>
          <a:p>
            <a:pPr marL="457200"/>
            <a:r>
              <a:rPr lang="en-US" sz="2000" dirty="0" smtClean="0"/>
              <a:t>Other</a:t>
            </a:r>
            <a:endParaRPr lang="en-US" sz="2000" dirty="0"/>
          </a:p>
          <a:p>
            <a:endParaRPr lang="en-US" dirty="0"/>
          </a:p>
        </p:txBody>
      </p:sp>
      <p:grpSp>
        <p:nvGrpSpPr>
          <p:cNvPr id="7" name="Group 6"/>
          <p:cNvGrpSpPr/>
          <p:nvPr/>
        </p:nvGrpSpPr>
        <p:grpSpPr>
          <a:xfrm>
            <a:off x="6579911" y="4904483"/>
            <a:ext cx="237507" cy="237507"/>
            <a:chOff x="6590805" y="3111335"/>
            <a:chExt cx="237507" cy="237507"/>
          </a:xfrm>
        </p:grpSpPr>
        <p:sp>
          <p:nvSpPr>
            <p:cNvPr id="8" name="Oval 7"/>
            <p:cNvSpPr/>
            <p:nvPr/>
          </p:nvSpPr>
          <p:spPr bwMode="auto">
            <a:xfrm>
              <a:off x="6590805" y="3111335"/>
              <a:ext cx="237507" cy="237507"/>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9" name="Oval 8"/>
            <p:cNvSpPr/>
            <p:nvPr/>
          </p:nvSpPr>
          <p:spPr bwMode="auto">
            <a:xfrm>
              <a:off x="6679870" y="31944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grpSp>
        <p:nvGrpSpPr>
          <p:cNvPr id="10" name="Group 9"/>
          <p:cNvGrpSpPr/>
          <p:nvPr/>
        </p:nvGrpSpPr>
        <p:grpSpPr>
          <a:xfrm>
            <a:off x="6551216" y="3263710"/>
            <a:ext cx="237507" cy="237507"/>
            <a:chOff x="6590805" y="3111335"/>
            <a:chExt cx="237507" cy="237507"/>
          </a:xfrm>
          <a:solidFill>
            <a:srgbClr val="2D06BA"/>
          </a:solidFill>
        </p:grpSpPr>
        <p:sp>
          <p:nvSpPr>
            <p:cNvPr id="11" name="Oval 10"/>
            <p:cNvSpPr/>
            <p:nvPr/>
          </p:nvSpPr>
          <p:spPr bwMode="auto">
            <a:xfrm>
              <a:off x="6590805" y="3111335"/>
              <a:ext cx="237507" cy="23750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12" name="Oval 11"/>
            <p:cNvSpPr/>
            <p:nvPr/>
          </p:nvSpPr>
          <p:spPr bwMode="auto">
            <a:xfrm>
              <a:off x="6679870" y="31944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grpSp>
        <p:nvGrpSpPr>
          <p:cNvPr id="16" name="Group 15"/>
          <p:cNvGrpSpPr/>
          <p:nvPr/>
        </p:nvGrpSpPr>
        <p:grpSpPr>
          <a:xfrm>
            <a:off x="6554184" y="4296861"/>
            <a:ext cx="237507" cy="237507"/>
            <a:chOff x="6590805" y="3111335"/>
            <a:chExt cx="237507" cy="237507"/>
          </a:xfrm>
          <a:solidFill>
            <a:srgbClr val="FFFF00"/>
          </a:solidFill>
        </p:grpSpPr>
        <p:sp>
          <p:nvSpPr>
            <p:cNvPr id="17" name="Oval 16"/>
            <p:cNvSpPr/>
            <p:nvPr/>
          </p:nvSpPr>
          <p:spPr bwMode="auto">
            <a:xfrm>
              <a:off x="6590805" y="3111335"/>
              <a:ext cx="237507" cy="23750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18" name="Oval 17"/>
            <p:cNvSpPr/>
            <p:nvPr/>
          </p:nvSpPr>
          <p:spPr bwMode="auto">
            <a:xfrm>
              <a:off x="6679870" y="31944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grpSp>
        <p:nvGrpSpPr>
          <p:cNvPr id="19" name="Group 18"/>
          <p:cNvGrpSpPr/>
          <p:nvPr/>
        </p:nvGrpSpPr>
        <p:grpSpPr>
          <a:xfrm>
            <a:off x="6557152" y="2337436"/>
            <a:ext cx="237507" cy="237507"/>
            <a:chOff x="6590805" y="3111335"/>
            <a:chExt cx="237507" cy="237507"/>
          </a:xfrm>
          <a:solidFill>
            <a:srgbClr val="009900"/>
          </a:solidFill>
        </p:grpSpPr>
        <p:sp>
          <p:nvSpPr>
            <p:cNvPr id="20" name="Oval 19"/>
            <p:cNvSpPr/>
            <p:nvPr/>
          </p:nvSpPr>
          <p:spPr bwMode="auto">
            <a:xfrm>
              <a:off x="6590805" y="3111335"/>
              <a:ext cx="237507" cy="23750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21" name="Oval 20"/>
            <p:cNvSpPr/>
            <p:nvPr/>
          </p:nvSpPr>
          <p:spPr bwMode="auto">
            <a:xfrm>
              <a:off x="6679870" y="31944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21749803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guide illustrates how to make the five types of maps suggested by PLACE: </a:t>
            </a:r>
            <a:br>
              <a:rPr lang="en-US" dirty="0"/>
            </a:br>
            <a:endParaRPr lang="en-US" dirty="0"/>
          </a:p>
        </p:txBody>
      </p:sp>
      <p:sp>
        <p:nvSpPr>
          <p:cNvPr id="3" name="Content Placeholder 2"/>
          <p:cNvSpPr>
            <a:spLocks noGrp="1"/>
          </p:cNvSpPr>
          <p:nvPr>
            <p:ph idx="1"/>
          </p:nvPr>
        </p:nvSpPr>
        <p:spPr/>
        <p:txBody>
          <a:bodyPr/>
          <a:lstStyle/>
          <a:p>
            <a:r>
              <a:rPr lang="en-US" dirty="0" smtClean="0"/>
              <a:t>1</a:t>
            </a:r>
            <a:r>
              <a:rPr lang="en-US" dirty="0"/>
              <a:t>. Map of venues in the priority prevention area by </a:t>
            </a:r>
            <a:r>
              <a:rPr lang="en-US" b="1" dirty="0"/>
              <a:t>type</a:t>
            </a:r>
            <a:r>
              <a:rPr lang="en-US" dirty="0"/>
              <a:t> of venue </a:t>
            </a:r>
            <a:r>
              <a:rPr lang="en-US" dirty="0" smtClean="0"/>
              <a:t>(4 general categories from B19*) </a:t>
            </a:r>
            <a:endParaRPr lang="en-US" dirty="0"/>
          </a:p>
          <a:p>
            <a:r>
              <a:rPr lang="en-US" dirty="0"/>
              <a:t>2. Map of venues by venue </a:t>
            </a:r>
            <a:r>
              <a:rPr lang="en-US" b="1" dirty="0"/>
              <a:t>size</a:t>
            </a:r>
            <a:r>
              <a:rPr lang="en-US" dirty="0"/>
              <a:t> (number of </a:t>
            </a:r>
            <a:r>
              <a:rPr lang="en-US" dirty="0" smtClean="0"/>
              <a:t>men from B35a*) </a:t>
            </a:r>
            <a:r>
              <a:rPr lang="en-US" dirty="0"/>
              <a:t>and type of venue </a:t>
            </a:r>
            <a:r>
              <a:rPr lang="en-US" dirty="0" smtClean="0"/>
              <a:t> (5-7 categories for size)</a:t>
            </a:r>
          </a:p>
          <a:p>
            <a:r>
              <a:rPr lang="en-US" dirty="0" smtClean="0"/>
              <a:t>3. Map of venues with condoms available on day of visit and shown to interviewer  (B40*=2)</a:t>
            </a:r>
          </a:p>
          <a:p>
            <a:r>
              <a:rPr lang="en-US" dirty="0" smtClean="0"/>
              <a:t>Alternate to 3:  Onsite outreach (B38d*=1)</a:t>
            </a:r>
          </a:p>
          <a:p>
            <a:r>
              <a:rPr lang="en-US" dirty="0" smtClean="0"/>
              <a:t>Priority Sites for Action Plan.  ??? Decide criteria. </a:t>
            </a:r>
          </a:p>
          <a:p>
            <a:pPr>
              <a:buNone/>
            </a:pPr>
            <a:endParaRPr lang="en-US" sz="2000" dirty="0" smtClean="0"/>
          </a:p>
          <a:p>
            <a:pPr>
              <a:buNone/>
            </a:pPr>
            <a:endParaRPr lang="en-US" sz="2000" dirty="0" smtClean="0"/>
          </a:p>
          <a:p>
            <a:pPr>
              <a:buNone/>
            </a:pPr>
            <a:r>
              <a:rPr lang="en-US" sz="2000" dirty="0" smtClean="0"/>
              <a:t>*Question numbers correspond to Uganda questionnaires</a:t>
            </a:r>
            <a:endParaRPr lang="en-US" sz="2000" dirty="0"/>
          </a:p>
        </p:txBody>
      </p:sp>
    </p:spTree>
    <p:extLst>
      <p:ext uri="{BB962C8B-B14F-4D97-AF65-F5344CB8AC3E}">
        <p14:creationId xmlns:p14="http://schemas.microsoft.com/office/powerpoint/2010/main" val="9463986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3" y="274638"/>
            <a:ext cx="8692738" cy="722889"/>
          </a:xfrm>
        </p:spPr>
        <p:txBody>
          <a:bodyPr/>
          <a:lstStyle/>
          <a:p>
            <a:r>
              <a:rPr lang="en-US" dirty="0" smtClean="0"/>
              <a:t>Illustrative Map Produced with PLACE Data</a:t>
            </a:r>
            <a:endParaRPr lang="en-US" dirty="0"/>
          </a:p>
        </p:txBody>
      </p:sp>
      <p:pic>
        <p:nvPicPr>
          <p:cNvPr id="870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007916"/>
            <a:ext cx="5812970" cy="509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24551" y="1496291"/>
            <a:ext cx="2422566" cy="2800767"/>
          </a:xfrm>
          <a:prstGeom prst="rect">
            <a:avLst/>
          </a:prstGeom>
          <a:noFill/>
          <a:ln w="28575">
            <a:solidFill>
              <a:schemeClr val="accent1"/>
            </a:solidFill>
          </a:ln>
        </p:spPr>
        <p:txBody>
          <a:bodyPr wrap="square" rtlCol="0">
            <a:spAutoFit/>
          </a:bodyPr>
          <a:lstStyle/>
          <a:p>
            <a:r>
              <a:rPr lang="en-US" u="sng" dirty="0" smtClean="0"/>
              <a:t>Condom Availability during Site Visit</a:t>
            </a:r>
          </a:p>
          <a:p>
            <a:pPr marL="457200"/>
            <a:endParaRPr lang="en-US" sz="2000" dirty="0" smtClean="0"/>
          </a:p>
          <a:p>
            <a:pPr marL="457200"/>
            <a:r>
              <a:rPr lang="en-US" sz="2000" dirty="0" smtClean="0"/>
              <a:t>No Condoms</a:t>
            </a:r>
          </a:p>
          <a:p>
            <a:endParaRPr lang="en-US" sz="2000" dirty="0" smtClean="0"/>
          </a:p>
          <a:p>
            <a:pPr marL="457200"/>
            <a:r>
              <a:rPr lang="en-US" sz="2000" dirty="0" smtClean="0"/>
              <a:t>Condoms</a:t>
            </a:r>
          </a:p>
          <a:p>
            <a:endParaRPr lang="en-US" dirty="0"/>
          </a:p>
        </p:txBody>
      </p:sp>
      <p:grpSp>
        <p:nvGrpSpPr>
          <p:cNvPr id="7" name="Group 6"/>
          <p:cNvGrpSpPr/>
          <p:nvPr/>
        </p:nvGrpSpPr>
        <p:grpSpPr>
          <a:xfrm>
            <a:off x="6580905" y="3016288"/>
            <a:ext cx="237507" cy="237507"/>
            <a:chOff x="6590805" y="3111335"/>
            <a:chExt cx="237507" cy="237507"/>
          </a:xfrm>
        </p:grpSpPr>
        <p:sp>
          <p:nvSpPr>
            <p:cNvPr id="4" name="Oval 3"/>
            <p:cNvSpPr/>
            <p:nvPr/>
          </p:nvSpPr>
          <p:spPr bwMode="auto">
            <a:xfrm>
              <a:off x="6590805" y="3111335"/>
              <a:ext cx="237507" cy="237507"/>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5" name="Oval 4"/>
            <p:cNvSpPr/>
            <p:nvPr/>
          </p:nvSpPr>
          <p:spPr bwMode="auto">
            <a:xfrm>
              <a:off x="6679870" y="31944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grpSp>
        <p:nvGrpSpPr>
          <p:cNvPr id="6" name="Group 5"/>
          <p:cNvGrpSpPr/>
          <p:nvPr/>
        </p:nvGrpSpPr>
        <p:grpSpPr>
          <a:xfrm>
            <a:off x="6590805" y="3584313"/>
            <a:ext cx="237507" cy="237507"/>
            <a:chOff x="6743205" y="3263735"/>
            <a:chExt cx="237507" cy="237507"/>
          </a:xfrm>
          <a:solidFill>
            <a:schemeClr val="bg1"/>
          </a:solidFill>
        </p:grpSpPr>
        <p:sp>
          <p:nvSpPr>
            <p:cNvPr id="10" name="Oval 9"/>
            <p:cNvSpPr/>
            <p:nvPr/>
          </p:nvSpPr>
          <p:spPr bwMode="auto">
            <a:xfrm>
              <a:off x="6743205" y="3263735"/>
              <a:ext cx="237507" cy="23750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34" charset="0"/>
              </a:endParaRPr>
            </a:p>
          </p:txBody>
        </p:sp>
        <p:sp>
          <p:nvSpPr>
            <p:cNvPr id="11" name="Oval 10"/>
            <p:cNvSpPr/>
            <p:nvPr/>
          </p:nvSpPr>
          <p:spPr bwMode="auto">
            <a:xfrm>
              <a:off x="6832270" y="3346863"/>
              <a:ext cx="65314" cy="7125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pSp>
    </p:spTree>
    <p:extLst>
      <p:ext uri="{BB962C8B-B14F-4D97-AF65-F5344CB8AC3E}">
        <p14:creationId xmlns:p14="http://schemas.microsoft.com/office/powerpoint/2010/main" val="9899561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Process</a:t>
            </a:r>
            <a:endParaRPr lang="en-US" dirty="0"/>
          </a:p>
        </p:txBody>
      </p:sp>
      <p:sp>
        <p:nvSpPr>
          <p:cNvPr id="3" name="Content Placeholder 2"/>
          <p:cNvSpPr>
            <a:spLocks noGrp="1"/>
          </p:cNvSpPr>
          <p:nvPr>
            <p:ph idx="1"/>
          </p:nvPr>
        </p:nvSpPr>
        <p:spPr>
          <a:xfrm>
            <a:off x="457200" y="1220190"/>
            <a:ext cx="8229600" cy="4525963"/>
          </a:xfrm>
        </p:spPr>
        <p:txBody>
          <a:bodyPr/>
          <a:lstStyle/>
          <a:p>
            <a:endParaRPr lang="en-US" sz="2400" dirty="0" smtClean="0"/>
          </a:p>
          <a:p>
            <a:r>
              <a:rPr lang="en-US" sz="2400" dirty="0" smtClean="0"/>
              <a:t>PLACE</a:t>
            </a:r>
          </a:p>
          <a:p>
            <a:pPr lvl="1"/>
            <a:r>
              <a:rPr lang="en-US" sz="2400" dirty="0" smtClean="0"/>
              <a:t>Collected at venues at the same time Form B is completed</a:t>
            </a:r>
          </a:p>
          <a:p>
            <a:r>
              <a:rPr lang="en-US" sz="2200" dirty="0" smtClean="0"/>
              <a:t>Individual interviewers may be assigned to collect spatial data</a:t>
            </a:r>
          </a:p>
        </p:txBody>
      </p:sp>
    </p:spTree>
    <p:extLst>
      <p:ext uri="{BB962C8B-B14F-4D97-AF65-F5344CB8AC3E}">
        <p14:creationId xmlns:p14="http://schemas.microsoft.com/office/powerpoint/2010/main" val="1380904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GPS Device</a:t>
            </a:r>
            <a:endParaRPr lang="en-US" dirty="0"/>
          </a:p>
        </p:txBody>
      </p:sp>
      <p:sp>
        <p:nvSpPr>
          <p:cNvPr id="6" name="Rectangle 3"/>
          <p:cNvSpPr txBox="1">
            <a:spLocks noChangeArrowheads="1"/>
          </p:cNvSpPr>
          <p:nvPr/>
        </p:nvSpPr>
        <p:spPr bwMode="auto">
          <a:xfrm>
            <a:off x="647205" y="16091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Arial"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r>
              <a:rPr lang="en-US" kern="0" dirty="0" smtClean="0"/>
              <a:t>Demonstrate Pages</a:t>
            </a:r>
          </a:p>
          <a:p>
            <a:r>
              <a:rPr lang="en-US" kern="0" dirty="0" smtClean="0"/>
              <a:t>Hands-on</a:t>
            </a:r>
            <a:endParaRPr lang="en-US" kern="0" dirty="0"/>
          </a:p>
        </p:txBody>
      </p:sp>
      <p:pic>
        <p:nvPicPr>
          <p:cNvPr id="86032"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689" y="892154"/>
            <a:ext cx="1991652" cy="353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6"/>
          <p:cNvGraphicFramePr>
            <a:graphicFrameLocks noChangeAspect="1"/>
          </p:cNvGraphicFramePr>
          <p:nvPr>
            <p:extLst>
              <p:ext uri="{D42A27DB-BD31-4B8C-83A1-F6EECF244321}">
                <p14:modId xmlns:p14="http://schemas.microsoft.com/office/powerpoint/2010/main" val="321033077"/>
              </p:ext>
            </p:extLst>
          </p:nvPr>
        </p:nvGraphicFramePr>
        <p:xfrm>
          <a:off x="5881689" y="2546267"/>
          <a:ext cx="2309813" cy="3175000"/>
        </p:xfrm>
        <a:graphic>
          <a:graphicData uri="http://schemas.openxmlformats.org/presentationml/2006/ole">
            <mc:AlternateContent xmlns:mc="http://schemas.openxmlformats.org/markup-compatibility/2006">
              <mc:Choice xmlns:v="urn:schemas-microsoft-com:vml" Requires="v">
                <p:oleObj spid="_x0000_s86059" name="Clip" r:id="rId5" imgW="2309813" imgH="3176588" progId="">
                  <p:embed/>
                </p:oleObj>
              </mc:Choice>
              <mc:Fallback>
                <p:oleObj name="Clip" r:id="rId5" imgW="2309813" imgH="3176588" progId="">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689" y="2546267"/>
                        <a:ext cx="2309813" cy="317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14451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411" y="2031995"/>
            <a:ext cx="1829186" cy="325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p:txBody>
          <a:bodyPr/>
          <a:lstStyle/>
          <a:p>
            <a:r>
              <a:rPr lang="en-US" dirty="0"/>
              <a:t>Garmin </a:t>
            </a:r>
            <a:r>
              <a:rPr lang="en-US" dirty="0" smtClean="0"/>
              <a:t>72H GPS</a:t>
            </a:r>
            <a:endParaRPr lang="en-US" dirty="0"/>
          </a:p>
        </p:txBody>
      </p:sp>
      <p:sp>
        <p:nvSpPr>
          <p:cNvPr id="8196" name="Text Box 4"/>
          <p:cNvSpPr txBox="1">
            <a:spLocks noChangeArrowheads="1"/>
          </p:cNvSpPr>
          <p:nvPr/>
        </p:nvSpPr>
        <p:spPr bwMode="auto">
          <a:xfrm>
            <a:off x="1066800" y="358140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Display Screen</a:t>
            </a:r>
            <a:endParaRPr lang="en-US"/>
          </a:p>
        </p:txBody>
      </p:sp>
      <p:sp>
        <p:nvSpPr>
          <p:cNvPr id="8197" name="Line 5"/>
          <p:cNvSpPr>
            <a:spLocks noChangeShapeType="1"/>
          </p:cNvSpPr>
          <p:nvPr/>
        </p:nvSpPr>
        <p:spPr bwMode="auto">
          <a:xfrm>
            <a:off x="2667000" y="3886200"/>
            <a:ext cx="12954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Line 8"/>
          <p:cNvSpPr>
            <a:spLocks noChangeShapeType="1"/>
          </p:cNvSpPr>
          <p:nvPr/>
        </p:nvSpPr>
        <p:spPr bwMode="auto">
          <a:xfrm flipH="1">
            <a:off x="4572000" y="3352800"/>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9"/>
          <p:cNvSpPr txBox="1">
            <a:spLocks noChangeArrowheads="1"/>
          </p:cNvSpPr>
          <p:nvPr/>
        </p:nvSpPr>
        <p:spPr bwMode="auto">
          <a:xfrm>
            <a:off x="5486400" y="3200400"/>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Control Buttons</a:t>
            </a:r>
            <a:endParaRPr lang="en-US"/>
          </a:p>
        </p:txBody>
      </p:sp>
      <p:sp>
        <p:nvSpPr>
          <p:cNvPr id="8202" name="Text Box 10"/>
          <p:cNvSpPr txBox="1">
            <a:spLocks noChangeArrowheads="1"/>
          </p:cNvSpPr>
          <p:nvPr/>
        </p:nvSpPr>
        <p:spPr bwMode="auto">
          <a:xfrm>
            <a:off x="1295400" y="1676400"/>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Antenna</a:t>
            </a:r>
            <a:endParaRPr lang="en-US"/>
          </a:p>
        </p:txBody>
      </p:sp>
      <p:sp>
        <p:nvSpPr>
          <p:cNvPr id="8203" name="Line 11"/>
          <p:cNvSpPr>
            <a:spLocks noChangeShapeType="1"/>
          </p:cNvSpPr>
          <p:nvPr/>
        </p:nvSpPr>
        <p:spPr bwMode="auto">
          <a:xfrm>
            <a:off x="2590800" y="2057400"/>
            <a:ext cx="914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13"/>
          <p:cNvSpPr>
            <a:spLocks noChangeShapeType="1"/>
          </p:cNvSpPr>
          <p:nvPr/>
        </p:nvSpPr>
        <p:spPr bwMode="auto">
          <a:xfrm>
            <a:off x="5105400" y="3352800"/>
            <a:ext cx="3810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70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439" y="3657600"/>
            <a:ext cx="18288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5570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ASURE Evaluation_place_white_template-1">
  <a:themeElements>
    <a:clrScheme name="MEASURE Evaluation_place_white_template-1 16">
      <a:dk1>
        <a:srgbClr val="000000"/>
      </a:dk1>
      <a:lt1>
        <a:srgbClr val="FFFFFF"/>
      </a:lt1>
      <a:dk2>
        <a:srgbClr val="141F78"/>
      </a:dk2>
      <a:lt2>
        <a:srgbClr val="808080"/>
      </a:lt2>
      <a:accent1>
        <a:srgbClr val="141F78"/>
      </a:accent1>
      <a:accent2>
        <a:srgbClr val="00877D"/>
      </a:accent2>
      <a:accent3>
        <a:srgbClr val="FFFFFF"/>
      </a:accent3>
      <a:accent4>
        <a:srgbClr val="000000"/>
      </a:accent4>
      <a:accent5>
        <a:srgbClr val="AAABBE"/>
      </a:accent5>
      <a:accent6>
        <a:srgbClr val="007A71"/>
      </a:accent6>
      <a:hlink>
        <a:srgbClr val="FC9E70"/>
      </a:hlink>
      <a:folHlink>
        <a:srgbClr val="99CC00"/>
      </a:folHlink>
    </a:clrScheme>
    <a:fontScheme name="MEASURE Evaluation_place_whit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ASURE Evaluation_place_whit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 Evaluation_place_whit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 Evaluation_place_whit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 Evaluation_place_whit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 Evaluation_place_whit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 Evaluation_place_whit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 Evaluation_place_whit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 Evaluation_place_whit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 Evaluation_place_whit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 Evaluation_place_whit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 Evaluation_place_whit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 Evaluation_place_whit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 Evaluation_place_white_template-1 13">
        <a:dk1>
          <a:srgbClr val="FFFFFF"/>
        </a:dk1>
        <a:lt1>
          <a:srgbClr val="FFFFFF"/>
        </a:lt1>
        <a:dk2>
          <a:srgbClr val="99CCFF"/>
        </a:dk2>
        <a:lt2>
          <a:srgbClr val="808080"/>
        </a:lt2>
        <a:accent1>
          <a:srgbClr val="141F78"/>
        </a:accent1>
        <a:accent2>
          <a:srgbClr val="00877D"/>
        </a:accent2>
        <a:accent3>
          <a:srgbClr val="FFFFFF"/>
        </a:accent3>
        <a:accent4>
          <a:srgbClr val="DADADA"/>
        </a:accent4>
        <a:accent5>
          <a:srgbClr val="AAABBE"/>
        </a:accent5>
        <a:accent6>
          <a:srgbClr val="007A71"/>
        </a:accent6>
        <a:hlink>
          <a:srgbClr val="FC9E70"/>
        </a:hlink>
        <a:folHlink>
          <a:srgbClr val="99CC00"/>
        </a:folHlink>
      </a:clrScheme>
      <a:clrMap bg1="lt1" tx1="dk1" bg2="lt2" tx2="dk2" accent1="accent1" accent2="accent2" accent3="accent3" accent4="accent4" accent5="accent5" accent6="accent6" hlink="hlink" folHlink="folHlink"/>
    </a:extraClrScheme>
    <a:extraClrScheme>
      <a:clrScheme name="MEASURE Evaluation_place_white_template-1 14">
        <a:dk1>
          <a:srgbClr val="FFFFFF"/>
        </a:dk1>
        <a:lt1>
          <a:srgbClr val="FFFFFF"/>
        </a:lt1>
        <a:dk2>
          <a:srgbClr val="FC9E70"/>
        </a:dk2>
        <a:lt2>
          <a:srgbClr val="808080"/>
        </a:lt2>
        <a:accent1>
          <a:srgbClr val="141F78"/>
        </a:accent1>
        <a:accent2>
          <a:srgbClr val="00877D"/>
        </a:accent2>
        <a:accent3>
          <a:srgbClr val="FFFFFF"/>
        </a:accent3>
        <a:accent4>
          <a:srgbClr val="DADADA"/>
        </a:accent4>
        <a:accent5>
          <a:srgbClr val="AAABBE"/>
        </a:accent5>
        <a:accent6>
          <a:srgbClr val="007A71"/>
        </a:accent6>
        <a:hlink>
          <a:srgbClr val="FC9E70"/>
        </a:hlink>
        <a:folHlink>
          <a:srgbClr val="99CC00"/>
        </a:folHlink>
      </a:clrScheme>
      <a:clrMap bg1="lt1" tx1="dk1" bg2="lt2" tx2="dk2" accent1="accent1" accent2="accent2" accent3="accent3" accent4="accent4" accent5="accent5" accent6="accent6" hlink="hlink" folHlink="folHlink"/>
    </a:extraClrScheme>
    <a:extraClrScheme>
      <a:clrScheme name="MEASURE Evaluation_place_white_template-1 15">
        <a:dk1>
          <a:srgbClr val="FFFFFF"/>
        </a:dk1>
        <a:lt1>
          <a:srgbClr val="FFFFFF"/>
        </a:lt1>
        <a:dk2>
          <a:srgbClr val="00877D"/>
        </a:dk2>
        <a:lt2>
          <a:srgbClr val="808080"/>
        </a:lt2>
        <a:accent1>
          <a:srgbClr val="141F78"/>
        </a:accent1>
        <a:accent2>
          <a:srgbClr val="00877D"/>
        </a:accent2>
        <a:accent3>
          <a:srgbClr val="FFFFFF"/>
        </a:accent3>
        <a:accent4>
          <a:srgbClr val="DADADA"/>
        </a:accent4>
        <a:accent5>
          <a:srgbClr val="AAABBE"/>
        </a:accent5>
        <a:accent6>
          <a:srgbClr val="007A71"/>
        </a:accent6>
        <a:hlink>
          <a:srgbClr val="FC9E70"/>
        </a:hlink>
        <a:folHlink>
          <a:srgbClr val="99CC00"/>
        </a:folHlink>
      </a:clrScheme>
      <a:clrMap bg1="lt1" tx1="dk1" bg2="lt2" tx2="dk2" accent1="accent1" accent2="accent2" accent3="accent3" accent4="accent4" accent5="accent5" accent6="accent6" hlink="hlink" folHlink="folHlink"/>
    </a:extraClrScheme>
    <a:extraClrScheme>
      <a:clrScheme name="MEASURE Evaluation_place_white_template-1 16">
        <a:dk1>
          <a:srgbClr val="000000"/>
        </a:dk1>
        <a:lt1>
          <a:srgbClr val="FFFFFF"/>
        </a:lt1>
        <a:dk2>
          <a:srgbClr val="141F78"/>
        </a:dk2>
        <a:lt2>
          <a:srgbClr val="808080"/>
        </a:lt2>
        <a:accent1>
          <a:srgbClr val="141F78"/>
        </a:accent1>
        <a:accent2>
          <a:srgbClr val="00877D"/>
        </a:accent2>
        <a:accent3>
          <a:srgbClr val="FFFFFF"/>
        </a:accent3>
        <a:accent4>
          <a:srgbClr val="000000"/>
        </a:accent4>
        <a:accent5>
          <a:srgbClr val="AAABBE"/>
        </a:accent5>
        <a:accent6>
          <a:srgbClr val="007A71"/>
        </a:accent6>
        <a:hlink>
          <a:srgbClr val="FC9E7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13181</TotalTime>
  <Words>2262</Words>
  <Application>Microsoft Office PowerPoint</Application>
  <PresentationFormat>On-screen Show (4:3)</PresentationFormat>
  <Paragraphs>214</Paragraphs>
  <Slides>25</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Custom Design</vt:lpstr>
      <vt:lpstr>MEASURE Evaluation_place_white_template-1</vt:lpstr>
      <vt:lpstr>Clip</vt:lpstr>
      <vt:lpstr>Collecting  Geographic Coordinates Using GPS Devices</vt:lpstr>
      <vt:lpstr>Overview</vt:lpstr>
      <vt:lpstr>Purpose</vt:lpstr>
      <vt:lpstr>Illustrative Map Produced with PLACE Data</vt:lpstr>
      <vt:lpstr>This guide illustrates how to make the five types of maps suggested by PLACE:  </vt:lpstr>
      <vt:lpstr>Illustrative Map Produced with PLACE Data</vt:lpstr>
      <vt:lpstr>Data Collection Process</vt:lpstr>
      <vt:lpstr>Using a GPS Device</vt:lpstr>
      <vt:lpstr>Garmin 72H GPS</vt:lpstr>
      <vt:lpstr>Batteries, ports, etc.</vt:lpstr>
      <vt:lpstr>Garmin GPS</vt:lpstr>
      <vt:lpstr>Search for Satellites</vt:lpstr>
      <vt:lpstr>Satellite sky view (detail)</vt:lpstr>
      <vt:lpstr>Acquire Position</vt:lpstr>
      <vt:lpstr>Lat/Long Formats:</vt:lpstr>
      <vt:lpstr>Conversions:</vt:lpstr>
      <vt:lpstr>Set it up right first!</vt:lpstr>
      <vt:lpstr>Collect a Point</vt:lpstr>
      <vt:lpstr>Record Point</vt:lpstr>
      <vt:lpstr>Other Pages</vt:lpstr>
      <vt:lpstr>Step-by-Step for Spatial Data Collection</vt:lpstr>
      <vt:lpstr>ID Values</vt:lpstr>
      <vt:lpstr>Let’s Practice!</vt:lpstr>
      <vt:lpstr>Saving and Exporting Spatial Data (for Supervisors)</vt:lpstr>
      <vt:lpstr>End of GPS Overview</vt:lpstr>
    </vt:vector>
  </TitlesOfParts>
  <Company>CPC, 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Tom Swasey</dc:creator>
  <cp:lastModifiedBy>Wilkes, Becky</cp:lastModifiedBy>
  <cp:revision>356</cp:revision>
  <cp:lastPrinted>2002-04-05T01:28:53Z</cp:lastPrinted>
  <dcterms:created xsi:type="dcterms:W3CDTF">1999-04-01T20:39:18Z</dcterms:created>
  <dcterms:modified xsi:type="dcterms:W3CDTF">2013-08-02T12:58:15Z</dcterms:modified>
</cp:coreProperties>
</file>