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6" r:id="rId11"/>
    <p:sldId id="268" r:id="rId12"/>
    <p:sldId id="269" r:id="rId13"/>
    <p:sldId id="270" r:id="rId14"/>
    <p:sldId id="271" r:id="rId15"/>
    <p:sldId id="274" r:id="rId16"/>
    <p:sldId id="276" r:id="rId17"/>
    <p:sldId id="273" r:id="rId18"/>
    <p:sldId id="277" r:id="rId19"/>
    <p:sldId id="278" r:id="rId20"/>
    <p:sldId id="275" r:id="rId21"/>
    <p:sldId id="26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368" autoAdjust="0"/>
  </p:normalViewPr>
  <p:slideViewPr>
    <p:cSldViewPr>
      <p:cViewPr varScale="1">
        <p:scale>
          <a:sx n="67" d="100"/>
          <a:sy n="67" d="100"/>
        </p:scale>
        <p:origin x="-2096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87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453146-8AB1-4CA9-BFA5-DB4DFF83E82F}" type="datetimeFigureOut">
              <a:rPr lang="en-US" smtClean="0"/>
              <a:t>5/23/11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EB0119-94B6-46B4-BFB2-5FDA3A051D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993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Since you</a:t>
            </a:r>
            <a:r>
              <a:rPr lang="en-US" baseline="0" dirty="0" smtClean="0"/>
              <a:t> all have completed the online course, I won’t spend a lot of time going over definitional issues with GIS but I think it’s important to do a quick review before we get into the first exercise. So the objective of this lesson is to provide a brief refresher on GIS.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Just as a show of hands, how many people in the class have used a computer program to make a map before? [ASK CLASS – FIND OUT WHAT PROGRAMS CLASS MAY HAVE USED, THIS CAN BE HELPFUL TO GAUGE PRE-EXISTING KNOWLEDGE AND IDENTIFY SOME PARTICIPANTS WHO CAN HELP MENTOR OTHER STUDENTS]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465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Geographic</a:t>
            </a:r>
            <a:r>
              <a:rPr lang="en-US" baseline="0" dirty="0" smtClean="0"/>
              <a:t> Information System is an integration of five basic components, people, data, software, hardware and procedures for managing and analyzing the data. GIS is more than just a computer program that produces maps. To be considered a GIS, a software program has to have some advanced data management capabilities.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8641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key characteristic of a GIS is it’s ability to manage data in layers. A GIS will be able to do all of the above for layers. </a:t>
            </a:r>
          </a:p>
          <a:p>
            <a:endParaRPr lang="en-US" dirty="0" smtClean="0"/>
          </a:p>
          <a:p>
            <a:r>
              <a:rPr lang="en-US" dirty="0" smtClean="0"/>
              <a:t>In</a:t>
            </a:r>
            <a:r>
              <a:rPr lang="en-US" baseline="0" dirty="0" smtClean="0"/>
              <a:t> a GIS the world is represented by layers. So in this instance there’s a layer in the GIS representing customers, a layer representing buildings, a layer representing streets. Each of these layers is a representation of an aspect of reality. A GIS can manage the layers and help you understand the relationship between and within layers.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959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other words, a GIS combines layers of spatial data and answers</a:t>
            </a:r>
            <a:r>
              <a:rPr lang="en-US" baseline="0" dirty="0" smtClean="0"/>
              <a:t> questions by comparing layers.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567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Another</a:t>
            </a:r>
            <a:r>
              <a:rPr lang="en-US" baseline="0" dirty="0" smtClean="0"/>
              <a:t> key feature of a GIS is it’s ability to query data. For instance selecting features based on location, such as selecting all points within 1 kilometer of a well. A GIS should also be able to query the data and make selections based on a condition such as “An African country with a population greater than 300,000.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976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GIS should be able to display data in a variety of ways</a:t>
            </a:r>
            <a:r>
              <a:rPr lang="en-US" baseline="0" dirty="0" smtClean="0"/>
              <a:t> such as a map, a table or a graph.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7437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</a:t>
            </a:r>
            <a:r>
              <a:rPr lang="en-US" baseline="0" dirty="0" smtClean="0"/>
              <a:t> GIS system should have different ways of outputting data such as on paper, exporting the data as an image, putting the map on the web or by saving it as a document that can be shared with other GIS users.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77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GIS should</a:t>
            </a:r>
            <a:r>
              <a:rPr lang="en-US" baseline="0" dirty="0" smtClean="0"/>
              <a:t> be able to also facilitate analysis through techniques that utilize geography such as proximity – an example of which might be asking the GIS to identify features of one layer based on proximity to features of another layer. Overlay is another key GIS analysis technique – having the GIS overlay data on top of another. Lastly, network analysis is another important analytical technique. Network analysis uses a network (most often a road network, though it could be another type, such as a river network) as the basis for analysis, such as by calculating travel time from one feature to another.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179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GIS can store data in two ways:</a:t>
            </a:r>
            <a:r>
              <a:rPr lang="en-US" baseline="0" dirty="0" smtClean="0"/>
              <a:t> vector or raster formats. Vector formats are discrete representations of reality. Individual elements can be selected. For instance a vector layer might contain points representing the location of health facilities. Each individual facility can be selected.</a:t>
            </a:r>
          </a:p>
          <a:p>
            <a:endParaRPr lang="en-US" baseline="0" dirty="0" smtClean="0"/>
          </a:p>
          <a:p>
            <a:r>
              <a:rPr lang="en-US" baseline="0" dirty="0" smtClean="0"/>
              <a:t>The second way GIS programs store data is in raster formats. These are gridded representations where each cell in the grid has a value. Individual elements can’t be selected. In the health arena both types of formats are used, though vector formats may be a little more common.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2468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 explain a little further, vector data represents real world entities as three basic shapes: points such</a:t>
            </a:r>
            <a:r>
              <a:rPr lang="en-US" baseline="0" dirty="0" smtClean="0"/>
              <a:t> as stores or health facilities, lines or areas/polygons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0750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Vector dat</a:t>
            </a:r>
            <a:r>
              <a:rPr lang="en-US" baseline="0" dirty="0" smtClean="0"/>
              <a:t>a provides a complex representation of the world. It stores both the attributes associated with a feature and the geometry or shape of the feature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2869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Attributes are the non-spatial information about a geographic feature in a GIS</a:t>
            </a:r>
            <a:r>
              <a:rPr lang="en-US" baseline="0" dirty="0" smtClean="0"/>
              <a:t> such as population in a state or length of a river. It is stored in a data table and linked to the feature by a unique identifier. For example this is a data table that contains information about the length and basin size of rivers.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5018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to expand a little bit more, each</a:t>
            </a:r>
            <a:r>
              <a:rPr lang="en-US" baseline="0" dirty="0" smtClean="0"/>
              <a:t> record in a vector file must have a unique identifier that allows the GIS to make the link and tie together the data and the geometry.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457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One</a:t>
            </a:r>
            <a:r>
              <a:rPr lang="en-US" baseline="0" dirty="0" smtClean="0"/>
              <a:t> of the most commonly used vector formats are “</a:t>
            </a:r>
            <a:r>
              <a:rPr lang="en-US" baseline="0" dirty="0" err="1" smtClean="0"/>
              <a:t>Shapefiles</a:t>
            </a:r>
            <a:r>
              <a:rPr lang="en-US" baseline="0" dirty="0" smtClean="0"/>
              <a:t>”. The name “</a:t>
            </a:r>
            <a:r>
              <a:rPr lang="en-US" baseline="0" dirty="0" err="1" smtClean="0"/>
              <a:t>shapefile</a:t>
            </a:r>
            <a:r>
              <a:rPr lang="en-US" baseline="0" dirty="0" smtClean="0"/>
              <a:t>” is a little misleading because </a:t>
            </a:r>
            <a:r>
              <a:rPr lang="en-US" baseline="0" dirty="0" err="1" smtClean="0"/>
              <a:t>shapefiles</a:t>
            </a:r>
            <a:r>
              <a:rPr lang="en-US" baseline="0" dirty="0" smtClean="0"/>
              <a:t> are actually multiple files. There are files that provide the geographic description of the features, a file that acts as an index and attributes stored in a  .dbf file.</a:t>
            </a:r>
          </a:p>
          <a:p>
            <a:endParaRPr lang="en-US" baseline="0" dirty="0" smtClean="0"/>
          </a:p>
          <a:p>
            <a:r>
              <a:rPr lang="en-US" baseline="0" dirty="0" smtClean="0"/>
              <a:t>A word of warning, the DBF file format is a somewhat old file format that was used in a database program from the 1990’s, called dBase. Because it is such an old file format and there are so few uses of the format (</a:t>
            </a:r>
            <a:r>
              <a:rPr lang="en-US" baseline="0" dirty="0" err="1" smtClean="0"/>
              <a:t>shapefiles</a:t>
            </a:r>
            <a:r>
              <a:rPr lang="en-US" baseline="0" dirty="0" smtClean="0"/>
              <a:t> are one of the last holdouts) new versions of Excel (2007 and 2010 versions) don’t export spreadsheets into .dbf format.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6026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Topology</a:t>
            </a:r>
            <a:r>
              <a:rPr lang="en-US" baseline="0" dirty="0" smtClean="0"/>
              <a:t> is the arrangement that constrains how point line and polygon features share geometry and defines and enforces data integrity rules such as no gaps between polygons.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9881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Next I’ll talk about raster formatted data. Raster</a:t>
            </a:r>
            <a:r>
              <a:rPr lang="en-US" baseline="0" dirty="0" smtClean="0"/>
              <a:t> data represents the world as a series of cells in a grid. The cells represent features.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1900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Raster</a:t>
            </a:r>
            <a:r>
              <a:rPr lang="en-US" baseline="0" dirty="0" smtClean="0"/>
              <a:t> data files can be data based grids or images such as satellite images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3755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QGIS, which</a:t>
            </a:r>
            <a:r>
              <a:rPr lang="en-US" baseline="0" dirty="0" smtClean="0"/>
              <a:t> we’ll be using in this class can work with spatial data in multiple formats. It can ha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953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During this session we reviewed the previous key points. [READ SLIDE]</a:t>
            </a:r>
          </a:p>
          <a:p>
            <a:endParaRPr lang="en-US" dirty="0" smtClean="0"/>
          </a:p>
          <a:p>
            <a:r>
              <a:rPr lang="en-US" dirty="0" smtClean="0"/>
              <a:t>Are</a:t>
            </a:r>
            <a:r>
              <a:rPr lang="en-US" baseline="0" dirty="0" smtClean="0"/>
              <a:t> there any items covered that you have questions about, or anything that wasn’t clear or the class would like more information about?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Next, we’ll give you a chance to actually use a GIS</a:t>
            </a:r>
            <a:r>
              <a:rPr lang="en-US" baseline="0" dirty="0" smtClean="0"/>
              <a:t> program.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EB0119-94B6-46B4-BFB2-5FDA3A051DA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413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4724400"/>
            <a:ext cx="9144000" cy="2133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5" name="Picture 5" descr="Vertical_RGB_6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0325" y="5010150"/>
            <a:ext cx="167322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logo_20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0125" y="5010150"/>
            <a:ext cx="1447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549275"/>
            <a:ext cx="7772400" cy="21844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076575"/>
            <a:ext cx="6400800" cy="1752600"/>
          </a:xfrm>
        </p:spPr>
        <p:txBody>
          <a:bodyPr/>
          <a:lstStyle>
            <a:lvl1pPr marL="0" indent="0"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sz="24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378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27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15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3925" y="1600200"/>
            <a:ext cx="3805238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1563" y="1600200"/>
            <a:ext cx="3805237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1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733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443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345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872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662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315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6875" y="274638"/>
            <a:ext cx="1939925" cy="52879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23925" y="274638"/>
            <a:ext cx="5670550" cy="52879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0368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344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947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24718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571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8218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402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53743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0303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127716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4733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64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33D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5715000"/>
            <a:ext cx="9144000" cy="1143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23925" y="274638"/>
            <a:ext cx="77628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23925" y="1600200"/>
            <a:ext cx="776287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28600" y="6124575"/>
            <a:ext cx="1066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 smtClean="0">
                <a:solidFill>
                  <a:srgbClr val="969696"/>
                </a:solidFill>
              </a:defRPr>
            </a:lvl1pPr>
          </a:lstStyle>
          <a:p>
            <a:fld id="{15C0D15D-A1E7-4EDF-805E-44F97818B5BF}" type="slidenum">
              <a:rPr lang="en-US" smtClean="0"/>
              <a:t>‹#›</a:t>
            </a:fld>
            <a:endParaRPr lang="en-US"/>
          </a:p>
        </p:txBody>
      </p:sp>
      <p:sp>
        <p:nvSpPr>
          <p:cNvPr id="3078" name="Line 6"/>
          <p:cNvSpPr>
            <a:spLocks noChangeShapeType="1"/>
          </p:cNvSpPr>
          <p:nvPr/>
        </p:nvSpPr>
        <p:spPr bwMode="auto">
          <a:xfrm>
            <a:off x="1270000" y="6477000"/>
            <a:ext cx="756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096000"/>
            <a:ext cx="419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1" smtClean="0">
                <a:solidFill>
                  <a:srgbClr val="969696"/>
                </a:solidFill>
              </a:defRPr>
            </a:lvl1pPr>
          </a:lstStyle>
          <a:p>
            <a:endParaRPr lang="en-US"/>
          </a:p>
        </p:txBody>
      </p:sp>
      <p:pic>
        <p:nvPicPr>
          <p:cNvPr id="1032" name="Picture 8" descr="Vertical_RGB_60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0188" y="5829300"/>
            <a:ext cx="1116012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logo_200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0200" y="5829300"/>
            <a:ext cx="965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20000"/>
        </a:spcAft>
        <a:buClr>
          <a:schemeClr val="hlink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4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dirty="0" smtClean="0"/>
              <a:t>Lesson 3 GIS Fundamentals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dirty="0" smtClean="0"/>
              <a:t>MEASURE Evaluation</a:t>
            </a:r>
          </a:p>
          <a:p>
            <a:r>
              <a:rPr lang="en-US" dirty="0" smtClean="0"/>
              <a:t>PHFI Training of Trainers</a:t>
            </a:r>
          </a:p>
          <a:p>
            <a:r>
              <a:rPr lang="en-US" dirty="0" smtClean="0"/>
              <a:t>May 2011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provide background on GIS and introduce QGIS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576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2"/>
          <p:cNvSpPr txBox="1">
            <a:spLocks/>
          </p:cNvSpPr>
          <p:nvPr/>
        </p:nvSpPr>
        <p:spPr bwMode="auto">
          <a:xfrm>
            <a:off x="685800" y="2286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</a:pPr>
            <a:r>
              <a:rPr lang="en-US" dirty="0" smtClean="0">
                <a:latin typeface="Arial" charset="0"/>
              </a:rPr>
              <a:t>Geographic Information System (GIS) is an integration of five basic components</a:t>
            </a:r>
          </a:p>
          <a:p>
            <a:endParaRPr lang="en-US" dirty="0">
              <a:latin typeface="Arial" charset="0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05000" y="1219200"/>
            <a:ext cx="4953000" cy="3794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71600" y="5181600"/>
            <a:ext cx="6573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GIS is more than just a computer program that produces maps.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19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381000" y="152400"/>
            <a:ext cx="8305800" cy="5113338"/>
            <a:chOff x="304800" y="1524000"/>
            <a:chExt cx="8305800" cy="5113338"/>
          </a:xfrm>
        </p:grpSpPr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1524000"/>
              <a:ext cx="8305800" cy="511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Content Placeholder 5"/>
            <p:cNvSpPr txBox="1">
              <a:spLocks/>
            </p:cNvSpPr>
            <p:nvPr/>
          </p:nvSpPr>
          <p:spPr bwMode="auto">
            <a:xfrm>
              <a:off x="381000" y="1752600"/>
              <a:ext cx="2590800" cy="4724400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 eaLnBrk="0" hangingPunct="0">
                <a:spcBef>
                  <a:spcPct val="20000"/>
                </a:spcBef>
                <a:defRPr/>
              </a:pPr>
              <a:r>
                <a:rPr lang="en-US" sz="2400" b="1" kern="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Capturing</a:t>
              </a: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r>
                <a:rPr lang="en-US" sz="2400" b="1" kern="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Storing</a:t>
              </a: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r>
                <a:rPr lang="en-US" sz="2400" b="1" kern="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Querying</a:t>
              </a:r>
            </a:p>
          </p:txBody>
        </p:sp>
        <p:sp>
          <p:nvSpPr>
            <p:cNvPr id="7" name="Content Placeholder 5"/>
            <p:cNvSpPr txBox="1">
              <a:spLocks/>
            </p:cNvSpPr>
            <p:nvPr/>
          </p:nvSpPr>
          <p:spPr bwMode="auto">
            <a:xfrm>
              <a:off x="5867400" y="1828800"/>
              <a:ext cx="2590800" cy="47244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ctr" eaLnBrk="0" hangingPunct="0">
                <a:spcBef>
                  <a:spcPct val="20000"/>
                </a:spcBef>
                <a:defRPr/>
              </a:pPr>
              <a:r>
                <a:rPr lang="en-US" sz="2400" b="1" kern="0" dirty="0">
                  <a:solidFill>
                    <a:srgbClr val="004040"/>
                  </a:solidFill>
                  <a:latin typeface="+mn-lt"/>
                  <a:ea typeface="+mn-ea"/>
                  <a:cs typeface="+mn-cs"/>
                </a:rPr>
                <a:t>Analyzing</a:t>
              </a: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rgbClr val="004040"/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rgbClr val="004040"/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rgbClr val="004040"/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r>
                <a:rPr lang="en-US" sz="2400" b="1" kern="0" dirty="0">
                  <a:solidFill>
                    <a:srgbClr val="004040"/>
                  </a:solidFill>
                  <a:latin typeface="+mn-lt"/>
                  <a:ea typeface="+mn-ea"/>
                  <a:cs typeface="+mn-cs"/>
                </a:rPr>
                <a:t>Displaying</a:t>
              </a: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rgbClr val="004040"/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rgbClr val="004040"/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endParaRPr lang="en-US" sz="2400" b="1" kern="0" dirty="0">
                <a:solidFill>
                  <a:srgbClr val="004040"/>
                </a:solidFill>
                <a:latin typeface="+mn-lt"/>
                <a:ea typeface="+mn-ea"/>
                <a:cs typeface="+mn-cs"/>
              </a:endParaRPr>
            </a:p>
            <a:p>
              <a:pPr marL="342900" indent="-342900" algn="ctr" eaLnBrk="0" hangingPunct="0">
                <a:spcBef>
                  <a:spcPct val="20000"/>
                </a:spcBef>
                <a:defRPr/>
              </a:pPr>
              <a:r>
                <a:rPr lang="en-US" sz="2400" b="1" kern="0" dirty="0">
                  <a:solidFill>
                    <a:srgbClr val="004040"/>
                  </a:solidFill>
                  <a:latin typeface="+mn-lt"/>
                  <a:ea typeface="+mn-ea"/>
                  <a:cs typeface="+mn-cs"/>
                </a:rPr>
                <a:t>Outputting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8332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5"/>
          <p:cNvSpPr txBox="1">
            <a:spLocks/>
          </p:cNvSpPr>
          <p:nvPr/>
        </p:nvSpPr>
        <p:spPr>
          <a:xfrm>
            <a:off x="762000" y="457200"/>
            <a:ext cx="8153400" cy="5334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</a:pPr>
            <a:r>
              <a:rPr lang="en-US" dirty="0" smtClean="0">
                <a:latin typeface="Arial" charset="0"/>
              </a:rPr>
              <a:t>A GIS combines layers of spatial data</a:t>
            </a: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4200" y="1143000"/>
            <a:ext cx="3703637" cy="3808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5800" y="4724400"/>
            <a:ext cx="65112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None/>
            </a:pPr>
            <a:endParaRPr lang="en-US" sz="2800" dirty="0">
              <a:latin typeface="Arial" charset="0"/>
            </a:endParaRPr>
          </a:p>
          <a:p>
            <a:pPr>
              <a:buFontTx/>
              <a:buNone/>
            </a:pPr>
            <a:r>
              <a:rPr lang="en-US" sz="2800" dirty="0">
                <a:latin typeface="Arial" charset="0"/>
              </a:rPr>
              <a:t>Answers questions by comparing layers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24777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4600" y="3048000"/>
            <a:ext cx="2667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Querying Data</a:t>
            </a:r>
            <a:endParaRPr lang="en-US">
              <a:latin typeface="Arial" charset="0"/>
            </a:endParaRP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685800" y="838200"/>
            <a:ext cx="8001000" cy="6858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</a:pPr>
            <a:r>
              <a:rPr lang="en-US" dirty="0" smtClean="0">
                <a:latin typeface="Arial" charset="0"/>
              </a:rPr>
              <a:t>Identify features based on location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57200" y="5029200"/>
            <a:ext cx="6324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800" i="1" dirty="0">
                <a:solidFill>
                  <a:schemeClr val="tx2"/>
                </a:solidFill>
                <a:latin typeface="Book Antiqua" charset="0"/>
              </a:rPr>
              <a:t>An African  country with a population greater than 300,000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447800"/>
            <a:ext cx="5443538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09600" y="4572000"/>
            <a:ext cx="5300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charset="0"/>
              </a:rPr>
              <a:t>Identify features based on a </a:t>
            </a:r>
            <a:r>
              <a:rPr lang="en-US" sz="2400" dirty="0" smtClean="0">
                <a:latin typeface="Arial" charset="0"/>
              </a:rPr>
              <a:t>condition</a:t>
            </a:r>
            <a:endParaRPr lang="en-US" sz="24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674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Displaying Data</a:t>
            </a:r>
            <a:endParaRPr lang="en-US">
              <a:latin typeface="Arial" charset="0"/>
            </a:endParaRP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62650" y="2525713"/>
            <a:ext cx="3181350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727200"/>
            <a:ext cx="4419600" cy="267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4883150"/>
            <a:ext cx="5562600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Placeholder 2"/>
          <p:cNvSpPr txBox="1">
            <a:spLocks/>
          </p:cNvSpPr>
          <p:nvPr/>
        </p:nvSpPr>
        <p:spPr bwMode="auto">
          <a:xfrm>
            <a:off x="381000" y="12954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2400" kern="0" dirty="0">
                <a:latin typeface="+mn-lt"/>
                <a:ea typeface="+mn-ea"/>
                <a:cs typeface="+mn-cs"/>
              </a:rPr>
              <a:t>Maps</a:t>
            </a:r>
          </a:p>
        </p:txBody>
      </p:sp>
      <p:sp>
        <p:nvSpPr>
          <p:cNvPr id="7" name="Text Placeholder 2"/>
          <p:cNvSpPr txBox="1">
            <a:spLocks/>
          </p:cNvSpPr>
          <p:nvPr/>
        </p:nvSpPr>
        <p:spPr bwMode="auto">
          <a:xfrm>
            <a:off x="457200" y="44196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2400" kern="0" dirty="0">
                <a:latin typeface="+mn-lt"/>
                <a:ea typeface="+mn-ea"/>
                <a:cs typeface="+mn-cs"/>
              </a:rPr>
              <a:t>Tables</a:t>
            </a:r>
          </a:p>
        </p:txBody>
      </p:sp>
      <p:sp>
        <p:nvSpPr>
          <p:cNvPr id="8" name="Text Placeholder 2"/>
          <p:cNvSpPr txBox="1">
            <a:spLocks/>
          </p:cNvSpPr>
          <p:nvPr/>
        </p:nvSpPr>
        <p:spPr bwMode="auto">
          <a:xfrm>
            <a:off x="5867400" y="2133600"/>
            <a:ext cx="274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2400" kern="0" dirty="0">
                <a:latin typeface="+mn-lt"/>
                <a:ea typeface="+mn-ea"/>
                <a:cs typeface="+mn-cs"/>
              </a:rPr>
              <a:t>Graphs</a:t>
            </a:r>
          </a:p>
        </p:txBody>
      </p:sp>
    </p:spTree>
    <p:extLst>
      <p:ext uri="{BB962C8B-B14F-4D97-AF65-F5344CB8AC3E}">
        <p14:creationId xmlns:p14="http://schemas.microsoft.com/office/powerpoint/2010/main" val="2647509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" y="228600"/>
            <a:ext cx="7924800" cy="548640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output option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400" y="762000"/>
            <a:ext cx="7558536" cy="490695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762000" y="304800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smtClean="0">
                <a:solidFill>
                  <a:srgbClr val="004040"/>
                </a:solidFill>
                <a:latin typeface="Arial" charset="0"/>
              </a:rPr>
              <a:t>Outputting Data</a:t>
            </a:r>
            <a:endParaRPr lang="en-US" dirty="0">
              <a:solidFill>
                <a:srgbClr val="004040"/>
              </a:solidFill>
              <a:latin typeface="Arial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9400" y="4495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48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Analyzing Data</a:t>
            </a:r>
            <a:endParaRPr lang="en-US">
              <a:latin typeface="Arial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524000" y="990600"/>
            <a:ext cx="7038066" cy="4800600"/>
            <a:chOff x="2073516" y="990600"/>
            <a:chExt cx="7038066" cy="4800600"/>
          </a:xfrm>
        </p:grpSpPr>
        <p:pic>
          <p:nvPicPr>
            <p:cNvPr id="3" name="Picture 5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6457"/>
            <a:stretch/>
          </p:blipFill>
          <p:spPr>
            <a:xfrm>
              <a:off x="3534446" y="990600"/>
              <a:ext cx="5577136" cy="4800600"/>
            </a:xfrm>
            <a:prstGeom prst="rect">
              <a:avLst/>
            </a:prstGeom>
            <a:ln>
              <a:noFill/>
            </a:ln>
          </p:spPr>
        </p:pic>
        <p:sp>
          <p:nvSpPr>
            <p:cNvPr id="6" name="Rectangle 5"/>
            <p:cNvSpPr/>
            <p:nvPr/>
          </p:nvSpPr>
          <p:spPr>
            <a:xfrm>
              <a:off x="2111058" y="990600"/>
              <a:ext cx="1447800" cy="47244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073516" y="1524000"/>
              <a:ext cx="159530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indent="-342900" eaLnBrk="0" hangingPunct="0">
                <a:spcBef>
                  <a:spcPct val="20000"/>
                </a:spcBef>
                <a:defRPr/>
              </a:pPr>
              <a:r>
                <a:rPr lang="en-US" sz="2400" b="1" kern="0" dirty="0" smtClean="0">
                  <a:solidFill>
                    <a:schemeClr val="accent4">
                      <a:lumMod val="10000"/>
                    </a:schemeClr>
                  </a:solidFill>
                </a:rPr>
                <a:t>Proximity</a:t>
              </a:r>
              <a:endParaRPr lang="en-US" sz="2400" b="1" kern="0" dirty="0">
                <a:solidFill>
                  <a:schemeClr val="accent4">
                    <a:lumMod val="10000"/>
                  </a:schemeClr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2208168" y="2895600"/>
              <a:ext cx="132600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lvl="0" indent="-342900" eaLnBrk="0" hangingPunct="0">
                <a:spcBef>
                  <a:spcPct val="20000"/>
                </a:spcBef>
                <a:defRPr/>
              </a:pPr>
              <a:r>
                <a:rPr lang="en-US" sz="2400" b="1" kern="0" dirty="0">
                  <a:solidFill>
                    <a:srgbClr val="161616"/>
                  </a:solidFill>
                </a:rPr>
                <a:t>Overlay</a:t>
              </a:r>
              <a:endParaRPr lang="en-US" sz="2800" b="1" kern="0" dirty="0">
                <a:solidFill>
                  <a:srgbClr val="161616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171700" y="4724400"/>
              <a:ext cx="139894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342900" lvl="0" indent="-342900" eaLnBrk="0" hangingPunct="0">
                <a:spcBef>
                  <a:spcPct val="20000"/>
                </a:spcBef>
                <a:defRPr/>
              </a:pPr>
              <a:r>
                <a:rPr lang="en-US" sz="2400" b="1" kern="0" dirty="0" smtClean="0">
                  <a:solidFill>
                    <a:srgbClr val="161616"/>
                  </a:solidFill>
                </a:rPr>
                <a:t>Network</a:t>
              </a:r>
              <a:endParaRPr lang="en-US" sz="2800" b="1" kern="0" dirty="0">
                <a:solidFill>
                  <a:srgbClr val="16161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2281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Storing Data</a:t>
            </a:r>
            <a:endParaRPr lang="en-US">
              <a:latin typeface="Arial" charset="0"/>
            </a:endParaRP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685800" y="1143001"/>
            <a:ext cx="4800600" cy="31242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</a:pPr>
            <a:r>
              <a:rPr lang="en-US" dirty="0" smtClean="0">
                <a:latin typeface="Arial" charset="0"/>
              </a:rPr>
              <a:t>Vector formats</a:t>
            </a:r>
          </a:p>
          <a:p>
            <a:pPr marL="457200" lvl="1" indent="0">
              <a:buNone/>
            </a:pPr>
            <a:r>
              <a:rPr lang="en-US" dirty="0" smtClean="0">
                <a:latin typeface="Arial" charset="0"/>
              </a:rPr>
              <a:t>Discrete representations of reality</a:t>
            </a:r>
            <a:endParaRPr lang="en-US" dirty="0">
              <a:latin typeface="Arial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5400" y="2743200"/>
            <a:ext cx="358140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9200" y="5181600"/>
            <a:ext cx="38100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Cheap_Street_From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0200" y="2133600"/>
            <a:ext cx="3519488" cy="264001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53200" y="1676400"/>
            <a:ext cx="14478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2400" dirty="0">
                <a:latin typeface="+mn-lt"/>
                <a:ea typeface="+mn-ea"/>
                <a:cs typeface="+mn-cs"/>
              </a:rPr>
              <a:t>Reality</a:t>
            </a:r>
            <a:endParaRPr lang="en-US" dirty="0">
              <a:latin typeface="Times" pitchFamily="18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4114800"/>
            <a:ext cx="55626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600" dirty="0">
                <a:latin typeface="Arial" charset="0"/>
              </a:rPr>
              <a:t>Raster formats</a:t>
            </a:r>
          </a:p>
          <a:p>
            <a:pPr lvl="1"/>
            <a:r>
              <a:rPr lang="en-US" sz="2400" dirty="0">
                <a:latin typeface="Arial" charset="0"/>
              </a:rPr>
              <a:t>Use square cells to </a:t>
            </a:r>
            <a:r>
              <a:rPr lang="en-US" sz="2400" dirty="0" smtClean="0">
                <a:latin typeface="Arial" charset="0"/>
              </a:rPr>
              <a:t>model reality</a:t>
            </a:r>
            <a:endParaRPr lang="en-US" sz="2400" dirty="0">
              <a:latin typeface="Arial" charset="0"/>
            </a:endParaRPr>
          </a:p>
          <a:p>
            <a:pPr lvl="1"/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6730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3200" smtClean="0">
                <a:latin typeface="Arial" charset="0"/>
              </a:rPr>
              <a:t>Representing features in vector data</a:t>
            </a:r>
            <a:endParaRPr lang="en-US" sz="3200">
              <a:latin typeface="Arial" charset="0"/>
            </a:endParaRPr>
          </a:p>
        </p:txBody>
      </p:sp>
      <p:sp>
        <p:nvSpPr>
          <p:cNvPr id="3" name="Content Placeholder 5"/>
          <p:cNvSpPr txBox="1">
            <a:spLocks/>
          </p:cNvSpPr>
          <p:nvPr/>
        </p:nvSpPr>
        <p:spPr>
          <a:xfrm>
            <a:off x="304800" y="914400"/>
            <a:ext cx="8839200" cy="99218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buFontTx/>
              <a:buNone/>
            </a:pPr>
            <a:r>
              <a:rPr lang="en-US" dirty="0" smtClean="0">
                <a:latin typeface="Arial" charset="0"/>
              </a:rPr>
              <a:t>Real-world entities are abstracted into three basic shapes</a:t>
            </a:r>
          </a:p>
          <a:p>
            <a:pPr>
              <a:buFontTx/>
              <a:buNone/>
            </a:pPr>
            <a:endParaRPr lang="en-US" dirty="0">
              <a:latin typeface="Arial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0200" y="3810000"/>
            <a:ext cx="59721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4200" y="1524000"/>
            <a:ext cx="2819400" cy="175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0"/>
          <p:cNvGrpSpPr>
            <a:grpSpLocks/>
          </p:cNvGrpSpPr>
          <p:nvPr/>
        </p:nvGrpSpPr>
        <p:grpSpPr bwMode="auto">
          <a:xfrm>
            <a:off x="2667000" y="3276600"/>
            <a:ext cx="3657600" cy="533400"/>
            <a:chOff x="1584" y="2352"/>
            <a:chExt cx="2304" cy="336"/>
          </a:xfrm>
        </p:grpSpPr>
        <p:sp>
          <p:nvSpPr>
            <p:cNvPr id="7" name="Line 7"/>
            <p:cNvSpPr>
              <a:spLocks noChangeShapeType="1"/>
            </p:cNvSpPr>
            <p:nvPr/>
          </p:nvSpPr>
          <p:spPr bwMode="auto">
            <a:xfrm flipH="1">
              <a:off x="1584" y="2400"/>
              <a:ext cx="192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8" name="Line 8"/>
            <p:cNvSpPr>
              <a:spLocks noChangeShapeType="1"/>
            </p:cNvSpPr>
            <p:nvPr/>
          </p:nvSpPr>
          <p:spPr bwMode="auto">
            <a:xfrm>
              <a:off x="2736" y="2352"/>
              <a:ext cx="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9" name="Line 9"/>
            <p:cNvSpPr>
              <a:spLocks noChangeShapeType="1"/>
            </p:cNvSpPr>
            <p:nvPr/>
          </p:nvSpPr>
          <p:spPr bwMode="auto">
            <a:xfrm>
              <a:off x="3408" y="2352"/>
              <a:ext cx="480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01242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Vector Data </a:t>
            </a:r>
            <a:endParaRPr lang="en-US" dirty="0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</a:rPr>
              <a:t>Vector data provides a complex representation of the world it stores both:</a:t>
            </a:r>
            <a:endParaRPr lang="en-US" dirty="0">
              <a:latin typeface="Arial" charset="0"/>
            </a:endParaRPr>
          </a:p>
          <a:p>
            <a:pPr lvl="1"/>
            <a:r>
              <a:rPr lang="en-US" u="sng" dirty="0">
                <a:latin typeface="Arial" charset="0"/>
              </a:rPr>
              <a:t>Attributes</a:t>
            </a:r>
            <a:r>
              <a:rPr lang="en-US" dirty="0">
                <a:latin typeface="Arial" charset="0"/>
              </a:rPr>
              <a:t> </a:t>
            </a:r>
            <a:r>
              <a:rPr lang="en-US" dirty="0" smtClean="0">
                <a:latin typeface="Arial" charset="0"/>
              </a:rPr>
              <a:t>-- text </a:t>
            </a:r>
            <a:r>
              <a:rPr lang="en-US" dirty="0">
                <a:latin typeface="Arial" charset="0"/>
              </a:rPr>
              <a:t>or numerical information that describe the </a:t>
            </a:r>
            <a:r>
              <a:rPr lang="en-US" dirty="0" smtClean="0">
                <a:latin typeface="Arial" charset="0"/>
              </a:rPr>
              <a:t>features</a:t>
            </a:r>
            <a:endParaRPr lang="en-US" dirty="0">
              <a:latin typeface="Arial" charset="0"/>
            </a:endParaRPr>
          </a:p>
          <a:p>
            <a:pPr lvl="1"/>
            <a:r>
              <a:rPr lang="en-US" u="sng" dirty="0">
                <a:latin typeface="Arial" charset="0"/>
              </a:rPr>
              <a:t>Geometry</a:t>
            </a:r>
            <a:r>
              <a:rPr lang="en-US" dirty="0">
                <a:latin typeface="Arial" charset="0"/>
              </a:rPr>
              <a:t> </a:t>
            </a:r>
            <a:r>
              <a:rPr lang="en-US" dirty="0" smtClean="0">
                <a:latin typeface="Arial" charset="0"/>
              </a:rPr>
              <a:t>-- </a:t>
            </a:r>
            <a:r>
              <a:rPr lang="en-US" dirty="0">
                <a:latin typeface="Arial" charset="0"/>
              </a:rPr>
              <a:t>the shape of the features</a:t>
            </a:r>
          </a:p>
          <a:p>
            <a:endParaRPr lang="en-US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37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Attributes</a:t>
            </a:r>
            <a:endParaRPr lang="en-US" dirty="0">
              <a:latin typeface="Arial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9600" y="990600"/>
            <a:ext cx="7772400" cy="38862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err="1" smtClean="0">
                <a:latin typeface="Arial" charset="0"/>
              </a:rPr>
              <a:t>Nonspatial</a:t>
            </a:r>
            <a:r>
              <a:rPr lang="en-US" dirty="0" smtClean="0">
                <a:latin typeface="Arial" charset="0"/>
              </a:rPr>
              <a:t> information about a geographic feature in a GIS</a:t>
            </a:r>
          </a:p>
          <a:p>
            <a:r>
              <a:rPr lang="en-US" dirty="0" smtClean="0">
                <a:latin typeface="Arial" charset="0"/>
              </a:rPr>
              <a:t>Stored in a table and linked to the feature by a </a:t>
            </a:r>
            <a:r>
              <a:rPr lang="en-US" u="sng" dirty="0" smtClean="0">
                <a:latin typeface="Arial" charset="0"/>
              </a:rPr>
              <a:t>unique identifier </a:t>
            </a:r>
            <a:endParaRPr lang="en-US" dirty="0" smtClean="0">
              <a:latin typeface="Arial" charset="0"/>
            </a:endParaRPr>
          </a:p>
          <a:p>
            <a:r>
              <a:rPr lang="en-US" dirty="0" smtClean="0">
                <a:latin typeface="Arial" charset="0"/>
              </a:rPr>
              <a:t>For example, attributes of a river might include its name, length, and basin.</a:t>
            </a:r>
            <a:endParaRPr lang="en-US" dirty="0">
              <a:latin typeface="Arial" charset="0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DF9C83B9-4E90-314B-AE6C-80C7BC53ECB1}" type="slidenum">
              <a:rPr lang="en-US" sz="1200">
                <a:latin typeface="Arial" charset="0"/>
              </a:rPr>
              <a:pPr/>
              <a:t>13</a:t>
            </a:fld>
            <a:endParaRPr lang="en-US" sz="1200">
              <a:latin typeface="Arial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214764"/>
              </p:ext>
            </p:extLst>
          </p:nvPr>
        </p:nvGraphicFramePr>
        <p:xfrm>
          <a:off x="1066800" y="3962400"/>
          <a:ext cx="69342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676400"/>
                <a:gridCol w="1600200"/>
                <a:gridCol w="2286000"/>
              </a:tblGrid>
              <a:tr h="370681"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Unique_ID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River_name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Length_km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Basin_km2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Mississippi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3,730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2,981,076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Amazon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6,937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7,050,000</a:t>
                      </a:r>
                      <a:endParaRPr lang="en-US" sz="1800" dirty="0"/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Niger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4,180</a:t>
                      </a:r>
                      <a:endParaRPr 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2,117,700</a:t>
                      </a:r>
                      <a:endParaRPr lang="en-US" sz="1800" dirty="0"/>
                    </a:p>
                  </a:txBody>
                  <a:tcPr marT="45700" marB="4570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03708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Linking geometry and attributes</a:t>
            </a:r>
            <a:endParaRPr lang="en-US">
              <a:latin typeface="Arial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5800" y="1295400"/>
            <a:ext cx="7772400" cy="8382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 marL="342900" lvl="1" indent="-342900">
              <a:buClr>
                <a:srgbClr val="000000"/>
              </a:buClr>
              <a:buFontTx/>
              <a:buChar char="•"/>
            </a:pPr>
            <a:r>
              <a:rPr lang="en-GB" sz="2800" dirty="0" smtClean="0">
                <a:latin typeface="Arial" charset="0"/>
              </a:rPr>
              <a:t>Unique identifier links geometry and attributes</a:t>
            </a:r>
            <a:endParaRPr lang="en-US" sz="2800" dirty="0" smtClean="0">
              <a:latin typeface="Arial" charset="0"/>
            </a:endParaRPr>
          </a:p>
          <a:p>
            <a:endParaRPr lang="en-US" dirty="0"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86279215-157C-354A-A524-7FF9082FEC70}" type="slidenum">
              <a:rPr lang="en-US" sz="1200">
                <a:latin typeface="Arial" charset="0"/>
              </a:rPr>
              <a:pPr/>
              <a:t>14</a:t>
            </a:fld>
            <a:endParaRPr lang="en-US" sz="1200">
              <a:latin typeface="Arial" charset="0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1981200"/>
            <a:ext cx="5099879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9982" y="3483637"/>
            <a:ext cx="5465418" cy="225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1615621" y="4471385"/>
            <a:ext cx="962126" cy="338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600" b="1">
                <a:latin typeface="Times New Roman" charset="0"/>
              </a:rPr>
              <a:t>FID = 60</a:t>
            </a: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1427410" y="3122812"/>
            <a:ext cx="471933" cy="123651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2506115" y="4668455"/>
            <a:ext cx="2696763" cy="37095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1359991" y="4730281"/>
            <a:ext cx="1553448" cy="307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400">
                <a:latin typeface="Times New Roman" charset="0"/>
              </a:rPr>
              <a:t>(Feature Identifier)</a:t>
            </a:r>
          </a:p>
        </p:txBody>
      </p:sp>
    </p:spTree>
    <p:extLst>
      <p:ext uri="{BB962C8B-B14F-4D97-AF65-F5344CB8AC3E}">
        <p14:creationId xmlns:p14="http://schemas.microsoft.com/office/powerpoint/2010/main" val="641284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Shapefile data format</a:t>
            </a:r>
            <a:endParaRPr lang="en-US">
              <a:latin typeface="Arial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5800" y="1143000"/>
            <a:ext cx="7772400" cy="16002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>
                <a:latin typeface="Arial" charset="0"/>
              </a:rPr>
              <a:t>Actually, multiple files</a:t>
            </a:r>
          </a:p>
          <a:p>
            <a:r>
              <a:rPr lang="en-US" dirty="0" smtClean="0">
                <a:latin typeface="Arial" charset="0"/>
              </a:rPr>
              <a:t>Attributes stored in </a:t>
            </a:r>
            <a:r>
              <a:rPr lang="en-US" dirty="0" err="1" smtClean="0">
                <a:latin typeface="Arial" charset="0"/>
              </a:rPr>
              <a:t>dBASE</a:t>
            </a:r>
            <a:r>
              <a:rPr lang="en-US" dirty="0" smtClean="0">
                <a:latin typeface="Arial" charset="0"/>
              </a:rPr>
              <a:t> table (.dbf file format)</a:t>
            </a:r>
          </a:p>
          <a:p>
            <a:endParaRPr lang="en-US" dirty="0">
              <a:latin typeface="Arial" charset="0"/>
            </a:endParaRPr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609600" y="2362200"/>
            <a:ext cx="7696200" cy="3168650"/>
            <a:chOff x="48" y="2016"/>
            <a:chExt cx="4532" cy="1996"/>
          </a:xfrm>
        </p:grpSpPr>
        <p:pic>
          <p:nvPicPr>
            <p:cNvPr id="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" y="2256"/>
              <a:ext cx="3024" cy="9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6" y="2496"/>
              <a:ext cx="65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8"/>
            <p:cNvSpPr txBox="1">
              <a:spLocks noChangeArrowheads="1"/>
            </p:cNvSpPr>
            <p:nvPr/>
          </p:nvSpPr>
          <p:spPr bwMode="auto">
            <a:xfrm>
              <a:off x="576" y="2016"/>
              <a:ext cx="114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r>
                <a:rPr lang="en-GB" sz="1600" b="1">
                  <a:latin typeface="Times New Roman" charset="0"/>
                </a:rPr>
                <a:t>Shapefile.dbf table</a:t>
              </a:r>
              <a:endParaRPr lang="en-US" sz="1600" b="1">
                <a:latin typeface="Times New Roman" charset="0"/>
              </a:endParaRPr>
            </a:p>
          </p:txBody>
        </p:sp>
        <p:sp>
          <p:nvSpPr>
            <p:cNvPr id="8" name="Text Box 9"/>
            <p:cNvSpPr txBox="1">
              <a:spLocks noChangeArrowheads="1"/>
            </p:cNvSpPr>
            <p:nvPr/>
          </p:nvSpPr>
          <p:spPr bwMode="auto">
            <a:xfrm>
              <a:off x="3898" y="3264"/>
              <a:ext cx="682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r>
                <a:rPr lang="en-GB" sz="1600" b="1">
                  <a:latin typeface="Times New Roman" charset="0"/>
                </a:rPr>
                <a:t>Hospital</a:t>
              </a:r>
            </a:p>
            <a:p>
              <a:r>
                <a:rPr lang="en-GB" sz="1600" b="1">
                  <a:latin typeface="Times New Roman" charset="0"/>
                </a:rPr>
                <a:t>shapefile</a:t>
              </a:r>
              <a:endParaRPr lang="en-US" sz="1600" b="1">
                <a:latin typeface="Times New Roman" charset="0"/>
              </a:endParaRPr>
            </a:p>
          </p:txBody>
        </p:sp>
        <p:sp>
          <p:nvSpPr>
            <p:cNvPr id="9" name="Text Box 10"/>
            <p:cNvSpPr txBox="1">
              <a:spLocks noChangeArrowheads="1"/>
            </p:cNvSpPr>
            <p:nvPr/>
          </p:nvSpPr>
          <p:spPr bwMode="auto">
            <a:xfrm>
              <a:off x="1248" y="3552"/>
              <a:ext cx="831" cy="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r>
                <a:rPr lang="en-GB" sz="1400">
                  <a:latin typeface="Times New Roman" charset="0"/>
                </a:rPr>
                <a:t>“Shape” field</a:t>
              </a:r>
            </a:p>
            <a:p>
              <a:r>
                <a:rPr lang="en-GB" sz="1400">
                  <a:latin typeface="Times New Roman" charset="0"/>
                </a:rPr>
                <a:t>Access separate</a:t>
              </a:r>
            </a:p>
            <a:p>
              <a:r>
                <a:rPr lang="en-GB" sz="1400">
                  <a:latin typeface="Times New Roman" charset="0"/>
                </a:rPr>
                <a:t>Coordinate file</a:t>
              </a:r>
              <a:endParaRPr lang="en-US" sz="1400">
                <a:latin typeface="Times New Roman" charset="0"/>
              </a:endParaRPr>
            </a:p>
          </p:txBody>
        </p:sp>
        <p:sp>
          <p:nvSpPr>
            <p:cNvPr id="10" name="Line 11"/>
            <p:cNvSpPr>
              <a:spLocks noChangeShapeType="1"/>
            </p:cNvSpPr>
            <p:nvPr/>
          </p:nvSpPr>
          <p:spPr bwMode="auto">
            <a:xfrm flipH="1" flipV="1">
              <a:off x="528" y="3120"/>
              <a:ext cx="672" cy="5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Right Arrow 12"/>
          <p:cNvSpPr>
            <a:spLocks noChangeArrowheads="1"/>
          </p:cNvSpPr>
          <p:nvPr/>
        </p:nvSpPr>
        <p:spPr bwMode="auto">
          <a:xfrm>
            <a:off x="5943600" y="3505200"/>
            <a:ext cx="9144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847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Topology</a:t>
            </a:r>
            <a:endParaRPr lang="en-US">
              <a:latin typeface="Arial" charset="0"/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85800" y="1371600"/>
            <a:ext cx="7772400" cy="38862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>
                <a:latin typeface="Arial" charset="0"/>
              </a:rPr>
              <a:t>The arrangement that constrains how point, line, and polygon features share geometry. </a:t>
            </a:r>
          </a:p>
          <a:p>
            <a:pPr>
              <a:buFontTx/>
              <a:buNone/>
            </a:pPr>
            <a:endParaRPr lang="en-US" dirty="0" smtClean="0">
              <a:latin typeface="Arial" charset="0"/>
            </a:endParaRPr>
          </a:p>
          <a:p>
            <a:r>
              <a:rPr lang="en-US" dirty="0" smtClean="0">
                <a:latin typeface="Arial" charset="0"/>
              </a:rPr>
              <a:t>Topology defines and enforces data integrity rules (for example, there should be no gaps between polygons).</a:t>
            </a:r>
          </a:p>
          <a:p>
            <a:pPr marL="0" indent="0">
              <a:buNone/>
            </a:pPr>
            <a:endParaRPr lang="en-US" dirty="0" smtClean="0">
              <a:latin typeface="Arial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810000"/>
            <a:ext cx="3352800" cy="182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9467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49804" y="1676400"/>
            <a:ext cx="3565596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Raster: Images and grids</a:t>
            </a:r>
            <a:endParaRPr lang="en-US">
              <a:latin typeface="Arial" charset="0"/>
            </a:endParaRPr>
          </a:p>
        </p:txBody>
      </p:sp>
      <p:sp>
        <p:nvSpPr>
          <p:cNvPr id="4" name="Content Placeholder 17"/>
          <p:cNvSpPr txBox="1">
            <a:spLocks/>
          </p:cNvSpPr>
          <p:nvPr/>
        </p:nvSpPr>
        <p:spPr>
          <a:xfrm>
            <a:off x="304800" y="1066800"/>
            <a:ext cx="7772400" cy="1676400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>
                <a:latin typeface="Arial" charset="0"/>
              </a:rPr>
              <a:t>Rows and columns of equally-sized cells</a:t>
            </a:r>
          </a:p>
          <a:p>
            <a:pPr lvl="1"/>
            <a:r>
              <a:rPr lang="en-US" dirty="0" smtClean="0">
                <a:latin typeface="Arial" charset="0"/>
              </a:rPr>
              <a:t>Each cell stores a value</a:t>
            </a:r>
          </a:p>
          <a:p>
            <a:pPr lvl="1"/>
            <a:r>
              <a:rPr lang="en-US" dirty="0" smtClean="0">
                <a:latin typeface="Arial" charset="0"/>
              </a:rPr>
              <a:t>Detail depends on cell size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0" y="4648200"/>
            <a:ext cx="5410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rial" charset="0"/>
              </a:rPr>
              <a:t>Can be stored in various image file formats including: JPG, IMG, TIF, ASC, BMP, </a:t>
            </a:r>
            <a:r>
              <a:rPr lang="en-US" sz="2000" b="1" dirty="0" err="1">
                <a:latin typeface="Arial" charset="0"/>
              </a:rPr>
              <a:t>etc</a:t>
            </a:r>
            <a:endParaRPr lang="en-US" sz="2000" b="1" dirty="0">
              <a:latin typeface="Arial" charset="0"/>
            </a:endParaRPr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948069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Rasters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990600"/>
            <a:ext cx="4040188" cy="639762"/>
          </a:xfrm>
        </p:spPr>
        <p:txBody>
          <a:bodyPr/>
          <a:lstStyle/>
          <a:p>
            <a:r>
              <a:rPr lang="en-US" dirty="0" smtClean="0"/>
              <a:t>Images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5025" y="990600"/>
            <a:ext cx="4041775" cy="639762"/>
          </a:xfrm>
        </p:spPr>
        <p:txBody>
          <a:bodyPr/>
          <a:lstStyle/>
          <a:p>
            <a:r>
              <a:rPr lang="en-US" dirty="0" smtClean="0"/>
              <a:t>Data based grids</a:t>
            </a:r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67" b="4867"/>
          <a:stretch>
            <a:fillRect/>
          </a:stretch>
        </p:blipFill>
        <p:spPr>
          <a:xfrm>
            <a:off x="4645025" y="1630362"/>
            <a:ext cx="4041775" cy="3951288"/>
          </a:xfrm>
          <a:prstGeom prst="rect">
            <a:avLst/>
          </a:prstGeom>
        </p:spPr>
      </p:pic>
      <p:pic>
        <p:nvPicPr>
          <p:cNvPr id="3" name="Picture 2" descr="Screen shot 2011-05-23 at 10.57.23 A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1752600"/>
            <a:ext cx="4368799" cy="332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646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1400" y="3581400"/>
            <a:ext cx="1443038" cy="153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301625" y="301625"/>
            <a:ext cx="7772400" cy="6096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mtClean="0">
                <a:latin typeface="Arial" charset="0"/>
              </a:rPr>
              <a:t>Spatial data formats</a:t>
            </a:r>
            <a:endParaRPr lang="en-US">
              <a:latin typeface="Arial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85800" y="1219200"/>
            <a:ext cx="7772400" cy="1068388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20000"/>
              </a:spcAft>
              <a:buClr>
                <a:schemeClr val="hlink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dirty="0" smtClean="0">
                <a:latin typeface="Arial" charset="0"/>
              </a:rPr>
              <a:t>QGIS can work with spatial data in multiple formats including the following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52A5E40F-B0FF-B24C-B2F3-3E7F85E53A01}" type="slidenum">
              <a:rPr lang="en-US" sz="1200">
                <a:latin typeface="Arial" charset="0"/>
              </a:rPr>
              <a:pPr/>
              <a:t>19</a:t>
            </a:fld>
            <a:endParaRPr lang="en-US" sz="1200">
              <a:latin typeface="Arial" charset="0"/>
            </a:endParaRPr>
          </a:p>
        </p:txBody>
      </p:sp>
      <p:sp>
        <p:nvSpPr>
          <p:cNvPr id="6" name="Right Arrow 31"/>
          <p:cNvSpPr>
            <a:spLocks noChangeArrowheads="1"/>
          </p:cNvSpPr>
          <p:nvPr/>
        </p:nvSpPr>
        <p:spPr bwMode="auto">
          <a:xfrm rot="20682389">
            <a:off x="1835150" y="4741863"/>
            <a:ext cx="19050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pic>
        <p:nvPicPr>
          <p:cNvPr id="7" name="Picture 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0" y="5257800"/>
            <a:ext cx="1100138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09600" y="4724400"/>
            <a:ext cx="1447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Raster</a:t>
            </a:r>
          </a:p>
        </p:txBody>
      </p:sp>
      <p:sp>
        <p:nvSpPr>
          <p:cNvPr id="9" name="Right Arrow 34"/>
          <p:cNvSpPr>
            <a:spLocks noChangeArrowheads="1"/>
          </p:cNvSpPr>
          <p:nvPr/>
        </p:nvSpPr>
        <p:spPr bwMode="auto">
          <a:xfrm rot="1035372">
            <a:off x="1906588" y="3552825"/>
            <a:ext cx="19050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0" name="Right Arrow 35"/>
          <p:cNvSpPr>
            <a:spLocks noChangeArrowheads="1"/>
          </p:cNvSpPr>
          <p:nvPr/>
        </p:nvSpPr>
        <p:spPr bwMode="auto">
          <a:xfrm rot="9772791">
            <a:off x="4803775" y="3625850"/>
            <a:ext cx="19050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1" name="Right Arrow 36"/>
          <p:cNvSpPr>
            <a:spLocks noChangeArrowheads="1"/>
          </p:cNvSpPr>
          <p:nvPr/>
        </p:nvSpPr>
        <p:spPr bwMode="auto">
          <a:xfrm rot="11474110">
            <a:off x="4811713" y="4830763"/>
            <a:ext cx="19050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33400" y="2514600"/>
            <a:ext cx="16764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dirty="0" smtClean="0">
                <a:latin typeface="+mn-lt"/>
                <a:ea typeface="+mn-ea"/>
                <a:cs typeface="+mn-cs"/>
              </a:rPr>
              <a:t>Vector</a:t>
            </a:r>
          </a:p>
          <a:p>
            <a:pPr marL="285750" indent="-285750" eaLnBrk="0" hangingPunct="0">
              <a:buFont typeface="Arial"/>
              <a:buChar char="•"/>
              <a:defRPr/>
            </a:pPr>
            <a:r>
              <a:rPr lang="en-US" dirty="0" err="1" smtClean="0">
                <a:latin typeface="+mn-lt"/>
                <a:ea typeface="+mn-ea"/>
                <a:cs typeface="+mn-cs"/>
              </a:rPr>
              <a:t>Shapefile</a:t>
            </a: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2667000"/>
            <a:ext cx="320040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KML </a:t>
            </a:r>
          </a:p>
          <a:p>
            <a:pPr eaLnBrk="0" hangingPunct="0">
              <a:defRPr/>
            </a:pPr>
            <a:r>
              <a:rPr lang="en-US" sz="2000" dirty="0">
                <a:latin typeface="+mn-lt"/>
                <a:ea typeface="+mn-ea"/>
                <a:cs typeface="+mn-cs"/>
              </a:rPr>
              <a:t>-keyhole markup language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34200" y="4495800"/>
            <a:ext cx="14478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dirty="0">
                <a:latin typeface="+mn-lt"/>
                <a:ea typeface="+mn-ea"/>
                <a:cs typeface="+mn-cs"/>
              </a:rPr>
              <a:t>Table</a:t>
            </a:r>
          </a:p>
        </p:txBody>
      </p:sp>
      <p:pic>
        <p:nvPicPr>
          <p:cNvPr id="15" name="Picture 2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1800" y="4953000"/>
            <a:ext cx="2098675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4200" y="3505200"/>
            <a:ext cx="55245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Connector 43"/>
          <p:cNvCxnSpPr>
            <a:cxnSpLocks noChangeShapeType="1"/>
          </p:cNvCxnSpPr>
          <p:nvPr/>
        </p:nvCxnSpPr>
        <p:spPr bwMode="auto">
          <a:xfrm flipV="1">
            <a:off x="381000" y="3276600"/>
            <a:ext cx="990600" cy="533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oval" w="med" len="med"/>
            <a:tailEnd type="oval" w="med" len="med"/>
          </a:ln>
        </p:spPr>
      </p:cxnSp>
      <p:cxnSp>
        <p:nvCxnSpPr>
          <p:cNvPr id="18" name="Straight Connector 44"/>
          <p:cNvCxnSpPr>
            <a:cxnSpLocks noChangeShapeType="1"/>
          </p:cNvCxnSpPr>
          <p:nvPr/>
        </p:nvCxnSpPr>
        <p:spPr bwMode="auto">
          <a:xfrm rot="16200000" flipH="1">
            <a:off x="1257300" y="3390900"/>
            <a:ext cx="381000" cy="152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oval" w="med" len="med"/>
            <a:tailEnd type="oval" w="med" len="med"/>
          </a:ln>
        </p:spPr>
      </p:cxnSp>
      <p:cxnSp>
        <p:nvCxnSpPr>
          <p:cNvPr id="19" name="Straight Connector 45"/>
          <p:cNvCxnSpPr>
            <a:cxnSpLocks noChangeShapeType="1"/>
          </p:cNvCxnSpPr>
          <p:nvPr/>
        </p:nvCxnSpPr>
        <p:spPr bwMode="auto">
          <a:xfrm flipV="1">
            <a:off x="381000" y="3657600"/>
            <a:ext cx="1143000" cy="152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</p:cxnSp>
    </p:spTree>
    <p:extLst>
      <p:ext uri="{BB962C8B-B14F-4D97-AF65-F5344CB8AC3E}">
        <p14:creationId xmlns:p14="http://schemas.microsoft.com/office/powerpoint/2010/main" val="8522728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Points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GIS is an integration of 5 components</a:t>
            </a:r>
          </a:p>
          <a:p>
            <a:r>
              <a:rPr lang="en-US" dirty="0" smtClean="0"/>
              <a:t>GIS represents the world as layers</a:t>
            </a:r>
          </a:p>
          <a:p>
            <a:r>
              <a:rPr lang="en-US" dirty="0" smtClean="0"/>
              <a:t>Data can be stored as raster or vector</a:t>
            </a:r>
          </a:p>
          <a:p>
            <a:r>
              <a:rPr lang="en-US" dirty="0" smtClean="0"/>
              <a:t>There are standard features that should be present in a GIS:</a:t>
            </a:r>
          </a:p>
          <a:p>
            <a:pPr lvl="1"/>
            <a:r>
              <a:rPr lang="en-US" dirty="0" smtClean="0"/>
              <a:t>Storing, Querying, Displaying, Outputting </a:t>
            </a:r>
            <a:r>
              <a:rPr lang="en-US" dirty="0" smtClean="0"/>
              <a:t>Data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 smtClean="0"/>
              <a:t>Any questions?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5260031"/>
      </p:ext>
    </p:extLst>
  </p:cSld>
  <p:clrMapOvr>
    <a:masterClrMapping/>
  </p:clrMapOvr>
</p:sld>
</file>

<file path=ppt/theme/theme1.xml><?xml version="1.0" encoding="utf-8"?>
<a:theme xmlns:a="http://schemas.openxmlformats.org/drawingml/2006/main" name="MEASURE_Eval_slide_template-1">
  <a:themeElements>
    <a:clrScheme name="MEASURE_Eval_slide_template-1 16">
      <a:dk1>
        <a:srgbClr val="005A58"/>
      </a:dk1>
      <a:lt1>
        <a:srgbClr val="FFFFFF"/>
      </a:lt1>
      <a:dk2>
        <a:srgbClr val="008080"/>
      </a:dk2>
      <a:lt2>
        <a:srgbClr val="FFFF99"/>
      </a:lt2>
      <a:accent1>
        <a:srgbClr val="006462"/>
      </a:accent1>
      <a:accent2>
        <a:srgbClr val="6D6FC7"/>
      </a:accent2>
      <a:accent3>
        <a:srgbClr val="AAC0C0"/>
      </a:accent3>
      <a:accent4>
        <a:srgbClr val="DADADA"/>
      </a:accent4>
      <a:accent5>
        <a:srgbClr val="AAB8B7"/>
      </a:accent5>
      <a:accent6>
        <a:srgbClr val="6264B4"/>
      </a:accent6>
      <a:hlink>
        <a:srgbClr val="C0C0C0"/>
      </a:hlink>
      <a:folHlink>
        <a:srgbClr val="2B3585"/>
      </a:folHlink>
    </a:clrScheme>
    <a:fontScheme name="MEASURE_Eval_slide_template-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EASURE_Eval_slide_template-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ASURE_Eval_slide_template-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ASURE_Eval_slide_template-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ASURE_Eval_slide_template-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ASURE_Eval_slide_template-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ASURE_Eval_slide_template-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141F78"/>
        </a:accent1>
        <a:accent2>
          <a:srgbClr val="19938A"/>
        </a:accent2>
        <a:accent3>
          <a:srgbClr val="FFFFFF"/>
        </a:accent3>
        <a:accent4>
          <a:srgbClr val="000000"/>
        </a:accent4>
        <a:accent5>
          <a:srgbClr val="AAABBE"/>
        </a:accent5>
        <a:accent6>
          <a:srgbClr val="16857D"/>
        </a:accent6>
        <a:hlink>
          <a:srgbClr val="8C1431"/>
        </a:hlink>
        <a:folHlink>
          <a:srgbClr val="946D0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ASURE_Eval_slide_template-1 14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DDDDDD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15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C0C0C0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ASURE_Eval_slide_template-1 1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C0C0C0"/>
        </a:hlink>
        <a:folHlink>
          <a:srgbClr val="2B3585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MEASURE_Eval_slide_template</Template>
  <TotalTime>875</TotalTime>
  <Words>1501</Words>
  <Application>Microsoft Macintosh PowerPoint</Application>
  <PresentationFormat>On-screen Show (4:3)</PresentationFormat>
  <Paragraphs>168</Paragraphs>
  <Slides>20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MEASURE_Eval_slide_template-1</vt:lpstr>
      <vt:lpstr>Custom Design</vt:lpstr>
      <vt:lpstr>Lesson 3 GIS Fundamentals</vt:lpstr>
      <vt:lpstr>Objective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Vector Data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Rasters</vt:lpstr>
      <vt:lpstr>PowerPoint Presentation</vt:lpstr>
      <vt:lpstr>Key Points</vt:lpstr>
    </vt:vector>
  </TitlesOfParts>
  <Company>The University of North Carolina at Chapel Hill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Geographic Context</dc:title>
  <dc:creator>John Spencer</dc:creator>
  <cp:lastModifiedBy>John Spencer</cp:lastModifiedBy>
  <cp:revision>62</cp:revision>
  <dcterms:created xsi:type="dcterms:W3CDTF">2011-03-03T16:55:00Z</dcterms:created>
  <dcterms:modified xsi:type="dcterms:W3CDTF">2011-05-23T15:38:07Z</dcterms:modified>
</cp:coreProperties>
</file>