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51" r:id="rId2"/>
  </p:sldMasterIdLst>
  <p:notesMasterIdLst>
    <p:notesMasterId r:id="rId14"/>
  </p:notesMasterIdLst>
  <p:handoutMasterIdLst>
    <p:handoutMasterId r:id="rId15"/>
  </p:handoutMasterIdLst>
  <p:sldIdLst>
    <p:sldId id="256" r:id="rId3"/>
    <p:sldId id="607" r:id="rId4"/>
    <p:sldId id="608" r:id="rId5"/>
    <p:sldId id="609" r:id="rId6"/>
    <p:sldId id="610" r:id="rId7"/>
    <p:sldId id="614" r:id="rId8"/>
    <p:sldId id="613" r:id="rId9"/>
    <p:sldId id="604" r:id="rId10"/>
    <p:sldId id="606" r:id="rId11"/>
    <p:sldId id="616" r:id="rId12"/>
    <p:sldId id="615" r:id="rId13"/>
  </p:sldIdLst>
  <p:sldSz cx="9144000" cy="6858000" type="screen4x3"/>
  <p:notesSz cx="6881813"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dministrator" initials="A" lastIdx="2" clrIdx="0"/>
  <p:cmAuthor id="1" name="Zulfiya Chariyeva" initials="ZC"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CCFF66"/>
    <a:srgbClr val="009999"/>
    <a:srgbClr val="00CCFF"/>
    <a:srgbClr val="CC99FF"/>
    <a:srgbClr val="AEE1E4"/>
    <a:srgbClr val="88D4D8"/>
    <a:srgbClr val="68C2CC"/>
    <a:srgbClr val="67C8CD"/>
    <a:srgbClr val="6497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466" autoAdjust="0"/>
    <p:restoredTop sz="57572" autoAdjust="0"/>
  </p:normalViewPr>
  <p:slideViewPr>
    <p:cSldViewPr snapToGrid="0">
      <p:cViewPr>
        <p:scale>
          <a:sx n="40" d="100"/>
          <a:sy n="40" d="100"/>
        </p:scale>
        <p:origin x="-3042" y="-34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230"/>
    </p:cViewPr>
  </p:sorterViewPr>
  <p:notesViewPr>
    <p:cSldViewPr snapToGrid="0">
      <p:cViewPr varScale="1">
        <p:scale>
          <a:sx n="68" d="100"/>
          <a:sy n="68" d="100"/>
        </p:scale>
        <p:origin x="-3336" y="-120"/>
      </p:cViewPr>
      <p:guideLst>
        <p:guide orient="horz" pos="2928"/>
        <p:guide pos="2167"/>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D014CC5-C2E7-463E-A1CE-9B3190450843}" type="doc">
      <dgm:prSet loTypeId="urn:microsoft.com/office/officeart/2005/8/layout/chevron1" loCatId="process" qsTypeId="urn:microsoft.com/office/officeart/2005/8/quickstyle/3d3" qsCatId="3D" csTypeId="urn:microsoft.com/office/officeart/2005/8/colors/accent1_2" csCatId="accent1" phldr="1"/>
      <dgm:spPr/>
      <dgm:t>
        <a:bodyPr/>
        <a:lstStyle/>
        <a:p>
          <a:endParaRPr lang="en-US"/>
        </a:p>
      </dgm:t>
    </dgm:pt>
    <dgm:pt modelId="{4E75C0EF-0717-43F5-9FDB-5F187F8ECC8C}">
      <dgm:prSet phldrT="[Text]"/>
      <dgm:spPr/>
      <dgm:t>
        <a:bodyPr/>
        <a:lstStyle/>
        <a:p>
          <a:r>
            <a:rPr lang="en-US" dirty="0" smtClean="0"/>
            <a:t>Relevance of finding</a:t>
          </a:r>
          <a:endParaRPr lang="en-US" dirty="0"/>
        </a:p>
      </dgm:t>
    </dgm:pt>
    <dgm:pt modelId="{9F412AC2-2FEE-4B87-B324-55FFC8D523BC}" type="parTrans" cxnId="{8E2B4A07-1FB0-47DD-B572-2C1D7D923203}">
      <dgm:prSet/>
      <dgm:spPr/>
      <dgm:t>
        <a:bodyPr/>
        <a:lstStyle/>
        <a:p>
          <a:endParaRPr lang="en-US"/>
        </a:p>
      </dgm:t>
    </dgm:pt>
    <dgm:pt modelId="{CF32AA8A-DE20-415F-85A7-7333B6D341EA}" type="sibTrans" cxnId="{8E2B4A07-1FB0-47DD-B572-2C1D7D923203}">
      <dgm:prSet/>
      <dgm:spPr/>
      <dgm:t>
        <a:bodyPr/>
        <a:lstStyle/>
        <a:p>
          <a:endParaRPr lang="en-US"/>
        </a:p>
      </dgm:t>
    </dgm:pt>
    <dgm:pt modelId="{04095A7C-493A-4EA4-BC9D-E213197D1ABC}">
      <dgm:prSet phldrT="[Text]"/>
      <dgm:spPr/>
      <dgm:t>
        <a:bodyPr/>
        <a:lstStyle/>
        <a:p>
          <a:r>
            <a:rPr lang="en-US" dirty="0" smtClean="0"/>
            <a:t>Reasons for finding</a:t>
          </a:r>
          <a:endParaRPr lang="en-US" dirty="0"/>
        </a:p>
      </dgm:t>
    </dgm:pt>
    <dgm:pt modelId="{A4726A90-C54D-4610-A1DA-038926D4BD64}" type="parTrans" cxnId="{7452B79E-0D8F-411D-BC40-8D7EE77CAF13}">
      <dgm:prSet/>
      <dgm:spPr/>
      <dgm:t>
        <a:bodyPr/>
        <a:lstStyle/>
        <a:p>
          <a:endParaRPr lang="en-US"/>
        </a:p>
      </dgm:t>
    </dgm:pt>
    <dgm:pt modelId="{EEFB7C70-4A83-47A7-854A-0D59B3098BED}" type="sibTrans" cxnId="{7452B79E-0D8F-411D-BC40-8D7EE77CAF13}">
      <dgm:prSet/>
      <dgm:spPr/>
      <dgm:t>
        <a:bodyPr/>
        <a:lstStyle/>
        <a:p>
          <a:endParaRPr lang="en-US"/>
        </a:p>
      </dgm:t>
    </dgm:pt>
    <dgm:pt modelId="{4FFF9C82-4223-478B-A75A-197E48BEAC69}">
      <dgm:prSet phldrT="[Text]"/>
      <dgm:spPr/>
      <dgm:t>
        <a:bodyPr/>
        <a:lstStyle/>
        <a:p>
          <a:r>
            <a:rPr lang="en-US" dirty="0" smtClean="0"/>
            <a:t>Consider other data</a:t>
          </a:r>
          <a:endParaRPr lang="en-US" dirty="0"/>
        </a:p>
      </dgm:t>
    </dgm:pt>
    <dgm:pt modelId="{01C5A9A0-ECFE-433E-AE1B-45B350AD3EC5}" type="parTrans" cxnId="{2AF50FA4-6D25-4A4F-96AF-7ADBF14A63DE}">
      <dgm:prSet/>
      <dgm:spPr/>
      <dgm:t>
        <a:bodyPr/>
        <a:lstStyle/>
        <a:p>
          <a:endParaRPr lang="en-US"/>
        </a:p>
      </dgm:t>
    </dgm:pt>
    <dgm:pt modelId="{8DE4C282-4340-488D-AC09-3283D9455934}" type="sibTrans" cxnId="{2AF50FA4-6D25-4A4F-96AF-7ADBF14A63DE}">
      <dgm:prSet/>
      <dgm:spPr/>
      <dgm:t>
        <a:bodyPr/>
        <a:lstStyle/>
        <a:p>
          <a:endParaRPr lang="en-US"/>
        </a:p>
      </dgm:t>
    </dgm:pt>
    <dgm:pt modelId="{13598995-0395-415A-B2DB-7E4D02BB9D36}">
      <dgm:prSet phldrT="[Text]"/>
      <dgm:spPr/>
      <dgm:t>
        <a:bodyPr/>
        <a:lstStyle/>
        <a:p>
          <a:r>
            <a:rPr lang="en-US" dirty="0" smtClean="0"/>
            <a:t>Collect additional data</a:t>
          </a:r>
          <a:endParaRPr lang="en-US" dirty="0"/>
        </a:p>
      </dgm:t>
    </dgm:pt>
    <dgm:pt modelId="{83C3E6C2-66CD-4533-A0E3-02EA94DD1A4A}" type="parTrans" cxnId="{30EF66AD-4339-4775-BF87-5B64C40ACD50}">
      <dgm:prSet/>
      <dgm:spPr/>
      <dgm:t>
        <a:bodyPr/>
        <a:lstStyle/>
        <a:p>
          <a:endParaRPr lang="en-US"/>
        </a:p>
      </dgm:t>
    </dgm:pt>
    <dgm:pt modelId="{F8C255B6-5C7F-469E-97E2-26B6B790AF5E}" type="sibTrans" cxnId="{30EF66AD-4339-4775-BF87-5B64C40ACD50}">
      <dgm:prSet/>
      <dgm:spPr/>
      <dgm:t>
        <a:bodyPr/>
        <a:lstStyle/>
        <a:p>
          <a:endParaRPr lang="en-US"/>
        </a:p>
      </dgm:t>
    </dgm:pt>
    <dgm:pt modelId="{5016ACAD-C65E-4935-864D-343743304C65}" type="pres">
      <dgm:prSet presAssocID="{3D014CC5-C2E7-463E-A1CE-9B3190450843}" presName="Name0" presStyleCnt="0">
        <dgm:presLayoutVars>
          <dgm:dir/>
          <dgm:animLvl val="lvl"/>
          <dgm:resizeHandles val="exact"/>
        </dgm:presLayoutVars>
      </dgm:prSet>
      <dgm:spPr/>
      <dgm:t>
        <a:bodyPr/>
        <a:lstStyle/>
        <a:p>
          <a:endParaRPr lang="en-US"/>
        </a:p>
      </dgm:t>
    </dgm:pt>
    <dgm:pt modelId="{92BE8403-81A5-4A14-967C-E2E181D98231}" type="pres">
      <dgm:prSet presAssocID="{4E75C0EF-0717-43F5-9FDB-5F187F8ECC8C}" presName="parTxOnly" presStyleLbl="node1" presStyleIdx="0" presStyleCnt="4">
        <dgm:presLayoutVars>
          <dgm:chMax val="0"/>
          <dgm:chPref val="0"/>
          <dgm:bulletEnabled val="1"/>
        </dgm:presLayoutVars>
      </dgm:prSet>
      <dgm:spPr/>
      <dgm:t>
        <a:bodyPr/>
        <a:lstStyle/>
        <a:p>
          <a:endParaRPr lang="en-US"/>
        </a:p>
      </dgm:t>
    </dgm:pt>
    <dgm:pt modelId="{1A78B38F-7964-43AE-B969-3C7C27AB5E0F}" type="pres">
      <dgm:prSet presAssocID="{CF32AA8A-DE20-415F-85A7-7333B6D341EA}" presName="parTxOnlySpace" presStyleCnt="0"/>
      <dgm:spPr/>
    </dgm:pt>
    <dgm:pt modelId="{B22D7CAE-DAB3-4D1E-ACEE-8F8EFC67FE4F}" type="pres">
      <dgm:prSet presAssocID="{04095A7C-493A-4EA4-BC9D-E213197D1ABC}" presName="parTxOnly" presStyleLbl="node1" presStyleIdx="1" presStyleCnt="4">
        <dgm:presLayoutVars>
          <dgm:chMax val="0"/>
          <dgm:chPref val="0"/>
          <dgm:bulletEnabled val="1"/>
        </dgm:presLayoutVars>
      </dgm:prSet>
      <dgm:spPr/>
      <dgm:t>
        <a:bodyPr/>
        <a:lstStyle/>
        <a:p>
          <a:endParaRPr lang="en-US"/>
        </a:p>
      </dgm:t>
    </dgm:pt>
    <dgm:pt modelId="{25183061-B544-43F6-B059-799D07D081DE}" type="pres">
      <dgm:prSet presAssocID="{EEFB7C70-4A83-47A7-854A-0D59B3098BED}" presName="parTxOnlySpace" presStyleCnt="0"/>
      <dgm:spPr/>
    </dgm:pt>
    <dgm:pt modelId="{9A9439F3-24D7-465F-AEE9-2F665923ED48}" type="pres">
      <dgm:prSet presAssocID="{4FFF9C82-4223-478B-A75A-197E48BEAC69}" presName="parTxOnly" presStyleLbl="node1" presStyleIdx="2" presStyleCnt="4">
        <dgm:presLayoutVars>
          <dgm:chMax val="0"/>
          <dgm:chPref val="0"/>
          <dgm:bulletEnabled val="1"/>
        </dgm:presLayoutVars>
      </dgm:prSet>
      <dgm:spPr/>
      <dgm:t>
        <a:bodyPr/>
        <a:lstStyle/>
        <a:p>
          <a:endParaRPr lang="en-US"/>
        </a:p>
      </dgm:t>
    </dgm:pt>
    <dgm:pt modelId="{D8F147BD-4F16-4A4D-80FE-C5314AAB2158}" type="pres">
      <dgm:prSet presAssocID="{8DE4C282-4340-488D-AC09-3283D9455934}" presName="parTxOnlySpace" presStyleCnt="0"/>
      <dgm:spPr/>
    </dgm:pt>
    <dgm:pt modelId="{BFC54755-41B5-46F1-8276-9C3D86471E9B}" type="pres">
      <dgm:prSet presAssocID="{13598995-0395-415A-B2DB-7E4D02BB9D36}" presName="parTxOnly" presStyleLbl="node1" presStyleIdx="3" presStyleCnt="4">
        <dgm:presLayoutVars>
          <dgm:chMax val="0"/>
          <dgm:chPref val="0"/>
          <dgm:bulletEnabled val="1"/>
        </dgm:presLayoutVars>
      </dgm:prSet>
      <dgm:spPr/>
      <dgm:t>
        <a:bodyPr/>
        <a:lstStyle/>
        <a:p>
          <a:endParaRPr lang="en-US"/>
        </a:p>
      </dgm:t>
    </dgm:pt>
  </dgm:ptLst>
  <dgm:cxnLst>
    <dgm:cxn modelId="{2AF50FA4-6D25-4A4F-96AF-7ADBF14A63DE}" srcId="{3D014CC5-C2E7-463E-A1CE-9B3190450843}" destId="{4FFF9C82-4223-478B-A75A-197E48BEAC69}" srcOrd="2" destOrd="0" parTransId="{01C5A9A0-ECFE-433E-AE1B-45B350AD3EC5}" sibTransId="{8DE4C282-4340-488D-AC09-3283D9455934}"/>
    <dgm:cxn modelId="{EB87669F-4303-4CE4-9946-E19889424744}" type="presOf" srcId="{3D014CC5-C2E7-463E-A1CE-9B3190450843}" destId="{5016ACAD-C65E-4935-864D-343743304C65}" srcOrd="0" destOrd="0" presId="urn:microsoft.com/office/officeart/2005/8/layout/chevron1"/>
    <dgm:cxn modelId="{FF128EF5-B534-4AEF-807F-205C319F241B}" type="presOf" srcId="{4FFF9C82-4223-478B-A75A-197E48BEAC69}" destId="{9A9439F3-24D7-465F-AEE9-2F665923ED48}" srcOrd="0" destOrd="0" presId="urn:microsoft.com/office/officeart/2005/8/layout/chevron1"/>
    <dgm:cxn modelId="{F39FEC64-DCB5-483A-97CB-0C73B878DC6A}" type="presOf" srcId="{13598995-0395-415A-B2DB-7E4D02BB9D36}" destId="{BFC54755-41B5-46F1-8276-9C3D86471E9B}" srcOrd="0" destOrd="0" presId="urn:microsoft.com/office/officeart/2005/8/layout/chevron1"/>
    <dgm:cxn modelId="{8E2B4A07-1FB0-47DD-B572-2C1D7D923203}" srcId="{3D014CC5-C2E7-463E-A1CE-9B3190450843}" destId="{4E75C0EF-0717-43F5-9FDB-5F187F8ECC8C}" srcOrd="0" destOrd="0" parTransId="{9F412AC2-2FEE-4B87-B324-55FFC8D523BC}" sibTransId="{CF32AA8A-DE20-415F-85A7-7333B6D341EA}"/>
    <dgm:cxn modelId="{30EF66AD-4339-4775-BF87-5B64C40ACD50}" srcId="{3D014CC5-C2E7-463E-A1CE-9B3190450843}" destId="{13598995-0395-415A-B2DB-7E4D02BB9D36}" srcOrd="3" destOrd="0" parTransId="{83C3E6C2-66CD-4533-A0E3-02EA94DD1A4A}" sibTransId="{F8C255B6-5C7F-469E-97E2-26B6B790AF5E}"/>
    <dgm:cxn modelId="{7452B79E-0D8F-411D-BC40-8D7EE77CAF13}" srcId="{3D014CC5-C2E7-463E-A1CE-9B3190450843}" destId="{04095A7C-493A-4EA4-BC9D-E213197D1ABC}" srcOrd="1" destOrd="0" parTransId="{A4726A90-C54D-4610-A1DA-038926D4BD64}" sibTransId="{EEFB7C70-4A83-47A7-854A-0D59B3098BED}"/>
    <dgm:cxn modelId="{117DC211-0D8E-45EF-B9E8-205886671D4D}" type="presOf" srcId="{04095A7C-493A-4EA4-BC9D-E213197D1ABC}" destId="{B22D7CAE-DAB3-4D1E-ACEE-8F8EFC67FE4F}" srcOrd="0" destOrd="0" presId="urn:microsoft.com/office/officeart/2005/8/layout/chevron1"/>
    <dgm:cxn modelId="{221DAFF9-4974-4B05-A2C3-189C42DC5CB9}" type="presOf" srcId="{4E75C0EF-0717-43F5-9FDB-5F187F8ECC8C}" destId="{92BE8403-81A5-4A14-967C-E2E181D98231}" srcOrd="0" destOrd="0" presId="urn:microsoft.com/office/officeart/2005/8/layout/chevron1"/>
    <dgm:cxn modelId="{4A2AB2C5-8639-471F-A89B-3EC9D970E74F}" type="presParOf" srcId="{5016ACAD-C65E-4935-864D-343743304C65}" destId="{92BE8403-81A5-4A14-967C-E2E181D98231}" srcOrd="0" destOrd="0" presId="urn:microsoft.com/office/officeart/2005/8/layout/chevron1"/>
    <dgm:cxn modelId="{20AC19F6-1088-457F-B5F7-A27CF5B5AD26}" type="presParOf" srcId="{5016ACAD-C65E-4935-864D-343743304C65}" destId="{1A78B38F-7964-43AE-B969-3C7C27AB5E0F}" srcOrd="1" destOrd="0" presId="urn:microsoft.com/office/officeart/2005/8/layout/chevron1"/>
    <dgm:cxn modelId="{D47E2AFE-F20A-422E-B605-8F820E09BFF4}" type="presParOf" srcId="{5016ACAD-C65E-4935-864D-343743304C65}" destId="{B22D7CAE-DAB3-4D1E-ACEE-8F8EFC67FE4F}" srcOrd="2" destOrd="0" presId="urn:microsoft.com/office/officeart/2005/8/layout/chevron1"/>
    <dgm:cxn modelId="{E579C74C-D63B-40CE-AED1-4BDC5492AC37}" type="presParOf" srcId="{5016ACAD-C65E-4935-864D-343743304C65}" destId="{25183061-B544-43F6-B059-799D07D081DE}" srcOrd="3" destOrd="0" presId="urn:microsoft.com/office/officeart/2005/8/layout/chevron1"/>
    <dgm:cxn modelId="{9EEB6557-6D33-4FB0-B64F-BDB065AE0D1F}" type="presParOf" srcId="{5016ACAD-C65E-4935-864D-343743304C65}" destId="{9A9439F3-24D7-465F-AEE9-2F665923ED48}" srcOrd="4" destOrd="0" presId="urn:microsoft.com/office/officeart/2005/8/layout/chevron1"/>
    <dgm:cxn modelId="{B5769553-DD1D-47DA-A03C-6D5FAD8738CE}" type="presParOf" srcId="{5016ACAD-C65E-4935-864D-343743304C65}" destId="{D8F147BD-4F16-4A4D-80FE-C5314AAB2158}" srcOrd="5" destOrd="0" presId="urn:microsoft.com/office/officeart/2005/8/layout/chevron1"/>
    <dgm:cxn modelId="{CCAFF8FC-5344-45D9-A70D-A8044E051AC9}" type="presParOf" srcId="{5016ACAD-C65E-4935-864D-343743304C65}" destId="{BFC54755-41B5-46F1-8276-9C3D86471E9B}" srcOrd="6"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BE8403-81A5-4A14-967C-E2E181D98231}">
      <dsp:nvSpPr>
        <dsp:cNvPr id="0" name=""/>
        <dsp:cNvSpPr/>
      </dsp:nvSpPr>
      <dsp:spPr>
        <a:xfrm>
          <a:off x="3782" y="142031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Relevance of finding</a:t>
          </a:r>
          <a:endParaRPr lang="en-US" sz="2000" kern="1200" dirty="0"/>
        </a:p>
      </dsp:txBody>
      <dsp:txXfrm>
        <a:off x="444097" y="1420315"/>
        <a:ext cx="1320947" cy="880630"/>
      </dsp:txXfrm>
    </dsp:sp>
    <dsp:sp modelId="{B22D7CAE-DAB3-4D1E-ACEE-8F8EFC67FE4F}">
      <dsp:nvSpPr>
        <dsp:cNvPr id="0" name=""/>
        <dsp:cNvSpPr/>
      </dsp:nvSpPr>
      <dsp:spPr>
        <a:xfrm>
          <a:off x="1985201" y="142031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Reasons for finding</a:t>
          </a:r>
          <a:endParaRPr lang="en-US" sz="2000" kern="1200" dirty="0"/>
        </a:p>
      </dsp:txBody>
      <dsp:txXfrm>
        <a:off x="2425516" y="1420315"/>
        <a:ext cx="1320947" cy="880630"/>
      </dsp:txXfrm>
    </dsp:sp>
    <dsp:sp modelId="{9A9439F3-24D7-465F-AEE9-2F665923ED48}">
      <dsp:nvSpPr>
        <dsp:cNvPr id="0" name=""/>
        <dsp:cNvSpPr/>
      </dsp:nvSpPr>
      <dsp:spPr>
        <a:xfrm>
          <a:off x="3966621" y="142031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Consider other data</a:t>
          </a:r>
          <a:endParaRPr lang="en-US" sz="2000" kern="1200" dirty="0"/>
        </a:p>
      </dsp:txBody>
      <dsp:txXfrm>
        <a:off x="4406936" y="1420315"/>
        <a:ext cx="1320947" cy="880630"/>
      </dsp:txXfrm>
    </dsp:sp>
    <dsp:sp modelId="{BFC54755-41B5-46F1-8276-9C3D86471E9B}">
      <dsp:nvSpPr>
        <dsp:cNvPr id="0" name=""/>
        <dsp:cNvSpPr/>
      </dsp:nvSpPr>
      <dsp:spPr>
        <a:xfrm>
          <a:off x="5948040" y="1420315"/>
          <a:ext cx="2201577" cy="880630"/>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n-US" sz="2000" kern="1200" dirty="0" smtClean="0"/>
            <a:t>Collect additional data</a:t>
          </a:r>
          <a:endParaRPr lang="en-US" sz="2000" kern="1200" dirty="0"/>
        </a:p>
      </dsp:txBody>
      <dsp:txXfrm>
        <a:off x="6388355" y="1420315"/>
        <a:ext cx="1320947" cy="880630"/>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682" name="Rectangle 2"/>
          <p:cNvSpPr>
            <a:spLocks noGrp="1" noChangeArrowheads="1"/>
          </p:cNvSpPr>
          <p:nvPr>
            <p:ph type="hdr" sz="quarter"/>
          </p:nvPr>
        </p:nvSpPr>
        <p:spPr bwMode="auto">
          <a:xfrm>
            <a:off x="0" y="0"/>
            <a:ext cx="2982119" cy="464820"/>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lvl1pPr>
              <a:defRPr sz="1200"/>
            </a:lvl1pPr>
          </a:lstStyle>
          <a:p>
            <a:pPr>
              <a:defRPr/>
            </a:pPr>
            <a:endParaRPr lang="en-US"/>
          </a:p>
        </p:txBody>
      </p:sp>
      <p:sp>
        <p:nvSpPr>
          <p:cNvPr id="71683" name="Rectangle 3"/>
          <p:cNvSpPr>
            <a:spLocks noGrp="1" noChangeArrowheads="1"/>
          </p:cNvSpPr>
          <p:nvPr>
            <p:ph type="dt" sz="quarter" idx="1"/>
          </p:nvPr>
        </p:nvSpPr>
        <p:spPr bwMode="auto">
          <a:xfrm>
            <a:off x="3898102" y="0"/>
            <a:ext cx="2982119" cy="464820"/>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lvl1pPr algn="r">
              <a:defRPr sz="1200"/>
            </a:lvl1pPr>
          </a:lstStyle>
          <a:p>
            <a:pPr>
              <a:defRPr/>
            </a:pPr>
            <a:endParaRPr lang="en-US"/>
          </a:p>
        </p:txBody>
      </p:sp>
      <p:sp>
        <p:nvSpPr>
          <p:cNvPr id="71684" name="Rectangle 4"/>
          <p:cNvSpPr>
            <a:spLocks noGrp="1" noChangeArrowheads="1"/>
          </p:cNvSpPr>
          <p:nvPr>
            <p:ph type="ftr" sz="quarter" idx="2"/>
          </p:nvPr>
        </p:nvSpPr>
        <p:spPr bwMode="auto">
          <a:xfrm>
            <a:off x="0" y="8829967"/>
            <a:ext cx="2982119" cy="464820"/>
          </a:xfrm>
          <a:prstGeom prst="rect">
            <a:avLst/>
          </a:prstGeom>
          <a:noFill/>
          <a:ln w="9525">
            <a:noFill/>
            <a:miter lim="800000"/>
            <a:headEnd/>
            <a:tailEnd/>
          </a:ln>
          <a:effectLst/>
        </p:spPr>
        <p:txBody>
          <a:bodyPr vert="horz" wrap="square" lIns="92446" tIns="46223" rIns="92446" bIns="46223" numCol="1" anchor="b" anchorCtr="0" compatLnSpc="1">
            <a:prstTxWarp prst="textNoShape">
              <a:avLst/>
            </a:prstTxWarp>
          </a:bodyPr>
          <a:lstStyle>
            <a:lvl1pPr>
              <a:defRPr sz="1200"/>
            </a:lvl1pPr>
          </a:lstStyle>
          <a:p>
            <a:pPr>
              <a:defRPr/>
            </a:pPr>
            <a:endParaRPr lang="en-US"/>
          </a:p>
        </p:txBody>
      </p:sp>
      <p:sp>
        <p:nvSpPr>
          <p:cNvPr id="71685" name="Rectangle 5"/>
          <p:cNvSpPr>
            <a:spLocks noGrp="1" noChangeArrowheads="1"/>
          </p:cNvSpPr>
          <p:nvPr>
            <p:ph type="sldNum" sz="quarter" idx="3"/>
          </p:nvPr>
        </p:nvSpPr>
        <p:spPr bwMode="auto">
          <a:xfrm>
            <a:off x="3898102" y="8829967"/>
            <a:ext cx="2982119" cy="464820"/>
          </a:xfrm>
          <a:prstGeom prst="rect">
            <a:avLst/>
          </a:prstGeom>
          <a:noFill/>
          <a:ln w="9525">
            <a:noFill/>
            <a:miter lim="800000"/>
            <a:headEnd/>
            <a:tailEnd/>
          </a:ln>
          <a:effectLst/>
        </p:spPr>
        <p:txBody>
          <a:bodyPr vert="horz" wrap="square" lIns="92446" tIns="46223" rIns="92446" bIns="46223" numCol="1" anchor="b" anchorCtr="0" compatLnSpc="1">
            <a:prstTxWarp prst="textNoShape">
              <a:avLst/>
            </a:prstTxWarp>
          </a:bodyPr>
          <a:lstStyle>
            <a:lvl1pPr algn="r">
              <a:defRPr sz="1200"/>
            </a:lvl1pPr>
          </a:lstStyle>
          <a:p>
            <a:pPr>
              <a:defRPr/>
            </a:pPr>
            <a:fld id="{CE3EC0B0-AFB4-4B07-AD65-A0262C976895}" type="slidenum">
              <a:rPr lang="en-US"/>
              <a:pPr>
                <a:defRPr/>
              </a:pPr>
              <a:t>‹#›</a:t>
            </a:fld>
            <a:endParaRPr lang="en-US"/>
          </a:p>
        </p:txBody>
      </p:sp>
    </p:spTree>
    <p:extLst>
      <p:ext uri="{BB962C8B-B14F-4D97-AF65-F5344CB8AC3E}">
        <p14:creationId xmlns:p14="http://schemas.microsoft.com/office/powerpoint/2010/main" val="15562008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2982119" cy="464820"/>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lvl1pPr>
              <a:defRPr sz="1200"/>
            </a:lvl1pPr>
          </a:lstStyle>
          <a:p>
            <a:pPr>
              <a:defRPr/>
            </a:pPr>
            <a:endParaRPr lang="en-US"/>
          </a:p>
        </p:txBody>
      </p:sp>
      <p:sp>
        <p:nvSpPr>
          <p:cNvPr id="14339" name="Rectangle 3"/>
          <p:cNvSpPr>
            <a:spLocks noGrp="1" noChangeArrowheads="1"/>
          </p:cNvSpPr>
          <p:nvPr>
            <p:ph type="dt" idx="1"/>
          </p:nvPr>
        </p:nvSpPr>
        <p:spPr bwMode="auto">
          <a:xfrm>
            <a:off x="3898102" y="0"/>
            <a:ext cx="2982119" cy="464820"/>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lvl1pPr algn="r">
              <a:defRPr sz="1200"/>
            </a:lvl1pPr>
          </a:lstStyle>
          <a:p>
            <a:pPr>
              <a:defRPr/>
            </a:pPr>
            <a:endParaRPr lang="en-US"/>
          </a:p>
        </p:txBody>
      </p:sp>
      <p:sp>
        <p:nvSpPr>
          <p:cNvPr id="48132" name="Rectangle 4"/>
          <p:cNvSpPr>
            <a:spLocks noGrp="1" noRot="1" noChangeAspect="1" noChangeArrowheads="1" noTextEdit="1"/>
          </p:cNvSpPr>
          <p:nvPr>
            <p:ph type="sldImg" idx="2"/>
          </p:nvPr>
        </p:nvSpPr>
        <p:spPr bwMode="auto">
          <a:xfrm>
            <a:off x="1117600" y="696913"/>
            <a:ext cx="4648200" cy="3486150"/>
          </a:xfrm>
          <a:prstGeom prst="rect">
            <a:avLst/>
          </a:prstGeom>
          <a:noFill/>
          <a:ln w="9525">
            <a:solidFill>
              <a:srgbClr val="000000"/>
            </a:solidFill>
            <a:miter lim="800000"/>
            <a:headEnd/>
            <a:tailEnd/>
          </a:ln>
        </p:spPr>
      </p:sp>
      <p:sp>
        <p:nvSpPr>
          <p:cNvPr id="14341" name="Rectangle 5"/>
          <p:cNvSpPr>
            <a:spLocks noGrp="1" noChangeArrowheads="1"/>
          </p:cNvSpPr>
          <p:nvPr>
            <p:ph type="body" sz="quarter" idx="3"/>
          </p:nvPr>
        </p:nvSpPr>
        <p:spPr bwMode="auto">
          <a:xfrm>
            <a:off x="688182" y="4415790"/>
            <a:ext cx="5505450" cy="4183380"/>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4342" name="Rectangle 6"/>
          <p:cNvSpPr>
            <a:spLocks noGrp="1" noChangeArrowheads="1"/>
          </p:cNvSpPr>
          <p:nvPr>
            <p:ph type="ftr" sz="quarter" idx="4"/>
          </p:nvPr>
        </p:nvSpPr>
        <p:spPr bwMode="auto">
          <a:xfrm>
            <a:off x="0" y="8829967"/>
            <a:ext cx="2982119" cy="464820"/>
          </a:xfrm>
          <a:prstGeom prst="rect">
            <a:avLst/>
          </a:prstGeom>
          <a:noFill/>
          <a:ln w="9525">
            <a:noFill/>
            <a:miter lim="800000"/>
            <a:headEnd/>
            <a:tailEnd/>
          </a:ln>
          <a:effectLst/>
        </p:spPr>
        <p:txBody>
          <a:bodyPr vert="horz" wrap="square" lIns="92446" tIns="46223" rIns="92446" bIns="46223" numCol="1" anchor="b" anchorCtr="0" compatLnSpc="1">
            <a:prstTxWarp prst="textNoShape">
              <a:avLst/>
            </a:prstTxWarp>
          </a:bodyPr>
          <a:lstStyle>
            <a:lvl1pPr>
              <a:defRPr sz="1200"/>
            </a:lvl1pPr>
          </a:lstStyle>
          <a:p>
            <a:pPr>
              <a:defRPr/>
            </a:pPr>
            <a:endParaRPr lang="en-US"/>
          </a:p>
        </p:txBody>
      </p:sp>
      <p:sp>
        <p:nvSpPr>
          <p:cNvPr id="14343" name="Rectangle 7"/>
          <p:cNvSpPr>
            <a:spLocks noGrp="1" noChangeArrowheads="1"/>
          </p:cNvSpPr>
          <p:nvPr>
            <p:ph type="sldNum" sz="quarter" idx="5"/>
          </p:nvPr>
        </p:nvSpPr>
        <p:spPr bwMode="auto">
          <a:xfrm>
            <a:off x="3898102" y="8829967"/>
            <a:ext cx="2982119" cy="464820"/>
          </a:xfrm>
          <a:prstGeom prst="rect">
            <a:avLst/>
          </a:prstGeom>
          <a:noFill/>
          <a:ln w="9525">
            <a:noFill/>
            <a:miter lim="800000"/>
            <a:headEnd/>
            <a:tailEnd/>
          </a:ln>
          <a:effectLst/>
        </p:spPr>
        <p:txBody>
          <a:bodyPr vert="horz" wrap="square" lIns="92446" tIns="46223" rIns="92446" bIns="46223" numCol="1" anchor="b" anchorCtr="0" compatLnSpc="1">
            <a:prstTxWarp prst="textNoShape">
              <a:avLst/>
            </a:prstTxWarp>
          </a:bodyPr>
          <a:lstStyle>
            <a:lvl1pPr algn="r">
              <a:defRPr sz="1200"/>
            </a:lvl1pPr>
          </a:lstStyle>
          <a:p>
            <a:pPr>
              <a:defRPr/>
            </a:pPr>
            <a:fld id="{CD2E08CF-F33B-47E3-88E5-35ECD0841487}" type="slidenum">
              <a:rPr lang="en-US"/>
              <a:pPr>
                <a:defRPr/>
              </a:pPr>
              <a:t>‹#›</a:t>
            </a:fld>
            <a:endParaRPr lang="en-US"/>
          </a:p>
        </p:txBody>
      </p:sp>
    </p:spTree>
    <p:extLst>
      <p:ext uri="{BB962C8B-B14F-4D97-AF65-F5344CB8AC3E}">
        <p14:creationId xmlns:p14="http://schemas.microsoft.com/office/powerpoint/2010/main" val="153597140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Often</a:t>
            </a:r>
            <a:r>
              <a:rPr lang="en-US" baseline="0" dirty="0" smtClean="0"/>
              <a:t> M&amp;E data are reviewed, but questions still remain to truly understand why a program is not meeting it objectives.</a:t>
            </a:r>
          </a:p>
          <a:p>
            <a:endParaRPr lang="en-US" baseline="0" dirty="0" smtClean="0"/>
          </a:p>
          <a:p>
            <a:r>
              <a:rPr lang="en-US" baseline="0" dirty="0" smtClean="0"/>
              <a:t>In this group activity, we review a scenario where a gender analysis is applied to M&amp;E data, but there are still further questions that need answers.  </a:t>
            </a:r>
          </a:p>
          <a:p>
            <a:endParaRPr lang="en-US" baseline="0" dirty="0" smtClean="0"/>
          </a:p>
          <a:p>
            <a:r>
              <a:rPr lang="en-US" baseline="0" dirty="0" smtClean="0"/>
              <a:t>In the next session, we review options for obtaining more information and what to consider when conducting further data collection.</a:t>
            </a:r>
            <a:endParaRPr lang="en-US" dirty="0"/>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1</a:t>
            </a:fld>
            <a:endParaRPr lang="en-US"/>
          </a:p>
        </p:txBody>
      </p:sp>
    </p:spTree>
    <p:extLst>
      <p:ext uri="{BB962C8B-B14F-4D97-AF65-F5344CB8AC3E}">
        <p14:creationId xmlns:p14="http://schemas.microsoft.com/office/powerpoint/2010/main" val="39635453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For this example, let’s say that our review of the</a:t>
            </a:r>
            <a:r>
              <a:rPr lang="en-US" baseline="0" dirty="0" smtClean="0"/>
              <a:t> M&amp;E data </a:t>
            </a:r>
            <a:r>
              <a:rPr lang="en-US" dirty="0" smtClean="0"/>
              <a:t>indicates</a:t>
            </a:r>
            <a:r>
              <a:rPr lang="en-US" baseline="0" dirty="0" smtClean="0"/>
              <a:t> that…</a:t>
            </a:r>
            <a:endParaRPr lang="en-US" dirty="0"/>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2</a:t>
            </a:fld>
            <a:endParaRPr lang="en-US"/>
          </a:p>
        </p:txBody>
      </p:sp>
    </p:spTree>
    <p:extLst>
      <p:ext uri="{BB962C8B-B14F-4D97-AF65-F5344CB8AC3E}">
        <p14:creationId xmlns:p14="http://schemas.microsoft.com/office/powerpoint/2010/main" val="2001394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From our analysis of the data packet, we think that our health services are not adequately reaching adult men within our catchment population.</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In our gender analysis to identify possible underlying causes of this difference in services between adult men and women, our team decides to focus on 2 gender dimensions: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1.) Knowledge, Beliefs, and Perceptions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3.) Practices and Participation</a:t>
            </a:r>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3</a:t>
            </a:fld>
            <a:endParaRPr lang="en-US"/>
          </a:p>
        </p:txBody>
      </p:sp>
    </p:spTree>
    <p:extLst>
      <p:ext uri="{BB962C8B-B14F-4D97-AF65-F5344CB8AC3E}">
        <p14:creationId xmlns:p14="http://schemas.microsoft.com/office/powerpoint/2010/main" val="20013949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What more would we want to know about men’s </a:t>
            </a:r>
            <a:r>
              <a:rPr lang="en-US" u="sng" baseline="0" dirty="0" smtClean="0"/>
              <a:t>individual</a:t>
            </a:r>
            <a:r>
              <a:rPr lang="en-US" baseline="0" dirty="0" smtClean="0"/>
              <a:t> knowledge, beliefs, and perceptions to support our health goal:</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Knowledge: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Are men aware of counseling and testing services?  Are men aware of HIV/AIDS as a health risk in their community?</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Beliefs: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Do others in the community approve or disapprove of men accessing these services?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Who has influence over men’s behavior in the community?</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Perceptions: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How do men feel about visiting a counseling and testing clinic?</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What do men think are the future benefits and costs of receiving counseling and an HIV test?</a:t>
            </a:r>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4</a:t>
            </a:fld>
            <a:endParaRPr lang="en-US"/>
          </a:p>
        </p:txBody>
      </p:sp>
    </p:spTree>
    <p:extLst>
      <p:ext uri="{BB962C8B-B14F-4D97-AF65-F5344CB8AC3E}">
        <p14:creationId xmlns:p14="http://schemas.microsoft.com/office/powerpoint/2010/main" val="20013949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What more would we want to know about men’s practices and participation </a:t>
            </a:r>
            <a:r>
              <a:rPr lang="en-US" u="sng" baseline="0" dirty="0" smtClean="0"/>
              <a:t>outside of the individual</a:t>
            </a:r>
            <a:r>
              <a:rPr lang="en-US" u="none" baseline="0" dirty="0" smtClean="0"/>
              <a:t>, and in the surrounding community</a:t>
            </a:r>
            <a:r>
              <a:rPr lang="en-US" baseline="0" dirty="0" smtClean="0"/>
              <a:t> that could be modified to support our efforts to ensure gender equitable health services: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Practices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What are the </a:t>
            </a:r>
            <a:r>
              <a:rPr lang="en-US" u="sng" baseline="0" dirty="0" smtClean="0"/>
              <a:t>environmental</a:t>
            </a:r>
            <a:r>
              <a:rPr lang="en-US" baseline="0" dirty="0" smtClean="0"/>
              <a:t> facilitators and barriers to men visiting a counseling and testing clinic? </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     - How easy is it for men to access the clinic?</a:t>
            </a:r>
          </a:p>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     - Are clinics affordable?</a:t>
            </a:r>
          </a:p>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     - Do men in the community accept the quality they find at their local clinic?</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What are the </a:t>
            </a:r>
            <a:r>
              <a:rPr lang="en-US" u="sng" baseline="0" dirty="0" smtClean="0"/>
              <a:t>social</a:t>
            </a:r>
            <a:r>
              <a:rPr lang="en-US" baseline="0" dirty="0" smtClean="0"/>
              <a:t> facilitators and barriers to men visiting a counseling and testing clinic?</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     - Do those who have influence over men promote the use of counseling and testing clinics?  </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Participation:</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To what extent do these facilitators and barriers influence a man’s decision to visit a counseling and testing clinic?  How powerful is their influence?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Finally, you may want to know whether despite all the challenges men face in their community, how confident are they in their ability to walk into a clinic and get tested for HIV?</a:t>
            </a:r>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5</a:t>
            </a:fld>
            <a:endParaRPr lang="en-US"/>
          </a:p>
        </p:txBody>
      </p:sp>
    </p:spTree>
    <p:extLst>
      <p:ext uri="{BB962C8B-B14F-4D97-AF65-F5344CB8AC3E}">
        <p14:creationId xmlns:p14="http://schemas.microsoft.com/office/powerpoint/2010/main" val="20013949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t>We may also want to know how best to reach our audience of men.  Questions concerning this may include: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p>
          <a:p>
            <a:pPr marL="171450" marR="0" indent="-171450" algn="l" defTabSz="914400" rtl="0" eaLnBrk="0" fontAlgn="base" latinLnBrk="0" hangingPunct="0">
              <a:lnSpc>
                <a:spcPct val="100000"/>
              </a:lnSpc>
              <a:spcBef>
                <a:spcPct val="30000"/>
              </a:spcBef>
              <a:spcAft>
                <a:spcPct val="0"/>
              </a:spcAft>
              <a:buClrTx/>
              <a:buSzTx/>
              <a:buFontTx/>
              <a:buChar char="-"/>
              <a:tabLst/>
              <a:defRPr/>
            </a:pPr>
            <a:r>
              <a:rPr lang="en-US" baseline="0" dirty="0" smtClean="0"/>
              <a:t>What segment(s) of men do we want to target?  What are some additional characteristics about the kind of men who we want to be using our counseling and testing clinics?</a:t>
            </a:r>
          </a:p>
          <a:p>
            <a:pPr marL="171450" marR="0" indent="-171450" algn="l" defTabSz="914400" rtl="0" eaLnBrk="0" fontAlgn="base" latinLnBrk="0" hangingPunct="0">
              <a:lnSpc>
                <a:spcPct val="100000"/>
              </a:lnSpc>
              <a:spcBef>
                <a:spcPct val="30000"/>
              </a:spcBef>
              <a:spcAft>
                <a:spcPct val="0"/>
              </a:spcAft>
              <a:buClrTx/>
              <a:buSzTx/>
              <a:buFontTx/>
              <a:buChar char="-"/>
              <a:tabLst/>
              <a:defRPr/>
            </a:pPr>
            <a:endParaRPr lang="en-US" baseline="0" dirty="0" smtClean="0"/>
          </a:p>
          <a:p>
            <a:pPr marL="628650" marR="0" lvl="1" indent="-171450" algn="l" defTabSz="914400" rtl="0" eaLnBrk="0" fontAlgn="base" latinLnBrk="0" hangingPunct="0">
              <a:lnSpc>
                <a:spcPct val="100000"/>
              </a:lnSpc>
              <a:spcBef>
                <a:spcPct val="30000"/>
              </a:spcBef>
              <a:spcAft>
                <a:spcPct val="0"/>
              </a:spcAft>
              <a:buClrTx/>
              <a:buSzTx/>
              <a:buFont typeface="Wingdings" pitchFamily="2" charset="2"/>
              <a:buChar char="§"/>
              <a:tabLst/>
              <a:defRPr/>
            </a:pPr>
            <a:r>
              <a:rPr lang="en-US" baseline="0" dirty="0" smtClean="0"/>
              <a:t>Examples include certain age groups, income levels, education levels, occupations, ethnicities, or personalities…</a:t>
            </a:r>
          </a:p>
          <a:p>
            <a:pPr marL="171450" marR="0" lvl="0" indent="-171450" algn="l" defTabSz="914400" rtl="0" eaLnBrk="0" fontAlgn="base" latinLnBrk="0" hangingPunct="0">
              <a:lnSpc>
                <a:spcPct val="100000"/>
              </a:lnSpc>
              <a:spcBef>
                <a:spcPct val="30000"/>
              </a:spcBef>
              <a:spcAft>
                <a:spcPct val="0"/>
              </a:spcAft>
              <a:buClrTx/>
              <a:buSzTx/>
              <a:buFontTx/>
              <a:buChar char="-"/>
              <a:tabLst/>
              <a:defRPr/>
            </a:pPr>
            <a:endParaRPr lang="en-US" baseline="0" dirty="0" smtClean="0"/>
          </a:p>
          <a:p>
            <a:pPr marL="171450" marR="0" lvl="0" indent="-171450" algn="l" defTabSz="914400" rtl="0" eaLnBrk="0" fontAlgn="base" latinLnBrk="0" hangingPunct="0">
              <a:lnSpc>
                <a:spcPct val="100000"/>
              </a:lnSpc>
              <a:spcBef>
                <a:spcPct val="30000"/>
              </a:spcBef>
              <a:spcAft>
                <a:spcPct val="0"/>
              </a:spcAft>
              <a:buClrTx/>
              <a:buSzTx/>
              <a:buFontTx/>
              <a:buChar char="-"/>
              <a:tabLst/>
              <a:defRPr/>
            </a:pPr>
            <a:r>
              <a:rPr lang="en-US" baseline="0" dirty="0" smtClean="0"/>
              <a:t>How do we want to target these specific segment(s) of men?  What channels of communication would be most effective?  What would be the most appropriate setting?  When and where do we want men accessing our counseling and testing clinics?</a:t>
            </a:r>
          </a:p>
          <a:p>
            <a:pPr marL="171450" marR="0" lvl="0" indent="-171450" algn="l" defTabSz="914400" rtl="0" eaLnBrk="0" fontAlgn="base" latinLnBrk="0" hangingPunct="0">
              <a:lnSpc>
                <a:spcPct val="100000"/>
              </a:lnSpc>
              <a:spcBef>
                <a:spcPct val="30000"/>
              </a:spcBef>
              <a:spcAft>
                <a:spcPct val="0"/>
              </a:spcAft>
              <a:buClrTx/>
              <a:buSzTx/>
              <a:buFontTx/>
              <a:buChar char="-"/>
              <a:tabLst/>
              <a:defRPr/>
            </a:pPr>
            <a:endParaRPr lang="en-US" baseline="0" dirty="0" smtClean="0"/>
          </a:p>
          <a:p>
            <a:pPr marL="628650" marR="0" lvl="1" indent="-171450" algn="l" defTabSz="914400" rtl="0" eaLnBrk="0" fontAlgn="base" latinLnBrk="0" hangingPunct="0">
              <a:lnSpc>
                <a:spcPct val="100000"/>
              </a:lnSpc>
              <a:spcBef>
                <a:spcPct val="30000"/>
              </a:spcBef>
              <a:spcAft>
                <a:spcPct val="0"/>
              </a:spcAft>
              <a:buClrTx/>
              <a:buSzTx/>
              <a:buFont typeface="Wingdings" pitchFamily="2" charset="2"/>
              <a:buChar char="§"/>
              <a:tabLst/>
              <a:defRPr/>
            </a:pPr>
            <a:r>
              <a:rPr lang="en-US" baseline="0" dirty="0" smtClean="0"/>
              <a:t>Examples of communication channels include Internet, television, radio, print, billboards (signs), pamphlets, or key messages delivered by community volunteers.</a:t>
            </a:r>
          </a:p>
          <a:p>
            <a:pPr marL="628650" marR="0" lvl="1" indent="-171450" algn="l" defTabSz="914400" rtl="0" eaLnBrk="0" fontAlgn="base" latinLnBrk="0" hangingPunct="0">
              <a:lnSpc>
                <a:spcPct val="100000"/>
              </a:lnSpc>
              <a:spcBef>
                <a:spcPct val="30000"/>
              </a:spcBef>
              <a:spcAft>
                <a:spcPct val="0"/>
              </a:spcAft>
              <a:buClrTx/>
              <a:buSzTx/>
              <a:buFont typeface="Wingdings" pitchFamily="2" charset="2"/>
              <a:buChar char="§"/>
              <a:tabLst/>
              <a:defRPr/>
            </a:pPr>
            <a:endParaRPr lang="en-US" baseline="0" dirty="0" smtClean="0"/>
          </a:p>
          <a:p>
            <a:pPr marL="628650" marR="0" lvl="1" indent="-171450" algn="l" defTabSz="914400" rtl="0" eaLnBrk="0" fontAlgn="base" latinLnBrk="0" hangingPunct="0">
              <a:lnSpc>
                <a:spcPct val="100000"/>
              </a:lnSpc>
              <a:spcBef>
                <a:spcPct val="30000"/>
              </a:spcBef>
              <a:spcAft>
                <a:spcPct val="0"/>
              </a:spcAft>
              <a:buClrTx/>
              <a:buSzTx/>
              <a:buFont typeface="Wingdings" pitchFamily="2" charset="2"/>
              <a:buChar char="§"/>
              <a:tabLst/>
              <a:defRPr/>
            </a:pPr>
            <a:r>
              <a:rPr lang="en-US" baseline="0" dirty="0" smtClean="0"/>
              <a:t>Examples of settings include near the clinic, at work, places of worship, schools, in households, or areas of large social gatherings.</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p>
          <a:p>
            <a:pPr marL="171450" marR="0" lvl="0" indent="-171450" algn="l" defTabSz="914400" rtl="0" eaLnBrk="0" fontAlgn="base" latinLnBrk="0" hangingPunct="0">
              <a:lnSpc>
                <a:spcPct val="100000"/>
              </a:lnSpc>
              <a:spcBef>
                <a:spcPct val="30000"/>
              </a:spcBef>
              <a:spcAft>
                <a:spcPct val="0"/>
              </a:spcAft>
              <a:buClrTx/>
              <a:buSzTx/>
              <a:buFontTx/>
              <a:buChar char="-"/>
              <a:tabLst/>
              <a:defRPr/>
            </a:pPr>
            <a:r>
              <a:rPr lang="en-US" baseline="0" dirty="0" smtClean="0"/>
              <a:t>What is the key health message we want to communicate to this target audience?  What is our strategy to change behavior?</a:t>
            </a:r>
          </a:p>
          <a:p>
            <a:pPr marL="171450" marR="0" lvl="0" indent="-171450" algn="l" defTabSz="914400" rtl="0" eaLnBrk="0" fontAlgn="base" latinLnBrk="0" hangingPunct="0">
              <a:lnSpc>
                <a:spcPct val="100000"/>
              </a:lnSpc>
              <a:spcBef>
                <a:spcPct val="30000"/>
              </a:spcBef>
              <a:spcAft>
                <a:spcPct val="0"/>
              </a:spcAft>
              <a:buClrTx/>
              <a:buSzTx/>
              <a:buFontTx/>
              <a:buChar char="-"/>
              <a:tabLst/>
              <a:defRPr/>
            </a:pPr>
            <a:endParaRPr lang="en-US" baseline="0" dirty="0" smtClean="0"/>
          </a:p>
          <a:p>
            <a:pPr marL="171450" marR="0" lvl="0" indent="-171450" algn="l" defTabSz="914400" rtl="0" eaLnBrk="0" fontAlgn="base" latinLnBrk="0" hangingPunct="0">
              <a:lnSpc>
                <a:spcPct val="100000"/>
              </a:lnSpc>
              <a:spcBef>
                <a:spcPct val="30000"/>
              </a:spcBef>
              <a:spcAft>
                <a:spcPct val="0"/>
              </a:spcAft>
              <a:buClrTx/>
              <a:buSzTx/>
              <a:buFontTx/>
              <a:buChar char="-"/>
              <a:tabLst/>
              <a:defRPr/>
            </a:pPr>
            <a:r>
              <a:rPr lang="en-US" baseline="0" dirty="0" smtClean="0"/>
              <a:t>How can we pretest our ideas, messages, and materials?</a:t>
            </a:r>
          </a:p>
          <a:p>
            <a:pPr marL="171450" marR="0" lvl="0" indent="-171450" algn="l" defTabSz="914400" rtl="0" eaLnBrk="0" fontAlgn="base" latinLnBrk="0" hangingPunct="0">
              <a:lnSpc>
                <a:spcPct val="100000"/>
              </a:lnSpc>
              <a:spcBef>
                <a:spcPct val="30000"/>
              </a:spcBef>
              <a:spcAft>
                <a:spcPct val="0"/>
              </a:spcAft>
              <a:buClrTx/>
              <a:buSzTx/>
              <a:buFontTx/>
              <a:buChar char="-"/>
              <a:tabLst/>
              <a:defRPr/>
            </a:pPr>
            <a:endParaRPr lang="en-US" baseline="0" dirty="0" smtClean="0"/>
          </a:p>
          <a:p>
            <a:pPr marL="171450" marR="0" lvl="0" indent="-171450" algn="l" defTabSz="914400" rtl="0" eaLnBrk="0" fontAlgn="base" latinLnBrk="0" hangingPunct="0">
              <a:lnSpc>
                <a:spcPct val="100000"/>
              </a:lnSpc>
              <a:spcBef>
                <a:spcPct val="30000"/>
              </a:spcBef>
              <a:spcAft>
                <a:spcPct val="0"/>
              </a:spcAft>
              <a:buClrTx/>
              <a:buSzTx/>
              <a:buFontTx/>
              <a:buChar char="-"/>
              <a:tabLst/>
              <a:defRPr/>
            </a:pPr>
            <a:r>
              <a:rPr lang="en-US" baseline="0" dirty="0" smtClean="0"/>
              <a:t>What other individuals or organizations within the community can we work with to communicate our message?</a:t>
            </a:r>
          </a:p>
          <a:p>
            <a:pPr marL="171450" marR="0" lvl="0" indent="-171450" algn="l" defTabSz="914400" rtl="0" eaLnBrk="0" fontAlgn="base" latinLnBrk="0" hangingPunct="0">
              <a:lnSpc>
                <a:spcPct val="100000"/>
              </a:lnSpc>
              <a:spcBef>
                <a:spcPct val="30000"/>
              </a:spcBef>
              <a:spcAft>
                <a:spcPct val="0"/>
              </a:spcAft>
              <a:buClrTx/>
              <a:buSzTx/>
              <a:buFontTx/>
              <a:buChar char="-"/>
              <a:tabLst/>
              <a:defRPr/>
            </a:pPr>
            <a:endParaRPr lang="en-US" baseline="0" dirty="0" smtClean="0"/>
          </a:p>
          <a:p>
            <a:pPr marL="171450" marR="0" lvl="0" indent="-171450" algn="l" defTabSz="914400" rtl="0" eaLnBrk="0" fontAlgn="base" latinLnBrk="0" hangingPunct="0">
              <a:lnSpc>
                <a:spcPct val="100000"/>
              </a:lnSpc>
              <a:spcBef>
                <a:spcPct val="30000"/>
              </a:spcBef>
              <a:spcAft>
                <a:spcPct val="0"/>
              </a:spcAft>
              <a:buClrTx/>
              <a:buSzTx/>
              <a:buFontTx/>
              <a:buChar char="-"/>
              <a:tabLst/>
              <a:defRPr/>
            </a:pPr>
            <a:r>
              <a:rPr lang="en-US" baseline="0" dirty="0" smtClean="0"/>
              <a:t>How do measure success?  How do we track target audience exposure and reaction to our health message?</a:t>
            </a:r>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6</a:t>
            </a:fld>
            <a:endParaRPr lang="en-US"/>
          </a:p>
        </p:txBody>
      </p:sp>
    </p:spTree>
    <p:extLst>
      <p:ext uri="{BB962C8B-B14F-4D97-AF65-F5344CB8AC3E}">
        <p14:creationId xmlns:p14="http://schemas.microsoft.com/office/powerpoint/2010/main" val="20013949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Image Placeholder 1"/>
          <p:cNvSpPr>
            <a:spLocks noGrp="1" noRot="1" noChangeAspect="1" noTextEdit="1"/>
          </p:cNvSpPr>
          <p:nvPr>
            <p:ph type="sldImg"/>
          </p:nvPr>
        </p:nvSpPr>
        <p:spPr>
          <a:ln/>
        </p:spPr>
      </p:sp>
      <p:sp>
        <p:nvSpPr>
          <p:cNvPr id="281603"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100" dirty="0" smtClean="0">
                <a:latin typeface="Arial" charset="0"/>
              </a:rPr>
              <a:t>We have already determined from</a:t>
            </a:r>
            <a:r>
              <a:rPr lang="en-US" sz="1100" baseline="0" dirty="0" smtClean="0">
                <a:latin typeface="Arial" charset="0"/>
              </a:rPr>
              <a:t> the data that the most relevant finding is that men are not sufficiently accessing HIV/AIDS counseling, testing, and treatment facilities.</a:t>
            </a:r>
            <a:endParaRPr lang="en-US" sz="1100" dirty="0" smtClean="0">
              <a:latin typeface="Arial" charset="0"/>
            </a:endParaRPr>
          </a:p>
          <a:p>
            <a:endParaRPr lang="en-US" sz="1100" dirty="0" smtClean="0">
              <a:latin typeface="Arial" charset="0"/>
            </a:endParaRPr>
          </a:p>
          <a:p>
            <a:r>
              <a:rPr lang="en-US" sz="1100" dirty="0" smtClean="0">
                <a:latin typeface="Arial" charset="0"/>
              </a:rPr>
              <a:t>When seeking potential reasons for the finding [CLICK</a:t>
            </a:r>
            <a:r>
              <a:rPr lang="en-US" sz="1100" baseline="0" dirty="0" smtClean="0">
                <a:latin typeface="Arial" charset="0"/>
              </a:rPr>
              <a:t> ANIMATION]</a:t>
            </a:r>
            <a:r>
              <a:rPr lang="en-US" sz="1100" dirty="0" smtClean="0">
                <a:latin typeface="Arial" charset="0"/>
              </a:rPr>
              <a:t>, we often will need additional information that will put our findings into the context of the program.  </a:t>
            </a:r>
          </a:p>
          <a:p>
            <a:endParaRPr lang="en-US" sz="1100" dirty="0" smtClean="0">
              <a:latin typeface="Arial" charset="0"/>
            </a:endParaRPr>
          </a:p>
          <a:p>
            <a:r>
              <a:rPr lang="en-US" sz="1100" dirty="0" smtClean="0">
                <a:latin typeface="Arial" charset="0"/>
              </a:rPr>
              <a:t>Supplementing the findings with expert opinion is a good way to do this. For example, those</a:t>
            </a:r>
            <a:r>
              <a:rPr lang="en-US" sz="1100" baseline="0" dirty="0" smtClean="0">
                <a:latin typeface="Arial" charset="0"/>
              </a:rPr>
              <a:t> attending this workshop who may be familiar with the health service could have some insight into these health services and could answer our additional questions.</a:t>
            </a:r>
          </a:p>
          <a:p>
            <a:endParaRPr lang="en-US" sz="1100" baseline="0" dirty="0" smtClean="0">
              <a:latin typeface="Arial" charset="0"/>
            </a:endParaRPr>
          </a:p>
          <a:p>
            <a:r>
              <a:rPr lang="en-US" sz="1100" baseline="0" dirty="0" smtClean="0">
                <a:latin typeface="Arial" charset="0"/>
              </a:rPr>
              <a:t>Or you may want to </a:t>
            </a:r>
            <a:r>
              <a:rPr lang="en-US" sz="1100" dirty="0" smtClean="0">
                <a:latin typeface="Arial" charset="0"/>
              </a:rPr>
              <a:t>talk to others with knowledge of the program or target population, who have in-depth knowledge about the subject matter, and get their opinions about possible causes.</a:t>
            </a:r>
            <a:r>
              <a:rPr lang="en-US" sz="1100" baseline="0" dirty="0" smtClean="0">
                <a:latin typeface="Arial" charset="0"/>
              </a:rPr>
              <a:t>  Y</a:t>
            </a:r>
            <a:r>
              <a:rPr lang="en-US" sz="1100" dirty="0" smtClean="0">
                <a:latin typeface="Arial" charset="0"/>
              </a:rPr>
              <a:t>ou could talk to community leaders, program managers, subject matter experts, or health</a:t>
            </a:r>
            <a:r>
              <a:rPr lang="en-US" sz="1100" baseline="0" dirty="0" smtClean="0">
                <a:latin typeface="Arial" charset="0"/>
              </a:rPr>
              <a:t> service </a:t>
            </a:r>
            <a:r>
              <a:rPr lang="en-US" sz="1100" dirty="0" smtClean="0">
                <a:latin typeface="Arial" charset="0"/>
              </a:rPr>
              <a:t>providers to get their opinions.</a:t>
            </a:r>
          </a:p>
          <a:p>
            <a:endParaRPr lang="en-US" sz="1100" dirty="0" smtClean="0">
              <a:latin typeface="Arial" charset="0"/>
            </a:endParaRPr>
          </a:p>
          <a:p>
            <a:r>
              <a:rPr lang="en-US" sz="1100" dirty="0" smtClean="0">
                <a:latin typeface="Arial" charset="0"/>
              </a:rPr>
              <a:t>Sometimes ad hoc conversations with experts are insufficient. To get a more accurate explanation of your findings, you often will have to consider other data resources.</a:t>
            </a:r>
          </a:p>
        </p:txBody>
      </p:sp>
      <p:sp>
        <p:nvSpPr>
          <p:cNvPr id="1269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57011" indent="-291158" eaLnBrk="0" hangingPunct="0">
              <a:defRPr>
                <a:solidFill>
                  <a:schemeClr val="tx1"/>
                </a:solidFill>
                <a:latin typeface="Arial" charset="0"/>
              </a:defRPr>
            </a:lvl2pPr>
            <a:lvl3pPr marL="1164632" indent="-232927" eaLnBrk="0" hangingPunct="0">
              <a:defRPr>
                <a:solidFill>
                  <a:schemeClr val="tx1"/>
                </a:solidFill>
                <a:latin typeface="Arial" charset="0"/>
              </a:defRPr>
            </a:lvl3pPr>
            <a:lvl4pPr marL="1630485" indent="-232927" eaLnBrk="0" hangingPunct="0">
              <a:defRPr>
                <a:solidFill>
                  <a:schemeClr val="tx1"/>
                </a:solidFill>
                <a:latin typeface="Arial" charset="0"/>
              </a:defRPr>
            </a:lvl4pPr>
            <a:lvl5pPr marL="2096339" indent="-232927" eaLnBrk="0" hangingPunct="0">
              <a:defRPr>
                <a:solidFill>
                  <a:schemeClr val="tx1"/>
                </a:solidFill>
                <a:latin typeface="Arial" charset="0"/>
              </a:defRPr>
            </a:lvl5pPr>
            <a:lvl6pPr marL="2562192" indent="-232927" eaLnBrk="0" fontAlgn="base" hangingPunct="0">
              <a:spcBef>
                <a:spcPct val="0"/>
              </a:spcBef>
              <a:spcAft>
                <a:spcPct val="0"/>
              </a:spcAft>
              <a:defRPr>
                <a:solidFill>
                  <a:schemeClr val="tx1"/>
                </a:solidFill>
                <a:latin typeface="Arial" charset="0"/>
              </a:defRPr>
            </a:lvl6pPr>
            <a:lvl7pPr marL="3028044" indent="-232927" eaLnBrk="0" fontAlgn="base" hangingPunct="0">
              <a:spcBef>
                <a:spcPct val="0"/>
              </a:spcBef>
              <a:spcAft>
                <a:spcPct val="0"/>
              </a:spcAft>
              <a:defRPr>
                <a:solidFill>
                  <a:schemeClr val="tx1"/>
                </a:solidFill>
                <a:latin typeface="Arial" charset="0"/>
              </a:defRPr>
            </a:lvl7pPr>
            <a:lvl8pPr marL="3493898" indent="-232927" eaLnBrk="0" fontAlgn="base" hangingPunct="0">
              <a:spcBef>
                <a:spcPct val="0"/>
              </a:spcBef>
              <a:spcAft>
                <a:spcPct val="0"/>
              </a:spcAft>
              <a:defRPr>
                <a:solidFill>
                  <a:schemeClr val="tx1"/>
                </a:solidFill>
                <a:latin typeface="Arial" charset="0"/>
              </a:defRPr>
            </a:lvl8pPr>
            <a:lvl9pPr marL="3959751" indent="-232927" eaLnBrk="0" fontAlgn="base" hangingPunct="0">
              <a:spcBef>
                <a:spcPct val="0"/>
              </a:spcBef>
              <a:spcAft>
                <a:spcPct val="0"/>
              </a:spcAft>
              <a:defRPr>
                <a:solidFill>
                  <a:schemeClr val="tx1"/>
                </a:solidFill>
                <a:latin typeface="Arial" charset="0"/>
              </a:defRPr>
            </a:lvl9pPr>
          </a:lstStyle>
          <a:p>
            <a:pPr eaLnBrk="1" hangingPunct="1"/>
            <a:fld id="{8B2D344F-CB98-4473-B2FC-6C434B91212D}" type="slidenum">
              <a:rPr lang="en-US" smtClean="0"/>
              <a:pPr eaLnBrk="1" hangingPunct="1"/>
              <a:t>7</a:t>
            </a:fld>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Image Placeholder 1"/>
          <p:cNvSpPr>
            <a:spLocks noGrp="1" noRot="1" noChangeAspect="1" noTextEdit="1"/>
          </p:cNvSpPr>
          <p:nvPr>
            <p:ph type="sldImg"/>
          </p:nvPr>
        </p:nvSpPr>
        <p:spPr>
          <a:ln/>
        </p:spPr>
      </p:sp>
      <p:sp>
        <p:nvSpPr>
          <p:cNvPr id="281603"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100" dirty="0" smtClean="0">
                <a:latin typeface="Arial" charset="0"/>
              </a:rPr>
              <a:t>The analysis may indicate there is a problem, but may not provide the necessary details to know how best to resolve all the issues.  To answer your interpretation questions you may need to bring in additional secondary data to look at </a:t>
            </a:r>
            <a:r>
              <a:rPr lang="en-US" sz="1100" dirty="0" smtClean="0">
                <a:solidFill>
                  <a:srgbClr val="FFFF00"/>
                </a:solidFill>
                <a:latin typeface="Arial" charset="0"/>
              </a:rPr>
              <a:t>comparisons</a:t>
            </a:r>
            <a:r>
              <a:rPr lang="en-US" sz="1100" dirty="0" smtClean="0">
                <a:latin typeface="Arial" charset="0"/>
              </a:rPr>
              <a:t> with other data sources.</a:t>
            </a:r>
          </a:p>
          <a:p>
            <a:endParaRPr lang="en-US" sz="1100" dirty="0" smtClean="0">
              <a:latin typeface="Arial" charset="0"/>
            </a:endParaRPr>
          </a:p>
          <a:p>
            <a:r>
              <a:rPr lang="en-US" sz="1100" dirty="0" smtClean="0">
                <a:latin typeface="Arial" charset="0"/>
              </a:rPr>
              <a:t>Additional data may provide answers from a different perspective.  Also, when you reference multiple data sources it strengthens the credibility of your research.  More evidence with similar indicators gives you a stronger and more accurate indication of what is happening in your program.</a:t>
            </a:r>
          </a:p>
          <a:p>
            <a:endParaRPr lang="en-US" sz="1100" dirty="0" smtClean="0">
              <a:latin typeface="Arial" charset="0"/>
            </a:endParaRPr>
          </a:p>
          <a:p>
            <a:r>
              <a:rPr lang="en-US" sz="1100" dirty="0" smtClean="0">
                <a:latin typeface="Arial" charset="0"/>
              </a:rPr>
              <a:t>As you know, there are many sources of data and information that we can use in decision making, from the national level to the facility level. We have listed some of the more common sources on this slide. They include:</a:t>
            </a:r>
          </a:p>
          <a:p>
            <a:endParaRPr lang="en-US" sz="1100" dirty="0" smtClean="0">
              <a:latin typeface="Arial" charset="0"/>
            </a:endParaRPr>
          </a:p>
          <a:p>
            <a:r>
              <a:rPr lang="en-US" sz="1100" dirty="0" smtClean="0">
                <a:latin typeface="Arial" charset="0"/>
              </a:rPr>
              <a:t>Census</a:t>
            </a:r>
          </a:p>
          <a:p>
            <a:r>
              <a:rPr lang="en-US" sz="1100" dirty="0" smtClean="0">
                <a:latin typeface="Arial" charset="0"/>
              </a:rPr>
              <a:t>Surveillance data</a:t>
            </a:r>
          </a:p>
          <a:p>
            <a:r>
              <a:rPr lang="en-US" sz="1100" dirty="0" smtClean="0">
                <a:latin typeface="Arial" charset="0"/>
              </a:rPr>
              <a:t>Household surveys</a:t>
            </a:r>
          </a:p>
          <a:p>
            <a:r>
              <a:rPr lang="en-US" sz="1100" dirty="0" smtClean="0">
                <a:latin typeface="Arial" charset="0"/>
              </a:rPr>
              <a:t>Facilities-level service statistics (Routine</a:t>
            </a:r>
            <a:r>
              <a:rPr lang="en-US" sz="1100" baseline="0" dirty="0" smtClean="0">
                <a:latin typeface="Arial" charset="0"/>
              </a:rPr>
              <a:t> Health Information System or Health Management Information System</a:t>
            </a:r>
            <a:r>
              <a:rPr lang="en-US" sz="1100" dirty="0" smtClean="0">
                <a:latin typeface="Arial" charset="0"/>
              </a:rPr>
              <a:t>)</a:t>
            </a:r>
          </a:p>
          <a:p>
            <a:r>
              <a:rPr lang="en-US" sz="1100" dirty="0" smtClean="0">
                <a:latin typeface="Arial" charset="0"/>
              </a:rPr>
              <a:t>Other</a:t>
            </a:r>
            <a:r>
              <a:rPr lang="en-US" sz="1100" baseline="0" dirty="0" smtClean="0">
                <a:latin typeface="Arial" charset="0"/>
              </a:rPr>
              <a:t> M&amp;E systems</a:t>
            </a:r>
            <a:endParaRPr lang="en-US" sz="1100" dirty="0" smtClean="0">
              <a:latin typeface="Arial" charset="0"/>
            </a:endParaRPr>
          </a:p>
          <a:p>
            <a:r>
              <a:rPr lang="en-US" sz="1100" dirty="0" smtClean="0">
                <a:latin typeface="Arial" charset="0"/>
              </a:rPr>
              <a:t>Financial and management information</a:t>
            </a:r>
          </a:p>
          <a:p>
            <a:r>
              <a:rPr lang="en-US" sz="1100" dirty="0" smtClean="0">
                <a:latin typeface="Arial" charset="0"/>
              </a:rPr>
              <a:t>Commodities data and client load</a:t>
            </a:r>
          </a:p>
          <a:p>
            <a:r>
              <a:rPr lang="en-US" sz="1100" dirty="0" smtClean="0">
                <a:latin typeface="Arial" charset="0"/>
              </a:rPr>
              <a:t>Modeling, estimates, and projections</a:t>
            </a:r>
          </a:p>
          <a:p>
            <a:r>
              <a:rPr lang="en-US" sz="1100" dirty="0" smtClean="0">
                <a:latin typeface="Arial" charset="0"/>
              </a:rPr>
              <a:t>Other health research</a:t>
            </a:r>
          </a:p>
          <a:p>
            <a:endParaRPr lang="en-US" sz="1100" dirty="0" smtClean="0">
              <a:latin typeface="Arial" charset="0"/>
            </a:endParaRPr>
          </a:p>
          <a:p>
            <a:r>
              <a:rPr lang="en-US" sz="1100" dirty="0" smtClean="0">
                <a:latin typeface="Arial" charset="0"/>
              </a:rPr>
              <a:t>Another good secondary source is a content analysis of any project documents [</a:t>
            </a:r>
            <a:r>
              <a:rPr lang="en-US" sz="1100" baseline="0" dirty="0" smtClean="0">
                <a:latin typeface="Arial" charset="0"/>
              </a:rPr>
              <a:t>CLICK ANIMATION] </a:t>
            </a:r>
            <a:r>
              <a:rPr lang="en-US" sz="1100" dirty="0" smtClean="0">
                <a:latin typeface="Arial" charset="0"/>
              </a:rPr>
              <a:t> related to the operations of</a:t>
            </a:r>
            <a:r>
              <a:rPr lang="en-US" sz="1100" baseline="0" dirty="0" smtClean="0">
                <a:latin typeface="Arial" charset="0"/>
              </a:rPr>
              <a:t> a health </a:t>
            </a:r>
            <a:r>
              <a:rPr lang="en-US" sz="1100" dirty="0" smtClean="0">
                <a:latin typeface="Arial" charset="0"/>
              </a:rPr>
              <a:t>program or service such as policies, records, meeting minutes, reports, surveys, checklists, training materials, etc.  There is typically a paper trail with any project.  The only disadvantage is that project reports are not always created for research purposes and so they may not always be relevant to what you want to know.</a:t>
            </a:r>
          </a:p>
        </p:txBody>
      </p:sp>
      <p:sp>
        <p:nvSpPr>
          <p:cNvPr id="1269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57011" indent="-291158" eaLnBrk="0" hangingPunct="0">
              <a:defRPr>
                <a:solidFill>
                  <a:schemeClr val="tx1"/>
                </a:solidFill>
                <a:latin typeface="Arial" charset="0"/>
              </a:defRPr>
            </a:lvl2pPr>
            <a:lvl3pPr marL="1164632" indent="-232927" eaLnBrk="0" hangingPunct="0">
              <a:defRPr>
                <a:solidFill>
                  <a:schemeClr val="tx1"/>
                </a:solidFill>
                <a:latin typeface="Arial" charset="0"/>
              </a:defRPr>
            </a:lvl3pPr>
            <a:lvl4pPr marL="1630485" indent="-232927" eaLnBrk="0" hangingPunct="0">
              <a:defRPr>
                <a:solidFill>
                  <a:schemeClr val="tx1"/>
                </a:solidFill>
                <a:latin typeface="Arial" charset="0"/>
              </a:defRPr>
            </a:lvl4pPr>
            <a:lvl5pPr marL="2096339" indent="-232927" eaLnBrk="0" hangingPunct="0">
              <a:defRPr>
                <a:solidFill>
                  <a:schemeClr val="tx1"/>
                </a:solidFill>
                <a:latin typeface="Arial" charset="0"/>
              </a:defRPr>
            </a:lvl5pPr>
            <a:lvl6pPr marL="2562192" indent="-232927" eaLnBrk="0" fontAlgn="base" hangingPunct="0">
              <a:spcBef>
                <a:spcPct val="0"/>
              </a:spcBef>
              <a:spcAft>
                <a:spcPct val="0"/>
              </a:spcAft>
              <a:defRPr>
                <a:solidFill>
                  <a:schemeClr val="tx1"/>
                </a:solidFill>
                <a:latin typeface="Arial" charset="0"/>
              </a:defRPr>
            </a:lvl6pPr>
            <a:lvl7pPr marL="3028044" indent="-232927" eaLnBrk="0" fontAlgn="base" hangingPunct="0">
              <a:spcBef>
                <a:spcPct val="0"/>
              </a:spcBef>
              <a:spcAft>
                <a:spcPct val="0"/>
              </a:spcAft>
              <a:defRPr>
                <a:solidFill>
                  <a:schemeClr val="tx1"/>
                </a:solidFill>
                <a:latin typeface="Arial" charset="0"/>
              </a:defRPr>
            </a:lvl7pPr>
            <a:lvl8pPr marL="3493898" indent="-232927" eaLnBrk="0" fontAlgn="base" hangingPunct="0">
              <a:spcBef>
                <a:spcPct val="0"/>
              </a:spcBef>
              <a:spcAft>
                <a:spcPct val="0"/>
              </a:spcAft>
              <a:defRPr>
                <a:solidFill>
                  <a:schemeClr val="tx1"/>
                </a:solidFill>
                <a:latin typeface="Arial" charset="0"/>
              </a:defRPr>
            </a:lvl8pPr>
            <a:lvl9pPr marL="3959751" indent="-232927" eaLnBrk="0" fontAlgn="base" hangingPunct="0">
              <a:spcBef>
                <a:spcPct val="0"/>
              </a:spcBef>
              <a:spcAft>
                <a:spcPct val="0"/>
              </a:spcAft>
              <a:defRPr>
                <a:solidFill>
                  <a:schemeClr val="tx1"/>
                </a:solidFill>
                <a:latin typeface="Arial" charset="0"/>
              </a:defRPr>
            </a:lvl9pPr>
          </a:lstStyle>
          <a:p>
            <a:pPr eaLnBrk="1" hangingPunct="1"/>
            <a:fld id="{8B2D344F-CB98-4473-B2FC-6C434B91212D}" type="slidenum">
              <a:rPr lang="en-US" smtClean="0"/>
              <a:pPr eaLnBrk="1" hangingPunct="1"/>
              <a:t>8</a:t>
            </a:fld>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Image Placeholder 1"/>
          <p:cNvSpPr>
            <a:spLocks noGrp="1" noRot="1" noChangeAspect="1" noTextEdit="1"/>
          </p:cNvSpPr>
          <p:nvPr>
            <p:ph type="sldImg"/>
          </p:nvPr>
        </p:nvSpPr>
        <p:spPr>
          <a:ln/>
        </p:spPr>
      </p:sp>
      <p:sp>
        <p:nvSpPr>
          <p:cNvPr id="1290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Once you review additional data, it may become apparent that these data are not sufficient to explain the reasons for your findings – that a data gap exists. In these instances, it may be necessary to conduct further research.</a:t>
            </a:r>
          </a:p>
          <a:p>
            <a:endParaRPr lang="en-US" dirty="0" smtClean="0"/>
          </a:p>
          <a:p>
            <a:r>
              <a:rPr lang="en-US" dirty="0" smtClean="0"/>
              <a:t>The types of research designs that are applied will depend on the questions that need to be answered, and of course will be tempered by the feasibility and expense involved with obtaining the new data. </a:t>
            </a:r>
          </a:p>
          <a:p>
            <a:endParaRPr lang="en-US" dirty="0" smtClean="0"/>
          </a:p>
          <a:p>
            <a:r>
              <a:rPr lang="en-US" dirty="0" smtClean="0"/>
              <a:t>We</a:t>
            </a:r>
            <a:r>
              <a:rPr lang="en-US" baseline="0" dirty="0" smtClean="0"/>
              <a:t> will discuss options for further investigation in the next session.</a:t>
            </a:r>
          </a:p>
          <a:p>
            <a:endParaRPr lang="en-US" baseline="0" dirty="0" smtClean="0"/>
          </a:p>
          <a:p>
            <a:r>
              <a:rPr lang="en-US" baseline="0" dirty="0" smtClean="0"/>
              <a:t>Are there any questions?</a:t>
            </a:r>
          </a:p>
          <a:p>
            <a:endParaRPr lang="en-US" dirty="0" smtClean="0"/>
          </a:p>
          <a:p>
            <a:endParaRPr lang="en-US" dirty="0" smtClean="0"/>
          </a:p>
          <a:p>
            <a:endParaRPr lang="en-US" dirty="0" smtClean="0"/>
          </a:p>
          <a:p>
            <a:endParaRPr lang="en-US" dirty="0" smtClean="0"/>
          </a:p>
        </p:txBody>
      </p:sp>
      <p:sp>
        <p:nvSpPr>
          <p:cNvPr id="1290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57011" indent="-291158" eaLnBrk="0" hangingPunct="0">
              <a:defRPr>
                <a:solidFill>
                  <a:schemeClr val="tx1"/>
                </a:solidFill>
                <a:latin typeface="Arial" charset="0"/>
              </a:defRPr>
            </a:lvl2pPr>
            <a:lvl3pPr marL="1164632" indent="-232927" eaLnBrk="0" hangingPunct="0">
              <a:defRPr>
                <a:solidFill>
                  <a:schemeClr val="tx1"/>
                </a:solidFill>
                <a:latin typeface="Arial" charset="0"/>
              </a:defRPr>
            </a:lvl3pPr>
            <a:lvl4pPr marL="1630485" indent="-232927" eaLnBrk="0" hangingPunct="0">
              <a:defRPr>
                <a:solidFill>
                  <a:schemeClr val="tx1"/>
                </a:solidFill>
                <a:latin typeface="Arial" charset="0"/>
              </a:defRPr>
            </a:lvl4pPr>
            <a:lvl5pPr marL="2096339" indent="-232927" eaLnBrk="0" hangingPunct="0">
              <a:defRPr>
                <a:solidFill>
                  <a:schemeClr val="tx1"/>
                </a:solidFill>
                <a:latin typeface="Arial" charset="0"/>
              </a:defRPr>
            </a:lvl5pPr>
            <a:lvl6pPr marL="2562192" indent="-232927" eaLnBrk="0" fontAlgn="base" hangingPunct="0">
              <a:spcBef>
                <a:spcPct val="0"/>
              </a:spcBef>
              <a:spcAft>
                <a:spcPct val="0"/>
              </a:spcAft>
              <a:defRPr>
                <a:solidFill>
                  <a:schemeClr val="tx1"/>
                </a:solidFill>
                <a:latin typeface="Arial" charset="0"/>
              </a:defRPr>
            </a:lvl6pPr>
            <a:lvl7pPr marL="3028044" indent="-232927" eaLnBrk="0" fontAlgn="base" hangingPunct="0">
              <a:spcBef>
                <a:spcPct val="0"/>
              </a:spcBef>
              <a:spcAft>
                <a:spcPct val="0"/>
              </a:spcAft>
              <a:defRPr>
                <a:solidFill>
                  <a:schemeClr val="tx1"/>
                </a:solidFill>
                <a:latin typeface="Arial" charset="0"/>
              </a:defRPr>
            </a:lvl7pPr>
            <a:lvl8pPr marL="3493898" indent="-232927" eaLnBrk="0" fontAlgn="base" hangingPunct="0">
              <a:spcBef>
                <a:spcPct val="0"/>
              </a:spcBef>
              <a:spcAft>
                <a:spcPct val="0"/>
              </a:spcAft>
              <a:defRPr>
                <a:solidFill>
                  <a:schemeClr val="tx1"/>
                </a:solidFill>
                <a:latin typeface="Arial" charset="0"/>
              </a:defRPr>
            </a:lvl8pPr>
            <a:lvl9pPr marL="3959751" indent="-232927" eaLnBrk="0" fontAlgn="base" hangingPunct="0">
              <a:spcBef>
                <a:spcPct val="0"/>
              </a:spcBef>
              <a:spcAft>
                <a:spcPct val="0"/>
              </a:spcAft>
              <a:defRPr>
                <a:solidFill>
                  <a:schemeClr val="tx1"/>
                </a:solidFill>
                <a:latin typeface="Arial" charset="0"/>
              </a:defRPr>
            </a:lvl9pPr>
          </a:lstStyle>
          <a:p>
            <a:pPr eaLnBrk="1" hangingPunct="1"/>
            <a:fld id="{2BD5A086-3EA8-4ABB-BC8B-7FFB9241AFB4}" type="slidenum">
              <a:rPr lang="en-US" smtClean="0"/>
              <a:pPr eaLnBrk="1" hangingPunct="1"/>
              <a:t>9</a:t>
            </a:fld>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Given your main conclusions about the data you</a:t>
            </a:r>
            <a:r>
              <a:rPr lang="en-US" baseline="0" dirty="0" smtClean="0"/>
              <a:t> have been reviewing, what else would you like to know?</a:t>
            </a:r>
          </a:p>
          <a:p>
            <a:endParaRPr lang="en-US" baseline="0" dirty="0" smtClean="0"/>
          </a:p>
          <a:p>
            <a:r>
              <a:rPr lang="en-US" b="1" baseline="0" dirty="0" smtClean="0"/>
              <a:t>ENGAGE PARTICIPANTS: </a:t>
            </a:r>
            <a:r>
              <a:rPr lang="en-US" b="0" baseline="0" dirty="0" smtClean="0"/>
              <a:t> Facilitate an open discussion of this question and note the group’s conclusions on flip chart paper.</a:t>
            </a:r>
            <a:endParaRPr lang="en-US" b="1" baseline="0" dirty="0" smtClean="0"/>
          </a:p>
          <a:p>
            <a:endParaRPr lang="en-US" baseline="0" dirty="0" smtClean="0"/>
          </a:p>
          <a:p>
            <a:r>
              <a:rPr lang="en-US" baseline="0" dirty="0" smtClean="0"/>
              <a:t>When the group has agreed on a list of questions, review each question and facilitate discussion on where they could obtain the answers.  Note on flipchart paper the following sources, and ask the group to identify the actual person or data source they could then consult.</a:t>
            </a:r>
          </a:p>
          <a:p>
            <a:endParaRPr lang="en-US" baseline="0" dirty="0" smtClean="0"/>
          </a:p>
          <a:p>
            <a:pPr marL="171450" indent="-171450">
              <a:buFont typeface="Wingdings" pitchFamily="2" charset="2"/>
              <a:buChar char="§"/>
            </a:pPr>
            <a:r>
              <a:rPr lang="en-US" baseline="0" dirty="0" smtClean="0"/>
              <a:t>Using your own knowledge about the health problem or service, </a:t>
            </a:r>
          </a:p>
          <a:p>
            <a:pPr marL="171450" indent="-171450">
              <a:buFont typeface="Wingdings" pitchFamily="2" charset="2"/>
              <a:buChar char="§"/>
            </a:pPr>
            <a:endParaRPr lang="en-US" baseline="0" dirty="0" smtClean="0"/>
          </a:p>
          <a:p>
            <a:pPr marL="171450" indent="-171450">
              <a:buFont typeface="Wingdings" pitchFamily="2" charset="2"/>
              <a:buChar char="§"/>
            </a:pPr>
            <a:r>
              <a:rPr lang="en-US" baseline="0" dirty="0" smtClean="0"/>
              <a:t>Identify an expert to consult</a:t>
            </a:r>
          </a:p>
          <a:p>
            <a:pPr marL="171450" indent="-171450">
              <a:buFont typeface="Wingdings" pitchFamily="2" charset="2"/>
              <a:buChar char="§"/>
            </a:pPr>
            <a:endParaRPr lang="en-US" baseline="0" dirty="0" smtClean="0"/>
          </a:p>
          <a:p>
            <a:pPr marL="171450" indent="-171450">
              <a:buFont typeface="Wingdings" pitchFamily="2" charset="2"/>
              <a:buChar char="§"/>
            </a:pPr>
            <a:r>
              <a:rPr lang="en-US" baseline="0" dirty="0" smtClean="0"/>
              <a:t>Identify another data source you can review</a:t>
            </a:r>
          </a:p>
          <a:p>
            <a:pPr marL="171450" indent="-171450">
              <a:buFont typeface="Wingdings" pitchFamily="2" charset="2"/>
              <a:buChar char="§"/>
            </a:pPr>
            <a:endParaRPr lang="en-US" baseline="0" dirty="0" smtClean="0"/>
          </a:p>
          <a:p>
            <a:pPr marL="171450" indent="-171450">
              <a:buFont typeface="Wingdings" pitchFamily="2" charset="2"/>
              <a:buChar char="§"/>
            </a:pPr>
            <a:r>
              <a:rPr lang="en-US" baseline="0" dirty="0" smtClean="0"/>
              <a:t>Define the data gap that exists</a:t>
            </a:r>
          </a:p>
          <a:p>
            <a:pPr marL="0" indent="0">
              <a:buFont typeface="Wingdings" pitchFamily="2" charset="2"/>
              <a:buNone/>
            </a:pPr>
            <a:endParaRPr lang="en-US" dirty="0" smtClean="0"/>
          </a:p>
          <a:p>
            <a:pPr marL="0" indent="0">
              <a:buFont typeface="Wingdings" pitchFamily="2" charset="2"/>
              <a:buNone/>
            </a:pPr>
            <a:r>
              <a:rPr lang="en-US" dirty="0" smtClean="0"/>
              <a:t>As</a:t>
            </a:r>
            <a:r>
              <a:rPr lang="en-US" baseline="0" dirty="0" smtClean="0"/>
              <a:t> groups continue their gender analysis over the next hour, encourage them to contact some of the people or data sources identified during the group discussion.</a:t>
            </a:r>
            <a:endParaRPr lang="en-US" dirty="0"/>
          </a:p>
        </p:txBody>
      </p:sp>
      <p:sp>
        <p:nvSpPr>
          <p:cNvPr id="4" name="Slide Number Placeholder 3"/>
          <p:cNvSpPr>
            <a:spLocks noGrp="1"/>
          </p:cNvSpPr>
          <p:nvPr>
            <p:ph type="sldNum" sz="quarter" idx="10"/>
          </p:nvPr>
        </p:nvSpPr>
        <p:spPr/>
        <p:txBody>
          <a:bodyPr/>
          <a:lstStyle/>
          <a:p>
            <a:pPr>
              <a:defRPr/>
            </a:pPr>
            <a:fld id="{CD2E08CF-F33B-47E3-88E5-35ECD0841487}" type="slidenum">
              <a:rPr lang="en-US" smtClean="0"/>
              <a:pPr>
                <a:defRPr/>
              </a:pPr>
              <a:t>10</a:t>
            </a:fld>
            <a:endParaRPr lang="en-US"/>
          </a:p>
        </p:txBody>
      </p:sp>
    </p:spTree>
    <p:extLst>
      <p:ext uri="{BB962C8B-B14F-4D97-AF65-F5344CB8AC3E}">
        <p14:creationId xmlns:p14="http://schemas.microsoft.com/office/powerpoint/2010/main" val="6714458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AE1A099-7E9C-45C4-B181-7FC019DC4AFD}" type="slidenum">
              <a:rPr lang="en-US" smtClean="0"/>
              <a:pPr eaLnBrk="1" hangingPunct="1"/>
              <a:t>11</a:t>
            </a:fld>
            <a:endParaRPr lang="en-US" smtClean="0"/>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4724400"/>
            <a:ext cx="9144000" cy="2133600"/>
          </a:xfrm>
          <a:prstGeom prst="rect">
            <a:avLst/>
          </a:prstGeom>
          <a:solidFill>
            <a:schemeClr val="tx1"/>
          </a:solidFill>
          <a:ln w="9525">
            <a:solidFill>
              <a:schemeClr val="tx1"/>
            </a:solidFill>
            <a:miter lim="800000"/>
            <a:headEnd/>
            <a:tailEnd/>
          </a:ln>
          <a:effectLst/>
        </p:spPr>
        <p:txBody>
          <a:bodyPr wrap="none" anchor="ctr"/>
          <a:lstStyle/>
          <a:p>
            <a:pPr>
              <a:defRPr/>
            </a:pPr>
            <a:endParaRPr lang="en-US"/>
          </a:p>
        </p:txBody>
      </p:sp>
      <p:pic>
        <p:nvPicPr>
          <p:cNvPr id="5" name="Picture 5" descr="Vertical_RGB_600"/>
          <p:cNvPicPr>
            <a:picLocks noChangeAspect="1" noChangeArrowheads="1"/>
          </p:cNvPicPr>
          <p:nvPr/>
        </p:nvPicPr>
        <p:blipFill>
          <a:blip r:embed="rId2" cstate="print"/>
          <a:srcRect/>
          <a:stretch>
            <a:fillRect/>
          </a:stretch>
        </p:blipFill>
        <p:spPr bwMode="auto">
          <a:xfrm>
            <a:off x="4021951" y="5155615"/>
            <a:ext cx="1673225" cy="1371600"/>
          </a:xfrm>
          <a:prstGeom prst="rect">
            <a:avLst/>
          </a:prstGeom>
          <a:noFill/>
          <a:ln w="9525">
            <a:noFill/>
            <a:miter lim="800000"/>
            <a:headEnd/>
            <a:tailEnd/>
          </a:ln>
        </p:spPr>
      </p:pic>
      <p:pic>
        <p:nvPicPr>
          <p:cNvPr id="6" name="Picture 6" descr="logo_2004"/>
          <p:cNvPicPr>
            <a:picLocks noChangeAspect="1" noChangeArrowheads="1"/>
          </p:cNvPicPr>
          <p:nvPr/>
        </p:nvPicPr>
        <p:blipFill>
          <a:blip r:embed="rId3" cstate="print"/>
          <a:srcRect/>
          <a:stretch>
            <a:fillRect/>
          </a:stretch>
        </p:blipFill>
        <p:spPr bwMode="auto">
          <a:xfrm>
            <a:off x="6149618" y="5141578"/>
            <a:ext cx="1447800" cy="1371600"/>
          </a:xfrm>
          <a:prstGeom prst="rect">
            <a:avLst/>
          </a:prstGeom>
          <a:noFill/>
          <a:ln w="9525">
            <a:noFill/>
            <a:miter lim="800000"/>
            <a:headEnd/>
            <a:tailEnd/>
          </a:ln>
        </p:spPr>
      </p:pic>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a:t>Click to edit Master title style</a:t>
            </a:r>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a:t>Your Name Here</a:t>
            </a:r>
          </a:p>
          <a:p>
            <a:r>
              <a:rPr lang="en-US"/>
              <a:t>MEASURE Evaluation</a:t>
            </a:r>
          </a:p>
          <a:p>
            <a:r>
              <a:rPr lang="en-US"/>
              <a:t>Date Here</a:t>
            </a:r>
          </a:p>
        </p:txBody>
      </p:sp>
      <p:pic>
        <p:nvPicPr>
          <p:cNvPr id="8" name="Picture 2" descr="C:\Users\EGeers\AppData\Local\Microsoft\Windows\Temporary Internet Files\Content.IE5\UH85NJNM\PEPFAR Logo-Foreign Audiences.jpg"/>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1190304" y="5005821"/>
            <a:ext cx="2708990" cy="159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E6291C72-85AF-4131-B6E6-1784D8C88DB7}" type="slidenum">
              <a:rPr lang="en-US"/>
              <a:pPr>
                <a:defRPr/>
              </a:pPr>
              <a:t>‹#›</a:t>
            </a:fld>
            <a:endParaRPr 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8D547B37-3300-425F-BF35-F968E0A61F99}" type="slidenum">
              <a:rPr lang="en-US"/>
              <a:pPr>
                <a:defRPr/>
              </a:pPr>
              <a:t>‹#›</a:t>
            </a:fld>
            <a:endParaRPr 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39354C2C-83BC-455D-B5BE-A74825AA3AF6}" type="slidenum">
              <a:rPr lang="en-US"/>
              <a:pPr>
                <a:defRPr/>
              </a:pPr>
              <a:t>‹#›</a:t>
            </a:fld>
            <a:endParaRPr 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25DB996A-5A56-49FE-A66A-09FC6EC66734}" type="slidenum">
              <a:rPr lang="en-US"/>
              <a:pPr>
                <a:defRPr/>
              </a:pPr>
              <a:t>‹#›</a:t>
            </a:fld>
            <a:endParaRPr lang="en-US" sz="1200"/>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DD5A8F44-8B51-4046-BB3B-9BE38D697F2E}" type="slidenum">
              <a:rPr lang="en-US"/>
              <a:pPr>
                <a:defRPr/>
              </a:pPr>
              <a:t>‹#›</a:t>
            </a:fld>
            <a:endParaRPr lang="en-US" sz="1200"/>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B0D6E117-1308-4B63-8012-7A083E4152F8}" type="slidenum">
              <a:rPr lang="en-US"/>
              <a:pPr>
                <a:defRPr/>
              </a:pPr>
              <a:t>‹#›</a:t>
            </a:fld>
            <a:endParaRPr lang="en-US" sz="1200"/>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971F1EE8-BF67-4EC9-9B96-420DCD71EFEF}" type="slidenum">
              <a:rPr lang="en-US"/>
              <a:pPr>
                <a:defRPr/>
              </a:pPr>
              <a:t>‹#›</a:t>
            </a:fld>
            <a:endParaRPr 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A30D9FAE-F5C5-4C45-BD12-5FF6103DA034}" type="slidenum">
              <a:rPr lang="en-US"/>
              <a:pPr>
                <a:defRPr/>
              </a:pPr>
              <a:t>‹#›</a:t>
            </a:fld>
            <a:endParaRPr 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D487D8F1-604D-4E38-A156-21358AF2FAD3}" type="slidenum">
              <a:rPr lang="en-US"/>
              <a:pPr>
                <a:defRPr/>
              </a:pPr>
              <a:t>‹#›</a:t>
            </a:fld>
            <a:endParaRPr 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86D8BFE3-5E56-4A09-BF0D-2D4138E537F7}" type="slidenum">
              <a:rPr lang="en-US"/>
              <a:pPr>
                <a:defRPr/>
              </a:pPr>
              <a:t>‹#›</a:t>
            </a:fld>
            <a:endParaRPr 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title"/>
          </p:nvPr>
        </p:nvSpPr>
        <p:spPr bwMode="auto">
          <a:xfrm>
            <a:off x="923925" y="274638"/>
            <a:ext cx="7762875"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4"/>
          <p:cNvSpPr>
            <a:spLocks noGrp="1" noChangeArrowheads="1"/>
          </p:cNvSpPr>
          <p:nvPr>
            <p:ph type="body" idx="1"/>
          </p:nvPr>
        </p:nvSpPr>
        <p:spPr bwMode="auto">
          <a:xfrm>
            <a:off x="923925" y="1600200"/>
            <a:ext cx="7762875" cy="3962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solidFill>
                  <a:srgbClr val="969696"/>
                </a:solidFill>
              </a:defRPr>
            </a:lvl1pPr>
          </a:lstStyle>
          <a:p>
            <a:pPr>
              <a:defRPr/>
            </a:pPr>
            <a:fld id="{D45CE7F3-3B49-4FE9-899F-AC016529B511}" type="slidenum">
              <a:rPr lang="en-US"/>
              <a:pPr>
                <a:defRPr/>
              </a:pPr>
              <a:t>‹#›</a:t>
            </a:fld>
            <a:endParaRPr lang="en-US" sz="1200"/>
          </a:p>
        </p:txBody>
      </p:sp>
      <p:sp>
        <p:nvSpPr>
          <p:cNvPr id="3078" name="Line 6"/>
          <p:cNvSpPr>
            <a:spLocks noChangeShapeType="1"/>
          </p:cNvSpPr>
          <p:nvPr/>
        </p:nvSpPr>
        <p:spPr bwMode="auto">
          <a:xfrm>
            <a:off x="1270000" y="6477000"/>
            <a:ext cx="7569200" cy="0"/>
          </a:xfrm>
          <a:prstGeom prst="line">
            <a:avLst/>
          </a:prstGeom>
          <a:noFill/>
          <a:ln w="9525">
            <a:solidFill>
              <a:schemeClr val="tx1"/>
            </a:solidFill>
            <a:round/>
            <a:headEnd/>
            <a:tailEnd/>
          </a:ln>
          <a:effectLst/>
        </p:spPr>
        <p:txBody>
          <a:bodyPr/>
          <a:lstStyle/>
          <a:p>
            <a:pPr>
              <a:defRPr/>
            </a:pPr>
            <a:endParaRPr lang="en-US"/>
          </a:p>
        </p:txBody>
      </p:sp>
      <p:sp>
        <p:nvSpPr>
          <p:cNvPr id="3079" name="Rectangle 7"/>
          <p:cNvSpPr>
            <a:spLocks noGrp="1" noChangeArrowheads="1"/>
          </p:cNvSpPr>
          <p:nvPr>
            <p:ph type="ftr" sz="quarter" idx="3"/>
          </p:nvPr>
        </p:nvSpPr>
        <p:spPr bwMode="auto">
          <a:xfrm>
            <a:off x="685800" y="6096000"/>
            <a:ext cx="4191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1">
                <a:solidFill>
                  <a:srgbClr val="969696"/>
                </a:solidFill>
              </a:defRPr>
            </a:lvl1pPr>
          </a:lstStyle>
          <a:p>
            <a:pPr>
              <a:defRPr/>
            </a:pPr>
            <a:endParaRPr lang="en-US"/>
          </a:p>
        </p:txBody>
      </p:sp>
    </p:spTree>
  </p:cSld>
  <p:clrMap bg1="dk2" tx1="lt1" bg2="dk1" tx2="lt2" accent1="accent1" accent2="accent2" accent3="accent3" accent4="accent4" accent5="accent5" accent6="accent6" hlink="hlink" folHlink="folHlink"/>
  <p:sldLayoutIdLst>
    <p:sldLayoutId id="2147483789"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Lst>
  <p:txStyles>
    <p:titleStyle>
      <a:lvl1pPr algn="l" rtl="0" eaLnBrk="0" fontAlgn="base" hangingPunct="0">
        <a:spcBef>
          <a:spcPct val="0"/>
        </a:spcBef>
        <a:spcAft>
          <a:spcPct val="0"/>
        </a:spcAft>
        <a:defRPr sz="3600" b="1">
          <a:solidFill>
            <a:schemeClr val="tx1"/>
          </a:solidFill>
          <a:latin typeface="+mj-lt"/>
          <a:ea typeface="+mj-ea"/>
          <a:cs typeface="+mj-cs"/>
        </a:defRPr>
      </a:lvl1pPr>
      <a:lvl2pPr algn="l" rtl="0" eaLnBrk="0" fontAlgn="base" hangingPunct="0">
        <a:spcBef>
          <a:spcPct val="0"/>
        </a:spcBef>
        <a:spcAft>
          <a:spcPct val="0"/>
        </a:spcAft>
        <a:defRPr sz="3600" b="1">
          <a:solidFill>
            <a:schemeClr val="tx1"/>
          </a:solidFill>
          <a:latin typeface="Arial" charset="0"/>
        </a:defRPr>
      </a:lvl2pPr>
      <a:lvl3pPr algn="l" rtl="0" eaLnBrk="0" fontAlgn="base" hangingPunct="0">
        <a:spcBef>
          <a:spcPct val="0"/>
        </a:spcBef>
        <a:spcAft>
          <a:spcPct val="0"/>
        </a:spcAft>
        <a:defRPr sz="3600" b="1">
          <a:solidFill>
            <a:schemeClr val="tx1"/>
          </a:solidFill>
          <a:latin typeface="Arial" charset="0"/>
        </a:defRPr>
      </a:lvl3pPr>
      <a:lvl4pPr algn="l" rtl="0" eaLnBrk="0" fontAlgn="base" hangingPunct="0">
        <a:spcBef>
          <a:spcPct val="0"/>
        </a:spcBef>
        <a:spcAft>
          <a:spcPct val="0"/>
        </a:spcAft>
        <a:defRPr sz="3600" b="1">
          <a:solidFill>
            <a:schemeClr val="tx1"/>
          </a:solidFill>
          <a:latin typeface="Arial" charset="0"/>
        </a:defRPr>
      </a:lvl4pPr>
      <a:lvl5pPr algn="l" rtl="0" eaLnBrk="0" fontAlgn="base" hangingPunct="0">
        <a:spcBef>
          <a:spcPct val="0"/>
        </a:spcBef>
        <a:spcAft>
          <a:spcPct val="0"/>
        </a:spcAft>
        <a:defRPr sz="3600" b="1">
          <a:solidFill>
            <a:schemeClr val="tx1"/>
          </a:solidFill>
          <a:latin typeface="Arial" charset="0"/>
        </a:defRPr>
      </a:lvl5pPr>
      <a:lvl6pPr marL="457200" algn="l" rtl="0" fontAlgn="base">
        <a:spcBef>
          <a:spcPct val="0"/>
        </a:spcBef>
        <a:spcAft>
          <a:spcPct val="0"/>
        </a:spcAft>
        <a:defRPr sz="3600" b="1">
          <a:solidFill>
            <a:schemeClr val="tx1"/>
          </a:solidFill>
          <a:latin typeface="Arial" charset="0"/>
        </a:defRPr>
      </a:lvl6pPr>
      <a:lvl7pPr marL="914400" algn="l" rtl="0" fontAlgn="base">
        <a:spcBef>
          <a:spcPct val="0"/>
        </a:spcBef>
        <a:spcAft>
          <a:spcPct val="0"/>
        </a:spcAft>
        <a:defRPr sz="3600" b="1">
          <a:solidFill>
            <a:schemeClr val="tx1"/>
          </a:solidFill>
          <a:latin typeface="Arial" charset="0"/>
        </a:defRPr>
      </a:lvl7pPr>
      <a:lvl8pPr marL="1371600" algn="l" rtl="0" fontAlgn="base">
        <a:spcBef>
          <a:spcPct val="0"/>
        </a:spcBef>
        <a:spcAft>
          <a:spcPct val="0"/>
        </a:spcAft>
        <a:defRPr sz="3600" b="1">
          <a:solidFill>
            <a:schemeClr val="tx1"/>
          </a:solidFill>
          <a:latin typeface="Arial" charset="0"/>
        </a:defRPr>
      </a:lvl8pPr>
      <a:lvl9pPr marL="1828800" algn="l" rtl="0" fontAlgn="base">
        <a:spcBef>
          <a:spcPct val="0"/>
        </a:spcBef>
        <a:spcAft>
          <a:spcPct val="0"/>
        </a:spcAft>
        <a:defRPr sz="3600" b="1">
          <a:solidFill>
            <a:schemeClr val="tx1"/>
          </a:solidFill>
          <a:latin typeface="Arial" charset="0"/>
        </a:defRPr>
      </a:lvl9pPr>
    </p:titleStyle>
    <p:bodyStyle>
      <a:lvl1pPr marL="342900" indent="-342900" algn="l" rtl="0" eaLnBrk="0" fontAlgn="base" hangingPunct="0">
        <a:spcBef>
          <a:spcPct val="20000"/>
        </a:spcBef>
        <a:spcAft>
          <a:spcPct val="20000"/>
        </a:spcAft>
        <a:buClr>
          <a:schemeClr val="hlink"/>
        </a:buClr>
        <a:buFont typeface="Wingdings" pitchFamily="2" charset="2"/>
        <a:buChar char="§"/>
        <a:defRPr sz="2600">
          <a:solidFill>
            <a:schemeClr val="tx1"/>
          </a:solidFill>
          <a:latin typeface="+mn-lt"/>
          <a:ea typeface="+mn-ea"/>
          <a:cs typeface="+mn-cs"/>
        </a:defRPr>
      </a:lvl1pPr>
      <a:lvl2pPr marL="742950" indent="-285750" algn="l" rtl="0" eaLnBrk="0" fontAlgn="base" hangingPunct="0">
        <a:spcBef>
          <a:spcPct val="20000"/>
        </a:spcBef>
        <a:spcAft>
          <a:spcPct val="20000"/>
        </a:spcAft>
        <a:buClr>
          <a:schemeClr val="hlink"/>
        </a:buClr>
        <a:buFont typeface="Wingdings" pitchFamily="2" charset="2"/>
        <a:buChar char="§"/>
        <a:defRPr sz="2400">
          <a:solidFill>
            <a:schemeClr val="tx1"/>
          </a:solidFill>
          <a:latin typeface="+mn-lt"/>
        </a:defRPr>
      </a:lvl2pPr>
      <a:lvl3pPr marL="1143000" indent="-228600" algn="l" rtl="0" eaLnBrk="0" fontAlgn="base" hangingPunct="0">
        <a:spcBef>
          <a:spcPct val="20000"/>
        </a:spcBef>
        <a:spcAft>
          <a:spcPct val="20000"/>
        </a:spcAft>
        <a:buClr>
          <a:schemeClr val="hlink"/>
        </a:buClr>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20000"/>
        </a:spcAft>
        <a:buClr>
          <a:schemeClr val="hlink"/>
        </a:buClr>
        <a:buFont typeface="Wingdings" pitchFamily="2" charset="2"/>
        <a:buChar char="§"/>
        <a:defRPr sz="2200">
          <a:solidFill>
            <a:schemeClr val="tx1"/>
          </a:solidFill>
          <a:latin typeface="+mn-lt"/>
        </a:defRPr>
      </a:lvl4pPr>
      <a:lvl5pPr marL="2057400" indent="-228600" algn="l" rtl="0" eaLnBrk="0" fontAlgn="base" hangingPunct="0">
        <a:spcBef>
          <a:spcPct val="20000"/>
        </a:spcBef>
        <a:spcAft>
          <a:spcPct val="20000"/>
        </a:spcAft>
        <a:buClr>
          <a:schemeClr val="hlink"/>
        </a:buClr>
        <a:buFont typeface="Wingdings" pitchFamily="2" charset="2"/>
        <a:buChar char="§"/>
        <a:defRPr sz="2200">
          <a:solidFill>
            <a:schemeClr val="tx1"/>
          </a:solidFill>
          <a:latin typeface="+mn-lt"/>
        </a:defRPr>
      </a:lvl5pPr>
      <a:lvl6pPr marL="25146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47600" y="154448"/>
            <a:ext cx="8056562" cy="2184400"/>
          </a:xfrm>
        </p:spPr>
        <p:txBody>
          <a:bodyPr/>
          <a:lstStyle/>
          <a:p>
            <a:pPr eaLnBrk="1" hangingPunct="1"/>
            <a:r>
              <a:rPr lang="en-US" sz="3300" dirty="0" smtClean="0"/>
              <a:t>What don’t we know?</a:t>
            </a:r>
          </a:p>
        </p:txBody>
      </p:sp>
      <p:pic>
        <p:nvPicPr>
          <p:cNvPr id="4099" name="Picture 4" descr="L1DSCF0017"/>
          <p:cNvPicPr>
            <a:picLocks noChangeAspect="1" noChangeArrowheads="1"/>
          </p:cNvPicPr>
          <p:nvPr/>
        </p:nvPicPr>
        <p:blipFill>
          <a:blip r:embed="rId3" cstate="print"/>
          <a:srcRect/>
          <a:stretch>
            <a:fillRect/>
          </a:stretch>
        </p:blipFill>
        <p:spPr bwMode="auto">
          <a:xfrm>
            <a:off x="2835275" y="2239963"/>
            <a:ext cx="3446463" cy="258445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9201" y="413534"/>
            <a:ext cx="7762875" cy="1143000"/>
          </a:xfrm>
        </p:spPr>
        <p:txBody>
          <a:bodyPr/>
          <a:lstStyle/>
          <a:p>
            <a:r>
              <a:rPr lang="en-US" dirty="0" smtClean="0"/>
              <a:t>Scenario: Review of data reveals…</a:t>
            </a:r>
            <a:r>
              <a:rPr lang="en-US" dirty="0"/>
              <a:t/>
            </a:r>
            <a:br>
              <a:rPr lang="en-US" dirty="0"/>
            </a:br>
            <a:endParaRPr lang="en-US" dirty="0"/>
          </a:p>
        </p:txBody>
      </p:sp>
      <p:sp>
        <p:nvSpPr>
          <p:cNvPr id="3" name="Content Placeholder 2"/>
          <p:cNvSpPr>
            <a:spLocks noGrp="1"/>
          </p:cNvSpPr>
          <p:nvPr>
            <p:ph idx="1"/>
          </p:nvPr>
        </p:nvSpPr>
        <p:spPr>
          <a:xfrm>
            <a:off x="923925" y="1273216"/>
            <a:ext cx="7762875" cy="4046316"/>
          </a:xfrm>
        </p:spPr>
        <p:txBody>
          <a:bodyPr/>
          <a:lstStyle/>
          <a:p>
            <a:pPr marL="57150" indent="0">
              <a:buNone/>
            </a:pPr>
            <a:r>
              <a:rPr lang="en-US" dirty="0" smtClean="0"/>
              <a:t>Both </a:t>
            </a:r>
            <a:r>
              <a:rPr lang="en-US" dirty="0"/>
              <a:t>a</a:t>
            </a:r>
            <a:r>
              <a:rPr lang="en-US" dirty="0" smtClean="0"/>
              <a:t>dult men and women access HIV/AIDS Counseling, Testing, and Treatment services</a:t>
            </a:r>
            <a:r>
              <a:rPr lang="en-US" dirty="0"/>
              <a:t>, but </a:t>
            </a:r>
            <a:r>
              <a:rPr lang="en-US" dirty="0" smtClean="0"/>
              <a:t>the % </a:t>
            </a:r>
            <a:r>
              <a:rPr lang="en-US" dirty="0"/>
              <a:t>women &gt; % </a:t>
            </a:r>
            <a:r>
              <a:rPr lang="en-US" dirty="0" smtClean="0"/>
              <a:t>men for:</a:t>
            </a:r>
          </a:p>
          <a:p>
            <a:pPr lvl="1"/>
            <a:r>
              <a:rPr lang="en-US" dirty="0" smtClean="0"/>
              <a:t>Treatment</a:t>
            </a:r>
          </a:p>
          <a:p>
            <a:pPr lvl="1"/>
            <a:r>
              <a:rPr lang="en-US" dirty="0" smtClean="0"/>
              <a:t>Testing +</a:t>
            </a:r>
          </a:p>
          <a:p>
            <a:pPr lvl="1"/>
            <a:r>
              <a:rPr lang="en-US" dirty="0" smtClean="0"/>
              <a:t>Volunteer counseling &amp; testing</a:t>
            </a:r>
            <a:endParaRPr lang="en-US" dirty="0"/>
          </a:p>
          <a:p>
            <a:pPr lvl="1"/>
            <a:r>
              <a:rPr lang="en-US" dirty="0" smtClean="0"/>
              <a:t>Gap highest for provider-initiated testing</a:t>
            </a:r>
          </a:p>
        </p:txBody>
      </p:sp>
    </p:spTree>
    <p:extLst>
      <p:ext uri="{BB962C8B-B14F-4D97-AF65-F5344CB8AC3E}">
        <p14:creationId xmlns:p14="http://schemas.microsoft.com/office/powerpoint/2010/main" val="14238844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9201" y="413534"/>
            <a:ext cx="7762875" cy="1143000"/>
          </a:xfrm>
        </p:spPr>
        <p:txBody>
          <a:bodyPr/>
          <a:lstStyle/>
          <a:p>
            <a:r>
              <a:rPr lang="en-US" dirty="0" smtClean="0"/>
              <a:t>Scenario: Reasons for findings…</a:t>
            </a:r>
            <a:r>
              <a:rPr lang="en-US" dirty="0"/>
              <a:t/>
            </a:r>
            <a:br>
              <a:rPr lang="en-US" dirty="0"/>
            </a:br>
            <a:endParaRPr lang="en-US" dirty="0"/>
          </a:p>
        </p:txBody>
      </p:sp>
      <p:sp>
        <p:nvSpPr>
          <p:cNvPr id="3" name="Content Placeholder 2"/>
          <p:cNvSpPr>
            <a:spLocks noGrp="1"/>
          </p:cNvSpPr>
          <p:nvPr>
            <p:ph idx="1"/>
          </p:nvPr>
        </p:nvSpPr>
        <p:spPr>
          <a:xfrm>
            <a:off x="923925" y="1273216"/>
            <a:ext cx="7762875" cy="4046316"/>
          </a:xfrm>
        </p:spPr>
        <p:txBody>
          <a:bodyPr/>
          <a:lstStyle/>
          <a:p>
            <a:pPr marL="57150" indent="0">
              <a:buNone/>
            </a:pPr>
            <a:r>
              <a:rPr lang="en-US" dirty="0" smtClean="0"/>
              <a:t>Health Goal: Increase % of men seeking HIV/AIDS counseling</a:t>
            </a:r>
            <a:r>
              <a:rPr lang="en-US" dirty="0"/>
              <a:t>, testing, and </a:t>
            </a:r>
            <a:r>
              <a:rPr lang="en-US" dirty="0" smtClean="0"/>
              <a:t>treatment services</a:t>
            </a:r>
          </a:p>
          <a:p>
            <a:pPr marL="0" indent="0">
              <a:buNone/>
            </a:pPr>
            <a:r>
              <a:rPr lang="en-US" dirty="0" smtClean="0"/>
              <a:t>Gender Dimensions:</a:t>
            </a:r>
          </a:p>
          <a:p>
            <a:pPr lvl="2"/>
            <a:r>
              <a:rPr lang="en-US" dirty="0" smtClean="0"/>
              <a:t>Access to Resources</a:t>
            </a:r>
          </a:p>
          <a:p>
            <a:pPr lvl="2"/>
            <a:r>
              <a:rPr lang="en-US" dirty="0" smtClean="0">
                <a:solidFill>
                  <a:srgbClr val="FFFF00"/>
                </a:solidFill>
              </a:rPr>
              <a:t>Knowledge, Beliefs, and Perceptions</a:t>
            </a:r>
            <a:endParaRPr lang="en-US" dirty="0">
              <a:solidFill>
                <a:srgbClr val="FFFF00"/>
              </a:solidFill>
            </a:endParaRPr>
          </a:p>
          <a:p>
            <a:pPr lvl="2"/>
            <a:r>
              <a:rPr lang="en-US" dirty="0" smtClean="0">
                <a:solidFill>
                  <a:srgbClr val="FFFF00"/>
                </a:solidFill>
              </a:rPr>
              <a:t>Practices and Participation</a:t>
            </a:r>
          </a:p>
          <a:p>
            <a:pPr lvl="2"/>
            <a:r>
              <a:rPr lang="en-US" dirty="0" smtClean="0"/>
              <a:t>Laws, Legal Rights, Policies, and Institutions</a:t>
            </a:r>
          </a:p>
          <a:p>
            <a:pPr lvl="2"/>
            <a:endParaRPr lang="en-US" dirty="0" smtClean="0"/>
          </a:p>
        </p:txBody>
      </p:sp>
    </p:spTree>
    <p:extLst>
      <p:ext uri="{BB962C8B-B14F-4D97-AF65-F5344CB8AC3E}">
        <p14:creationId xmlns:p14="http://schemas.microsoft.com/office/powerpoint/2010/main" val="12268824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9201" y="413534"/>
            <a:ext cx="7762875" cy="1143000"/>
          </a:xfrm>
        </p:spPr>
        <p:txBody>
          <a:bodyPr/>
          <a:lstStyle/>
          <a:p>
            <a:r>
              <a:rPr lang="en-US" dirty="0" smtClean="0"/>
              <a:t>Scenario: What more to know…</a:t>
            </a:r>
            <a:r>
              <a:rPr lang="en-US" dirty="0"/>
              <a:t/>
            </a:r>
            <a:br>
              <a:rPr lang="en-US" dirty="0"/>
            </a:br>
            <a:endParaRPr lang="en-US" dirty="0"/>
          </a:p>
        </p:txBody>
      </p:sp>
      <p:sp>
        <p:nvSpPr>
          <p:cNvPr id="3" name="Content Placeholder 2"/>
          <p:cNvSpPr>
            <a:spLocks noGrp="1"/>
          </p:cNvSpPr>
          <p:nvPr>
            <p:ph idx="1"/>
          </p:nvPr>
        </p:nvSpPr>
        <p:spPr>
          <a:xfrm>
            <a:off x="923925" y="1273216"/>
            <a:ext cx="7762875" cy="4046316"/>
          </a:xfrm>
        </p:spPr>
        <p:txBody>
          <a:bodyPr/>
          <a:lstStyle/>
          <a:p>
            <a:pPr marL="57150" indent="0">
              <a:buNone/>
            </a:pPr>
            <a:r>
              <a:rPr lang="en-US" sz="2400" dirty="0"/>
              <a:t>Health </a:t>
            </a:r>
            <a:r>
              <a:rPr lang="en-US" sz="2400" dirty="0" smtClean="0"/>
              <a:t>Goal</a:t>
            </a:r>
            <a:r>
              <a:rPr lang="en-US" sz="2400" dirty="0"/>
              <a:t>: Increase % of men seeking </a:t>
            </a:r>
            <a:r>
              <a:rPr lang="en-US" sz="2400" dirty="0" smtClean="0"/>
              <a:t>HIV/AIDS counseling</a:t>
            </a:r>
            <a:r>
              <a:rPr lang="en-US" sz="2400" dirty="0"/>
              <a:t>, testing, and </a:t>
            </a:r>
            <a:r>
              <a:rPr lang="en-US" sz="2400" dirty="0" smtClean="0"/>
              <a:t>treatment services</a:t>
            </a:r>
            <a:endParaRPr lang="en-US" sz="2400" dirty="0" smtClean="0">
              <a:solidFill>
                <a:srgbClr val="FFFF00"/>
              </a:solidFill>
            </a:endParaRPr>
          </a:p>
          <a:p>
            <a:pPr marL="57150" indent="0">
              <a:buNone/>
            </a:pPr>
            <a:r>
              <a:rPr lang="en-US" sz="2400" dirty="0"/>
              <a:t>Gender </a:t>
            </a:r>
            <a:r>
              <a:rPr lang="en-US" sz="2400" dirty="0" smtClean="0"/>
              <a:t>Dimension: </a:t>
            </a:r>
            <a:r>
              <a:rPr lang="en-US" sz="2400" dirty="0" smtClean="0">
                <a:solidFill>
                  <a:srgbClr val="FFFF00"/>
                </a:solidFill>
              </a:rPr>
              <a:t>Knowledge, Beliefs, and Perceptions</a:t>
            </a:r>
            <a:endParaRPr lang="en-US" sz="2400" dirty="0">
              <a:solidFill>
                <a:srgbClr val="FFFF00"/>
              </a:solidFill>
            </a:endParaRPr>
          </a:p>
          <a:p>
            <a:pPr lvl="1"/>
            <a:r>
              <a:rPr lang="en-US" dirty="0" smtClean="0"/>
              <a:t>Are men aware of services?  Are men aware of the health risk?</a:t>
            </a:r>
          </a:p>
          <a:p>
            <a:pPr lvl="1"/>
            <a:r>
              <a:rPr lang="en-US" dirty="0" smtClean="0"/>
              <a:t>Does the community dis/approve of services?</a:t>
            </a:r>
          </a:p>
          <a:p>
            <a:pPr lvl="1"/>
            <a:r>
              <a:rPr lang="en-US" dirty="0" smtClean="0"/>
              <a:t>Who has influence over men?</a:t>
            </a:r>
          </a:p>
          <a:p>
            <a:pPr lvl="1"/>
            <a:r>
              <a:rPr lang="en-US" dirty="0" smtClean="0"/>
              <a:t>How do men feel about the service?</a:t>
            </a:r>
          </a:p>
          <a:p>
            <a:pPr lvl="1"/>
            <a:r>
              <a:rPr lang="en-US" dirty="0" smtClean="0"/>
              <a:t>What are the benefits/costs to men?</a:t>
            </a:r>
          </a:p>
          <a:p>
            <a:pPr lvl="1"/>
            <a:endParaRPr lang="en-US" dirty="0" smtClean="0"/>
          </a:p>
          <a:p>
            <a:pPr lvl="1"/>
            <a:endParaRPr lang="en-US" dirty="0" smtClean="0"/>
          </a:p>
          <a:p>
            <a:pPr lvl="2"/>
            <a:endParaRPr lang="en-US" dirty="0" smtClean="0"/>
          </a:p>
          <a:p>
            <a:pPr lvl="2"/>
            <a:endParaRPr lang="en-US" dirty="0" smtClean="0"/>
          </a:p>
        </p:txBody>
      </p:sp>
    </p:spTree>
    <p:extLst>
      <p:ext uri="{BB962C8B-B14F-4D97-AF65-F5344CB8AC3E}">
        <p14:creationId xmlns:p14="http://schemas.microsoft.com/office/powerpoint/2010/main" val="19804513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9201" y="413534"/>
            <a:ext cx="7762875" cy="1143000"/>
          </a:xfrm>
        </p:spPr>
        <p:txBody>
          <a:bodyPr/>
          <a:lstStyle/>
          <a:p>
            <a:r>
              <a:rPr lang="en-US" dirty="0" smtClean="0"/>
              <a:t>Scenario: What more to know…</a:t>
            </a:r>
            <a:r>
              <a:rPr lang="en-US" dirty="0"/>
              <a:t/>
            </a:r>
            <a:br>
              <a:rPr lang="en-US" dirty="0"/>
            </a:br>
            <a:endParaRPr lang="en-US" dirty="0"/>
          </a:p>
        </p:txBody>
      </p:sp>
      <p:sp>
        <p:nvSpPr>
          <p:cNvPr id="3" name="Content Placeholder 2"/>
          <p:cNvSpPr>
            <a:spLocks noGrp="1"/>
          </p:cNvSpPr>
          <p:nvPr>
            <p:ph idx="1"/>
          </p:nvPr>
        </p:nvSpPr>
        <p:spPr>
          <a:xfrm>
            <a:off x="923925" y="1273216"/>
            <a:ext cx="7762875" cy="4046316"/>
          </a:xfrm>
        </p:spPr>
        <p:txBody>
          <a:bodyPr/>
          <a:lstStyle/>
          <a:p>
            <a:pPr marL="57150" indent="0">
              <a:buNone/>
            </a:pPr>
            <a:r>
              <a:rPr lang="en-US" sz="2400" dirty="0"/>
              <a:t>Health </a:t>
            </a:r>
            <a:r>
              <a:rPr lang="en-US" sz="2400" dirty="0" smtClean="0"/>
              <a:t>Goal</a:t>
            </a:r>
            <a:r>
              <a:rPr lang="en-US" sz="2400" dirty="0"/>
              <a:t>: Increase % of men seeking HIV/AIDS counseling, testing</a:t>
            </a:r>
            <a:r>
              <a:rPr lang="en-US" sz="2400" dirty="0" smtClean="0"/>
              <a:t>, and treatment services</a:t>
            </a:r>
            <a:endParaRPr lang="en-US" sz="2400" dirty="0">
              <a:solidFill>
                <a:srgbClr val="FFFF00"/>
              </a:solidFill>
            </a:endParaRPr>
          </a:p>
          <a:p>
            <a:pPr marL="57150" indent="0">
              <a:buNone/>
            </a:pPr>
            <a:r>
              <a:rPr lang="en-US" sz="2400" dirty="0" smtClean="0"/>
              <a:t>Gender Dimension: </a:t>
            </a:r>
            <a:r>
              <a:rPr lang="en-US" sz="2400" dirty="0">
                <a:solidFill>
                  <a:srgbClr val="FFFF00"/>
                </a:solidFill>
              </a:rPr>
              <a:t>Practices and Participation</a:t>
            </a:r>
            <a:endParaRPr lang="en-US" dirty="0">
              <a:solidFill>
                <a:srgbClr val="FFFF00"/>
              </a:solidFill>
            </a:endParaRPr>
          </a:p>
          <a:p>
            <a:pPr lvl="1"/>
            <a:r>
              <a:rPr lang="en-US" dirty="0" smtClean="0"/>
              <a:t>What are the facilitators and barriers to using the health service?</a:t>
            </a:r>
          </a:p>
          <a:p>
            <a:pPr lvl="1"/>
            <a:r>
              <a:rPr lang="en-US" dirty="0" smtClean="0"/>
              <a:t>How strongly do these facilitators and barriers affect a man’s decision to use the health service?</a:t>
            </a:r>
          </a:p>
          <a:p>
            <a:pPr lvl="1"/>
            <a:r>
              <a:rPr lang="en-US" dirty="0" smtClean="0"/>
              <a:t>Despite all the challenges, how confident are men about using the health services?</a:t>
            </a:r>
          </a:p>
          <a:p>
            <a:pPr lvl="1"/>
            <a:endParaRPr lang="en-US" dirty="0" smtClean="0"/>
          </a:p>
          <a:p>
            <a:pPr lvl="1"/>
            <a:endParaRPr lang="en-US" dirty="0" smtClean="0"/>
          </a:p>
          <a:p>
            <a:pPr lvl="2"/>
            <a:endParaRPr lang="en-US" dirty="0" smtClean="0"/>
          </a:p>
          <a:p>
            <a:pPr lvl="2"/>
            <a:endParaRPr lang="en-US" dirty="0" smtClean="0"/>
          </a:p>
        </p:txBody>
      </p:sp>
    </p:spTree>
    <p:extLst>
      <p:ext uri="{BB962C8B-B14F-4D97-AF65-F5344CB8AC3E}">
        <p14:creationId xmlns:p14="http://schemas.microsoft.com/office/powerpoint/2010/main" val="18354677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9201" y="413534"/>
            <a:ext cx="7762875" cy="1143000"/>
          </a:xfrm>
        </p:spPr>
        <p:txBody>
          <a:bodyPr/>
          <a:lstStyle/>
          <a:p>
            <a:r>
              <a:rPr lang="en-US" dirty="0" smtClean="0"/>
              <a:t>Scenario: reaching your audience…</a:t>
            </a:r>
            <a:r>
              <a:rPr lang="en-US" dirty="0"/>
              <a:t/>
            </a:r>
            <a:br>
              <a:rPr lang="en-US" dirty="0"/>
            </a:br>
            <a:endParaRPr lang="en-US" dirty="0"/>
          </a:p>
        </p:txBody>
      </p:sp>
      <p:sp>
        <p:nvSpPr>
          <p:cNvPr id="3" name="Content Placeholder 2"/>
          <p:cNvSpPr>
            <a:spLocks noGrp="1"/>
          </p:cNvSpPr>
          <p:nvPr>
            <p:ph idx="1"/>
          </p:nvPr>
        </p:nvSpPr>
        <p:spPr>
          <a:xfrm>
            <a:off x="923925" y="1403844"/>
            <a:ext cx="7762875" cy="4046316"/>
          </a:xfrm>
        </p:spPr>
        <p:txBody>
          <a:bodyPr/>
          <a:lstStyle/>
          <a:p>
            <a:pPr marL="57150" indent="0">
              <a:buNone/>
            </a:pPr>
            <a:r>
              <a:rPr lang="en-US" dirty="0" smtClean="0"/>
              <a:t>How to reach your audience:</a:t>
            </a:r>
          </a:p>
          <a:p>
            <a:pPr lvl="1"/>
            <a:r>
              <a:rPr lang="en-US" dirty="0" smtClean="0"/>
              <a:t>What segment(s) of men do we want to target?</a:t>
            </a:r>
          </a:p>
          <a:p>
            <a:pPr lvl="1"/>
            <a:r>
              <a:rPr lang="en-US" dirty="0" smtClean="0"/>
              <a:t>What communication channels/settings are most appropriate?</a:t>
            </a:r>
          </a:p>
          <a:p>
            <a:pPr lvl="1"/>
            <a:r>
              <a:rPr lang="en-US" dirty="0" smtClean="0"/>
              <a:t>What is the key health message?</a:t>
            </a:r>
          </a:p>
          <a:p>
            <a:pPr lvl="1"/>
            <a:r>
              <a:rPr lang="en-US" dirty="0" smtClean="0"/>
              <a:t>How can we pretest our ideas?</a:t>
            </a:r>
          </a:p>
          <a:p>
            <a:pPr lvl="1"/>
            <a:r>
              <a:rPr lang="en-US" dirty="0" smtClean="0"/>
              <a:t>Who else can we work with to communicate our message?</a:t>
            </a:r>
          </a:p>
          <a:p>
            <a:pPr lvl="1"/>
            <a:r>
              <a:rPr lang="en-US" dirty="0" smtClean="0"/>
              <a:t>How do we measure success?</a:t>
            </a:r>
          </a:p>
          <a:p>
            <a:pPr lvl="2"/>
            <a:endParaRPr lang="en-US" dirty="0" smtClean="0"/>
          </a:p>
        </p:txBody>
      </p:sp>
    </p:spTree>
    <p:extLst>
      <p:ext uri="{BB962C8B-B14F-4D97-AF65-F5344CB8AC3E}">
        <p14:creationId xmlns:p14="http://schemas.microsoft.com/office/powerpoint/2010/main" val="32610244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4"/>
          <p:cNvSpPr/>
          <p:nvPr/>
        </p:nvSpPr>
        <p:spPr>
          <a:xfrm>
            <a:off x="506964" y="4490330"/>
            <a:ext cx="2201577" cy="883301"/>
          </a:xfrm>
          <a:custGeom>
            <a:avLst/>
            <a:gdLst>
              <a:gd name="connsiteX0" fmla="*/ 0 w 2443903"/>
              <a:gd name="connsiteY0" fmla="*/ 0 h 977561"/>
              <a:gd name="connsiteX1" fmla="*/ 1955123 w 2443903"/>
              <a:gd name="connsiteY1" fmla="*/ 0 h 977561"/>
              <a:gd name="connsiteX2" fmla="*/ 2443903 w 2443903"/>
              <a:gd name="connsiteY2" fmla="*/ 488781 h 977561"/>
              <a:gd name="connsiteX3" fmla="*/ 1955123 w 2443903"/>
              <a:gd name="connsiteY3" fmla="*/ 977561 h 977561"/>
              <a:gd name="connsiteX4" fmla="*/ 0 w 2443903"/>
              <a:gd name="connsiteY4" fmla="*/ 977561 h 977561"/>
              <a:gd name="connsiteX5" fmla="*/ 488781 w 2443903"/>
              <a:gd name="connsiteY5" fmla="*/ 488781 h 977561"/>
              <a:gd name="connsiteX6" fmla="*/ 0 w 2443903"/>
              <a:gd name="connsiteY6" fmla="*/ 0 h 977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43903" h="977561">
                <a:moveTo>
                  <a:pt x="0" y="0"/>
                </a:moveTo>
                <a:lnTo>
                  <a:pt x="1955123" y="0"/>
                </a:lnTo>
                <a:lnTo>
                  <a:pt x="2443903" y="488781"/>
                </a:lnTo>
                <a:lnTo>
                  <a:pt x="1955123" y="977561"/>
                </a:lnTo>
                <a:lnTo>
                  <a:pt x="0" y="977561"/>
                </a:lnTo>
                <a:lnTo>
                  <a:pt x="488781" y="488781"/>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520266" tIns="26462" rIns="467342" bIns="26462" numCol="1" spcCol="1146" anchor="ctr" anchorCtr="0">
            <a:noAutofit/>
          </a:bodyPr>
          <a:lstStyle/>
          <a:p>
            <a:pPr algn="ctr" defTabSz="882066">
              <a:lnSpc>
                <a:spcPct val="90000"/>
              </a:lnSpc>
              <a:spcAft>
                <a:spcPct val="35000"/>
              </a:spcAft>
            </a:pPr>
            <a:r>
              <a:rPr lang="en-US" sz="2000" dirty="0"/>
              <a:t>Relevance of finding</a:t>
            </a:r>
          </a:p>
        </p:txBody>
      </p:sp>
      <p:sp>
        <p:nvSpPr>
          <p:cNvPr id="8" name="Freeform 7"/>
          <p:cNvSpPr/>
          <p:nvPr/>
        </p:nvSpPr>
        <p:spPr>
          <a:xfrm>
            <a:off x="2488383" y="4490330"/>
            <a:ext cx="2201577" cy="883301"/>
          </a:xfrm>
          <a:custGeom>
            <a:avLst/>
            <a:gdLst>
              <a:gd name="connsiteX0" fmla="*/ 0 w 2443903"/>
              <a:gd name="connsiteY0" fmla="*/ 0 h 977561"/>
              <a:gd name="connsiteX1" fmla="*/ 1955123 w 2443903"/>
              <a:gd name="connsiteY1" fmla="*/ 0 h 977561"/>
              <a:gd name="connsiteX2" fmla="*/ 2443903 w 2443903"/>
              <a:gd name="connsiteY2" fmla="*/ 488781 h 977561"/>
              <a:gd name="connsiteX3" fmla="*/ 1955123 w 2443903"/>
              <a:gd name="connsiteY3" fmla="*/ 977561 h 977561"/>
              <a:gd name="connsiteX4" fmla="*/ 0 w 2443903"/>
              <a:gd name="connsiteY4" fmla="*/ 977561 h 977561"/>
              <a:gd name="connsiteX5" fmla="*/ 488781 w 2443903"/>
              <a:gd name="connsiteY5" fmla="*/ 488781 h 977561"/>
              <a:gd name="connsiteX6" fmla="*/ 0 w 2443903"/>
              <a:gd name="connsiteY6" fmla="*/ 0 h 977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43903" h="977561">
                <a:moveTo>
                  <a:pt x="0" y="0"/>
                </a:moveTo>
                <a:lnTo>
                  <a:pt x="1955123" y="0"/>
                </a:lnTo>
                <a:lnTo>
                  <a:pt x="2443903" y="488781"/>
                </a:lnTo>
                <a:lnTo>
                  <a:pt x="1955123" y="977561"/>
                </a:lnTo>
                <a:lnTo>
                  <a:pt x="0" y="977561"/>
                </a:lnTo>
                <a:lnTo>
                  <a:pt x="488781" y="488781"/>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520266" tIns="26462" rIns="467342" bIns="26462" numCol="1" spcCol="1146" anchor="ctr" anchorCtr="0">
            <a:noAutofit/>
          </a:bodyPr>
          <a:lstStyle/>
          <a:p>
            <a:pPr algn="ctr" defTabSz="882066">
              <a:lnSpc>
                <a:spcPct val="90000"/>
              </a:lnSpc>
              <a:spcAft>
                <a:spcPct val="35000"/>
              </a:spcAft>
            </a:pPr>
            <a:r>
              <a:rPr lang="en-US" sz="2000" dirty="0"/>
              <a:t>Reasons for finding</a:t>
            </a:r>
          </a:p>
        </p:txBody>
      </p:sp>
      <p:sp>
        <p:nvSpPr>
          <p:cNvPr id="62467" name="Title 5"/>
          <p:cNvSpPr>
            <a:spLocks noGrp="1"/>
          </p:cNvSpPr>
          <p:nvPr>
            <p:ph type="title"/>
          </p:nvPr>
        </p:nvSpPr>
        <p:spPr>
          <a:xfrm>
            <a:off x="457200" y="457200"/>
            <a:ext cx="8229600" cy="1143000"/>
          </a:xfrm>
        </p:spPr>
        <p:txBody>
          <a:bodyPr/>
          <a:lstStyle/>
          <a:p>
            <a:r>
              <a:rPr lang="en-US" dirty="0" smtClean="0"/>
              <a:t>Interpreting Data – possible causes?</a:t>
            </a:r>
          </a:p>
        </p:txBody>
      </p:sp>
      <p:sp>
        <p:nvSpPr>
          <p:cNvPr id="62469" name="TextBox 3"/>
          <p:cNvSpPr txBox="1">
            <a:spLocks noChangeArrowheads="1"/>
          </p:cNvSpPr>
          <p:nvPr/>
        </p:nvSpPr>
        <p:spPr bwMode="auto">
          <a:xfrm>
            <a:off x="506964" y="1559228"/>
            <a:ext cx="7512050" cy="1538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34290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ts val="1200"/>
              </a:spcBef>
              <a:spcAft>
                <a:spcPts val="1200"/>
              </a:spcAft>
            </a:pPr>
            <a:r>
              <a:rPr lang="en-US" sz="2600" dirty="0" smtClean="0"/>
              <a:t>Supplement </a:t>
            </a:r>
            <a:r>
              <a:rPr lang="en-US" sz="2600" dirty="0"/>
              <a:t>with expert </a:t>
            </a:r>
            <a:r>
              <a:rPr lang="en-US" sz="2600" dirty="0" smtClean="0"/>
              <a:t>opinion:</a:t>
            </a:r>
          </a:p>
          <a:p>
            <a:pPr eaLnBrk="1" hangingPunct="1">
              <a:spcBef>
                <a:spcPts val="1200"/>
              </a:spcBef>
              <a:spcAft>
                <a:spcPts val="1200"/>
              </a:spcAft>
            </a:pPr>
            <a:r>
              <a:rPr lang="en-US" sz="2400" dirty="0" smtClean="0"/>
              <a:t>Others </a:t>
            </a:r>
            <a:r>
              <a:rPr lang="en-US" sz="2400" dirty="0"/>
              <a:t>with knowledge of the program or target population  </a:t>
            </a:r>
          </a:p>
        </p:txBody>
      </p:sp>
      <p:sp>
        <p:nvSpPr>
          <p:cNvPr id="6" name="Oval 5"/>
          <p:cNvSpPr/>
          <p:nvPr/>
        </p:nvSpPr>
        <p:spPr>
          <a:xfrm>
            <a:off x="2370138" y="4049713"/>
            <a:ext cx="2317750" cy="1670050"/>
          </a:xfrm>
          <a:prstGeom prst="ellipse">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Tree>
    <p:extLst>
      <p:ext uri="{BB962C8B-B14F-4D97-AF65-F5344CB8AC3E}">
        <p14:creationId xmlns:p14="http://schemas.microsoft.com/office/powerpoint/2010/main" val="556115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4"/>
          <p:cNvSpPr/>
          <p:nvPr/>
        </p:nvSpPr>
        <p:spPr>
          <a:xfrm>
            <a:off x="506964" y="5335504"/>
            <a:ext cx="2201577" cy="883301"/>
          </a:xfrm>
          <a:custGeom>
            <a:avLst/>
            <a:gdLst>
              <a:gd name="connsiteX0" fmla="*/ 0 w 2443903"/>
              <a:gd name="connsiteY0" fmla="*/ 0 h 977561"/>
              <a:gd name="connsiteX1" fmla="*/ 1955123 w 2443903"/>
              <a:gd name="connsiteY1" fmla="*/ 0 h 977561"/>
              <a:gd name="connsiteX2" fmla="*/ 2443903 w 2443903"/>
              <a:gd name="connsiteY2" fmla="*/ 488781 h 977561"/>
              <a:gd name="connsiteX3" fmla="*/ 1955123 w 2443903"/>
              <a:gd name="connsiteY3" fmla="*/ 977561 h 977561"/>
              <a:gd name="connsiteX4" fmla="*/ 0 w 2443903"/>
              <a:gd name="connsiteY4" fmla="*/ 977561 h 977561"/>
              <a:gd name="connsiteX5" fmla="*/ 488781 w 2443903"/>
              <a:gd name="connsiteY5" fmla="*/ 488781 h 977561"/>
              <a:gd name="connsiteX6" fmla="*/ 0 w 2443903"/>
              <a:gd name="connsiteY6" fmla="*/ 0 h 977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43903" h="977561">
                <a:moveTo>
                  <a:pt x="0" y="0"/>
                </a:moveTo>
                <a:lnTo>
                  <a:pt x="1955123" y="0"/>
                </a:lnTo>
                <a:lnTo>
                  <a:pt x="2443903" y="488781"/>
                </a:lnTo>
                <a:lnTo>
                  <a:pt x="1955123" y="977561"/>
                </a:lnTo>
                <a:lnTo>
                  <a:pt x="0" y="977561"/>
                </a:lnTo>
                <a:lnTo>
                  <a:pt x="488781" y="488781"/>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520266" tIns="26462" rIns="467342" bIns="26462" numCol="1" spcCol="1146" anchor="ctr" anchorCtr="0">
            <a:noAutofit/>
          </a:bodyPr>
          <a:lstStyle/>
          <a:p>
            <a:pPr algn="ctr" defTabSz="882066">
              <a:lnSpc>
                <a:spcPct val="90000"/>
              </a:lnSpc>
              <a:spcAft>
                <a:spcPct val="35000"/>
              </a:spcAft>
            </a:pPr>
            <a:r>
              <a:rPr lang="en-US" sz="2000" dirty="0"/>
              <a:t>Relevance of finding</a:t>
            </a:r>
          </a:p>
        </p:txBody>
      </p:sp>
      <p:sp>
        <p:nvSpPr>
          <p:cNvPr id="8" name="Freeform 7"/>
          <p:cNvSpPr/>
          <p:nvPr/>
        </p:nvSpPr>
        <p:spPr>
          <a:xfrm>
            <a:off x="2488383" y="5335503"/>
            <a:ext cx="2201577" cy="883301"/>
          </a:xfrm>
          <a:custGeom>
            <a:avLst/>
            <a:gdLst>
              <a:gd name="connsiteX0" fmla="*/ 0 w 2443903"/>
              <a:gd name="connsiteY0" fmla="*/ 0 h 977561"/>
              <a:gd name="connsiteX1" fmla="*/ 1955123 w 2443903"/>
              <a:gd name="connsiteY1" fmla="*/ 0 h 977561"/>
              <a:gd name="connsiteX2" fmla="*/ 2443903 w 2443903"/>
              <a:gd name="connsiteY2" fmla="*/ 488781 h 977561"/>
              <a:gd name="connsiteX3" fmla="*/ 1955123 w 2443903"/>
              <a:gd name="connsiteY3" fmla="*/ 977561 h 977561"/>
              <a:gd name="connsiteX4" fmla="*/ 0 w 2443903"/>
              <a:gd name="connsiteY4" fmla="*/ 977561 h 977561"/>
              <a:gd name="connsiteX5" fmla="*/ 488781 w 2443903"/>
              <a:gd name="connsiteY5" fmla="*/ 488781 h 977561"/>
              <a:gd name="connsiteX6" fmla="*/ 0 w 2443903"/>
              <a:gd name="connsiteY6" fmla="*/ 0 h 977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43903" h="977561">
                <a:moveTo>
                  <a:pt x="0" y="0"/>
                </a:moveTo>
                <a:lnTo>
                  <a:pt x="1955123" y="0"/>
                </a:lnTo>
                <a:lnTo>
                  <a:pt x="2443903" y="488781"/>
                </a:lnTo>
                <a:lnTo>
                  <a:pt x="1955123" y="977561"/>
                </a:lnTo>
                <a:lnTo>
                  <a:pt x="0" y="977561"/>
                </a:lnTo>
                <a:lnTo>
                  <a:pt x="488781" y="488781"/>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520266" tIns="26462" rIns="467342" bIns="26462" numCol="1" spcCol="1146" anchor="ctr" anchorCtr="0">
            <a:noAutofit/>
          </a:bodyPr>
          <a:lstStyle/>
          <a:p>
            <a:pPr algn="ctr" defTabSz="882066">
              <a:lnSpc>
                <a:spcPct val="90000"/>
              </a:lnSpc>
              <a:spcAft>
                <a:spcPct val="35000"/>
              </a:spcAft>
            </a:pPr>
            <a:r>
              <a:rPr lang="en-US" sz="2000" dirty="0"/>
              <a:t>Reasons for finding</a:t>
            </a:r>
          </a:p>
        </p:txBody>
      </p:sp>
      <p:sp>
        <p:nvSpPr>
          <p:cNvPr id="9" name="Freeform 8"/>
          <p:cNvSpPr/>
          <p:nvPr/>
        </p:nvSpPr>
        <p:spPr>
          <a:xfrm>
            <a:off x="4545298" y="5333433"/>
            <a:ext cx="2201577" cy="883301"/>
          </a:xfrm>
          <a:custGeom>
            <a:avLst/>
            <a:gdLst>
              <a:gd name="connsiteX0" fmla="*/ 0 w 2443903"/>
              <a:gd name="connsiteY0" fmla="*/ 0 h 977561"/>
              <a:gd name="connsiteX1" fmla="*/ 1955123 w 2443903"/>
              <a:gd name="connsiteY1" fmla="*/ 0 h 977561"/>
              <a:gd name="connsiteX2" fmla="*/ 2443903 w 2443903"/>
              <a:gd name="connsiteY2" fmla="*/ 488781 h 977561"/>
              <a:gd name="connsiteX3" fmla="*/ 1955123 w 2443903"/>
              <a:gd name="connsiteY3" fmla="*/ 977561 h 977561"/>
              <a:gd name="connsiteX4" fmla="*/ 0 w 2443903"/>
              <a:gd name="connsiteY4" fmla="*/ 977561 h 977561"/>
              <a:gd name="connsiteX5" fmla="*/ 488781 w 2443903"/>
              <a:gd name="connsiteY5" fmla="*/ 488781 h 977561"/>
              <a:gd name="connsiteX6" fmla="*/ 0 w 2443903"/>
              <a:gd name="connsiteY6" fmla="*/ 0 h 977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43903" h="977561">
                <a:moveTo>
                  <a:pt x="0" y="0"/>
                </a:moveTo>
                <a:lnTo>
                  <a:pt x="1955123" y="0"/>
                </a:lnTo>
                <a:lnTo>
                  <a:pt x="2443903" y="488781"/>
                </a:lnTo>
                <a:lnTo>
                  <a:pt x="1955123" y="977561"/>
                </a:lnTo>
                <a:lnTo>
                  <a:pt x="0" y="977561"/>
                </a:lnTo>
                <a:lnTo>
                  <a:pt x="488781" y="488781"/>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520266" tIns="26462" rIns="467342" bIns="26462" numCol="1" spcCol="1146" anchor="ctr" anchorCtr="0">
            <a:noAutofit/>
          </a:bodyPr>
          <a:lstStyle/>
          <a:p>
            <a:pPr algn="ctr" defTabSz="882066">
              <a:lnSpc>
                <a:spcPct val="90000"/>
              </a:lnSpc>
              <a:spcAft>
                <a:spcPct val="35000"/>
              </a:spcAft>
            </a:pPr>
            <a:r>
              <a:rPr lang="en-US" sz="2000" dirty="0"/>
              <a:t>Consider other data</a:t>
            </a:r>
          </a:p>
        </p:txBody>
      </p:sp>
      <p:sp>
        <p:nvSpPr>
          <p:cNvPr id="62467" name="Title 5"/>
          <p:cNvSpPr>
            <a:spLocks noGrp="1"/>
          </p:cNvSpPr>
          <p:nvPr>
            <p:ph type="title"/>
          </p:nvPr>
        </p:nvSpPr>
        <p:spPr>
          <a:xfrm>
            <a:off x="457200" y="457200"/>
            <a:ext cx="8229600" cy="1143000"/>
          </a:xfrm>
        </p:spPr>
        <p:txBody>
          <a:bodyPr/>
          <a:lstStyle/>
          <a:p>
            <a:r>
              <a:rPr lang="en-US" dirty="0" smtClean="0"/>
              <a:t>Interpreting Data </a:t>
            </a:r>
          </a:p>
        </p:txBody>
      </p:sp>
      <p:sp>
        <p:nvSpPr>
          <p:cNvPr id="2" name="Oval 1"/>
          <p:cNvSpPr/>
          <p:nvPr/>
        </p:nvSpPr>
        <p:spPr>
          <a:xfrm>
            <a:off x="4488005" y="4940058"/>
            <a:ext cx="2316162" cy="1670050"/>
          </a:xfrm>
          <a:prstGeom prst="ellipse">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defRPr/>
            </a:pPr>
            <a:endParaRPr lang="en-US" dirty="0"/>
          </a:p>
        </p:txBody>
      </p:sp>
      <p:sp>
        <p:nvSpPr>
          <p:cNvPr id="10" name="TextBox 3"/>
          <p:cNvSpPr txBox="1">
            <a:spLocks noChangeArrowheads="1"/>
          </p:cNvSpPr>
          <p:nvPr/>
        </p:nvSpPr>
        <p:spPr bwMode="auto">
          <a:xfrm>
            <a:off x="555625" y="1535112"/>
            <a:ext cx="7716838"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2600" dirty="0"/>
              <a:t>Use existing </a:t>
            </a:r>
            <a:r>
              <a:rPr lang="en-US" sz="2600" dirty="0" smtClean="0"/>
              <a:t>other </a:t>
            </a:r>
            <a:r>
              <a:rPr lang="en-US" sz="2600" dirty="0"/>
              <a:t>data </a:t>
            </a:r>
            <a:r>
              <a:rPr lang="en-US" sz="2600" dirty="0" smtClean="0"/>
              <a:t>source to </a:t>
            </a:r>
            <a:r>
              <a:rPr lang="en-US" sz="2600" dirty="0"/>
              <a:t>clarify questions</a:t>
            </a:r>
            <a:r>
              <a:rPr lang="en-US" sz="2600" dirty="0" smtClean="0"/>
              <a:t>:</a:t>
            </a:r>
            <a:endParaRPr lang="en-US" sz="2600" dirty="0"/>
          </a:p>
        </p:txBody>
      </p:sp>
      <p:sp>
        <p:nvSpPr>
          <p:cNvPr id="6" name="TextBox 5"/>
          <p:cNvSpPr txBox="1"/>
          <p:nvPr/>
        </p:nvSpPr>
        <p:spPr>
          <a:xfrm>
            <a:off x="725714" y="2380343"/>
            <a:ext cx="3570515" cy="369332"/>
          </a:xfrm>
          <a:prstGeom prst="rect">
            <a:avLst/>
          </a:prstGeom>
          <a:noFill/>
        </p:spPr>
        <p:txBody>
          <a:bodyPr wrap="square" rtlCol="0">
            <a:spAutoFit/>
          </a:bodyPr>
          <a:lstStyle/>
          <a:p>
            <a:endParaRPr lang="en-US" dirty="0"/>
          </a:p>
        </p:txBody>
      </p:sp>
      <p:sp>
        <p:nvSpPr>
          <p:cNvPr id="7" name="TextBox 6"/>
          <p:cNvSpPr txBox="1"/>
          <p:nvPr/>
        </p:nvSpPr>
        <p:spPr>
          <a:xfrm>
            <a:off x="493545" y="2188336"/>
            <a:ext cx="3095625" cy="2505301"/>
          </a:xfrm>
          <a:prstGeom prst="rect">
            <a:avLst/>
          </a:prstGeom>
          <a:noFill/>
        </p:spPr>
        <p:txBody>
          <a:bodyPr wrap="square" rtlCol="0">
            <a:spAutoFit/>
          </a:bodyPr>
          <a:lstStyle/>
          <a:p>
            <a:pPr marL="285750" indent="-285750">
              <a:lnSpc>
                <a:spcPct val="114000"/>
              </a:lnSpc>
              <a:spcBef>
                <a:spcPts val="300"/>
              </a:spcBef>
              <a:spcAft>
                <a:spcPts val="300"/>
              </a:spcAft>
              <a:buFont typeface="Arial" pitchFamily="34" charset="0"/>
              <a:buChar char="•"/>
            </a:pPr>
            <a:r>
              <a:rPr lang="en-US" sz="2000" dirty="0" smtClean="0"/>
              <a:t>Census</a:t>
            </a:r>
          </a:p>
          <a:p>
            <a:pPr marL="285750" indent="-285750">
              <a:lnSpc>
                <a:spcPct val="114000"/>
              </a:lnSpc>
              <a:spcBef>
                <a:spcPts val="300"/>
              </a:spcBef>
              <a:spcAft>
                <a:spcPts val="300"/>
              </a:spcAft>
              <a:buFont typeface="Arial" pitchFamily="34" charset="0"/>
              <a:buChar char="•"/>
            </a:pPr>
            <a:r>
              <a:rPr lang="en-US" sz="2000" dirty="0" smtClean="0"/>
              <a:t>Surveillance data</a:t>
            </a:r>
          </a:p>
          <a:p>
            <a:pPr marL="285750" indent="-285750">
              <a:lnSpc>
                <a:spcPct val="114000"/>
              </a:lnSpc>
              <a:spcBef>
                <a:spcPts val="300"/>
              </a:spcBef>
              <a:spcAft>
                <a:spcPts val="300"/>
              </a:spcAft>
              <a:buFont typeface="Arial" pitchFamily="34" charset="0"/>
              <a:buChar char="•"/>
            </a:pPr>
            <a:r>
              <a:rPr lang="en-US" sz="2000" dirty="0" smtClean="0"/>
              <a:t>Household surveys</a:t>
            </a:r>
          </a:p>
          <a:p>
            <a:pPr marL="285750" indent="-285750">
              <a:lnSpc>
                <a:spcPct val="114000"/>
              </a:lnSpc>
              <a:spcBef>
                <a:spcPts val="300"/>
              </a:spcBef>
              <a:spcAft>
                <a:spcPts val="300"/>
              </a:spcAft>
              <a:buFont typeface="Arial" pitchFamily="34" charset="0"/>
              <a:buChar char="•"/>
            </a:pPr>
            <a:r>
              <a:rPr lang="en-US" sz="2000" dirty="0" smtClean="0"/>
              <a:t>Facility-level service statistics</a:t>
            </a:r>
          </a:p>
          <a:p>
            <a:pPr marL="285750" indent="-285750">
              <a:lnSpc>
                <a:spcPct val="114000"/>
              </a:lnSpc>
              <a:spcBef>
                <a:spcPts val="300"/>
              </a:spcBef>
              <a:spcAft>
                <a:spcPts val="300"/>
              </a:spcAft>
              <a:buFont typeface="Arial" pitchFamily="34" charset="0"/>
              <a:buChar char="•"/>
            </a:pPr>
            <a:r>
              <a:rPr lang="en-US" sz="2000" dirty="0" smtClean="0"/>
              <a:t>Other M&amp;E systems</a:t>
            </a:r>
          </a:p>
        </p:txBody>
      </p:sp>
      <p:sp>
        <p:nvSpPr>
          <p:cNvPr id="14" name="TextBox 13"/>
          <p:cNvSpPr txBox="1"/>
          <p:nvPr/>
        </p:nvSpPr>
        <p:spPr>
          <a:xfrm>
            <a:off x="3756025" y="2027555"/>
            <a:ext cx="3989674" cy="2856167"/>
          </a:xfrm>
          <a:prstGeom prst="rect">
            <a:avLst/>
          </a:prstGeom>
          <a:noFill/>
        </p:spPr>
        <p:txBody>
          <a:bodyPr wrap="square" rtlCol="0">
            <a:spAutoFit/>
          </a:bodyPr>
          <a:lstStyle/>
          <a:p>
            <a:pPr marL="285750" indent="-285750">
              <a:lnSpc>
                <a:spcPct val="114000"/>
              </a:lnSpc>
              <a:spcBef>
                <a:spcPts val="300"/>
              </a:spcBef>
              <a:spcAft>
                <a:spcPts val="300"/>
              </a:spcAft>
              <a:buFont typeface="Arial" pitchFamily="34" charset="0"/>
              <a:buChar char="•"/>
            </a:pPr>
            <a:r>
              <a:rPr lang="en-US" sz="2000" dirty="0"/>
              <a:t>Financial &amp; management </a:t>
            </a:r>
            <a:r>
              <a:rPr lang="en-US" sz="2000" dirty="0" smtClean="0"/>
              <a:t>information</a:t>
            </a:r>
          </a:p>
          <a:p>
            <a:pPr marL="285750" indent="-285750">
              <a:lnSpc>
                <a:spcPct val="114000"/>
              </a:lnSpc>
              <a:spcBef>
                <a:spcPts val="300"/>
              </a:spcBef>
              <a:spcAft>
                <a:spcPts val="300"/>
              </a:spcAft>
              <a:buFont typeface="Arial" pitchFamily="34" charset="0"/>
              <a:buChar char="•"/>
            </a:pPr>
            <a:r>
              <a:rPr lang="en-US" sz="2000" dirty="0" smtClean="0"/>
              <a:t>Commodities data &amp; client load</a:t>
            </a:r>
          </a:p>
          <a:p>
            <a:pPr marL="285750" indent="-285750">
              <a:lnSpc>
                <a:spcPct val="114000"/>
              </a:lnSpc>
              <a:spcBef>
                <a:spcPts val="300"/>
              </a:spcBef>
              <a:spcAft>
                <a:spcPts val="300"/>
              </a:spcAft>
              <a:buFont typeface="Arial" pitchFamily="34" charset="0"/>
              <a:buChar char="•"/>
            </a:pPr>
            <a:r>
              <a:rPr lang="en-US" sz="2000" dirty="0" smtClean="0"/>
              <a:t>Modeling, estimates, &amp; projections</a:t>
            </a:r>
          </a:p>
          <a:p>
            <a:pPr marL="285750" indent="-285750">
              <a:lnSpc>
                <a:spcPct val="114000"/>
              </a:lnSpc>
              <a:spcBef>
                <a:spcPts val="300"/>
              </a:spcBef>
              <a:spcAft>
                <a:spcPts val="300"/>
              </a:spcAft>
              <a:buFont typeface="Arial" pitchFamily="34" charset="0"/>
              <a:buChar char="•"/>
            </a:pPr>
            <a:r>
              <a:rPr lang="en-US" sz="2000" dirty="0" smtClean="0"/>
              <a:t>Other health research</a:t>
            </a:r>
          </a:p>
          <a:p>
            <a:pPr marL="285750" indent="-285750">
              <a:lnSpc>
                <a:spcPct val="114000"/>
              </a:lnSpc>
              <a:spcBef>
                <a:spcPts val="300"/>
              </a:spcBef>
              <a:spcAft>
                <a:spcPts val="300"/>
              </a:spcAft>
              <a:buFont typeface="Arial" pitchFamily="34" charset="0"/>
              <a:buChar char="•"/>
            </a:pPr>
            <a:r>
              <a:rPr lang="en-US" sz="2000" dirty="0" smtClean="0">
                <a:solidFill>
                  <a:schemeClr val="tx2"/>
                </a:solidFill>
              </a:rPr>
              <a:t>Project documents</a:t>
            </a:r>
          </a:p>
        </p:txBody>
      </p:sp>
    </p:spTree>
    <p:extLst>
      <p:ext uri="{BB962C8B-B14F-4D97-AF65-F5344CB8AC3E}">
        <p14:creationId xmlns:p14="http://schemas.microsoft.com/office/powerpoint/2010/main" val="386468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a:xfrm>
            <a:off x="706438" y="274638"/>
            <a:ext cx="7980362" cy="1143000"/>
          </a:xfrm>
        </p:spPr>
        <p:txBody>
          <a:bodyPr/>
          <a:lstStyle/>
          <a:p>
            <a:pPr eaLnBrk="1" hangingPunct="1"/>
            <a:r>
              <a:rPr lang="en-US" smtClean="0"/>
              <a:t>Interpretation – conduct further research</a:t>
            </a:r>
          </a:p>
        </p:txBody>
      </p:sp>
      <p:sp>
        <p:nvSpPr>
          <p:cNvPr id="64515" name="Content Placeholder 1"/>
          <p:cNvSpPr>
            <a:spLocks noGrp="1"/>
          </p:cNvSpPr>
          <p:nvPr>
            <p:ph idx="1"/>
          </p:nvPr>
        </p:nvSpPr>
        <p:spPr>
          <a:xfrm>
            <a:off x="923926" y="1600201"/>
            <a:ext cx="7762875" cy="2278063"/>
          </a:xfrm>
        </p:spPr>
        <p:txBody>
          <a:bodyPr/>
          <a:lstStyle/>
          <a:p>
            <a:r>
              <a:rPr lang="en-US" smtClean="0"/>
              <a:t>Data gap             conduct further research</a:t>
            </a:r>
          </a:p>
          <a:p>
            <a:r>
              <a:rPr lang="en-US" smtClean="0"/>
              <a:t>Methodology depends on questions being asked and resources available</a:t>
            </a:r>
          </a:p>
        </p:txBody>
      </p:sp>
      <p:graphicFrame>
        <p:nvGraphicFramePr>
          <p:cNvPr id="6" name="Diagram 5"/>
          <p:cNvGraphicFramePr/>
          <p:nvPr>
            <p:extLst>
              <p:ext uri="{D42A27DB-BD31-4B8C-83A1-F6EECF244321}">
                <p14:modId xmlns:p14="http://schemas.microsoft.com/office/powerpoint/2010/main" val="3394908137"/>
              </p:ext>
            </p:extLst>
          </p:nvPr>
        </p:nvGraphicFramePr>
        <p:xfrm>
          <a:off x="468458" y="3136740"/>
          <a:ext cx="8153400" cy="37212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Oval 2"/>
          <p:cNvSpPr/>
          <p:nvPr/>
        </p:nvSpPr>
        <p:spPr>
          <a:xfrm>
            <a:off x="6189664" y="4240213"/>
            <a:ext cx="2476500" cy="14351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defRPr/>
            </a:pPr>
            <a:endParaRPr lang="en-US" dirty="0"/>
          </a:p>
        </p:txBody>
      </p:sp>
      <p:sp>
        <p:nvSpPr>
          <p:cNvPr id="7" name="Notched Right Arrow 6"/>
          <p:cNvSpPr/>
          <p:nvPr/>
        </p:nvSpPr>
        <p:spPr>
          <a:xfrm>
            <a:off x="2847975" y="1690689"/>
            <a:ext cx="971550" cy="358775"/>
          </a:xfrm>
          <a:prstGeom prst="notched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defRPr/>
            </a:pPr>
            <a:endParaRPr lang="en-US" dirty="0"/>
          </a:p>
        </p:txBody>
      </p:sp>
    </p:spTree>
    <p:extLst>
      <p:ext uri="{BB962C8B-B14F-4D97-AF65-F5344CB8AC3E}">
        <p14:creationId xmlns:p14="http://schemas.microsoft.com/office/powerpoint/2010/main" val="21483010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9410" y="1276124"/>
            <a:ext cx="7762875" cy="1143000"/>
          </a:xfrm>
        </p:spPr>
        <p:txBody>
          <a:bodyPr/>
          <a:lstStyle/>
          <a:p>
            <a:r>
              <a:rPr lang="en-US" dirty="0" smtClean="0"/>
              <a:t>What don’t we know?</a:t>
            </a:r>
            <a:endParaRPr lang="en-US" dirty="0"/>
          </a:p>
        </p:txBody>
      </p:sp>
      <p:sp>
        <p:nvSpPr>
          <p:cNvPr id="4" name="Title 1"/>
          <p:cNvSpPr txBox="1">
            <a:spLocks/>
          </p:cNvSpPr>
          <p:nvPr/>
        </p:nvSpPr>
        <p:spPr bwMode="auto">
          <a:xfrm>
            <a:off x="960208" y="3213781"/>
            <a:ext cx="7762875"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600" b="1">
                <a:solidFill>
                  <a:schemeClr val="tx1"/>
                </a:solidFill>
                <a:latin typeface="+mj-lt"/>
                <a:ea typeface="+mj-ea"/>
                <a:cs typeface="+mj-cs"/>
              </a:defRPr>
            </a:lvl1pPr>
            <a:lvl2pPr algn="l" rtl="0" eaLnBrk="0" fontAlgn="base" hangingPunct="0">
              <a:spcBef>
                <a:spcPct val="0"/>
              </a:spcBef>
              <a:spcAft>
                <a:spcPct val="0"/>
              </a:spcAft>
              <a:defRPr sz="3600" b="1">
                <a:solidFill>
                  <a:schemeClr val="tx1"/>
                </a:solidFill>
                <a:latin typeface="Arial" charset="0"/>
              </a:defRPr>
            </a:lvl2pPr>
            <a:lvl3pPr algn="l" rtl="0" eaLnBrk="0" fontAlgn="base" hangingPunct="0">
              <a:spcBef>
                <a:spcPct val="0"/>
              </a:spcBef>
              <a:spcAft>
                <a:spcPct val="0"/>
              </a:spcAft>
              <a:defRPr sz="3600" b="1">
                <a:solidFill>
                  <a:schemeClr val="tx1"/>
                </a:solidFill>
                <a:latin typeface="Arial" charset="0"/>
              </a:defRPr>
            </a:lvl3pPr>
            <a:lvl4pPr algn="l" rtl="0" eaLnBrk="0" fontAlgn="base" hangingPunct="0">
              <a:spcBef>
                <a:spcPct val="0"/>
              </a:spcBef>
              <a:spcAft>
                <a:spcPct val="0"/>
              </a:spcAft>
              <a:defRPr sz="3600" b="1">
                <a:solidFill>
                  <a:schemeClr val="tx1"/>
                </a:solidFill>
                <a:latin typeface="Arial" charset="0"/>
              </a:defRPr>
            </a:lvl4pPr>
            <a:lvl5pPr algn="l" rtl="0" eaLnBrk="0" fontAlgn="base" hangingPunct="0">
              <a:spcBef>
                <a:spcPct val="0"/>
              </a:spcBef>
              <a:spcAft>
                <a:spcPct val="0"/>
              </a:spcAft>
              <a:defRPr sz="3600" b="1">
                <a:solidFill>
                  <a:schemeClr val="tx1"/>
                </a:solidFill>
                <a:latin typeface="Arial" charset="0"/>
              </a:defRPr>
            </a:lvl5pPr>
            <a:lvl6pPr marL="457200" algn="l" rtl="0" fontAlgn="base">
              <a:spcBef>
                <a:spcPct val="0"/>
              </a:spcBef>
              <a:spcAft>
                <a:spcPct val="0"/>
              </a:spcAft>
              <a:defRPr sz="3600" b="1">
                <a:solidFill>
                  <a:schemeClr val="tx1"/>
                </a:solidFill>
                <a:latin typeface="Arial" charset="0"/>
              </a:defRPr>
            </a:lvl6pPr>
            <a:lvl7pPr marL="914400" algn="l" rtl="0" fontAlgn="base">
              <a:spcBef>
                <a:spcPct val="0"/>
              </a:spcBef>
              <a:spcAft>
                <a:spcPct val="0"/>
              </a:spcAft>
              <a:defRPr sz="3600" b="1">
                <a:solidFill>
                  <a:schemeClr val="tx1"/>
                </a:solidFill>
                <a:latin typeface="Arial" charset="0"/>
              </a:defRPr>
            </a:lvl7pPr>
            <a:lvl8pPr marL="1371600" algn="l" rtl="0" fontAlgn="base">
              <a:spcBef>
                <a:spcPct val="0"/>
              </a:spcBef>
              <a:spcAft>
                <a:spcPct val="0"/>
              </a:spcAft>
              <a:defRPr sz="3600" b="1">
                <a:solidFill>
                  <a:schemeClr val="tx1"/>
                </a:solidFill>
                <a:latin typeface="Arial" charset="0"/>
              </a:defRPr>
            </a:lvl8pPr>
            <a:lvl9pPr marL="1828800" algn="l" rtl="0" fontAlgn="base">
              <a:spcBef>
                <a:spcPct val="0"/>
              </a:spcBef>
              <a:spcAft>
                <a:spcPct val="0"/>
              </a:spcAft>
              <a:defRPr sz="3600" b="1">
                <a:solidFill>
                  <a:schemeClr val="tx1"/>
                </a:solidFill>
                <a:latin typeface="Arial" charset="0"/>
              </a:defRPr>
            </a:lvl9pPr>
          </a:lstStyle>
          <a:p>
            <a:r>
              <a:rPr lang="en-US" kern="0" dirty="0" smtClean="0"/>
              <a:t>Where can we get the answers?</a:t>
            </a:r>
            <a:endParaRPr lang="en-US" kern="0" dirty="0"/>
          </a:p>
        </p:txBody>
      </p:sp>
    </p:spTree>
    <p:extLst>
      <p:ext uri="{BB962C8B-B14F-4D97-AF65-F5344CB8AC3E}">
        <p14:creationId xmlns:p14="http://schemas.microsoft.com/office/powerpoint/2010/main" val="19977810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body" idx="1"/>
          </p:nvPr>
        </p:nvSpPr>
        <p:spPr>
          <a:xfrm>
            <a:off x="387350" y="592138"/>
            <a:ext cx="8510588" cy="4648200"/>
          </a:xfrm>
        </p:spPr>
        <p:txBody>
          <a:bodyPr/>
          <a:lstStyle/>
          <a:p>
            <a:pPr eaLnBrk="1" hangingPunct="1">
              <a:lnSpc>
                <a:spcPct val="90000"/>
              </a:lnSpc>
              <a:buFont typeface="Wingdings" pitchFamily="2" charset="2"/>
              <a:buNone/>
            </a:pPr>
            <a:r>
              <a:rPr lang="en-US" sz="2200" smtClean="0"/>
              <a:t>MEASURE Evaluation is a MEASURE project funded by the</a:t>
            </a:r>
          </a:p>
          <a:p>
            <a:pPr eaLnBrk="1" hangingPunct="1">
              <a:lnSpc>
                <a:spcPct val="90000"/>
              </a:lnSpc>
              <a:buFont typeface="Wingdings" pitchFamily="2" charset="2"/>
              <a:buNone/>
            </a:pPr>
            <a:r>
              <a:rPr lang="en-US" sz="2200" smtClean="0"/>
              <a:t>U.S. Agency for International Development and implemented by</a:t>
            </a:r>
          </a:p>
          <a:p>
            <a:pPr eaLnBrk="1" hangingPunct="1">
              <a:lnSpc>
                <a:spcPct val="90000"/>
              </a:lnSpc>
              <a:buFont typeface="Wingdings" pitchFamily="2" charset="2"/>
              <a:buNone/>
            </a:pPr>
            <a:r>
              <a:rPr lang="en-US" sz="2200" smtClean="0"/>
              <a:t>the Carolina Population Center at the University of North Carolina</a:t>
            </a:r>
          </a:p>
          <a:p>
            <a:pPr eaLnBrk="1" hangingPunct="1">
              <a:lnSpc>
                <a:spcPct val="90000"/>
              </a:lnSpc>
              <a:buFont typeface="Wingdings" pitchFamily="2" charset="2"/>
              <a:buNone/>
            </a:pPr>
            <a:r>
              <a:rPr lang="en-US" sz="2200" smtClean="0"/>
              <a:t>at Chapel Hill in partnership with Futures Group International,</a:t>
            </a:r>
          </a:p>
          <a:p>
            <a:pPr eaLnBrk="1" hangingPunct="1">
              <a:lnSpc>
                <a:spcPct val="90000"/>
              </a:lnSpc>
              <a:buFont typeface="Wingdings" pitchFamily="2" charset="2"/>
              <a:buNone/>
            </a:pPr>
            <a:r>
              <a:rPr lang="en-US" sz="2200" smtClean="0"/>
              <a:t>ICF Macro, John Snow, Inc., Management Sciences for Health, </a:t>
            </a:r>
          </a:p>
          <a:p>
            <a:pPr eaLnBrk="1" hangingPunct="1">
              <a:lnSpc>
                <a:spcPct val="90000"/>
              </a:lnSpc>
              <a:buFont typeface="Wingdings" pitchFamily="2" charset="2"/>
              <a:buNone/>
            </a:pPr>
            <a:r>
              <a:rPr lang="en-US" sz="2200" smtClean="0"/>
              <a:t>and Tulane University. Views expressed in this presentation do not</a:t>
            </a:r>
          </a:p>
          <a:p>
            <a:pPr eaLnBrk="1" hangingPunct="1">
              <a:lnSpc>
                <a:spcPct val="90000"/>
              </a:lnSpc>
              <a:buFont typeface="Wingdings" pitchFamily="2" charset="2"/>
              <a:buNone/>
            </a:pPr>
            <a:r>
              <a:rPr lang="en-US" sz="2200" smtClean="0"/>
              <a:t>necessarily reflect the views of USAID or the U.S. Government.</a:t>
            </a:r>
          </a:p>
          <a:p>
            <a:pPr eaLnBrk="1" hangingPunct="1">
              <a:lnSpc>
                <a:spcPct val="90000"/>
              </a:lnSpc>
              <a:buFont typeface="Wingdings" pitchFamily="2" charset="2"/>
              <a:buNone/>
            </a:pPr>
            <a:r>
              <a:rPr lang="en-US" sz="2200" smtClean="0"/>
              <a:t>MEASURE Evaluation is the USAID Global Health Bureau's</a:t>
            </a:r>
          </a:p>
          <a:p>
            <a:pPr eaLnBrk="1" hangingPunct="1">
              <a:lnSpc>
                <a:spcPct val="90000"/>
              </a:lnSpc>
              <a:buFont typeface="Wingdings" pitchFamily="2" charset="2"/>
              <a:buNone/>
            </a:pPr>
            <a:r>
              <a:rPr lang="en-US" sz="2200" smtClean="0"/>
              <a:t>primary vehicle for supporting improvements in monitoring and</a:t>
            </a:r>
          </a:p>
          <a:p>
            <a:pPr eaLnBrk="1" hangingPunct="1">
              <a:lnSpc>
                <a:spcPct val="90000"/>
              </a:lnSpc>
              <a:buFont typeface="Wingdings" pitchFamily="2" charset="2"/>
              <a:buNone/>
            </a:pPr>
            <a:r>
              <a:rPr lang="en-US" sz="2200" smtClean="0"/>
              <a:t>evaluation in population, health and nutrition worldwide.</a:t>
            </a:r>
          </a:p>
          <a:p>
            <a:pPr eaLnBrk="1" hangingPunct="1">
              <a:lnSpc>
                <a:spcPct val="90000"/>
              </a:lnSpc>
            </a:pPr>
            <a:endParaRPr lang="en-US" sz="2200" smtClean="0"/>
          </a:p>
        </p:txBody>
      </p:sp>
    </p:spTree>
    <p:extLst>
      <p:ext uri="{BB962C8B-B14F-4D97-AF65-F5344CB8AC3E}">
        <p14:creationId xmlns:p14="http://schemas.microsoft.com/office/powerpoint/2010/main" val="1381172693"/>
      </p:ext>
    </p:extLst>
  </p:cSld>
  <p:clrMapOvr>
    <a:masterClrMapping/>
  </p:clrMapOvr>
  <p:timing>
    <p:tnLst>
      <p:par>
        <p:cTn id="1" dur="indefinite" restart="never" nodeType="tmRoot"/>
      </p:par>
    </p:tnLst>
  </p:timing>
</p:sld>
</file>

<file path=ppt/theme/theme1.xml><?xml version="1.0" encoding="utf-8"?>
<a:theme xmlns:a="http://schemas.openxmlformats.org/drawingml/2006/main" name="MEASURE_Eval_slide_template">
  <a:themeElements>
    <a:clrScheme name="MEASURE_Eval_slide_template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MEASURE_Eval_slide_template</Template>
  <TotalTime>8606</TotalTime>
  <Words>1920</Words>
  <Application>Microsoft Office PowerPoint</Application>
  <PresentationFormat>On-screen Show (4:3)</PresentationFormat>
  <Paragraphs>208</Paragraphs>
  <Slides>11</Slides>
  <Notes>11</Notes>
  <HiddenSlides>0</HiddenSlides>
  <MMClips>0</MMClips>
  <ScaleCrop>false</ScaleCrop>
  <HeadingPairs>
    <vt:vector size="4" baseType="variant">
      <vt:variant>
        <vt:lpstr>Theme</vt:lpstr>
      </vt:variant>
      <vt:variant>
        <vt:i4>2</vt:i4>
      </vt:variant>
      <vt:variant>
        <vt:lpstr>Slide Titles</vt:lpstr>
      </vt:variant>
      <vt:variant>
        <vt:i4>11</vt:i4>
      </vt:variant>
    </vt:vector>
  </HeadingPairs>
  <TitlesOfParts>
    <vt:vector size="13" baseType="lpstr">
      <vt:lpstr>MEASURE_Eval_slide_template</vt:lpstr>
      <vt:lpstr>Custom Design</vt:lpstr>
      <vt:lpstr>What don’t we know?</vt:lpstr>
      <vt:lpstr>Scenario: Review of data reveals… </vt:lpstr>
      <vt:lpstr>Scenario: Reasons for findings… </vt:lpstr>
      <vt:lpstr>Scenario: What more to know… </vt:lpstr>
      <vt:lpstr>Scenario: What more to know… </vt:lpstr>
      <vt:lpstr>Scenario: reaching your audience… </vt:lpstr>
      <vt:lpstr>Interpreting Data – possible causes?</vt:lpstr>
      <vt:lpstr>Interpreting Data </vt:lpstr>
      <vt:lpstr>Interpretation – conduct further research</vt:lpstr>
      <vt:lpstr>What don’t we know?</vt:lpstr>
      <vt:lpstr>PowerPoint Presentation</vt:lpstr>
    </vt:vector>
  </TitlesOfParts>
  <Company>UNC-CH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Carolina Population Center</dc:creator>
  <cp:lastModifiedBy>Samhita</cp:lastModifiedBy>
  <cp:revision>499</cp:revision>
  <cp:lastPrinted>2013-03-12T19:15:10Z</cp:lastPrinted>
  <dcterms:created xsi:type="dcterms:W3CDTF">2006-10-04T15:25:38Z</dcterms:created>
  <dcterms:modified xsi:type="dcterms:W3CDTF">2013-11-20T17:52:29Z</dcterms:modified>
</cp:coreProperties>
</file>