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81" r:id="rId3"/>
    <p:sldId id="261" r:id="rId4"/>
    <p:sldId id="275" r:id="rId5"/>
    <p:sldId id="270" r:id="rId6"/>
    <p:sldId id="276" r:id="rId7"/>
    <p:sldId id="266" r:id="rId8"/>
    <p:sldId id="277" r:id="rId9"/>
    <p:sldId id="259" r:id="rId10"/>
    <p:sldId id="257" r:id="rId11"/>
    <p:sldId id="271" r:id="rId12"/>
    <p:sldId id="260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4660"/>
  </p:normalViewPr>
  <p:slideViewPr>
    <p:cSldViewPr>
      <p:cViewPr varScale="1">
        <p:scale>
          <a:sx n="72" d="100"/>
          <a:sy n="72" d="100"/>
        </p:scale>
        <p:origin x="-111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2FFB7-725A-4DA2-A95E-5215987E944F}" type="datetimeFigureOut">
              <a:rPr lang="en-US" smtClean="0"/>
              <a:pPr/>
              <a:t>2011/03/09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FC9D65-6F82-4F66-BFF6-616FA65D5778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C9D65-6F82-4F66-BFF6-616FA65D5778}" type="slidenum">
              <a:rPr lang="en-ZA" smtClean="0"/>
              <a:pPr/>
              <a:t>4</a:t>
            </a:fld>
            <a:endParaRPr lang="en-Z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ZA" dirty="0" smtClean="0"/>
              <a:t>Ask participants-</a:t>
            </a:r>
            <a:r>
              <a:rPr lang="en-ZA" baseline="0" dirty="0" smtClean="0"/>
              <a:t> is this the definition of an audit or assessment – ask to point out differences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C9D65-6F82-4F66-BFF6-616FA65D5778}" type="slidenum">
              <a:rPr lang="en-ZA" smtClean="0"/>
              <a:pPr/>
              <a:t>6</a:t>
            </a:fld>
            <a:endParaRPr lang="en-Z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ZA" dirty="0" smtClean="0"/>
              <a:t>Taken from ISO Store Templates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C9D65-6F82-4F66-BFF6-616FA65D5778}" type="slidenum">
              <a:rPr lang="en-ZA" smtClean="0"/>
              <a:pPr/>
              <a:t>7</a:t>
            </a:fld>
            <a:endParaRPr lang="en-Z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ZA" dirty="0" smtClean="0"/>
              <a:t>Refer</a:t>
            </a:r>
            <a:r>
              <a:rPr lang="en-ZA" baseline="0" dirty="0" smtClean="0"/>
              <a:t> back to handouts – MANY dimensions – important to understand their contextual uses and common operational definitions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FC9D65-6F82-4F66-BFF6-616FA65D5778}" type="slidenum">
              <a:rPr lang="en-ZA" smtClean="0"/>
              <a:pPr/>
              <a:t>8</a:t>
            </a:fld>
            <a:endParaRPr lang="en-Z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B6713-0D44-4905-99DA-D1CF04CE39B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25379-6EA8-4D0D-A8AB-835881CE51E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8BEDF3-D465-4ADF-8FDC-E858D99D00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AC3BCC-F9A2-4ED6-9F76-14498851C2E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FF6893-3FAF-4234-8BA5-0F2E623622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7E40D-2B2C-4F90-BE7E-498D5CCED6E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B5464-3856-4311-8683-ED90CC6AB93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2FD178-05F8-4510-9129-F34CC795B7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8C6087-2256-4E93-9A36-EFAB645EC62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B7E06-82FF-49A1-8442-5F6EAF6C27C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BB4CA-3630-422E-935C-2D2F349177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98C5CB9-5BF5-46DA-8AD9-6172F8CC5E5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2052" name="Picture 4" descr="SLIDES OPTION NEW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28662" y="2071678"/>
            <a:ext cx="728667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sz="4400" b="1" dirty="0" smtClean="0">
                <a:solidFill>
                  <a:srgbClr val="FF0000"/>
                </a:solidFill>
              </a:rPr>
              <a:t>Conceptual Introduction to the RDQA</a:t>
            </a:r>
          </a:p>
          <a:p>
            <a:pPr algn="ctr"/>
            <a:endParaRPr lang="en-ZA" b="1" i="1" dirty="0" smtClean="0">
              <a:solidFill>
                <a:srgbClr val="FF0000"/>
              </a:solidFill>
            </a:endParaRPr>
          </a:p>
          <a:p>
            <a:pPr algn="ctr"/>
            <a:endParaRPr lang="en-ZA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1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3076" name="Picture 6" descr="SA SLIDES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44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Session Outline</a:t>
            </a:r>
            <a:endParaRPr kumimoji="0" lang="en-GB" sz="44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1472" y="1643051"/>
            <a:ext cx="8215370" cy="371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eaLnBrk="1" hangingPunct="1">
              <a:lnSpc>
                <a:spcPct val="140000"/>
              </a:lnSpc>
              <a:buSzPct val="90000"/>
            </a:pPr>
            <a:endParaRPr lang="en-ZA" sz="2800" i="1" dirty="0" smtClean="0"/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r>
              <a:rPr lang="en-ZA" sz="2800" dirty="0" smtClean="0"/>
              <a:t>RDQA Rationale and Functionality</a:t>
            </a:r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r>
              <a:rPr lang="en-ZA" sz="2800" dirty="0" err="1" smtClean="0"/>
              <a:t>Strenghts</a:t>
            </a:r>
            <a:r>
              <a:rPr lang="en-ZA" sz="2800" dirty="0" smtClean="0"/>
              <a:t> and Limitations</a:t>
            </a:r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r>
              <a:rPr lang="en-ZA" sz="2800" dirty="0" smtClean="0"/>
              <a:t>Deployment Context</a:t>
            </a:r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r>
              <a:rPr lang="en-ZA" sz="2800" dirty="0" smtClean="0"/>
              <a:t>Modification and Cross-Industry Application</a:t>
            </a:r>
          </a:p>
          <a:p>
            <a:pPr marL="533400" indent="-533400" eaLnBrk="1" hangingPunct="1">
              <a:lnSpc>
                <a:spcPct val="140000"/>
              </a:lnSpc>
              <a:buSzPct val="90000"/>
            </a:pPr>
            <a:endParaRPr lang="en-ZA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3076" name="Picture 6" descr="SA SLIDES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42910" y="500042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4400" kern="0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ISO</a:t>
            </a:r>
            <a:endParaRPr kumimoji="0" lang="en-GB" sz="44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1472" y="1357298"/>
            <a:ext cx="8215370" cy="1902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endParaRPr lang="en-ZA" sz="2800" i="1" dirty="0" smtClean="0"/>
          </a:p>
          <a:p>
            <a:pPr marL="533400" indent="-533400" eaLnBrk="1" hangingPunct="1">
              <a:lnSpc>
                <a:spcPct val="140000"/>
              </a:lnSpc>
              <a:buSzPct val="90000"/>
            </a:pPr>
            <a:endParaRPr lang="en-ZA" sz="2800" dirty="0" smtClean="0"/>
          </a:p>
          <a:p>
            <a:pPr marL="533400" indent="-533400" eaLnBrk="1" hangingPunct="1">
              <a:lnSpc>
                <a:spcPct val="140000"/>
              </a:lnSpc>
              <a:buSzPct val="90000"/>
            </a:pPr>
            <a:endParaRPr lang="en-ZA" sz="2800" i="1" dirty="0"/>
          </a:p>
        </p:txBody>
      </p:sp>
      <p:grpSp>
        <p:nvGrpSpPr>
          <p:cNvPr id="8" name="Group 119"/>
          <p:cNvGrpSpPr>
            <a:grpSpLocks/>
          </p:cNvGrpSpPr>
          <p:nvPr/>
        </p:nvGrpSpPr>
        <p:grpSpPr bwMode="auto">
          <a:xfrm>
            <a:off x="142875" y="1"/>
            <a:ext cx="8799513" cy="5286388"/>
            <a:chOff x="392" y="975"/>
            <a:chExt cx="5241" cy="2493"/>
          </a:xfrm>
        </p:grpSpPr>
        <p:sp>
          <p:nvSpPr>
            <p:cNvPr id="9" name="AutoShape 64"/>
            <p:cNvSpPr>
              <a:spLocks noChangeAspect="1" noChangeArrowheads="1"/>
            </p:cNvSpPr>
            <p:nvPr/>
          </p:nvSpPr>
          <p:spPr bwMode="auto">
            <a:xfrm>
              <a:off x="392" y="975"/>
              <a:ext cx="5241" cy="249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10" name="Group 118"/>
            <p:cNvGrpSpPr>
              <a:grpSpLocks/>
            </p:cNvGrpSpPr>
            <p:nvPr/>
          </p:nvGrpSpPr>
          <p:grpSpPr bwMode="auto">
            <a:xfrm>
              <a:off x="475" y="1080"/>
              <a:ext cx="5053" cy="2283"/>
              <a:chOff x="475" y="1080"/>
              <a:chExt cx="5053" cy="2283"/>
            </a:xfrm>
          </p:grpSpPr>
          <p:sp>
            <p:nvSpPr>
              <p:cNvPr id="11" name="Text Box 65"/>
              <p:cNvSpPr txBox="1">
                <a:spLocks noChangeArrowheads="1"/>
              </p:cNvSpPr>
              <p:nvPr/>
            </p:nvSpPr>
            <p:spPr bwMode="auto">
              <a:xfrm>
                <a:off x="3726" y="2175"/>
                <a:ext cx="1519" cy="22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endParaRPr lang="en-US">
                  <a:cs typeface="Arial" charset="0"/>
                </a:endParaRPr>
              </a:p>
            </p:txBody>
          </p:sp>
          <p:sp>
            <p:nvSpPr>
              <p:cNvPr id="12" name="Rectangle 66"/>
              <p:cNvSpPr>
                <a:spLocks noChangeArrowheads="1"/>
              </p:cNvSpPr>
              <p:nvPr/>
            </p:nvSpPr>
            <p:spPr bwMode="auto">
              <a:xfrm>
                <a:off x="3203" y="1080"/>
                <a:ext cx="2232" cy="169"/>
              </a:xfrm>
              <a:prstGeom prst="rect">
                <a:avLst/>
              </a:prstGeom>
              <a:solidFill>
                <a:srgbClr val="FF3300"/>
              </a:solidFill>
              <a:ln w="9525" algn="ctr">
                <a:noFill/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algn="ctr"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 b="1">
                    <a:solidFill>
                      <a:srgbClr val="FFFFFF"/>
                    </a:solidFill>
                    <a:cs typeface="Arial" charset="0"/>
                  </a:rPr>
                  <a:t>Dimensions of Quality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13" name="Line 67"/>
              <p:cNvSpPr>
                <a:spLocks noChangeShapeType="1"/>
              </p:cNvSpPr>
              <p:nvPr/>
            </p:nvSpPr>
            <p:spPr bwMode="auto">
              <a:xfrm>
                <a:off x="3203" y="1514"/>
                <a:ext cx="223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14" name="Line 68"/>
              <p:cNvSpPr>
                <a:spLocks noChangeShapeType="1"/>
              </p:cNvSpPr>
              <p:nvPr/>
            </p:nvSpPr>
            <p:spPr bwMode="auto">
              <a:xfrm>
                <a:off x="3203" y="1249"/>
                <a:ext cx="223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15" name="Rectangle 69"/>
              <p:cNvSpPr>
                <a:spLocks noChangeArrowheads="1"/>
              </p:cNvSpPr>
              <p:nvPr/>
            </p:nvSpPr>
            <p:spPr bwMode="auto">
              <a:xfrm>
                <a:off x="3488" y="3036"/>
                <a:ext cx="1956" cy="151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noFill/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600">
                    <a:solidFill>
                      <a:srgbClr val="000000"/>
                    </a:solidFill>
                    <a:cs typeface="Arial" charset="0"/>
                  </a:rPr>
                  <a:t>Data quality mechanisms and controls</a:t>
                </a:r>
                <a:endParaRPr lang="en-US">
                  <a:cs typeface="Arial" charset="0"/>
                </a:endParaRPr>
              </a:p>
            </p:txBody>
          </p:sp>
          <p:sp>
            <p:nvSpPr>
              <p:cNvPr id="16" name="Rectangle 70"/>
              <p:cNvSpPr>
                <a:spLocks noChangeArrowheads="1"/>
              </p:cNvSpPr>
              <p:nvPr/>
            </p:nvSpPr>
            <p:spPr bwMode="auto">
              <a:xfrm>
                <a:off x="3212" y="3036"/>
                <a:ext cx="276" cy="151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noFill/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600">
                    <a:solidFill>
                      <a:srgbClr val="000000"/>
                    </a:solidFill>
                    <a:cs typeface="Arial" charset="0"/>
                  </a:rPr>
                  <a:t>VII</a:t>
                </a:r>
                <a:endParaRPr lang="en-US">
                  <a:cs typeface="Arial" charset="0"/>
                </a:endParaRPr>
              </a:p>
            </p:txBody>
          </p:sp>
          <p:sp>
            <p:nvSpPr>
              <p:cNvPr id="17" name="Rectangle 71"/>
              <p:cNvSpPr>
                <a:spLocks noChangeArrowheads="1"/>
              </p:cNvSpPr>
              <p:nvPr/>
            </p:nvSpPr>
            <p:spPr bwMode="auto">
              <a:xfrm>
                <a:off x="3488" y="2884"/>
                <a:ext cx="1956" cy="152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noFill/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600">
                    <a:solidFill>
                      <a:srgbClr val="000000"/>
                    </a:solidFill>
                    <a:cs typeface="Arial" charset="0"/>
                  </a:rPr>
                  <a:t>Data management processes </a:t>
                </a:r>
                <a:endParaRPr lang="en-US">
                  <a:cs typeface="Arial" charset="0"/>
                </a:endParaRPr>
              </a:p>
            </p:txBody>
          </p:sp>
          <p:sp>
            <p:nvSpPr>
              <p:cNvPr id="18" name="Rectangle 72"/>
              <p:cNvSpPr>
                <a:spLocks noChangeArrowheads="1"/>
              </p:cNvSpPr>
              <p:nvPr/>
            </p:nvSpPr>
            <p:spPr bwMode="auto">
              <a:xfrm>
                <a:off x="3212" y="2884"/>
                <a:ext cx="276" cy="152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noFill/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600">
                    <a:solidFill>
                      <a:srgbClr val="000000"/>
                    </a:solidFill>
                    <a:cs typeface="Arial" charset="0"/>
                  </a:rPr>
                  <a:t>VI</a:t>
                </a:r>
                <a:endParaRPr lang="en-US">
                  <a:cs typeface="Arial" charset="0"/>
                </a:endParaRPr>
              </a:p>
            </p:txBody>
          </p:sp>
          <p:sp>
            <p:nvSpPr>
              <p:cNvPr id="19" name="Rectangle 73"/>
              <p:cNvSpPr>
                <a:spLocks noChangeArrowheads="1"/>
              </p:cNvSpPr>
              <p:nvPr/>
            </p:nvSpPr>
            <p:spPr bwMode="auto">
              <a:xfrm>
                <a:off x="3488" y="3187"/>
                <a:ext cx="1956" cy="152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noFill/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600">
                    <a:solidFill>
                      <a:srgbClr val="000000"/>
                    </a:solidFill>
                    <a:cs typeface="Arial" charset="0"/>
                  </a:rPr>
                  <a:t>Links with the national reporting system</a:t>
                </a:r>
                <a:endParaRPr lang="en-US">
                  <a:cs typeface="Arial" charset="0"/>
                </a:endParaRPr>
              </a:p>
            </p:txBody>
          </p:sp>
          <p:sp>
            <p:nvSpPr>
              <p:cNvPr id="20" name="Rectangle 74"/>
              <p:cNvSpPr>
                <a:spLocks noChangeArrowheads="1"/>
              </p:cNvSpPr>
              <p:nvPr/>
            </p:nvSpPr>
            <p:spPr bwMode="auto">
              <a:xfrm>
                <a:off x="3212" y="3187"/>
                <a:ext cx="276" cy="152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noFill/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600">
                    <a:solidFill>
                      <a:srgbClr val="000000"/>
                    </a:solidFill>
                    <a:cs typeface="Arial" charset="0"/>
                  </a:rPr>
                  <a:t>VIII</a:t>
                </a:r>
                <a:endParaRPr lang="en-US">
                  <a:cs typeface="Arial" charset="0"/>
                </a:endParaRPr>
              </a:p>
            </p:txBody>
          </p:sp>
          <p:sp>
            <p:nvSpPr>
              <p:cNvPr id="21" name="Rectangle 75"/>
              <p:cNvSpPr>
                <a:spLocks noChangeArrowheads="1"/>
              </p:cNvSpPr>
              <p:nvPr/>
            </p:nvSpPr>
            <p:spPr bwMode="auto">
              <a:xfrm>
                <a:off x="3488" y="2582"/>
                <a:ext cx="1956" cy="151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>
                    <a:solidFill>
                      <a:srgbClr val="000000"/>
                    </a:solidFill>
                    <a:cs typeface="Arial" charset="0"/>
                  </a:rPr>
                  <a:t>Data Management Processes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22" name="Rectangle 76"/>
              <p:cNvSpPr>
                <a:spLocks noChangeArrowheads="1"/>
              </p:cNvSpPr>
              <p:nvPr/>
            </p:nvSpPr>
            <p:spPr bwMode="auto">
              <a:xfrm>
                <a:off x="3488" y="2279"/>
                <a:ext cx="1956" cy="152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>
                    <a:solidFill>
                      <a:srgbClr val="000000"/>
                    </a:solidFill>
                    <a:cs typeface="Arial" charset="0"/>
                  </a:rPr>
                  <a:t>Indicator Definitions and Reporting Guidelines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23" name="Rectangle 77"/>
              <p:cNvSpPr>
                <a:spLocks noChangeArrowheads="1"/>
              </p:cNvSpPr>
              <p:nvPr/>
            </p:nvSpPr>
            <p:spPr bwMode="auto">
              <a:xfrm>
                <a:off x="3212" y="2279"/>
                <a:ext cx="276" cy="152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noFill/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>
                    <a:solidFill>
                      <a:srgbClr val="000000"/>
                    </a:solidFill>
                    <a:cs typeface="Arial" charset="0"/>
                  </a:rPr>
                  <a:t>II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24" name="Line 78"/>
              <p:cNvSpPr>
                <a:spLocks noChangeShapeType="1"/>
              </p:cNvSpPr>
              <p:nvPr/>
            </p:nvSpPr>
            <p:spPr bwMode="auto">
              <a:xfrm>
                <a:off x="3212" y="3339"/>
                <a:ext cx="223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25" name="Line 79"/>
              <p:cNvSpPr>
                <a:spLocks noChangeShapeType="1"/>
              </p:cNvSpPr>
              <p:nvPr/>
            </p:nvSpPr>
            <p:spPr bwMode="auto">
              <a:xfrm>
                <a:off x="3212" y="1881"/>
                <a:ext cx="0" cy="1458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26" name="Line 80"/>
              <p:cNvSpPr>
                <a:spLocks noChangeShapeType="1"/>
              </p:cNvSpPr>
              <p:nvPr/>
            </p:nvSpPr>
            <p:spPr bwMode="auto">
              <a:xfrm>
                <a:off x="5444" y="1881"/>
                <a:ext cx="0" cy="1458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27" name="Line 81"/>
              <p:cNvSpPr>
                <a:spLocks noChangeShapeType="1"/>
              </p:cNvSpPr>
              <p:nvPr/>
            </p:nvSpPr>
            <p:spPr bwMode="auto">
              <a:xfrm>
                <a:off x="3212" y="2128"/>
                <a:ext cx="223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28" name="Line 82"/>
              <p:cNvSpPr>
                <a:spLocks noChangeShapeType="1"/>
              </p:cNvSpPr>
              <p:nvPr/>
            </p:nvSpPr>
            <p:spPr bwMode="auto">
              <a:xfrm>
                <a:off x="3212" y="2733"/>
                <a:ext cx="223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29" name="Line 83"/>
              <p:cNvSpPr>
                <a:spLocks noChangeShapeType="1"/>
              </p:cNvSpPr>
              <p:nvPr/>
            </p:nvSpPr>
            <p:spPr bwMode="auto">
              <a:xfrm>
                <a:off x="3212" y="2884"/>
                <a:ext cx="223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30" name="Line 84"/>
              <p:cNvSpPr>
                <a:spLocks noChangeShapeType="1"/>
              </p:cNvSpPr>
              <p:nvPr/>
            </p:nvSpPr>
            <p:spPr bwMode="auto">
              <a:xfrm>
                <a:off x="3212" y="3036"/>
                <a:ext cx="2232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31" name="Line 85"/>
              <p:cNvSpPr>
                <a:spLocks noChangeShapeType="1"/>
              </p:cNvSpPr>
              <p:nvPr/>
            </p:nvSpPr>
            <p:spPr bwMode="auto">
              <a:xfrm>
                <a:off x="3212" y="3187"/>
                <a:ext cx="2232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grpSp>
            <p:nvGrpSpPr>
              <p:cNvPr id="32" name="Group 86"/>
              <p:cNvGrpSpPr>
                <a:grpSpLocks/>
              </p:cNvGrpSpPr>
              <p:nvPr/>
            </p:nvGrpSpPr>
            <p:grpSpPr bwMode="auto">
              <a:xfrm>
                <a:off x="806" y="2838"/>
                <a:ext cx="2041" cy="308"/>
                <a:chOff x="816" y="3490"/>
                <a:chExt cx="2064" cy="311"/>
              </a:xfrm>
            </p:grpSpPr>
            <p:sp>
              <p:nvSpPr>
                <p:cNvPr id="61" name="Rectangle 87"/>
                <p:cNvSpPr>
                  <a:spLocks noChangeArrowheads="1"/>
                </p:cNvSpPr>
                <p:nvPr/>
              </p:nvSpPr>
              <p:spPr bwMode="auto">
                <a:xfrm>
                  <a:off x="816" y="3490"/>
                  <a:ext cx="2064" cy="311"/>
                </a:xfrm>
                <a:prstGeom prst="rect">
                  <a:avLst/>
                </a:prstGeom>
                <a:solidFill>
                  <a:srgbClr val="CCECFF"/>
                </a:solidFill>
                <a:ln w="12700">
                  <a:solidFill>
                    <a:srgbClr val="000000"/>
                  </a:solidFill>
                  <a:prstDash val="dash"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62" name="Text Box 88"/>
                <p:cNvSpPr txBox="1">
                  <a:spLocks noChangeArrowheads="1"/>
                </p:cNvSpPr>
                <p:nvPr/>
              </p:nvSpPr>
              <p:spPr bwMode="auto">
                <a:xfrm>
                  <a:off x="1012" y="3574"/>
                  <a:ext cx="8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62179" tIns="31090" rIns="62179" bIns="31090"/>
                <a:lstStyle/>
                <a:p>
                  <a:pPr algn="ctr" defTabSz="912813">
                    <a:spcBef>
                      <a:spcPct val="50000"/>
                    </a:spcBef>
                    <a:buFontTx/>
                    <a:buChar char="•"/>
                  </a:pPr>
                  <a:r>
                    <a:rPr lang="en-US" sz="1000" b="1">
                      <a:solidFill>
                        <a:srgbClr val="000000"/>
                      </a:solidFill>
                      <a:cs typeface="Arial" charset="0"/>
                    </a:rPr>
                    <a:t>Service Points</a:t>
                  </a:r>
                  <a:endParaRPr lang="en-US" sz="1000">
                    <a:cs typeface="Arial" charset="0"/>
                  </a:endParaRPr>
                </a:p>
              </p:txBody>
            </p:sp>
          </p:grpSp>
          <p:grpSp>
            <p:nvGrpSpPr>
              <p:cNvPr id="33" name="Group 89"/>
              <p:cNvGrpSpPr>
                <a:grpSpLocks/>
              </p:cNvGrpSpPr>
              <p:nvPr/>
            </p:nvGrpSpPr>
            <p:grpSpPr bwMode="auto">
              <a:xfrm>
                <a:off x="806" y="2372"/>
                <a:ext cx="2041" cy="308"/>
                <a:chOff x="816" y="3065"/>
                <a:chExt cx="2064" cy="312"/>
              </a:xfrm>
            </p:grpSpPr>
            <p:sp>
              <p:nvSpPr>
                <p:cNvPr id="59" name="Rectangle 90"/>
                <p:cNvSpPr>
                  <a:spLocks noChangeArrowheads="1"/>
                </p:cNvSpPr>
                <p:nvPr/>
              </p:nvSpPr>
              <p:spPr bwMode="auto">
                <a:xfrm>
                  <a:off x="816" y="3065"/>
                  <a:ext cx="2064" cy="312"/>
                </a:xfrm>
                <a:prstGeom prst="rect">
                  <a:avLst/>
                </a:prstGeom>
                <a:solidFill>
                  <a:srgbClr val="CCECFF"/>
                </a:solidFill>
                <a:ln w="12700">
                  <a:solidFill>
                    <a:srgbClr val="000000"/>
                  </a:solidFill>
                  <a:prstDash val="dash"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60" name="Text Box 91"/>
                <p:cNvSpPr txBox="1">
                  <a:spLocks noChangeArrowheads="1"/>
                </p:cNvSpPr>
                <p:nvPr/>
              </p:nvSpPr>
              <p:spPr bwMode="auto">
                <a:xfrm>
                  <a:off x="856" y="3106"/>
                  <a:ext cx="1200" cy="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62179" tIns="31090" rIns="62179" bIns="31090"/>
                <a:lstStyle/>
                <a:p>
                  <a:pPr algn="ctr" defTabSz="912813">
                    <a:spcBef>
                      <a:spcPct val="50000"/>
                    </a:spcBef>
                    <a:buFontTx/>
                    <a:buChar char="•"/>
                  </a:pPr>
                  <a:r>
                    <a:rPr lang="en-US" sz="1000" b="1">
                      <a:solidFill>
                        <a:srgbClr val="000000"/>
                      </a:solidFill>
                      <a:cs typeface="Arial" charset="0"/>
                    </a:rPr>
                    <a:t>Intermediate Aggregation Levels </a:t>
                  </a:r>
                  <a:r>
                    <a:rPr lang="en-US" sz="1000">
                      <a:solidFill>
                        <a:srgbClr val="000000"/>
                      </a:solidFill>
                      <a:cs typeface="Arial" charset="0"/>
                    </a:rPr>
                    <a:t>(e.g. Districts, Regions)</a:t>
                  </a:r>
                  <a:r>
                    <a:rPr lang="en-US" sz="1000" b="1">
                      <a:solidFill>
                        <a:srgbClr val="000000"/>
                      </a:solidFill>
                      <a:cs typeface="Arial" charset="0"/>
                    </a:rPr>
                    <a:t> </a:t>
                  </a:r>
                  <a:endParaRPr lang="en-US" sz="1000">
                    <a:cs typeface="Arial" charset="0"/>
                  </a:endParaRPr>
                </a:p>
              </p:txBody>
            </p:sp>
          </p:grpSp>
          <p:grpSp>
            <p:nvGrpSpPr>
              <p:cNvPr id="34" name="Group 92"/>
              <p:cNvGrpSpPr>
                <a:grpSpLocks/>
              </p:cNvGrpSpPr>
              <p:nvPr/>
            </p:nvGrpSpPr>
            <p:grpSpPr bwMode="auto">
              <a:xfrm>
                <a:off x="806" y="1908"/>
                <a:ext cx="2041" cy="307"/>
                <a:chOff x="816" y="2641"/>
                <a:chExt cx="2064" cy="311"/>
              </a:xfrm>
            </p:grpSpPr>
            <p:sp>
              <p:nvSpPr>
                <p:cNvPr id="57" name="Rectangle 93"/>
                <p:cNvSpPr>
                  <a:spLocks noChangeArrowheads="1"/>
                </p:cNvSpPr>
                <p:nvPr/>
              </p:nvSpPr>
              <p:spPr bwMode="auto">
                <a:xfrm>
                  <a:off x="816" y="2641"/>
                  <a:ext cx="2064" cy="311"/>
                </a:xfrm>
                <a:prstGeom prst="rect">
                  <a:avLst/>
                </a:prstGeom>
                <a:solidFill>
                  <a:srgbClr val="CCECFF"/>
                </a:solidFill>
                <a:ln w="12700">
                  <a:solidFill>
                    <a:srgbClr val="000000"/>
                  </a:solidFill>
                  <a:prstDash val="dash"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endParaRPr lang="en-US"/>
                </a:p>
              </p:txBody>
            </p:sp>
            <p:sp>
              <p:nvSpPr>
                <p:cNvPr id="58" name="Text Box 94"/>
                <p:cNvSpPr txBox="1">
                  <a:spLocks noChangeArrowheads="1"/>
                </p:cNvSpPr>
                <p:nvPr/>
              </p:nvSpPr>
              <p:spPr bwMode="auto">
                <a:xfrm>
                  <a:off x="1012" y="2725"/>
                  <a:ext cx="888" cy="1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lIns="62179" tIns="31090" rIns="62179" bIns="31090"/>
                <a:lstStyle/>
                <a:p>
                  <a:pPr algn="ctr" defTabSz="912813">
                    <a:spcBef>
                      <a:spcPct val="50000"/>
                    </a:spcBef>
                    <a:buFontTx/>
                    <a:buChar char="•"/>
                  </a:pPr>
                  <a:r>
                    <a:rPr lang="en-US" sz="1000" b="1">
                      <a:solidFill>
                        <a:srgbClr val="000000"/>
                      </a:solidFill>
                      <a:cs typeface="Arial" charset="0"/>
                    </a:rPr>
                    <a:t>M&amp;E Unit</a:t>
                  </a:r>
                  <a:endParaRPr lang="en-US" sz="1000">
                    <a:cs typeface="Arial" charset="0"/>
                  </a:endParaRPr>
                </a:p>
              </p:txBody>
            </p:sp>
          </p:grpSp>
          <p:sp>
            <p:nvSpPr>
              <p:cNvPr id="35" name="Oval 95"/>
              <p:cNvSpPr>
                <a:spLocks noChangeArrowheads="1"/>
              </p:cNvSpPr>
              <p:nvPr/>
            </p:nvSpPr>
            <p:spPr bwMode="auto">
              <a:xfrm>
                <a:off x="1755" y="1089"/>
                <a:ext cx="1074" cy="398"/>
              </a:xfrm>
              <a:prstGeom prst="ellipse">
                <a:avLst/>
              </a:prstGeom>
              <a:solidFill>
                <a:srgbClr val="FF3300"/>
              </a:solidFill>
              <a:ln w="12700">
                <a:noFill/>
                <a:round/>
                <a:headEnd/>
                <a:tailEnd/>
              </a:ln>
            </p:spPr>
            <p:txBody>
              <a:bodyPr lIns="62179" tIns="31090" rIns="62179" bIns="31090" anchor="ctr"/>
              <a:lstStyle/>
              <a:p>
                <a:pPr algn="ctr" defTabSz="912813">
                  <a:spcBef>
                    <a:spcPct val="50000"/>
                  </a:spcBef>
                  <a:buFontTx/>
                  <a:buChar char="•"/>
                </a:pPr>
                <a:r>
                  <a:rPr lang="fr-FR" sz="1000" b="1">
                    <a:solidFill>
                      <a:srgbClr val="FFFFFF"/>
                    </a:solidFill>
                    <a:cs typeface="Arial" charset="0"/>
                  </a:rPr>
                  <a:t>QUALITY DATA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36" name="Rectangle 96"/>
              <p:cNvSpPr>
                <a:spLocks noChangeArrowheads="1"/>
              </p:cNvSpPr>
              <p:nvPr/>
            </p:nvSpPr>
            <p:spPr bwMode="auto">
              <a:xfrm>
                <a:off x="3203" y="1249"/>
                <a:ext cx="2232" cy="258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noFill/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algn="ctr"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>
                    <a:solidFill>
                      <a:srgbClr val="000000"/>
                    </a:solidFill>
                    <a:cs typeface="Arial" charset="0"/>
                  </a:rPr>
                  <a:t>Accuracy, Completeness, Reliability, Timeliness, Confidentiality, Precision, Integrity 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37" name="AutoShape 97"/>
              <p:cNvSpPr>
                <a:spLocks/>
              </p:cNvSpPr>
              <p:nvPr/>
            </p:nvSpPr>
            <p:spPr bwMode="auto">
              <a:xfrm>
                <a:off x="2942" y="1629"/>
                <a:ext cx="190" cy="1567"/>
              </a:xfrm>
              <a:prstGeom prst="rightBrace">
                <a:avLst>
                  <a:gd name="adj1" fmla="val 68728"/>
                  <a:gd name="adj2" fmla="val 50000"/>
                </a:avLst>
              </a:prstGeom>
              <a:noFill/>
              <a:ln w="19050">
                <a:solidFill>
                  <a:srgbClr val="80808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38" name="Rectangle 98"/>
              <p:cNvSpPr>
                <a:spLocks noChangeArrowheads="1"/>
              </p:cNvSpPr>
              <p:nvPr/>
            </p:nvSpPr>
            <p:spPr bwMode="auto">
              <a:xfrm>
                <a:off x="3488" y="2733"/>
                <a:ext cx="1956" cy="151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>
                    <a:solidFill>
                      <a:srgbClr val="000000"/>
                    </a:solidFill>
                    <a:cs typeface="Arial" charset="0"/>
                  </a:rPr>
                  <a:t>Links with National Reporting System 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39" name="Rectangle 99"/>
              <p:cNvSpPr>
                <a:spLocks noChangeArrowheads="1"/>
              </p:cNvSpPr>
              <p:nvPr/>
            </p:nvSpPr>
            <p:spPr bwMode="auto">
              <a:xfrm>
                <a:off x="3212" y="2733"/>
                <a:ext cx="276" cy="151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>
                    <a:solidFill>
                      <a:srgbClr val="000000"/>
                    </a:solidFill>
                    <a:cs typeface="Arial" charset="0"/>
                  </a:rPr>
                  <a:t>V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40" name="Rectangle 100"/>
              <p:cNvSpPr>
                <a:spLocks noChangeArrowheads="1"/>
              </p:cNvSpPr>
              <p:nvPr/>
            </p:nvSpPr>
            <p:spPr bwMode="auto">
              <a:xfrm>
                <a:off x="3212" y="2582"/>
                <a:ext cx="276" cy="151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>
                    <a:solidFill>
                      <a:srgbClr val="000000"/>
                    </a:solidFill>
                    <a:cs typeface="Arial" charset="0"/>
                  </a:rPr>
                  <a:t>IV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41" name="Rectangle 101"/>
              <p:cNvSpPr>
                <a:spLocks noChangeArrowheads="1"/>
              </p:cNvSpPr>
              <p:nvPr/>
            </p:nvSpPr>
            <p:spPr bwMode="auto">
              <a:xfrm>
                <a:off x="3488" y="2431"/>
                <a:ext cx="1956" cy="151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>
                    <a:solidFill>
                      <a:srgbClr val="000000"/>
                    </a:solidFill>
                    <a:cs typeface="Arial" charset="0"/>
                  </a:rPr>
                  <a:t>Data-collection and Reporting Forms / Tools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42" name="Rectangle 102"/>
              <p:cNvSpPr>
                <a:spLocks noChangeArrowheads="1"/>
              </p:cNvSpPr>
              <p:nvPr/>
            </p:nvSpPr>
            <p:spPr bwMode="auto">
              <a:xfrm>
                <a:off x="3212" y="2431"/>
                <a:ext cx="276" cy="151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>
                    <a:solidFill>
                      <a:srgbClr val="000000"/>
                    </a:solidFill>
                    <a:cs typeface="Arial" charset="0"/>
                  </a:rPr>
                  <a:t>III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43" name="Rectangle 103"/>
              <p:cNvSpPr>
                <a:spLocks noChangeArrowheads="1"/>
              </p:cNvSpPr>
              <p:nvPr/>
            </p:nvSpPr>
            <p:spPr bwMode="auto">
              <a:xfrm>
                <a:off x="3488" y="2128"/>
                <a:ext cx="1956" cy="151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>
                    <a:solidFill>
                      <a:srgbClr val="000000"/>
                    </a:solidFill>
                    <a:cs typeface="Arial" charset="0"/>
                  </a:rPr>
                  <a:t>M&amp;E Structure, Functions and Capabilities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44" name="Rectangle 104"/>
              <p:cNvSpPr>
                <a:spLocks noChangeArrowheads="1"/>
              </p:cNvSpPr>
              <p:nvPr/>
            </p:nvSpPr>
            <p:spPr bwMode="auto">
              <a:xfrm>
                <a:off x="3212" y="2128"/>
                <a:ext cx="276" cy="151"/>
              </a:xfrm>
              <a:prstGeom prst="rect">
                <a:avLst/>
              </a:prstGeom>
              <a:solidFill>
                <a:srgbClr val="FFFF99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>
                    <a:solidFill>
                      <a:srgbClr val="000000"/>
                    </a:solidFill>
                    <a:cs typeface="Arial" charset="0"/>
                  </a:rPr>
                  <a:t>I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45" name="Rectangle 105"/>
              <p:cNvSpPr>
                <a:spLocks noChangeArrowheads="1"/>
              </p:cNvSpPr>
              <p:nvPr/>
            </p:nvSpPr>
            <p:spPr bwMode="auto">
              <a:xfrm>
                <a:off x="3212" y="1881"/>
                <a:ext cx="2232" cy="247"/>
              </a:xfrm>
              <a:prstGeom prst="rect">
                <a:avLst/>
              </a:prstGeom>
              <a:solidFill>
                <a:srgbClr val="808080"/>
              </a:solidFill>
              <a:ln w="9525" algn="ctr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62179" tIns="31090" rIns="62179" bIns="31090"/>
              <a:lstStyle/>
              <a:p>
                <a:pPr algn="ctr"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000" b="1">
                    <a:solidFill>
                      <a:srgbClr val="FFFFFF"/>
                    </a:solidFill>
                    <a:cs typeface="Arial" charset="0"/>
                  </a:rPr>
                  <a:t>Functional Components of a Data Management System Needed to Ensure Data Quality </a:t>
                </a:r>
                <a:endParaRPr lang="en-US" sz="1000">
                  <a:cs typeface="Arial" charset="0"/>
                </a:endParaRPr>
              </a:p>
            </p:txBody>
          </p:sp>
          <p:sp>
            <p:nvSpPr>
              <p:cNvPr id="46" name="Line 106"/>
              <p:cNvSpPr>
                <a:spLocks noChangeShapeType="1"/>
              </p:cNvSpPr>
              <p:nvPr/>
            </p:nvSpPr>
            <p:spPr bwMode="auto">
              <a:xfrm>
                <a:off x="3212" y="1881"/>
                <a:ext cx="223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47" name="Line 107"/>
              <p:cNvSpPr>
                <a:spLocks noChangeShapeType="1"/>
              </p:cNvSpPr>
              <p:nvPr/>
            </p:nvSpPr>
            <p:spPr bwMode="auto">
              <a:xfrm>
                <a:off x="3212" y="2279"/>
                <a:ext cx="223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48" name="Line 108"/>
              <p:cNvSpPr>
                <a:spLocks noChangeShapeType="1"/>
              </p:cNvSpPr>
              <p:nvPr/>
            </p:nvSpPr>
            <p:spPr bwMode="auto">
              <a:xfrm>
                <a:off x="3488" y="2128"/>
                <a:ext cx="0" cy="1211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49" name="Line 109"/>
              <p:cNvSpPr>
                <a:spLocks noChangeShapeType="1"/>
              </p:cNvSpPr>
              <p:nvPr/>
            </p:nvSpPr>
            <p:spPr bwMode="auto">
              <a:xfrm>
                <a:off x="3212" y="2431"/>
                <a:ext cx="223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50" name="Line 110"/>
              <p:cNvSpPr>
                <a:spLocks noChangeShapeType="1"/>
              </p:cNvSpPr>
              <p:nvPr/>
            </p:nvSpPr>
            <p:spPr bwMode="auto">
              <a:xfrm>
                <a:off x="3212" y="2582"/>
                <a:ext cx="2232" cy="0"/>
              </a:xfrm>
              <a:prstGeom prst="line">
                <a:avLst/>
              </a:prstGeom>
              <a:noFill/>
              <a:ln w="12700" cap="rnd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ZA"/>
              </a:p>
            </p:txBody>
          </p:sp>
          <p:sp>
            <p:nvSpPr>
              <p:cNvPr id="51" name="AutoShape 111"/>
              <p:cNvSpPr>
                <a:spLocks noChangeArrowheads="1"/>
              </p:cNvSpPr>
              <p:nvPr/>
            </p:nvSpPr>
            <p:spPr bwMode="auto">
              <a:xfrm rot="-5400000">
                <a:off x="1490" y="1787"/>
                <a:ext cx="1660" cy="1223"/>
              </a:xfrm>
              <a:prstGeom prst="rightArrow">
                <a:avLst>
                  <a:gd name="adj1" fmla="val 50704"/>
                  <a:gd name="adj2" fmla="val 14321"/>
                </a:avLst>
              </a:prstGeom>
              <a:solidFill>
                <a:srgbClr val="80808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62179" tIns="31090" rIns="62179" bIns="31090" anchor="ctr"/>
              <a:lstStyle/>
              <a:p>
                <a:pPr algn="ctr" defTabSz="912813">
                  <a:spcBef>
                    <a:spcPct val="50000"/>
                  </a:spcBef>
                  <a:buFontTx/>
                  <a:buChar char="•"/>
                </a:pPr>
                <a:r>
                  <a:rPr lang="en-US" sz="1200" b="1">
                    <a:solidFill>
                      <a:srgbClr val="FFFFFF"/>
                    </a:solidFill>
                    <a:cs typeface="Arial" charset="0"/>
                  </a:rPr>
                  <a:t>Data-Management and </a:t>
                </a:r>
                <a:br>
                  <a:rPr lang="en-US" sz="1200" b="1">
                    <a:solidFill>
                      <a:srgbClr val="FFFFFF"/>
                    </a:solidFill>
                    <a:cs typeface="Arial" charset="0"/>
                  </a:rPr>
                </a:br>
                <a:r>
                  <a:rPr lang="en-US" sz="1200" b="1">
                    <a:solidFill>
                      <a:srgbClr val="FFFFFF"/>
                    </a:solidFill>
                    <a:cs typeface="Arial" charset="0"/>
                  </a:rPr>
                  <a:t>Reporting System</a:t>
                </a:r>
                <a:endParaRPr lang="en-US" sz="1200">
                  <a:cs typeface="Arial" charset="0"/>
                </a:endParaRPr>
              </a:p>
            </p:txBody>
          </p:sp>
          <p:sp>
            <p:nvSpPr>
              <p:cNvPr id="52" name="AutoShape 112"/>
              <p:cNvSpPr>
                <a:spLocks/>
              </p:cNvSpPr>
              <p:nvPr/>
            </p:nvSpPr>
            <p:spPr bwMode="auto">
              <a:xfrm>
                <a:off x="2942" y="1119"/>
                <a:ext cx="190" cy="380"/>
              </a:xfrm>
              <a:prstGeom prst="rightBrace">
                <a:avLst>
                  <a:gd name="adj1" fmla="val 16667"/>
                  <a:gd name="adj2" fmla="val 50000"/>
                </a:avLst>
              </a:prstGeom>
              <a:noFill/>
              <a:ln w="19050">
                <a:solidFill>
                  <a:srgbClr val="FF33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53" name="AutoShape 113"/>
              <p:cNvSpPr>
                <a:spLocks/>
              </p:cNvSpPr>
              <p:nvPr/>
            </p:nvSpPr>
            <p:spPr bwMode="auto">
              <a:xfrm flipH="1">
                <a:off x="642" y="1962"/>
                <a:ext cx="128" cy="1087"/>
              </a:xfrm>
              <a:prstGeom prst="rightBrace">
                <a:avLst>
                  <a:gd name="adj1" fmla="val 70768"/>
                  <a:gd name="adj2" fmla="val 48949"/>
                </a:avLst>
              </a:prstGeom>
              <a:noFill/>
              <a:ln w="12700">
                <a:solidFill>
                  <a:srgbClr val="333399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54" name="Rectangle 114"/>
              <p:cNvSpPr>
                <a:spLocks noChangeArrowheads="1"/>
              </p:cNvSpPr>
              <p:nvPr/>
            </p:nvSpPr>
            <p:spPr bwMode="auto">
              <a:xfrm>
                <a:off x="3154" y="2888"/>
                <a:ext cx="2374" cy="475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55" name="Rectangle 115"/>
              <p:cNvSpPr>
                <a:spLocks noChangeArrowheads="1"/>
              </p:cNvSpPr>
              <p:nvPr/>
            </p:nvSpPr>
            <p:spPr bwMode="auto">
              <a:xfrm>
                <a:off x="3154" y="2888"/>
                <a:ext cx="2374" cy="475"/>
              </a:xfrm>
              <a:prstGeom prst="rect">
                <a:avLst/>
              </a:prstGeom>
              <a:solidFill>
                <a:srgbClr val="FFFFFF"/>
              </a:solidFill>
              <a:ln w="9525" algn="ctr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56" name="Text Box 117"/>
              <p:cNvSpPr txBox="1">
                <a:spLocks noChangeArrowheads="1"/>
              </p:cNvSpPr>
              <p:nvPr/>
            </p:nvSpPr>
            <p:spPr bwMode="auto">
              <a:xfrm rot="10800000">
                <a:off x="475" y="2057"/>
                <a:ext cx="183" cy="8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eaVert" anchor="b" anchorCtr="1"/>
              <a:lstStyle/>
              <a:p>
                <a:r>
                  <a:rPr lang="en-US" sz="1200">
                    <a:solidFill>
                      <a:schemeClr val="folHlink"/>
                    </a:solidFill>
                  </a:rPr>
                  <a:t>Reporting Levels</a:t>
                </a: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214282" y="5429264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ZA" dirty="0" smtClean="0"/>
              <a:t>Source: RDQA Guidance</a:t>
            </a: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3076" name="Picture 6" descr="SA SLIDES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44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RDQA Uses</a:t>
            </a:r>
            <a:r>
              <a:rPr kumimoji="0" lang="en-GB" sz="44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en-GB" sz="44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357298"/>
            <a:ext cx="9001156" cy="4573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None/>
            </a:pPr>
            <a:r>
              <a:rPr lang="en-US" sz="2800" dirty="0" smtClean="0"/>
              <a:t>The RDQA can serve multiple purposes:</a:t>
            </a:r>
          </a:p>
          <a:p>
            <a:pPr>
              <a:buFont typeface="Wingdings" pitchFamily="2" charset="2"/>
              <a:buNone/>
            </a:pPr>
            <a:endParaRPr lang="en-US" sz="2800" dirty="0" smtClean="0"/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Routine data quality checks as part of on-going supervision</a:t>
            </a:r>
            <a:r>
              <a:rPr lang="en-US" sz="2400" i="1" dirty="0" smtClean="0"/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Initial and follow-up assessments to measure performance improvement over time: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Strengthening program staff’s capacity in data management and reporting: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Preparation for a formal data quality audit·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Partner and other stakeholder assessment (internal)</a:t>
            </a:r>
          </a:p>
          <a:p>
            <a:pPr lvl="1"/>
            <a:endParaRPr lang="en-ZA" sz="2800" dirty="0" smtClean="0"/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endParaRPr lang="en-ZA" sz="28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3076" name="Picture 6" descr="SA SLIDES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44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Terminology</a:t>
            </a:r>
            <a:r>
              <a:rPr kumimoji="0" lang="en-GB" sz="44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en-GB" sz="44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00166" y="1643051"/>
            <a:ext cx="6215106" cy="1229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eaLnBrk="1" hangingPunct="1">
              <a:lnSpc>
                <a:spcPct val="140000"/>
              </a:lnSpc>
              <a:buSzPct val="90000"/>
            </a:pPr>
            <a:endParaRPr lang="en-ZA" sz="2800" dirty="0" smtClean="0"/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endParaRPr lang="en-ZA" sz="2800" i="1" dirty="0" smtClean="0"/>
          </a:p>
        </p:txBody>
      </p:sp>
      <p:sp>
        <p:nvSpPr>
          <p:cNvPr id="8" name="Rectangle 7"/>
          <p:cNvSpPr/>
          <p:nvPr/>
        </p:nvSpPr>
        <p:spPr>
          <a:xfrm>
            <a:off x="285720" y="1285860"/>
            <a:ext cx="885828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Lets take a look at the tool - 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Service Delivery Points/Sites = Facilities/Source of Data Collection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District Aggregation Sites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Regional Aggregation Level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National M&amp;E Level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Verification Factor = A standard, quantitative measure of Validity and reporting Consistency.  A ratio of the </a:t>
            </a:r>
            <a:r>
              <a:rPr lang="en-US" sz="2400" i="1" dirty="0" smtClean="0"/>
              <a:t>actual count </a:t>
            </a:r>
            <a:r>
              <a:rPr lang="en-US" sz="2400" dirty="0" smtClean="0"/>
              <a:t>for a specific reporting period/indicator and the number </a:t>
            </a:r>
            <a:r>
              <a:rPr lang="en-US" sz="2400" i="1" dirty="0" smtClean="0"/>
              <a:t>reported </a:t>
            </a:r>
            <a:r>
              <a:rPr lang="en-US" sz="2400" dirty="0" smtClean="0"/>
              <a:t>to the next level.  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Cross Checks - Checks of the verified report totals with other data-sources </a:t>
            </a:r>
            <a:endParaRPr lang="en-ZA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3076" name="Picture 6" descr="SA SLIDES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71472" y="0"/>
            <a:ext cx="8229600" cy="1355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28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RDQA Components</a:t>
            </a:r>
            <a:endParaRPr kumimoji="0" lang="en-GB" sz="28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00166" y="1643051"/>
            <a:ext cx="6215106" cy="371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r>
              <a:rPr lang="en-ZA" sz="2800" dirty="0" smtClean="0"/>
              <a:t>Trace and Verification Protocol</a:t>
            </a:r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r>
              <a:rPr lang="en-ZA" sz="2800" dirty="0" smtClean="0"/>
              <a:t>Systems Assessment Protocol</a:t>
            </a:r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r>
              <a:rPr lang="en-ZA" sz="2800" dirty="0" smtClean="0"/>
              <a:t>Recommendations and Action Plan</a:t>
            </a:r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r>
              <a:rPr lang="en-ZA" sz="2800" dirty="0" smtClean="0"/>
              <a:t>Graphic Displays</a:t>
            </a:r>
          </a:p>
          <a:p>
            <a:pPr marL="533400" indent="-533400" eaLnBrk="1" hangingPunct="1">
              <a:lnSpc>
                <a:spcPct val="140000"/>
              </a:lnSpc>
              <a:buSzPct val="90000"/>
            </a:pPr>
            <a:endParaRPr lang="en-ZA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3076" name="Picture 6" descr="SA SLIDES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00166" y="1643051"/>
            <a:ext cx="6215106" cy="1229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eaLnBrk="1" hangingPunct="1">
              <a:lnSpc>
                <a:spcPct val="140000"/>
              </a:lnSpc>
              <a:buSzPct val="90000"/>
            </a:pPr>
            <a:endParaRPr lang="en-ZA" sz="2800" dirty="0" smtClean="0"/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endParaRPr lang="en-ZA" sz="2800" i="1" dirty="0" smtClean="0"/>
          </a:p>
        </p:txBody>
      </p:sp>
      <p:sp>
        <p:nvSpPr>
          <p:cNvPr id="7" name="Rectangle 6"/>
          <p:cNvSpPr/>
          <p:nvPr/>
        </p:nvSpPr>
        <p:spPr>
          <a:xfrm>
            <a:off x="428596" y="1428736"/>
            <a:ext cx="83582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i="1" dirty="0" smtClean="0"/>
          </a:p>
          <a:p>
            <a:pPr>
              <a:buFont typeface="Arial" pitchFamily="34" charset="0"/>
              <a:buChar char="•"/>
            </a:pPr>
            <a:endParaRPr lang="en-US" i="1" dirty="0" smtClean="0"/>
          </a:p>
          <a:p>
            <a:pPr>
              <a:buFont typeface="Arial" pitchFamily="34" charset="0"/>
              <a:buChar char="•"/>
            </a:pPr>
            <a:endParaRPr lang="en-US" i="1" dirty="0" smtClean="0"/>
          </a:p>
        </p:txBody>
      </p:sp>
      <p:grpSp>
        <p:nvGrpSpPr>
          <p:cNvPr id="8" name="Group 4"/>
          <p:cNvGrpSpPr>
            <a:grpSpLocks/>
          </p:cNvGrpSpPr>
          <p:nvPr/>
        </p:nvGrpSpPr>
        <p:grpSpPr bwMode="auto">
          <a:xfrm>
            <a:off x="357188" y="0"/>
            <a:ext cx="8534400" cy="6858000"/>
            <a:chOff x="0" y="96"/>
            <a:chExt cx="5616" cy="4127"/>
          </a:xfrm>
        </p:grpSpPr>
        <p:sp>
          <p:nvSpPr>
            <p:cNvPr id="9" name="Oval 5"/>
            <p:cNvSpPr>
              <a:spLocks noChangeArrowheads="1"/>
            </p:cNvSpPr>
            <p:nvPr/>
          </p:nvSpPr>
          <p:spPr bwMode="auto">
            <a:xfrm>
              <a:off x="0" y="3601"/>
              <a:ext cx="770" cy="575"/>
            </a:xfrm>
            <a:prstGeom prst="ellipse">
              <a:avLst/>
            </a:prstGeom>
            <a:noFill/>
            <a:ln w="12700" algn="ctr">
              <a:solidFill>
                <a:schemeClr val="tx2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10" name="Group 6"/>
            <p:cNvGrpSpPr>
              <a:grpSpLocks/>
            </p:cNvGrpSpPr>
            <p:nvPr/>
          </p:nvGrpSpPr>
          <p:grpSpPr bwMode="auto">
            <a:xfrm>
              <a:off x="3936" y="3072"/>
              <a:ext cx="1680" cy="1080"/>
              <a:chOff x="3984" y="3072"/>
              <a:chExt cx="1680" cy="1080"/>
            </a:xfrm>
          </p:grpSpPr>
          <p:grpSp>
            <p:nvGrpSpPr>
              <p:cNvPr id="136" name="Group 7"/>
              <p:cNvGrpSpPr>
                <a:grpSpLocks/>
              </p:cNvGrpSpPr>
              <p:nvPr/>
            </p:nvGrpSpPr>
            <p:grpSpPr bwMode="auto">
              <a:xfrm>
                <a:off x="4028" y="3072"/>
                <a:ext cx="772" cy="432"/>
                <a:chOff x="912" y="3216"/>
                <a:chExt cx="816" cy="432"/>
              </a:xfrm>
            </p:grpSpPr>
            <p:sp>
              <p:nvSpPr>
                <p:cNvPr id="153" name="Rectangle 8"/>
                <p:cNvSpPr>
                  <a:spLocks noChangeArrowheads="1"/>
                </p:cNvSpPr>
                <p:nvPr/>
              </p:nvSpPr>
              <p:spPr bwMode="auto">
                <a:xfrm>
                  <a:off x="912" y="3216"/>
                  <a:ext cx="816" cy="144"/>
                </a:xfrm>
                <a:prstGeom prst="rect">
                  <a:avLst/>
                </a:prstGeom>
                <a:solidFill>
                  <a:schemeClr val="bg1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defTabSz="912813">
                    <a:spcBef>
                      <a:spcPct val="50000"/>
                    </a:spcBef>
                  </a:pPr>
                  <a:r>
                    <a:rPr lang="en-US" sz="700">
                      <a:cs typeface="Arial" charset="0"/>
                    </a:rPr>
                    <a:t>Service Delivery Site 5</a:t>
                  </a:r>
                </a:p>
              </p:txBody>
            </p:sp>
            <p:sp>
              <p:nvSpPr>
                <p:cNvPr id="154" name="Rectangle 9"/>
                <p:cNvSpPr>
                  <a:spLocks noChangeArrowheads="1"/>
                </p:cNvSpPr>
                <p:nvPr/>
              </p:nvSpPr>
              <p:spPr bwMode="auto">
                <a:xfrm>
                  <a:off x="912" y="3360"/>
                  <a:ext cx="816" cy="144"/>
                </a:xfrm>
                <a:prstGeom prst="rect">
                  <a:avLst/>
                </a:prstGeom>
                <a:noFill/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defTabSz="912813">
                    <a:spcBef>
                      <a:spcPct val="50000"/>
                    </a:spcBef>
                  </a:pPr>
                  <a:r>
                    <a:rPr lang="en-US" sz="700">
                      <a:cs typeface="Arial" charset="0"/>
                    </a:rPr>
                    <a:t>Monthly Report</a:t>
                  </a:r>
                </a:p>
              </p:txBody>
            </p:sp>
            <p:sp>
              <p:nvSpPr>
                <p:cNvPr id="155" name="Rectangle 10"/>
                <p:cNvSpPr>
                  <a:spLocks noChangeArrowheads="1"/>
                </p:cNvSpPr>
                <p:nvPr/>
              </p:nvSpPr>
              <p:spPr bwMode="auto">
                <a:xfrm>
                  <a:off x="912" y="3504"/>
                  <a:ext cx="408" cy="144"/>
                </a:xfrm>
                <a:prstGeom prst="rect">
                  <a:avLst/>
                </a:prstGeom>
                <a:solidFill>
                  <a:schemeClr val="tx2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defTabSz="912813">
                    <a:spcBef>
                      <a:spcPct val="50000"/>
                    </a:spcBef>
                  </a:pPr>
                  <a:r>
                    <a:rPr lang="en-US" sz="700">
                      <a:solidFill>
                        <a:srgbClr val="000000"/>
                      </a:solidFill>
                      <a:cs typeface="Arial" charset="0"/>
                    </a:rPr>
                    <a:t>ARV Nb.</a:t>
                  </a:r>
                </a:p>
              </p:txBody>
            </p:sp>
            <p:sp>
              <p:nvSpPr>
                <p:cNvPr id="156" name="Rectangle 11"/>
                <p:cNvSpPr>
                  <a:spLocks noChangeArrowheads="1"/>
                </p:cNvSpPr>
                <p:nvPr/>
              </p:nvSpPr>
              <p:spPr bwMode="auto">
                <a:xfrm>
                  <a:off x="1320" y="3504"/>
                  <a:ext cx="408" cy="144"/>
                </a:xfrm>
                <a:prstGeom prst="rect">
                  <a:avLst/>
                </a:prstGeom>
                <a:solidFill>
                  <a:schemeClr val="tx2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defTabSz="912813">
                    <a:spcBef>
                      <a:spcPct val="50000"/>
                    </a:spcBef>
                  </a:pPr>
                  <a:r>
                    <a:rPr lang="en-US" sz="700" b="1">
                      <a:solidFill>
                        <a:srgbClr val="000000"/>
                      </a:solidFill>
                      <a:cs typeface="Arial" charset="0"/>
                    </a:rPr>
                    <a:t>50</a:t>
                  </a:r>
                </a:p>
              </p:txBody>
            </p:sp>
          </p:grpSp>
          <p:sp>
            <p:nvSpPr>
              <p:cNvPr id="137" name="AutoShape 12"/>
              <p:cNvSpPr>
                <a:spLocks noChangeArrowheads="1"/>
              </p:cNvSpPr>
              <p:nvPr/>
            </p:nvSpPr>
            <p:spPr bwMode="auto">
              <a:xfrm>
                <a:off x="4282" y="3895"/>
                <a:ext cx="333" cy="257"/>
              </a:xfrm>
              <a:prstGeom prst="foldedCorner">
                <a:avLst>
                  <a:gd name="adj" fmla="val 12500"/>
                </a:avLst>
              </a:prstGeom>
              <a:solidFill>
                <a:schemeClr val="tx1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endParaRPr lang="en-US" sz="600">
                  <a:cs typeface="Arial" charset="0"/>
                </a:endParaRPr>
              </a:p>
            </p:txBody>
          </p:sp>
          <p:sp>
            <p:nvSpPr>
              <p:cNvPr id="138" name="AutoShape 13"/>
              <p:cNvSpPr>
                <a:spLocks noChangeArrowheads="1"/>
              </p:cNvSpPr>
              <p:nvPr/>
            </p:nvSpPr>
            <p:spPr bwMode="auto">
              <a:xfrm>
                <a:off x="4226" y="3846"/>
                <a:ext cx="333" cy="257"/>
              </a:xfrm>
              <a:prstGeom prst="foldedCorner">
                <a:avLst>
                  <a:gd name="adj" fmla="val 12500"/>
                </a:avLst>
              </a:prstGeom>
              <a:solidFill>
                <a:schemeClr val="tx1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endParaRPr lang="en-US" sz="600">
                  <a:cs typeface="Arial" charset="0"/>
                </a:endParaRPr>
              </a:p>
            </p:txBody>
          </p:sp>
          <p:sp>
            <p:nvSpPr>
              <p:cNvPr id="139" name="AutoShape 14"/>
              <p:cNvSpPr>
                <a:spLocks noChangeArrowheads="1"/>
              </p:cNvSpPr>
              <p:nvPr/>
            </p:nvSpPr>
            <p:spPr bwMode="auto">
              <a:xfrm>
                <a:off x="4168" y="3796"/>
                <a:ext cx="333" cy="257"/>
              </a:xfrm>
              <a:prstGeom prst="foldedCorner">
                <a:avLst>
                  <a:gd name="adj" fmla="val 12500"/>
                </a:avLst>
              </a:prstGeom>
              <a:solidFill>
                <a:schemeClr val="tx1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endParaRPr lang="en-US" sz="600">
                  <a:cs typeface="Arial" charset="0"/>
                </a:endParaRPr>
              </a:p>
            </p:txBody>
          </p:sp>
          <p:sp>
            <p:nvSpPr>
              <p:cNvPr id="140" name="AutoShape 15"/>
              <p:cNvSpPr>
                <a:spLocks noChangeArrowheads="1"/>
              </p:cNvSpPr>
              <p:nvPr/>
            </p:nvSpPr>
            <p:spPr bwMode="auto">
              <a:xfrm>
                <a:off x="4112" y="3746"/>
                <a:ext cx="332" cy="257"/>
              </a:xfrm>
              <a:prstGeom prst="foldedCorner">
                <a:avLst>
                  <a:gd name="adj" fmla="val 12500"/>
                </a:avLst>
              </a:prstGeom>
              <a:solidFill>
                <a:schemeClr val="tx1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endParaRPr lang="en-US" sz="600">
                  <a:cs typeface="Arial" charset="0"/>
                </a:endParaRPr>
              </a:p>
            </p:txBody>
          </p:sp>
          <p:cxnSp>
            <p:nvCxnSpPr>
              <p:cNvPr id="141" name="AutoShape 16"/>
              <p:cNvCxnSpPr>
                <a:cxnSpLocks noChangeShapeType="1"/>
                <a:stCxn id="155" idx="2"/>
              </p:cNvCxnSpPr>
              <p:nvPr/>
            </p:nvCxnSpPr>
            <p:spPr bwMode="auto">
              <a:xfrm>
                <a:off x="4221" y="3504"/>
                <a:ext cx="0" cy="19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</p:cxnSp>
          <p:sp>
            <p:nvSpPr>
              <p:cNvPr id="142" name="Rectangle 17"/>
              <p:cNvSpPr>
                <a:spLocks noChangeArrowheads="1"/>
              </p:cNvSpPr>
              <p:nvPr/>
            </p:nvSpPr>
            <p:spPr bwMode="auto">
              <a:xfrm>
                <a:off x="4894" y="3072"/>
                <a:ext cx="770" cy="144"/>
              </a:xfrm>
              <a:prstGeom prst="rect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r>
                  <a:rPr lang="en-US" sz="700">
                    <a:cs typeface="Arial" charset="0"/>
                  </a:rPr>
                  <a:t>Service Delivery Site 6</a:t>
                </a:r>
              </a:p>
            </p:txBody>
          </p:sp>
          <p:sp>
            <p:nvSpPr>
              <p:cNvPr id="143" name="Rectangle 18"/>
              <p:cNvSpPr>
                <a:spLocks noChangeArrowheads="1"/>
              </p:cNvSpPr>
              <p:nvPr/>
            </p:nvSpPr>
            <p:spPr bwMode="auto">
              <a:xfrm>
                <a:off x="4894" y="3216"/>
                <a:ext cx="770" cy="144"/>
              </a:xfrm>
              <a:prstGeom prst="rect">
                <a:avLst/>
              </a:prstGeom>
              <a:noFill/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r>
                  <a:rPr lang="en-US" sz="700">
                    <a:cs typeface="Arial" charset="0"/>
                  </a:rPr>
                  <a:t>Monthly Report</a:t>
                </a:r>
              </a:p>
            </p:txBody>
          </p:sp>
          <p:sp>
            <p:nvSpPr>
              <p:cNvPr id="144" name="Rectangle 19"/>
              <p:cNvSpPr>
                <a:spLocks noChangeArrowheads="1"/>
              </p:cNvSpPr>
              <p:nvPr/>
            </p:nvSpPr>
            <p:spPr bwMode="auto">
              <a:xfrm>
                <a:off x="4894" y="3360"/>
                <a:ext cx="385" cy="144"/>
              </a:xfrm>
              <a:prstGeom prst="rect">
                <a:avLst/>
              </a:prstGeom>
              <a:solidFill>
                <a:schemeClr val="tx2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r>
                  <a:rPr lang="en-US" sz="700">
                    <a:solidFill>
                      <a:srgbClr val="000000"/>
                    </a:solidFill>
                    <a:cs typeface="Arial" charset="0"/>
                  </a:rPr>
                  <a:t>ARV Nb.</a:t>
                </a:r>
              </a:p>
            </p:txBody>
          </p:sp>
          <p:sp>
            <p:nvSpPr>
              <p:cNvPr id="145" name="Rectangle 20"/>
              <p:cNvSpPr>
                <a:spLocks noChangeArrowheads="1"/>
              </p:cNvSpPr>
              <p:nvPr/>
            </p:nvSpPr>
            <p:spPr bwMode="auto">
              <a:xfrm>
                <a:off x="5279" y="3360"/>
                <a:ext cx="385" cy="144"/>
              </a:xfrm>
              <a:prstGeom prst="rect">
                <a:avLst/>
              </a:prstGeom>
              <a:solidFill>
                <a:schemeClr val="tx2"/>
              </a:solidFill>
              <a:ln w="9525" algn="ctr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r>
                  <a:rPr lang="en-US" sz="700" b="1">
                    <a:solidFill>
                      <a:srgbClr val="000000"/>
                    </a:solidFill>
                    <a:cs typeface="Arial" charset="0"/>
                  </a:rPr>
                  <a:t>200</a:t>
                </a:r>
              </a:p>
            </p:txBody>
          </p:sp>
          <p:sp>
            <p:nvSpPr>
              <p:cNvPr id="146" name="AutoShape 21"/>
              <p:cNvSpPr>
                <a:spLocks noChangeArrowheads="1"/>
              </p:cNvSpPr>
              <p:nvPr/>
            </p:nvSpPr>
            <p:spPr bwMode="auto">
              <a:xfrm>
                <a:off x="5148" y="3895"/>
                <a:ext cx="331" cy="257"/>
              </a:xfrm>
              <a:prstGeom prst="foldedCorner">
                <a:avLst>
                  <a:gd name="adj" fmla="val 12500"/>
                </a:avLst>
              </a:prstGeom>
              <a:solidFill>
                <a:schemeClr val="tx1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endParaRPr lang="en-US" sz="600">
                  <a:cs typeface="Arial" charset="0"/>
                </a:endParaRPr>
              </a:p>
            </p:txBody>
          </p:sp>
          <p:sp>
            <p:nvSpPr>
              <p:cNvPr id="147" name="AutoShape 22"/>
              <p:cNvSpPr>
                <a:spLocks noChangeArrowheads="1"/>
              </p:cNvSpPr>
              <p:nvPr/>
            </p:nvSpPr>
            <p:spPr bwMode="auto">
              <a:xfrm>
                <a:off x="5091" y="3846"/>
                <a:ext cx="332" cy="257"/>
              </a:xfrm>
              <a:prstGeom prst="foldedCorner">
                <a:avLst>
                  <a:gd name="adj" fmla="val 12500"/>
                </a:avLst>
              </a:prstGeom>
              <a:solidFill>
                <a:schemeClr val="tx1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endParaRPr lang="en-US" sz="600">
                  <a:cs typeface="Arial" charset="0"/>
                </a:endParaRPr>
              </a:p>
            </p:txBody>
          </p:sp>
          <p:sp>
            <p:nvSpPr>
              <p:cNvPr id="148" name="AutoShape 23"/>
              <p:cNvSpPr>
                <a:spLocks noChangeArrowheads="1"/>
              </p:cNvSpPr>
              <p:nvPr/>
            </p:nvSpPr>
            <p:spPr bwMode="auto">
              <a:xfrm>
                <a:off x="5033" y="3796"/>
                <a:ext cx="333" cy="257"/>
              </a:xfrm>
              <a:prstGeom prst="foldedCorner">
                <a:avLst>
                  <a:gd name="adj" fmla="val 12500"/>
                </a:avLst>
              </a:prstGeom>
              <a:solidFill>
                <a:schemeClr val="tx1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endParaRPr lang="en-US" sz="600">
                  <a:cs typeface="Arial" charset="0"/>
                </a:endParaRPr>
              </a:p>
            </p:txBody>
          </p:sp>
          <p:sp>
            <p:nvSpPr>
              <p:cNvPr id="149" name="AutoShape 24"/>
              <p:cNvSpPr>
                <a:spLocks noChangeArrowheads="1"/>
              </p:cNvSpPr>
              <p:nvPr/>
            </p:nvSpPr>
            <p:spPr bwMode="auto">
              <a:xfrm>
                <a:off x="4978" y="3746"/>
                <a:ext cx="331" cy="257"/>
              </a:xfrm>
              <a:prstGeom prst="foldedCorner">
                <a:avLst>
                  <a:gd name="adj" fmla="val 12500"/>
                </a:avLst>
              </a:prstGeom>
              <a:solidFill>
                <a:schemeClr val="tx1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endParaRPr lang="en-US" sz="600">
                  <a:cs typeface="Arial" charset="0"/>
                </a:endParaRPr>
              </a:p>
            </p:txBody>
          </p:sp>
          <p:cxnSp>
            <p:nvCxnSpPr>
              <p:cNvPr id="150" name="AutoShape 25"/>
              <p:cNvCxnSpPr>
                <a:cxnSpLocks noChangeShapeType="1"/>
                <a:stCxn id="144" idx="2"/>
              </p:cNvCxnSpPr>
              <p:nvPr/>
            </p:nvCxnSpPr>
            <p:spPr bwMode="auto">
              <a:xfrm flipH="1">
                <a:off x="5086" y="3504"/>
                <a:ext cx="1" cy="192"/>
              </a:xfrm>
              <a:prstGeom prst="straightConnector1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/>
              </a:ln>
            </p:spPr>
          </p:cxnSp>
          <p:sp>
            <p:nvSpPr>
              <p:cNvPr id="151" name="AutoShape 26"/>
              <p:cNvSpPr>
                <a:spLocks noChangeArrowheads="1"/>
              </p:cNvSpPr>
              <p:nvPr/>
            </p:nvSpPr>
            <p:spPr bwMode="auto">
              <a:xfrm>
                <a:off x="3984" y="3696"/>
                <a:ext cx="409" cy="257"/>
              </a:xfrm>
              <a:prstGeom prst="foldedCorner">
                <a:avLst>
                  <a:gd name="adj" fmla="val 12500"/>
                </a:avLst>
              </a:prstGeom>
              <a:solidFill>
                <a:schemeClr val="tx1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r>
                  <a:rPr lang="en-US" sz="600">
                    <a:solidFill>
                      <a:srgbClr val="000000"/>
                    </a:solidFill>
                    <a:cs typeface="Arial" charset="0"/>
                  </a:rPr>
                  <a:t>Source Document 1</a:t>
                </a:r>
              </a:p>
            </p:txBody>
          </p:sp>
          <p:sp>
            <p:nvSpPr>
              <p:cNvPr id="152" name="AutoShape 27"/>
              <p:cNvSpPr>
                <a:spLocks noChangeArrowheads="1"/>
              </p:cNvSpPr>
              <p:nvPr/>
            </p:nvSpPr>
            <p:spPr bwMode="auto">
              <a:xfrm>
                <a:off x="4848" y="3696"/>
                <a:ext cx="409" cy="257"/>
              </a:xfrm>
              <a:prstGeom prst="foldedCorner">
                <a:avLst>
                  <a:gd name="adj" fmla="val 12500"/>
                </a:avLst>
              </a:prstGeom>
              <a:solidFill>
                <a:schemeClr val="tx1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 defTabSz="912813">
                  <a:spcBef>
                    <a:spcPct val="50000"/>
                  </a:spcBef>
                </a:pPr>
                <a:r>
                  <a:rPr lang="en-US" sz="600">
                    <a:solidFill>
                      <a:srgbClr val="000000"/>
                    </a:solidFill>
                    <a:cs typeface="Arial" charset="0"/>
                  </a:rPr>
                  <a:t>Source Document 1</a:t>
                </a:r>
              </a:p>
            </p:txBody>
          </p:sp>
        </p:grpSp>
        <p:grpSp>
          <p:nvGrpSpPr>
            <p:cNvPr id="11" name="Group 28"/>
            <p:cNvGrpSpPr>
              <a:grpSpLocks/>
            </p:cNvGrpSpPr>
            <p:nvPr/>
          </p:nvGrpSpPr>
          <p:grpSpPr bwMode="auto">
            <a:xfrm>
              <a:off x="48" y="96"/>
              <a:ext cx="5568" cy="4127"/>
              <a:chOff x="48" y="96"/>
              <a:chExt cx="5568" cy="4127"/>
            </a:xfrm>
          </p:grpSpPr>
          <p:grpSp>
            <p:nvGrpSpPr>
              <p:cNvPr id="12" name="Group 29"/>
              <p:cNvGrpSpPr>
                <a:grpSpLocks/>
              </p:cNvGrpSpPr>
              <p:nvPr/>
            </p:nvGrpSpPr>
            <p:grpSpPr bwMode="auto">
              <a:xfrm>
                <a:off x="50" y="576"/>
                <a:ext cx="5087" cy="3647"/>
                <a:chOff x="98" y="576"/>
                <a:chExt cx="5087" cy="3647"/>
              </a:xfrm>
            </p:grpSpPr>
            <p:grpSp>
              <p:nvGrpSpPr>
                <p:cNvPr id="14" name="Group 30"/>
                <p:cNvGrpSpPr>
                  <a:grpSpLocks/>
                </p:cNvGrpSpPr>
                <p:nvPr/>
              </p:nvGrpSpPr>
              <p:grpSpPr bwMode="auto">
                <a:xfrm>
                  <a:off x="480" y="1920"/>
                  <a:ext cx="770" cy="720"/>
                  <a:chOff x="1008" y="1968"/>
                  <a:chExt cx="816" cy="720"/>
                </a:xfrm>
              </p:grpSpPr>
              <p:sp>
                <p:nvSpPr>
                  <p:cNvPr id="126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1008" y="1968"/>
                    <a:ext cx="816" cy="144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District 1</a:t>
                    </a:r>
                  </a:p>
                </p:txBody>
              </p:sp>
              <p:sp>
                <p:nvSpPr>
                  <p:cNvPr id="127" name="Rectangle 32"/>
                  <p:cNvSpPr>
                    <a:spLocks noChangeArrowheads="1"/>
                  </p:cNvSpPr>
                  <p:nvPr/>
                </p:nvSpPr>
                <p:spPr bwMode="auto">
                  <a:xfrm>
                    <a:off x="1008" y="2112"/>
                    <a:ext cx="816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Monthly Report</a:t>
                    </a:r>
                  </a:p>
                </p:txBody>
              </p:sp>
              <p:grpSp>
                <p:nvGrpSpPr>
                  <p:cNvPr id="128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1008" y="2256"/>
                    <a:ext cx="816" cy="144"/>
                    <a:chOff x="1056" y="2448"/>
                    <a:chExt cx="816" cy="144"/>
                  </a:xfrm>
                </p:grpSpPr>
                <p:sp>
                  <p:nvSpPr>
                    <p:cNvPr id="134" name="Rectangle 3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2448"/>
                      <a:ext cx="408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>
                          <a:cs typeface="Arial" charset="0"/>
                        </a:rPr>
                        <a:t>SDS 1</a:t>
                      </a:r>
                    </a:p>
                  </p:txBody>
                </p:sp>
                <p:sp>
                  <p:nvSpPr>
                    <p:cNvPr id="135" name="Rectangle 3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64" y="2448"/>
                      <a:ext cx="408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cs typeface="Arial" charset="0"/>
                        </a:rPr>
                        <a:t>45</a:t>
                      </a:r>
                    </a:p>
                  </p:txBody>
                </p:sp>
              </p:grpSp>
              <p:grpSp>
                <p:nvGrpSpPr>
                  <p:cNvPr id="129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1008" y="2400"/>
                    <a:ext cx="816" cy="144"/>
                    <a:chOff x="1056" y="2448"/>
                    <a:chExt cx="816" cy="144"/>
                  </a:xfrm>
                </p:grpSpPr>
                <p:sp>
                  <p:nvSpPr>
                    <p:cNvPr id="132" name="Rectangle 3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2448"/>
                      <a:ext cx="408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>
                          <a:cs typeface="Arial" charset="0"/>
                        </a:rPr>
                        <a:t>SDS 2</a:t>
                      </a:r>
                    </a:p>
                  </p:txBody>
                </p:sp>
                <p:sp>
                  <p:nvSpPr>
                    <p:cNvPr id="133" name="Rectangle 3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64" y="2448"/>
                      <a:ext cx="408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cs typeface="Arial" charset="0"/>
                        </a:rPr>
                        <a:t>20</a:t>
                      </a:r>
                    </a:p>
                  </p:txBody>
                </p:sp>
              </p:grpSp>
              <p:sp>
                <p:nvSpPr>
                  <p:cNvPr id="130" name="Rectangle 39"/>
                  <p:cNvSpPr>
                    <a:spLocks noChangeArrowheads="1"/>
                  </p:cNvSpPr>
                  <p:nvPr/>
                </p:nvSpPr>
                <p:spPr bwMode="auto">
                  <a:xfrm>
                    <a:off x="1008" y="2544"/>
                    <a:ext cx="408" cy="144"/>
                  </a:xfrm>
                  <a:prstGeom prst="rect">
                    <a:avLst/>
                  </a:prstGeom>
                  <a:solidFill>
                    <a:schemeClr val="tx2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 b="1">
                        <a:solidFill>
                          <a:srgbClr val="000000"/>
                        </a:solidFill>
                        <a:cs typeface="Arial" charset="0"/>
                      </a:rPr>
                      <a:t>TOTAL</a:t>
                    </a:r>
                  </a:p>
                </p:txBody>
              </p:sp>
              <p:sp>
                <p:nvSpPr>
                  <p:cNvPr id="131" name="Rectangle 40"/>
                  <p:cNvSpPr>
                    <a:spLocks noChangeArrowheads="1"/>
                  </p:cNvSpPr>
                  <p:nvPr/>
                </p:nvSpPr>
                <p:spPr bwMode="auto">
                  <a:xfrm>
                    <a:off x="1416" y="2544"/>
                    <a:ext cx="408" cy="144"/>
                  </a:xfrm>
                  <a:prstGeom prst="rect">
                    <a:avLst/>
                  </a:prstGeom>
                  <a:solidFill>
                    <a:schemeClr val="tx2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 b="1">
                        <a:solidFill>
                          <a:srgbClr val="000000"/>
                        </a:solidFill>
                        <a:cs typeface="Arial" charset="0"/>
                      </a:rPr>
                      <a:t>65</a:t>
                    </a:r>
                  </a:p>
                </p:txBody>
              </p:sp>
            </p:grpSp>
            <p:grpSp>
              <p:nvGrpSpPr>
                <p:cNvPr id="15" name="Group 41"/>
                <p:cNvGrpSpPr>
                  <a:grpSpLocks/>
                </p:cNvGrpSpPr>
                <p:nvPr/>
              </p:nvGrpSpPr>
              <p:grpSpPr bwMode="auto">
                <a:xfrm>
                  <a:off x="4180" y="1920"/>
                  <a:ext cx="770" cy="720"/>
                  <a:chOff x="1056" y="2160"/>
                  <a:chExt cx="816" cy="720"/>
                </a:xfrm>
              </p:grpSpPr>
              <p:sp>
                <p:nvSpPr>
                  <p:cNvPr id="115" name="Rectangle 42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2160"/>
                    <a:ext cx="816" cy="144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District 4</a:t>
                    </a:r>
                  </a:p>
                </p:txBody>
              </p:sp>
              <p:sp>
                <p:nvSpPr>
                  <p:cNvPr id="116" name="Rectangle 43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2304"/>
                    <a:ext cx="816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Monthly Report</a:t>
                    </a:r>
                  </a:p>
                </p:txBody>
              </p:sp>
              <p:grpSp>
                <p:nvGrpSpPr>
                  <p:cNvPr id="117" name="Group 44"/>
                  <p:cNvGrpSpPr>
                    <a:grpSpLocks/>
                  </p:cNvGrpSpPr>
                  <p:nvPr/>
                </p:nvGrpSpPr>
                <p:grpSpPr bwMode="auto">
                  <a:xfrm>
                    <a:off x="1056" y="2448"/>
                    <a:ext cx="816" cy="144"/>
                    <a:chOff x="1056" y="2448"/>
                    <a:chExt cx="816" cy="144"/>
                  </a:xfrm>
                </p:grpSpPr>
                <p:sp>
                  <p:nvSpPr>
                    <p:cNvPr id="124" name="Rectangle 4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2448"/>
                      <a:ext cx="408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>
                          <a:cs typeface="Arial" charset="0"/>
                        </a:rPr>
                        <a:t>SDP 5</a:t>
                      </a:r>
                    </a:p>
                  </p:txBody>
                </p:sp>
                <p:sp>
                  <p:nvSpPr>
                    <p:cNvPr id="125" name="Rectangle 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64" y="2448"/>
                      <a:ext cx="408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cs typeface="Arial" charset="0"/>
                        </a:rPr>
                        <a:t>50</a:t>
                      </a:r>
                    </a:p>
                  </p:txBody>
                </p:sp>
              </p:grpSp>
              <p:grpSp>
                <p:nvGrpSpPr>
                  <p:cNvPr id="118" name="Group 47"/>
                  <p:cNvGrpSpPr>
                    <a:grpSpLocks/>
                  </p:cNvGrpSpPr>
                  <p:nvPr/>
                </p:nvGrpSpPr>
                <p:grpSpPr bwMode="auto">
                  <a:xfrm>
                    <a:off x="1056" y="2592"/>
                    <a:ext cx="816" cy="144"/>
                    <a:chOff x="1056" y="2448"/>
                    <a:chExt cx="816" cy="144"/>
                  </a:xfrm>
                </p:grpSpPr>
                <p:sp>
                  <p:nvSpPr>
                    <p:cNvPr id="122" name="Rectangle 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2448"/>
                      <a:ext cx="408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>
                          <a:cs typeface="Arial" charset="0"/>
                        </a:rPr>
                        <a:t>SDP 6</a:t>
                      </a:r>
                    </a:p>
                  </p:txBody>
                </p:sp>
                <p:sp>
                  <p:nvSpPr>
                    <p:cNvPr id="123" name="Rectangle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64" y="2448"/>
                      <a:ext cx="408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cs typeface="Arial" charset="0"/>
                        </a:rPr>
                        <a:t>200</a:t>
                      </a:r>
                    </a:p>
                  </p:txBody>
                </p:sp>
              </p:grpSp>
              <p:grpSp>
                <p:nvGrpSpPr>
                  <p:cNvPr id="119" name="Group 50"/>
                  <p:cNvGrpSpPr>
                    <a:grpSpLocks/>
                  </p:cNvGrpSpPr>
                  <p:nvPr/>
                </p:nvGrpSpPr>
                <p:grpSpPr bwMode="auto">
                  <a:xfrm>
                    <a:off x="1056" y="2736"/>
                    <a:ext cx="816" cy="144"/>
                    <a:chOff x="1056" y="2448"/>
                    <a:chExt cx="816" cy="144"/>
                  </a:xfrm>
                </p:grpSpPr>
                <p:sp>
                  <p:nvSpPr>
                    <p:cNvPr id="120" name="Rectangle 5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2448"/>
                      <a:ext cx="408" cy="144"/>
                    </a:xfrm>
                    <a:prstGeom prst="rect">
                      <a:avLst/>
                    </a:prstGeom>
                    <a:solidFill>
                      <a:schemeClr val="tx2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cs typeface="Arial" charset="0"/>
                        </a:rPr>
                        <a:t>TOTAL</a:t>
                      </a:r>
                    </a:p>
                  </p:txBody>
                </p:sp>
                <p:sp>
                  <p:nvSpPr>
                    <p:cNvPr id="121" name="Rectangle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64" y="2448"/>
                      <a:ext cx="408" cy="144"/>
                    </a:xfrm>
                    <a:prstGeom prst="rect">
                      <a:avLst/>
                    </a:prstGeom>
                    <a:solidFill>
                      <a:schemeClr val="tx2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cs typeface="Arial" charset="0"/>
                        </a:rPr>
                        <a:t>250</a:t>
                      </a:r>
                    </a:p>
                  </p:txBody>
                </p:sp>
              </p:grpSp>
            </p:grpSp>
            <p:grpSp>
              <p:nvGrpSpPr>
                <p:cNvPr id="16" name="Group 53"/>
                <p:cNvGrpSpPr>
                  <a:grpSpLocks/>
                </p:cNvGrpSpPr>
                <p:nvPr/>
              </p:nvGrpSpPr>
              <p:grpSpPr bwMode="auto">
                <a:xfrm>
                  <a:off x="2880" y="1920"/>
                  <a:ext cx="771" cy="576"/>
                  <a:chOff x="2976" y="1920"/>
                  <a:chExt cx="816" cy="576"/>
                </a:xfrm>
              </p:grpSpPr>
              <p:sp>
                <p:nvSpPr>
                  <p:cNvPr id="107" name="Rectangle 54"/>
                  <p:cNvSpPr>
                    <a:spLocks noChangeArrowheads="1"/>
                  </p:cNvSpPr>
                  <p:nvPr/>
                </p:nvSpPr>
                <p:spPr bwMode="auto">
                  <a:xfrm>
                    <a:off x="2976" y="1920"/>
                    <a:ext cx="816" cy="144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District 3</a:t>
                    </a:r>
                  </a:p>
                </p:txBody>
              </p:sp>
              <p:sp>
                <p:nvSpPr>
                  <p:cNvPr id="108" name="Rectangle 55"/>
                  <p:cNvSpPr>
                    <a:spLocks noChangeArrowheads="1"/>
                  </p:cNvSpPr>
                  <p:nvPr/>
                </p:nvSpPr>
                <p:spPr bwMode="auto">
                  <a:xfrm>
                    <a:off x="2976" y="2064"/>
                    <a:ext cx="816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Monthly Report</a:t>
                    </a:r>
                  </a:p>
                </p:txBody>
              </p:sp>
              <p:grpSp>
                <p:nvGrpSpPr>
                  <p:cNvPr id="109" name="Group 56"/>
                  <p:cNvGrpSpPr>
                    <a:grpSpLocks/>
                  </p:cNvGrpSpPr>
                  <p:nvPr/>
                </p:nvGrpSpPr>
                <p:grpSpPr bwMode="auto">
                  <a:xfrm>
                    <a:off x="2976" y="2208"/>
                    <a:ext cx="816" cy="144"/>
                    <a:chOff x="1056" y="2448"/>
                    <a:chExt cx="816" cy="144"/>
                  </a:xfrm>
                </p:grpSpPr>
                <p:sp>
                  <p:nvSpPr>
                    <p:cNvPr id="113" name="Rectangle 5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2448"/>
                      <a:ext cx="408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>
                          <a:cs typeface="Arial" charset="0"/>
                        </a:rPr>
                        <a:t>SDS 4</a:t>
                      </a:r>
                    </a:p>
                  </p:txBody>
                </p:sp>
                <p:sp>
                  <p:nvSpPr>
                    <p:cNvPr id="114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64" y="2448"/>
                      <a:ext cx="408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cs typeface="Arial" charset="0"/>
                        </a:rPr>
                        <a:t>75</a:t>
                      </a:r>
                    </a:p>
                  </p:txBody>
                </p:sp>
              </p:grpSp>
              <p:grpSp>
                <p:nvGrpSpPr>
                  <p:cNvPr id="110" name="Group 59"/>
                  <p:cNvGrpSpPr>
                    <a:grpSpLocks/>
                  </p:cNvGrpSpPr>
                  <p:nvPr/>
                </p:nvGrpSpPr>
                <p:grpSpPr bwMode="auto">
                  <a:xfrm>
                    <a:off x="2976" y="2352"/>
                    <a:ext cx="816" cy="144"/>
                    <a:chOff x="1056" y="2448"/>
                    <a:chExt cx="816" cy="144"/>
                  </a:xfrm>
                </p:grpSpPr>
                <p:sp>
                  <p:nvSpPr>
                    <p:cNvPr id="111" name="Rectangle 6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2448"/>
                      <a:ext cx="408" cy="144"/>
                    </a:xfrm>
                    <a:prstGeom prst="rect">
                      <a:avLst/>
                    </a:prstGeom>
                    <a:solidFill>
                      <a:schemeClr val="tx2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cs typeface="Arial" charset="0"/>
                        </a:rPr>
                        <a:t>TOTAL</a:t>
                      </a:r>
                    </a:p>
                  </p:txBody>
                </p:sp>
                <p:sp>
                  <p:nvSpPr>
                    <p:cNvPr id="112" name="Rectangle 6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64" y="2448"/>
                      <a:ext cx="408" cy="144"/>
                    </a:xfrm>
                    <a:prstGeom prst="rect">
                      <a:avLst/>
                    </a:prstGeom>
                    <a:solidFill>
                      <a:schemeClr val="tx2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cs typeface="Arial" charset="0"/>
                        </a:rPr>
                        <a:t>75</a:t>
                      </a:r>
                    </a:p>
                  </p:txBody>
                </p:sp>
              </p:grpSp>
            </p:grpSp>
            <p:sp>
              <p:nvSpPr>
                <p:cNvPr id="17" name="Rectangle 62"/>
                <p:cNvSpPr>
                  <a:spLocks noChangeArrowheads="1"/>
                </p:cNvSpPr>
                <p:nvPr/>
              </p:nvSpPr>
              <p:spPr bwMode="auto">
                <a:xfrm>
                  <a:off x="2396" y="576"/>
                  <a:ext cx="772" cy="144"/>
                </a:xfrm>
                <a:prstGeom prst="rect">
                  <a:avLst/>
                </a:prstGeom>
                <a:solidFill>
                  <a:schemeClr val="bg1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defTabSz="912813">
                    <a:spcBef>
                      <a:spcPct val="50000"/>
                    </a:spcBef>
                  </a:pPr>
                  <a:r>
                    <a:rPr lang="en-US" sz="700" b="1">
                      <a:cs typeface="Arial" charset="0"/>
                    </a:rPr>
                    <a:t>M&amp;E Unit/National</a:t>
                  </a:r>
                </a:p>
              </p:txBody>
            </p:sp>
            <p:sp>
              <p:nvSpPr>
                <p:cNvPr id="18" name="Rectangle 63"/>
                <p:cNvSpPr>
                  <a:spLocks noChangeArrowheads="1"/>
                </p:cNvSpPr>
                <p:nvPr/>
              </p:nvSpPr>
              <p:spPr bwMode="auto">
                <a:xfrm>
                  <a:off x="2396" y="720"/>
                  <a:ext cx="772" cy="144"/>
                </a:xfrm>
                <a:prstGeom prst="rect">
                  <a:avLst/>
                </a:prstGeom>
                <a:noFill/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defTabSz="912813">
                    <a:spcBef>
                      <a:spcPct val="50000"/>
                    </a:spcBef>
                  </a:pPr>
                  <a:r>
                    <a:rPr lang="en-US" sz="700">
                      <a:cs typeface="Arial" charset="0"/>
                    </a:rPr>
                    <a:t>Monthly Report</a:t>
                  </a:r>
                </a:p>
              </p:txBody>
            </p:sp>
            <p:grpSp>
              <p:nvGrpSpPr>
                <p:cNvPr id="19" name="Group 64"/>
                <p:cNvGrpSpPr>
                  <a:grpSpLocks/>
                </p:cNvGrpSpPr>
                <p:nvPr/>
              </p:nvGrpSpPr>
              <p:grpSpPr bwMode="auto">
                <a:xfrm>
                  <a:off x="2396" y="864"/>
                  <a:ext cx="772" cy="144"/>
                  <a:chOff x="1056" y="2448"/>
                  <a:chExt cx="816" cy="144"/>
                </a:xfrm>
              </p:grpSpPr>
              <p:sp>
                <p:nvSpPr>
                  <p:cNvPr id="105" name="Rectangle 65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2448"/>
                    <a:ext cx="408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District 1</a:t>
                    </a:r>
                  </a:p>
                </p:txBody>
              </p:sp>
              <p:sp>
                <p:nvSpPr>
                  <p:cNvPr id="106" name="Rectangle 66"/>
                  <p:cNvSpPr>
                    <a:spLocks noChangeArrowheads="1"/>
                  </p:cNvSpPr>
                  <p:nvPr/>
                </p:nvSpPr>
                <p:spPr bwMode="auto">
                  <a:xfrm>
                    <a:off x="1464" y="2448"/>
                    <a:ext cx="408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 b="1">
                        <a:cs typeface="Arial" charset="0"/>
                      </a:rPr>
                      <a:t>65</a:t>
                    </a:r>
                  </a:p>
                </p:txBody>
              </p:sp>
            </p:grpSp>
            <p:grpSp>
              <p:nvGrpSpPr>
                <p:cNvPr id="20" name="Group 67"/>
                <p:cNvGrpSpPr>
                  <a:grpSpLocks/>
                </p:cNvGrpSpPr>
                <p:nvPr/>
              </p:nvGrpSpPr>
              <p:grpSpPr bwMode="auto">
                <a:xfrm>
                  <a:off x="2396" y="1153"/>
                  <a:ext cx="772" cy="143"/>
                  <a:chOff x="1056" y="2448"/>
                  <a:chExt cx="816" cy="144"/>
                </a:xfrm>
              </p:grpSpPr>
              <p:sp>
                <p:nvSpPr>
                  <p:cNvPr id="103" name="Rectangle 68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2448"/>
                    <a:ext cx="408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District 3</a:t>
                    </a:r>
                  </a:p>
                </p:txBody>
              </p:sp>
              <p:sp>
                <p:nvSpPr>
                  <p:cNvPr id="104" name="Rectangle 69"/>
                  <p:cNvSpPr>
                    <a:spLocks noChangeArrowheads="1"/>
                  </p:cNvSpPr>
                  <p:nvPr/>
                </p:nvSpPr>
                <p:spPr bwMode="auto">
                  <a:xfrm>
                    <a:off x="1464" y="2448"/>
                    <a:ext cx="408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 b="1">
                        <a:cs typeface="Arial" charset="0"/>
                      </a:rPr>
                      <a:t>75</a:t>
                    </a:r>
                  </a:p>
                </p:txBody>
              </p:sp>
            </p:grpSp>
            <p:sp>
              <p:nvSpPr>
                <p:cNvPr id="21" name="Rectangle 70"/>
                <p:cNvSpPr>
                  <a:spLocks noChangeArrowheads="1"/>
                </p:cNvSpPr>
                <p:nvPr/>
              </p:nvSpPr>
              <p:spPr bwMode="auto">
                <a:xfrm>
                  <a:off x="2396" y="1440"/>
                  <a:ext cx="385" cy="144"/>
                </a:xfrm>
                <a:prstGeom prst="rect">
                  <a:avLst/>
                </a:prstGeom>
                <a:solidFill>
                  <a:schemeClr val="tx2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defTabSz="912813">
                    <a:spcBef>
                      <a:spcPct val="50000"/>
                    </a:spcBef>
                  </a:pPr>
                  <a:r>
                    <a:rPr lang="en-US" sz="700" b="1">
                      <a:solidFill>
                        <a:srgbClr val="000000"/>
                      </a:solidFill>
                      <a:cs typeface="Arial" charset="0"/>
                    </a:rPr>
                    <a:t>TOTAL</a:t>
                  </a:r>
                </a:p>
              </p:txBody>
            </p:sp>
            <p:sp>
              <p:nvSpPr>
                <p:cNvPr id="22" name="Rectangle 71"/>
                <p:cNvSpPr>
                  <a:spLocks noChangeArrowheads="1"/>
                </p:cNvSpPr>
                <p:nvPr/>
              </p:nvSpPr>
              <p:spPr bwMode="auto">
                <a:xfrm>
                  <a:off x="2781" y="1440"/>
                  <a:ext cx="387" cy="144"/>
                </a:xfrm>
                <a:prstGeom prst="rect">
                  <a:avLst/>
                </a:prstGeom>
                <a:solidFill>
                  <a:schemeClr val="tx2"/>
                </a:solidFill>
                <a:ln w="9525" algn="ctr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 defTabSz="912813">
                    <a:spcBef>
                      <a:spcPct val="50000"/>
                    </a:spcBef>
                  </a:pPr>
                  <a:r>
                    <a:rPr lang="fr-FR" sz="700" b="1">
                      <a:solidFill>
                        <a:srgbClr val="000000"/>
                      </a:solidFill>
                      <a:cs typeface="Arial" charset="0"/>
                    </a:rPr>
                    <a:t>435</a:t>
                  </a:r>
                  <a:endParaRPr lang="en-US" sz="700" b="1">
                    <a:solidFill>
                      <a:srgbClr val="000000"/>
                    </a:solidFill>
                    <a:cs typeface="Arial" charset="0"/>
                  </a:endParaRPr>
                </a:p>
              </p:txBody>
            </p:sp>
            <p:grpSp>
              <p:nvGrpSpPr>
                <p:cNvPr id="23" name="Group 72"/>
                <p:cNvGrpSpPr>
                  <a:grpSpLocks/>
                </p:cNvGrpSpPr>
                <p:nvPr/>
              </p:nvGrpSpPr>
              <p:grpSpPr bwMode="auto">
                <a:xfrm>
                  <a:off x="2396" y="1295"/>
                  <a:ext cx="772" cy="145"/>
                  <a:chOff x="1056" y="2448"/>
                  <a:chExt cx="816" cy="144"/>
                </a:xfrm>
              </p:grpSpPr>
              <p:sp>
                <p:nvSpPr>
                  <p:cNvPr id="101" name="Rectangle 73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2448"/>
                    <a:ext cx="408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District 4</a:t>
                    </a:r>
                  </a:p>
                </p:txBody>
              </p:sp>
              <p:sp>
                <p:nvSpPr>
                  <p:cNvPr id="102" name="Rectangle 74"/>
                  <p:cNvSpPr>
                    <a:spLocks noChangeArrowheads="1"/>
                  </p:cNvSpPr>
                  <p:nvPr/>
                </p:nvSpPr>
                <p:spPr bwMode="auto">
                  <a:xfrm>
                    <a:off x="1464" y="2448"/>
                    <a:ext cx="408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 b="1">
                        <a:cs typeface="Arial" charset="0"/>
                      </a:rPr>
                      <a:t>250</a:t>
                    </a:r>
                  </a:p>
                </p:txBody>
              </p:sp>
            </p:grpSp>
            <p:cxnSp>
              <p:nvCxnSpPr>
                <p:cNvPr id="24" name="AutoShape 75"/>
                <p:cNvCxnSpPr>
                  <a:cxnSpLocks noChangeShapeType="1"/>
                  <a:stCxn id="54" idx="0"/>
                  <a:endCxn id="130" idx="2"/>
                </p:cNvCxnSpPr>
                <p:nvPr/>
              </p:nvCxnSpPr>
              <p:spPr bwMode="auto">
                <a:xfrm rot="-5400000">
                  <a:off x="387" y="2785"/>
                  <a:ext cx="432" cy="141"/>
                </a:xfrm>
                <a:prstGeom prst="bentConnector3">
                  <a:avLst>
                    <a:gd name="adj1" fmla="val 50000"/>
                  </a:avLst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 type="triangle" w="med" len="med"/>
                </a:ln>
              </p:spPr>
            </p:cxnSp>
            <p:cxnSp>
              <p:nvCxnSpPr>
                <p:cNvPr id="25" name="AutoShape 76"/>
                <p:cNvCxnSpPr>
                  <a:cxnSpLocks noChangeShapeType="1"/>
                </p:cNvCxnSpPr>
                <p:nvPr/>
              </p:nvCxnSpPr>
              <p:spPr bwMode="auto">
                <a:xfrm rot="5400000" flipH="1">
                  <a:off x="817" y="2495"/>
                  <a:ext cx="432" cy="721"/>
                </a:xfrm>
                <a:prstGeom prst="bentConnector3">
                  <a:avLst>
                    <a:gd name="adj1" fmla="val 50000"/>
                  </a:avLst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 type="triangle" w="med" len="med"/>
                </a:ln>
              </p:spPr>
            </p:cxnSp>
            <p:cxnSp>
              <p:nvCxnSpPr>
                <p:cNvPr id="26" name="AutoShape 77"/>
                <p:cNvCxnSpPr>
                  <a:cxnSpLocks noChangeShapeType="1"/>
                </p:cNvCxnSpPr>
                <p:nvPr/>
              </p:nvCxnSpPr>
              <p:spPr bwMode="auto">
                <a:xfrm rot="-5400000">
                  <a:off x="1558" y="890"/>
                  <a:ext cx="336" cy="1724"/>
                </a:xfrm>
                <a:prstGeom prst="bentConnector3">
                  <a:avLst>
                    <a:gd name="adj1" fmla="val 50000"/>
                  </a:avLst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 type="triangle" w="med" len="med"/>
                </a:ln>
              </p:spPr>
            </p:cxnSp>
            <p:cxnSp>
              <p:nvCxnSpPr>
                <p:cNvPr id="27" name="AutoShape 78"/>
                <p:cNvCxnSpPr>
                  <a:cxnSpLocks noChangeShapeType="1"/>
                  <a:stCxn id="107" idx="0"/>
                  <a:endCxn id="21" idx="2"/>
                </p:cNvCxnSpPr>
                <p:nvPr/>
              </p:nvCxnSpPr>
              <p:spPr bwMode="auto">
                <a:xfrm rot="5400000" flipH="1">
                  <a:off x="2760" y="1413"/>
                  <a:ext cx="336" cy="677"/>
                </a:xfrm>
                <a:prstGeom prst="bentConnector3">
                  <a:avLst>
                    <a:gd name="adj1" fmla="val 50000"/>
                  </a:avLst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 type="triangle" w="med" len="med"/>
                </a:ln>
              </p:spPr>
            </p:cxnSp>
            <p:cxnSp>
              <p:nvCxnSpPr>
                <p:cNvPr id="28" name="AutoShape 79"/>
                <p:cNvCxnSpPr>
                  <a:cxnSpLocks noChangeShapeType="1"/>
                  <a:stCxn id="115" idx="0"/>
                  <a:endCxn id="21" idx="2"/>
                </p:cNvCxnSpPr>
                <p:nvPr/>
              </p:nvCxnSpPr>
              <p:spPr bwMode="auto">
                <a:xfrm rot="5400000" flipH="1">
                  <a:off x="3409" y="764"/>
                  <a:ext cx="336" cy="1976"/>
                </a:xfrm>
                <a:prstGeom prst="bentConnector3">
                  <a:avLst>
                    <a:gd name="adj1" fmla="val 50000"/>
                  </a:avLst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 type="triangle" w="med" len="med"/>
                </a:ln>
              </p:spPr>
            </p:cxnSp>
            <p:sp>
              <p:nvSpPr>
                <p:cNvPr id="29" name="Oval 84"/>
                <p:cNvSpPr>
                  <a:spLocks noChangeArrowheads="1"/>
                </p:cNvSpPr>
                <p:nvPr/>
              </p:nvSpPr>
              <p:spPr bwMode="auto">
                <a:xfrm>
                  <a:off x="921" y="2406"/>
                  <a:ext cx="227" cy="240"/>
                </a:xfrm>
                <a:prstGeom prst="ellipse">
                  <a:avLst/>
                </a:prstGeom>
                <a:noFill/>
                <a:ln w="12700" algn="ctr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  <p:cxnSp>
              <p:nvCxnSpPr>
                <p:cNvPr id="30" name="AutoShape 85"/>
                <p:cNvCxnSpPr>
                  <a:cxnSpLocks noChangeShapeType="1"/>
                  <a:stCxn id="70" idx="0"/>
                  <a:endCxn id="29" idx="3"/>
                </p:cNvCxnSpPr>
                <p:nvPr/>
              </p:nvCxnSpPr>
              <p:spPr bwMode="auto">
                <a:xfrm flipV="1">
                  <a:off x="705" y="2611"/>
                  <a:ext cx="249" cy="653"/>
                </a:xfrm>
                <a:prstGeom prst="straightConnector1">
                  <a:avLst/>
                </a:prstGeom>
                <a:noFill/>
                <a:ln w="12700">
                  <a:solidFill>
                    <a:schemeClr val="tx2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" name="AutoShape 86"/>
                <p:cNvCxnSpPr>
                  <a:cxnSpLocks noChangeShapeType="1"/>
                  <a:stCxn id="72" idx="0"/>
                  <a:endCxn id="29" idx="5"/>
                </p:cNvCxnSpPr>
                <p:nvPr/>
              </p:nvCxnSpPr>
              <p:spPr bwMode="auto">
                <a:xfrm flipH="1" flipV="1">
                  <a:off x="1115" y="2611"/>
                  <a:ext cx="452" cy="653"/>
                </a:xfrm>
                <a:prstGeom prst="straightConnector1">
                  <a:avLst/>
                </a:prstGeom>
                <a:noFill/>
                <a:ln w="12700">
                  <a:solidFill>
                    <a:schemeClr val="tx2"/>
                  </a:solidFill>
                  <a:round/>
                  <a:headEnd/>
                  <a:tailEnd/>
                </a:ln>
              </p:spPr>
            </p:cxnSp>
            <p:cxnSp>
              <p:nvCxnSpPr>
                <p:cNvPr id="32" name="AutoShape 87"/>
                <p:cNvCxnSpPr>
                  <a:cxnSpLocks noChangeShapeType="1"/>
                  <a:endCxn id="37" idx="3"/>
                </p:cNvCxnSpPr>
                <p:nvPr/>
              </p:nvCxnSpPr>
              <p:spPr bwMode="auto">
                <a:xfrm flipV="1">
                  <a:off x="1104" y="973"/>
                  <a:ext cx="1774" cy="1442"/>
                </a:xfrm>
                <a:prstGeom prst="straightConnector1">
                  <a:avLst/>
                </a:prstGeom>
                <a:noFill/>
                <a:ln w="12700">
                  <a:solidFill>
                    <a:schemeClr val="tx2"/>
                  </a:solidFill>
                  <a:round/>
                  <a:headEnd/>
                  <a:tailEnd/>
                </a:ln>
              </p:spPr>
            </p:cxnSp>
            <p:sp>
              <p:nvSpPr>
                <p:cNvPr id="33" name="Line 88"/>
                <p:cNvSpPr>
                  <a:spLocks noChangeShapeType="1"/>
                </p:cNvSpPr>
                <p:nvPr/>
              </p:nvSpPr>
              <p:spPr bwMode="auto">
                <a:xfrm flipH="1" flipV="1">
                  <a:off x="2160" y="2496"/>
                  <a:ext cx="0" cy="57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ZA"/>
                </a:p>
              </p:txBody>
            </p:sp>
            <p:grpSp>
              <p:nvGrpSpPr>
                <p:cNvPr id="34" name="Group 89"/>
                <p:cNvGrpSpPr>
                  <a:grpSpLocks/>
                </p:cNvGrpSpPr>
                <p:nvPr/>
              </p:nvGrpSpPr>
              <p:grpSpPr bwMode="auto">
                <a:xfrm>
                  <a:off x="1920" y="3072"/>
                  <a:ext cx="819" cy="1080"/>
                  <a:chOff x="1968" y="3072"/>
                  <a:chExt cx="819" cy="1080"/>
                </a:xfrm>
              </p:grpSpPr>
              <p:grpSp>
                <p:nvGrpSpPr>
                  <p:cNvPr id="90" name="Group 90"/>
                  <p:cNvGrpSpPr>
                    <a:grpSpLocks/>
                  </p:cNvGrpSpPr>
                  <p:nvPr/>
                </p:nvGrpSpPr>
                <p:grpSpPr bwMode="auto">
                  <a:xfrm>
                    <a:off x="2016" y="3072"/>
                    <a:ext cx="771" cy="432"/>
                    <a:chOff x="912" y="3216"/>
                    <a:chExt cx="816" cy="432"/>
                  </a:xfrm>
                </p:grpSpPr>
                <p:sp>
                  <p:nvSpPr>
                    <p:cNvPr id="97" name="Rectangle 9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3216"/>
                      <a:ext cx="816" cy="144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>
                          <a:cs typeface="Arial" charset="0"/>
                        </a:rPr>
                        <a:t>Service Delivery Site 3</a:t>
                      </a:r>
                    </a:p>
                  </p:txBody>
                </p:sp>
                <p:sp>
                  <p:nvSpPr>
                    <p:cNvPr id="98" name="Rectangle 9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3360"/>
                      <a:ext cx="816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>
                          <a:cs typeface="Arial" charset="0"/>
                        </a:rPr>
                        <a:t>Monthly Report</a:t>
                      </a:r>
                    </a:p>
                  </p:txBody>
                </p:sp>
                <p:sp>
                  <p:nvSpPr>
                    <p:cNvPr id="99" name="Rectangle 9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3504"/>
                      <a:ext cx="408" cy="144"/>
                    </a:xfrm>
                    <a:prstGeom prst="rect">
                      <a:avLst/>
                    </a:prstGeom>
                    <a:solidFill>
                      <a:schemeClr val="tx2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>
                          <a:solidFill>
                            <a:srgbClr val="000000"/>
                          </a:solidFill>
                          <a:cs typeface="Arial" charset="0"/>
                        </a:rPr>
                        <a:t>ARV Nb.</a:t>
                      </a:r>
                    </a:p>
                  </p:txBody>
                </p:sp>
                <p:sp>
                  <p:nvSpPr>
                    <p:cNvPr id="100" name="Rectangle 9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20" y="3504"/>
                      <a:ext cx="408" cy="144"/>
                    </a:xfrm>
                    <a:prstGeom prst="rect">
                      <a:avLst/>
                    </a:prstGeom>
                    <a:solidFill>
                      <a:schemeClr val="tx2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cs typeface="Arial" charset="0"/>
                        </a:rPr>
                        <a:t>45</a:t>
                      </a:r>
                    </a:p>
                  </p:txBody>
                </p:sp>
              </p:grpSp>
              <p:sp>
                <p:nvSpPr>
                  <p:cNvPr id="91" name="AutoShape 95"/>
                  <p:cNvSpPr>
                    <a:spLocks noChangeArrowheads="1"/>
                  </p:cNvSpPr>
                  <p:nvPr/>
                </p:nvSpPr>
                <p:spPr bwMode="auto">
                  <a:xfrm>
                    <a:off x="2270" y="3895"/>
                    <a:ext cx="332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92" name="AutoShape 96"/>
                  <p:cNvSpPr>
                    <a:spLocks noChangeArrowheads="1"/>
                  </p:cNvSpPr>
                  <p:nvPr/>
                </p:nvSpPr>
                <p:spPr bwMode="auto">
                  <a:xfrm>
                    <a:off x="2213" y="3846"/>
                    <a:ext cx="333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93" name="AutoShape 97"/>
                  <p:cNvSpPr>
                    <a:spLocks noChangeArrowheads="1"/>
                  </p:cNvSpPr>
                  <p:nvPr/>
                </p:nvSpPr>
                <p:spPr bwMode="auto">
                  <a:xfrm>
                    <a:off x="2156" y="3796"/>
                    <a:ext cx="332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94" name="AutoShape 98"/>
                  <p:cNvSpPr>
                    <a:spLocks noChangeArrowheads="1"/>
                  </p:cNvSpPr>
                  <p:nvPr/>
                </p:nvSpPr>
                <p:spPr bwMode="auto">
                  <a:xfrm>
                    <a:off x="2100" y="3746"/>
                    <a:ext cx="332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cxnSp>
                <p:nvCxnSpPr>
                  <p:cNvPr id="95" name="AutoShape 99"/>
                  <p:cNvCxnSpPr>
                    <a:cxnSpLocks noChangeShapeType="1"/>
                    <a:stCxn id="99" idx="2"/>
                  </p:cNvCxnSpPr>
                  <p:nvPr/>
                </p:nvCxnSpPr>
                <p:spPr bwMode="auto">
                  <a:xfrm>
                    <a:off x="2209" y="3504"/>
                    <a:ext cx="0" cy="192"/>
                  </a:xfrm>
                  <a:prstGeom prst="straightConnector1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 type="triangle" w="med" len="med"/>
                    <a:tailEnd/>
                  </a:ln>
                </p:spPr>
              </p:cxnSp>
              <p:sp>
                <p:nvSpPr>
                  <p:cNvPr id="96" name="AutoShape 100"/>
                  <p:cNvSpPr>
                    <a:spLocks noChangeArrowheads="1"/>
                  </p:cNvSpPr>
                  <p:nvPr/>
                </p:nvSpPr>
                <p:spPr bwMode="auto">
                  <a:xfrm>
                    <a:off x="1968" y="3696"/>
                    <a:ext cx="409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600">
                        <a:solidFill>
                          <a:srgbClr val="000000"/>
                        </a:solidFill>
                        <a:cs typeface="Arial" charset="0"/>
                      </a:rPr>
                      <a:t>Source Document 1</a:t>
                    </a:r>
                  </a:p>
                </p:txBody>
              </p:sp>
            </p:grpSp>
            <p:grpSp>
              <p:nvGrpSpPr>
                <p:cNvPr id="35" name="Group 101"/>
                <p:cNvGrpSpPr>
                  <a:grpSpLocks/>
                </p:cNvGrpSpPr>
                <p:nvPr/>
              </p:nvGrpSpPr>
              <p:grpSpPr bwMode="auto">
                <a:xfrm>
                  <a:off x="2928" y="3072"/>
                  <a:ext cx="816" cy="1080"/>
                  <a:chOff x="3072" y="3072"/>
                  <a:chExt cx="816" cy="1080"/>
                </a:xfrm>
              </p:grpSpPr>
              <p:sp>
                <p:nvSpPr>
                  <p:cNvPr id="80" name="Rectangle 102"/>
                  <p:cNvSpPr>
                    <a:spLocks noChangeArrowheads="1"/>
                  </p:cNvSpPr>
                  <p:nvPr/>
                </p:nvSpPr>
                <p:spPr bwMode="auto">
                  <a:xfrm>
                    <a:off x="3117" y="3072"/>
                    <a:ext cx="771" cy="144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Service Delivery Site 4</a:t>
                    </a:r>
                  </a:p>
                </p:txBody>
              </p:sp>
              <p:sp>
                <p:nvSpPr>
                  <p:cNvPr id="81" name="Rectangle 103"/>
                  <p:cNvSpPr>
                    <a:spLocks noChangeArrowheads="1"/>
                  </p:cNvSpPr>
                  <p:nvPr/>
                </p:nvSpPr>
                <p:spPr bwMode="auto">
                  <a:xfrm>
                    <a:off x="3117" y="3216"/>
                    <a:ext cx="771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Monthly Report</a:t>
                    </a:r>
                  </a:p>
                </p:txBody>
              </p:sp>
              <p:sp>
                <p:nvSpPr>
                  <p:cNvPr id="82" name="Rectangle 104"/>
                  <p:cNvSpPr>
                    <a:spLocks noChangeArrowheads="1"/>
                  </p:cNvSpPr>
                  <p:nvPr/>
                </p:nvSpPr>
                <p:spPr bwMode="auto">
                  <a:xfrm>
                    <a:off x="3117" y="3360"/>
                    <a:ext cx="386" cy="144"/>
                  </a:xfrm>
                  <a:prstGeom prst="rect">
                    <a:avLst/>
                  </a:prstGeom>
                  <a:solidFill>
                    <a:schemeClr val="tx2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solidFill>
                          <a:srgbClr val="000000"/>
                        </a:solidFill>
                        <a:cs typeface="Arial" charset="0"/>
                      </a:rPr>
                      <a:t>ARV Nb.</a:t>
                    </a:r>
                  </a:p>
                </p:txBody>
              </p:sp>
              <p:sp>
                <p:nvSpPr>
                  <p:cNvPr id="83" name="Rectangle 105"/>
                  <p:cNvSpPr>
                    <a:spLocks noChangeArrowheads="1"/>
                  </p:cNvSpPr>
                  <p:nvPr/>
                </p:nvSpPr>
                <p:spPr bwMode="auto">
                  <a:xfrm>
                    <a:off x="3503" y="3360"/>
                    <a:ext cx="385" cy="144"/>
                  </a:xfrm>
                  <a:prstGeom prst="rect">
                    <a:avLst/>
                  </a:prstGeom>
                  <a:solidFill>
                    <a:schemeClr val="tx2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 b="1">
                        <a:solidFill>
                          <a:srgbClr val="000000"/>
                        </a:solidFill>
                        <a:cs typeface="Arial" charset="0"/>
                      </a:rPr>
                      <a:t>75</a:t>
                    </a:r>
                  </a:p>
                </p:txBody>
              </p:sp>
              <p:sp>
                <p:nvSpPr>
                  <p:cNvPr id="84" name="AutoShape 106"/>
                  <p:cNvSpPr>
                    <a:spLocks noChangeArrowheads="1"/>
                  </p:cNvSpPr>
                  <p:nvPr/>
                </p:nvSpPr>
                <p:spPr bwMode="auto">
                  <a:xfrm>
                    <a:off x="3371" y="3895"/>
                    <a:ext cx="332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85" name="AutoShape 107"/>
                  <p:cNvSpPr>
                    <a:spLocks noChangeArrowheads="1"/>
                  </p:cNvSpPr>
                  <p:nvPr/>
                </p:nvSpPr>
                <p:spPr bwMode="auto">
                  <a:xfrm>
                    <a:off x="3314" y="3846"/>
                    <a:ext cx="333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86" name="AutoShape 108"/>
                  <p:cNvSpPr>
                    <a:spLocks noChangeArrowheads="1"/>
                  </p:cNvSpPr>
                  <p:nvPr/>
                </p:nvSpPr>
                <p:spPr bwMode="auto">
                  <a:xfrm>
                    <a:off x="3257" y="3796"/>
                    <a:ext cx="332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87" name="AutoShape 109"/>
                  <p:cNvSpPr>
                    <a:spLocks noChangeArrowheads="1"/>
                  </p:cNvSpPr>
                  <p:nvPr/>
                </p:nvSpPr>
                <p:spPr bwMode="auto">
                  <a:xfrm>
                    <a:off x="3201" y="3746"/>
                    <a:ext cx="332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cxnSp>
                <p:nvCxnSpPr>
                  <p:cNvPr id="88" name="AutoShape 110"/>
                  <p:cNvCxnSpPr>
                    <a:cxnSpLocks noChangeShapeType="1"/>
                    <a:stCxn id="82" idx="2"/>
                  </p:cNvCxnSpPr>
                  <p:nvPr/>
                </p:nvCxnSpPr>
                <p:spPr bwMode="auto">
                  <a:xfrm>
                    <a:off x="3310" y="3504"/>
                    <a:ext cx="0" cy="192"/>
                  </a:xfrm>
                  <a:prstGeom prst="straightConnector1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 type="triangle" w="med" len="med"/>
                    <a:tailEnd/>
                  </a:ln>
                </p:spPr>
              </p:cxnSp>
              <p:sp>
                <p:nvSpPr>
                  <p:cNvPr id="89" name="AutoShape 111"/>
                  <p:cNvSpPr>
                    <a:spLocks noChangeArrowheads="1"/>
                  </p:cNvSpPr>
                  <p:nvPr/>
                </p:nvSpPr>
                <p:spPr bwMode="auto">
                  <a:xfrm>
                    <a:off x="3072" y="3696"/>
                    <a:ext cx="409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600">
                        <a:solidFill>
                          <a:srgbClr val="000000"/>
                        </a:solidFill>
                        <a:cs typeface="Arial" charset="0"/>
                      </a:rPr>
                      <a:t>Source Document 1</a:t>
                    </a:r>
                  </a:p>
                </p:txBody>
              </p:sp>
            </p:grpSp>
            <p:grpSp>
              <p:nvGrpSpPr>
                <p:cNvPr id="36" name="Group 112"/>
                <p:cNvGrpSpPr>
                  <a:grpSpLocks/>
                </p:cNvGrpSpPr>
                <p:nvPr/>
              </p:nvGrpSpPr>
              <p:grpSpPr bwMode="auto">
                <a:xfrm>
                  <a:off x="98" y="3072"/>
                  <a:ext cx="1682" cy="1151"/>
                  <a:chOff x="98" y="3072"/>
                  <a:chExt cx="1682" cy="1151"/>
                </a:xfrm>
              </p:grpSpPr>
              <p:sp>
                <p:nvSpPr>
                  <p:cNvPr id="54" name="Rectangle 113"/>
                  <p:cNvSpPr>
                    <a:spLocks noChangeArrowheads="1"/>
                  </p:cNvSpPr>
                  <p:nvPr/>
                </p:nvSpPr>
                <p:spPr bwMode="auto">
                  <a:xfrm>
                    <a:off x="146" y="3072"/>
                    <a:ext cx="771" cy="144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Service Delivery Site 1</a:t>
                    </a:r>
                  </a:p>
                </p:txBody>
              </p:sp>
              <p:sp>
                <p:nvSpPr>
                  <p:cNvPr id="55" name="Rectangle 114"/>
                  <p:cNvSpPr>
                    <a:spLocks noChangeArrowheads="1"/>
                  </p:cNvSpPr>
                  <p:nvPr/>
                </p:nvSpPr>
                <p:spPr bwMode="auto">
                  <a:xfrm>
                    <a:off x="146" y="3216"/>
                    <a:ext cx="771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Monthly Report</a:t>
                    </a:r>
                  </a:p>
                </p:txBody>
              </p:sp>
              <p:sp>
                <p:nvSpPr>
                  <p:cNvPr id="56" name="Rectangle 115"/>
                  <p:cNvSpPr>
                    <a:spLocks noChangeArrowheads="1"/>
                  </p:cNvSpPr>
                  <p:nvPr/>
                </p:nvSpPr>
                <p:spPr bwMode="auto">
                  <a:xfrm>
                    <a:off x="146" y="3360"/>
                    <a:ext cx="386" cy="144"/>
                  </a:xfrm>
                  <a:prstGeom prst="rect">
                    <a:avLst/>
                  </a:prstGeom>
                  <a:solidFill>
                    <a:schemeClr val="tx2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solidFill>
                          <a:srgbClr val="000000"/>
                        </a:solidFill>
                        <a:cs typeface="Arial" charset="0"/>
                      </a:rPr>
                      <a:t>ARV Nb.</a:t>
                    </a:r>
                  </a:p>
                </p:txBody>
              </p:sp>
              <p:sp>
                <p:nvSpPr>
                  <p:cNvPr id="57" name="Rectangle 116"/>
                  <p:cNvSpPr>
                    <a:spLocks noChangeArrowheads="1"/>
                  </p:cNvSpPr>
                  <p:nvPr/>
                </p:nvSpPr>
                <p:spPr bwMode="auto">
                  <a:xfrm>
                    <a:off x="532" y="3360"/>
                    <a:ext cx="385" cy="144"/>
                  </a:xfrm>
                  <a:prstGeom prst="rect">
                    <a:avLst/>
                  </a:prstGeom>
                  <a:solidFill>
                    <a:schemeClr val="tx2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 b="1">
                        <a:solidFill>
                          <a:srgbClr val="000000"/>
                        </a:solidFill>
                        <a:cs typeface="Arial" charset="0"/>
                      </a:rPr>
                      <a:t>45</a:t>
                    </a:r>
                  </a:p>
                </p:txBody>
              </p:sp>
              <p:sp>
                <p:nvSpPr>
                  <p:cNvPr id="58" name="AutoShape 117"/>
                  <p:cNvSpPr>
                    <a:spLocks noChangeArrowheads="1"/>
                  </p:cNvSpPr>
                  <p:nvPr/>
                </p:nvSpPr>
                <p:spPr bwMode="auto">
                  <a:xfrm>
                    <a:off x="388" y="3895"/>
                    <a:ext cx="332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59" name="AutoShape 118"/>
                  <p:cNvSpPr>
                    <a:spLocks noChangeArrowheads="1"/>
                  </p:cNvSpPr>
                  <p:nvPr/>
                </p:nvSpPr>
                <p:spPr bwMode="auto">
                  <a:xfrm>
                    <a:off x="340" y="3846"/>
                    <a:ext cx="332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60" name="AutoShape 119"/>
                  <p:cNvSpPr>
                    <a:spLocks noChangeArrowheads="1"/>
                  </p:cNvSpPr>
                  <p:nvPr/>
                </p:nvSpPr>
                <p:spPr bwMode="auto">
                  <a:xfrm>
                    <a:off x="274" y="3796"/>
                    <a:ext cx="333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61" name="AutoShape 120"/>
                  <p:cNvSpPr>
                    <a:spLocks noChangeArrowheads="1"/>
                  </p:cNvSpPr>
                  <p:nvPr/>
                </p:nvSpPr>
                <p:spPr bwMode="auto">
                  <a:xfrm>
                    <a:off x="226" y="3746"/>
                    <a:ext cx="332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62" name="AutoShape 121"/>
                  <p:cNvSpPr>
                    <a:spLocks noChangeArrowheads="1"/>
                  </p:cNvSpPr>
                  <p:nvPr/>
                </p:nvSpPr>
                <p:spPr bwMode="auto">
                  <a:xfrm>
                    <a:off x="98" y="3696"/>
                    <a:ext cx="409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600">
                        <a:solidFill>
                          <a:srgbClr val="000000"/>
                        </a:solidFill>
                        <a:cs typeface="Arial" charset="0"/>
                      </a:rPr>
                      <a:t>Source Document 1</a:t>
                    </a:r>
                  </a:p>
                </p:txBody>
              </p:sp>
              <p:cxnSp>
                <p:nvCxnSpPr>
                  <p:cNvPr id="63" name="AutoShape 122"/>
                  <p:cNvCxnSpPr>
                    <a:cxnSpLocks noChangeShapeType="1"/>
                    <a:stCxn id="62" idx="0"/>
                    <a:endCxn id="56" idx="2"/>
                  </p:cNvCxnSpPr>
                  <p:nvPr/>
                </p:nvCxnSpPr>
                <p:spPr bwMode="auto">
                  <a:xfrm flipV="1">
                    <a:off x="303" y="3504"/>
                    <a:ext cx="36" cy="192"/>
                  </a:xfrm>
                  <a:prstGeom prst="straightConnector1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/>
                    <a:tailEnd type="triangle" w="med" len="med"/>
                  </a:ln>
                </p:spPr>
              </p:cxnSp>
              <p:grpSp>
                <p:nvGrpSpPr>
                  <p:cNvPr id="64" name="Group 123"/>
                  <p:cNvGrpSpPr>
                    <a:grpSpLocks/>
                  </p:cNvGrpSpPr>
                  <p:nvPr/>
                </p:nvGrpSpPr>
                <p:grpSpPr bwMode="auto">
                  <a:xfrm>
                    <a:off x="1008" y="3072"/>
                    <a:ext cx="772" cy="432"/>
                    <a:chOff x="912" y="3216"/>
                    <a:chExt cx="816" cy="432"/>
                  </a:xfrm>
                </p:grpSpPr>
                <p:sp>
                  <p:nvSpPr>
                    <p:cNvPr id="76" name="Rectangle 12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3216"/>
                      <a:ext cx="816" cy="144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>
                          <a:cs typeface="Arial" charset="0"/>
                        </a:rPr>
                        <a:t>Service Delivery Site 2</a:t>
                      </a:r>
                    </a:p>
                  </p:txBody>
                </p:sp>
                <p:sp>
                  <p:nvSpPr>
                    <p:cNvPr id="77" name="Rectangle 12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3360"/>
                      <a:ext cx="816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>
                          <a:cs typeface="Arial" charset="0"/>
                        </a:rPr>
                        <a:t>Monthly Report</a:t>
                      </a:r>
                    </a:p>
                  </p:txBody>
                </p:sp>
                <p:sp>
                  <p:nvSpPr>
                    <p:cNvPr id="78" name="Rectangle 1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2" y="3504"/>
                      <a:ext cx="408" cy="144"/>
                    </a:xfrm>
                    <a:prstGeom prst="rect">
                      <a:avLst/>
                    </a:prstGeom>
                    <a:solidFill>
                      <a:schemeClr val="tx2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>
                          <a:solidFill>
                            <a:srgbClr val="000000"/>
                          </a:solidFill>
                          <a:cs typeface="Arial" charset="0"/>
                        </a:rPr>
                        <a:t>ARV Nb.</a:t>
                      </a:r>
                    </a:p>
                  </p:txBody>
                </p:sp>
                <p:sp>
                  <p:nvSpPr>
                    <p:cNvPr id="79" name="Rectangle 12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20" y="3504"/>
                      <a:ext cx="408" cy="144"/>
                    </a:xfrm>
                    <a:prstGeom prst="rect">
                      <a:avLst/>
                    </a:prstGeom>
                    <a:solidFill>
                      <a:schemeClr val="tx2"/>
                    </a:solidFill>
                    <a:ln w="9525" algn="ctr">
                      <a:solidFill>
                        <a:schemeClr val="tx2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cs typeface="Arial" charset="0"/>
                        </a:rPr>
                        <a:t>20</a:t>
                      </a:r>
                    </a:p>
                  </p:txBody>
                </p:sp>
              </p:grpSp>
              <p:sp>
                <p:nvSpPr>
                  <p:cNvPr id="65" name="AutoShape 128"/>
                  <p:cNvSpPr>
                    <a:spLocks noChangeArrowheads="1"/>
                  </p:cNvSpPr>
                  <p:nvPr/>
                </p:nvSpPr>
                <p:spPr bwMode="auto">
                  <a:xfrm>
                    <a:off x="1284" y="3895"/>
                    <a:ext cx="333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66" name="AutoShape 129"/>
                  <p:cNvSpPr>
                    <a:spLocks noChangeArrowheads="1"/>
                  </p:cNvSpPr>
                  <p:nvPr/>
                </p:nvSpPr>
                <p:spPr bwMode="auto">
                  <a:xfrm>
                    <a:off x="1228" y="3846"/>
                    <a:ext cx="333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67" name="AutoShape 130"/>
                  <p:cNvSpPr>
                    <a:spLocks noChangeArrowheads="1"/>
                  </p:cNvSpPr>
                  <p:nvPr/>
                </p:nvSpPr>
                <p:spPr bwMode="auto">
                  <a:xfrm>
                    <a:off x="1170" y="3796"/>
                    <a:ext cx="333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sp>
                <p:nvSpPr>
                  <p:cNvPr id="68" name="AutoShape 131"/>
                  <p:cNvSpPr>
                    <a:spLocks noChangeArrowheads="1"/>
                  </p:cNvSpPr>
                  <p:nvPr/>
                </p:nvSpPr>
                <p:spPr bwMode="auto">
                  <a:xfrm>
                    <a:off x="1114" y="3746"/>
                    <a:ext cx="332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endParaRPr lang="en-US" sz="600">
                      <a:cs typeface="Arial" charset="0"/>
                    </a:endParaRPr>
                  </a:p>
                </p:txBody>
              </p:sp>
              <p:cxnSp>
                <p:nvCxnSpPr>
                  <p:cNvPr id="69" name="AutoShape 132"/>
                  <p:cNvCxnSpPr>
                    <a:cxnSpLocks noChangeShapeType="1"/>
                    <a:stCxn id="78" idx="2"/>
                  </p:cNvCxnSpPr>
                  <p:nvPr/>
                </p:nvCxnSpPr>
                <p:spPr bwMode="auto">
                  <a:xfrm>
                    <a:off x="1201" y="3504"/>
                    <a:ext cx="22" cy="192"/>
                  </a:xfrm>
                  <a:prstGeom prst="straightConnector1">
                    <a:avLst/>
                  </a:prstGeom>
                  <a:noFill/>
                  <a:ln w="9525">
                    <a:solidFill>
                      <a:schemeClr val="tx1"/>
                    </a:solidFill>
                    <a:round/>
                    <a:headEnd type="triangle" w="med" len="med"/>
                    <a:tailEnd/>
                  </a:ln>
                </p:spPr>
              </p:cxnSp>
              <p:sp>
                <p:nvSpPr>
                  <p:cNvPr id="70" name="Oval 133"/>
                  <p:cNvSpPr>
                    <a:spLocks noChangeArrowheads="1"/>
                  </p:cNvSpPr>
                  <p:nvPr/>
                </p:nvSpPr>
                <p:spPr bwMode="auto">
                  <a:xfrm>
                    <a:off x="592" y="3264"/>
                    <a:ext cx="226" cy="241"/>
                  </a:xfrm>
                  <a:prstGeom prst="ellipse">
                    <a:avLst/>
                  </a:prstGeom>
                  <a:noFill/>
                  <a:ln w="12700" algn="ctr">
                    <a:solidFill>
                      <a:schemeClr val="tx2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spAutoFit/>
                  </a:bodyPr>
                  <a:lstStyle/>
                  <a:p>
                    <a:endParaRPr lang="en-US"/>
                  </a:p>
                </p:txBody>
              </p:sp>
              <p:cxnSp>
                <p:nvCxnSpPr>
                  <p:cNvPr id="71" name="AutoShape 134"/>
                  <p:cNvCxnSpPr>
                    <a:cxnSpLocks noChangeShapeType="1"/>
                    <a:stCxn id="9" idx="7"/>
                    <a:endCxn id="70" idx="4"/>
                  </p:cNvCxnSpPr>
                  <p:nvPr/>
                </p:nvCxnSpPr>
                <p:spPr bwMode="auto">
                  <a:xfrm flipV="1">
                    <a:off x="705" y="3505"/>
                    <a:ext cx="0" cy="180"/>
                  </a:xfrm>
                  <a:prstGeom prst="straightConnector1">
                    <a:avLst/>
                  </a:prstGeom>
                  <a:noFill/>
                  <a:ln w="12700">
                    <a:solidFill>
                      <a:schemeClr val="tx2"/>
                    </a:solidFill>
                    <a:round/>
                    <a:headEnd/>
                    <a:tailEnd/>
                  </a:ln>
                </p:spPr>
              </p:cxnSp>
              <p:sp>
                <p:nvSpPr>
                  <p:cNvPr id="72" name="Oval 135"/>
                  <p:cNvSpPr>
                    <a:spLocks noChangeArrowheads="1"/>
                  </p:cNvSpPr>
                  <p:nvPr/>
                </p:nvSpPr>
                <p:spPr bwMode="auto">
                  <a:xfrm>
                    <a:off x="1453" y="3264"/>
                    <a:ext cx="227" cy="240"/>
                  </a:xfrm>
                  <a:prstGeom prst="ellipse">
                    <a:avLst/>
                  </a:prstGeom>
                  <a:noFill/>
                  <a:ln w="12700" algn="ctr">
                    <a:solidFill>
                      <a:schemeClr val="tx2"/>
                    </a:solidFill>
                    <a:round/>
                    <a:headEnd/>
                    <a:tailEnd/>
                  </a:ln>
                </p:spPr>
                <p:txBody>
                  <a:bodyPr wrap="none" anchor="ctr">
                    <a:spAutoFit/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3" name="AutoShape 136"/>
                  <p:cNvSpPr>
                    <a:spLocks noChangeArrowheads="1"/>
                  </p:cNvSpPr>
                  <p:nvPr/>
                </p:nvSpPr>
                <p:spPr bwMode="auto">
                  <a:xfrm>
                    <a:off x="960" y="3696"/>
                    <a:ext cx="409" cy="257"/>
                  </a:xfrm>
                  <a:prstGeom prst="foldedCorner">
                    <a:avLst>
                      <a:gd name="adj" fmla="val 12500"/>
                    </a:avLst>
                  </a:prstGeom>
                  <a:solidFill>
                    <a:schemeClr val="tx1"/>
                  </a:soli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600">
                        <a:solidFill>
                          <a:srgbClr val="000000"/>
                        </a:solidFill>
                        <a:cs typeface="Arial" charset="0"/>
                      </a:rPr>
                      <a:t>Source Document 1</a:t>
                    </a:r>
                  </a:p>
                </p:txBody>
              </p:sp>
              <p:cxnSp>
                <p:nvCxnSpPr>
                  <p:cNvPr id="74" name="AutoShape 137"/>
                  <p:cNvCxnSpPr>
                    <a:cxnSpLocks noChangeShapeType="1"/>
                    <a:stCxn id="75" idx="7"/>
                  </p:cNvCxnSpPr>
                  <p:nvPr/>
                </p:nvCxnSpPr>
                <p:spPr bwMode="auto">
                  <a:xfrm flipV="1">
                    <a:off x="1569" y="3504"/>
                    <a:ext cx="16" cy="228"/>
                  </a:xfrm>
                  <a:prstGeom prst="straightConnector1">
                    <a:avLst/>
                  </a:prstGeom>
                  <a:noFill/>
                  <a:ln w="12700">
                    <a:solidFill>
                      <a:schemeClr val="tx2"/>
                    </a:solidFill>
                    <a:round/>
                    <a:headEnd/>
                    <a:tailEnd/>
                  </a:ln>
                </p:spPr>
              </p:cxnSp>
              <p:sp>
                <p:nvSpPr>
                  <p:cNvPr id="75" name="Oval 138"/>
                  <p:cNvSpPr>
                    <a:spLocks noChangeArrowheads="1"/>
                  </p:cNvSpPr>
                  <p:nvPr/>
                </p:nvSpPr>
                <p:spPr bwMode="auto">
                  <a:xfrm>
                    <a:off x="912" y="3648"/>
                    <a:ext cx="770" cy="575"/>
                  </a:xfrm>
                  <a:prstGeom prst="ellipse">
                    <a:avLst/>
                  </a:prstGeom>
                  <a:noFill/>
                  <a:ln w="12700" algn="ctr">
                    <a:solidFill>
                      <a:schemeClr val="tx2"/>
                    </a:solidFill>
                    <a:round/>
                    <a:headEnd/>
                    <a:tailEnd/>
                  </a:ln>
                </p:spPr>
                <p:txBody>
                  <a:bodyPr anchor="ctr">
                    <a:spAutoFit/>
                  </a:bodyPr>
                  <a:lstStyle/>
                  <a:p>
                    <a:endParaRPr lang="en-US"/>
                  </a:p>
                </p:txBody>
              </p:sp>
            </p:grpSp>
            <p:sp>
              <p:nvSpPr>
                <p:cNvPr id="37" name="Oval 139"/>
                <p:cNvSpPr>
                  <a:spLocks noChangeArrowheads="1"/>
                </p:cNvSpPr>
                <p:nvPr/>
              </p:nvSpPr>
              <p:spPr bwMode="auto">
                <a:xfrm>
                  <a:off x="2845" y="768"/>
                  <a:ext cx="227" cy="240"/>
                </a:xfrm>
                <a:prstGeom prst="ellipse">
                  <a:avLst/>
                </a:prstGeom>
                <a:noFill/>
                <a:ln w="12700" algn="ctr">
                  <a:solidFill>
                    <a:schemeClr val="tx2"/>
                  </a:solidFill>
                  <a:round/>
                  <a:headEnd/>
                  <a:tailEnd/>
                </a:ln>
              </p:spPr>
              <p:txBody>
                <a:bodyPr wrap="none"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38" name="Line 140"/>
                <p:cNvSpPr>
                  <a:spLocks noChangeShapeType="1"/>
                </p:cNvSpPr>
                <p:nvPr/>
              </p:nvSpPr>
              <p:spPr bwMode="auto">
                <a:xfrm flipH="1" flipV="1">
                  <a:off x="3264" y="2496"/>
                  <a:ext cx="0" cy="57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</p:spPr>
              <p:txBody>
                <a:bodyPr/>
                <a:lstStyle/>
                <a:p>
                  <a:endParaRPr lang="en-ZA"/>
                </a:p>
              </p:txBody>
            </p:sp>
            <p:cxnSp>
              <p:nvCxnSpPr>
                <p:cNvPr id="39" name="AutoShape 141"/>
                <p:cNvCxnSpPr>
                  <a:cxnSpLocks noChangeShapeType="1"/>
                </p:cNvCxnSpPr>
                <p:nvPr/>
              </p:nvCxnSpPr>
              <p:spPr bwMode="auto">
                <a:xfrm rot="5400000" flipH="1">
                  <a:off x="4609" y="2495"/>
                  <a:ext cx="432" cy="721"/>
                </a:xfrm>
                <a:prstGeom prst="bentConnector3">
                  <a:avLst>
                    <a:gd name="adj1" fmla="val 50000"/>
                  </a:avLst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 type="triangle" w="med" len="med"/>
                </a:ln>
              </p:spPr>
            </p:cxnSp>
            <p:cxnSp>
              <p:nvCxnSpPr>
                <p:cNvPr id="40" name="AutoShape 142"/>
                <p:cNvCxnSpPr>
                  <a:cxnSpLocks noChangeShapeType="1"/>
                </p:cNvCxnSpPr>
                <p:nvPr/>
              </p:nvCxnSpPr>
              <p:spPr bwMode="auto">
                <a:xfrm rot="-5400000">
                  <a:off x="4178" y="2785"/>
                  <a:ext cx="432" cy="141"/>
                </a:xfrm>
                <a:prstGeom prst="bentConnector3">
                  <a:avLst>
                    <a:gd name="adj1" fmla="val 50000"/>
                  </a:avLst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 type="triangle" w="med" len="med"/>
                </a:ln>
              </p:spPr>
            </p:cxnSp>
            <p:grpSp>
              <p:nvGrpSpPr>
                <p:cNvPr id="41" name="Group 143"/>
                <p:cNvGrpSpPr>
                  <a:grpSpLocks/>
                </p:cNvGrpSpPr>
                <p:nvPr/>
              </p:nvGrpSpPr>
              <p:grpSpPr bwMode="auto">
                <a:xfrm>
                  <a:off x="1776" y="1920"/>
                  <a:ext cx="771" cy="576"/>
                  <a:chOff x="2976" y="1920"/>
                  <a:chExt cx="816" cy="576"/>
                </a:xfrm>
              </p:grpSpPr>
              <p:sp>
                <p:nvSpPr>
                  <p:cNvPr id="46" name="Rectangle 144"/>
                  <p:cNvSpPr>
                    <a:spLocks noChangeArrowheads="1"/>
                  </p:cNvSpPr>
                  <p:nvPr/>
                </p:nvSpPr>
                <p:spPr bwMode="auto">
                  <a:xfrm>
                    <a:off x="2976" y="1920"/>
                    <a:ext cx="816" cy="144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District 2</a:t>
                    </a:r>
                  </a:p>
                </p:txBody>
              </p:sp>
              <p:sp>
                <p:nvSpPr>
                  <p:cNvPr id="47" name="Rectangle 145"/>
                  <p:cNvSpPr>
                    <a:spLocks noChangeArrowheads="1"/>
                  </p:cNvSpPr>
                  <p:nvPr/>
                </p:nvSpPr>
                <p:spPr bwMode="auto">
                  <a:xfrm>
                    <a:off x="2976" y="2064"/>
                    <a:ext cx="816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Monthly Report</a:t>
                    </a:r>
                  </a:p>
                </p:txBody>
              </p:sp>
              <p:grpSp>
                <p:nvGrpSpPr>
                  <p:cNvPr id="48" name="Group 146"/>
                  <p:cNvGrpSpPr>
                    <a:grpSpLocks/>
                  </p:cNvGrpSpPr>
                  <p:nvPr/>
                </p:nvGrpSpPr>
                <p:grpSpPr bwMode="auto">
                  <a:xfrm>
                    <a:off x="2976" y="2208"/>
                    <a:ext cx="816" cy="144"/>
                    <a:chOff x="1056" y="2448"/>
                    <a:chExt cx="816" cy="144"/>
                  </a:xfrm>
                </p:grpSpPr>
                <p:sp>
                  <p:nvSpPr>
                    <p:cNvPr id="52" name="Rectangle 14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2448"/>
                      <a:ext cx="408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>
                          <a:cs typeface="Arial" charset="0"/>
                        </a:rPr>
                        <a:t>SDS 3</a:t>
                      </a:r>
                    </a:p>
                  </p:txBody>
                </p:sp>
                <p:sp>
                  <p:nvSpPr>
                    <p:cNvPr id="53" name="Rectangle 1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64" y="2448"/>
                      <a:ext cx="408" cy="144"/>
                    </a:xfrm>
                    <a:prstGeom prst="rect">
                      <a:avLst/>
                    </a:prstGeom>
                    <a:noFill/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cs typeface="Arial" charset="0"/>
                        </a:rPr>
                        <a:t>45</a:t>
                      </a:r>
                    </a:p>
                  </p:txBody>
                </p:sp>
              </p:grpSp>
              <p:grpSp>
                <p:nvGrpSpPr>
                  <p:cNvPr id="49" name="Group 149"/>
                  <p:cNvGrpSpPr>
                    <a:grpSpLocks/>
                  </p:cNvGrpSpPr>
                  <p:nvPr/>
                </p:nvGrpSpPr>
                <p:grpSpPr bwMode="auto">
                  <a:xfrm>
                    <a:off x="2976" y="2352"/>
                    <a:ext cx="816" cy="144"/>
                    <a:chOff x="1056" y="2448"/>
                    <a:chExt cx="816" cy="144"/>
                  </a:xfrm>
                </p:grpSpPr>
                <p:sp>
                  <p:nvSpPr>
                    <p:cNvPr id="50" name="Rectangle 15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6" y="2448"/>
                      <a:ext cx="408" cy="144"/>
                    </a:xfrm>
                    <a:prstGeom prst="rect">
                      <a:avLst/>
                    </a:prstGeom>
                    <a:solidFill>
                      <a:schemeClr val="tx2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cs typeface="Arial" charset="0"/>
                        </a:rPr>
                        <a:t>TOTAL</a:t>
                      </a:r>
                    </a:p>
                  </p:txBody>
                </p:sp>
                <p:sp>
                  <p:nvSpPr>
                    <p:cNvPr id="51" name="Rectangle 15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64" y="2448"/>
                      <a:ext cx="408" cy="144"/>
                    </a:xfrm>
                    <a:prstGeom prst="rect">
                      <a:avLst/>
                    </a:prstGeom>
                    <a:solidFill>
                      <a:schemeClr val="tx2"/>
                    </a:solidFill>
                    <a:ln w="9525" algn="ctr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 anchor="ctr"/>
                    <a:lstStyle/>
                    <a:p>
                      <a:pPr algn="ctr" defTabSz="912813">
                        <a:spcBef>
                          <a:spcPct val="50000"/>
                        </a:spcBef>
                      </a:pPr>
                      <a:r>
                        <a:rPr lang="en-US" sz="700" b="1">
                          <a:solidFill>
                            <a:srgbClr val="000000"/>
                          </a:solidFill>
                          <a:cs typeface="Arial" charset="0"/>
                        </a:rPr>
                        <a:t>45</a:t>
                      </a:r>
                    </a:p>
                  </p:txBody>
                </p:sp>
              </p:grpSp>
            </p:grpSp>
            <p:grpSp>
              <p:nvGrpSpPr>
                <p:cNvPr id="42" name="Group 152"/>
                <p:cNvGrpSpPr>
                  <a:grpSpLocks/>
                </p:cNvGrpSpPr>
                <p:nvPr/>
              </p:nvGrpSpPr>
              <p:grpSpPr bwMode="auto">
                <a:xfrm>
                  <a:off x="2396" y="1008"/>
                  <a:ext cx="772" cy="144"/>
                  <a:chOff x="1056" y="2448"/>
                  <a:chExt cx="816" cy="144"/>
                </a:xfrm>
              </p:grpSpPr>
              <p:sp>
                <p:nvSpPr>
                  <p:cNvPr id="44" name="Rectangle 153"/>
                  <p:cNvSpPr>
                    <a:spLocks noChangeArrowheads="1"/>
                  </p:cNvSpPr>
                  <p:nvPr/>
                </p:nvSpPr>
                <p:spPr bwMode="auto">
                  <a:xfrm>
                    <a:off x="1056" y="2448"/>
                    <a:ext cx="408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>
                        <a:cs typeface="Arial" charset="0"/>
                      </a:rPr>
                      <a:t>District 2</a:t>
                    </a:r>
                  </a:p>
                </p:txBody>
              </p:sp>
              <p:sp>
                <p:nvSpPr>
                  <p:cNvPr id="45" name="Rectangle 154"/>
                  <p:cNvSpPr>
                    <a:spLocks noChangeArrowheads="1"/>
                  </p:cNvSpPr>
                  <p:nvPr/>
                </p:nvSpPr>
                <p:spPr bwMode="auto">
                  <a:xfrm>
                    <a:off x="1464" y="2448"/>
                    <a:ext cx="408" cy="144"/>
                  </a:xfrm>
                  <a:prstGeom prst="rect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defTabSz="912813">
                      <a:spcBef>
                        <a:spcPct val="50000"/>
                      </a:spcBef>
                    </a:pPr>
                    <a:r>
                      <a:rPr lang="en-US" sz="700" b="1">
                        <a:cs typeface="Arial" charset="0"/>
                      </a:rPr>
                      <a:t>45</a:t>
                    </a:r>
                  </a:p>
                </p:txBody>
              </p:sp>
            </p:grpSp>
            <p:sp>
              <p:nvSpPr>
                <p:cNvPr id="43" name="Line 155"/>
                <p:cNvSpPr>
                  <a:spLocks noChangeShapeType="1"/>
                </p:cNvSpPr>
                <p:nvPr/>
              </p:nvSpPr>
              <p:spPr bwMode="auto">
                <a:xfrm>
                  <a:off x="2160" y="177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ZA"/>
                </a:p>
              </p:txBody>
            </p:sp>
          </p:grpSp>
          <p:sp>
            <p:nvSpPr>
              <p:cNvPr id="13" name="Text Box 156"/>
              <p:cNvSpPr txBox="1">
                <a:spLocks noChangeArrowheads="1"/>
              </p:cNvSpPr>
              <p:nvPr/>
            </p:nvSpPr>
            <p:spPr bwMode="auto">
              <a:xfrm>
                <a:off x="48" y="96"/>
                <a:ext cx="5568" cy="3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ctr"/>
                <a:endParaRPr lang="en-US" sz="1600">
                  <a:cs typeface="Arial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3076" name="Picture 6" descr="SA SLIDES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44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Outputs</a:t>
            </a:r>
            <a:endParaRPr kumimoji="0" lang="en-GB" sz="44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00166" y="1643051"/>
            <a:ext cx="6215106" cy="371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eaLnBrk="1" hangingPunct="1">
              <a:lnSpc>
                <a:spcPct val="140000"/>
              </a:lnSpc>
              <a:buSzPct val="90000"/>
            </a:pPr>
            <a:endParaRPr lang="en-ZA" sz="2800" dirty="0" smtClean="0"/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r>
              <a:rPr lang="en-ZA" sz="2800" dirty="0" smtClean="0"/>
              <a:t>Verification Factor (Plain English – reported number </a:t>
            </a:r>
            <a:r>
              <a:rPr lang="en-ZA" sz="2800" dirty="0" err="1" smtClean="0"/>
              <a:t>vs</a:t>
            </a:r>
            <a:r>
              <a:rPr lang="en-ZA" sz="2800" dirty="0" smtClean="0"/>
              <a:t>  Recount)</a:t>
            </a:r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r>
              <a:rPr lang="en-ZA" sz="2800" dirty="0" smtClean="0"/>
              <a:t>DMS Spider Graph</a:t>
            </a:r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r>
              <a:rPr lang="en-ZA" sz="2800" dirty="0" smtClean="0"/>
              <a:t>Note:  Difference btw facility and district graphics – Why?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3076" name="Picture 6" descr="SA SLIDES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4400" kern="0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Interpretation</a:t>
            </a:r>
            <a:endParaRPr kumimoji="0" lang="en-GB" sz="44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00166" y="1643050"/>
            <a:ext cx="6215106" cy="259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ZA" sz="2800" dirty="0" smtClean="0"/>
              <a:t>Margin of Error</a:t>
            </a:r>
            <a:endParaRPr lang="en-US" sz="2800" dirty="0" smtClean="0"/>
          </a:p>
          <a:p>
            <a:pPr>
              <a:buFont typeface="Arial" pitchFamily="34" charset="0"/>
              <a:buChar char="•"/>
            </a:pPr>
            <a:r>
              <a:rPr lang="en-US" sz="2800" dirty="0" smtClean="0"/>
              <a:t>Point of discussion – Comparison between facilities/regions/provinces</a:t>
            </a:r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endParaRPr lang="en-ZA" sz="2800" i="1" dirty="0" smtClean="0">
              <a:solidFill>
                <a:srgbClr val="C00000"/>
              </a:solidFill>
            </a:endParaRPr>
          </a:p>
          <a:p>
            <a:pPr marL="533400" indent="-533400" eaLnBrk="1" hangingPunct="1">
              <a:lnSpc>
                <a:spcPct val="140000"/>
              </a:lnSpc>
              <a:buSzPct val="90000"/>
            </a:pPr>
            <a:endParaRPr lang="en-ZA" sz="28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3076" name="Picture 6" descr="SA SLIDES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4400" kern="0" noProof="0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Potential Modifications</a:t>
            </a:r>
            <a:endParaRPr kumimoji="0" lang="en-GB" sz="4400" b="0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00166" y="1643051"/>
            <a:ext cx="6215106" cy="1229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eaLnBrk="1" hangingPunct="1">
              <a:lnSpc>
                <a:spcPct val="140000"/>
              </a:lnSpc>
              <a:buSzPct val="90000"/>
            </a:pPr>
            <a:endParaRPr lang="en-ZA" sz="2800" dirty="0" smtClean="0"/>
          </a:p>
          <a:p>
            <a:pPr marL="533400" indent="-533400" eaLnBrk="1" hangingPunct="1">
              <a:lnSpc>
                <a:spcPct val="140000"/>
              </a:lnSpc>
              <a:buSzPct val="90000"/>
              <a:buFont typeface="Arial" pitchFamily="34" charset="0"/>
              <a:buChar char="•"/>
            </a:pPr>
            <a:endParaRPr lang="en-ZA" sz="2800" i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1071538" y="1857364"/>
            <a:ext cx="7358114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ZA" sz="3200" dirty="0" smtClean="0"/>
              <a:t>Guidance</a:t>
            </a:r>
          </a:p>
          <a:p>
            <a:pPr>
              <a:buFont typeface="Arial" pitchFamily="34" charset="0"/>
              <a:buChar char="•"/>
            </a:pPr>
            <a:r>
              <a:rPr lang="en-ZA" sz="3200" dirty="0" smtClean="0"/>
              <a:t>Questions</a:t>
            </a:r>
          </a:p>
          <a:p>
            <a:pPr>
              <a:buFont typeface="Arial" pitchFamily="34" charset="0"/>
              <a:buChar char="•"/>
            </a:pPr>
            <a:r>
              <a:rPr lang="en-ZA" sz="3200" dirty="0" smtClean="0"/>
              <a:t>Cross Industry Applications</a:t>
            </a:r>
          </a:p>
          <a:p>
            <a:pPr>
              <a:buFont typeface="Arial" pitchFamily="34" charset="0"/>
              <a:buChar char="•"/>
            </a:pPr>
            <a:endParaRPr lang="en-ZA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dirty="0" smtClean="0"/>
          </a:p>
        </p:txBody>
      </p:sp>
      <p:pic>
        <p:nvPicPr>
          <p:cNvPr id="3076" name="Picture 6" descr="SA SLIDES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609600" y="4270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sz="44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Strengths and Weaknesses</a:t>
            </a:r>
            <a:endParaRPr kumimoji="0" lang="en-GB" sz="44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" y="1397000"/>
          <a:ext cx="9144000" cy="54609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  <a:gridCol w="3048000"/>
              </a:tblGrid>
              <a:tr h="1393518"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dirty="0" smtClean="0"/>
                    </a:p>
                    <a:p>
                      <a:endParaRPr lang="en-ZA" dirty="0" smtClean="0"/>
                    </a:p>
                    <a:p>
                      <a:endParaRPr lang="en-ZA" dirty="0" smtClean="0"/>
                    </a:p>
                    <a:p>
                      <a:endParaRPr lang="en-ZA" dirty="0"/>
                    </a:p>
                  </a:txBody>
                  <a:tcPr/>
                </a:tc>
              </a:tr>
              <a:tr h="434730">
                <a:tc>
                  <a:txBody>
                    <a:bodyPr/>
                    <a:lstStyle/>
                    <a:p>
                      <a:r>
                        <a:rPr lang="en-ZA" b="1" dirty="0" smtClean="0"/>
                        <a:t>Strengths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 smtClean="0"/>
                        <a:t>Potential</a:t>
                      </a:r>
                      <a:r>
                        <a:rPr lang="en-ZA" b="1" baseline="0" dirty="0" smtClean="0"/>
                        <a:t> Weaknesses</a:t>
                      </a:r>
                      <a:endParaRPr lang="en-ZA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b="1" dirty="0" smtClean="0"/>
                        <a:t>Pay Special Attention</a:t>
                      </a:r>
                      <a:r>
                        <a:rPr lang="en-ZA" b="1" baseline="0" dirty="0" smtClean="0"/>
                        <a:t> to</a:t>
                      </a:r>
                      <a:endParaRPr lang="en-ZA" b="1" dirty="0"/>
                    </a:p>
                  </a:txBody>
                  <a:tcPr/>
                </a:tc>
              </a:tr>
              <a:tr h="750355">
                <a:tc>
                  <a:txBody>
                    <a:bodyPr/>
                    <a:lstStyle/>
                    <a:p>
                      <a:r>
                        <a:rPr lang="en-ZA" i="1" dirty="0" smtClean="0"/>
                        <a:t>Baseline and Measurement</a:t>
                      </a:r>
                      <a:r>
                        <a:rPr lang="en-ZA" i="1" baseline="0" dirty="0" smtClean="0"/>
                        <a:t> of Continuous Improvement</a:t>
                      </a:r>
                      <a:endParaRPr lang="en-ZA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i="1" dirty="0" smtClean="0"/>
                        <a:t>Insufficient Information to determine Root Cause</a:t>
                      </a:r>
                      <a:endParaRPr lang="en-ZA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i="1" dirty="0" smtClean="0"/>
                        <a:t>Inclusion</a:t>
                      </a:r>
                      <a:r>
                        <a:rPr lang="en-ZA" i="1" baseline="0" dirty="0" smtClean="0"/>
                        <a:t> of Comments</a:t>
                      </a:r>
                      <a:endParaRPr lang="en-ZA" i="1" dirty="0"/>
                    </a:p>
                  </a:txBody>
                  <a:tcPr/>
                </a:tc>
              </a:tr>
              <a:tr h="750355">
                <a:tc>
                  <a:txBody>
                    <a:bodyPr/>
                    <a:lstStyle/>
                    <a:p>
                      <a:r>
                        <a:rPr lang="en-ZA" i="1" dirty="0" smtClean="0"/>
                        <a:t>Ease of Use/Cost Effectiveness</a:t>
                      </a:r>
                      <a:endParaRPr lang="en-ZA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i="1" dirty="0" smtClean="0"/>
                        <a:t>Instrument/Methodology</a:t>
                      </a:r>
                      <a:r>
                        <a:rPr lang="en-ZA" i="1" baseline="0" dirty="0" smtClean="0"/>
                        <a:t> Mismatch</a:t>
                      </a:r>
                      <a:endParaRPr lang="en-ZA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i="1" dirty="0" smtClean="0"/>
                        <a:t>Methodology</a:t>
                      </a:r>
                      <a:endParaRPr lang="en-ZA" i="1" dirty="0"/>
                    </a:p>
                  </a:txBody>
                  <a:tcPr/>
                </a:tc>
              </a:tr>
              <a:tr h="998418">
                <a:tc>
                  <a:txBody>
                    <a:bodyPr/>
                    <a:lstStyle/>
                    <a:p>
                      <a:r>
                        <a:rPr lang="en-ZA" i="1" dirty="0" smtClean="0"/>
                        <a:t>Can be deployed</a:t>
                      </a:r>
                      <a:r>
                        <a:rPr lang="en-ZA" i="1" baseline="0" dirty="0" smtClean="0"/>
                        <a:t> as self assessment/internal assessment</a:t>
                      </a:r>
                      <a:endParaRPr lang="en-ZA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i="1" dirty="0" smtClean="0"/>
                        <a:t>Potentially difficult</a:t>
                      </a:r>
                      <a:r>
                        <a:rPr lang="en-ZA" i="1" baseline="0" dirty="0" smtClean="0"/>
                        <a:t> to customize if VB Code needs to change</a:t>
                      </a:r>
                      <a:endParaRPr lang="en-ZA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i="1" dirty="0" smtClean="0"/>
                        <a:t>Indicator and Reporting Period Selection</a:t>
                      </a:r>
                      <a:endParaRPr lang="en-ZA" i="1" dirty="0"/>
                    </a:p>
                  </a:txBody>
                  <a:tcPr/>
                </a:tc>
              </a:tr>
              <a:tr h="698893">
                <a:tc>
                  <a:txBody>
                    <a:bodyPr/>
                    <a:lstStyle/>
                    <a:p>
                      <a:r>
                        <a:rPr lang="en-ZA" i="1" dirty="0" smtClean="0"/>
                        <a:t>Capacity</a:t>
                      </a:r>
                      <a:r>
                        <a:rPr lang="en-ZA" i="1" baseline="0" dirty="0" smtClean="0"/>
                        <a:t> Building</a:t>
                      </a:r>
                      <a:endParaRPr lang="en-ZA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i="1" dirty="0" smtClean="0"/>
                        <a:t>Implementation</a:t>
                      </a:r>
                      <a:r>
                        <a:rPr lang="en-ZA" i="1" baseline="0" dirty="0" smtClean="0"/>
                        <a:t> of Action Plans</a:t>
                      </a:r>
                      <a:endParaRPr lang="en-ZA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i="1" dirty="0" smtClean="0"/>
                        <a:t>Sampling</a:t>
                      </a:r>
                      <a:endParaRPr lang="en-ZA" i="1" dirty="0"/>
                    </a:p>
                  </a:txBody>
                  <a:tcPr/>
                </a:tc>
              </a:tr>
              <a:tr h="434730">
                <a:tc>
                  <a:txBody>
                    <a:bodyPr/>
                    <a:lstStyle/>
                    <a:p>
                      <a:r>
                        <a:rPr lang="en-ZA" i="1" dirty="0" smtClean="0"/>
                        <a:t>Sustainability</a:t>
                      </a:r>
                      <a:endParaRPr lang="en-ZA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i="1" dirty="0" smtClean="0"/>
                        <a:t>Verification factor</a:t>
                      </a:r>
                      <a:r>
                        <a:rPr lang="en-ZA" i="1" baseline="0" dirty="0" smtClean="0"/>
                        <a:t> Fear</a:t>
                      </a:r>
                      <a:endParaRPr lang="en-ZA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i="1" dirty="0" smtClean="0"/>
                        <a:t>Interpretation</a:t>
                      </a:r>
                      <a:r>
                        <a:rPr lang="en-ZA" i="1" baseline="0" dirty="0" smtClean="0"/>
                        <a:t> of Results</a:t>
                      </a:r>
                      <a:endParaRPr lang="en-ZA" i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 descr="C:\Users\anzel\AppData\Local\Microsoft\Windows\Temporary Internet Files\Content.IE5\011CNZK6\MC9004338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1500174"/>
            <a:ext cx="1042754" cy="1042754"/>
          </a:xfrm>
          <a:prstGeom prst="rect">
            <a:avLst/>
          </a:prstGeom>
          <a:noFill/>
        </p:spPr>
      </p:pic>
      <p:pic>
        <p:nvPicPr>
          <p:cNvPr id="1028" name="Picture 4" descr="C:\Users\anzel\AppData\Local\Microsoft\Windows\Temporary Internet Files\Content.IE5\VJ0ADYAL\MC90043381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1571612"/>
            <a:ext cx="1143008" cy="925958"/>
          </a:xfrm>
          <a:prstGeom prst="rect">
            <a:avLst/>
          </a:prstGeom>
          <a:noFill/>
        </p:spPr>
      </p:pic>
      <p:pic>
        <p:nvPicPr>
          <p:cNvPr id="1029" name="Picture 5" descr="C:\Users\anzel\AppData\Local\Microsoft\Windows\Temporary Internet Files\Content.IE5\VJ0ADYAL\MC90043779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1500174"/>
            <a:ext cx="1086032" cy="976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1047</TotalTime>
  <Words>556</Words>
  <Application>Microsoft Office PowerPoint</Application>
  <PresentationFormat>On-screen Show (4:3)</PresentationFormat>
  <Paragraphs>168</Paragraphs>
  <Slides>12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AD &amp; IMAGE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JIMMY</dc:creator>
  <cp:lastModifiedBy>Anzel Schonfeldt</cp:lastModifiedBy>
  <cp:revision>83</cp:revision>
  <dcterms:created xsi:type="dcterms:W3CDTF">2009-03-30T19:28:47Z</dcterms:created>
  <dcterms:modified xsi:type="dcterms:W3CDTF">2011-03-09T06:31:23Z</dcterms:modified>
</cp:coreProperties>
</file>