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s/slide58.xml" ContentType="application/vnd.openxmlformats-officedocument.presentationml.slide+xml"/>
  <Override PartName="/ppt/theme/theme5.xml" ContentType="application/vnd.openxmlformats-officedocument.them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77.xml" ContentType="application/vnd.openxmlformats-officedocument.presentationml.slide+xml"/>
  <Override PartName="/ppt/slides/slide88.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slideLayouts/slideLayout18.xml" ContentType="application/vnd.openxmlformats-officedocument.presentationml.slideLayout+xml"/>
  <Override PartName="/ppt/theme/theme2.xml" ContentType="application/vnd.openxmlformats-officedocument.them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notesSlides/notesSlide17.xml" ContentType="application/vnd.openxmlformats-officedocument.presentationml.notesSlide+xml"/>
  <Default Extension="emf" ContentType="image/x-emf"/>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31.xml" ContentType="application/vnd.openxmlformats-officedocument.presentationml.notesSlide+xml"/>
  <Default Extension="gif" ContentType="image/gif"/>
  <Override PartName="/ppt/diagrams/layout2.xml" ContentType="application/vnd.openxmlformats-officedocument.drawingml.diagramLayout+xml"/>
  <Override PartName="/ppt/slides/slide89.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69.xml" ContentType="application/vnd.openxmlformats-officedocument.presentationml.notesSlide+xml"/>
  <Override PartName="/ppt/diagrams/colors1.xml" ContentType="application/vnd.openxmlformats-officedocument.drawingml.diagramColors+xml"/>
  <Override PartName="/ppt/notesSlides/notesSlide87.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Default Extension="xls" ContentType="application/vnd.ms-exce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theme/theme4.xml" ContentType="application/vnd.openxmlformats-officedocument.them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diagrams/colors2.xml" ContentType="application/vnd.openxmlformats-officedocument.drawingml.diagramColors+xml"/>
  <Override PartName="/ppt/notesSlides/notesSlide88.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diagrams/quickStyle1.xml" ContentType="application/vnd.openxmlformats-officedocument.drawingml.diagramStyle+xml"/>
  <Override PartName="/ppt/notesSlides/notesSlide84.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diagrams/data1.xml" ContentType="application/vnd.openxmlformats-officedocument.drawingml.diagramData+xml"/>
  <Override PartName="/ppt/notesSlides/notesSlide89.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notesSlides/notesSlide67.xml" ContentType="application/vnd.openxmlformats-officedocument.presentationml.notesSlide+xml"/>
  <Override PartName="/ppt/diagrams/quickStyle2.xml" ContentType="application/vnd.openxmlformats-officedocument.drawingml.diagramStyle+xml"/>
  <Override PartName="/ppt/slides/slide43.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48.xml" ContentType="application/vnd.openxmlformats-officedocument.presentationml.slide+xml"/>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notesSlides/notesSlide39.xml" ContentType="application/vnd.openxmlformats-officedocument.presentationml.notesSlide+xml"/>
  <Override PartName="/ppt/notesSlides/notesSlide8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1" r:id="rId2"/>
    <p:sldMasterId id="2147483652" r:id="rId3"/>
  </p:sldMasterIdLst>
  <p:notesMasterIdLst>
    <p:notesMasterId r:id="rId93"/>
  </p:notesMasterIdLst>
  <p:handoutMasterIdLst>
    <p:handoutMasterId r:id="rId94"/>
  </p:handoutMasterIdLst>
  <p:sldIdLst>
    <p:sldId id="256" r:id="rId4"/>
    <p:sldId id="342" r:id="rId5"/>
    <p:sldId id="264" r:id="rId6"/>
    <p:sldId id="343" r:id="rId7"/>
    <p:sldId id="344" r:id="rId8"/>
    <p:sldId id="350" r:id="rId9"/>
    <p:sldId id="351" r:id="rId10"/>
    <p:sldId id="359" r:id="rId11"/>
    <p:sldId id="360" r:id="rId12"/>
    <p:sldId id="361" r:id="rId13"/>
    <p:sldId id="362" r:id="rId14"/>
    <p:sldId id="363" r:id="rId15"/>
    <p:sldId id="364" r:id="rId16"/>
    <p:sldId id="365" r:id="rId17"/>
    <p:sldId id="366" r:id="rId18"/>
    <p:sldId id="367" r:id="rId19"/>
    <p:sldId id="439" r:id="rId20"/>
    <p:sldId id="482" r:id="rId21"/>
    <p:sldId id="483" r:id="rId22"/>
    <p:sldId id="484" r:id="rId23"/>
    <p:sldId id="485" r:id="rId24"/>
    <p:sldId id="487" r:id="rId25"/>
    <p:sldId id="488" r:id="rId26"/>
    <p:sldId id="489" r:id="rId27"/>
    <p:sldId id="490" r:id="rId28"/>
    <p:sldId id="492" r:id="rId29"/>
    <p:sldId id="494" r:id="rId30"/>
    <p:sldId id="443" r:id="rId31"/>
    <p:sldId id="444" r:id="rId32"/>
    <p:sldId id="450" r:id="rId33"/>
    <p:sldId id="451" r:id="rId34"/>
    <p:sldId id="452" r:id="rId35"/>
    <p:sldId id="453" r:id="rId36"/>
    <p:sldId id="454" r:id="rId37"/>
    <p:sldId id="455" r:id="rId38"/>
    <p:sldId id="456" r:id="rId39"/>
    <p:sldId id="457" r:id="rId40"/>
    <p:sldId id="447" r:id="rId41"/>
    <p:sldId id="458" r:id="rId42"/>
    <p:sldId id="446" r:id="rId43"/>
    <p:sldId id="445" r:id="rId44"/>
    <p:sldId id="516" r:id="rId45"/>
    <p:sldId id="479" r:id="rId46"/>
    <p:sldId id="459" r:id="rId47"/>
    <p:sldId id="460" r:id="rId48"/>
    <p:sldId id="461" r:id="rId49"/>
    <p:sldId id="462" r:id="rId50"/>
    <p:sldId id="463" r:id="rId51"/>
    <p:sldId id="464" r:id="rId52"/>
    <p:sldId id="465" r:id="rId53"/>
    <p:sldId id="466" r:id="rId54"/>
    <p:sldId id="467" r:id="rId55"/>
    <p:sldId id="468" r:id="rId56"/>
    <p:sldId id="469" r:id="rId57"/>
    <p:sldId id="470" r:id="rId58"/>
    <p:sldId id="471" r:id="rId59"/>
    <p:sldId id="472" r:id="rId60"/>
    <p:sldId id="473" r:id="rId61"/>
    <p:sldId id="474" r:id="rId62"/>
    <p:sldId id="475" r:id="rId63"/>
    <p:sldId id="476" r:id="rId64"/>
    <p:sldId id="477" r:id="rId65"/>
    <p:sldId id="481" r:id="rId66"/>
    <p:sldId id="496" r:id="rId67"/>
    <p:sldId id="497" r:id="rId68"/>
    <p:sldId id="498" r:id="rId69"/>
    <p:sldId id="499" r:id="rId70"/>
    <p:sldId id="518" r:id="rId71"/>
    <p:sldId id="519" r:id="rId72"/>
    <p:sldId id="500" r:id="rId73"/>
    <p:sldId id="501" r:id="rId74"/>
    <p:sldId id="502" r:id="rId75"/>
    <p:sldId id="503" r:id="rId76"/>
    <p:sldId id="504" r:id="rId77"/>
    <p:sldId id="505" r:id="rId78"/>
    <p:sldId id="506" r:id="rId79"/>
    <p:sldId id="507" r:id="rId80"/>
    <p:sldId id="509" r:id="rId81"/>
    <p:sldId id="510" r:id="rId82"/>
    <p:sldId id="511" r:id="rId83"/>
    <p:sldId id="512" r:id="rId84"/>
    <p:sldId id="513" r:id="rId85"/>
    <p:sldId id="514" r:id="rId86"/>
    <p:sldId id="432" r:id="rId87"/>
    <p:sldId id="433" r:id="rId88"/>
    <p:sldId id="434" r:id="rId89"/>
    <p:sldId id="435" r:id="rId90"/>
    <p:sldId id="495" r:id="rId91"/>
    <p:sldId id="262" r:id="rId9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4545BB"/>
    <a:srgbClr val="80808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19" autoAdjust="0"/>
    <p:restoredTop sz="93560" autoAdjust="0"/>
  </p:normalViewPr>
  <p:slideViewPr>
    <p:cSldViewPr snapToGrid="0">
      <p:cViewPr varScale="1">
        <p:scale>
          <a:sx n="78" d="100"/>
          <a:sy n="78" d="100"/>
        </p:scale>
        <p:origin x="-51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7758"/>
    </p:cViewPr>
  </p:sorter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slide" Target="slides/slide86.xml"/><Relationship Id="rId97"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presProps" Target="pres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notesMaster" Target="notesMasters/notesMaster1.xml"/><Relationship Id="rId98"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014CC5-C2E7-463E-A1CE-9B3190450843}" type="doc">
      <dgm:prSet loTypeId="urn:microsoft.com/office/officeart/2005/8/layout/chevron1" loCatId="process" qsTypeId="urn:microsoft.com/office/officeart/2005/8/quickstyle/3d3" qsCatId="3D" csTypeId="urn:microsoft.com/office/officeart/2005/8/colors/accent1_2" csCatId="accent1" phldr="1"/>
      <dgm:spPr/>
      <dgm:t>
        <a:bodyPr/>
        <a:lstStyle/>
        <a:p>
          <a:endParaRPr lang="en-US"/>
        </a:p>
      </dgm:t>
    </dgm:pt>
    <dgm:pt modelId="{4E75C0EF-0717-43F5-9FDB-5F187F8ECC8C}">
      <dgm:prSet phldrT="[Text]"/>
      <dgm:spPr/>
      <dgm:t>
        <a:bodyPr/>
        <a:lstStyle/>
        <a:p>
          <a:r>
            <a:rPr lang="en-US" dirty="0" smtClean="0"/>
            <a:t>Relevance of finding</a:t>
          </a:r>
          <a:endParaRPr lang="en-US" dirty="0"/>
        </a:p>
      </dgm:t>
    </dgm:pt>
    <dgm:pt modelId="{9F412AC2-2FEE-4B87-B324-55FFC8D523BC}" type="parTrans" cxnId="{8E2B4A07-1FB0-47DD-B572-2C1D7D923203}">
      <dgm:prSet/>
      <dgm:spPr/>
      <dgm:t>
        <a:bodyPr/>
        <a:lstStyle/>
        <a:p>
          <a:endParaRPr lang="en-US"/>
        </a:p>
      </dgm:t>
    </dgm:pt>
    <dgm:pt modelId="{CF32AA8A-DE20-415F-85A7-7333B6D341EA}" type="sibTrans" cxnId="{8E2B4A07-1FB0-47DD-B572-2C1D7D923203}">
      <dgm:prSet/>
      <dgm:spPr/>
      <dgm:t>
        <a:bodyPr/>
        <a:lstStyle/>
        <a:p>
          <a:endParaRPr lang="en-US"/>
        </a:p>
      </dgm:t>
    </dgm:pt>
    <dgm:pt modelId="{04095A7C-493A-4EA4-BC9D-E213197D1ABC}">
      <dgm:prSet phldrT="[Text]"/>
      <dgm:spPr/>
      <dgm:t>
        <a:bodyPr/>
        <a:lstStyle/>
        <a:p>
          <a:r>
            <a:rPr lang="en-US" dirty="0" smtClean="0"/>
            <a:t>Reasons for finding</a:t>
          </a:r>
          <a:endParaRPr lang="en-US" dirty="0"/>
        </a:p>
      </dgm:t>
    </dgm:pt>
    <dgm:pt modelId="{A4726A90-C54D-4610-A1DA-038926D4BD64}" type="parTrans" cxnId="{7452B79E-0D8F-411D-BC40-8D7EE77CAF13}">
      <dgm:prSet/>
      <dgm:spPr/>
      <dgm:t>
        <a:bodyPr/>
        <a:lstStyle/>
        <a:p>
          <a:endParaRPr lang="en-US"/>
        </a:p>
      </dgm:t>
    </dgm:pt>
    <dgm:pt modelId="{EEFB7C70-4A83-47A7-854A-0D59B3098BED}" type="sibTrans" cxnId="{7452B79E-0D8F-411D-BC40-8D7EE77CAF13}">
      <dgm:prSet/>
      <dgm:spPr/>
      <dgm:t>
        <a:bodyPr/>
        <a:lstStyle/>
        <a:p>
          <a:endParaRPr lang="en-US"/>
        </a:p>
      </dgm:t>
    </dgm:pt>
    <dgm:pt modelId="{4FFF9C82-4223-478B-A75A-197E48BEAC69}">
      <dgm:prSet phldrT="[Text]"/>
      <dgm:spPr/>
      <dgm:t>
        <a:bodyPr/>
        <a:lstStyle/>
        <a:p>
          <a:r>
            <a:rPr lang="en-US" dirty="0" smtClean="0"/>
            <a:t>Consider other data</a:t>
          </a:r>
          <a:endParaRPr lang="en-US" dirty="0"/>
        </a:p>
      </dgm:t>
    </dgm:pt>
    <dgm:pt modelId="{01C5A9A0-ECFE-433E-AE1B-45B350AD3EC5}" type="parTrans" cxnId="{2AF50FA4-6D25-4A4F-96AF-7ADBF14A63DE}">
      <dgm:prSet/>
      <dgm:spPr/>
      <dgm:t>
        <a:bodyPr/>
        <a:lstStyle/>
        <a:p>
          <a:endParaRPr lang="en-US"/>
        </a:p>
      </dgm:t>
    </dgm:pt>
    <dgm:pt modelId="{8DE4C282-4340-488D-AC09-3283D9455934}" type="sibTrans" cxnId="{2AF50FA4-6D25-4A4F-96AF-7ADBF14A63DE}">
      <dgm:prSet/>
      <dgm:spPr/>
      <dgm:t>
        <a:bodyPr/>
        <a:lstStyle/>
        <a:p>
          <a:endParaRPr lang="en-US"/>
        </a:p>
      </dgm:t>
    </dgm:pt>
    <dgm:pt modelId="{13598995-0395-415A-B2DB-7E4D02BB9D36}">
      <dgm:prSet phldrT="[Text]"/>
      <dgm:spPr/>
      <dgm:t>
        <a:bodyPr/>
        <a:lstStyle/>
        <a:p>
          <a:r>
            <a:rPr lang="en-US" dirty="0" smtClean="0"/>
            <a:t>Conduct further analysis</a:t>
          </a:r>
          <a:endParaRPr lang="en-US" dirty="0"/>
        </a:p>
      </dgm:t>
    </dgm:pt>
    <dgm:pt modelId="{83C3E6C2-66CD-4533-A0E3-02EA94DD1A4A}" type="parTrans" cxnId="{30EF66AD-4339-4775-BF87-5B64C40ACD50}">
      <dgm:prSet/>
      <dgm:spPr/>
      <dgm:t>
        <a:bodyPr/>
        <a:lstStyle/>
        <a:p>
          <a:endParaRPr lang="en-US"/>
        </a:p>
      </dgm:t>
    </dgm:pt>
    <dgm:pt modelId="{F8C255B6-5C7F-469E-97E2-26B6B790AF5E}" type="sibTrans" cxnId="{30EF66AD-4339-4775-BF87-5B64C40ACD50}">
      <dgm:prSet/>
      <dgm:spPr/>
      <dgm:t>
        <a:bodyPr/>
        <a:lstStyle/>
        <a:p>
          <a:endParaRPr lang="en-US"/>
        </a:p>
      </dgm:t>
    </dgm:pt>
    <dgm:pt modelId="{5016ACAD-C65E-4935-864D-343743304C65}" type="pres">
      <dgm:prSet presAssocID="{3D014CC5-C2E7-463E-A1CE-9B3190450843}" presName="Name0" presStyleCnt="0">
        <dgm:presLayoutVars>
          <dgm:dir/>
          <dgm:animLvl val="lvl"/>
          <dgm:resizeHandles val="exact"/>
        </dgm:presLayoutVars>
      </dgm:prSet>
      <dgm:spPr/>
      <dgm:t>
        <a:bodyPr/>
        <a:lstStyle/>
        <a:p>
          <a:endParaRPr lang="en-US"/>
        </a:p>
      </dgm:t>
    </dgm:pt>
    <dgm:pt modelId="{92BE8403-81A5-4A14-967C-E2E181D98231}" type="pres">
      <dgm:prSet presAssocID="{4E75C0EF-0717-43F5-9FDB-5F187F8ECC8C}" presName="parTxOnly" presStyleLbl="node1" presStyleIdx="0" presStyleCnt="4">
        <dgm:presLayoutVars>
          <dgm:chMax val="0"/>
          <dgm:chPref val="0"/>
          <dgm:bulletEnabled val="1"/>
        </dgm:presLayoutVars>
      </dgm:prSet>
      <dgm:spPr/>
      <dgm:t>
        <a:bodyPr/>
        <a:lstStyle/>
        <a:p>
          <a:endParaRPr lang="en-US"/>
        </a:p>
      </dgm:t>
    </dgm:pt>
    <dgm:pt modelId="{1A78B38F-7964-43AE-B969-3C7C27AB5E0F}" type="pres">
      <dgm:prSet presAssocID="{CF32AA8A-DE20-415F-85A7-7333B6D341EA}" presName="parTxOnlySpace" presStyleCnt="0"/>
      <dgm:spPr/>
    </dgm:pt>
    <dgm:pt modelId="{B22D7CAE-DAB3-4D1E-ACEE-8F8EFC67FE4F}" type="pres">
      <dgm:prSet presAssocID="{04095A7C-493A-4EA4-BC9D-E213197D1ABC}" presName="parTxOnly" presStyleLbl="node1" presStyleIdx="1" presStyleCnt="4">
        <dgm:presLayoutVars>
          <dgm:chMax val="0"/>
          <dgm:chPref val="0"/>
          <dgm:bulletEnabled val="1"/>
        </dgm:presLayoutVars>
      </dgm:prSet>
      <dgm:spPr/>
      <dgm:t>
        <a:bodyPr/>
        <a:lstStyle/>
        <a:p>
          <a:endParaRPr lang="en-US"/>
        </a:p>
      </dgm:t>
    </dgm:pt>
    <dgm:pt modelId="{25183061-B544-43F6-B059-799D07D081DE}" type="pres">
      <dgm:prSet presAssocID="{EEFB7C70-4A83-47A7-854A-0D59B3098BED}" presName="parTxOnlySpace" presStyleCnt="0"/>
      <dgm:spPr/>
    </dgm:pt>
    <dgm:pt modelId="{9A9439F3-24D7-465F-AEE9-2F665923ED48}" type="pres">
      <dgm:prSet presAssocID="{4FFF9C82-4223-478B-A75A-197E48BEAC69}" presName="parTxOnly" presStyleLbl="node1" presStyleIdx="2" presStyleCnt="4">
        <dgm:presLayoutVars>
          <dgm:chMax val="0"/>
          <dgm:chPref val="0"/>
          <dgm:bulletEnabled val="1"/>
        </dgm:presLayoutVars>
      </dgm:prSet>
      <dgm:spPr/>
      <dgm:t>
        <a:bodyPr/>
        <a:lstStyle/>
        <a:p>
          <a:endParaRPr lang="en-US"/>
        </a:p>
      </dgm:t>
    </dgm:pt>
    <dgm:pt modelId="{D8F147BD-4F16-4A4D-80FE-C5314AAB2158}" type="pres">
      <dgm:prSet presAssocID="{8DE4C282-4340-488D-AC09-3283D9455934}" presName="parTxOnlySpace" presStyleCnt="0"/>
      <dgm:spPr/>
    </dgm:pt>
    <dgm:pt modelId="{BFC54755-41B5-46F1-8276-9C3D86471E9B}" type="pres">
      <dgm:prSet presAssocID="{13598995-0395-415A-B2DB-7E4D02BB9D36}" presName="parTxOnly" presStyleLbl="node1" presStyleIdx="3" presStyleCnt="4">
        <dgm:presLayoutVars>
          <dgm:chMax val="0"/>
          <dgm:chPref val="0"/>
          <dgm:bulletEnabled val="1"/>
        </dgm:presLayoutVars>
      </dgm:prSet>
      <dgm:spPr/>
      <dgm:t>
        <a:bodyPr/>
        <a:lstStyle/>
        <a:p>
          <a:endParaRPr lang="en-US"/>
        </a:p>
      </dgm:t>
    </dgm:pt>
  </dgm:ptLst>
  <dgm:cxnLst>
    <dgm:cxn modelId="{7452B79E-0D8F-411D-BC40-8D7EE77CAF13}" srcId="{3D014CC5-C2E7-463E-A1CE-9B3190450843}" destId="{04095A7C-493A-4EA4-BC9D-E213197D1ABC}" srcOrd="1" destOrd="0" parTransId="{A4726A90-C54D-4610-A1DA-038926D4BD64}" sibTransId="{EEFB7C70-4A83-47A7-854A-0D59B3098BED}"/>
    <dgm:cxn modelId="{14432C99-906A-4D15-B34E-2BAE9C3C8F03}" type="presOf" srcId="{4FFF9C82-4223-478B-A75A-197E48BEAC69}" destId="{9A9439F3-24D7-465F-AEE9-2F665923ED48}" srcOrd="0" destOrd="0" presId="urn:microsoft.com/office/officeart/2005/8/layout/chevron1"/>
    <dgm:cxn modelId="{E854A5C0-BD56-4D66-9627-4D86B46716AB}" type="presOf" srcId="{13598995-0395-415A-B2DB-7E4D02BB9D36}" destId="{BFC54755-41B5-46F1-8276-9C3D86471E9B}" srcOrd="0" destOrd="0" presId="urn:microsoft.com/office/officeart/2005/8/layout/chevron1"/>
    <dgm:cxn modelId="{BD0CBDCD-C0ED-4366-B848-263BECD9BA93}" type="presOf" srcId="{04095A7C-493A-4EA4-BC9D-E213197D1ABC}" destId="{B22D7CAE-DAB3-4D1E-ACEE-8F8EFC67FE4F}" srcOrd="0" destOrd="0" presId="urn:microsoft.com/office/officeart/2005/8/layout/chevron1"/>
    <dgm:cxn modelId="{2AF50FA4-6D25-4A4F-96AF-7ADBF14A63DE}" srcId="{3D014CC5-C2E7-463E-A1CE-9B3190450843}" destId="{4FFF9C82-4223-478B-A75A-197E48BEAC69}" srcOrd="2" destOrd="0" parTransId="{01C5A9A0-ECFE-433E-AE1B-45B350AD3EC5}" sibTransId="{8DE4C282-4340-488D-AC09-3283D9455934}"/>
    <dgm:cxn modelId="{8E2B4A07-1FB0-47DD-B572-2C1D7D923203}" srcId="{3D014CC5-C2E7-463E-A1CE-9B3190450843}" destId="{4E75C0EF-0717-43F5-9FDB-5F187F8ECC8C}" srcOrd="0" destOrd="0" parTransId="{9F412AC2-2FEE-4B87-B324-55FFC8D523BC}" sibTransId="{CF32AA8A-DE20-415F-85A7-7333B6D341EA}"/>
    <dgm:cxn modelId="{D343BB78-7039-4E97-985C-432FC0927348}" type="presOf" srcId="{4E75C0EF-0717-43F5-9FDB-5F187F8ECC8C}" destId="{92BE8403-81A5-4A14-967C-E2E181D98231}" srcOrd="0" destOrd="0" presId="urn:microsoft.com/office/officeart/2005/8/layout/chevron1"/>
    <dgm:cxn modelId="{30EF66AD-4339-4775-BF87-5B64C40ACD50}" srcId="{3D014CC5-C2E7-463E-A1CE-9B3190450843}" destId="{13598995-0395-415A-B2DB-7E4D02BB9D36}" srcOrd="3" destOrd="0" parTransId="{83C3E6C2-66CD-4533-A0E3-02EA94DD1A4A}" sibTransId="{F8C255B6-5C7F-469E-97E2-26B6B790AF5E}"/>
    <dgm:cxn modelId="{C0672B67-EE72-4D8F-A736-D00137C7ADEF}" type="presOf" srcId="{3D014CC5-C2E7-463E-A1CE-9B3190450843}" destId="{5016ACAD-C65E-4935-864D-343743304C65}" srcOrd="0" destOrd="0" presId="urn:microsoft.com/office/officeart/2005/8/layout/chevron1"/>
    <dgm:cxn modelId="{1DD51B66-0872-4009-B5F1-4BD6FE14DF56}" type="presParOf" srcId="{5016ACAD-C65E-4935-864D-343743304C65}" destId="{92BE8403-81A5-4A14-967C-E2E181D98231}" srcOrd="0" destOrd="0" presId="urn:microsoft.com/office/officeart/2005/8/layout/chevron1"/>
    <dgm:cxn modelId="{5843F063-7E65-42EF-8617-CC5E3D9312AE}" type="presParOf" srcId="{5016ACAD-C65E-4935-864D-343743304C65}" destId="{1A78B38F-7964-43AE-B969-3C7C27AB5E0F}" srcOrd="1" destOrd="0" presId="urn:microsoft.com/office/officeart/2005/8/layout/chevron1"/>
    <dgm:cxn modelId="{9B566F0F-0A8E-45D2-BCA3-14542B224A33}" type="presParOf" srcId="{5016ACAD-C65E-4935-864D-343743304C65}" destId="{B22D7CAE-DAB3-4D1E-ACEE-8F8EFC67FE4F}" srcOrd="2" destOrd="0" presId="urn:microsoft.com/office/officeart/2005/8/layout/chevron1"/>
    <dgm:cxn modelId="{20CB7D90-F797-46AE-89A7-5C17925A0A41}" type="presParOf" srcId="{5016ACAD-C65E-4935-864D-343743304C65}" destId="{25183061-B544-43F6-B059-799D07D081DE}" srcOrd="3" destOrd="0" presId="urn:microsoft.com/office/officeart/2005/8/layout/chevron1"/>
    <dgm:cxn modelId="{2578C318-DC0D-441B-A988-636118DB5AE6}" type="presParOf" srcId="{5016ACAD-C65E-4935-864D-343743304C65}" destId="{9A9439F3-24D7-465F-AEE9-2F665923ED48}" srcOrd="4" destOrd="0" presId="urn:microsoft.com/office/officeart/2005/8/layout/chevron1"/>
    <dgm:cxn modelId="{AD25EEC4-38F6-4F72-AA31-780A718DBDAE}" type="presParOf" srcId="{5016ACAD-C65E-4935-864D-343743304C65}" destId="{D8F147BD-4F16-4A4D-80FE-C5314AAB2158}" srcOrd="5" destOrd="0" presId="urn:microsoft.com/office/officeart/2005/8/layout/chevron1"/>
    <dgm:cxn modelId="{2E6E28DE-B823-443B-9B43-E4FD4AF7F875}" type="presParOf" srcId="{5016ACAD-C65E-4935-864D-343743304C65}" destId="{BFC54755-41B5-46F1-8276-9C3D86471E9B}" srcOrd="6" destOrd="0" presId="urn:microsoft.com/office/officeart/2005/8/layout/chevron1"/>
  </dgm:cxnLst>
  <dgm:bg/>
  <dgm:whole/>
</dgm:dataModel>
</file>

<file path=ppt/diagrams/data2.xml><?xml version="1.0" encoding="utf-8"?>
<dgm:dataModel xmlns:dgm="http://schemas.openxmlformats.org/drawingml/2006/diagram" xmlns:a="http://schemas.openxmlformats.org/drawingml/2006/main">
  <dgm:ptLst>
    <dgm:pt modelId="{A1FC96D7-57C2-4E15-8DF7-A3A9F8FAE838}"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63BC7987-6F28-496B-B014-E31933DAE2CE}">
      <dgm:prSet phldrT="[Text]" custT="1"/>
      <dgm:spPr/>
      <dgm:t>
        <a:bodyPr/>
        <a:lstStyle/>
        <a:p>
          <a:r>
            <a:rPr lang="en-US" sz="2000" dirty="0" smtClean="0"/>
            <a:t>Analysis and Interpretation</a:t>
          </a:r>
          <a:endParaRPr lang="en-US" sz="2000" dirty="0"/>
        </a:p>
      </dgm:t>
    </dgm:pt>
    <dgm:pt modelId="{93778868-8E20-409D-A036-F76D48183188}" type="parTrans" cxnId="{96E798B2-8C3D-4A2F-8B26-DBD2C1BAAA8B}">
      <dgm:prSet/>
      <dgm:spPr/>
      <dgm:t>
        <a:bodyPr/>
        <a:lstStyle/>
        <a:p>
          <a:endParaRPr lang="en-US"/>
        </a:p>
      </dgm:t>
    </dgm:pt>
    <dgm:pt modelId="{DC80AB99-90E8-4F6B-8B47-4672B71469A5}" type="sibTrans" cxnId="{96E798B2-8C3D-4A2F-8B26-DBD2C1BAAA8B}">
      <dgm:prSet/>
      <dgm:spPr/>
      <dgm:t>
        <a:bodyPr/>
        <a:lstStyle/>
        <a:p>
          <a:endParaRPr lang="en-US"/>
        </a:p>
      </dgm:t>
    </dgm:pt>
    <dgm:pt modelId="{DADC2B7D-BCF0-463C-935D-585A6C65E4B6}">
      <dgm:prSet phldrT="[Text]" custT="1"/>
      <dgm:spPr/>
      <dgm:t>
        <a:bodyPr/>
        <a:lstStyle/>
        <a:p>
          <a:r>
            <a:rPr lang="en-US" sz="2000" dirty="0" smtClean="0"/>
            <a:t>No problem detected</a:t>
          </a:r>
          <a:endParaRPr lang="en-US" sz="2000" dirty="0"/>
        </a:p>
      </dgm:t>
    </dgm:pt>
    <dgm:pt modelId="{0E4F55D9-B72D-4D38-824C-9056626001BB}" type="parTrans" cxnId="{EB0FD6EC-2A7C-48A2-AA7C-D1660A82F5AF}">
      <dgm:prSet/>
      <dgm:spPr>
        <a:ln>
          <a:solidFill>
            <a:schemeClr val="tx1"/>
          </a:solidFill>
        </a:ln>
      </dgm:spPr>
      <dgm:t>
        <a:bodyPr/>
        <a:lstStyle/>
        <a:p>
          <a:endParaRPr lang="en-US"/>
        </a:p>
      </dgm:t>
    </dgm:pt>
    <dgm:pt modelId="{D1455930-7A47-429F-912A-5E079B1DE2FE}" type="sibTrans" cxnId="{EB0FD6EC-2A7C-48A2-AA7C-D1660A82F5AF}">
      <dgm:prSet/>
      <dgm:spPr/>
      <dgm:t>
        <a:bodyPr/>
        <a:lstStyle/>
        <a:p>
          <a:endParaRPr lang="en-US"/>
        </a:p>
      </dgm:t>
    </dgm:pt>
    <dgm:pt modelId="{D45F747A-4790-488B-8FD4-2EF3D32B8C0B}">
      <dgm:prSet phldrT="[Text]" custT="1"/>
      <dgm:spPr/>
      <dgm:t>
        <a:bodyPr/>
        <a:lstStyle/>
        <a:p>
          <a:r>
            <a:rPr lang="en-US" sz="2000" dirty="0" smtClean="0"/>
            <a:t>Corrective action required</a:t>
          </a:r>
          <a:endParaRPr lang="en-US" sz="2000" dirty="0"/>
        </a:p>
      </dgm:t>
    </dgm:pt>
    <dgm:pt modelId="{E8D086ED-80D8-4171-A057-C9A61F11D353}" type="parTrans" cxnId="{E3D8621A-33D4-44EF-AB1A-B6A384139D70}">
      <dgm:prSet/>
      <dgm:spPr>
        <a:ln>
          <a:solidFill>
            <a:schemeClr val="tx1"/>
          </a:solidFill>
        </a:ln>
      </dgm:spPr>
      <dgm:t>
        <a:bodyPr/>
        <a:lstStyle/>
        <a:p>
          <a:endParaRPr lang="en-US"/>
        </a:p>
      </dgm:t>
    </dgm:pt>
    <dgm:pt modelId="{33A55AAD-5260-457D-BADB-63B9B21B30B5}" type="sibTrans" cxnId="{E3D8621A-33D4-44EF-AB1A-B6A384139D70}">
      <dgm:prSet/>
      <dgm:spPr/>
      <dgm:t>
        <a:bodyPr/>
        <a:lstStyle/>
        <a:p>
          <a:endParaRPr lang="en-US"/>
        </a:p>
      </dgm:t>
    </dgm:pt>
    <dgm:pt modelId="{09CCE8E6-6ABD-488A-8A0E-3F721CE01444}">
      <dgm:prSet phldrT="[Text]"/>
      <dgm:spPr/>
      <dgm:t>
        <a:bodyPr/>
        <a:lstStyle/>
        <a:p>
          <a:r>
            <a:rPr lang="en-US" dirty="0" smtClean="0"/>
            <a:t>Collect information about root cause</a:t>
          </a:r>
          <a:endParaRPr lang="en-US" dirty="0"/>
        </a:p>
      </dgm:t>
    </dgm:pt>
    <dgm:pt modelId="{F09254DF-4EF2-4C13-80DB-99935C44CF10}" type="parTrans" cxnId="{6054AF66-03A8-4A04-9FCB-49690965F4C3}">
      <dgm:prSet/>
      <dgm:spPr>
        <a:ln>
          <a:solidFill>
            <a:schemeClr val="tx1"/>
          </a:solidFill>
        </a:ln>
      </dgm:spPr>
      <dgm:t>
        <a:bodyPr/>
        <a:lstStyle/>
        <a:p>
          <a:endParaRPr lang="en-US"/>
        </a:p>
      </dgm:t>
    </dgm:pt>
    <dgm:pt modelId="{70485C3F-A6DC-4E21-8969-07FDBBE7B8A2}" type="sibTrans" cxnId="{6054AF66-03A8-4A04-9FCB-49690965F4C3}">
      <dgm:prSet/>
      <dgm:spPr/>
      <dgm:t>
        <a:bodyPr/>
        <a:lstStyle/>
        <a:p>
          <a:endParaRPr lang="en-US"/>
        </a:p>
      </dgm:t>
    </dgm:pt>
    <dgm:pt modelId="{6AF8C3CB-8522-4008-9046-91EF6BABE318}">
      <dgm:prSet phldrT="[Text]" custT="1"/>
      <dgm:spPr/>
      <dgm:t>
        <a:bodyPr/>
        <a:lstStyle/>
        <a:p>
          <a:r>
            <a:rPr lang="en-US" sz="2000" dirty="0" smtClean="0"/>
            <a:t>State conclusion and decision needed</a:t>
          </a:r>
          <a:endParaRPr lang="en-US" sz="2000" dirty="0"/>
        </a:p>
      </dgm:t>
    </dgm:pt>
    <dgm:pt modelId="{ACDB154F-2B1B-4959-A073-D96E4C0245C6}" type="parTrans" cxnId="{7298BE28-CACB-4B39-B6D2-34B5D3EDEDC5}">
      <dgm:prSet/>
      <dgm:spPr>
        <a:ln>
          <a:solidFill>
            <a:schemeClr val="tx1"/>
          </a:solidFill>
        </a:ln>
      </dgm:spPr>
      <dgm:t>
        <a:bodyPr/>
        <a:lstStyle/>
        <a:p>
          <a:endParaRPr lang="en-US"/>
        </a:p>
      </dgm:t>
    </dgm:pt>
    <dgm:pt modelId="{CB11E47A-FF88-4AE5-A9AB-2E56FA13D6F6}" type="sibTrans" cxnId="{7298BE28-CACB-4B39-B6D2-34B5D3EDEDC5}">
      <dgm:prSet/>
      <dgm:spPr/>
      <dgm:t>
        <a:bodyPr/>
        <a:lstStyle/>
        <a:p>
          <a:endParaRPr lang="en-US"/>
        </a:p>
      </dgm:t>
    </dgm:pt>
    <dgm:pt modelId="{027BDF5D-6839-4E78-A8AF-81B3EDC062CB}" type="pres">
      <dgm:prSet presAssocID="{A1FC96D7-57C2-4E15-8DF7-A3A9F8FAE838}" presName="diagram" presStyleCnt="0">
        <dgm:presLayoutVars>
          <dgm:chPref val="1"/>
          <dgm:dir/>
          <dgm:animOne val="branch"/>
          <dgm:animLvl val="lvl"/>
          <dgm:resizeHandles val="exact"/>
        </dgm:presLayoutVars>
      </dgm:prSet>
      <dgm:spPr/>
      <dgm:t>
        <a:bodyPr/>
        <a:lstStyle/>
        <a:p>
          <a:endParaRPr lang="en-US"/>
        </a:p>
      </dgm:t>
    </dgm:pt>
    <dgm:pt modelId="{651AAE32-39A2-4000-86C3-723B116DCDC7}" type="pres">
      <dgm:prSet presAssocID="{63BC7987-6F28-496B-B014-E31933DAE2CE}" presName="root1" presStyleCnt="0"/>
      <dgm:spPr/>
    </dgm:pt>
    <dgm:pt modelId="{D6FFE088-E486-4516-B128-E3F73B4877B5}" type="pres">
      <dgm:prSet presAssocID="{63BC7987-6F28-496B-B014-E31933DAE2CE}" presName="LevelOneTextNode" presStyleLbl="node0" presStyleIdx="0" presStyleCnt="1" custScaleX="109286" custScaleY="146046">
        <dgm:presLayoutVars>
          <dgm:chPref val="3"/>
        </dgm:presLayoutVars>
      </dgm:prSet>
      <dgm:spPr/>
      <dgm:t>
        <a:bodyPr/>
        <a:lstStyle/>
        <a:p>
          <a:endParaRPr lang="en-US"/>
        </a:p>
      </dgm:t>
    </dgm:pt>
    <dgm:pt modelId="{32711424-AE84-4408-AF5A-819B242518BC}" type="pres">
      <dgm:prSet presAssocID="{63BC7987-6F28-496B-B014-E31933DAE2CE}" presName="level2hierChild" presStyleCnt="0"/>
      <dgm:spPr/>
    </dgm:pt>
    <dgm:pt modelId="{07A479ED-4FE1-4797-A14A-04C897B1B3DC}" type="pres">
      <dgm:prSet presAssocID="{0E4F55D9-B72D-4D38-824C-9056626001BB}" presName="conn2-1" presStyleLbl="parChTrans1D2" presStyleIdx="0" presStyleCnt="2"/>
      <dgm:spPr/>
      <dgm:t>
        <a:bodyPr/>
        <a:lstStyle/>
        <a:p>
          <a:endParaRPr lang="en-US"/>
        </a:p>
      </dgm:t>
    </dgm:pt>
    <dgm:pt modelId="{64EF4E1C-3544-468B-ABB2-3E2C98B171B3}" type="pres">
      <dgm:prSet presAssocID="{0E4F55D9-B72D-4D38-824C-9056626001BB}" presName="connTx" presStyleLbl="parChTrans1D2" presStyleIdx="0" presStyleCnt="2"/>
      <dgm:spPr/>
      <dgm:t>
        <a:bodyPr/>
        <a:lstStyle/>
        <a:p>
          <a:endParaRPr lang="en-US"/>
        </a:p>
      </dgm:t>
    </dgm:pt>
    <dgm:pt modelId="{A31D6878-481E-46FF-A5EC-976E9FC047A1}" type="pres">
      <dgm:prSet presAssocID="{DADC2B7D-BCF0-463C-935D-585A6C65E4B6}" presName="root2" presStyleCnt="0"/>
      <dgm:spPr/>
    </dgm:pt>
    <dgm:pt modelId="{B454B589-CD59-488F-A1E3-30B22252F208}" type="pres">
      <dgm:prSet presAssocID="{DADC2B7D-BCF0-463C-935D-585A6C65E4B6}" presName="LevelTwoTextNode" presStyleLbl="node2" presStyleIdx="0" presStyleCnt="2" custScaleY="131268">
        <dgm:presLayoutVars>
          <dgm:chPref val="3"/>
        </dgm:presLayoutVars>
      </dgm:prSet>
      <dgm:spPr/>
      <dgm:t>
        <a:bodyPr/>
        <a:lstStyle/>
        <a:p>
          <a:endParaRPr lang="en-US"/>
        </a:p>
      </dgm:t>
    </dgm:pt>
    <dgm:pt modelId="{DE8084D1-057B-4EC3-95DE-6F0596206DE6}" type="pres">
      <dgm:prSet presAssocID="{DADC2B7D-BCF0-463C-935D-585A6C65E4B6}" presName="level3hierChild" presStyleCnt="0"/>
      <dgm:spPr/>
    </dgm:pt>
    <dgm:pt modelId="{F6C38AFC-9712-4D67-803C-113F175558F1}" type="pres">
      <dgm:prSet presAssocID="{E8D086ED-80D8-4171-A057-C9A61F11D353}" presName="conn2-1" presStyleLbl="parChTrans1D2" presStyleIdx="1" presStyleCnt="2"/>
      <dgm:spPr/>
      <dgm:t>
        <a:bodyPr/>
        <a:lstStyle/>
        <a:p>
          <a:endParaRPr lang="en-US"/>
        </a:p>
      </dgm:t>
    </dgm:pt>
    <dgm:pt modelId="{12936AD7-51C2-4378-AC39-037317B4BC56}" type="pres">
      <dgm:prSet presAssocID="{E8D086ED-80D8-4171-A057-C9A61F11D353}" presName="connTx" presStyleLbl="parChTrans1D2" presStyleIdx="1" presStyleCnt="2"/>
      <dgm:spPr/>
      <dgm:t>
        <a:bodyPr/>
        <a:lstStyle/>
        <a:p>
          <a:endParaRPr lang="en-US"/>
        </a:p>
      </dgm:t>
    </dgm:pt>
    <dgm:pt modelId="{C21BE014-6368-49EA-B560-A5D853E701DB}" type="pres">
      <dgm:prSet presAssocID="{D45F747A-4790-488B-8FD4-2EF3D32B8C0B}" presName="root2" presStyleCnt="0"/>
      <dgm:spPr/>
    </dgm:pt>
    <dgm:pt modelId="{F08773A7-95E1-4615-B527-B0B626045573}" type="pres">
      <dgm:prSet presAssocID="{D45F747A-4790-488B-8FD4-2EF3D32B8C0B}" presName="LevelTwoTextNode" presStyleLbl="node2" presStyleIdx="1" presStyleCnt="2" custScaleY="154831">
        <dgm:presLayoutVars>
          <dgm:chPref val="3"/>
        </dgm:presLayoutVars>
      </dgm:prSet>
      <dgm:spPr/>
      <dgm:t>
        <a:bodyPr/>
        <a:lstStyle/>
        <a:p>
          <a:endParaRPr lang="en-US"/>
        </a:p>
      </dgm:t>
    </dgm:pt>
    <dgm:pt modelId="{4C3CD6A1-6770-49AC-BAF4-EB1AB32D29CC}" type="pres">
      <dgm:prSet presAssocID="{D45F747A-4790-488B-8FD4-2EF3D32B8C0B}" presName="level3hierChild" presStyleCnt="0"/>
      <dgm:spPr/>
    </dgm:pt>
    <dgm:pt modelId="{A0FE8E06-4D73-422D-8B4F-7526AC2F677E}" type="pres">
      <dgm:prSet presAssocID="{F09254DF-4EF2-4C13-80DB-99935C44CF10}" presName="conn2-1" presStyleLbl="parChTrans1D3" presStyleIdx="0" presStyleCnt="1"/>
      <dgm:spPr/>
      <dgm:t>
        <a:bodyPr/>
        <a:lstStyle/>
        <a:p>
          <a:endParaRPr lang="en-US"/>
        </a:p>
      </dgm:t>
    </dgm:pt>
    <dgm:pt modelId="{DAB91535-633D-4129-98BA-B5868AFA5786}" type="pres">
      <dgm:prSet presAssocID="{F09254DF-4EF2-4C13-80DB-99935C44CF10}" presName="connTx" presStyleLbl="parChTrans1D3" presStyleIdx="0" presStyleCnt="1"/>
      <dgm:spPr/>
      <dgm:t>
        <a:bodyPr/>
        <a:lstStyle/>
        <a:p>
          <a:endParaRPr lang="en-US"/>
        </a:p>
      </dgm:t>
    </dgm:pt>
    <dgm:pt modelId="{91E49753-FA5C-45A7-A7E7-897E1522A411}" type="pres">
      <dgm:prSet presAssocID="{09CCE8E6-6ABD-488A-8A0E-3F721CE01444}" presName="root2" presStyleCnt="0"/>
      <dgm:spPr/>
    </dgm:pt>
    <dgm:pt modelId="{4A6119D8-00FF-4FB2-9ACE-88588C51A4DC}" type="pres">
      <dgm:prSet presAssocID="{09CCE8E6-6ABD-488A-8A0E-3F721CE01444}" presName="LevelTwoTextNode" presStyleLbl="node3" presStyleIdx="0" presStyleCnt="1" custScaleY="147120">
        <dgm:presLayoutVars>
          <dgm:chPref val="3"/>
        </dgm:presLayoutVars>
      </dgm:prSet>
      <dgm:spPr/>
      <dgm:t>
        <a:bodyPr/>
        <a:lstStyle/>
        <a:p>
          <a:endParaRPr lang="en-US"/>
        </a:p>
      </dgm:t>
    </dgm:pt>
    <dgm:pt modelId="{9D917DC5-67D6-4A21-A5BB-AADC9E5C58B3}" type="pres">
      <dgm:prSet presAssocID="{09CCE8E6-6ABD-488A-8A0E-3F721CE01444}" presName="level3hierChild" presStyleCnt="0"/>
      <dgm:spPr/>
    </dgm:pt>
    <dgm:pt modelId="{1C7383A2-EFE5-4FD9-AF15-63412AEED405}" type="pres">
      <dgm:prSet presAssocID="{ACDB154F-2B1B-4959-A073-D96E4C0245C6}" presName="conn2-1" presStyleLbl="parChTrans1D4" presStyleIdx="0" presStyleCnt="1"/>
      <dgm:spPr/>
      <dgm:t>
        <a:bodyPr/>
        <a:lstStyle/>
        <a:p>
          <a:endParaRPr lang="en-US"/>
        </a:p>
      </dgm:t>
    </dgm:pt>
    <dgm:pt modelId="{D65B7646-B5C4-464F-AA1F-BF0496C1A7EF}" type="pres">
      <dgm:prSet presAssocID="{ACDB154F-2B1B-4959-A073-D96E4C0245C6}" presName="connTx" presStyleLbl="parChTrans1D4" presStyleIdx="0" presStyleCnt="1"/>
      <dgm:spPr/>
      <dgm:t>
        <a:bodyPr/>
        <a:lstStyle/>
        <a:p>
          <a:endParaRPr lang="en-US"/>
        </a:p>
      </dgm:t>
    </dgm:pt>
    <dgm:pt modelId="{747B7AC6-6CE8-4A83-84D5-AEBD450374A8}" type="pres">
      <dgm:prSet presAssocID="{6AF8C3CB-8522-4008-9046-91EF6BABE318}" presName="root2" presStyleCnt="0"/>
      <dgm:spPr/>
    </dgm:pt>
    <dgm:pt modelId="{D2A312A6-9675-4C03-9854-4A5C788DBADE}" type="pres">
      <dgm:prSet presAssocID="{6AF8C3CB-8522-4008-9046-91EF6BABE318}" presName="LevelTwoTextNode" presStyleLbl="node4" presStyleIdx="0" presStyleCnt="1" custScaleY="139842">
        <dgm:presLayoutVars>
          <dgm:chPref val="3"/>
        </dgm:presLayoutVars>
      </dgm:prSet>
      <dgm:spPr/>
      <dgm:t>
        <a:bodyPr/>
        <a:lstStyle/>
        <a:p>
          <a:endParaRPr lang="en-US"/>
        </a:p>
      </dgm:t>
    </dgm:pt>
    <dgm:pt modelId="{5591585E-BC33-4087-922E-2962B72D030D}" type="pres">
      <dgm:prSet presAssocID="{6AF8C3CB-8522-4008-9046-91EF6BABE318}" presName="level3hierChild" presStyleCnt="0"/>
      <dgm:spPr/>
    </dgm:pt>
  </dgm:ptLst>
  <dgm:cxnLst>
    <dgm:cxn modelId="{4762E6AE-BE23-414C-AD85-EEA198BB2841}" type="presOf" srcId="{F09254DF-4EF2-4C13-80DB-99935C44CF10}" destId="{A0FE8E06-4D73-422D-8B4F-7526AC2F677E}" srcOrd="0" destOrd="0" presId="urn:microsoft.com/office/officeart/2005/8/layout/hierarchy2"/>
    <dgm:cxn modelId="{F6057A2F-1B89-4B8E-8A45-DF69D11B7C95}" type="presOf" srcId="{63BC7987-6F28-496B-B014-E31933DAE2CE}" destId="{D6FFE088-E486-4516-B128-E3F73B4877B5}" srcOrd="0" destOrd="0" presId="urn:microsoft.com/office/officeart/2005/8/layout/hierarchy2"/>
    <dgm:cxn modelId="{99BCEE50-AE56-4140-9FDC-CC2719E69EB1}" type="presOf" srcId="{DADC2B7D-BCF0-463C-935D-585A6C65E4B6}" destId="{B454B589-CD59-488F-A1E3-30B22252F208}" srcOrd="0" destOrd="0" presId="urn:microsoft.com/office/officeart/2005/8/layout/hierarchy2"/>
    <dgm:cxn modelId="{EB0FD6EC-2A7C-48A2-AA7C-D1660A82F5AF}" srcId="{63BC7987-6F28-496B-B014-E31933DAE2CE}" destId="{DADC2B7D-BCF0-463C-935D-585A6C65E4B6}" srcOrd="0" destOrd="0" parTransId="{0E4F55D9-B72D-4D38-824C-9056626001BB}" sibTransId="{D1455930-7A47-429F-912A-5E079B1DE2FE}"/>
    <dgm:cxn modelId="{E8712AC9-2D14-4684-A82D-6D76C2BC1718}" type="presOf" srcId="{F09254DF-4EF2-4C13-80DB-99935C44CF10}" destId="{DAB91535-633D-4129-98BA-B5868AFA5786}" srcOrd="1" destOrd="0" presId="urn:microsoft.com/office/officeart/2005/8/layout/hierarchy2"/>
    <dgm:cxn modelId="{786ED8E2-351E-4552-85E1-58A5FC23C7A9}" type="presOf" srcId="{D45F747A-4790-488B-8FD4-2EF3D32B8C0B}" destId="{F08773A7-95E1-4615-B527-B0B626045573}" srcOrd="0" destOrd="0" presId="urn:microsoft.com/office/officeart/2005/8/layout/hierarchy2"/>
    <dgm:cxn modelId="{96E798B2-8C3D-4A2F-8B26-DBD2C1BAAA8B}" srcId="{A1FC96D7-57C2-4E15-8DF7-A3A9F8FAE838}" destId="{63BC7987-6F28-496B-B014-E31933DAE2CE}" srcOrd="0" destOrd="0" parTransId="{93778868-8E20-409D-A036-F76D48183188}" sibTransId="{DC80AB99-90E8-4F6B-8B47-4672B71469A5}"/>
    <dgm:cxn modelId="{A2BD887B-2228-4DD4-A381-7629FBC90483}" type="presOf" srcId="{ACDB154F-2B1B-4959-A073-D96E4C0245C6}" destId="{D65B7646-B5C4-464F-AA1F-BF0496C1A7EF}" srcOrd="1" destOrd="0" presId="urn:microsoft.com/office/officeart/2005/8/layout/hierarchy2"/>
    <dgm:cxn modelId="{9595AFD2-202E-4E6C-B159-25CEE7869692}" type="presOf" srcId="{6AF8C3CB-8522-4008-9046-91EF6BABE318}" destId="{D2A312A6-9675-4C03-9854-4A5C788DBADE}" srcOrd="0" destOrd="0" presId="urn:microsoft.com/office/officeart/2005/8/layout/hierarchy2"/>
    <dgm:cxn modelId="{16BC3FF4-07A5-4400-A869-4754B7387833}" type="presOf" srcId="{E8D086ED-80D8-4171-A057-C9A61F11D353}" destId="{F6C38AFC-9712-4D67-803C-113F175558F1}" srcOrd="0" destOrd="0" presId="urn:microsoft.com/office/officeart/2005/8/layout/hierarchy2"/>
    <dgm:cxn modelId="{6054AF66-03A8-4A04-9FCB-49690965F4C3}" srcId="{D45F747A-4790-488B-8FD4-2EF3D32B8C0B}" destId="{09CCE8E6-6ABD-488A-8A0E-3F721CE01444}" srcOrd="0" destOrd="0" parTransId="{F09254DF-4EF2-4C13-80DB-99935C44CF10}" sibTransId="{70485C3F-A6DC-4E21-8969-07FDBBE7B8A2}"/>
    <dgm:cxn modelId="{7298BE28-CACB-4B39-B6D2-34B5D3EDEDC5}" srcId="{09CCE8E6-6ABD-488A-8A0E-3F721CE01444}" destId="{6AF8C3CB-8522-4008-9046-91EF6BABE318}" srcOrd="0" destOrd="0" parTransId="{ACDB154F-2B1B-4959-A073-D96E4C0245C6}" sibTransId="{CB11E47A-FF88-4AE5-A9AB-2E56FA13D6F6}"/>
    <dgm:cxn modelId="{60C3AC42-E2F3-4817-9BF5-24B2DDDF9C2F}" type="presOf" srcId="{0E4F55D9-B72D-4D38-824C-9056626001BB}" destId="{07A479ED-4FE1-4797-A14A-04C897B1B3DC}" srcOrd="0" destOrd="0" presId="urn:microsoft.com/office/officeart/2005/8/layout/hierarchy2"/>
    <dgm:cxn modelId="{1D43D05B-F221-4EF3-8FEB-9E3A83D24E6B}" type="presOf" srcId="{09CCE8E6-6ABD-488A-8A0E-3F721CE01444}" destId="{4A6119D8-00FF-4FB2-9ACE-88588C51A4DC}" srcOrd="0" destOrd="0" presId="urn:microsoft.com/office/officeart/2005/8/layout/hierarchy2"/>
    <dgm:cxn modelId="{844047ED-DCD1-4709-901D-478F9514B55C}" type="presOf" srcId="{0E4F55D9-B72D-4D38-824C-9056626001BB}" destId="{64EF4E1C-3544-468B-ABB2-3E2C98B171B3}" srcOrd="1" destOrd="0" presId="urn:microsoft.com/office/officeart/2005/8/layout/hierarchy2"/>
    <dgm:cxn modelId="{58861CC7-8F93-4239-8364-4EFDD170BA51}" type="presOf" srcId="{E8D086ED-80D8-4171-A057-C9A61F11D353}" destId="{12936AD7-51C2-4378-AC39-037317B4BC56}" srcOrd="1" destOrd="0" presId="urn:microsoft.com/office/officeart/2005/8/layout/hierarchy2"/>
    <dgm:cxn modelId="{6D3BBF4F-99D6-43BC-BC71-2CB19D42AAEA}" type="presOf" srcId="{ACDB154F-2B1B-4959-A073-D96E4C0245C6}" destId="{1C7383A2-EFE5-4FD9-AF15-63412AEED405}" srcOrd="0" destOrd="0" presId="urn:microsoft.com/office/officeart/2005/8/layout/hierarchy2"/>
    <dgm:cxn modelId="{E3D8621A-33D4-44EF-AB1A-B6A384139D70}" srcId="{63BC7987-6F28-496B-B014-E31933DAE2CE}" destId="{D45F747A-4790-488B-8FD4-2EF3D32B8C0B}" srcOrd="1" destOrd="0" parTransId="{E8D086ED-80D8-4171-A057-C9A61F11D353}" sibTransId="{33A55AAD-5260-457D-BADB-63B9B21B30B5}"/>
    <dgm:cxn modelId="{EA086FA7-DE60-4C26-A567-4B0FC02B92DC}" type="presOf" srcId="{A1FC96D7-57C2-4E15-8DF7-A3A9F8FAE838}" destId="{027BDF5D-6839-4E78-A8AF-81B3EDC062CB}" srcOrd="0" destOrd="0" presId="urn:microsoft.com/office/officeart/2005/8/layout/hierarchy2"/>
    <dgm:cxn modelId="{B47E66B7-0195-4B58-9E78-774A92A49901}" type="presParOf" srcId="{027BDF5D-6839-4E78-A8AF-81B3EDC062CB}" destId="{651AAE32-39A2-4000-86C3-723B116DCDC7}" srcOrd="0" destOrd="0" presId="urn:microsoft.com/office/officeart/2005/8/layout/hierarchy2"/>
    <dgm:cxn modelId="{E60FE05F-A855-42FB-90E0-97E47EB3C53E}" type="presParOf" srcId="{651AAE32-39A2-4000-86C3-723B116DCDC7}" destId="{D6FFE088-E486-4516-B128-E3F73B4877B5}" srcOrd="0" destOrd="0" presId="urn:microsoft.com/office/officeart/2005/8/layout/hierarchy2"/>
    <dgm:cxn modelId="{2566E436-C001-43B4-B8BB-104BD9F0F360}" type="presParOf" srcId="{651AAE32-39A2-4000-86C3-723B116DCDC7}" destId="{32711424-AE84-4408-AF5A-819B242518BC}" srcOrd="1" destOrd="0" presId="urn:microsoft.com/office/officeart/2005/8/layout/hierarchy2"/>
    <dgm:cxn modelId="{A50964EF-49AF-4662-A89A-9AF81610188B}" type="presParOf" srcId="{32711424-AE84-4408-AF5A-819B242518BC}" destId="{07A479ED-4FE1-4797-A14A-04C897B1B3DC}" srcOrd="0" destOrd="0" presId="urn:microsoft.com/office/officeart/2005/8/layout/hierarchy2"/>
    <dgm:cxn modelId="{0B855528-F40F-4B4D-AB0F-E98259F862BF}" type="presParOf" srcId="{07A479ED-4FE1-4797-A14A-04C897B1B3DC}" destId="{64EF4E1C-3544-468B-ABB2-3E2C98B171B3}" srcOrd="0" destOrd="0" presId="urn:microsoft.com/office/officeart/2005/8/layout/hierarchy2"/>
    <dgm:cxn modelId="{D2F21AFA-6EB5-45CA-99A1-75C80519317E}" type="presParOf" srcId="{32711424-AE84-4408-AF5A-819B242518BC}" destId="{A31D6878-481E-46FF-A5EC-976E9FC047A1}" srcOrd="1" destOrd="0" presId="urn:microsoft.com/office/officeart/2005/8/layout/hierarchy2"/>
    <dgm:cxn modelId="{1699B3DA-01DB-4893-B9B9-7F899069BFC4}" type="presParOf" srcId="{A31D6878-481E-46FF-A5EC-976E9FC047A1}" destId="{B454B589-CD59-488F-A1E3-30B22252F208}" srcOrd="0" destOrd="0" presId="urn:microsoft.com/office/officeart/2005/8/layout/hierarchy2"/>
    <dgm:cxn modelId="{36D9A8CB-EB35-47D8-8B76-F753F8B26455}" type="presParOf" srcId="{A31D6878-481E-46FF-A5EC-976E9FC047A1}" destId="{DE8084D1-057B-4EC3-95DE-6F0596206DE6}" srcOrd="1" destOrd="0" presId="urn:microsoft.com/office/officeart/2005/8/layout/hierarchy2"/>
    <dgm:cxn modelId="{03E6501F-6178-4B76-BBE1-66830BDE6BE2}" type="presParOf" srcId="{32711424-AE84-4408-AF5A-819B242518BC}" destId="{F6C38AFC-9712-4D67-803C-113F175558F1}" srcOrd="2" destOrd="0" presId="urn:microsoft.com/office/officeart/2005/8/layout/hierarchy2"/>
    <dgm:cxn modelId="{B826131A-E784-4826-A5CA-D8F5DE9C6642}" type="presParOf" srcId="{F6C38AFC-9712-4D67-803C-113F175558F1}" destId="{12936AD7-51C2-4378-AC39-037317B4BC56}" srcOrd="0" destOrd="0" presId="urn:microsoft.com/office/officeart/2005/8/layout/hierarchy2"/>
    <dgm:cxn modelId="{889BFC1F-93E2-442D-A07E-047808A9527D}" type="presParOf" srcId="{32711424-AE84-4408-AF5A-819B242518BC}" destId="{C21BE014-6368-49EA-B560-A5D853E701DB}" srcOrd="3" destOrd="0" presId="urn:microsoft.com/office/officeart/2005/8/layout/hierarchy2"/>
    <dgm:cxn modelId="{8FD1A61D-3EBA-40D1-9051-AFD6A9075887}" type="presParOf" srcId="{C21BE014-6368-49EA-B560-A5D853E701DB}" destId="{F08773A7-95E1-4615-B527-B0B626045573}" srcOrd="0" destOrd="0" presId="urn:microsoft.com/office/officeart/2005/8/layout/hierarchy2"/>
    <dgm:cxn modelId="{86203E9C-7C67-4F38-AD3B-13439CB41717}" type="presParOf" srcId="{C21BE014-6368-49EA-B560-A5D853E701DB}" destId="{4C3CD6A1-6770-49AC-BAF4-EB1AB32D29CC}" srcOrd="1" destOrd="0" presId="urn:microsoft.com/office/officeart/2005/8/layout/hierarchy2"/>
    <dgm:cxn modelId="{E2AC52FD-25DD-4855-97DB-DD259FC694D9}" type="presParOf" srcId="{4C3CD6A1-6770-49AC-BAF4-EB1AB32D29CC}" destId="{A0FE8E06-4D73-422D-8B4F-7526AC2F677E}" srcOrd="0" destOrd="0" presId="urn:microsoft.com/office/officeart/2005/8/layout/hierarchy2"/>
    <dgm:cxn modelId="{70EA7BB9-D68A-42FC-AD6C-EB4C221E9CFC}" type="presParOf" srcId="{A0FE8E06-4D73-422D-8B4F-7526AC2F677E}" destId="{DAB91535-633D-4129-98BA-B5868AFA5786}" srcOrd="0" destOrd="0" presId="urn:microsoft.com/office/officeart/2005/8/layout/hierarchy2"/>
    <dgm:cxn modelId="{7A444126-01C2-49C6-A73B-AE7F85138766}" type="presParOf" srcId="{4C3CD6A1-6770-49AC-BAF4-EB1AB32D29CC}" destId="{91E49753-FA5C-45A7-A7E7-897E1522A411}" srcOrd="1" destOrd="0" presId="urn:microsoft.com/office/officeart/2005/8/layout/hierarchy2"/>
    <dgm:cxn modelId="{09EB9329-37AA-4B45-BC43-05DF2D3C654A}" type="presParOf" srcId="{91E49753-FA5C-45A7-A7E7-897E1522A411}" destId="{4A6119D8-00FF-4FB2-9ACE-88588C51A4DC}" srcOrd="0" destOrd="0" presId="urn:microsoft.com/office/officeart/2005/8/layout/hierarchy2"/>
    <dgm:cxn modelId="{4B7FC9E2-F1A2-4F98-8853-8C57B50FCEC9}" type="presParOf" srcId="{91E49753-FA5C-45A7-A7E7-897E1522A411}" destId="{9D917DC5-67D6-4A21-A5BB-AADC9E5C58B3}" srcOrd="1" destOrd="0" presId="urn:microsoft.com/office/officeart/2005/8/layout/hierarchy2"/>
    <dgm:cxn modelId="{8B0EAC86-49AB-40CE-995C-9AFDE0218E65}" type="presParOf" srcId="{9D917DC5-67D6-4A21-A5BB-AADC9E5C58B3}" destId="{1C7383A2-EFE5-4FD9-AF15-63412AEED405}" srcOrd="0" destOrd="0" presId="urn:microsoft.com/office/officeart/2005/8/layout/hierarchy2"/>
    <dgm:cxn modelId="{F41173C5-0FEE-411F-91E4-8CF55F3EA02D}" type="presParOf" srcId="{1C7383A2-EFE5-4FD9-AF15-63412AEED405}" destId="{D65B7646-B5C4-464F-AA1F-BF0496C1A7EF}" srcOrd="0" destOrd="0" presId="urn:microsoft.com/office/officeart/2005/8/layout/hierarchy2"/>
    <dgm:cxn modelId="{25148FC7-416A-49CE-B02F-FB59F3AA79EA}" type="presParOf" srcId="{9D917DC5-67D6-4A21-A5BB-AADC9E5C58B3}" destId="{747B7AC6-6CE8-4A83-84D5-AEBD450374A8}" srcOrd="1" destOrd="0" presId="urn:microsoft.com/office/officeart/2005/8/layout/hierarchy2"/>
    <dgm:cxn modelId="{0A1CE455-06B0-43A9-98A3-91A56B41B1E0}" type="presParOf" srcId="{747B7AC6-6CE8-4A83-84D5-AEBD450374A8}" destId="{D2A312A6-9675-4C03-9854-4A5C788DBADE}" srcOrd="0" destOrd="0" presId="urn:microsoft.com/office/officeart/2005/8/layout/hierarchy2"/>
    <dgm:cxn modelId="{C000FEA5-DB6F-4A3B-ADAC-BE11A3367429}" type="presParOf" srcId="{747B7AC6-6CE8-4A83-84D5-AEBD450374A8}" destId="{5591585E-BC33-4087-922E-2962B72D030D}" srcOrd="1" destOrd="0" presId="urn:microsoft.com/office/officeart/2005/8/layout/hierarchy2"/>
  </dgm:cxnLst>
  <dgm:bg/>
  <dgm:whole/>
</dgm:dataModel>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Data Use</a:t>
            </a:r>
          </a:p>
        </p:txBody>
      </p:sp>
      <p:sp>
        <p:nvSpPr>
          <p:cNvPr id="18432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8432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r>
              <a:rPr lang="en-US"/>
              <a:t>AB - 5 Sept '07 - Durban</a:t>
            </a:r>
          </a:p>
        </p:txBody>
      </p:sp>
      <p:sp>
        <p:nvSpPr>
          <p:cNvPr id="18432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EFB593F4-A96F-4AA1-A00A-BA270EFA50FE}"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Data Use</a:t>
            </a:r>
          </a:p>
        </p:txBody>
      </p:sp>
      <p:sp>
        <p:nvSpPr>
          <p:cNvPr id="2355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355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355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355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r>
              <a:rPr lang="en-US"/>
              <a:t>AB - 5 Sept '07 - Durban</a:t>
            </a:r>
          </a:p>
        </p:txBody>
      </p:sp>
      <p:sp>
        <p:nvSpPr>
          <p:cNvPr id="2355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2CDA839-1CB5-4A42-B654-512133AC86C3}" type="slidenum">
              <a:rPr lang="en-US"/>
              <a:pPr/>
              <a:t>‹#›</a:t>
            </a:fld>
            <a:endParaRPr lang="en-US"/>
          </a:p>
        </p:txBody>
      </p:sp>
    </p:spTree>
  </p:cSld>
  <p:clrMap bg1="lt1" tx1="dk1" bg2="lt2" tx2="dk2" accent1="accent1" accent2="accent2" accent3="accent3" accent4="accent4" accent5="accent5" accent6="accent6" hlink="hlink" folHlink="folHlink"/>
  <p:hf dt="0"/>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cpc.unc.edu/measure/training/mentor/ddiu/glossary"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09EE53BD-0DF3-4019-96F4-804EF15BEE0F}" type="slidenum">
              <a:rPr lang="en-US"/>
              <a:pPr/>
              <a:t>1</a:t>
            </a:fld>
            <a:endParaRPr lang="en-US"/>
          </a:p>
        </p:txBody>
      </p:sp>
      <p:sp>
        <p:nvSpPr>
          <p:cNvPr id="166914" name="Rectangle 2"/>
          <p:cNvSpPr>
            <a:spLocks noGrp="1" noRot="1" noChangeAspect="1" noChangeArrowheads="1" noTextEdit="1"/>
          </p:cNvSpPr>
          <p:nvPr>
            <p:ph type="sldImg"/>
          </p:nvPr>
        </p:nvSpPr>
        <p:spPr>
          <a:ln/>
        </p:spPr>
      </p:sp>
      <p:sp>
        <p:nvSpPr>
          <p:cNvPr id="166915" name="Rectangle 3"/>
          <p:cNvSpPr>
            <a:spLocks noGrp="1" noChangeArrowheads="1"/>
          </p:cNvSpPr>
          <p:nvPr>
            <p:ph type="body" idx="1"/>
          </p:nvPr>
        </p:nvSpPr>
        <p:spPr/>
        <p:txBody>
          <a:bodyPr/>
          <a:lstStyle/>
          <a:p>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9931E580-9FEC-456E-A532-75C87A9C39B3}" type="slidenum">
              <a:rPr lang="en-US"/>
              <a:pPr/>
              <a:t>2</a:t>
            </a:fld>
            <a:endParaRPr lang="en-US"/>
          </a:p>
        </p:txBody>
      </p:sp>
      <p:sp>
        <p:nvSpPr>
          <p:cNvPr id="195586" name="Rectangle 2"/>
          <p:cNvSpPr>
            <a:spLocks noGrp="1" noRot="1" noChangeAspect="1" noChangeArrowheads="1" noTextEdit="1"/>
          </p:cNvSpPr>
          <p:nvPr>
            <p:ph type="sldImg"/>
          </p:nvPr>
        </p:nvSpPr>
        <p:spPr>
          <a:ln/>
        </p:spPr>
      </p:sp>
      <p:sp>
        <p:nvSpPr>
          <p:cNvPr id="195587" name="Rectangle 3"/>
          <p:cNvSpPr>
            <a:spLocks noGrp="1" noChangeArrowheads="1"/>
          </p:cNvSpPr>
          <p:nvPr>
            <p:ph type="body" idx="1"/>
          </p:nvPr>
        </p:nvSpPr>
        <p:spPr>
          <a:xfrm>
            <a:off x="914400" y="4343400"/>
            <a:ext cx="5029200" cy="4114800"/>
          </a:xfrm>
        </p:spPr>
        <p:txBody>
          <a:bodyPr/>
          <a:lstStyle/>
          <a:p>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3D35239F-2078-4AF8-B0F1-C6405D3588DD}" type="slidenum">
              <a:rPr lang="en-US"/>
              <a:pPr/>
              <a:t>3</a:t>
            </a:fld>
            <a:endParaRPr lang="en-US"/>
          </a:p>
        </p:txBody>
      </p:sp>
      <p:sp>
        <p:nvSpPr>
          <p:cNvPr id="167938" name="Rectangle 2"/>
          <p:cNvSpPr>
            <a:spLocks noGrp="1" noRot="1" noChangeAspect="1" noChangeArrowheads="1" noTextEdit="1"/>
          </p:cNvSpPr>
          <p:nvPr>
            <p:ph type="sldImg"/>
          </p:nvPr>
        </p:nvSpPr>
        <p:spPr>
          <a:ln/>
        </p:spPr>
      </p:sp>
      <p:sp>
        <p:nvSpPr>
          <p:cNvPr id="167939" name="Rectangle 3"/>
          <p:cNvSpPr>
            <a:spLocks noGrp="1" noChangeArrowheads="1"/>
          </p:cNvSpPr>
          <p:nvPr>
            <p:ph type="body" idx="1"/>
          </p:nvPr>
        </p:nvSpPr>
        <p:spPr/>
        <p:txBody>
          <a:bodyPr/>
          <a:lstStyle/>
          <a:p>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D7D08FE3-A33B-49DA-98FA-63A1AAB924DB}" type="slidenum">
              <a:rPr lang="en-US"/>
              <a:pPr/>
              <a:t>4</a:t>
            </a:fld>
            <a:endParaRPr lang="en-US"/>
          </a:p>
        </p:txBody>
      </p:sp>
      <p:sp>
        <p:nvSpPr>
          <p:cNvPr id="197634" name="Rectangle 2"/>
          <p:cNvSpPr>
            <a:spLocks noGrp="1" noRot="1" noChangeAspect="1" noChangeArrowheads="1" noTextEdit="1"/>
          </p:cNvSpPr>
          <p:nvPr>
            <p:ph type="sldImg"/>
          </p:nvPr>
        </p:nvSpPr>
        <p:spPr>
          <a:ln/>
        </p:spPr>
      </p:sp>
      <p:sp>
        <p:nvSpPr>
          <p:cNvPr id="197635" name="Rectangle 3"/>
          <p:cNvSpPr>
            <a:spLocks noGrp="1" noChangeArrowheads="1"/>
          </p:cNvSpPr>
          <p:nvPr>
            <p:ph type="body" idx="1"/>
          </p:nvPr>
        </p:nvSpPr>
        <p:spPr>
          <a:xfrm>
            <a:off x="914400" y="4343400"/>
            <a:ext cx="5029200" cy="4114800"/>
          </a:xfrm>
        </p:spPr>
        <p:txBody>
          <a:bodyPr/>
          <a:lstStyle/>
          <a:p>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FB6C7E97-0239-4C29-AA7D-4F2A98C45342}" type="slidenum">
              <a:rPr lang="en-US"/>
              <a:pPr/>
              <a:t>5</a:t>
            </a:fld>
            <a:endParaRPr lang="en-US"/>
          </a:p>
        </p:txBody>
      </p:sp>
      <p:sp>
        <p:nvSpPr>
          <p:cNvPr id="199682" name="Rectangle 2"/>
          <p:cNvSpPr>
            <a:spLocks noGrp="1" noRot="1" noChangeAspect="1" noChangeArrowheads="1" noTextEdit="1"/>
          </p:cNvSpPr>
          <p:nvPr>
            <p:ph type="sldImg"/>
          </p:nvPr>
        </p:nvSpPr>
        <p:spPr>
          <a:ln/>
        </p:spPr>
      </p:sp>
      <p:sp>
        <p:nvSpPr>
          <p:cNvPr id="199683" name="Rectangle 3"/>
          <p:cNvSpPr>
            <a:spLocks noGrp="1" noChangeArrowheads="1"/>
          </p:cNvSpPr>
          <p:nvPr>
            <p:ph type="body" idx="1"/>
          </p:nvPr>
        </p:nvSpPr>
        <p:spPr>
          <a:xfrm>
            <a:off x="914400" y="4343400"/>
            <a:ext cx="5029200" cy="4114800"/>
          </a:xfrm>
        </p:spPr>
        <p:txBody>
          <a:bodyPr/>
          <a:lstStyle/>
          <a:p>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72C696BA-2AC8-4B4D-A04E-EE66AA2C9EE0}" type="slidenum">
              <a:rPr lang="en-US"/>
              <a:pPr/>
              <a:t>6</a:t>
            </a:fld>
            <a:endParaRPr lang="en-US"/>
          </a:p>
        </p:txBody>
      </p:sp>
      <p:sp>
        <p:nvSpPr>
          <p:cNvPr id="211970" name="Rectangle 2"/>
          <p:cNvSpPr>
            <a:spLocks noGrp="1" noRot="1" noChangeAspect="1" noChangeArrowheads="1" noTextEdit="1"/>
          </p:cNvSpPr>
          <p:nvPr>
            <p:ph type="sldImg"/>
          </p:nvPr>
        </p:nvSpPr>
        <p:spPr>
          <a:xfrm>
            <a:off x="1144588" y="685800"/>
            <a:ext cx="4572000" cy="3429000"/>
          </a:xfrm>
          <a:ln/>
        </p:spPr>
      </p:sp>
      <p:sp>
        <p:nvSpPr>
          <p:cNvPr id="211971" name="Rectangle 3"/>
          <p:cNvSpPr>
            <a:spLocks noGrp="1" noChangeArrowheads="1"/>
          </p:cNvSpPr>
          <p:nvPr>
            <p:ph type="body" idx="1"/>
          </p:nvPr>
        </p:nvSpPr>
        <p:spPr>
          <a:xfrm>
            <a:off x="685800" y="4344988"/>
            <a:ext cx="5486400" cy="4113212"/>
          </a:xfrm>
        </p:spPr>
        <p:txBody>
          <a:bodyPr/>
          <a:lstStyle/>
          <a:p>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EAF6CB06-9ADE-4ECB-BDFD-C69726B39276}" type="slidenum">
              <a:rPr lang="en-US"/>
              <a:pPr/>
              <a:t>7</a:t>
            </a:fld>
            <a:endParaRPr lang="en-US"/>
          </a:p>
        </p:txBody>
      </p:sp>
      <p:sp>
        <p:nvSpPr>
          <p:cNvPr id="214018" name="Rectangle 2"/>
          <p:cNvSpPr>
            <a:spLocks noGrp="1" noRot="1" noChangeAspect="1" noChangeArrowheads="1" noTextEdit="1"/>
          </p:cNvSpPr>
          <p:nvPr>
            <p:ph type="sldImg"/>
          </p:nvPr>
        </p:nvSpPr>
        <p:spPr>
          <a:xfrm>
            <a:off x="1144588" y="685800"/>
            <a:ext cx="4572000" cy="3429000"/>
          </a:xfrm>
          <a:ln/>
        </p:spPr>
      </p:sp>
      <p:sp>
        <p:nvSpPr>
          <p:cNvPr id="214019" name="Rectangle 3"/>
          <p:cNvSpPr>
            <a:spLocks noGrp="1" noChangeArrowheads="1"/>
          </p:cNvSpPr>
          <p:nvPr>
            <p:ph type="body" idx="1"/>
          </p:nvPr>
        </p:nvSpPr>
        <p:spPr>
          <a:xfrm>
            <a:off x="685800" y="4344988"/>
            <a:ext cx="5486400" cy="4113212"/>
          </a:xfrm>
        </p:spPr>
        <p:txBody>
          <a:bodyPr/>
          <a:lstStyle/>
          <a:p>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956D61BA-9637-4D67-823C-5441A7DB0D02}" type="slidenum">
              <a:rPr lang="en-US"/>
              <a:pPr/>
              <a:t>8</a:t>
            </a:fld>
            <a:endParaRPr lang="en-US"/>
          </a:p>
        </p:txBody>
      </p:sp>
      <p:sp>
        <p:nvSpPr>
          <p:cNvPr id="230402" name="Rectangle 2"/>
          <p:cNvSpPr>
            <a:spLocks noGrp="1" noRot="1" noChangeAspect="1" noChangeArrowheads="1" noTextEdit="1"/>
          </p:cNvSpPr>
          <p:nvPr>
            <p:ph type="sldImg"/>
          </p:nvPr>
        </p:nvSpPr>
        <p:spPr>
          <a:ln/>
        </p:spPr>
      </p:sp>
      <p:sp>
        <p:nvSpPr>
          <p:cNvPr id="230403" name="Rectangle 3"/>
          <p:cNvSpPr>
            <a:spLocks noGrp="1" noChangeArrowheads="1"/>
          </p:cNvSpPr>
          <p:nvPr>
            <p:ph type="body" idx="1"/>
          </p:nvPr>
        </p:nvSpPr>
        <p:spPr/>
        <p:txBody>
          <a:bodyPr/>
          <a:lstStyle/>
          <a:p>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B9B0F297-5AC7-43F1-A7AF-D79106FD547A}" type="slidenum">
              <a:rPr lang="en-US"/>
              <a:pPr/>
              <a:t>9</a:t>
            </a:fld>
            <a:endParaRPr lang="en-US"/>
          </a:p>
        </p:txBody>
      </p:sp>
      <p:sp>
        <p:nvSpPr>
          <p:cNvPr id="232450" name="Rectangle 2"/>
          <p:cNvSpPr>
            <a:spLocks noGrp="1" noRot="1" noChangeAspect="1" noChangeArrowheads="1" noTextEdit="1"/>
          </p:cNvSpPr>
          <p:nvPr>
            <p:ph type="sldImg"/>
          </p:nvPr>
        </p:nvSpPr>
        <p:spPr>
          <a:ln/>
        </p:spPr>
      </p:sp>
      <p:sp>
        <p:nvSpPr>
          <p:cNvPr id="232451" name="Rectangle 3"/>
          <p:cNvSpPr>
            <a:spLocks noGrp="1" noChangeArrowheads="1"/>
          </p:cNvSpPr>
          <p:nvPr>
            <p:ph type="body" idx="1"/>
          </p:nvPr>
        </p:nvSpPr>
        <p:spPr/>
        <p:txBody>
          <a:bodyPr/>
          <a:lstStyle/>
          <a:p>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B9F566CB-5058-4D65-8576-1173EB9BA17A}" type="slidenum">
              <a:rPr lang="en-US"/>
              <a:pPr/>
              <a:t>10</a:t>
            </a:fld>
            <a:endParaRPr lang="en-US"/>
          </a:p>
        </p:txBody>
      </p:sp>
      <p:sp>
        <p:nvSpPr>
          <p:cNvPr id="234498" name="Rectangle 2"/>
          <p:cNvSpPr>
            <a:spLocks noGrp="1" noRot="1" noChangeAspect="1" noChangeArrowheads="1" noTextEdit="1"/>
          </p:cNvSpPr>
          <p:nvPr>
            <p:ph type="sldImg"/>
          </p:nvPr>
        </p:nvSpPr>
        <p:spPr>
          <a:ln/>
        </p:spPr>
      </p:sp>
      <p:sp>
        <p:nvSpPr>
          <p:cNvPr id="234499" name="Rectangle 3"/>
          <p:cNvSpPr>
            <a:spLocks noGrp="1" noChangeArrowheads="1"/>
          </p:cNvSpPr>
          <p:nvPr>
            <p:ph type="body" idx="1"/>
          </p:nvPr>
        </p:nvSpPr>
        <p:spPr>
          <a:xfrm>
            <a:off x="914400" y="4343400"/>
            <a:ext cx="5029200" cy="4114800"/>
          </a:xfrm>
        </p:spPr>
        <p:txBody>
          <a:bodyPr/>
          <a:lstStyle/>
          <a:p>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47789DF1-82B7-470C-A1EB-7A62504A10B2}" type="slidenum">
              <a:rPr lang="en-US"/>
              <a:pPr/>
              <a:t>11</a:t>
            </a:fld>
            <a:endParaRPr lang="en-US"/>
          </a:p>
        </p:txBody>
      </p:sp>
      <p:sp>
        <p:nvSpPr>
          <p:cNvPr id="236546" name="Rectangle 2"/>
          <p:cNvSpPr>
            <a:spLocks noGrp="1" noRot="1" noChangeAspect="1" noChangeArrowheads="1" noTextEdit="1"/>
          </p:cNvSpPr>
          <p:nvPr>
            <p:ph type="sldImg"/>
          </p:nvPr>
        </p:nvSpPr>
        <p:spPr>
          <a:ln/>
        </p:spPr>
      </p:sp>
      <p:sp>
        <p:nvSpPr>
          <p:cNvPr id="236547" name="Rectangle 3"/>
          <p:cNvSpPr>
            <a:spLocks noGrp="1" noChangeArrowheads="1"/>
          </p:cNvSpPr>
          <p:nvPr>
            <p:ph type="body" idx="1"/>
          </p:nvPr>
        </p:nvSpPr>
        <p:spPr>
          <a:xfrm>
            <a:off x="914400" y="4343400"/>
            <a:ext cx="5029200" cy="4114800"/>
          </a:xfrm>
        </p:spPr>
        <p:txBody>
          <a:bodyPr/>
          <a:lstStyle/>
          <a:p>
            <a:endParaRPr lang="en-GB">
              <a:solidFill>
                <a:schemeClr val="tx2"/>
              </a:solidFill>
              <a:latin typeface="Comic Sans MS" pitchFamily="66" charset="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AEB6A6DA-2376-4FEF-B464-26B01DDC226F}" type="slidenum">
              <a:rPr lang="en-US"/>
              <a:pPr/>
              <a:t>12</a:t>
            </a:fld>
            <a:endParaRPr lang="en-US"/>
          </a:p>
        </p:txBody>
      </p:sp>
      <p:sp>
        <p:nvSpPr>
          <p:cNvPr id="238594" name="Rectangle 2"/>
          <p:cNvSpPr>
            <a:spLocks noGrp="1" noRot="1" noChangeAspect="1" noChangeArrowheads="1" noTextEdit="1"/>
          </p:cNvSpPr>
          <p:nvPr>
            <p:ph type="sldImg"/>
          </p:nvPr>
        </p:nvSpPr>
        <p:spPr>
          <a:ln/>
        </p:spPr>
      </p:sp>
      <p:sp>
        <p:nvSpPr>
          <p:cNvPr id="238595" name="Rectangle 3"/>
          <p:cNvSpPr>
            <a:spLocks noGrp="1" noChangeArrowheads="1"/>
          </p:cNvSpPr>
          <p:nvPr>
            <p:ph type="body" idx="1"/>
          </p:nvPr>
        </p:nvSpPr>
        <p:spPr>
          <a:xfrm>
            <a:off x="914400" y="4343400"/>
            <a:ext cx="5029200" cy="4114800"/>
          </a:xfrm>
        </p:spPr>
        <p:txBody>
          <a:bodyPr/>
          <a:lstStyle/>
          <a:p>
            <a:endParaRPr lang="en-GB">
              <a:solidFill>
                <a:schemeClr val="tx2"/>
              </a:solidFill>
              <a:latin typeface="Comic Sans MS" pitchFamily="66"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E08955D0-1FED-4F8C-995D-E7291AFC3422}" type="slidenum">
              <a:rPr lang="en-US"/>
              <a:pPr/>
              <a:t>13</a:t>
            </a:fld>
            <a:endParaRPr lang="en-US"/>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a:xfrm>
            <a:off x="914400" y="4343400"/>
            <a:ext cx="5029200" cy="4114800"/>
          </a:xfrm>
        </p:spPr>
        <p:txBody>
          <a:bodyPr/>
          <a:lstStyle/>
          <a:p>
            <a:r>
              <a:rPr lang="en-US">
                <a:latin typeface="Comic Sans MS" pitchFamily="66" charset="0"/>
                <a:cs typeface="Arial" charset="0"/>
              </a:rPr>
              <a:t>Monitoring provides regular feedback to </a:t>
            </a:r>
            <a:r>
              <a:rPr lang="en-US" i="1">
                <a:latin typeface="Comic Sans MS" pitchFamily="66" charset="0"/>
                <a:cs typeface="Arial" charset="0"/>
              </a:rPr>
              <a:t>compare</a:t>
            </a:r>
            <a:r>
              <a:rPr lang="en-US">
                <a:latin typeface="Comic Sans MS" pitchFamily="66" charset="0"/>
                <a:cs typeface="Arial" charset="0"/>
              </a:rPr>
              <a:t> what was planned to actual events by tracking: </a:t>
            </a:r>
          </a:p>
          <a:p>
            <a:pPr lvl="1"/>
            <a:r>
              <a:rPr lang="en-US">
                <a:solidFill>
                  <a:schemeClr val="tx2"/>
                </a:solidFill>
                <a:latin typeface="Comic Sans MS" pitchFamily="66" charset="0"/>
                <a:cs typeface="Arial" charset="0"/>
              </a:rPr>
              <a:t>costs</a:t>
            </a:r>
          </a:p>
          <a:p>
            <a:pPr lvl="1"/>
            <a:r>
              <a:rPr lang="en-US">
                <a:solidFill>
                  <a:schemeClr val="tx2"/>
                </a:solidFill>
                <a:latin typeface="Comic Sans MS" pitchFamily="66" charset="0"/>
                <a:cs typeface="Arial" charset="0"/>
              </a:rPr>
              <a:t>personnel</a:t>
            </a:r>
          </a:p>
          <a:p>
            <a:pPr lvl="1"/>
            <a:r>
              <a:rPr lang="en-US">
                <a:solidFill>
                  <a:schemeClr val="tx2"/>
                </a:solidFill>
                <a:latin typeface="Comic Sans MS" pitchFamily="66" charset="0"/>
                <a:cs typeface="Arial" charset="0"/>
              </a:rPr>
              <a:t>implementation time </a:t>
            </a:r>
          </a:p>
          <a:p>
            <a:pPr lvl="1"/>
            <a:r>
              <a:rPr lang="en-US">
                <a:solidFill>
                  <a:schemeClr val="tx2"/>
                </a:solidFill>
                <a:latin typeface="Comic Sans MS" pitchFamily="66" charset="0"/>
                <a:cs typeface="Arial" charset="0"/>
              </a:rPr>
              <a:t>organizational development </a:t>
            </a:r>
          </a:p>
          <a:p>
            <a:pPr lvl="1"/>
            <a:r>
              <a:rPr lang="en-US">
                <a:solidFill>
                  <a:schemeClr val="tx2"/>
                </a:solidFill>
                <a:latin typeface="Comic Sans MS" pitchFamily="66" charset="0"/>
                <a:cs typeface="Arial" charset="0"/>
              </a:rPr>
              <a:t>economic and financial results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64DAF311-E3A8-4600-BAC4-F2015A5E8C07}" type="slidenum">
              <a:rPr lang="en-US"/>
              <a:pPr/>
              <a:t>14</a:t>
            </a:fld>
            <a:endParaRPr lang="en-US"/>
          </a:p>
        </p:txBody>
      </p:sp>
      <p:sp>
        <p:nvSpPr>
          <p:cNvPr id="242690" name="Rectangle 2"/>
          <p:cNvSpPr>
            <a:spLocks noGrp="1" noRot="1" noChangeAspect="1" noChangeArrowheads="1" noTextEdit="1"/>
          </p:cNvSpPr>
          <p:nvPr>
            <p:ph type="sldImg"/>
          </p:nvPr>
        </p:nvSpPr>
        <p:spPr>
          <a:ln/>
        </p:spPr>
      </p:sp>
      <p:sp>
        <p:nvSpPr>
          <p:cNvPr id="242691" name="Rectangle 3"/>
          <p:cNvSpPr>
            <a:spLocks noGrp="1" noChangeArrowheads="1"/>
          </p:cNvSpPr>
          <p:nvPr>
            <p:ph type="body" idx="1"/>
          </p:nvPr>
        </p:nvSpPr>
        <p:spPr/>
        <p:txBody>
          <a:bodyPr/>
          <a:lstStyle/>
          <a:p>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18F3F39E-58C5-4156-B0F5-63456B4428F3}" type="slidenum">
              <a:rPr lang="en-US"/>
              <a:pPr/>
              <a:t>15</a:t>
            </a:fld>
            <a:endParaRPr lang="en-US"/>
          </a:p>
        </p:txBody>
      </p:sp>
      <p:sp>
        <p:nvSpPr>
          <p:cNvPr id="244738" name="Rectangle 2"/>
          <p:cNvSpPr>
            <a:spLocks noGrp="1" noRot="1" noChangeAspect="1" noChangeArrowheads="1" noTextEdit="1"/>
          </p:cNvSpPr>
          <p:nvPr>
            <p:ph type="sldImg"/>
          </p:nvPr>
        </p:nvSpPr>
        <p:spPr>
          <a:ln/>
        </p:spPr>
      </p:sp>
      <p:sp>
        <p:nvSpPr>
          <p:cNvPr id="244739" name="Rectangle 3"/>
          <p:cNvSpPr>
            <a:spLocks noGrp="1" noChangeArrowheads="1"/>
          </p:cNvSpPr>
          <p:nvPr>
            <p:ph type="body" idx="1"/>
          </p:nvPr>
        </p:nvSpPr>
        <p:spPr>
          <a:xfrm>
            <a:off x="914400" y="4343400"/>
            <a:ext cx="5029200" cy="4114800"/>
          </a:xfrm>
        </p:spPr>
        <p:txBody>
          <a:bodyPr/>
          <a:lstStyle/>
          <a:p>
            <a:r>
              <a:rPr lang="en-US"/>
              <a:t>To ensure use…it is important that M&amp;E information maintains the qualities that we have been referring to throughout this week. These are:</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02347FDB-F8AE-41FA-8A69-ACDC251850EF}" type="slidenum">
              <a:rPr lang="en-US"/>
              <a:pPr/>
              <a:t>16</a:t>
            </a:fld>
            <a:endParaRPr lang="en-US"/>
          </a:p>
        </p:txBody>
      </p:sp>
      <p:sp>
        <p:nvSpPr>
          <p:cNvPr id="246786" name="Rectangle 2"/>
          <p:cNvSpPr>
            <a:spLocks noGrp="1" noRot="1" noChangeAspect="1" noChangeArrowheads="1" noTextEdit="1"/>
          </p:cNvSpPr>
          <p:nvPr>
            <p:ph type="sldImg"/>
          </p:nvPr>
        </p:nvSpPr>
        <p:spPr>
          <a:ln/>
        </p:spPr>
      </p:sp>
      <p:sp>
        <p:nvSpPr>
          <p:cNvPr id="246787" name="Rectangle 3"/>
          <p:cNvSpPr>
            <a:spLocks noGrp="1" noChangeArrowheads="1"/>
          </p:cNvSpPr>
          <p:nvPr>
            <p:ph type="body" idx="1"/>
          </p:nvPr>
        </p:nvSpPr>
        <p:spPr/>
        <p:txBody>
          <a:bodyPr/>
          <a:lstStyle/>
          <a:p>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808DC1C4-35C8-4374-A681-A3CF3EFF3246}" type="slidenum">
              <a:rPr lang="en-US"/>
              <a:pPr/>
              <a:t>17</a:t>
            </a:fld>
            <a:endParaRPr lang="en-US"/>
          </a:p>
        </p:txBody>
      </p:sp>
      <p:sp>
        <p:nvSpPr>
          <p:cNvPr id="394242" name="Rectangle 2"/>
          <p:cNvSpPr>
            <a:spLocks noGrp="1" noRot="1" noChangeAspect="1" noChangeArrowheads="1" noTextEdit="1"/>
          </p:cNvSpPr>
          <p:nvPr>
            <p:ph type="sldImg"/>
          </p:nvPr>
        </p:nvSpPr>
        <p:spPr>
          <a:ln/>
        </p:spPr>
      </p:sp>
      <p:sp>
        <p:nvSpPr>
          <p:cNvPr id="394243" name="Rectangle 3"/>
          <p:cNvSpPr>
            <a:spLocks noGrp="1" noChangeArrowheads="1"/>
          </p:cNvSpPr>
          <p:nvPr>
            <p:ph type="body" idx="1"/>
          </p:nvPr>
        </p:nvSpPr>
        <p:spPr>
          <a:xfrm>
            <a:off x="914400" y="4343400"/>
            <a:ext cx="5029200" cy="4114800"/>
          </a:xfrm>
        </p:spPr>
        <p:txBody>
          <a:bodyPr/>
          <a:lstStyle/>
          <a:p>
            <a:r>
              <a:rPr lang="en-US"/>
              <a:t>Participants form into assigned groups.  Review and direct group towards one indicator ask specfically how they will use them?</a:t>
            </a:r>
          </a:p>
          <a:p>
            <a:pPr>
              <a:buFontTx/>
              <a:buChar char="-"/>
            </a:pPr>
            <a:r>
              <a:rPr lang="en-US"/>
              <a:t>Write down on flip chart the indicator and the use.</a:t>
            </a:r>
          </a:p>
          <a:p>
            <a:pPr>
              <a:buFontTx/>
              <a:buChar char="-"/>
            </a:pPr>
            <a:r>
              <a:rPr lang="en-US"/>
              <a:t>Quick report back with feedback from faciliator</a:t>
            </a:r>
          </a:p>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AA15E12F-B81E-4EE5-87CA-8EA1DB2B1A52}" type="slidenum">
              <a:rPr lang="en-US"/>
              <a:pPr/>
              <a:t>18</a:t>
            </a:fld>
            <a:endParaRPr lang="en-US"/>
          </a:p>
        </p:txBody>
      </p:sp>
      <p:sp>
        <p:nvSpPr>
          <p:cNvPr id="252930" name="Rectangle 2"/>
          <p:cNvSpPr>
            <a:spLocks noGrp="1" noRot="1" noChangeAspect="1" noChangeArrowheads="1" noTextEdit="1"/>
          </p:cNvSpPr>
          <p:nvPr>
            <p:ph type="sldImg"/>
          </p:nvPr>
        </p:nvSpPr>
        <p:spPr>
          <a:xfrm>
            <a:off x="1119188" y="676275"/>
            <a:ext cx="4610100" cy="3457575"/>
          </a:xfrm>
          <a:ln/>
        </p:spPr>
      </p:sp>
      <p:sp>
        <p:nvSpPr>
          <p:cNvPr id="252931" name="Rectangle 3"/>
          <p:cNvSpPr>
            <a:spLocks noGrp="1" noChangeArrowheads="1"/>
          </p:cNvSpPr>
          <p:nvPr>
            <p:ph type="body" idx="1"/>
          </p:nvPr>
        </p:nvSpPr>
        <p:spPr>
          <a:xfrm>
            <a:off x="892175" y="4359275"/>
            <a:ext cx="5060950" cy="4135438"/>
          </a:xfrm>
        </p:spPr>
        <p:txBody>
          <a:bodyPr lIns="91435" tIns="45718" rIns="91435" bIns="45718"/>
          <a:lstStyle/>
          <a:p>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613C019A-77A2-48A0-B561-5C2269F57B93}" type="slidenum">
              <a:rPr lang="en-US"/>
              <a:pPr/>
              <a:t>19</a:t>
            </a:fld>
            <a:endParaRPr lang="en-US"/>
          </a:p>
        </p:txBody>
      </p:sp>
      <p:sp>
        <p:nvSpPr>
          <p:cNvPr id="254978" name="Rectangle 2"/>
          <p:cNvSpPr>
            <a:spLocks noGrp="1" noRot="1" noChangeAspect="1" noChangeArrowheads="1" noTextEdit="1"/>
          </p:cNvSpPr>
          <p:nvPr>
            <p:ph type="sldImg"/>
          </p:nvPr>
        </p:nvSpPr>
        <p:spPr>
          <a:ln/>
        </p:spPr>
      </p:sp>
      <p:sp>
        <p:nvSpPr>
          <p:cNvPr id="254979" name="Rectangle 3"/>
          <p:cNvSpPr>
            <a:spLocks noGrp="1" noChangeArrowheads="1"/>
          </p:cNvSpPr>
          <p:nvPr>
            <p:ph type="body" idx="1"/>
          </p:nvPr>
        </p:nvSpPr>
        <p:spPr/>
        <p:txBody>
          <a:bodyPr/>
          <a:lstStyle/>
          <a:p>
            <a:endParaRPr lang="en-GB"/>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E28F8B23-7194-49EF-8159-49DE9887888C}" type="slidenum">
              <a:rPr lang="en-US"/>
              <a:pPr/>
              <a:t>20</a:t>
            </a:fld>
            <a:endParaRPr lang="en-US"/>
          </a:p>
        </p:txBody>
      </p:sp>
      <p:sp>
        <p:nvSpPr>
          <p:cNvPr id="257026" name="Rectangle 2"/>
          <p:cNvSpPr>
            <a:spLocks noGrp="1" noRot="1" noChangeAspect="1" noChangeArrowheads="1" noTextEdit="1"/>
          </p:cNvSpPr>
          <p:nvPr>
            <p:ph type="sldImg"/>
          </p:nvPr>
        </p:nvSpPr>
        <p:spPr>
          <a:xfrm>
            <a:off x="1144588" y="685800"/>
            <a:ext cx="4572000" cy="3429000"/>
          </a:xfrm>
          <a:ln/>
        </p:spPr>
      </p:sp>
      <p:sp>
        <p:nvSpPr>
          <p:cNvPr id="257027" name="Rectangle 3"/>
          <p:cNvSpPr>
            <a:spLocks noGrp="1" noChangeArrowheads="1"/>
          </p:cNvSpPr>
          <p:nvPr>
            <p:ph type="body" idx="1"/>
          </p:nvPr>
        </p:nvSpPr>
        <p:spPr/>
        <p:txBody>
          <a:bodyPr lIns="91435" tIns="45718" rIns="91435" bIns="45718"/>
          <a:lstStyle/>
          <a:p>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5CE4D9E6-8516-47EC-AA57-035112C52DEC}" type="slidenum">
              <a:rPr lang="en-US"/>
              <a:pPr/>
              <a:t>21</a:t>
            </a:fld>
            <a:endParaRPr lang="en-US"/>
          </a:p>
        </p:txBody>
      </p:sp>
      <p:sp>
        <p:nvSpPr>
          <p:cNvPr id="259074" name="Rectangle 2"/>
          <p:cNvSpPr>
            <a:spLocks noGrp="1" noRot="1" noChangeAspect="1" noChangeArrowheads="1" noTextEdit="1"/>
          </p:cNvSpPr>
          <p:nvPr>
            <p:ph type="sldImg"/>
          </p:nvPr>
        </p:nvSpPr>
        <p:spPr>
          <a:ln/>
        </p:spPr>
      </p:sp>
      <p:sp>
        <p:nvSpPr>
          <p:cNvPr id="259075" name="Rectangle 3"/>
          <p:cNvSpPr>
            <a:spLocks noGrp="1" noChangeArrowheads="1"/>
          </p:cNvSpPr>
          <p:nvPr>
            <p:ph type="body" idx="1"/>
          </p:nvPr>
        </p:nvSpPr>
        <p:spPr/>
        <p:txBody>
          <a:bodyPr/>
          <a:lstStyle/>
          <a:p>
            <a:endParaRPr lang="en-GB"/>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E0D85483-1C90-4B8A-AF7A-691275A7AD38}" type="slidenum">
              <a:rPr lang="en-US"/>
              <a:pPr/>
              <a:t>22</a:t>
            </a:fld>
            <a:endParaRPr lang="en-US"/>
          </a:p>
        </p:txBody>
      </p:sp>
      <p:sp>
        <p:nvSpPr>
          <p:cNvPr id="263170" name="Rectangle 2"/>
          <p:cNvSpPr>
            <a:spLocks noGrp="1" noRot="1" noChangeAspect="1" noChangeArrowheads="1" noTextEdit="1"/>
          </p:cNvSpPr>
          <p:nvPr>
            <p:ph type="sldImg"/>
          </p:nvPr>
        </p:nvSpPr>
        <p:spPr>
          <a:ln/>
        </p:spPr>
      </p:sp>
      <p:sp>
        <p:nvSpPr>
          <p:cNvPr id="263171" name="Rectangle 3"/>
          <p:cNvSpPr>
            <a:spLocks noGrp="1" noChangeArrowheads="1"/>
          </p:cNvSpPr>
          <p:nvPr>
            <p:ph type="body" idx="1"/>
          </p:nvPr>
        </p:nvSpPr>
        <p:spPr>
          <a:xfrm>
            <a:off x="914400" y="4343400"/>
            <a:ext cx="5029200" cy="4114800"/>
          </a:xfrm>
        </p:spPr>
        <p:txBody>
          <a:bodyPr/>
          <a:lstStyle/>
          <a:p>
            <a:r>
              <a:rPr lang="en-US"/>
              <a:t>Decisions are categorized into three types. These three types are not always mutually exclusive however, they are divided this way based on the following criteria:</a:t>
            </a:r>
          </a:p>
          <a:p>
            <a:pPr>
              <a:buFontTx/>
              <a:buChar char="-"/>
            </a:pPr>
            <a:r>
              <a:rPr lang="en-US"/>
              <a:t>Who is involved in making the decision</a:t>
            </a:r>
          </a:p>
          <a:p>
            <a:pPr>
              <a:buFontTx/>
              <a:buChar char="-"/>
            </a:pPr>
            <a:r>
              <a:rPr lang="en-US"/>
              <a:t>The type of data required to make this decision and how it is presented</a:t>
            </a:r>
          </a:p>
          <a:p>
            <a:pPr>
              <a:buFontTx/>
              <a:buChar char="-"/>
            </a:pPr>
            <a:r>
              <a:rPr lang="en-US"/>
              <a:t>The process by which decisions of this type of made..</a:t>
            </a:r>
          </a:p>
          <a:p>
            <a:pPr>
              <a:buFontTx/>
              <a:buChar char="-"/>
            </a:pPr>
            <a:endParaRPr lang="en-US"/>
          </a:p>
          <a:p>
            <a:r>
              <a:rPr lang="en-US"/>
              <a:t>The reason it can useful to categorize decisions is because doing this can help operationalize integrating use of information into the decision making process- </a:t>
            </a:r>
          </a:p>
          <a:p>
            <a:endParaRPr lang="en-US"/>
          </a:p>
          <a:p>
            <a:r>
              <a:rPr lang="en-US"/>
              <a:t>If you have a decision to make and the data that informs that decision what is the plan for entering for entering it into the process?</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93181586-D8C8-4664-B55A-8510A36C0E6B}" type="slidenum">
              <a:rPr lang="en-US"/>
              <a:pPr/>
              <a:t>23</a:t>
            </a:fld>
            <a:endParaRPr lang="en-US"/>
          </a:p>
        </p:txBody>
      </p:sp>
      <p:sp>
        <p:nvSpPr>
          <p:cNvPr id="265218" name="Rectangle 2"/>
          <p:cNvSpPr>
            <a:spLocks noGrp="1" noRot="1" noChangeAspect="1" noChangeArrowheads="1" noTextEdit="1"/>
          </p:cNvSpPr>
          <p:nvPr>
            <p:ph type="sldImg"/>
          </p:nvPr>
        </p:nvSpPr>
        <p:spPr>
          <a:ln/>
        </p:spPr>
      </p:sp>
      <p:sp>
        <p:nvSpPr>
          <p:cNvPr id="265219" name="Rectangle 3"/>
          <p:cNvSpPr>
            <a:spLocks noGrp="1" noChangeArrowheads="1"/>
          </p:cNvSpPr>
          <p:nvPr>
            <p:ph type="body" idx="1"/>
          </p:nvPr>
        </p:nvSpPr>
        <p:spPr/>
        <p:txBody>
          <a:bodyPr/>
          <a:lstStyle/>
          <a:p>
            <a:r>
              <a:rPr lang="en-US"/>
              <a:t>Considering that policy and advocacy decisions and issues typically require a specific process for formalization and approval they are there in their own category. This area includes national, sector-wide planning and resource allocation. </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18454684-3EF4-4259-85C6-F83E57FD6A08}" type="slidenum">
              <a:rPr lang="en-US"/>
              <a:pPr/>
              <a:t>24</a:t>
            </a:fld>
            <a:endParaRPr lang="en-US"/>
          </a:p>
        </p:txBody>
      </p:sp>
      <p:sp>
        <p:nvSpPr>
          <p:cNvPr id="267266" name="Rectangle 2"/>
          <p:cNvSpPr>
            <a:spLocks noGrp="1" noRot="1" noChangeAspect="1" noChangeArrowheads="1" noTextEdit="1"/>
          </p:cNvSpPr>
          <p:nvPr>
            <p:ph type="sldImg"/>
          </p:nvPr>
        </p:nvSpPr>
        <p:spPr>
          <a:ln/>
        </p:spPr>
      </p:sp>
      <p:sp>
        <p:nvSpPr>
          <p:cNvPr id="267267" name="Rectangle 3"/>
          <p:cNvSpPr>
            <a:spLocks noGrp="1" noChangeArrowheads="1"/>
          </p:cNvSpPr>
          <p:nvPr>
            <p:ph type="body" idx="1"/>
          </p:nvPr>
        </p:nvSpPr>
        <p:spPr/>
        <p:txBody>
          <a:bodyPr/>
          <a:lstStyle/>
          <a:p>
            <a:r>
              <a:rPr lang="en-US"/>
              <a:t>Depending on the scope and timeline of the program there could be a wide range of program specific decisions that need to be made beginning with program design and improvement, scale-up, sustainability and possibly close out.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9ED91122-BEC5-4809-B76B-A23C64162848}" type="slidenum">
              <a:rPr lang="en-US"/>
              <a:pPr/>
              <a:t>25</a:t>
            </a:fld>
            <a:endParaRPr lang="en-US"/>
          </a:p>
        </p:txBody>
      </p:sp>
      <p:sp>
        <p:nvSpPr>
          <p:cNvPr id="269314" name="Rectangle 2"/>
          <p:cNvSpPr>
            <a:spLocks noGrp="1" noRot="1" noChangeAspect="1" noChangeArrowheads="1" noTextEdit="1"/>
          </p:cNvSpPr>
          <p:nvPr>
            <p:ph type="sldImg"/>
          </p:nvPr>
        </p:nvSpPr>
        <p:spPr>
          <a:ln/>
        </p:spPr>
      </p:sp>
      <p:sp>
        <p:nvSpPr>
          <p:cNvPr id="269315" name="Rectangle 3"/>
          <p:cNvSpPr>
            <a:spLocks noGrp="1" noChangeArrowheads="1"/>
          </p:cNvSpPr>
          <p:nvPr>
            <p:ph type="body" idx="1"/>
          </p:nvPr>
        </p:nvSpPr>
        <p:spPr/>
        <p:txBody>
          <a:bodyPr/>
          <a:lstStyle/>
          <a:p>
            <a:r>
              <a:rPr lang="en-US"/>
              <a:t>Aside from decisions that directly influence the content and success of a program are the operational and management decisions that will affect its success. These include administrative and financial decisions that a program manager must make in order to support an ongoing program. Administrative and financial data should be used to support these decisions. </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59B710CE-A6A8-4823-9EAB-319F3FA059BF}" type="slidenum">
              <a:rPr lang="en-US"/>
              <a:pPr/>
              <a:t>26</a:t>
            </a:fld>
            <a:endParaRPr lang="en-US"/>
          </a:p>
        </p:txBody>
      </p:sp>
      <p:sp>
        <p:nvSpPr>
          <p:cNvPr id="273410" name="Rectangle 2"/>
          <p:cNvSpPr>
            <a:spLocks noGrp="1" noRot="1" noChangeAspect="1" noChangeArrowheads="1" noTextEdit="1"/>
          </p:cNvSpPr>
          <p:nvPr>
            <p:ph type="sldImg"/>
          </p:nvPr>
        </p:nvSpPr>
        <p:spPr>
          <a:ln/>
        </p:spPr>
      </p:sp>
      <p:sp>
        <p:nvSpPr>
          <p:cNvPr id="273411" name="Rectangle 3"/>
          <p:cNvSpPr>
            <a:spLocks noGrp="1" noChangeArrowheads="1"/>
          </p:cNvSpPr>
          <p:nvPr>
            <p:ph type="body" idx="1"/>
          </p:nvPr>
        </p:nvSpPr>
        <p:spPr>
          <a:xfrm>
            <a:off x="914400" y="4343400"/>
            <a:ext cx="5029200" cy="4114800"/>
          </a:xfrm>
        </p:spPr>
        <p:txBody>
          <a:bodyPr/>
          <a:lstStyle/>
          <a:p>
            <a:pPr lvl="1"/>
            <a:r>
              <a:rPr lang="en-US" u="sng"/>
              <a:t>Optional 1: Rational/Scientific approach</a:t>
            </a:r>
            <a:endParaRPr lang="en-US"/>
          </a:p>
          <a:p>
            <a:pPr lvl="1">
              <a:buFontTx/>
              <a:buChar char="•"/>
            </a:pPr>
            <a:r>
              <a:rPr lang="en-US"/>
              <a:t>Recognize the need for a decision</a:t>
            </a:r>
          </a:p>
          <a:p>
            <a:pPr lvl="1">
              <a:buFontTx/>
              <a:buChar char="•"/>
            </a:pPr>
            <a:r>
              <a:rPr lang="en-US"/>
              <a:t>Establish, rank, and weigh the decision criteria</a:t>
            </a:r>
          </a:p>
          <a:p>
            <a:pPr lvl="1">
              <a:buFontTx/>
              <a:buChar char="•"/>
            </a:pPr>
            <a:r>
              <a:rPr lang="en-US"/>
              <a:t>Gather available information </a:t>
            </a:r>
          </a:p>
          <a:p>
            <a:pPr lvl="1">
              <a:buFontTx/>
              <a:buChar char="•"/>
            </a:pPr>
            <a:r>
              <a:rPr lang="en-US"/>
              <a:t>Identify possible alternatives</a:t>
            </a:r>
          </a:p>
          <a:p>
            <a:pPr lvl="1">
              <a:buFontTx/>
              <a:buChar char="•"/>
            </a:pPr>
            <a:r>
              <a:rPr lang="en-US"/>
              <a:t>Evaluate each alternative with respect to all criteria</a:t>
            </a:r>
          </a:p>
          <a:p>
            <a:pPr lvl="1">
              <a:buFontTx/>
              <a:buChar char="•"/>
            </a:pPr>
            <a:r>
              <a:rPr lang="en-US"/>
              <a:t>Select best alternative. </a:t>
            </a:r>
            <a:r>
              <a:rPr lang="en-US" i="1"/>
              <a:t>Utilize M&amp;E information</a:t>
            </a:r>
          </a:p>
          <a:p>
            <a:pPr lvl="1">
              <a:buFontTx/>
              <a:buChar char="•"/>
            </a:pPr>
            <a:endParaRPr lang="en-US" i="1"/>
          </a:p>
          <a:p>
            <a:pPr lvl="1">
              <a:buFontTx/>
              <a:buChar char="•"/>
            </a:pPr>
            <a:r>
              <a:rPr lang="en-US" b="1" i="1"/>
              <a:t>BUT IN THE REAL WORLD WE LIVE, OTHER OPTIONS DO EXIST. THE SAD SITUATION IS THAT THEY MAY NOT BE EVIDENCE-BASED</a:t>
            </a:r>
          </a:p>
          <a:p>
            <a:pPr lvl="1">
              <a:buFontTx/>
              <a:buChar char="•"/>
            </a:pPr>
            <a:endParaRPr lang="en-US" i="1"/>
          </a:p>
          <a:p>
            <a:pPr lvl="1">
              <a:buFontTx/>
              <a:buChar char="•"/>
            </a:pPr>
            <a:r>
              <a:rPr lang="en-US" i="1"/>
              <a:t>Optional 2. Political (directives etc)</a:t>
            </a:r>
          </a:p>
          <a:p>
            <a:pPr lvl="1">
              <a:buFontTx/>
              <a:buChar char="•"/>
            </a:pPr>
            <a:endParaRPr lang="en-US" i="1"/>
          </a:p>
          <a:p>
            <a:pPr lvl="1">
              <a:buFontTx/>
              <a:buChar char="•"/>
            </a:pPr>
            <a:r>
              <a:rPr lang="en-US" i="1"/>
              <a:t>Optional 3: Routine</a:t>
            </a:r>
          </a:p>
          <a:p>
            <a:pPr lvl="2">
              <a:buFontTx/>
              <a:buChar char="•"/>
            </a:pPr>
            <a:r>
              <a:rPr lang="en-US"/>
              <a:t>“the way things are done out here” you cannot identify why things are being done the way they are. No basis.</a:t>
            </a:r>
          </a:p>
          <a:p>
            <a:r>
              <a:rPr lang="en-US" sz="1400"/>
              <a:t>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000B8A27-6833-49A6-A420-8BD32F802B22}" type="slidenum">
              <a:rPr lang="en-US"/>
              <a:pPr/>
              <a:t>27</a:t>
            </a:fld>
            <a:endParaRPr lang="en-US"/>
          </a:p>
        </p:txBody>
      </p:sp>
      <p:sp>
        <p:nvSpPr>
          <p:cNvPr id="277506" name="Rectangle 2"/>
          <p:cNvSpPr>
            <a:spLocks noGrp="1" noRot="1" noChangeAspect="1" noChangeArrowheads="1" noTextEdit="1"/>
          </p:cNvSpPr>
          <p:nvPr>
            <p:ph type="sldImg"/>
          </p:nvPr>
        </p:nvSpPr>
        <p:spPr>
          <a:ln/>
        </p:spPr>
      </p:sp>
      <p:sp>
        <p:nvSpPr>
          <p:cNvPr id="277507" name="Rectangle 3"/>
          <p:cNvSpPr>
            <a:spLocks noGrp="1" noChangeArrowheads="1"/>
          </p:cNvSpPr>
          <p:nvPr>
            <p:ph type="body" idx="1"/>
          </p:nvPr>
        </p:nvSpPr>
        <p:spPr/>
        <p:txBody>
          <a:bodyPr/>
          <a:lstStyle/>
          <a:p>
            <a:endParaRPr lang="en-GB"/>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018BD7A8-8E56-4E48-8ED6-DCA74CEC23E5}" type="slidenum">
              <a:rPr lang="en-US"/>
              <a:pPr/>
              <a:t>28</a:t>
            </a:fld>
            <a:endParaRPr lang="en-US"/>
          </a:p>
        </p:txBody>
      </p:sp>
      <p:sp>
        <p:nvSpPr>
          <p:cNvPr id="359426" name="Rectangle 2"/>
          <p:cNvSpPr>
            <a:spLocks noGrp="1" noRot="1" noChangeAspect="1" noChangeArrowheads="1" noTextEdit="1"/>
          </p:cNvSpPr>
          <p:nvPr>
            <p:ph type="sldImg"/>
          </p:nvPr>
        </p:nvSpPr>
        <p:spPr>
          <a:ln/>
        </p:spPr>
      </p:sp>
      <p:sp>
        <p:nvSpPr>
          <p:cNvPr id="359427" name="Rectangle 3"/>
          <p:cNvSpPr>
            <a:spLocks noGrp="1" noChangeArrowheads="1"/>
          </p:cNvSpPr>
          <p:nvPr>
            <p:ph type="body" idx="1"/>
          </p:nvPr>
        </p:nvSpPr>
        <p:spPr/>
        <p:txBody>
          <a:bodyPr/>
          <a:lstStyle/>
          <a:p>
            <a:endParaRPr lang="en-GB"/>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28A1095E-3BA9-4381-B815-ACAD3EF78733}" type="slidenum">
              <a:rPr lang="en-US"/>
              <a:pPr/>
              <a:t>29</a:t>
            </a:fld>
            <a:endParaRPr lang="en-US"/>
          </a:p>
        </p:txBody>
      </p:sp>
      <p:sp>
        <p:nvSpPr>
          <p:cNvPr id="361474" name="Rectangle 2"/>
          <p:cNvSpPr>
            <a:spLocks noGrp="1" noRot="1" noChangeAspect="1" noChangeArrowheads="1" noTextEdit="1"/>
          </p:cNvSpPr>
          <p:nvPr>
            <p:ph type="sldImg"/>
          </p:nvPr>
        </p:nvSpPr>
        <p:spPr>
          <a:ln/>
        </p:spPr>
      </p:sp>
      <p:sp>
        <p:nvSpPr>
          <p:cNvPr id="361475" name="Rectangle 3"/>
          <p:cNvSpPr>
            <a:spLocks noGrp="1" noChangeArrowheads="1"/>
          </p:cNvSpPr>
          <p:nvPr>
            <p:ph type="body" idx="1"/>
          </p:nvPr>
        </p:nvSpPr>
        <p:spPr/>
        <p:txBody>
          <a:bodyPr/>
          <a:lstStyle/>
          <a:p>
            <a:pPr lvl="4"/>
            <a:r>
              <a:rPr lang="en-US" sz="1000"/>
              <a:t>The Assessment of Data Use Constraints is a tool for rapid assessments that :</a:t>
            </a:r>
          </a:p>
          <a:p>
            <a:pPr lvl="4">
              <a:buFontTx/>
              <a:buChar char="•"/>
            </a:pPr>
            <a:r>
              <a:rPr lang="en-US" sz="1000"/>
              <a:t>Identifies existing barriers and constraints to data use.</a:t>
            </a:r>
          </a:p>
          <a:p>
            <a:pPr lvl="4">
              <a:buFontTx/>
              <a:buChar char="•"/>
            </a:pPr>
            <a:r>
              <a:rPr lang="en-US" sz="1000"/>
              <a:t>Identifies existing best practices in data use, so these practices can be applied elsewhere.</a:t>
            </a:r>
          </a:p>
          <a:p>
            <a:pPr lvl="2"/>
            <a:r>
              <a:rPr lang="en-US" sz="1000"/>
              <a:t>The assessment is made by interviewing key informants at various levels, such as national and district-level policymakers and program managers from the public and private sectors.  The assessment can also be used to examine processes within a single organization, and can be incorporated into health information and organizational capacity-building assessments at the national and sub-national levels.</a:t>
            </a:r>
          </a:p>
          <a:p>
            <a:pPr lvl="4"/>
            <a:r>
              <a:rPr lang="en-US" sz="1000"/>
              <a:t>As Ed discussed, there are three different types of determinants and constraints to the use of data and information –   </a:t>
            </a:r>
          </a:p>
          <a:p>
            <a:pPr lvl="4">
              <a:buFontTx/>
              <a:buChar char="•"/>
            </a:pPr>
            <a:r>
              <a:rPr lang="en-US" sz="1000"/>
              <a:t>the </a:t>
            </a:r>
            <a:r>
              <a:rPr lang="en-US" sz="1000" i="1"/>
              <a:t>behavior of individuals </a:t>
            </a:r>
            <a:r>
              <a:rPr lang="en-US" sz="1000"/>
              <a:t>who produce and/or use data, </a:t>
            </a:r>
          </a:p>
          <a:p>
            <a:pPr lvl="4">
              <a:buFontTx/>
              <a:buChar char="•"/>
            </a:pPr>
            <a:r>
              <a:rPr lang="en-US" sz="1000"/>
              <a:t>the </a:t>
            </a:r>
            <a:r>
              <a:rPr lang="en-US" sz="1000" i="1"/>
              <a:t>technical </a:t>
            </a:r>
            <a:r>
              <a:rPr lang="en-US" sz="1000"/>
              <a:t>aspects of data processes and tools and</a:t>
            </a:r>
          </a:p>
          <a:p>
            <a:pPr lvl="4">
              <a:buFontTx/>
              <a:buChar char="•"/>
            </a:pPr>
            <a:r>
              <a:rPr lang="en-US" sz="1000"/>
              <a:t>the </a:t>
            </a:r>
            <a:r>
              <a:rPr lang="en-US" sz="1000" i="1"/>
              <a:t>system/organizational context </a:t>
            </a:r>
            <a:r>
              <a:rPr lang="en-US" sz="1000"/>
              <a:t>that supports data collection, availability and use.</a:t>
            </a:r>
          </a:p>
          <a:p>
            <a:r>
              <a:rPr lang="en-US" sz="1000"/>
              <a:t>The interview guide is organized by these three categories to examine individual constraints, such as an individual’s motivation to use data in their work;</a:t>
            </a:r>
          </a:p>
          <a:p>
            <a:pPr lvl="3"/>
            <a:endParaRPr lang="en-US" sz="1000"/>
          </a:p>
          <a:p>
            <a:pPr lvl="3"/>
            <a:endParaRPr lang="en-US" sz="1000"/>
          </a:p>
          <a:p>
            <a:endParaRPr lang="en-US" sz="100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6F5B4A6F-7967-4212-B2A7-090165BDFB74}" type="slidenum">
              <a:rPr lang="en-US" smtClean="0"/>
              <a:pPr/>
              <a:t>30</a:t>
            </a:fld>
            <a:endParaRPr lang="en-US" smtClean="0"/>
          </a:p>
        </p:txBody>
      </p:sp>
      <p:sp>
        <p:nvSpPr>
          <p:cNvPr id="16387"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pPr eaLnBrk="1" hangingPunct="1">
              <a:lnSpc>
                <a:spcPct val="80000"/>
              </a:lnSpc>
              <a:spcBef>
                <a:spcPct val="0"/>
              </a:spcBef>
              <a:defRPr/>
            </a:pPr>
            <a:r>
              <a:rPr lang="en-US" sz="800" smtClean="0"/>
              <a:t>Data demand involves Stakeholders actively and openly requesting quality, health-related data and information</a:t>
            </a:r>
          </a:p>
          <a:p>
            <a:pPr eaLnBrk="1" hangingPunct="1">
              <a:lnSpc>
                <a:spcPct val="80000"/>
              </a:lnSpc>
              <a:defRPr/>
            </a:pPr>
            <a:r>
              <a:rPr lang="en-US" sz="800" smtClean="0"/>
              <a:t>The decision-maker understands information is needed to inform the decision; </a:t>
            </a:r>
            <a:r>
              <a:rPr lang="en-US" sz="800" i="1" smtClean="0"/>
              <a:t>and</a:t>
            </a:r>
            <a:endParaRPr lang="en-US" sz="800" smtClean="0"/>
          </a:p>
          <a:p>
            <a:pPr eaLnBrk="1" hangingPunct="1">
              <a:lnSpc>
                <a:spcPct val="80000"/>
              </a:lnSpc>
              <a:defRPr/>
            </a:pPr>
            <a:r>
              <a:rPr lang="en-US" sz="800" smtClean="0"/>
              <a:t>The decision-maker proactively seeks out that information.</a:t>
            </a:r>
            <a:r>
              <a:rPr lang="en-US" sz="800" smtClean="0">
                <a:effectLst>
                  <a:outerShdw blurRad="38100" dist="38100" dir="2700000" algn="tl">
                    <a:srgbClr val="C0C0C0"/>
                  </a:outerShdw>
                </a:effectLst>
              </a:rPr>
              <a:t> </a:t>
            </a:r>
          </a:p>
          <a:p>
            <a:pPr lvl="2" eaLnBrk="1" hangingPunct="1">
              <a:lnSpc>
                <a:spcPct val="80000"/>
              </a:lnSpc>
              <a:spcAft>
                <a:spcPts val="900"/>
              </a:spcAft>
              <a:defRPr/>
            </a:pPr>
            <a:r>
              <a:rPr lang="en-US" sz="800" smtClean="0"/>
              <a:t>data demand could include managerial or policy directives to collect specific data, new or increased resource allocation for data collection and analysis (e.g., budget line items, establishing or strengthening statistical units inside ministries or programs, modifying job descriptions), and requests for special analyses.  Demand for data helps to improve the quality of data collection and interpretation.</a:t>
            </a:r>
          </a:p>
          <a:p>
            <a:pPr eaLnBrk="1" hangingPunct="1">
              <a:lnSpc>
                <a:spcPct val="80000"/>
              </a:lnSpc>
              <a:spcBef>
                <a:spcPct val="0"/>
              </a:spcBef>
              <a:defRPr/>
            </a:pPr>
            <a:endParaRPr lang="en-US" sz="800" smtClean="0"/>
          </a:p>
          <a:p>
            <a:pPr eaLnBrk="1" hangingPunct="1">
              <a:lnSpc>
                <a:spcPct val="80000"/>
              </a:lnSpc>
              <a:spcBef>
                <a:spcPct val="0"/>
              </a:spcBef>
              <a:defRPr/>
            </a:pPr>
            <a:r>
              <a:rPr lang="en-US" sz="800" smtClean="0"/>
              <a:t>Information Use steps beyond dissemination.  It is t</a:t>
            </a:r>
            <a:r>
              <a:rPr lang="en-US" sz="900" b="1" smtClean="0"/>
              <a:t>he process by which stakeholders use information in an evidence-based process to:</a:t>
            </a:r>
          </a:p>
          <a:p>
            <a:pPr lvl="2" eaLnBrk="1" hangingPunct="1">
              <a:lnSpc>
                <a:spcPct val="80000"/>
              </a:lnSpc>
              <a:buClr>
                <a:schemeClr val="tx1"/>
              </a:buClr>
              <a:buFont typeface="Wingdings" pitchFamily="2" charset="2"/>
              <a:buNone/>
              <a:defRPr/>
            </a:pPr>
            <a:r>
              <a:rPr lang="en-US" sz="1000" b="1" smtClean="0"/>
              <a:t>Reach decisions, </a:t>
            </a:r>
          </a:p>
          <a:p>
            <a:pPr lvl="2" eaLnBrk="1" hangingPunct="1">
              <a:lnSpc>
                <a:spcPct val="80000"/>
              </a:lnSpc>
              <a:buClr>
                <a:schemeClr val="tx1"/>
              </a:buClr>
              <a:buFont typeface="Wingdings" pitchFamily="2" charset="2"/>
              <a:buNone/>
              <a:defRPr/>
            </a:pPr>
            <a:r>
              <a:rPr lang="en-US" sz="1000" b="1" smtClean="0"/>
              <a:t>Make changes, or  </a:t>
            </a:r>
          </a:p>
          <a:p>
            <a:pPr lvl="2" eaLnBrk="1" hangingPunct="1">
              <a:lnSpc>
                <a:spcPct val="80000"/>
              </a:lnSpc>
              <a:buClr>
                <a:schemeClr val="tx1"/>
              </a:buClr>
              <a:buFont typeface="Wingdings" pitchFamily="2" charset="2"/>
              <a:buNone/>
              <a:defRPr/>
            </a:pPr>
            <a:r>
              <a:rPr lang="en-US" sz="1000" b="1" smtClean="0"/>
              <a:t>Take other specific actions designed to improve outcomes.</a:t>
            </a:r>
            <a:r>
              <a:rPr lang="en-US" sz="1000" smtClean="0"/>
              <a:t>  </a:t>
            </a:r>
            <a:endParaRPr lang="en-US" sz="1000" b="1" smtClean="0"/>
          </a:p>
          <a:p>
            <a:pPr lvl="3" eaLnBrk="1" hangingPunct="1">
              <a:lnSpc>
                <a:spcPct val="80000"/>
              </a:lnSpc>
              <a:buClr>
                <a:schemeClr val="tx1"/>
              </a:buClr>
              <a:buFont typeface="Wingdings" pitchFamily="2" charset="2"/>
              <a:buNone/>
              <a:defRPr/>
            </a:pPr>
            <a:r>
              <a:rPr lang="en-US" sz="700" b="1" smtClean="0"/>
              <a:t>Information can and should be used in practical applications:</a:t>
            </a:r>
          </a:p>
          <a:p>
            <a:pPr lvl="4" eaLnBrk="1" hangingPunct="1">
              <a:lnSpc>
                <a:spcPct val="80000"/>
              </a:lnSpc>
              <a:buClr>
                <a:schemeClr val="tx1"/>
              </a:buClr>
              <a:buFont typeface="Wingdings" pitchFamily="2" charset="2"/>
              <a:buNone/>
              <a:defRPr/>
            </a:pPr>
            <a:r>
              <a:rPr lang="en-US" sz="800" b="1" smtClean="0"/>
              <a:t>Program administration/management</a:t>
            </a:r>
          </a:p>
          <a:p>
            <a:pPr lvl="4" eaLnBrk="1" hangingPunct="1">
              <a:lnSpc>
                <a:spcPct val="80000"/>
              </a:lnSpc>
              <a:buClr>
                <a:schemeClr val="tx1"/>
              </a:buClr>
              <a:buFont typeface="Wingdings" pitchFamily="2" charset="2"/>
              <a:buNone/>
              <a:defRPr/>
            </a:pPr>
            <a:r>
              <a:rPr lang="en-US" sz="800" b="1" smtClean="0"/>
              <a:t>Delivery of services</a:t>
            </a:r>
          </a:p>
          <a:p>
            <a:pPr lvl="4" eaLnBrk="1" hangingPunct="1">
              <a:lnSpc>
                <a:spcPct val="80000"/>
              </a:lnSpc>
              <a:buClr>
                <a:schemeClr val="tx1"/>
              </a:buClr>
              <a:buFont typeface="Wingdings" pitchFamily="2" charset="2"/>
              <a:buNone/>
              <a:defRPr/>
            </a:pPr>
            <a:r>
              <a:rPr lang="en-US" sz="800" b="1" smtClean="0"/>
              <a:t>Planning and/or policy making</a:t>
            </a:r>
          </a:p>
          <a:p>
            <a:pPr eaLnBrk="1" hangingPunct="1">
              <a:lnSpc>
                <a:spcPct val="80000"/>
              </a:lnSpc>
              <a:defRPr/>
            </a:pPr>
            <a:r>
              <a:rPr lang="en-US" sz="800" smtClean="0"/>
              <a:t>this framework outlines a continuum of M&amp;E efforts needed to support improved health outcomes</a:t>
            </a:r>
          </a:p>
          <a:p>
            <a:pPr eaLnBrk="1" hangingPunct="1">
              <a:lnSpc>
                <a:spcPct val="80000"/>
              </a:lnSpc>
              <a:defRPr/>
            </a:pPr>
            <a:endParaRPr lang="en-US" sz="800" smtClean="0"/>
          </a:p>
          <a:p>
            <a:pPr eaLnBrk="1" hangingPunct="1">
              <a:lnSpc>
                <a:spcPct val="80000"/>
              </a:lnSpc>
              <a:defRPr/>
            </a:pPr>
            <a:r>
              <a:rPr lang="en-US" sz="800" smtClean="0"/>
              <a:t>In order to achieve improved health outcomes, and in this case- in the area of HIV/AIDS, this framework outlines a continuum of M&amp;E efforts needed to support improved health outcomes</a:t>
            </a:r>
          </a:p>
          <a:p>
            <a:pPr eaLnBrk="1" hangingPunct="1">
              <a:lnSpc>
                <a:spcPct val="80000"/>
              </a:lnSpc>
              <a:defRPr/>
            </a:pPr>
            <a:endParaRPr lang="en-US" sz="800" smtClean="0"/>
          </a:p>
          <a:p>
            <a:pPr eaLnBrk="1" hangingPunct="1">
              <a:lnSpc>
                <a:spcPct val="80000"/>
              </a:lnSpc>
              <a:defRPr/>
            </a:pPr>
            <a:r>
              <a:rPr lang="en-US" sz="800" smtClean="0"/>
              <a:t>The over-arching principle of the MEASURE Evaluation Project is that </a:t>
            </a:r>
            <a:r>
              <a:rPr lang="en-US" sz="800" i="1" smtClean="0"/>
              <a:t>evidence-based decision-making</a:t>
            </a:r>
            <a:r>
              <a:rPr lang="en-US" sz="800" smtClean="0"/>
              <a:t> will promote the achievement of improved health outcomes.    The conceptual framework for the MEASURE Evaluation project posits that evidence-based decision making results from generating demand for information, collecting and analyzing data, making information available, and finally, from using the information to improve health systems.  Figure 1 presents the MEASURE Evaluation conceptual framework as a cycle from </a:t>
            </a:r>
            <a:r>
              <a:rPr lang="en-US" smtClean="0"/>
              <a:t>demand to utilization (which directly affects demand)</a:t>
            </a:r>
            <a:r>
              <a:rPr lang="en-US" sz="800" smtClean="0"/>
              <a:t>; embedded in the cycle is the decision-making process.</a:t>
            </a:r>
          </a:p>
          <a:p>
            <a:pPr eaLnBrk="1" hangingPunct="1">
              <a:lnSpc>
                <a:spcPct val="80000"/>
              </a:lnSpc>
              <a:defRPr/>
            </a:pPr>
            <a:r>
              <a:rPr lang="en-US" sz="800" smtClean="0"/>
              <a:t/>
            </a:r>
            <a:br>
              <a:rPr lang="en-US" sz="800" smtClean="0"/>
            </a:br>
            <a:endParaRPr lang="en-US" sz="80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a:ln/>
        </p:spPr>
      </p:sp>
      <p:sp>
        <p:nvSpPr>
          <p:cNvPr id="17411" name="Notes Placeholder 2"/>
          <p:cNvSpPr>
            <a:spLocks noGrp="1"/>
          </p:cNvSpPr>
          <p:nvPr>
            <p:ph type="body" idx="1"/>
          </p:nvPr>
        </p:nvSpPr>
        <p:spPr>
          <a:noFill/>
          <a:ln/>
        </p:spPr>
        <p:txBody>
          <a:bodyPr/>
          <a:lstStyle/>
          <a:p>
            <a:r>
              <a:rPr lang="en-US" smtClean="0"/>
              <a:t>It is important to note, however, that every organization and individual faces barriers at different points in the M&amp;E cycle when attempting to use information to make decisions or improve the quality of their work. </a:t>
            </a:r>
          </a:p>
        </p:txBody>
      </p:sp>
      <p:sp>
        <p:nvSpPr>
          <p:cNvPr id="17412" name="Slide Number Placeholder 3"/>
          <p:cNvSpPr>
            <a:spLocks noGrp="1"/>
          </p:cNvSpPr>
          <p:nvPr>
            <p:ph type="sldNum" sz="quarter" idx="5"/>
          </p:nvPr>
        </p:nvSpPr>
        <p:spPr>
          <a:noFill/>
        </p:spPr>
        <p:txBody>
          <a:bodyPr/>
          <a:lstStyle/>
          <a:p>
            <a:fld id="{936B6428-E239-4907-854A-C868736ED281}" type="slidenum">
              <a:rPr lang="en-US" smtClean="0"/>
              <a:pPr/>
              <a:t>31</a:t>
            </a:fld>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3B447DE2-9C66-4D24-A206-167039E85EE5}" type="slidenum">
              <a:rPr lang="en-US" smtClean="0"/>
              <a:pPr/>
              <a:t>32</a:t>
            </a:fld>
            <a:endParaRPr lang="en-US" smtClean="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xfrm>
            <a:off x="914508" y="4344135"/>
            <a:ext cx="5028986" cy="4114800"/>
          </a:xfrm>
          <a:noFill/>
          <a:ln/>
        </p:spPr>
        <p:txBody>
          <a:bodyPr/>
          <a:lstStyle/>
          <a:p>
            <a:r>
              <a:rPr lang="en-US" smtClean="0"/>
              <a:t>In trying to understand the context in which decisions are made and how this influences the use of information but also the collection and availability of data, three main determinants of the use of health information have been identified: </a:t>
            </a:r>
          </a:p>
          <a:p>
            <a:r>
              <a:rPr lang="en-US" smtClean="0"/>
              <a:t>the </a:t>
            </a:r>
            <a:r>
              <a:rPr lang="en-US" b="1" i="1" smtClean="0"/>
              <a:t>technical </a:t>
            </a:r>
            <a:r>
              <a:rPr lang="en-US" smtClean="0"/>
              <a:t>aspects of data processes and tools, </a:t>
            </a:r>
          </a:p>
          <a:p>
            <a:r>
              <a:rPr lang="en-US" smtClean="0"/>
              <a:t>the </a:t>
            </a:r>
            <a:r>
              <a:rPr lang="en-US" b="1" i="1" smtClean="0"/>
              <a:t>behavior of individuals </a:t>
            </a:r>
            <a:r>
              <a:rPr lang="en-US" smtClean="0"/>
              <a:t>who produce and/or use data, and </a:t>
            </a:r>
          </a:p>
          <a:p>
            <a:r>
              <a:rPr lang="en-US" smtClean="0"/>
              <a:t>the </a:t>
            </a:r>
            <a:r>
              <a:rPr lang="en-US" b="1" i="1" smtClean="0"/>
              <a:t>system/organizational context </a:t>
            </a:r>
            <a:r>
              <a:rPr lang="en-US" smtClean="0"/>
              <a:t>that supports data collection, availability and use . </a:t>
            </a:r>
          </a:p>
          <a:p>
            <a:r>
              <a:rPr lang="en-US" smtClean="0"/>
              <a:t> Create a link to terminology page which contains the definition of the word “determinant”.</a:t>
            </a:r>
          </a:p>
          <a:p>
            <a:endParaRPr lang="en-US" smtClean="0"/>
          </a:p>
          <a:p>
            <a:r>
              <a:rPr lang="en-US" smtClean="0"/>
              <a:t>Technical determinants of information use include the technical skills of the project staff to perform their job functions, the availability of computers and analysis software to support them in their work, and the ability of the information system to organize and store project data.  An M&amp;E system needs to address all of these technical elements in order to produce the information needed for making decisions.  </a:t>
            </a:r>
          </a:p>
          <a:p>
            <a:endParaRPr lang="en-US" smtClean="0"/>
          </a:p>
          <a:p>
            <a:r>
              <a:rPr lang="en-US" smtClean="0"/>
              <a:t>Behavioral determinants often involve concepts such as individual motivation and attitudes toward using data and information. Influencing these behavioral factors will require interventions that go beyond simple training that improves knowledge and skills in understanding data and using information. If health system information is to be used, individuals must understand the utility of using the information to make decisions and feel confident and competent in using it.</a:t>
            </a:r>
          </a:p>
          <a:p>
            <a:endParaRPr lang="en-US" smtClean="0"/>
          </a:p>
          <a:p>
            <a:r>
              <a:rPr lang="en-US" smtClean="0"/>
              <a:t>System/organizational determinants represent the broader context</a:t>
            </a:r>
            <a:r>
              <a:rPr lang="en-US" i="1" smtClean="0"/>
              <a:t> </a:t>
            </a:r>
            <a:r>
              <a:rPr lang="en-US" smtClean="0"/>
              <a:t>that supports data collection, availability and use. This can include organizational factors such as the clarity of roles of those who not only produce but use information, support from organizational leadership for the need, use and funding of information systems, human and financial resources, and the flow of information throughout the organization. Without an organizational context that supports and values data collection and use, it is difficult to make the links between health information and decision making.</a:t>
            </a:r>
          </a:p>
          <a:p>
            <a:endParaRPr lang="en-US" smtClean="0"/>
          </a:p>
          <a:p>
            <a:r>
              <a:rPr lang="en-US" smtClean="0"/>
              <a:t>The political, cultural and social context is an important determinant of data demand and information use also, because decision-making, sharing of information, and </a:t>
            </a:r>
            <a:r>
              <a:rPr lang="en-US" u="sng" smtClean="0">
                <a:hlinkClick r:id="rId3"/>
              </a:rPr>
              <a:t>data collection</a:t>
            </a:r>
            <a:r>
              <a:rPr lang="en-US" smtClean="0"/>
              <a:t> and reporting all occur within these contexts.  </a:t>
            </a:r>
          </a:p>
          <a:p>
            <a:endParaRPr lang="en-US" smtClean="0"/>
          </a:p>
          <a:p>
            <a:r>
              <a:rPr lang="en-US" smtClean="0"/>
              <a:t>Be sure to note that the political, cultural and social context is an important determinant of data demand and information use also, because decision-making, sharing of information, and data collection and reporting all occur within these contexts.  This framework of three main determinants of data demand and information use is taken from the PRISM framework.</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4D138302-0874-4009-AE4E-9AD6DB68AA89}" type="slidenum">
              <a:rPr lang="en-US" smtClean="0"/>
              <a:pPr/>
              <a:t>33</a:t>
            </a:fld>
            <a:endParaRPr lang="en-US" smtClean="0"/>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xfrm>
            <a:off x="0" y="4330905"/>
            <a:ext cx="6558504" cy="4114800"/>
          </a:xfrm>
          <a:noFill/>
          <a:ln/>
        </p:spPr>
        <p:txBody>
          <a:bodyPr/>
          <a:lstStyle/>
          <a:p>
            <a:pPr lvl="2"/>
            <a:r>
              <a:rPr lang="en-US" smtClean="0"/>
              <a:t>In the DDIU approach, there are three main determinants of use. </a:t>
            </a:r>
          </a:p>
          <a:p>
            <a:pPr lvl="2"/>
            <a:endParaRPr lang="en-US" smtClean="0"/>
          </a:p>
          <a:p>
            <a:pPr lvl="2"/>
            <a:r>
              <a:rPr lang="en-US" smtClean="0"/>
              <a:t>The first, and possibly most important determinant, are the behavioral aspects of those who produce and use the information. If health system information is to be used, the decision maker must be open to the idea of using the information to make decisions - and see value in using it.</a:t>
            </a:r>
          </a:p>
          <a:p>
            <a:pPr lvl="2"/>
            <a:r>
              <a:rPr lang="en-US" smtClean="0"/>
              <a:t>The other determinants of information use are: </a:t>
            </a:r>
          </a:p>
          <a:p>
            <a:pPr lvl="3">
              <a:buFontTx/>
              <a:buChar char="•"/>
            </a:pPr>
            <a:r>
              <a:rPr lang="en-US" smtClean="0"/>
              <a:t>the </a:t>
            </a:r>
            <a:r>
              <a:rPr lang="en-US" i="1" smtClean="0"/>
              <a:t>technical </a:t>
            </a:r>
            <a:r>
              <a:rPr lang="en-US" smtClean="0"/>
              <a:t>aspects of data processes and tools</a:t>
            </a:r>
          </a:p>
          <a:p>
            <a:pPr lvl="3">
              <a:buFontTx/>
              <a:buChar char="•"/>
            </a:pPr>
            <a:r>
              <a:rPr lang="en-US" smtClean="0"/>
              <a:t>the </a:t>
            </a:r>
            <a:r>
              <a:rPr lang="en-US" i="1" smtClean="0"/>
              <a:t>system/organizational context </a:t>
            </a:r>
            <a:r>
              <a:rPr lang="en-US" smtClean="0"/>
              <a:t>that supports data collection, availability and use, and</a:t>
            </a:r>
          </a:p>
          <a:p>
            <a:pPr lvl="2"/>
            <a:endParaRPr lang="en-US" smtClean="0"/>
          </a:p>
          <a:p>
            <a:pPr lvl="2"/>
            <a:r>
              <a:rPr lang="en-US" smtClean="0"/>
              <a:t>DDIU is a strategy to address these three components, and can be used to identify opportunities for and constraints to use.</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p>
            <a:fld id="{F9AA4338-2D24-4DDE-83CF-0435536F681F}" type="slidenum">
              <a:rPr lang="en-US" smtClean="0"/>
              <a:pPr/>
              <a:t>34</a:t>
            </a:fld>
            <a:endParaRPr lang="en-US" smtClean="0"/>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1A487CBF-AD79-4B35-9863-801218B0EFA0}" type="slidenum">
              <a:rPr lang="en-US" smtClean="0"/>
              <a:pPr/>
              <a:t>35</a:t>
            </a:fld>
            <a:endParaRPr lang="en-US" smtClean="0"/>
          </a:p>
        </p:txBody>
      </p:sp>
      <p:sp>
        <p:nvSpPr>
          <p:cNvPr id="21507" name="Rectangle 2"/>
          <p:cNvSpPr>
            <a:spLocks noGrp="1" noRot="1" noChangeAspect="1" noChangeArrowheads="1" noTextEdit="1"/>
          </p:cNvSpPr>
          <p:nvPr>
            <p:ph type="sldImg"/>
          </p:nvPr>
        </p:nvSpPr>
        <p:spPr>
          <a:xfrm>
            <a:off x="1143000" y="684213"/>
            <a:ext cx="4573588" cy="3430587"/>
          </a:xfrm>
          <a:ln/>
        </p:spPr>
      </p:sp>
      <p:sp>
        <p:nvSpPr>
          <p:cNvPr id="21508" name="Rectangle 3"/>
          <p:cNvSpPr>
            <a:spLocks noGrp="1" noChangeArrowheads="1"/>
          </p:cNvSpPr>
          <p:nvPr>
            <p:ph type="body" idx="1"/>
          </p:nvPr>
        </p:nvSpPr>
        <p:spPr>
          <a:xfrm>
            <a:off x="0" y="4329435"/>
            <a:ext cx="6558504" cy="4117740"/>
          </a:xfrm>
          <a:noFill/>
          <a:ln/>
        </p:spPr>
        <p:txBody>
          <a:bodyPr/>
          <a:lstStyle/>
          <a:p>
            <a:pPr eaLnBrk="1" hangingPunct="1">
              <a:lnSpc>
                <a:spcPct val="110000"/>
              </a:lnSpc>
              <a:spcBef>
                <a:spcPct val="0"/>
              </a:spcBef>
            </a:pPr>
            <a:r>
              <a:rPr lang="en-US" sz="1600" smtClean="0"/>
              <a:t>Organizational structures can be a constraint on efficient data management processes </a:t>
            </a:r>
          </a:p>
          <a:p>
            <a:pPr eaLnBrk="1" hangingPunct="1">
              <a:lnSpc>
                <a:spcPct val="110000"/>
              </a:lnSpc>
              <a:spcBef>
                <a:spcPct val="0"/>
              </a:spcBef>
            </a:pPr>
            <a:r>
              <a:rPr lang="en-US" sz="1600" smtClean="0"/>
              <a:t>Lack of a “data culture” among decision makers and low staff motivation</a:t>
            </a:r>
          </a:p>
          <a:p>
            <a:pPr eaLnBrk="1" hangingPunct="1">
              <a:lnSpc>
                <a:spcPct val="110000"/>
              </a:lnSpc>
              <a:spcBef>
                <a:spcPct val="0"/>
              </a:spcBef>
            </a:pPr>
            <a:r>
              <a:rPr lang="en-US" sz="1600" smtClean="0"/>
              <a:t>Lack of technical skills and information technology, particularly among staff at local levels </a:t>
            </a:r>
          </a:p>
          <a:p>
            <a:pPr eaLnBrk="1" hangingPunct="1">
              <a:lnSpc>
                <a:spcPct val="110000"/>
              </a:lnSpc>
              <a:spcBef>
                <a:spcPct val="0"/>
              </a:spcBef>
            </a:pPr>
            <a:r>
              <a:rPr lang="en-US" sz="1600" smtClean="0"/>
              <a:t>Training is often ad hoc and not sustainable </a:t>
            </a:r>
          </a:p>
          <a:p>
            <a:pPr eaLnBrk="1" hangingPunct="1">
              <a:lnSpc>
                <a:spcPct val="110000"/>
              </a:lnSpc>
              <a:spcBef>
                <a:spcPct val="0"/>
              </a:spcBef>
            </a:pPr>
            <a:r>
              <a:rPr lang="en-US" sz="1600" smtClean="0"/>
              <a:t>Structural constraints– roads, telecommunication</a:t>
            </a:r>
          </a:p>
          <a:p>
            <a:pPr eaLnBrk="1" hangingPunct="1">
              <a:lnSpc>
                <a:spcPct val="110000"/>
              </a:lnSpc>
              <a:spcBef>
                <a:spcPct val="0"/>
              </a:spcBef>
            </a:pPr>
            <a:r>
              <a:rPr lang="en-US" sz="1600" smtClean="0"/>
              <a:t>Unclear staff roles and poor flow of information</a:t>
            </a:r>
          </a:p>
          <a:p>
            <a:pPr eaLnBrk="1" hangingPunct="1">
              <a:lnSpc>
                <a:spcPct val="110000"/>
              </a:lnSpc>
              <a:spcBef>
                <a:spcPct val="0"/>
              </a:spcBef>
            </a:pPr>
            <a:r>
              <a:rPr lang="en-US" sz="1600" smtClean="0"/>
              <a:t>Poor funding for M&amp;E</a:t>
            </a:r>
          </a:p>
          <a:p>
            <a:pPr eaLnBrk="1" hangingPunct="1">
              <a:lnSpc>
                <a:spcPct val="110000"/>
              </a:lnSpc>
              <a:spcBef>
                <a:spcPct val="0"/>
              </a:spcBef>
            </a:pPr>
            <a:r>
              <a:rPr lang="en-US" sz="1600" smtClean="0"/>
              <a:t>Political interference</a:t>
            </a:r>
          </a:p>
          <a:p>
            <a:pPr lvl="2" eaLnBrk="1" hangingPunct="1"/>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p:spPr>
        <p:txBody>
          <a:bodyPr/>
          <a:lstStyle/>
          <a:p>
            <a:endParaRPr lang="en-ZA" smtClean="0"/>
          </a:p>
        </p:txBody>
      </p:sp>
      <p:sp>
        <p:nvSpPr>
          <p:cNvPr id="22532" name="Slide Number Placeholder 3"/>
          <p:cNvSpPr>
            <a:spLocks noGrp="1"/>
          </p:cNvSpPr>
          <p:nvPr>
            <p:ph type="sldNum" sz="quarter" idx="5"/>
          </p:nvPr>
        </p:nvSpPr>
        <p:spPr>
          <a:noFill/>
        </p:spPr>
        <p:txBody>
          <a:bodyPr/>
          <a:lstStyle/>
          <a:p>
            <a:fld id="{3F8A9107-8EB8-4E38-BDAF-BC52831B6A10}" type="slidenum">
              <a:rPr lang="en-US" smtClean="0"/>
              <a:pPr/>
              <a:t>36</a:t>
            </a:fld>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ln/>
        </p:spPr>
      </p:sp>
      <p:sp>
        <p:nvSpPr>
          <p:cNvPr id="23555" name="Notes Placeholder 2"/>
          <p:cNvSpPr>
            <a:spLocks noGrp="1"/>
          </p:cNvSpPr>
          <p:nvPr>
            <p:ph type="body" idx="1"/>
          </p:nvPr>
        </p:nvSpPr>
        <p:spPr>
          <a:noFill/>
          <a:ln/>
        </p:spPr>
        <p:txBody>
          <a:bodyPr/>
          <a:lstStyle/>
          <a:p>
            <a:endParaRPr lang="en-ZA" smtClean="0"/>
          </a:p>
        </p:txBody>
      </p:sp>
      <p:sp>
        <p:nvSpPr>
          <p:cNvPr id="23556" name="Slide Number Placeholder 3"/>
          <p:cNvSpPr>
            <a:spLocks noGrp="1"/>
          </p:cNvSpPr>
          <p:nvPr>
            <p:ph type="sldNum" sz="quarter" idx="5"/>
          </p:nvPr>
        </p:nvSpPr>
        <p:spPr>
          <a:noFill/>
        </p:spPr>
        <p:txBody>
          <a:bodyPr/>
          <a:lstStyle/>
          <a:p>
            <a:fld id="{F4FF4527-FAFE-4311-8756-6A3781E3653B}" type="slidenum">
              <a:rPr lang="en-US" smtClean="0"/>
              <a:pPr/>
              <a:t>37</a:t>
            </a:fld>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06CFF68F-BEA5-432E-9632-6920305AC001}" type="slidenum">
              <a:rPr lang="en-US"/>
              <a:pPr/>
              <a:t>38</a:t>
            </a:fld>
            <a:endParaRPr lang="en-US"/>
          </a:p>
        </p:txBody>
      </p:sp>
      <p:sp>
        <p:nvSpPr>
          <p:cNvPr id="371714" name="Rectangle 2"/>
          <p:cNvSpPr>
            <a:spLocks noGrp="1" noRot="1" noChangeAspect="1" noChangeArrowheads="1" noTextEdit="1"/>
          </p:cNvSpPr>
          <p:nvPr>
            <p:ph type="sldImg"/>
          </p:nvPr>
        </p:nvSpPr>
        <p:spPr>
          <a:ln/>
        </p:spPr>
      </p:sp>
      <p:sp>
        <p:nvSpPr>
          <p:cNvPr id="371715" name="Rectangle 3"/>
          <p:cNvSpPr>
            <a:spLocks noGrp="1" noChangeArrowheads="1"/>
          </p:cNvSpPr>
          <p:nvPr>
            <p:ph type="body" idx="1"/>
          </p:nvPr>
        </p:nvSpPr>
        <p:spPr/>
        <p:txBody>
          <a:bodyPr/>
          <a:lstStyle/>
          <a:p>
            <a:endParaRPr lang="en-GB"/>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p:spPr>
        <p:txBody>
          <a:bodyPr/>
          <a:lstStyle/>
          <a:p>
            <a:endParaRPr lang="en-ZA" smtClean="0"/>
          </a:p>
        </p:txBody>
      </p:sp>
      <p:sp>
        <p:nvSpPr>
          <p:cNvPr id="24580" name="Slide Number Placeholder 3"/>
          <p:cNvSpPr>
            <a:spLocks noGrp="1"/>
          </p:cNvSpPr>
          <p:nvPr>
            <p:ph type="sldNum" sz="quarter" idx="5"/>
          </p:nvPr>
        </p:nvSpPr>
        <p:spPr>
          <a:noFill/>
        </p:spPr>
        <p:txBody>
          <a:bodyPr/>
          <a:lstStyle/>
          <a:p>
            <a:fld id="{E279866B-D537-417C-8AF4-C84214F7A30F}" type="slidenum">
              <a:rPr lang="en-US" smtClean="0"/>
              <a:pPr/>
              <a:t>39</a:t>
            </a:fld>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8D4D43C0-CA11-45C3-86D8-ABDEC194F05A}" type="slidenum">
              <a:rPr lang="en-US"/>
              <a:pPr/>
              <a:t>40</a:t>
            </a:fld>
            <a:endParaRPr lang="en-US"/>
          </a:p>
        </p:txBody>
      </p:sp>
      <p:sp>
        <p:nvSpPr>
          <p:cNvPr id="365570" name="Rectangle 2"/>
          <p:cNvSpPr>
            <a:spLocks noGrp="1" noRot="1" noChangeAspect="1" noChangeArrowheads="1" noTextEdit="1"/>
          </p:cNvSpPr>
          <p:nvPr>
            <p:ph type="sldImg"/>
          </p:nvPr>
        </p:nvSpPr>
        <p:spPr>
          <a:ln/>
        </p:spPr>
      </p:sp>
      <p:sp>
        <p:nvSpPr>
          <p:cNvPr id="365571" name="Rectangle 3"/>
          <p:cNvSpPr>
            <a:spLocks noGrp="1" noChangeArrowheads="1"/>
          </p:cNvSpPr>
          <p:nvPr>
            <p:ph type="body" idx="1"/>
          </p:nvPr>
        </p:nvSpPr>
        <p:spPr/>
        <p:txBody>
          <a:bodyPr/>
          <a:lstStyle/>
          <a:p>
            <a:endParaRPr lang="en-GB"/>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2EA25AC7-4CE3-4E66-9F26-12D0073189CF}" type="slidenum">
              <a:rPr lang="en-US"/>
              <a:pPr/>
              <a:t>41</a:t>
            </a:fld>
            <a:endParaRPr lang="en-US"/>
          </a:p>
        </p:txBody>
      </p:sp>
      <p:sp>
        <p:nvSpPr>
          <p:cNvPr id="363522" name="Rectangle 2"/>
          <p:cNvSpPr>
            <a:spLocks noGrp="1" noRot="1" noChangeAspect="1" noChangeArrowheads="1" noTextEdit="1"/>
          </p:cNvSpPr>
          <p:nvPr>
            <p:ph type="sldImg"/>
          </p:nvPr>
        </p:nvSpPr>
        <p:spPr>
          <a:ln/>
        </p:spPr>
      </p:sp>
      <p:sp>
        <p:nvSpPr>
          <p:cNvPr id="363523" name="Rectangle 3"/>
          <p:cNvSpPr>
            <a:spLocks noGrp="1" noChangeArrowheads="1"/>
          </p:cNvSpPr>
          <p:nvPr>
            <p:ph type="body" idx="1"/>
          </p:nvPr>
        </p:nvSpPr>
        <p:spPr/>
        <p:txBody>
          <a:bodyPr/>
          <a:lstStyle/>
          <a:p>
            <a:endParaRPr lang="en-GB"/>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B764D8CD-0720-4512-BBF0-4B52A1D6EF1A}" type="slidenum">
              <a:rPr lang="en-ZA" smtClean="0"/>
              <a:pPr/>
              <a:t>42</a:t>
            </a:fld>
            <a:endParaRPr lang="en-ZA"/>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Header Placeholder 3"/>
          <p:cNvSpPr>
            <a:spLocks noGrp="1"/>
          </p:cNvSpPr>
          <p:nvPr>
            <p:ph type="hdr" sz="quarter" idx="10"/>
          </p:nvPr>
        </p:nvSpPr>
        <p:spPr/>
        <p:txBody>
          <a:bodyPr/>
          <a:lstStyle/>
          <a:p>
            <a:r>
              <a:rPr lang="en-US" smtClean="0"/>
              <a:t>Data Use</a:t>
            </a:r>
            <a:endParaRPr lang="en-US"/>
          </a:p>
        </p:txBody>
      </p:sp>
      <p:sp>
        <p:nvSpPr>
          <p:cNvPr id="5" name="Footer Placeholder 4"/>
          <p:cNvSpPr>
            <a:spLocks noGrp="1"/>
          </p:cNvSpPr>
          <p:nvPr>
            <p:ph type="ftr" sz="quarter" idx="11"/>
          </p:nvPr>
        </p:nvSpPr>
        <p:spPr/>
        <p:txBody>
          <a:bodyPr/>
          <a:lstStyle/>
          <a:p>
            <a:r>
              <a:rPr lang="en-US" smtClean="0"/>
              <a:t>AB - 5 Sept '07 - Durban</a:t>
            </a:r>
            <a:endParaRPr lang="en-US"/>
          </a:p>
        </p:txBody>
      </p:sp>
      <p:sp>
        <p:nvSpPr>
          <p:cNvPr id="6" name="Slide Number Placeholder 5"/>
          <p:cNvSpPr>
            <a:spLocks noGrp="1"/>
          </p:cNvSpPr>
          <p:nvPr>
            <p:ph type="sldNum" sz="quarter" idx="12"/>
          </p:nvPr>
        </p:nvSpPr>
        <p:spPr/>
        <p:txBody>
          <a:bodyPr/>
          <a:lstStyle/>
          <a:p>
            <a:fld id="{62CDA839-1CB5-4A42-B654-512133AC86C3}" type="slidenum">
              <a:rPr lang="en-US" smtClean="0"/>
              <a:pPr/>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45</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46</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47</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48</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49</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50</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51</a:t>
            </a:fld>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52</a:t>
            </a:fld>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53</a:t>
            </a:fld>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54</a:t>
            </a:fld>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55</a:t>
            </a:fld>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56</a:t>
            </a:fld>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57</a:t>
            </a:fld>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58</a:t>
            </a:fld>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59</a:t>
            </a:fld>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60</a:t>
            </a:fld>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61</a:t>
            </a:fld>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62</a:t>
            </a:fld>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Header Placeholder 3"/>
          <p:cNvSpPr>
            <a:spLocks noGrp="1"/>
          </p:cNvSpPr>
          <p:nvPr>
            <p:ph type="hdr" sz="quarter" idx="10"/>
          </p:nvPr>
        </p:nvSpPr>
        <p:spPr/>
        <p:txBody>
          <a:bodyPr/>
          <a:lstStyle/>
          <a:p>
            <a:r>
              <a:rPr lang="en-US" smtClean="0"/>
              <a:t>Data Use</a:t>
            </a:r>
            <a:endParaRPr lang="en-US"/>
          </a:p>
        </p:txBody>
      </p:sp>
      <p:sp>
        <p:nvSpPr>
          <p:cNvPr id="5" name="Footer Placeholder 4"/>
          <p:cNvSpPr>
            <a:spLocks noGrp="1"/>
          </p:cNvSpPr>
          <p:nvPr>
            <p:ph type="ftr" sz="quarter" idx="11"/>
          </p:nvPr>
        </p:nvSpPr>
        <p:spPr/>
        <p:txBody>
          <a:bodyPr/>
          <a:lstStyle/>
          <a:p>
            <a:r>
              <a:rPr lang="en-US" smtClean="0"/>
              <a:t>AB - 5 Sept '07 - Durban</a:t>
            </a:r>
            <a:endParaRPr lang="en-US"/>
          </a:p>
        </p:txBody>
      </p:sp>
      <p:sp>
        <p:nvSpPr>
          <p:cNvPr id="6" name="Slide Number Placeholder 5"/>
          <p:cNvSpPr>
            <a:spLocks noGrp="1"/>
          </p:cNvSpPr>
          <p:nvPr>
            <p:ph type="sldNum" sz="quarter" idx="12"/>
          </p:nvPr>
        </p:nvSpPr>
        <p:spPr/>
        <p:txBody>
          <a:bodyPr/>
          <a:lstStyle/>
          <a:p>
            <a:fld id="{62CDA839-1CB5-4A42-B654-512133AC86C3}" type="slidenum">
              <a:rPr lang="en-US" smtClean="0"/>
              <a:pPr/>
              <a:t>63</a:t>
            </a:fld>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64</a:t>
            </a:fld>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65</a:t>
            </a:fld>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It is important to note that while the terms data and information are often used interchangeably; there is a distinction. </a:t>
            </a:r>
          </a:p>
          <a:p>
            <a:r>
              <a:rPr lang="en-US" sz="1200" i="1" kern="1200" dirty="0" smtClean="0">
                <a:solidFill>
                  <a:schemeClr val="tx1"/>
                </a:solidFill>
                <a:latin typeface="+mn-lt"/>
                <a:ea typeface="+mn-ea"/>
                <a:cs typeface="+mn-cs"/>
              </a:rPr>
              <a:t>Data</a:t>
            </a:r>
            <a:r>
              <a:rPr lang="en-US" sz="1200" kern="1200" dirty="0" smtClean="0">
                <a:solidFill>
                  <a:schemeClr val="tx1"/>
                </a:solidFill>
                <a:latin typeface="+mn-lt"/>
                <a:ea typeface="+mn-ea"/>
                <a:cs typeface="+mn-cs"/>
              </a:rPr>
              <a:t> refers to raw, unprocessed numbers, measurements, or text. </a:t>
            </a:r>
          </a:p>
          <a:p>
            <a:r>
              <a:rPr lang="en-US" sz="1200" i="1" kern="1200" dirty="0" smtClean="0">
                <a:solidFill>
                  <a:schemeClr val="tx1"/>
                </a:solidFill>
                <a:latin typeface="+mn-lt"/>
                <a:ea typeface="+mn-ea"/>
                <a:cs typeface="+mn-cs"/>
              </a:rPr>
              <a:t>Information</a:t>
            </a:r>
            <a:r>
              <a:rPr lang="en-US" sz="1200" kern="1200" dirty="0" smtClean="0">
                <a:solidFill>
                  <a:schemeClr val="tx1"/>
                </a:solidFill>
                <a:latin typeface="+mn-lt"/>
                <a:ea typeface="+mn-ea"/>
                <a:cs typeface="+mn-cs"/>
              </a:rPr>
              <a:t> refers to data that are processed, organized, structured or presented in a specific context. The process of transforming data into information is data analysis.</a:t>
            </a:r>
          </a:p>
          <a:p>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 purpose of data analysis</a:t>
            </a:r>
            <a:r>
              <a:rPr lang="en-US" baseline="0" dirty="0" smtClean="0"/>
              <a:t> </a:t>
            </a:r>
            <a:r>
              <a:rPr lang="en-US" dirty="0" smtClean="0"/>
              <a:t>is to provide answers to questions being asked at a program site or to research questions being studied.</a:t>
            </a:r>
          </a:p>
          <a:p>
            <a:endParaRPr lang="en-US" dirty="0"/>
          </a:p>
        </p:txBody>
      </p:sp>
      <p:sp>
        <p:nvSpPr>
          <p:cNvPr id="4" name="Slide Number Placeholder 3"/>
          <p:cNvSpPr>
            <a:spLocks noGrp="1"/>
          </p:cNvSpPr>
          <p:nvPr>
            <p:ph type="sldNum" sz="quarter" idx="10"/>
          </p:nvPr>
        </p:nvSpPr>
        <p:spPr/>
        <p:txBody>
          <a:bodyPr/>
          <a:lstStyle/>
          <a:p>
            <a:fld id="{9FDEE26F-093D-4618-94C9-3A06CB41A96E}" type="slidenum">
              <a:rPr lang="en-US" smtClean="0"/>
              <a:pPr/>
              <a:t>66</a:t>
            </a:fld>
            <a:endParaRPr lang="en-US"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Analysis is summarizing the</a:t>
            </a:r>
            <a:r>
              <a:rPr lang="en-US" baseline="0" dirty="0" smtClean="0"/>
              <a:t> data and turning it into information.  Interpretation is the process of making sense of the information. What does it mean for your program?</a:t>
            </a:r>
            <a:endParaRPr lang="en-US" dirty="0"/>
          </a:p>
        </p:txBody>
      </p:sp>
      <p:sp>
        <p:nvSpPr>
          <p:cNvPr id="4" name="Slide Number Placeholder 3"/>
          <p:cNvSpPr>
            <a:spLocks noGrp="1"/>
          </p:cNvSpPr>
          <p:nvPr>
            <p:ph type="sldNum" sz="quarter" idx="10"/>
          </p:nvPr>
        </p:nvSpPr>
        <p:spPr/>
        <p:txBody>
          <a:bodyPr/>
          <a:lstStyle/>
          <a:p>
            <a:fld id="{F14BF49C-9C1F-470B-A998-D55917720408}" type="slidenum">
              <a:rPr lang="en-US" smtClean="0"/>
              <a:pPr/>
              <a:t>67</a:t>
            </a:fld>
            <a:endParaRPr lang="en-US"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B764D8CD-0720-4512-BBF0-4B52A1D6EF1A}" type="slidenum">
              <a:rPr lang="en-ZA" smtClean="0"/>
              <a:pPr/>
              <a:t>68</a:t>
            </a:fld>
            <a:endParaRPr lang="en-ZA"/>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Header Placeholder 3"/>
          <p:cNvSpPr>
            <a:spLocks noGrp="1"/>
          </p:cNvSpPr>
          <p:nvPr>
            <p:ph type="hdr" sz="quarter" idx="10"/>
          </p:nvPr>
        </p:nvSpPr>
        <p:spPr/>
        <p:txBody>
          <a:bodyPr/>
          <a:lstStyle/>
          <a:p>
            <a:r>
              <a:rPr lang="en-US" smtClean="0"/>
              <a:t>Data Use</a:t>
            </a:r>
            <a:endParaRPr lang="en-US"/>
          </a:p>
        </p:txBody>
      </p:sp>
      <p:sp>
        <p:nvSpPr>
          <p:cNvPr id="5" name="Footer Placeholder 4"/>
          <p:cNvSpPr>
            <a:spLocks noGrp="1"/>
          </p:cNvSpPr>
          <p:nvPr>
            <p:ph type="ftr" sz="quarter" idx="11"/>
          </p:nvPr>
        </p:nvSpPr>
        <p:spPr/>
        <p:txBody>
          <a:bodyPr/>
          <a:lstStyle/>
          <a:p>
            <a:r>
              <a:rPr lang="en-US" smtClean="0"/>
              <a:t>AB - 5 Sept '07 - Durban</a:t>
            </a:r>
            <a:endParaRPr lang="en-US"/>
          </a:p>
        </p:txBody>
      </p:sp>
      <p:sp>
        <p:nvSpPr>
          <p:cNvPr id="6" name="Slide Number Placeholder 5"/>
          <p:cNvSpPr>
            <a:spLocks noGrp="1"/>
          </p:cNvSpPr>
          <p:nvPr>
            <p:ph type="sldNum" sz="quarter" idx="12"/>
          </p:nvPr>
        </p:nvSpPr>
        <p:spPr/>
        <p:txBody>
          <a:bodyPr/>
          <a:lstStyle/>
          <a:p>
            <a:fld id="{62CDA839-1CB5-4A42-B654-512133AC86C3}" type="slidenum">
              <a:rPr lang="en-US" smtClean="0"/>
              <a:pPr/>
              <a:t>69</a:t>
            </a:fld>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Image Placeholder 1"/>
          <p:cNvSpPr>
            <a:spLocks noGrp="1" noRot="1" noChangeAspect="1" noTextEdit="1"/>
          </p:cNvSpPr>
          <p:nvPr>
            <p:ph type="sldImg"/>
          </p:nvPr>
        </p:nvSpPr>
        <p:spPr bwMode="auto">
          <a:noFill/>
          <a:ln>
            <a:solidFill>
              <a:srgbClr val="000000"/>
            </a:solidFill>
            <a:miter lim="800000"/>
            <a:headEnd/>
            <a:tailEnd/>
          </a:ln>
        </p:spPr>
      </p:sp>
      <p:sp>
        <p:nvSpPr>
          <p:cNvPr id="150531"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smtClean="0"/>
              <a:t>After</a:t>
            </a:r>
            <a:r>
              <a:rPr lang="en-US" baseline="0" dirty="0" smtClean="0"/>
              <a:t> we have considered the relevance of the finding to our program we need think about the potential reasons for the finding. To answer this question consider other</a:t>
            </a:r>
            <a:r>
              <a:rPr lang="en-US" sz="1200" kern="1200" dirty="0" smtClean="0">
                <a:solidFill>
                  <a:schemeClr val="tx1"/>
                </a:solidFill>
                <a:latin typeface="+mn-lt"/>
                <a:ea typeface="+mn-ea"/>
                <a:cs typeface="+mn-cs"/>
              </a:rPr>
              <a:t> data resources that could be used to respond to the key questions of interest.  At</a:t>
            </a:r>
            <a:r>
              <a:rPr lang="en-US" sz="1200" kern="1200" baseline="0" dirty="0" smtClean="0">
                <a:solidFill>
                  <a:schemeClr val="tx1"/>
                </a:solidFill>
                <a:latin typeface="+mn-lt"/>
                <a:ea typeface="+mn-ea"/>
                <a:cs typeface="+mn-cs"/>
              </a:rPr>
              <a:t> this point we should ask whether we need r</a:t>
            </a:r>
            <a:r>
              <a:rPr lang="en-US" sz="1200" kern="1200" dirty="0" smtClean="0">
                <a:solidFill>
                  <a:schemeClr val="tx1"/>
                </a:solidFill>
                <a:latin typeface="+mn-lt"/>
                <a:ea typeface="+mn-ea"/>
                <a:cs typeface="+mn-cs"/>
              </a:rPr>
              <a:t>o</a:t>
            </a:r>
            <a:r>
              <a:rPr lang="en-US" sz="1200" b="0" i="0" u="none" kern="1200" dirty="0" smtClean="0">
                <a:solidFill>
                  <a:schemeClr val="tx1"/>
                </a:solidFill>
                <a:latin typeface="+mn-lt"/>
                <a:ea typeface="+mn-ea"/>
                <a:cs typeface="+mn-cs"/>
              </a:rPr>
              <a:t>utine health data or non-routine</a:t>
            </a:r>
            <a:r>
              <a:rPr lang="en-US" sz="1200" kern="1200" dirty="0" smtClean="0">
                <a:solidFill>
                  <a:schemeClr val="tx1"/>
                </a:solidFill>
                <a:latin typeface="+mn-lt"/>
                <a:ea typeface="+mn-ea"/>
                <a:cs typeface="+mn-cs"/>
              </a:rPr>
              <a:t> data, such as a population-based survey or a census and whether</a:t>
            </a:r>
            <a:r>
              <a:rPr lang="en-US" sz="1200" kern="1200" baseline="0" dirty="0" smtClean="0">
                <a:solidFill>
                  <a:schemeClr val="tx1"/>
                </a:solidFill>
                <a:latin typeface="+mn-lt"/>
                <a:ea typeface="+mn-ea"/>
                <a:cs typeface="+mn-cs"/>
              </a:rPr>
              <a:t> the data already exists. </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Once we make those decisions then we can move forward with further analysis, if needed.</a:t>
            </a:r>
          </a:p>
          <a:p>
            <a:r>
              <a:rPr lang="en-US" sz="1200" kern="1200" dirty="0" smtClean="0">
                <a:solidFill>
                  <a:schemeClr val="tx1"/>
                </a:solidFill>
                <a:latin typeface="+mn-lt"/>
                <a:ea typeface="+mn-ea"/>
                <a:cs typeface="+mn-cs"/>
              </a:rPr>
              <a:t>  </a:t>
            </a:r>
            <a:endParaRPr lang="en-US" dirty="0" smtClean="0"/>
          </a:p>
        </p:txBody>
      </p:sp>
      <p:sp>
        <p:nvSpPr>
          <p:cNvPr id="4" name="Slide Number Placeholder 3"/>
          <p:cNvSpPr>
            <a:spLocks noGrp="1"/>
          </p:cNvSpPr>
          <p:nvPr>
            <p:ph type="sldNum" sz="quarter" idx="5"/>
          </p:nvPr>
        </p:nvSpPr>
        <p:spPr/>
        <p:txBody>
          <a:bodyPr/>
          <a:lstStyle/>
          <a:p>
            <a:pPr>
              <a:defRPr/>
            </a:pPr>
            <a:fld id="{DE18C398-25DE-43CE-86A7-A47539BC05CE}" type="slidenum">
              <a:rPr lang="en-US" smtClean="0"/>
              <a:pPr>
                <a:defRPr/>
              </a:pPr>
              <a:t>70</a:t>
            </a:fld>
            <a:endParaRPr lang="en-US"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Slide Image Placeholder 1"/>
          <p:cNvSpPr>
            <a:spLocks noGrp="1" noRot="1" noChangeAspect="1" noTextEdit="1"/>
          </p:cNvSpPr>
          <p:nvPr>
            <p:ph type="sldImg"/>
          </p:nvPr>
        </p:nvSpPr>
        <p:spPr bwMode="auto">
          <a:noFill/>
          <a:ln>
            <a:solidFill>
              <a:srgbClr val="000000"/>
            </a:solidFill>
            <a:miter lim="800000"/>
            <a:headEnd/>
            <a:tailEnd/>
          </a:ln>
        </p:spPr>
      </p:sp>
      <p:sp>
        <p:nvSpPr>
          <p:cNvPr id="149507" name="Notes Placeholder 2"/>
          <p:cNvSpPr>
            <a:spLocks noGrp="1"/>
          </p:cNvSpPr>
          <p:nvPr>
            <p:ph type="body" idx="1"/>
          </p:nvPr>
        </p:nvSpPr>
        <p:spPr bwMode="auto">
          <a:noFill/>
        </p:spPr>
        <p:txBody>
          <a:bodyPr wrap="square" numCol="1" anchor="t" anchorCtr="0" compatLnSpc="1">
            <a:prstTxWarp prst="textNoShape">
              <a:avLst/>
            </a:prstTxWarp>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When interpreting data we may ask these questions:  What is the relevance of the unmet target for the program? </a:t>
            </a:r>
            <a:r>
              <a:rPr lang="en-US" b="0" dirty="0" smtClean="0"/>
              <a:t>What could</a:t>
            </a:r>
            <a:r>
              <a:rPr lang="en-US" b="0" baseline="0" dirty="0" smtClean="0"/>
              <a:t> be causing this? </a:t>
            </a:r>
            <a:r>
              <a:rPr lang="en-US" b="0" dirty="0" smtClean="0"/>
              <a:t>How are we doing in comparison with other clinics? Districts?  </a:t>
            </a:r>
            <a:r>
              <a:rPr lang="en-US" dirty="0" smtClean="0"/>
              <a:t>Is it because we are not meeting our coverage or efficiency goals? Is our quality of care poor?  </a:t>
            </a:r>
            <a:endParaRPr lang="en-US" b="0" dirty="0" smtClean="0"/>
          </a:p>
        </p:txBody>
      </p:sp>
      <p:sp>
        <p:nvSpPr>
          <p:cNvPr id="4" name="Slide Number Placeholder 3"/>
          <p:cNvSpPr>
            <a:spLocks noGrp="1"/>
          </p:cNvSpPr>
          <p:nvPr>
            <p:ph type="sldNum" sz="quarter" idx="5"/>
          </p:nvPr>
        </p:nvSpPr>
        <p:spPr/>
        <p:txBody>
          <a:bodyPr/>
          <a:lstStyle/>
          <a:p>
            <a:pPr>
              <a:defRPr/>
            </a:pPr>
            <a:fld id="{B8C85707-EB1B-45A1-B0C5-DFEA4247542D}" type="slidenum">
              <a:rPr lang="en-US" smtClean="0"/>
              <a:pPr>
                <a:defRPr/>
              </a:pPr>
              <a:t>71</a:t>
            </a:fld>
            <a:endParaRPr lang="en-US"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In answering the question of interest, you may find that there is no problem and this particular part of your program or service is working well or according to plan.  Alternatively, you may find that there is a problem and corrective action is required.  Additional information may be needed to understand fully the root cause of this problem and design a solution.</a:t>
            </a:r>
          </a:p>
          <a:p>
            <a:endParaRPr lang="en-US" dirty="0"/>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72</a:t>
            </a:fld>
            <a:endParaRPr lang="en-US"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BDA73C5D-51DD-41E7-A5E1-C04608E14CF2}" type="slidenum">
              <a:rPr lang="en-US" smtClean="0"/>
              <a:pPr/>
              <a:t>73</a:t>
            </a:fld>
            <a:endParaRPr lang="en-US" dirty="0"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s-ES" dirty="0" err="1" smtClean="0"/>
              <a:t>We</a:t>
            </a:r>
            <a:r>
              <a:rPr lang="es-ES" dirty="0" smtClean="0"/>
              <a:t> </a:t>
            </a:r>
            <a:r>
              <a:rPr lang="es-ES" dirty="0" err="1" smtClean="0"/>
              <a:t>see</a:t>
            </a:r>
            <a:r>
              <a:rPr lang="es-ES" dirty="0" smtClean="0"/>
              <a:t> </a:t>
            </a:r>
            <a:r>
              <a:rPr lang="es-ES" dirty="0" err="1" smtClean="0"/>
              <a:t>that</a:t>
            </a:r>
            <a:r>
              <a:rPr lang="es-ES" dirty="0" smtClean="0"/>
              <a:t> 2000 </a:t>
            </a:r>
            <a:r>
              <a:rPr lang="es-ES" dirty="0" err="1" smtClean="0"/>
              <a:t>pregnant</a:t>
            </a:r>
            <a:r>
              <a:rPr lang="es-ES" dirty="0" smtClean="0"/>
              <a:t> </a:t>
            </a:r>
            <a:r>
              <a:rPr lang="es-ES" dirty="0" err="1" smtClean="0"/>
              <a:t>women</a:t>
            </a:r>
            <a:r>
              <a:rPr lang="es-ES" dirty="0" smtClean="0"/>
              <a:t> are </a:t>
            </a:r>
            <a:r>
              <a:rPr lang="es-ES" dirty="0" err="1" smtClean="0"/>
              <a:t>the</a:t>
            </a:r>
            <a:r>
              <a:rPr lang="es-ES" dirty="0" smtClean="0"/>
              <a:t> target </a:t>
            </a:r>
            <a:r>
              <a:rPr lang="es-ES" dirty="0" err="1" smtClean="0"/>
              <a:t>population</a:t>
            </a:r>
            <a:r>
              <a:rPr lang="es-ES" dirty="0" smtClean="0"/>
              <a:t> </a:t>
            </a:r>
            <a:r>
              <a:rPr lang="es-ES" dirty="0" err="1" smtClean="0"/>
              <a:t>with</a:t>
            </a:r>
            <a:r>
              <a:rPr lang="es-ES" dirty="0" smtClean="0"/>
              <a:t> </a:t>
            </a:r>
            <a:r>
              <a:rPr lang="es-ES" dirty="0" err="1" smtClean="0"/>
              <a:t>only</a:t>
            </a:r>
            <a:r>
              <a:rPr lang="es-ES" dirty="0" smtClean="0"/>
              <a:t> 1000 of </a:t>
            </a:r>
            <a:r>
              <a:rPr lang="es-ES" dirty="0" err="1" smtClean="0"/>
              <a:t>them</a:t>
            </a:r>
            <a:r>
              <a:rPr lang="es-ES" dirty="0" smtClean="0"/>
              <a:t> </a:t>
            </a:r>
            <a:r>
              <a:rPr lang="es-ES" dirty="0" err="1" smtClean="0"/>
              <a:t>seeking</a:t>
            </a:r>
            <a:r>
              <a:rPr lang="es-ES" dirty="0" smtClean="0"/>
              <a:t> prenatal </a:t>
            </a:r>
            <a:r>
              <a:rPr lang="es-ES" dirty="0" err="1" smtClean="0"/>
              <a:t>care</a:t>
            </a:r>
            <a:r>
              <a:rPr lang="es-ES" dirty="0" smtClean="0"/>
              <a:t>.  In </a:t>
            </a:r>
            <a:r>
              <a:rPr lang="es-ES" dirty="0" err="1" smtClean="0"/>
              <a:t>many</a:t>
            </a:r>
            <a:r>
              <a:rPr lang="es-ES" dirty="0" smtClean="0"/>
              <a:t> </a:t>
            </a:r>
            <a:r>
              <a:rPr lang="es-ES" dirty="0" err="1" smtClean="0"/>
              <a:t>settings</a:t>
            </a:r>
            <a:r>
              <a:rPr lang="es-ES" dirty="0" smtClean="0"/>
              <a:t> </a:t>
            </a:r>
            <a:r>
              <a:rPr lang="es-ES" dirty="0" err="1" smtClean="0"/>
              <a:t>now</a:t>
            </a:r>
            <a:r>
              <a:rPr lang="es-ES" dirty="0" smtClean="0"/>
              <a:t>, </a:t>
            </a:r>
            <a:r>
              <a:rPr lang="es-ES" dirty="0" err="1" smtClean="0"/>
              <a:t>all</a:t>
            </a:r>
            <a:r>
              <a:rPr lang="es-ES" dirty="0" smtClean="0"/>
              <a:t> </a:t>
            </a:r>
            <a:r>
              <a:rPr lang="es-ES" dirty="0" err="1" smtClean="0"/>
              <a:t>women</a:t>
            </a:r>
            <a:r>
              <a:rPr lang="es-ES" dirty="0" smtClean="0"/>
              <a:t> </a:t>
            </a:r>
            <a:r>
              <a:rPr lang="es-ES" dirty="0" err="1" smtClean="0"/>
              <a:t>receiving</a:t>
            </a:r>
            <a:r>
              <a:rPr lang="es-ES" dirty="0" smtClean="0"/>
              <a:t> ANC </a:t>
            </a:r>
            <a:r>
              <a:rPr lang="es-ES" dirty="0" err="1" smtClean="0"/>
              <a:t>services</a:t>
            </a:r>
            <a:r>
              <a:rPr lang="es-ES" dirty="0" smtClean="0"/>
              <a:t> are </a:t>
            </a:r>
            <a:r>
              <a:rPr lang="es-ES" dirty="0" err="1" smtClean="0"/>
              <a:t>tested</a:t>
            </a:r>
            <a:r>
              <a:rPr lang="es-ES" dirty="0" smtClean="0"/>
              <a:t> </a:t>
            </a:r>
            <a:r>
              <a:rPr lang="es-ES" dirty="0" err="1" smtClean="0"/>
              <a:t>for</a:t>
            </a:r>
            <a:r>
              <a:rPr lang="es-ES" dirty="0" smtClean="0"/>
              <a:t> HIV, </a:t>
            </a:r>
            <a:r>
              <a:rPr lang="es-ES" dirty="0" err="1" smtClean="0"/>
              <a:t>but</a:t>
            </a:r>
            <a:r>
              <a:rPr lang="es-ES" dirty="0" smtClean="0"/>
              <a:t> in </a:t>
            </a:r>
            <a:r>
              <a:rPr lang="es-ES" dirty="0" err="1" smtClean="0"/>
              <a:t>this</a:t>
            </a:r>
            <a:r>
              <a:rPr lang="es-ES" dirty="0" smtClean="0"/>
              <a:t> </a:t>
            </a:r>
            <a:r>
              <a:rPr lang="es-ES" dirty="0" err="1" smtClean="0"/>
              <a:t>hypothetical</a:t>
            </a:r>
            <a:r>
              <a:rPr lang="es-ES" dirty="0" smtClean="0"/>
              <a:t> </a:t>
            </a:r>
            <a:r>
              <a:rPr lang="es-ES" dirty="0" err="1" smtClean="0"/>
              <a:t>example</a:t>
            </a:r>
            <a:r>
              <a:rPr lang="es-ES" dirty="0" smtClean="0"/>
              <a:t>, 500 of </a:t>
            </a:r>
            <a:r>
              <a:rPr lang="es-ES" dirty="0" err="1" smtClean="0"/>
              <a:t>the</a:t>
            </a:r>
            <a:r>
              <a:rPr lang="es-ES" dirty="0" smtClean="0"/>
              <a:t> 1000 </a:t>
            </a:r>
            <a:r>
              <a:rPr lang="es-ES" dirty="0" err="1" smtClean="0"/>
              <a:t>women</a:t>
            </a:r>
            <a:r>
              <a:rPr lang="es-ES" dirty="0" smtClean="0"/>
              <a:t> </a:t>
            </a:r>
            <a:r>
              <a:rPr lang="es-ES" dirty="0" err="1" smtClean="0"/>
              <a:t>coming</a:t>
            </a:r>
            <a:r>
              <a:rPr lang="es-ES" dirty="0" smtClean="0"/>
              <a:t> </a:t>
            </a:r>
            <a:r>
              <a:rPr lang="es-ES" dirty="0" err="1" smtClean="0"/>
              <a:t>for</a:t>
            </a:r>
            <a:r>
              <a:rPr lang="es-ES" dirty="0" smtClean="0"/>
              <a:t> ANC </a:t>
            </a:r>
            <a:r>
              <a:rPr lang="es-ES" dirty="0" err="1" smtClean="0"/>
              <a:t>services</a:t>
            </a:r>
            <a:r>
              <a:rPr lang="es-ES" dirty="0" smtClean="0"/>
              <a:t> </a:t>
            </a:r>
            <a:r>
              <a:rPr lang="es-ES" dirty="0" err="1" smtClean="0"/>
              <a:t>were</a:t>
            </a:r>
            <a:r>
              <a:rPr lang="es-ES" dirty="0" smtClean="0"/>
              <a:t> </a:t>
            </a:r>
            <a:r>
              <a:rPr lang="es-ES" dirty="0" err="1" smtClean="0"/>
              <a:t>actually</a:t>
            </a:r>
            <a:r>
              <a:rPr lang="es-ES" dirty="0" smtClean="0"/>
              <a:t> </a:t>
            </a:r>
            <a:r>
              <a:rPr lang="es-ES" dirty="0" err="1" smtClean="0"/>
              <a:t>tested</a:t>
            </a:r>
            <a:r>
              <a:rPr lang="es-ES" dirty="0" smtClean="0"/>
              <a:t> </a:t>
            </a:r>
            <a:r>
              <a:rPr lang="es-ES" dirty="0" err="1" smtClean="0"/>
              <a:t>for</a:t>
            </a:r>
            <a:r>
              <a:rPr lang="es-ES" dirty="0" smtClean="0"/>
              <a:t> HIV.  </a:t>
            </a:r>
            <a:r>
              <a:rPr lang="es-ES" dirty="0" err="1" smtClean="0"/>
              <a:t>Among</a:t>
            </a:r>
            <a:r>
              <a:rPr lang="es-ES" dirty="0" smtClean="0"/>
              <a:t> </a:t>
            </a:r>
            <a:r>
              <a:rPr lang="es-ES" dirty="0" err="1" smtClean="0"/>
              <a:t>the</a:t>
            </a:r>
            <a:r>
              <a:rPr lang="es-ES" dirty="0" smtClean="0"/>
              <a:t> 100 </a:t>
            </a:r>
            <a:r>
              <a:rPr lang="es-ES" dirty="0" err="1" smtClean="0"/>
              <a:t>women</a:t>
            </a:r>
            <a:r>
              <a:rPr lang="es-ES" dirty="0" smtClean="0"/>
              <a:t> </a:t>
            </a:r>
            <a:r>
              <a:rPr lang="es-ES" dirty="0" err="1" smtClean="0"/>
              <a:t>testing</a:t>
            </a:r>
            <a:r>
              <a:rPr lang="es-ES" dirty="0" smtClean="0"/>
              <a:t> </a:t>
            </a:r>
            <a:r>
              <a:rPr lang="es-ES" dirty="0" err="1" smtClean="0"/>
              <a:t>postive</a:t>
            </a:r>
            <a:r>
              <a:rPr lang="es-ES" dirty="0" smtClean="0"/>
              <a:t> </a:t>
            </a:r>
            <a:r>
              <a:rPr lang="es-ES" dirty="0" err="1" smtClean="0"/>
              <a:t>for</a:t>
            </a:r>
            <a:r>
              <a:rPr lang="es-ES" dirty="0" smtClean="0"/>
              <a:t> HIV, 40 </a:t>
            </a:r>
            <a:r>
              <a:rPr lang="es-ES" dirty="0" err="1" smtClean="0"/>
              <a:t>received</a:t>
            </a:r>
            <a:r>
              <a:rPr lang="es-ES" dirty="0" smtClean="0"/>
              <a:t> </a:t>
            </a:r>
            <a:r>
              <a:rPr lang="es-ES" dirty="0" err="1" smtClean="0"/>
              <a:t>prophylaxis</a:t>
            </a:r>
            <a:r>
              <a:rPr lang="es-ES" dirty="0" smtClean="0"/>
              <a:t>.</a:t>
            </a: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C413E76B-6AB5-410F-9F46-3DF431BF56CC}" type="slidenum">
              <a:rPr lang="en-US" smtClean="0"/>
              <a:pPr/>
              <a:t>74</a:t>
            </a:fld>
            <a:endParaRPr lang="en-US" smtClean="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r>
              <a:rPr lang="es-ES" dirty="0" err="1" smtClean="0"/>
              <a:t>Depending</a:t>
            </a:r>
            <a:r>
              <a:rPr lang="es-ES" dirty="0" smtClean="0"/>
              <a:t> </a:t>
            </a:r>
            <a:r>
              <a:rPr lang="es-ES" dirty="0" err="1" smtClean="0"/>
              <a:t>on</a:t>
            </a:r>
            <a:r>
              <a:rPr lang="es-ES" dirty="0" smtClean="0"/>
              <a:t> </a:t>
            </a:r>
            <a:r>
              <a:rPr lang="es-ES" dirty="0" err="1" smtClean="0"/>
              <a:t>the</a:t>
            </a:r>
            <a:r>
              <a:rPr lang="es-ES" dirty="0" smtClean="0"/>
              <a:t> </a:t>
            </a:r>
            <a:r>
              <a:rPr lang="es-ES" dirty="0" err="1" smtClean="0"/>
              <a:t>reporting</a:t>
            </a:r>
            <a:r>
              <a:rPr lang="es-ES" dirty="0" smtClean="0"/>
              <a:t> </a:t>
            </a:r>
            <a:r>
              <a:rPr lang="es-ES" dirty="0" err="1" smtClean="0"/>
              <a:t>system</a:t>
            </a:r>
            <a:r>
              <a:rPr lang="es-ES" dirty="0" smtClean="0"/>
              <a:t> in place, </a:t>
            </a:r>
            <a:r>
              <a:rPr lang="es-ES" dirty="0" err="1" smtClean="0"/>
              <a:t>some</a:t>
            </a:r>
            <a:r>
              <a:rPr lang="es-ES" dirty="0" smtClean="0"/>
              <a:t> </a:t>
            </a:r>
            <a:r>
              <a:rPr lang="es-ES" dirty="0" err="1" smtClean="0"/>
              <a:t>facilities</a:t>
            </a:r>
            <a:r>
              <a:rPr lang="es-ES" dirty="0" smtClean="0"/>
              <a:t> </a:t>
            </a:r>
            <a:r>
              <a:rPr lang="es-ES" dirty="0" err="1" smtClean="0"/>
              <a:t>only</a:t>
            </a:r>
            <a:r>
              <a:rPr lang="es-ES" dirty="0" smtClean="0"/>
              <a:t> </a:t>
            </a:r>
            <a:r>
              <a:rPr lang="es-ES" dirty="0" err="1" smtClean="0"/>
              <a:t>report</a:t>
            </a:r>
            <a:r>
              <a:rPr lang="es-ES" dirty="0" smtClean="0"/>
              <a:t> </a:t>
            </a:r>
            <a:r>
              <a:rPr lang="es-ES" dirty="0" err="1" smtClean="0"/>
              <a:t>the</a:t>
            </a:r>
            <a:r>
              <a:rPr lang="es-ES" dirty="0" smtClean="0"/>
              <a:t> </a:t>
            </a:r>
            <a:r>
              <a:rPr lang="es-ES" dirty="0" err="1" smtClean="0"/>
              <a:t>number</a:t>
            </a:r>
            <a:r>
              <a:rPr lang="es-ES" dirty="0" smtClean="0"/>
              <a:t> of </a:t>
            </a:r>
            <a:r>
              <a:rPr lang="es-ES" dirty="0" err="1" smtClean="0"/>
              <a:t>women</a:t>
            </a:r>
            <a:r>
              <a:rPr lang="es-ES" dirty="0" smtClean="0"/>
              <a:t> </a:t>
            </a:r>
            <a:r>
              <a:rPr lang="es-ES" dirty="0" err="1" smtClean="0"/>
              <a:t>receiving</a:t>
            </a:r>
            <a:r>
              <a:rPr lang="es-ES" dirty="0" smtClean="0"/>
              <a:t> </a:t>
            </a:r>
            <a:r>
              <a:rPr lang="es-ES" dirty="0" err="1" smtClean="0"/>
              <a:t>prophylaxis</a:t>
            </a:r>
            <a:r>
              <a:rPr lang="es-ES" dirty="0" smtClean="0"/>
              <a:t>.  </a:t>
            </a:r>
            <a:r>
              <a:rPr lang="es-ES" dirty="0" err="1" smtClean="0"/>
              <a:t>Others</a:t>
            </a:r>
            <a:r>
              <a:rPr lang="es-ES" dirty="0" smtClean="0"/>
              <a:t> </a:t>
            </a:r>
            <a:r>
              <a:rPr lang="es-ES" dirty="0" err="1" smtClean="0"/>
              <a:t>may</a:t>
            </a:r>
            <a:r>
              <a:rPr lang="es-ES" dirty="0" smtClean="0"/>
              <a:t> </a:t>
            </a:r>
            <a:r>
              <a:rPr lang="es-ES" dirty="0" err="1" smtClean="0"/>
              <a:t>report</a:t>
            </a:r>
            <a:r>
              <a:rPr lang="es-ES" dirty="0" smtClean="0"/>
              <a:t> more </a:t>
            </a:r>
            <a:r>
              <a:rPr lang="es-ES" dirty="0" err="1" smtClean="0"/>
              <a:t>comprehensive</a:t>
            </a:r>
            <a:r>
              <a:rPr lang="es-ES" dirty="0" smtClean="0"/>
              <a:t> </a:t>
            </a:r>
            <a:r>
              <a:rPr lang="es-ES" dirty="0" err="1" smtClean="0"/>
              <a:t>information</a:t>
            </a:r>
            <a:r>
              <a:rPr lang="es-ES" dirty="0" smtClean="0"/>
              <a:t> at </a:t>
            </a:r>
            <a:r>
              <a:rPr lang="es-ES" dirty="0" err="1" smtClean="0"/>
              <a:t>each</a:t>
            </a:r>
            <a:r>
              <a:rPr lang="es-ES" dirty="0" smtClean="0"/>
              <a:t> </a:t>
            </a:r>
            <a:r>
              <a:rPr lang="es-ES" dirty="0" err="1" smtClean="0"/>
              <a:t>step</a:t>
            </a:r>
            <a:r>
              <a:rPr lang="es-ES" dirty="0" smtClean="0"/>
              <a:t> of </a:t>
            </a:r>
            <a:r>
              <a:rPr lang="es-ES" dirty="0" err="1" smtClean="0"/>
              <a:t>service</a:t>
            </a:r>
            <a:r>
              <a:rPr lang="es-ES" dirty="0" smtClean="0"/>
              <a:t> </a:t>
            </a:r>
            <a:r>
              <a:rPr lang="es-ES" dirty="0" err="1" smtClean="0"/>
              <a:t>delivery</a:t>
            </a:r>
            <a:r>
              <a:rPr lang="es-ES" dirty="0" smtClean="0"/>
              <a:t>.  </a:t>
            </a:r>
            <a:r>
              <a:rPr lang="es-ES" dirty="0" err="1" smtClean="0"/>
              <a:t>Facility</a:t>
            </a:r>
            <a:r>
              <a:rPr lang="es-ES" dirty="0" smtClean="0"/>
              <a:t> and </a:t>
            </a:r>
            <a:r>
              <a:rPr lang="es-ES" dirty="0" err="1" smtClean="0"/>
              <a:t>program</a:t>
            </a:r>
            <a:r>
              <a:rPr lang="es-ES" dirty="0" smtClean="0"/>
              <a:t> managers can </a:t>
            </a:r>
            <a:r>
              <a:rPr lang="es-ES" dirty="0" err="1" smtClean="0"/>
              <a:t>then</a:t>
            </a:r>
            <a:r>
              <a:rPr lang="es-ES" dirty="0" smtClean="0"/>
              <a:t> look at </a:t>
            </a:r>
            <a:r>
              <a:rPr lang="es-ES" dirty="0" err="1" smtClean="0"/>
              <a:t>each</a:t>
            </a:r>
            <a:r>
              <a:rPr lang="es-ES" dirty="0" smtClean="0"/>
              <a:t> </a:t>
            </a:r>
            <a:r>
              <a:rPr lang="es-ES" dirty="0" err="1" smtClean="0"/>
              <a:t>step</a:t>
            </a:r>
            <a:r>
              <a:rPr lang="es-ES" dirty="0" smtClean="0"/>
              <a:t> </a:t>
            </a:r>
            <a:r>
              <a:rPr lang="es-ES" dirty="0" err="1" smtClean="0"/>
              <a:t>or</a:t>
            </a:r>
            <a:r>
              <a:rPr lang="es-ES" dirty="0" smtClean="0"/>
              <a:t> </a:t>
            </a:r>
            <a:r>
              <a:rPr lang="es-ES" dirty="0" err="1" smtClean="0"/>
              <a:t>interval</a:t>
            </a:r>
            <a:r>
              <a:rPr lang="es-ES" dirty="0" smtClean="0"/>
              <a:t> </a:t>
            </a:r>
            <a:r>
              <a:rPr lang="es-ES" dirty="0" err="1" smtClean="0"/>
              <a:t>to</a:t>
            </a:r>
            <a:r>
              <a:rPr lang="es-ES" dirty="0" smtClean="0"/>
              <a:t> </a:t>
            </a:r>
            <a:r>
              <a:rPr lang="es-ES" dirty="0" err="1" smtClean="0"/>
              <a:t>assess</a:t>
            </a:r>
            <a:r>
              <a:rPr lang="es-ES" dirty="0" smtClean="0"/>
              <a:t> </a:t>
            </a:r>
            <a:r>
              <a:rPr lang="es-ES" dirty="0" err="1" smtClean="0"/>
              <a:t>loss</a:t>
            </a:r>
            <a:r>
              <a:rPr lang="es-ES" dirty="0" smtClean="0"/>
              <a:t> of </a:t>
            </a:r>
            <a:r>
              <a:rPr lang="es-ES" dirty="0" err="1" smtClean="0"/>
              <a:t>clients</a:t>
            </a:r>
            <a:r>
              <a:rPr lang="es-ES" dirty="0" smtClean="0"/>
              <a:t> and </a:t>
            </a:r>
            <a:r>
              <a:rPr lang="es-ES" dirty="0" err="1" smtClean="0"/>
              <a:t>understand</a:t>
            </a:r>
            <a:r>
              <a:rPr lang="es-ES" dirty="0" smtClean="0"/>
              <a:t> </a:t>
            </a:r>
            <a:r>
              <a:rPr lang="es-ES" dirty="0" err="1" smtClean="0"/>
              <a:t>where</a:t>
            </a:r>
            <a:r>
              <a:rPr lang="es-ES" dirty="0" smtClean="0"/>
              <a:t> </a:t>
            </a:r>
            <a:r>
              <a:rPr lang="es-ES" dirty="0" err="1" smtClean="0"/>
              <a:t>there</a:t>
            </a:r>
            <a:r>
              <a:rPr lang="es-ES" dirty="0" smtClean="0"/>
              <a:t> </a:t>
            </a:r>
            <a:r>
              <a:rPr lang="es-ES" dirty="0" err="1" smtClean="0"/>
              <a:t>may</a:t>
            </a:r>
            <a:r>
              <a:rPr lang="es-ES" dirty="0" smtClean="0"/>
              <a:t> </a:t>
            </a:r>
            <a:r>
              <a:rPr lang="es-ES" dirty="0" err="1" smtClean="0"/>
              <a:t>be</a:t>
            </a:r>
            <a:r>
              <a:rPr lang="es-ES" dirty="0" smtClean="0"/>
              <a:t> </a:t>
            </a:r>
            <a:r>
              <a:rPr lang="es-ES" dirty="0" err="1" smtClean="0"/>
              <a:t>opportunities</a:t>
            </a:r>
            <a:r>
              <a:rPr lang="es-ES" dirty="0" smtClean="0"/>
              <a:t> </a:t>
            </a:r>
            <a:r>
              <a:rPr lang="es-ES" dirty="0" err="1" smtClean="0"/>
              <a:t>for</a:t>
            </a:r>
            <a:r>
              <a:rPr lang="es-ES" dirty="0" smtClean="0"/>
              <a:t> </a:t>
            </a:r>
            <a:r>
              <a:rPr lang="es-ES" dirty="0" err="1" smtClean="0"/>
              <a:t>improvement</a:t>
            </a:r>
            <a:r>
              <a:rPr lang="es-ES" dirty="0" smtClean="0"/>
              <a:t>. </a:t>
            </a:r>
          </a:p>
          <a:p>
            <a:pPr eaLnBrk="1" hangingPunct="1"/>
            <a:endParaRPr lang="es-ES" dirty="0" smtClean="0"/>
          </a:p>
          <a:p>
            <a:pPr eaLnBrk="1" hangingPunct="1"/>
            <a:r>
              <a:rPr lang="es-ES" dirty="0" err="1" smtClean="0"/>
              <a:t>Rather</a:t>
            </a:r>
            <a:r>
              <a:rPr lang="es-ES" dirty="0" smtClean="0"/>
              <a:t> </a:t>
            </a:r>
            <a:r>
              <a:rPr lang="es-ES" dirty="0" err="1" smtClean="0"/>
              <a:t>than</a:t>
            </a:r>
            <a:r>
              <a:rPr lang="es-ES" dirty="0" smtClean="0"/>
              <a:t> </a:t>
            </a:r>
            <a:r>
              <a:rPr lang="es-ES" dirty="0" err="1" smtClean="0"/>
              <a:t>looking</a:t>
            </a:r>
            <a:r>
              <a:rPr lang="es-ES" dirty="0" smtClean="0"/>
              <a:t> </a:t>
            </a:r>
            <a:r>
              <a:rPr lang="es-ES" dirty="0" err="1" smtClean="0"/>
              <a:t>primarily</a:t>
            </a:r>
            <a:r>
              <a:rPr lang="es-ES" dirty="0" smtClean="0"/>
              <a:t> at </a:t>
            </a:r>
            <a:r>
              <a:rPr lang="es-ES" dirty="0" err="1" smtClean="0"/>
              <a:t>the</a:t>
            </a:r>
            <a:r>
              <a:rPr lang="es-ES" dirty="0" smtClean="0"/>
              <a:t> </a:t>
            </a:r>
            <a:r>
              <a:rPr lang="es-ES" dirty="0" err="1" smtClean="0"/>
              <a:t>number</a:t>
            </a:r>
            <a:r>
              <a:rPr lang="es-ES" dirty="0" smtClean="0"/>
              <a:t> of </a:t>
            </a:r>
            <a:r>
              <a:rPr lang="es-ES" dirty="0" err="1" smtClean="0"/>
              <a:t>women</a:t>
            </a:r>
            <a:r>
              <a:rPr lang="es-ES" dirty="0" smtClean="0"/>
              <a:t> </a:t>
            </a:r>
            <a:r>
              <a:rPr lang="es-ES" dirty="0" err="1" smtClean="0"/>
              <a:t>coming</a:t>
            </a:r>
            <a:r>
              <a:rPr lang="es-ES" dirty="0" smtClean="0"/>
              <a:t> </a:t>
            </a:r>
            <a:r>
              <a:rPr lang="es-ES" dirty="0" err="1" smtClean="0"/>
              <a:t>into</a:t>
            </a:r>
            <a:r>
              <a:rPr lang="es-ES" dirty="0" smtClean="0"/>
              <a:t> antenatal </a:t>
            </a:r>
            <a:r>
              <a:rPr lang="es-ES" dirty="0" err="1" smtClean="0"/>
              <a:t>care</a:t>
            </a:r>
            <a:r>
              <a:rPr lang="es-ES" dirty="0" smtClean="0"/>
              <a:t>, </a:t>
            </a:r>
            <a:r>
              <a:rPr lang="es-ES" dirty="0" err="1" smtClean="0"/>
              <a:t>we</a:t>
            </a:r>
            <a:r>
              <a:rPr lang="es-ES" dirty="0" smtClean="0"/>
              <a:t> </a:t>
            </a:r>
            <a:r>
              <a:rPr lang="es-ES" dirty="0" err="1" smtClean="0"/>
              <a:t>should</a:t>
            </a:r>
            <a:r>
              <a:rPr lang="es-ES" dirty="0" smtClean="0"/>
              <a:t> </a:t>
            </a:r>
            <a:r>
              <a:rPr lang="es-ES" dirty="0" err="1" smtClean="0"/>
              <a:t>begin</a:t>
            </a:r>
            <a:r>
              <a:rPr lang="es-ES" dirty="0" smtClean="0"/>
              <a:t> </a:t>
            </a:r>
            <a:r>
              <a:rPr lang="es-ES" dirty="0" err="1" smtClean="0"/>
              <a:t>by</a:t>
            </a:r>
            <a:r>
              <a:rPr lang="es-ES" dirty="0" smtClean="0"/>
              <a:t> </a:t>
            </a:r>
            <a:r>
              <a:rPr lang="es-ES" dirty="0" err="1" smtClean="0"/>
              <a:t>looking</a:t>
            </a:r>
            <a:r>
              <a:rPr lang="es-ES" dirty="0" smtClean="0"/>
              <a:t> at </a:t>
            </a:r>
            <a:r>
              <a:rPr lang="es-ES" dirty="0" err="1" smtClean="0"/>
              <a:t>the</a:t>
            </a:r>
            <a:r>
              <a:rPr lang="es-ES" dirty="0" smtClean="0"/>
              <a:t> final </a:t>
            </a:r>
            <a:r>
              <a:rPr lang="es-ES" dirty="0" err="1" smtClean="0"/>
              <a:t>steps</a:t>
            </a:r>
            <a:r>
              <a:rPr lang="es-ES" dirty="0" smtClean="0"/>
              <a:t> in </a:t>
            </a:r>
            <a:r>
              <a:rPr lang="es-ES" dirty="0" err="1" smtClean="0"/>
              <a:t>providing</a:t>
            </a:r>
            <a:r>
              <a:rPr lang="es-ES" dirty="0" smtClean="0"/>
              <a:t> </a:t>
            </a:r>
            <a:r>
              <a:rPr lang="es-ES" dirty="0" err="1" smtClean="0"/>
              <a:t>care</a:t>
            </a:r>
            <a:r>
              <a:rPr lang="es-ES" dirty="0" smtClean="0"/>
              <a:t>.  </a:t>
            </a:r>
            <a:r>
              <a:rPr lang="es-ES" dirty="0" err="1" smtClean="0"/>
              <a:t>If</a:t>
            </a:r>
            <a:r>
              <a:rPr lang="es-ES" dirty="0" smtClean="0"/>
              <a:t> </a:t>
            </a:r>
            <a:r>
              <a:rPr lang="es-ES" dirty="0" err="1" smtClean="0"/>
              <a:t>we</a:t>
            </a:r>
            <a:r>
              <a:rPr lang="es-ES" dirty="0" smtClean="0"/>
              <a:t> look at </a:t>
            </a:r>
            <a:r>
              <a:rPr lang="es-ES" dirty="0" err="1" smtClean="0"/>
              <a:t>this</a:t>
            </a:r>
            <a:r>
              <a:rPr lang="es-ES" dirty="0" smtClean="0"/>
              <a:t> particular </a:t>
            </a:r>
            <a:r>
              <a:rPr lang="es-ES" dirty="0" err="1" smtClean="0"/>
              <a:t>interval</a:t>
            </a:r>
            <a:r>
              <a:rPr lang="es-ES" dirty="0" smtClean="0"/>
              <a:t>, </a:t>
            </a:r>
            <a:r>
              <a:rPr lang="es-ES" dirty="0" err="1" smtClean="0"/>
              <a:t>is</a:t>
            </a:r>
            <a:r>
              <a:rPr lang="es-ES" dirty="0" smtClean="0"/>
              <a:t> </a:t>
            </a:r>
            <a:r>
              <a:rPr lang="es-ES" dirty="0" err="1" smtClean="0"/>
              <a:t>the</a:t>
            </a:r>
            <a:r>
              <a:rPr lang="es-ES" dirty="0" smtClean="0"/>
              <a:t> performance in </a:t>
            </a:r>
            <a:r>
              <a:rPr lang="es-ES" dirty="0" err="1" smtClean="0"/>
              <a:t>this</a:t>
            </a:r>
            <a:r>
              <a:rPr lang="es-ES" dirty="0" smtClean="0"/>
              <a:t> </a:t>
            </a:r>
            <a:r>
              <a:rPr lang="es-ES" dirty="0" err="1" smtClean="0"/>
              <a:t>example</a:t>
            </a:r>
            <a:r>
              <a:rPr lang="es-ES" dirty="0" smtClean="0"/>
              <a:t> </a:t>
            </a:r>
            <a:r>
              <a:rPr lang="es-ES" dirty="0" err="1" smtClean="0"/>
              <a:t>good</a:t>
            </a:r>
            <a:r>
              <a:rPr lang="es-ES" dirty="0" smtClean="0"/>
              <a:t> </a:t>
            </a:r>
            <a:r>
              <a:rPr lang="es-ES" dirty="0" err="1" smtClean="0"/>
              <a:t>or</a:t>
            </a:r>
            <a:r>
              <a:rPr lang="es-ES" dirty="0" smtClean="0"/>
              <a:t> </a:t>
            </a:r>
            <a:r>
              <a:rPr lang="es-ES" dirty="0" err="1" smtClean="0"/>
              <a:t>bad</a:t>
            </a:r>
            <a:r>
              <a:rPr lang="es-ES" dirty="0" smtClean="0"/>
              <a:t>?  </a:t>
            </a:r>
            <a:r>
              <a:rPr lang="es-ES" dirty="0" err="1" smtClean="0"/>
              <a:t>Why</a:t>
            </a:r>
            <a:r>
              <a:rPr lang="es-ES" dirty="0" smtClean="0"/>
              <a:t>? </a:t>
            </a:r>
            <a:r>
              <a:rPr lang="es-ES" dirty="0" err="1" smtClean="0"/>
              <a:t>What</a:t>
            </a:r>
            <a:r>
              <a:rPr lang="es-ES" dirty="0" smtClean="0"/>
              <a:t> </a:t>
            </a:r>
            <a:r>
              <a:rPr lang="es-ES" dirty="0" err="1" smtClean="0"/>
              <a:t>actions</a:t>
            </a:r>
            <a:r>
              <a:rPr lang="es-ES" dirty="0" smtClean="0"/>
              <a:t> can </a:t>
            </a:r>
            <a:r>
              <a:rPr lang="es-ES" dirty="0" err="1" smtClean="0"/>
              <a:t>we</a:t>
            </a:r>
            <a:r>
              <a:rPr lang="es-ES" dirty="0" smtClean="0"/>
              <a:t> </a:t>
            </a:r>
            <a:r>
              <a:rPr lang="es-ES" dirty="0" err="1" smtClean="0"/>
              <a:t>take</a:t>
            </a:r>
            <a:r>
              <a:rPr lang="es-ES" dirty="0" smtClean="0"/>
              <a:t> </a:t>
            </a:r>
            <a:r>
              <a:rPr lang="es-ES" dirty="0" err="1" smtClean="0"/>
              <a:t>to</a:t>
            </a:r>
            <a:r>
              <a:rPr lang="es-ES" dirty="0" smtClean="0"/>
              <a:t> </a:t>
            </a:r>
            <a:r>
              <a:rPr lang="es-ES" dirty="0" err="1" smtClean="0"/>
              <a:t>improve</a:t>
            </a:r>
            <a:r>
              <a:rPr lang="es-ES" dirty="0" smtClean="0"/>
              <a:t> performance?</a:t>
            </a: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8A6B70AD-95F3-45FC-964C-32B7DCB51F33}" type="slidenum">
              <a:rPr lang="en-US" smtClean="0"/>
              <a:pPr/>
              <a:t>75</a:t>
            </a:fld>
            <a:endParaRPr lang="en-US" smtClean="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es-ES" dirty="0" err="1" smtClean="0"/>
              <a:t>We</a:t>
            </a:r>
            <a:r>
              <a:rPr lang="es-ES" dirty="0" smtClean="0"/>
              <a:t> can </a:t>
            </a:r>
            <a:r>
              <a:rPr lang="es-ES" dirty="0" err="1" smtClean="0"/>
              <a:t>then</a:t>
            </a:r>
            <a:r>
              <a:rPr lang="es-ES" dirty="0" smtClean="0"/>
              <a:t> </a:t>
            </a:r>
            <a:r>
              <a:rPr lang="es-ES" dirty="0" err="1" smtClean="0"/>
              <a:t>take</a:t>
            </a:r>
            <a:r>
              <a:rPr lang="es-ES" dirty="0" smtClean="0"/>
              <a:t> a </a:t>
            </a:r>
            <a:r>
              <a:rPr lang="es-ES" dirty="0" err="1" smtClean="0"/>
              <a:t>step</a:t>
            </a:r>
            <a:r>
              <a:rPr lang="es-ES" dirty="0" smtClean="0"/>
              <a:t> back in </a:t>
            </a:r>
            <a:r>
              <a:rPr lang="es-ES" dirty="0" err="1" smtClean="0"/>
              <a:t>the</a:t>
            </a:r>
            <a:r>
              <a:rPr lang="es-ES" dirty="0" smtClean="0"/>
              <a:t> </a:t>
            </a:r>
            <a:r>
              <a:rPr lang="es-ES" dirty="0" err="1" smtClean="0"/>
              <a:t>services</a:t>
            </a:r>
            <a:r>
              <a:rPr lang="es-ES" dirty="0" smtClean="0"/>
              <a:t> </a:t>
            </a:r>
            <a:r>
              <a:rPr lang="es-ES" dirty="0" err="1" smtClean="0"/>
              <a:t>provided</a:t>
            </a:r>
            <a:r>
              <a:rPr lang="es-ES" dirty="0" smtClean="0"/>
              <a:t> and look at HIV </a:t>
            </a:r>
            <a:r>
              <a:rPr lang="es-ES" dirty="0" err="1" smtClean="0"/>
              <a:t>testing</a:t>
            </a:r>
            <a:r>
              <a:rPr lang="es-ES" dirty="0" smtClean="0"/>
              <a:t>.  </a:t>
            </a:r>
            <a:r>
              <a:rPr lang="es-ES" dirty="0" err="1" smtClean="0"/>
              <a:t>Is</a:t>
            </a:r>
            <a:r>
              <a:rPr lang="es-ES" dirty="0" smtClean="0"/>
              <a:t> </a:t>
            </a:r>
            <a:r>
              <a:rPr lang="es-ES" dirty="0" err="1" smtClean="0"/>
              <a:t>the</a:t>
            </a:r>
            <a:r>
              <a:rPr lang="es-ES" dirty="0" smtClean="0"/>
              <a:t> performance at </a:t>
            </a:r>
            <a:r>
              <a:rPr lang="es-ES" dirty="0" err="1" smtClean="0"/>
              <a:t>this</a:t>
            </a:r>
            <a:r>
              <a:rPr lang="es-ES" dirty="0" smtClean="0"/>
              <a:t> </a:t>
            </a:r>
            <a:r>
              <a:rPr lang="es-ES" dirty="0" err="1" smtClean="0"/>
              <a:t>point</a:t>
            </a:r>
            <a:r>
              <a:rPr lang="es-ES" dirty="0" smtClean="0"/>
              <a:t> in </a:t>
            </a:r>
            <a:r>
              <a:rPr lang="es-ES" dirty="0" err="1" smtClean="0"/>
              <a:t>the</a:t>
            </a:r>
            <a:r>
              <a:rPr lang="es-ES" dirty="0" smtClean="0"/>
              <a:t> </a:t>
            </a:r>
            <a:r>
              <a:rPr lang="es-ES" dirty="0" err="1" smtClean="0"/>
              <a:t>program</a:t>
            </a:r>
            <a:r>
              <a:rPr lang="es-ES" dirty="0" smtClean="0"/>
              <a:t> </a:t>
            </a:r>
            <a:r>
              <a:rPr lang="es-ES" dirty="0" err="1" smtClean="0"/>
              <a:t>good</a:t>
            </a:r>
            <a:r>
              <a:rPr lang="es-ES" dirty="0" smtClean="0"/>
              <a:t> </a:t>
            </a:r>
            <a:r>
              <a:rPr lang="es-ES" dirty="0" err="1" smtClean="0"/>
              <a:t>or</a:t>
            </a:r>
            <a:r>
              <a:rPr lang="es-ES" dirty="0" smtClean="0"/>
              <a:t> </a:t>
            </a:r>
            <a:r>
              <a:rPr lang="es-ES" dirty="0" err="1" smtClean="0"/>
              <a:t>bad</a:t>
            </a:r>
            <a:r>
              <a:rPr lang="es-ES" dirty="0" smtClean="0"/>
              <a:t>?  </a:t>
            </a:r>
            <a:r>
              <a:rPr lang="es-ES" dirty="0" err="1" smtClean="0"/>
              <a:t>Why</a:t>
            </a:r>
            <a:r>
              <a:rPr lang="es-ES" dirty="0" smtClean="0"/>
              <a:t>? </a:t>
            </a:r>
            <a:r>
              <a:rPr lang="es-ES" dirty="0" err="1" smtClean="0"/>
              <a:t>What</a:t>
            </a:r>
            <a:r>
              <a:rPr lang="es-ES" dirty="0" smtClean="0"/>
              <a:t> </a:t>
            </a:r>
            <a:r>
              <a:rPr lang="es-ES" dirty="0" err="1" smtClean="0"/>
              <a:t>actions</a:t>
            </a:r>
            <a:r>
              <a:rPr lang="es-ES" dirty="0" smtClean="0"/>
              <a:t> can </a:t>
            </a:r>
            <a:r>
              <a:rPr lang="es-ES" dirty="0" err="1" smtClean="0"/>
              <a:t>we</a:t>
            </a:r>
            <a:r>
              <a:rPr lang="es-ES" dirty="0" smtClean="0"/>
              <a:t> </a:t>
            </a:r>
            <a:r>
              <a:rPr lang="es-ES" dirty="0" err="1" smtClean="0"/>
              <a:t>take</a:t>
            </a:r>
            <a:r>
              <a:rPr lang="es-ES" dirty="0" smtClean="0"/>
              <a:t> </a:t>
            </a:r>
            <a:r>
              <a:rPr lang="es-ES" dirty="0" err="1" smtClean="0"/>
              <a:t>to</a:t>
            </a:r>
            <a:r>
              <a:rPr lang="es-ES" dirty="0" smtClean="0"/>
              <a:t> </a:t>
            </a:r>
            <a:r>
              <a:rPr lang="es-ES" dirty="0" err="1" smtClean="0"/>
              <a:t>improve</a:t>
            </a:r>
            <a:r>
              <a:rPr lang="es-ES" dirty="0" smtClean="0"/>
              <a:t> performance?</a:t>
            </a: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585261AC-F5FA-45ED-B3B0-4C28562DBF9B}" type="slidenum">
              <a:rPr lang="en-US" smtClean="0"/>
              <a:pPr/>
              <a:t>76</a:t>
            </a:fld>
            <a:endParaRPr lang="en-US"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es-ES" dirty="0" err="1" smtClean="0"/>
              <a:t>Is</a:t>
            </a:r>
            <a:r>
              <a:rPr lang="es-ES" dirty="0" smtClean="0"/>
              <a:t> </a:t>
            </a:r>
            <a:r>
              <a:rPr lang="es-ES" dirty="0" err="1" smtClean="0"/>
              <a:t>the</a:t>
            </a:r>
            <a:r>
              <a:rPr lang="es-ES" dirty="0" smtClean="0"/>
              <a:t> performance at </a:t>
            </a:r>
            <a:r>
              <a:rPr lang="es-ES" dirty="0" err="1" smtClean="0"/>
              <a:t>this</a:t>
            </a:r>
            <a:r>
              <a:rPr lang="es-ES" dirty="0" smtClean="0"/>
              <a:t> </a:t>
            </a:r>
            <a:r>
              <a:rPr lang="es-ES" dirty="0" err="1" smtClean="0"/>
              <a:t>point</a:t>
            </a:r>
            <a:r>
              <a:rPr lang="es-ES" dirty="0" smtClean="0"/>
              <a:t> in </a:t>
            </a:r>
            <a:r>
              <a:rPr lang="es-ES" dirty="0" err="1" smtClean="0"/>
              <a:t>the</a:t>
            </a:r>
            <a:r>
              <a:rPr lang="es-ES" dirty="0" smtClean="0"/>
              <a:t> </a:t>
            </a:r>
            <a:r>
              <a:rPr lang="es-ES" dirty="0" err="1" smtClean="0"/>
              <a:t>program</a:t>
            </a:r>
            <a:r>
              <a:rPr lang="es-ES" dirty="0" smtClean="0"/>
              <a:t> </a:t>
            </a:r>
            <a:r>
              <a:rPr lang="es-ES" dirty="0" err="1" smtClean="0"/>
              <a:t>good</a:t>
            </a:r>
            <a:r>
              <a:rPr lang="es-ES" dirty="0" smtClean="0"/>
              <a:t> </a:t>
            </a:r>
            <a:r>
              <a:rPr lang="es-ES" dirty="0" err="1" smtClean="0"/>
              <a:t>or</a:t>
            </a:r>
            <a:r>
              <a:rPr lang="es-ES" dirty="0" smtClean="0"/>
              <a:t> </a:t>
            </a:r>
            <a:r>
              <a:rPr lang="es-ES" dirty="0" err="1" smtClean="0"/>
              <a:t>bad</a:t>
            </a:r>
            <a:r>
              <a:rPr lang="es-ES" dirty="0" smtClean="0"/>
              <a:t>?  </a:t>
            </a:r>
            <a:r>
              <a:rPr lang="es-ES" dirty="0" err="1" smtClean="0"/>
              <a:t>Why</a:t>
            </a:r>
            <a:r>
              <a:rPr lang="es-ES" dirty="0" smtClean="0"/>
              <a:t>? </a:t>
            </a:r>
            <a:r>
              <a:rPr lang="es-ES" dirty="0" err="1" smtClean="0"/>
              <a:t>What</a:t>
            </a:r>
            <a:r>
              <a:rPr lang="es-ES" dirty="0" smtClean="0"/>
              <a:t> </a:t>
            </a:r>
            <a:r>
              <a:rPr lang="es-ES" dirty="0" err="1" smtClean="0"/>
              <a:t>actions</a:t>
            </a:r>
            <a:r>
              <a:rPr lang="es-ES" dirty="0" smtClean="0"/>
              <a:t> can </a:t>
            </a:r>
            <a:r>
              <a:rPr lang="es-ES" dirty="0" err="1" smtClean="0"/>
              <a:t>we</a:t>
            </a:r>
            <a:r>
              <a:rPr lang="es-ES" dirty="0" smtClean="0"/>
              <a:t> </a:t>
            </a:r>
            <a:r>
              <a:rPr lang="es-ES" dirty="0" err="1" smtClean="0"/>
              <a:t>take</a:t>
            </a:r>
            <a:r>
              <a:rPr lang="es-ES" dirty="0" smtClean="0"/>
              <a:t> </a:t>
            </a:r>
            <a:r>
              <a:rPr lang="es-ES" dirty="0" err="1" smtClean="0"/>
              <a:t>to</a:t>
            </a:r>
            <a:r>
              <a:rPr lang="es-ES" dirty="0" smtClean="0"/>
              <a:t> </a:t>
            </a:r>
            <a:r>
              <a:rPr lang="es-ES" dirty="0" err="1" smtClean="0"/>
              <a:t>improve</a:t>
            </a:r>
            <a:r>
              <a:rPr lang="es-ES" dirty="0" smtClean="0"/>
              <a:t> performance?</a:t>
            </a: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6A941C9D-B2F1-4004-8BD3-AEB9A8054550}" type="slidenum">
              <a:rPr lang="en-US" smtClean="0"/>
              <a:pPr/>
              <a:t>77</a:t>
            </a:fld>
            <a:endParaRPr lang="en-US"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r>
              <a:rPr lang="es-ES" dirty="0" err="1" smtClean="0"/>
              <a:t>Now</a:t>
            </a:r>
            <a:r>
              <a:rPr lang="es-ES" dirty="0" smtClean="0"/>
              <a:t> </a:t>
            </a:r>
            <a:r>
              <a:rPr lang="es-ES" dirty="0" err="1" smtClean="0"/>
              <a:t>that</a:t>
            </a:r>
            <a:r>
              <a:rPr lang="es-ES" dirty="0" smtClean="0"/>
              <a:t> </a:t>
            </a:r>
            <a:r>
              <a:rPr lang="es-ES" dirty="0" err="1" smtClean="0"/>
              <a:t>we</a:t>
            </a:r>
            <a:r>
              <a:rPr lang="es-ES" dirty="0" smtClean="0"/>
              <a:t> </a:t>
            </a:r>
            <a:r>
              <a:rPr lang="es-ES" dirty="0" err="1" smtClean="0"/>
              <a:t>have</a:t>
            </a:r>
            <a:r>
              <a:rPr lang="es-ES" dirty="0" smtClean="0"/>
              <a:t> </a:t>
            </a:r>
            <a:r>
              <a:rPr lang="es-ES" dirty="0" err="1" smtClean="0"/>
              <a:t>assessed</a:t>
            </a:r>
            <a:r>
              <a:rPr lang="es-ES" dirty="0" smtClean="0"/>
              <a:t> </a:t>
            </a:r>
            <a:r>
              <a:rPr lang="es-ES" dirty="0" err="1" smtClean="0"/>
              <a:t>our</a:t>
            </a:r>
            <a:r>
              <a:rPr lang="es-ES" dirty="0" smtClean="0"/>
              <a:t> performance in </a:t>
            </a:r>
            <a:r>
              <a:rPr lang="es-ES" dirty="0" err="1" smtClean="0"/>
              <a:t>providing</a:t>
            </a:r>
            <a:r>
              <a:rPr lang="es-ES" dirty="0" smtClean="0"/>
              <a:t> a complete </a:t>
            </a:r>
            <a:r>
              <a:rPr lang="es-ES" dirty="0" err="1" smtClean="0"/>
              <a:t>package</a:t>
            </a:r>
            <a:r>
              <a:rPr lang="es-ES" dirty="0" smtClean="0"/>
              <a:t> of </a:t>
            </a:r>
            <a:r>
              <a:rPr lang="es-ES" dirty="0" err="1" smtClean="0"/>
              <a:t>services</a:t>
            </a:r>
            <a:r>
              <a:rPr lang="es-ES" dirty="0" smtClean="0"/>
              <a:t> </a:t>
            </a:r>
            <a:r>
              <a:rPr lang="es-ES" dirty="0" err="1" smtClean="0"/>
              <a:t>to</a:t>
            </a:r>
            <a:r>
              <a:rPr lang="es-ES" dirty="0" smtClean="0"/>
              <a:t> </a:t>
            </a:r>
            <a:r>
              <a:rPr lang="es-ES" dirty="0" err="1" smtClean="0"/>
              <a:t>those</a:t>
            </a:r>
            <a:r>
              <a:rPr lang="es-ES" dirty="0" smtClean="0"/>
              <a:t> </a:t>
            </a:r>
            <a:r>
              <a:rPr lang="es-ES" dirty="0" err="1" smtClean="0"/>
              <a:t>families</a:t>
            </a:r>
            <a:r>
              <a:rPr lang="es-ES" dirty="0" smtClean="0"/>
              <a:t> </a:t>
            </a:r>
            <a:r>
              <a:rPr lang="es-ES" dirty="0" err="1" smtClean="0"/>
              <a:t>that</a:t>
            </a:r>
            <a:r>
              <a:rPr lang="es-ES" dirty="0" smtClean="0"/>
              <a:t> come </a:t>
            </a:r>
            <a:r>
              <a:rPr lang="es-ES" dirty="0" err="1" smtClean="0"/>
              <a:t>to</a:t>
            </a:r>
            <a:r>
              <a:rPr lang="es-ES" dirty="0" smtClean="0"/>
              <a:t> </a:t>
            </a:r>
            <a:r>
              <a:rPr lang="es-ES" dirty="0" err="1" smtClean="0"/>
              <a:t>the</a:t>
            </a:r>
            <a:r>
              <a:rPr lang="es-ES" dirty="0" smtClean="0"/>
              <a:t> </a:t>
            </a:r>
            <a:r>
              <a:rPr lang="es-ES" dirty="0" err="1" smtClean="0"/>
              <a:t>facility</a:t>
            </a:r>
            <a:r>
              <a:rPr lang="es-ES" dirty="0" smtClean="0"/>
              <a:t>, </a:t>
            </a:r>
            <a:r>
              <a:rPr lang="es-ES" dirty="0" err="1" smtClean="0"/>
              <a:t>we</a:t>
            </a:r>
            <a:r>
              <a:rPr lang="es-ES" dirty="0" smtClean="0"/>
              <a:t> can </a:t>
            </a:r>
            <a:r>
              <a:rPr lang="es-ES" dirty="0" err="1" smtClean="0"/>
              <a:t>consider</a:t>
            </a:r>
            <a:r>
              <a:rPr lang="es-ES" dirty="0" smtClean="0"/>
              <a:t> </a:t>
            </a:r>
            <a:r>
              <a:rPr lang="es-ES" dirty="0" err="1" smtClean="0"/>
              <a:t>our</a:t>
            </a:r>
            <a:r>
              <a:rPr lang="es-ES" dirty="0" smtClean="0"/>
              <a:t> performance in </a:t>
            </a:r>
            <a:r>
              <a:rPr lang="es-ES" dirty="0" err="1" smtClean="0"/>
              <a:t>bringing</a:t>
            </a:r>
            <a:r>
              <a:rPr lang="es-ES" dirty="0" smtClean="0"/>
              <a:t> in new </a:t>
            </a:r>
            <a:r>
              <a:rPr lang="es-ES" dirty="0" err="1" smtClean="0"/>
              <a:t>clients</a:t>
            </a:r>
            <a:r>
              <a:rPr lang="es-ES" dirty="0" smtClean="0"/>
              <a:t> </a:t>
            </a:r>
            <a:r>
              <a:rPr lang="es-ES" dirty="0" err="1" smtClean="0"/>
              <a:t>to</a:t>
            </a:r>
            <a:r>
              <a:rPr lang="es-ES" dirty="0" smtClean="0"/>
              <a:t> </a:t>
            </a:r>
            <a:r>
              <a:rPr lang="es-ES" dirty="0" err="1" smtClean="0"/>
              <a:t>the</a:t>
            </a:r>
            <a:r>
              <a:rPr lang="es-ES" dirty="0" smtClean="0"/>
              <a:t> </a:t>
            </a:r>
            <a:r>
              <a:rPr lang="es-ES" dirty="0" err="1" smtClean="0"/>
              <a:t>facility</a:t>
            </a:r>
            <a:r>
              <a:rPr lang="es-ES" dirty="0" smtClean="0"/>
              <a:t>.  </a:t>
            </a:r>
          </a:p>
          <a:p>
            <a:pPr eaLnBrk="1" hangingPunct="1"/>
            <a:endParaRPr lang="es-ES" dirty="0" smtClean="0"/>
          </a:p>
          <a:p>
            <a:pPr eaLnBrk="1" hangingPunct="1"/>
            <a:r>
              <a:rPr lang="es-ES" dirty="0" err="1" smtClean="0"/>
              <a:t>Is</a:t>
            </a:r>
            <a:r>
              <a:rPr lang="es-ES" dirty="0" smtClean="0"/>
              <a:t> </a:t>
            </a:r>
            <a:r>
              <a:rPr lang="es-ES" dirty="0" err="1" smtClean="0"/>
              <a:t>the</a:t>
            </a:r>
            <a:r>
              <a:rPr lang="es-ES" dirty="0" smtClean="0"/>
              <a:t> performance </a:t>
            </a:r>
            <a:r>
              <a:rPr lang="es-ES" dirty="0" err="1" smtClean="0"/>
              <a:t>good</a:t>
            </a:r>
            <a:r>
              <a:rPr lang="es-ES" dirty="0" smtClean="0"/>
              <a:t> </a:t>
            </a:r>
            <a:r>
              <a:rPr lang="es-ES" dirty="0" err="1" smtClean="0"/>
              <a:t>or</a:t>
            </a:r>
            <a:r>
              <a:rPr lang="es-ES" dirty="0" smtClean="0"/>
              <a:t> </a:t>
            </a:r>
            <a:r>
              <a:rPr lang="es-ES" dirty="0" err="1" smtClean="0"/>
              <a:t>bad</a:t>
            </a:r>
            <a:r>
              <a:rPr lang="es-ES" dirty="0" smtClean="0"/>
              <a:t>?  </a:t>
            </a:r>
            <a:r>
              <a:rPr lang="es-ES" dirty="0" err="1" smtClean="0"/>
              <a:t>Why</a:t>
            </a:r>
            <a:r>
              <a:rPr lang="es-ES" dirty="0" smtClean="0"/>
              <a:t>? </a:t>
            </a:r>
            <a:r>
              <a:rPr lang="es-ES" dirty="0" err="1" smtClean="0"/>
              <a:t>What</a:t>
            </a:r>
            <a:r>
              <a:rPr lang="es-ES" dirty="0" smtClean="0"/>
              <a:t> </a:t>
            </a:r>
            <a:r>
              <a:rPr lang="es-ES" dirty="0" err="1" smtClean="0"/>
              <a:t>actions</a:t>
            </a:r>
            <a:r>
              <a:rPr lang="es-ES" dirty="0" smtClean="0"/>
              <a:t> can </a:t>
            </a:r>
            <a:r>
              <a:rPr lang="es-ES" dirty="0" err="1" smtClean="0"/>
              <a:t>we</a:t>
            </a:r>
            <a:r>
              <a:rPr lang="es-ES" dirty="0" smtClean="0"/>
              <a:t> </a:t>
            </a:r>
            <a:r>
              <a:rPr lang="es-ES" dirty="0" err="1" smtClean="0"/>
              <a:t>take</a:t>
            </a:r>
            <a:r>
              <a:rPr lang="es-ES" dirty="0" smtClean="0"/>
              <a:t> </a:t>
            </a:r>
            <a:r>
              <a:rPr lang="es-ES" dirty="0" err="1" smtClean="0"/>
              <a:t>to</a:t>
            </a:r>
            <a:r>
              <a:rPr lang="es-ES" dirty="0" smtClean="0"/>
              <a:t> </a:t>
            </a:r>
            <a:r>
              <a:rPr lang="es-ES" dirty="0" err="1" smtClean="0"/>
              <a:t>improve</a:t>
            </a:r>
            <a:r>
              <a:rPr lang="es-ES" dirty="0" smtClean="0"/>
              <a:t> performance?</a:t>
            </a: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78</a:t>
            </a:fld>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79</a:t>
            </a:fld>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80</a:t>
            </a:fld>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81</a:t>
            </a:fld>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82</a:t>
            </a:fld>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83</a:t>
            </a:fld>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DA5D4A9C-405B-4989-8206-84349C4A46AD}" type="slidenum">
              <a:rPr lang="en-US"/>
              <a:pPr/>
              <a:t>84</a:t>
            </a:fld>
            <a:endParaRPr lang="en-US"/>
          </a:p>
        </p:txBody>
      </p:sp>
      <p:sp>
        <p:nvSpPr>
          <p:cNvPr id="379906" name="Rectangle 2"/>
          <p:cNvSpPr>
            <a:spLocks noGrp="1" noRot="1" noChangeAspect="1" noChangeArrowheads="1" noTextEdit="1"/>
          </p:cNvSpPr>
          <p:nvPr>
            <p:ph type="sldImg"/>
          </p:nvPr>
        </p:nvSpPr>
        <p:spPr>
          <a:ln/>
        </p:spPr>
      </p:sp>
      <p:sp>
        <p:nvSpPr>
          <p:cNvPr id="379907" name="Rectangle 3"/>
          <p:cNvSpPr>
            <a:spLocks noGrp="1" noChangeArrowheads="1"/>
          </p:cNvSpPr>
          <p:nvPr>
            <p:ph type="body" idx="1"/>
          </p:nvPr>
        </p:nvSpPr>
        <p:spPr>
          <a:xfrm>
            <a:off x="914400" y="4343400"/>
            <a:ext cx="5029200" cy="4114800"/>
          </a:xfrm>
        </p:spPr>
        <p:txBody>
          <a:bodyPr/>
          <a:lstStyle/>
          <a:p>
            <a:r>
              <a:rPr lang="en-US"/>
              <a:t>Therefore this fits into the BIG PICTURE OF M&amp;E in the following manner as demonstrated by the diagram</a:t>
            </a: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B0956F3E-B0B4-4B59-9478-B92D233C1728}" type="slidenum">
              <a:rPr lang="en-US"/>
              <a:pPr/>
              <a:t>85</a:t>
            </a:fld>
            <a:endParaRPr lang="en-US"/>
          </a:p>
        </p:txBody>
      </p:sp>
      <p:sp>
        <p:nvSpPr>
          <p:cNvPr id="381954" name="Rectangle 2"/>
          <p:cNvSpPr>
            <a:spLocks noGrp="1" noRot="1" noChangeAspect="1" noChangeArrowheads="1" noTextEdit="1"/>
          </p:cNvSpPr>
          <p:nvPr>
            <p:ph type="sldImg"/>
          </p:nvPr>
        </p:nvSpPr>
        <p:spPr>
          <a:ln/>
        </p:spPr>
      </p:sp>
      <p:sp>
        <p:nvSpPr>
          <p:cNvPr id="381955" name="Rectangle 3"/>
          <p:cNvSpPr>
            <a:spLocks noGrp="1" noChangeArrowheads="1"/>
          </p:cNvSpPr>
          <p:nvPr>
            <p:ph type="body" idx="1"/>
          </p:nvPr>
        </p:nvSpPr>
        <p:spPr/>
        <p:txBody>
          <a:bodyPr/>
          <a:lstStyle/>
          <a:p>
            <a:endParaRPr lang="en-GB"/>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hdr" sz="quarter"/>
          </p:nvPr>
        </p:nvSpPr>
        <p:spPr>
          <a:ln/>
        </p:spPr>
        <p:txBody>
          <a:bodyPr/>
          <a:lstStyle/>
          <a:p>
            <a:r>
              <a:rPr lang="en-US"/>
              <a:t>Data Use</a:t>
            </a:r>
          </a:p>
        </p:txBody>
      </p:sp>
      <p:sp>
        <p:nvSpPr>
          <p:cNvPr id="4" name="Rectangle 6"/>
          <p:cNvSpPr>
            <a:spLocks noGrp="1" noChangeArrowheads="1"/>
          </p:cNvSpPr>
          <p:nvPr>
            <p:ph type="ftr" sz="quarter" idx="4"/>
          </p:nvPr>
        </p:nvSpPr>
        <p:spPr>
          <a:ln/>
        </p:spPr>
        <p:txBody>
          <a:bodyPr/>
          <a:lstStyle/>
          <a:p>
            <a:r>
              <a:rPr lang="en-US"/>
              <a:t>AB - 5 Sept '07 - Durban</a:t>
            </a:r>
          </a:p>
        </p:txBody>
      </p:sp>
      <p:sp>
        <p:nvSpPr>
          <p:cNvPr id="5" name="Rectangle 7"/>
          <p:cNvSpPr>
            <a:spLocks noGrp="1" noChangeArrowheads="1"/>
          </p:cNvSpPr>
          <p:nvPr>
            <p:ph type="sldNum" sz="quarter" idx="5"/>
          </p:nvPr>
        </p:nvSpPr>
        <p:spPr>
          <a:ln/>
        </p:spPr>
        <p:txBody>
          <a:bodyPr/>
          <a:lstStyle/>
          <a:p>
            <a:fld id="{FA87A6BF-7699-4567-844B-50CFFFA1A766}" type="slidenum">
              <a:rPr lang="en-US"/>
              <a:pPr/>
              <a:t>86</a:t>
            </a:fld>
            <a:endParaRPr lang="en-US"/>
          </a:p>
        </p:txBody>
      </p:sp>
      <p:sp>
        <p:nvSpPr>
          <p:cNvPr id="384002" name="Rectangle 2"/>
          <p:cNvSpPr>
            <a:spLocks noGrp="1" noRot="1" noChangeAspect="1" noChangeArrowheads="1" noTextEdit="1"/>
          </p:cNvSpPr>
          <p:nvPr>
            <p:ph type="sldImg"/>
          </p:nvPr>
        </p:nvSpPr>
        <p:spPr>
          <a:xfrm>
            <a:off x="1119188" y="676275"/>
            <a:ext cx="4610100" cy="3457575"/>
          </a:xfrm>
          <a:ln/>
        </p:spPr>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63081A9F-B0A5-4E2C-A0DD-2359009475E9}" type="slidenum">
              <a:rPr lang="en-US"/>
              <a:pPr/>
              <a:t>87</a:t>
            </a:fld>
            <a:endParaRPr lang="en-US"/>
          </a:p>
        </p:txBody>
      </p:sp>
      <p:sp>
        <p:nvSpPr>
          <p:cNvPr id="386050" name="Rectangle 2"/>
          <p:cNvSpPr>
            <a:spLocks noGrp="1" noRot="1" noChangeAspect="1" noChangeArrowheads="1" noTextEdit="1"/>
          </p:cNvSpPr>
          <p:nvPr>
            <p:ph type="sldImg"/>
          </p:nvPr>
        </p:nvSpPr>
        <p:spPr>
          <a:ln/>
        </p:spPr>
      </p:sp>
      <p:sp>
        <p:nvSpPr>
          <p:cNvPr id="386051" name="Rectangle 3"/>
          <p:cNvSpPr>
            <a:spLocks noGrp="1" noChangeArrowheads="1"/>
          </p:cNvSpPr>
          <p:nvPr>
            <p:ph type="body" idx="1"/>
          </p:nvPr>
        </p:nvSpPr>
        <p:spPr>
          <a:xfrm>
            <a:off x="914400" y="4343400"/>
            <a:ext cx="5029200" cy="4114800"/>
          </a:xfrm>
        </p:spPr>
        <p:txBody>
          <a:bodyPr/>
          <a:lstStyle/>
          <a:p>
            <a:endParaRPr lang="en-GB"/>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Header Placeholder 3"/>
          <p:cNvSpPr>
            <a:spLocks noGrp="1"/>
          </p:cNvSpPr>
          <p:nvPr>
            <p:ph type="hdr" sz="quarter" idx="10"/>
          </p:nvPr>
        </p:nvSpPr>
        <p:spPr/>
        <p:txBody>
          <a:bodyPr/>
          <a:lstStyle/>
          <a:p>
            <a:r>
              <a:rPr lang="en-US" smtClean="0"/>
              <a:t>Data Use</a:t>
            </a:r>
            <a:endParaRPr lang="en-US"/>
          </a:p>
        </p:txBody>
      </p:sp>
      <p:sp>
        <p:nvSpPr>
          <p:cNvPr id="5" name="Footer Placeholder 4"/>
          <p:cNvSpPr>
            <a:spLocks noGrp="1"/>
          </p:cNvSpPr>
          <p:nvPr>
            <p:ph type="ftr" sz="quarter" idx="11"/>
          </p:nvPr>
        </p:nvSpPr>
        <p:spPr/>
        <p:txBody>
          <a:bodyPr/>
          <a:lstStyle/>
          <a:p>
            <a:r>
              <a:rPr lang="en-US" smtClean="0"/>
              <a:t>AB - 5 Sept '07 - Durban</a:t>
            </a:r>
            <a:endParaRPr lang="en-US"/>
          </a:p>
        </p:txBody>
      </p:sp>
      <p:sp>
        <p:nvSpPr>
          <p:cNvPr id="6" name="Slide Number Placeholder 5"/>
          <p:cNvSpPr>
            <a:spLocks noGrp="1"/>
          </p:cNvSpPr>
          <p:nvPr>
            <p:ph type="sldNum" sz="quarter" idx="12"/>
          </p:nvPr>
        </p:nvSpPr>
        <p:spPr/>
        <p:txBody>
          <a:bodyPr/>
          <a:lstStyle/>
          <a:p>
            <a:fld id="{62CDA839-1CB5-4A42-B654-512133AC86C3}" type="slidenum">
              <a:rPr lang="en-US" smtClean="0"/>
              <a:pPr/>
              <a:t>88</a:t>
            </a:fld>
            <a:endParaRPr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Data Use</a:t>
            </a:r>
          </a:p>
        </p:txBody>
      </p:sp>
      <p:sp>
        <p:nvSpPr>
          <p:cNvPr id="5" name="Rectangle 6"/>
          <p:cNvSpPr>
            <a:spLocks noGrp="1" noChangeArrowheads="1"/>
          </p:cNvSpPr>
          <p:nvPr>
            <p:ph type="ftr" sz="quarter" idx="4"/>
          </p:nvPr>
        </p:nvSpPr>
        <p:spPr>
          <a:ln/>
        </p:spPr>
        <p:txBody>
          <a:bodyPr/>
          <a:lstStyle/>
          <a:p>
            <a:r>
              <a:rPr lang="en-US"/>
              <a:t>AB - 5 Sept '07 - Durban</a:t>
            </a:r>
          </a:p>
        </p:txBody>
      </p:sp>
      <p:sp>
        <p:nvSpPr>
          <p:cNvPr id="6" name="Rectangle 7"/>
          <p:cNvSpPr>
            <a:spLocks noGrp="1" noChangeArrowheads="1"/>
          </p:cNvSpPr>
          <p:nvPr>
            <p:ph type="sldNum" sz="quarter" idx="5"/>
          </p:nvPr>
        </p:nvSpPr>
        <p:spPr>
          <a:ln/>
        </p:spPr>
        <p:txBody>
          <a:bodyPr/>
          <a:lstStyle/>
          <a:p>
            <a:fld id="{D87EB2E2-8E9B-49F3-98CB-0A4F6F8DACA7}" type="slidenum">
              <a:rPr lang="en-US"/>
              <a:pPr/>
              <a:t>89</a:t>
            </a:fld>
            <a:endParaRPr lang="en-US"/>
          </a:p>
        </p:txBody>
      </p:sp>
      <p:sp>
        <p:nvSpPr>
          <p:cNvPr id="181250" name="Rectangle 2"/>
          <p:cNvSpPr>
            <a:spLocks noGrp="1" noRot="1" noChangeAspect="1" noChangeArrowheads="1" noTextEdit="1"/>
          </p:cNvSpPr>
          <p:nvPr>
            <p:ph type="sldImg"/>
          </p:nvPr>
        </p:nvSpPr>
        <p:spPr>
          <a:ln/>
        </p:spPr>
      </p:sp>
      <p:sp>
        <p:nvSpPr>
          <p:cNvPr id="181251" name="Rectangle 3"/>
          <p:cNvSpPr>
            <a:spLocks noGrp="1" noChangeArrowheads="1"/>
          </p:cNvSpPr>
          <p:nvPr>
            <p:ph type="body" idx="1"/>
          </p:nvPr>
        </p:nvSpPr>
        <p:spPr/>
        <p:txBody>
          <a:bodyPr/>
          <a:lstStyle/>
          <a:p>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098"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a:effectLst/>
        </p:spPr>
        <p:txBody>
          <a:bodyPr wrap="none" anchor="ctr"/>
          <a:lstStyle/>
          <a:p>
            <a:endParaRPr lang="en-ZA"/>
          </a:p>
        </p:txBody>
      </p:sp>
      <p:grpSp>
        <p:nvGrpSpPr>
          <p:cNvPr id="4107" name="Group 11"/>
          <p:cNvGrpSpPr>
            <a:grpSpLocks/>
          </p:cNvGrpSpPr>
          <p:nvPr userDrawn="1"/>
        </p:nvGrpSpPr>
        <p:grpSpPr bwMode="auto">
          <a:xfrm>
            <a:off x="2736850" y="5121275"/>
            <a:ext cx="3657600" cy="1371600"/>
            <a:chOff x="2346" y="3156"/>
            <a:chExt cx="2304" cy="864"/>
          </a:xfrm>
        </p:grpSpPr>
        <p:pic>
          <p:nvPicPr>
            <p:cNvPr id="4101" name="Picture 5" descr="Vertical_RGB_600"/>
            <p:cNvPicPr>
              <a:picLocks noChangeAspect="1" noChangeArrowheads="1"/>
            </p:cNvPicPr>
            <p:nvPr/>
          </p:nvPicPr>
          <p:blipFill>
            <a:blip r:embed="rId2"/>
            <a:srcRect/>
            <a:stretch>
              <a:fillRect/>
            </a:stretch>
          </p:blipFill>
          <p:spPr bwMode="auto">
            <a:xfrm>
              <a:off x="2346" y="3156"/>
              <a:ext cx="1054" cy="864"/>
            </a:xfrm>
            <a:prstGeom prst="rect">
              <a:avLst/>
            </a:prstGeom>
            <a:noFill/>
          </p:spPr>
        </p:pic>
        <p:pic>
          <p:nvPicPr>
            <p:cNvPr id="4102" name="Picture 6" descr="logo_2004"/>
            <p:cNvPicPr>
              <a:picLocks noChangeAspect="1" noChangeArrowheads="1"/>
            </p:cNvPicPr>
            <p:nvPr/>
          </p:nvPicPr>
          <p:blipFill>
            <a:blip r:embed="rId3"/>
            <a:srcRect/>
            <a:stretch>
              <a:fillRect/>
            </a:stretch>
          </p:blipFill>
          <p:spPr bwMode="auto">
            <a:xfrm>
              <a:off x="3738" y="3156"/>
              <a:ext cx="912" cy="864"/>
            </a:xfrm>
            <a:prstGeom prst="rect">
              <a:avLst/>
            </a:prstGeom>
            <a:noFill/>
          </p:spPr>
        </p:pic>
      </p:grpSp>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a:t>Click to edit Master title style</a:t>
            </a:r>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a:t>Your Name Here</a:t>
            </a:r>
          </a:p>
          <a:p>
            <a:r>
              <a:rPr lang="en-US"/>
              <a:t>MEASURE Evaluation</a:t>
            </a:r>
          </a:p>
          <a:p>
            <a:r>
              <a:rPr lang="en-US"/>
              <a:t>Date Here</a:t>
            </a:r>
          </a:p>
        </p:txBody>
      </p:sp>
      <p:pic>
        <p:nvPicPr>
          <p:cNvPr id="4108" name="Picture 12"/>
          <p:cNvPicPr>
            <a:picLocks noChangeAspect="1" noChangeArrowheads="1"/>
          </p:cNvPicPr>
          <p:nvPr userDrawn="1"/>
        </p:nvPicPr>
        <p:blipFill>
          <a:blip r:embed="rId4"/>
          <a:srcRect/>
          <a:stretch>
            <a:fillRect/>
          </a:stretch>
        </p:blipFill>
        <p:spPr bwMode="auto">
          <a:xfrm>
            <a:off x="6800850" y="4987925"/>
            <a:ext cx="1076325" cy="1633538"/>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Slide Number Placeholder 3"/>
          <p:cNvSpPr>
            <a:spLocks noGrp="1"/>
          </p:cNvSpPr>
          <p:nvPr>
            <p:ph type="sldNum" sz="quarter" idx="10"/>
          </p:nvPr>
        </p:nvSpPr>
        <p:spPr/>
        <p:txBody>
          <a:bodyPr/>
          <a:lstStyle>
            <a:lvl1pPr>
              <a:defRPr/>
            </a:lvl1pPr>
          </a:lstStyle>
          <a:p>
            <a:fld id="{3396FC60-653E-41F2-85E4-B673336B7DEC}" type="slidenum">
              <a:rPr lang="en-US"/>
              <a:pPr/>
              <a:t>‹#›</a:t>
            </a:fld>
            <a:endParaRPr lang="en-US" sz="1200"/>
          </a:p>
        </p:txBody>
      </p:sp>
      <p:sp>
        <p:nvSpPr>
          <p:cNvPr id="5" name="Footer Placeholder 4"/>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42C9C873-7E83-4C7B-AE9F-3E561D171C91}" type="slidenum">
              <a:rPr lang="en-US"/>
              <a:pPr/>
              <a:t>‹#›</a:t>
            </a:fld>
            <a:endParaRPr lang="en-US" sz="1200"/>
          </a:p>
        </p:txBody>
      </p:sp>
      <p:sp>
        <p:nvSpPr>
          <p:cNvPr id="5" name="Footer Placeholder 4"/>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Slide Number Placeholder 4"/>
          <p:cNvSpPr>
            <a:spLocks noGrp="1"/>
          </p:cNvSpPr>
          <p:nvPr>
            <p:ph type="sldNum" sz="quarter" idx="10"/>
          </p:nvPr>
        </p:nvSpPr>
        <p:spPr/>
        <p:txBody>
          <a:bodyPr/>
          <a:lstStyle>
            <a:lvl1pPr>
              <a:defRPr/>
            </a:lvl1pPr>
          </a:lstStyle>
          <a:p>
            <a:fld id="{42CDB6B4-7AF4-407B-9400-F72A44EBE963}" type="slidenum">
              <a:rPr lang="en-US"/>
              <a:pPr/>
              <a:t>‹#›</a:t>
            </a:fld>
            <a:endParaRPr lang="en-US" sz="1200"/>
          </a:p>
        </p:txBody>
      </p:sp>
      <p:sp>
        <p:nvSpPr>
          <p:cNvPr id="6" name="Footer Placeholder 5"/>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Slide Number Placeholder 6"/>
          <p:cNvSpPr>
            <a:spLocks noGrp="1"/>
          </p:cNvSpPr>
          <p:nvPr>
            <p:ph type="sldNum" sz="quarter" idx="10"/>
          </p:nvPr>
        </p:nvSpPr>
        <p:spPr/>
        <p:txBody>
          <a:bodyPr/>
          <a:lstStyle>
            <a:lvl1pPr>
              <a:defRPr/>
            </a:lvl1pPr>
          </a:lstStyle>
          <a:p>
            <a:fld id="{C21361CE-A336-4847-BBD1-F6E58B9013F5}" type="slidenum">
              <a:rPr lang="en-US"/>
              <a:pPr/>
              <a:t>‹#›</a:t>
            </a:fld>
            <a:endParaRPr lang="en-US" sz="1200"/>
          </a:p>
        </p:txBody>
      </p:sp>
      <p:sp>
        <p:nvSpPr>
          <p:cNvPr id="8" name="Footer Placeholder 7"/>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Slide Number Placeholder 2"/>
          <p:cNvSpPr>
            <a:spLocks noGrp="1"/>
          </p:cNvSpPr>
          <p:nvPr>
            <p:ph type="sldNum" sz="quarter" idx="10"/>
          </p:nvPr>
        </p:nvSpPr>
        <p:spPr/>
        <p:txBody>
          <a:bodyPr/>
          <a:lstStyle>
            <a:lvl1pPr>
              <a:defRPr/>
            </a:lvl1pPr>
          </a:lstStyle>
          <a:p>
            <a:fld id="{BABA640A-6992-4CC3-9F72-77913A8B710B}" type="slidenum">
              <a:rPr lang="en-US"/>
              <a:pPr/>
              <a:t>‹#›</a:t>
            </a:fld>
            <a:endParaRPr lang="en-US" sz="1200"/>
          </a:p>
        </p:txBody>
      </p:sp>
      <p:sp>
        <p:nvSpPr>
          <p:cNvPr id="4" name="Footer Placeholder 3"/>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6737E46E-720E-439E-B3FF-EF3F410C7DF2}" type="slidenum">
              <a:rPr lang="en-US"/>
              <a:pPr/>
              <a:t>‹#›</a:t>
            </a:fld>
            <a:endParaRPr lang="en-US" sz="1200"/>
          </a:p>
        </p:txBody>
      </p:sp>
      <p:sp>
        <p:nvSpPr>
          <p:cNvPr id="3" name="Footer Placeholder 2"/>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DF04784C-63AF-4807-B197-3DE1D23BF1BE}" type="slidenum">
              <a:rPr lang="en-US"/>
              <a:pPr/>
              <a:t>‹#›</a:t>
            </a:fld>
            <a:endParaRPr lang="en-US" sz="1200"/>
          </a:p>
        </p:txBody>
      </p:sp>
      <p:sp>
        <p:nvSpPr>
          <p:cNvPr id="6" name="Footer Placeholder 5"/>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CCBB356D-12D9-439D-B605-01FBC83CB4DD}" type="slidenum">
              <a:rPr lang="en-US"/>
              <a:pPr/>
              <a:t>‹#›</a:t>
            </a:fld>
            <a:endParaRPr lang="en-US" sz="1200"/>
          </a:p>
        </p:txBody>
      </p:sp>
      <p:sp>
        <p:nvSpPr>
          <p:cNvPr id="6" name="Footer Placeholder 5"/>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Slide Number Placeholder 3"/>
          <p:cNvSpPr>
            <a:spLocks noGrp="1"/>
          </p:cNvSpPr>
          <p:nvPr>
            <p:ph type="sldNum" sz="quarter" idx="10"/>
          </p:nvPr>
        </p:nvSpPr>
        <p:spPr/>
        <p:txBody>
          <a:bodyPr/>
          <a:lstStyle>
            <a:lvl1pPr>
              <a:defRPr/>
            </a:lvl1pPr>
          </a:lstStyle>
          <a:p>
            <a:fld id="{798D60E0-316B-4FE5-8A0B-4E730BD96994}" type="slidenum">
              <a:rPr lang="en-US"/>
              <a:pPr/>
              <a:t>‹#›</a:t>
            </a:fld>
            <a:endParaRPr lang="en-US" sz="1200"/>
          </a:p>
        </p:txBody>
      </p:sp>
      <p:sp>
        <p:nvSpPr>
          <p:cNvPr id="5" name="Footer Placeholder 4"/>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Slide Number Placeholder 3"/>
          <p:cNvSpPr>
            <a:spLocks noGrp="1"/>
          </p:cNvSpPr>
          <p:nvPr>
            <p:ph type="sldNum" sz="quarter" idx="10"/>
          </p:nvPr>
        </p:nvSpPr>
        <p:spPr/>
        <p:txBody>
          <a:bodyPr/>
          <a:lstStyle>
            <a:lvl1pPr>
              <a:defRPr/>
            </a:lvl1pPr>
          </a:lstStyle>
          <a:p>
            <a:fld id="{A6186C47-8731-460A-ADC5-180769A3F069}" type="slidenum">
              <a:rPr lang="en-US"/>
              <a:pPr/>
              <a:t>‹#›</a:t>
            </a:fld>
            <a:endParaRPr lang="en-US" sz="1200"/>
          </a:p>
        </p:txBody>
      </p:sp>
      <p:sp>
        <p:nvSpPr>
          <p:cNvPr id="5" name="Footer Placeholder 4"/>
          <p:cNvSpPr>
            <a:spLocks noGrp="1"/>
          </p:cNvSpPr>
          <p:nvPr>
            <p:ph type="ftr" sz="quarter" idx="11"/>
          </p:nvPr>
        </p:nvSpPr>
        <p:spPr/>
        <p:txBody>
          <a:bodyPr/>
          <a:lstStyle>
            <a:lvl1pPr>
              <a:defRPr/>
            </a:lvl1pPr>
          </a:lstStyle>
          <a:p>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923925" y="274638"/>
            <a:ext cx="7762875" cy="52879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3" name="Slide Number Placeholder 2"/>
          <p:cNvSpPr>
            <a:spLocks noGrp="1"/>
          </p:cNvSpPr>
          <p:nvPr>
            <p:ph type="sldNum" sz="quarter" idx="10"/>
          </p:nvPr>
        </p:nvSpPr>
        <p:spPr>
          <a:xfrm>
            <a:off x="228600" y="6124575"/>
            <a:ext cx="1066800" cy="476250"/>
          </a:xfrm>
        </p:spPr>
        <p:txBody>
          <a:bodyPr/>
          <a:lstStyle>
            <a:lvl1pPr>
              <a:defRPr/>
            </a:lvl1pPr>
          </a:lstStyle>
          <a:p>
            <a:fld id="{DC598FBE-3273-46DE-97FB-D2A4E66D0F01}" type="slidenum">
              <a:rPr lang="en-US"/>
              <a:pPr/>
              <a:t>‹#›</a:t>
            </a:fld>
            <a:endParaRPr lang="en-US" sz="1200"/>
          </a:p>
        </p:txBody>
      </p:sp>
      <p:sp>
        <p:nvSpPr>
          <p:cNvPr id="4" name="Footer Placeholder 3"/>
          <p:cNvSpPr>
            <a:spLocks noGrp="1"/>
          </p:cNvSpPr>
          <p:nvPr>
            <p:ph type="ftr" sz="quarter" idx="11"/>
          </p:nvPr>
        </p:nvSpPr>
        <p:spPr>
          <a:xfrm>
            <a:off x="685800" y="6096000"/>
            <a:ext cx="2390775" cy="476250"/>
          </a:xfrm>
        </p:spPr>
        <p:txBody>
          <a:bodyPr/>
          <a:lstStyle>
            <a:lvl1pPr>
              <a:defRPr/>
            </a:lvl1p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23925" y="274638"/>
            <a:ext cx="7762875" cy="1143000"/>
          </a:xfrm>
        </p:spPr>
        <p:txBody>
          <a:bodyPr/>
          <a:lstStyle/>
          <a:p>
            <a:r>
              <a:rPr lang="en-US" smtClean="0"/>
              <a:t>Click to edit Master title style</a:t>
            </a:r>
            <a:endParaRPr lang="en-ZA"/>
          </a:p>
        </p:txBody>
      </p:sp>
      <p:sp>
        <p:nvSpPr>
          <p:cNvPr id="3" name="Text Placeholder 2"/>
          <p:cNvSpPr>
            <a:spLocks noGrp="1"/>
          </p:cNvSpPr>
          <p:nvPr>
            <p:ph type="body" sz="half" idx="1"/>
          </p:nvPr>
        </p:nvSpPr>
        <p:spPr>
          <a:xfrm>
            <a:off x="923925" y="1600200"/>
            <a:ext cx="3805238" cy="3962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881563" y="1600200"/>
            <a:ext cx="3805237" cy="3962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Slide Number Placeholder 4"/>
          <p:cNvSpPr>
            <a:spLocks noGrp="1"/>
          </p:cNvSpPr>
          <p:nvPr>
            <p:ph type="sldNum" sz="quarter" idx="10"/>
          </p:nvPr>
        </p:nvSpPr>
        <p:spPr>
          <a:xfrm>
            <a:off x="228600" y="6124575"/>
            <a:ext cx="1066800" cy="476250"/>
          </a:xfrm>
        </p:spPr>
        <p:txBody>
          <a:bodyPr/>
          <a:lstStyle>
            <a:lvl1pPr>
              <a:defRPr/>
            </a:lvl1pPr>
          </a:lstStyle>
          <a:p>
            <a:fld id="{092A0164-2DD7-4536-A64B-BA56DE2E0CFB}" type="slidenum">
              <a:rPr lang="en-US"/>
              <a:pPr/>
              <a:t>‹#›</a:t>
            </a:fld>
            <a:endParaRPr lang="en-US" sz="1200"/>
          </a:p>
        </p:txBody>
      </p:sp>
      <p:sp>
        <p:nvSpPr>
          <p:cNvPr id="6" name="Footer Placeholder 5"/>
          <p:cNvSpPr>
            <a:spLocks noGrp="1"/>
          </p:cNvSpPr>
          <p:nvPr>
            <p:ph type="ftr" sz="quarter" idx="11"/>
          </p:nvPr>
        </p:nvSpPr>
        <p:spPr>
          <a:xfrm>
            <a:off x="685800" y="6096000"/>
            <a:ext cx="2390775" cy="476250"/>
          </a:xfrm>
        </p:spPr>
        <p:txBody>
          <a:bodyPr/>
          <a:lstStyle>
            <a:lvl1pPr>
              <a:defRPr/>
            </a:lvl1pPr>
          </a:lstStyle>
          <a:p>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923925" y="274638"/>
            <a:ext cx="7762875" cy="1143000"/>
          </a:xfrm>
        </p:spPr>
        <p:txBody>
          <a:bodyPr/>
          <a:lstStyle/>
          <a:p>
            <a:r>
              <a:rPr lang="en-US" smtClean="0"/>
              <a:t>Click to edit Master title style</a:t>
            </a:r>
            <a:endParaRPr lang="en-ZA"/>
          </a:p>
        </p:txBody>
      </p:sp>
      <p:sp>
        <p:nvSpPr>
          <p:cNvPr id="3" name="Table Placeholder 2"/>
          <p:cNvSpPr>
            <a:spLocks noGrp="1"/>
          </p:cNvSpPr>
          <p:nvPr>
            <p:ph type="tbl" idx="1"/>
          </p:nvPr>
        </p:nvSpPr>
        <p:spPr>
          <a:xfrm>
            <a:off x="923925" y="1600200"/>
            <a:ext cx="7762875" cy="3962400"/>
          </a:xfrm>
        </p:spPr>
        <p:txBody>
          <a:bodyPr/>
          <a:lstStyle/>
          <a:p>
            <a:endParaRPr lang="en-ZA"/>
          </a:p>
        </p:txBody>
      </p:sp>
      <p:sp>
        <p:nvSpPr>
          <p:cNvPr id="4" name="Slide Number Placeholder 3"/>
          <p:cNvSpPr>
            <a:spLocks noGrp="1"/>
          </p:cNvSpPr>
          <p:nvPr>
            <p:ph type="sldNum" sz="quarter" idx="10"/>
          </p:nvPr>
        </p:nvSpPr>
        <p:spPr>
          <a:xfrm>
            <a:off x="228600" y="6124575"/>
            <a:ext cx="1066800" cy="476250"/>
          </a:xfrm>
        </p:spPr>
        <p:txBody>
          <a:bodyPr/>
          <a:lstStyle>
            <a:lvl1pPr>
              <a:defRPr/>
            </a:lvl1pPr>
          </a:lstStyle>
          <a:p>
            <a:fld id="{E3B17CA5-6BC0-4E7F-8211-876E1D74D489}" type="slidenum">
              <a:rPr lang="en-US"/>
              <a:pPr/>
              <a:t>‹#›</a:t>
            </a:fld>
            <a:endParaRPr lang="en-US" sz="1200"/>
          </a:p>
        </p:txBody>
      </p:sp>
      <p:sp>
        <p:nvSpPr>
          <p:cNvPr id="5" name="Footer Placeholder 4"/>
          <p:cNvSpPr>
            <a:spLocks noGrp="1"/>
          </p:cNvSpPr>
          <p:nvPr>
            <p:ph type="ftr" sz="quarter" idx="11"/>
          </p:nvPr>
        </p:nvSpPr>
        <p:spPr>
          <a:xfrm>
            <a:off x="685800" y="6096000"/>
            <a:ext cx="2390775" cy="476250"/>
          </a:xfrm>
        </p:spPr>
        <p:txBody>
          <a:bodyPr/>
          <a:lstStyle>
            <a:lvl1pPr>
              <a:defRPr/>
            </a:lvl1pPr>
          </a:lstStyle>
          <a:p>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ZA"/>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ZA"/>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ZA"/>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ZA"/>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ZA"/>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ZA"/>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jpe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a:effectLst/>
        </p:spPr>
        <p:txBody>
          <a:bodyPr wrap="none" anchor="ctr"/>
          <a:lstStyle/>
          <a:p>
            <a:endParaRPr lang="en-ZA"/>
          </a:p>
        </p:txBody>
      </p:sp>
      <p:sp>
        <p:nvSpPr>
          <p:cNvPr id="3075" name="Rectangle 3"/>
          <p:cNvSpPr>
            <a:spLocks noGrp="1" noChangeArrowheads="1"/>
          </p:cNvSpPr>
          <p:nvPr>
            <p:ph type="title"/>
          </p:nvPr>
        </p:nvSpPr>
        <p:spPr bwMode="auto">
          <a:xfrm>
            <a:off x="923925" y="274638"/>
            <a:ext cx="7762875"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6" name="Rectangle 4"/>
          <p:cNvSpPr>
            <a:spLocks noGrp="1" noChangeArrowheads="1"/>
          </p:cNvSpPr>
          <p:nvPr>
            <p:ph type="body" idx="1"/>
          </p:nvPr>
        </p:nvSpPr>
        <p:spPr bwMode="auto">
          <a:xfrm>
            <a:off x="923925" y="1600200"/>
            <a:ext cx="7762875" cy="3962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rgbClr val="969696"/>
                </a:solidFill>
              </a:defRPr>
            </a:lvl1pPr>
          </a:lstStyle>
          <a:p>
            <a:fld id="{F8186414-A2BC-4C8F-BD95-F74F3C1D4BDA}" type="slidenum">
              <a:rPr lang="en-US"/>
              <a:pPr/>
              <a:t>‹#›</a:t>
            </a:fld>
            <a:endParaRPr lang="en-US" sz="1200"/>
          </a:p>
        </p:txBody>
      </p:sp>
      <p:sp>
        <p:nvSpPr>
          <p:cNvPr id="3078" name="Line 6"/>
          <p:cNvSpPr>
            <a:spLocks noChangeShapeType="1"/>
          </p:cNvSpPr>
          <p:nvPr/>
        </p:nvSpPr>
        <p:spPr bwMode="auto">
          <a:xfrm>
            <a:off x="1270000" y="6477000"/>
            <a:ext cx="7569200" cy="0"/>
          </a:xfrm>
          <a:prstGeom prst="line">
            <a:avLst/>
          </a:prstGeom>
          <a:noFill/>
          <a:ln w="9525">
            <a:solidFill>
              <a:schemeClr val="tx1"/>
            </a:solidFill>
            <a:round/>
            <a:headEnd/>
            <a:tailEnd/>
          </a:ln>
          <a:effectLst/>
        </p:spPr>
        <p:txBody>
          <a:bodyPr/>
          <a:lstStyle/>
          <a:p>
            <a:endParaRPr lang="en-ZA"/>
          </a:p>
        </p:txBody>
      </p:sp>
      <p:sp>
        <p:nvSpPr>
          <p:cNvPr id="3079" name="Rectangle 7"/>
          <p:cNvSpPr>
            <a:spLocks noGrp="1" noChangeArrowheads="1"/>
          </p:cNvSpPr>
          <p:nvPr>
            <p:ph type="ftr" sz="quarter" idx="3"/>
          </p:nvPr>
        </p:nvSpPr>
        <p:spPr bwMode="auto">
          <a:xfrm>
            <a:off x="685800" y="6096000"/>
            <a:ext cx="23907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solidFill>
                  <a:srgbClr val="969696"/>
                </a:solidFill>
              </a:defRPr>
            </a:lvl1pPr>
          </a:lstStyle>
          <a:p>
            <a:endParaRPr lang="en-US"/>
          </a:p>
        </p:txBody>
      </p:sp>
      <p:grpSp>
        <p:nvGrpSpPr>
          <p:cNvPr id="3084" name="Group 12"/>
          <p:cNvGrpSpPr>
            <a:grpSpLocks/>
          </p:cNvGrpSpPr>
          <p:nvPr userDrawn="1"/>
        </p:nvGrpSpPr>
        <p:grpSpPr bwMode="auto">
          <a:xfrm>
            <a:off x="3251200" y="5770563"/>
            <a:ext cx="2241550" cy="925512"/>
            <a:chOff x="2321" y="3643"/>
            <a:chExt cx="1412" cy="583"/>
          </a:xfrm>
        </p:grpSpPr>
        <p:pic>
          <p:nvPicPr>
            <p:cNvPr id="3080" name="Picture 8" descr="Vertical_RGB_600"/>
            <p:cNvPicPr>
              <a:picLocks noChangeAspect="1" noChangeArrowheads="1"/>
            </p:cNvPicPr>
            <p:nvPr/>
          </p:nvPicPr>
          <p:blipFill>
            <a:blip r:embed="rId16"/>
            <a:srcRect/>
            <a:stretch>
              <a:fillRect/>
            </a:stretch>
          </p:blipFill>
          <p:spPr bwMode="auto">
            <a:xfrm>
              <a:off x="2321" y="3650"/>
              <a:ext cx="703" cy="576"/>
            </a:xfrm>
            <a:prstGeom prst="rect">
              <a:avLst/>
            </a:prstGeom>
            <a:noFill/>
          </p:spPr>
        </p:pic>
        <p:pic>
          <p:nvPicPr>
            <p:cNvPr id="3081" name="Picture 9" descr="logo_2004"/>
            <p:cNvPicPr>
              <a:picLocks noChangeAspect="1" noChangeArrowheads="1"/>
            </p:cNvPicPr>
            <p:nvPr/>
          </p:nvPicPr>
          <p:blipFill>
            <a:blip r:embed="rId17" cstate="print"/>
            <a:srcRect/>
            <a:stretch>
              <a:fillRect/>
            </a:stretch>
          </p:blipFill>
          <p:spPr bwMode="auto">
            <a:xfrm>
              <a:off x="3125" y="3643"/>
              <a:ext cx="608" cy="576"/>
            </a:xfrm>
            <a:prstGeom prst="rect">
              <a:avLst/>
            </a:prstGeom>
            <a:noFill/>
          </p:spPr>
        </p:pic>
      </p:grpSp>
      <p:pic>
        <p:nvPicPr>
          <p:cNvPr id="3085" name="Picture 13"/>
          <p:cNvPicPr>
            <a:picLocks noChangeAspect="1" noChangeArrowheads="1"/>
          </p:cNvPicPr>
          <p:nvPr userDrawn="1"/>
        </p:nvPicPr>
        <p:blipFill>
          <a:blip r:embed="rId18"/>
          <a:srcRect/>
          <a:stretch>
            <a:fillRect/>
          </a:stretch>
        </p:blipFill>
        <p:spPr bwMode="auto">
          <a:xfrm>
            <a:off x="5702300" y="5819775"/>
            <a:ext cx="684213" cy="1038225"/>
          </a:xfrm>
          <a:prstGeom prst="rect">
            <a:avLst/>
          </a:prstGeom>
          <a:noFill/>
        </p:spPr>
      </p:pic>
    </p:spTree>
  </p:cSld>
  <p:clrMap bg1="dk2" tx1="lt1" bg2="dk1" tx2="lt2" accent1="accent1" accent2="accent2" accent3="accent3" accent4="accent4" accent5="accent5" accent6="accent6" hlink="hlink" folHlink="folHlink"/>
  <p:sldLayoutIdLst>
    <p:sldLayoutId id="2147483650"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85" r:id="rId12"/>
    <p:sldLayoutId id="2147483686" r:id="rId13"/>
    <p:sldLayoutId id="2147483687" r:id="rId14"/>
  </p:sldLayoutIdLst>
  <p:hf hdr="0" ftr="0" dt="0"/>
  <p:txStyles>
    <p:titleStyle>
      <a:lvl1pPr algn="l" rtl="0" fontAlgn="base">
        <a:spcBef>
          <a:spcPct val="0"/>
        </a:spcBef>
        <a:spcAft>
          <a:spcPct val="0"/>
        </a:spcAft>
        <a:defRPr sz="3600" b="1">
          <a:solidFill>
            <a:schemeClr val="tx1"/>
          </a:solidFill>
          <a:latin typeface="+mj-lt"/>
          <a:ea typeface="+mj-ea"/>
          <a:cs typeface="+mj-cs"/>
        </a:defRPr>
      </a:lvl1pPr>
      <a:lvl2pPr algn="l" rtl="0" fontAlgn="base">
        <a:spcBef>
          <a:spcPct val="0"/>
        </a:spcBef>
        <a:spcAft>
          <a:spcPct val="0"/>
        </a:spcAft>
        <a:defRPr sz="3600" b="1">
          <a:solidFill>
            <a:schemeClr val="tx1"/>
          </a:solidFill>
          <a:latin typeface="Arial" charset="0"/>
        </a:defRPr>
      </a:lvl2pPr>
      <a:lvl3pPr algn="l" rtl="0" fontAlgn="base">
        <a:spcBef>
          <a:spcPct val="0"/>
        </a:spcBef>
        <a:spcAft>
          <a:spcPct val="0"/>
        </a:spcAft>
        <a:defRPr sz="3600" b="1">
          <a:solidFill>
            <a:schemeClr val="tx1"/>
          </a:solidFill>
          <a:latin typeface="Arial" charset="0"/>
        </a:defRPr>
      </a:lvl3pPr>
      <a:lvl4pPr algn="l" rtl="0" fontAlgn="base">
        <a:spcBef>
          <a:spcPct val="0"/>
        </a:spcBef>
        <a:spcAft>
          <a:spcPct val="0"/>
        </a:spcAft>
        <a:defRPr sz="3600" b="1">
          <a:solidFill>
            <a:schemeClr val="tx1"/>
          </a:solidFill>
          <a:latin typeface="Arial" charset="0"/>
        </a:defRPr>
      </a:lvl4pPr>
      <a:lvl5pPr algn="l" rtl="0" fontAlgn="base">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p:titleStyle>
    <p:bodyStyle>
      <a:lvl1pPr marL="342900" indent="-342900" algn="l" rtl="0" fontAlgn="base">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fontAlgn="base">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133D8D"/>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oleObject" Target="../embeddings/oleObject4.bin"/></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8.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70.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notesSlide" Target="../notesSlides/notesSlide7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4.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4.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81.xml"/><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oleObject" Target="../embeddings/Microsoft_Office_Excel_97-2003_Worksheet1.xls"/></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9.xml"/><Relationship Id="rId1" Type="http://schemas.openxmlformats.org/officeDocument/2006/relationships/slideLayout" Target="../slideLayouts/slideLayout32.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a:t>Data Use:</a:t>
            </a:r>
          </a:p>
        </p:txBody>
      </p:sp>
      <p:sp>
        <p:nvSpPr>
          <p:cNvPr id="2051" name="Rectangle 3"/>
          <p:cNvSpPr>
            <a:spLocks noGrp="1" noChangeArrowheads="1"/>
          </p:cNvSpPr>
          <p:nvPr>
            <p:ph type="subTitle" idx="1"/>
          </p:nvPr>
        </p:nvSpPr>
        <p:spPr>
          <a:xfrm>
            <a:off x="515938" y="2192338"/>
            <a:ext cx="8126412" cy="2093912"/>
          </a:xfrm>
        </p:spPr>
        <p:txBody>
          <a:bodyPr/>
          <a:lstStyle/>
          <a:p>
            <a:r>
              <a:rPr lang="en-US" dirty="0"/>
              <a:t>Strengthening Programs through Improved Use of Data</a:t>
            </a:r>
          </a:p>
          <a:p>
            <a:endParaRPr lang="en-US" dirty="0"/>
          </a:p>
          <a:p>
            <a:r>
              <a:rPr lang="en-US" dirty="0" smtClean="0"/>
              <a:t> </a:t>
            </a:r>
            <a:r>
              <a:rPr lang="en-US" dirty="0"/>
              <a:t>Andy Beke</a:t>
            </a:r>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FB17A9AA-4F7B-4646-B88C-C057E0B45192}" type="slidenum">
              <a:rPr lang="en-US"/>
              <a:pPr/>
              <a:t>2</a:t>
            </a:fld>
            <a:endParaRPr lang="en-US" sz="1200"/>
          </a:p>
        </p:txBody>
      </p:sp>
      <p:sp>
        <p:nvSpPr>
          <p:cNvPr id="194562" name="Rectangle 2"/>
          <p:cNvSpPr>
            <a:spLocks noGrp="1" noChangeArrowheads="1"/>
          </p:cNvSpPr>
          <p:nvPr>
            <p:ph type="title"/>
          </p:nvPr>
        </p:nvSpPr>
        <p:spPr/>
        <p:txBody>
          <a:bodyPr/>
          <a:lstStyle/>
          <a:p>
            <a:pPr algn="ctr"/>
            <a:r>
              <a:rPr lang="en-US" sz="3200" b="0">
                <a:latin typeface="Verdana" pitchFamily="34" charset="0"/>
              </a:rPr>
              <a:t>SESSION GOAL</a:t>
            </a:r>
            <a:endParaRPr lang="en-GB"/>
          </a:p>
        </p:txBody>
      </p:sp>
      <p:sp>
        <p:nvSpPr>
          <p:cNvPr id="194563" name="Rectangle 3"/>
          <p:cNvSpPr>
            <a:spLocks noGrp="1" noChangeArrowheads="1"/>
          </p:cNvSpPr>
          <p:nvPr>
            <p:ph type="body" idx="1"/>
          </p:nvPr>
        </p:nvSpPr>
        <p:spPr>
          <a:xfrm>
            <a:off x="457200" y="1981200"/>
            <a:ext cx="8305800" cy="2590800"/>
          </a:xfrm>
        </p:spPr>
        <p:txBody>
          <a:bodyPr/>
          <a:lstStyle/>
          <a:p>
            <a:r>
              <a:rPr lang="en-US">
                <a:cs typeface="Times New Roman" pitchFamily="18" charset="0"/>
              </a:rPr>
              <a:t>To enhance the understanding of key concepts of data and information dissemination and utilization for the purposes of information sharing, accountability, and programme improvement. </a:t>
            </a:r>
          </a:p>
          <a:p>
            <a:endParaRPr lang="en-US">
              <a:cs typeface="Times New Roman" pitchFamily="18"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9072390F-4843-48FB-9412-9EDDA9E0C5BC}" type="slidenum">
              <a:rPr lang="en-US"/>
              <a:pPr/>
              <a:t>3</a:t>
            </a:fld>
            <a:endParaRPr lang="en-US" sz="1200"/>
          </a:p>
        </p:txBody>
      </p:sp>
      <p:sp>
        <p:nvSpPr>
          <p:cNvPr id="25602" name="Rectangle 2"/>
          <p:cNvSpPr>
            <a:spLocks noGrp="1" noChangeArrowheads="1"/>
          </p:cNvSpPr>
          <p:nvPr>
            <p:ph type="title"/>
          </p:nvPr>
        </p:nvSpPr>
        <p:spPr>
          <a:xfrm>
            <a:off x="228600" y="1295400"/>
            <a:ext cx="8686800" cy="3048000"/>
          </a:xfrm>
        </p:spPr>
        <p:txBody>
          <a:bodyPr/>
          <a:lstStyle/>
          <a:p>
            <a:pPr algn="ctr"/>
            <a:r>
              <a:rPr lang="en-US" sz="4400" i="1">
                <a:latin typeface="Verdana" pitchFamily="34" charset="0"/>
              </a:rPr>
              <a:t>INVOLVEMENT BRINGS COMMITMENT</a:t>
            </a:r>
            <a:r>
              <a:rPr lang="en-US" sz="4800"/>
              <a:t> </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E982078B-B16E-462A-B34F-7379BA63C2EE}" type="slidenum">
              <a:rPr lang="en-US"/>
              <a:pPr/>
              <a:t>4</a:t>
            </a:fld>
            <a:endParaRPr lang="en-US" sz="1200"/>
          </a:p>
        </p:txBody>
      </p:sp>
      <p:sp>
        <p:nvSpPr>
          <p:cNvPr id="196610" name="Rectangle 2"/>
          <p:cNvSpPr>
            <a:spLocks noGrp="1" noChangeArrowheads="1"/>
          </p:cNvSpPr>
          <p:nvPr>
            <p:ph type="title"/>
          </p:nvPr>
        </p:nvSpPr>
        <p:spPr>
          <a:xfrm>
            <a:off x="923925" y="274638"/>
            <a:ext cx="7762875" cy="714375"/>
          </a:xfrm>
        </p:spPr>
        <p:txBody>
          <a:bodyPr/>
          <a:lstStyle/>
          <a:p>
            <a:r>
              <a:rPr lang="en-US" sz="3200" b="0">
                <a:latin typeface="Verdana" pitchFamily="34" charset="0"/>
              </a:rPr>
              <a:t>SESSION OBJECTIVES</a:t>
            </a:r>
            <a:endParaRPr lang="en-GB"/>
          </a:p>
        </p:txBody>
      </p:sp>
      <p:sp>
        <p:nvSpPr>
          <p:cNvPr id="196611" name="Rectangle 3"/>
          <p:cNvSpPr>
            <a:spLocks noGrp="1" noChangeArrowheads="1"/>
          </p:cNvSpPr>
          <p:nvPr>
            <p:ph type="body" idx="1"/>
          </p:nvPr>
        </p:nvSpPr>
        <p:spPr>
          <a:xfrm>
            <a:off x="685800" y="1468438"/>
            <a:ext cx="7732713" cy="4260850"/>
          </a:xfrm>
        </p:spPr>
        <p:txBody>
          <a:bodyPr/>
          <a:lstStyle/>
          <a:p>
            <a:r>
              <a:rPr lang="en-US" sz="2000" b="1">
                <a:cs typeface="Times New Roman" pitchFamily="18" charset="0"/>
              </a:rPr>
              <a:t>By the end of this session, participants will be able to:</a:t>
            </a:r>
          </a:p>
          <a:p>
            <a:pPr>
              <a:buFont typeface="Wingdings" pitchFamily="2" charset="2"/>
              <a:buNone/>
            </a:pPr>
            <a:endParaRPr lang="en-US" sz="2000">
              <a:cs typeface="Times New Roman" pitchFamily="18" charset="0"/>
            </a:endParaRPr>
          </a:p>
          <a:p>
            <a:pPr lvl="1">
              <a:buFont typeface="Wingdings" pitchFamily="2" charset="2"/>
              <a:buChar char="o"/>
            </a:pPr>
            <a:r>
              <a:rPr lang="en-US" sz="2000">
                <a:cs typeface="Times New Roman" pitchFamily="18" charset="0"/>
              </a:rPr>
              <a:t>Define key concepts and the purposes of data and information dissemination and utilization, and how it relates to strengthening the overall M&amp;E capacity. </a:t>
            </a:r>
          </a:p>
          <a:p>
            <a:pPr lvl="1">
              <a:buFont typeface="Wingdings" pitchFamily="2" charset="2"/>
              <a:buChar char="o"/>
            </a:pPr>
            <a:r>
              <a:rPr lang="en-US" sz="2000">
                <a:cs typeface="Times New Roman" pitchFamily="18" charset="0"/>
              </a:rPr>
              <a:t>Demonstrate an understanding of decisions and decision making.</a:t>
            </a:r>
          </a:p>
          <a:p>
            <a:pPr lvl="1">
              <a:buFont typeface="Wingdings" pitchFamily="2" charset="2"/>
              <a:buChar char="o"/>
            </a:pPr>
            <a:r>
              <a:rPr lang="en-US" sz="2000">
                <a:cs typeface="Times New Roman" pitchFamily="18" charset="0"/>
              </a:rPr>
              <a:t>Use different ‘Data Demand and Information Use’ tools</a:t>
            </a:r>
          </a:p>
          <a:p>
            <a:pPr lvl="1">
              <a:buFont typeface="Wingdings" pitchFamily="2" charset="2"/>
              <a:buChar char="o"/>
            </a:pPr>
            <a:r>
              <a:rPr lang="en-US" sz="2000">
                <a:cs typeface="Times New Roman" pitchFamily="18" charset="0"/>
              </a:rPr>
              <a:t>List common barriers to information dissemination and utilization, and propose methods to overcome them.</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6AA078D7-FA02-4A0A-A82E-A91144D4197F}" type="slidenum">
              <a:rPr lang="en-US"/>
              <a:pPr/>
              <a:t>5</a:t>
            </a:fld>
            <a:endParaRPr lang="en-US" sz="1200"/>
          </a:p>
        </p:txBody>
      </p:sp>
      <p:sp>
        <p:nvSpPr>
          <p:cNvPr id="198658" name="Rectangle 2"/>
          <p:cNvSpPr>
            <a:spLocks noGrp="1" noChangeArrowheads="1"/>
          </p:cNvSpPr>
          <p:nvPr>
            <p:ph type="title"/>
          </p:nvPr>
        </p:nvSpPr>
        <p:spPr>
          <a:xfrm>
            <a:off x="909638" y="0"/>
            <a:ext cx="7762875" cy="1143000"/>
          </a:xfrm>
        </p:spPr>
        <p:txBody>
          <a:bodyPr/>
          <a:lstStyle/>
          <a:p>
            <a:pPr algn="ctr"/>
            <a:r>
              <a:rPr lang="en-US" sz="3200" b="0">
                <a:latin typeface="Verdana" pitchFamily="34" charset="0"/>
              </a:rPr>
              <a:t>SESSION OVERVIEW</a:t>
            </a:r>
            <a:endParaRPr lang="en-GB"/>
          </a:p>
        </p:txBody>
      </p:sp>
      <p:sp>
        <p:nvSpPr>
          <p:cNvPr id="198659" name="Rectangle 3"/>
          <p:cNvSpPr>
            <a:spLocks noGrp="1" noChangeArrowheads="1"/>
          </p:cNvSpPr>
          <p:nvPr>
            <p:ph type="body" idx="1"/>
          </p:nvPr>
        </p:nvSpPr>
        <p:spPr>
          <a:xfrm>
            <a:off x="457200" y="1466850"/>
            <a:ext cx="8686800" cy="5073650"/>
          </a:xfrm>
        </p:spPr>
        <p:txBody>
          <a:bodyPr/>
          <a:lstStyle/>
          <a:p>
            <a:r>
              <a:rPr lang="en-US" dirty="0">
                <a:cs typeface="Times New Roman" pitchFamily="18" charset="0"/>
              </a:rPr>
              <a:t>Key Concepts: Data – Information – Decision-making</a:t>
            </a:r>
          </a:p>
          <a:p>
            <a:pPr lvl="1"/>
            <a:r>
              <a:rPr lang="en-US" dirty="0">
                <a:solidFill>
                  <a:srgbClr val="FFFF00"/>
                </a:solidFill>
                <a:cs typeface="Times New Roman" pitchFamily="18" charset="0"/>
              </a:rPr>
              <a:t>Decision Exercise</a:t>
            </a:r>
          </a:p>
          <a:p>
            <a:r>
              <a:rPr lang="en-US" dirty="0">
                <a:cs typeface="Times New Roman" pitchFamily="18" charset="0"/>
              </a:rPr>
              <a:t>Purpose of Dissemination &amp; Utilization of Information </a:t>
            </a:r>
          </a:p>
          <a:p>
            <a:pPr lvl="1"/>
            <a:r>
              <a:rPr lang="en-US" dirty="0">
                <a:solidFill>
                  <a:srgbClr val="FFFF00"/>
                </a:solidFill>
                <a:cs typeface="Times New Roman" pitchFamily="18" charset="0"/>
              </a:rPr>
              <a:t>Indicator Use Exercise</a:t>
            </a:r>
          </a:p>
          <a:p>
            <a:r>
              <a:rPr lang="en-US" dirty="0" smtClean="0">
                <a:cs typeface="Times New Roman" pitchFamily="18" charset="0"/>
              </a:rPr>
              <a:t>Barriers to Data use </a:t>
            </a:r>
            <a:endParaRPr lang="en-US" dirty="0">
              <a:cs typeface="Times New Roman" pitchFamily="18" charset="0"/>
            </a:endParaRPr>
          </a:p>
          <a:p>
            <a:r>
              <a:rPr lang="en-US" dirty="0" smtClean="0">
                <a:cs typeface="Times New Roman" pitchFamily="18" charset="0"/>
              </a:rPr>
              <a:t>Seven steps to data use</a:t>
            </a:r>
          </a:p>
          <a:p>
            <a:r>
              <a:rPr lang="en-US" dirty="0" smtClean="0">
                <a:cs typeface="Times New Roman" pitchFamily="18" charset="0"/>
              </a:rPr>
              <a:t>Use</a:t>
            </a:r>
            <a:endParaRPr lang="en-US" dirty="0">
              <a:cs typeface="Times New Roman" pitchFamily="18" charset="0"/>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Slide Number Placeholder 1"/>
          <p:cNvSpPr>
            <a:spLocks noGrp="1"/>
          </p:cNvSpPr>
          <p:nvPr>
            <p:ph type="sldNum" sz="quarter" idx="10"/>
          </p:nvPr>
        </p:nvSpPr>
        <p:spPr/>
        <p:txBody>
          <a:bodyPr/>
          <a:lstStyle/>
          <a:p>
            <a:fld id="{B5ABE39C-C8B5-4E8B-82EA-26493F1EBA8A}" type="slidenum">
              <a:rPr lang="en-US"/>
              <a:pPr/>
              <a:t>6</a:t>
            </a:fld>
            <a:endParaRPr lang="en-US" sz="1200"/>
          </a:p>
        </p:txBody>
      </p:sp>
      <p:grpSp>
        <p:nvGrpSpPr>
          <p:cNvPr id="210946" name="Group 2"/>
          <p:cNvGrpSpPr>
            <a:grpSpLocks/>
          </p:cNvGrpSpPr>
          <p:nvPr/>
        </p:nvGrpSpPr>
        <p:grpSpPr bwMode="auto">
          <a:xfrm>
            <a:off x="2379663" y="496888"/>
            <a:ext cx="4537075" cy="3159125"/>
            <a:chOff x="0" y="2182"/>
            <a:chExt cx="2858" cy="2182"/>
          </a:xfrm>
        </p:grpSpPr>
        <p:sp>
          <p:nvSpPr>
            <p:cNvPr id="210947" name="Rectangle 3"/>
            <p:cNvSpPr>
              <a:spLocks noChangeArrowheads="1"/>
            </p:cNvSpPr>
            <p:nvPr/>
          </p:nvSpPr>
          <p:spPr bwMode="auto">
            <a:xfrm>
              <a:off x="0" y="2182"/>
              <a:ext cx="2858" cy="2182"/>
            </a:xfrm>
            <a:prstGeom prst="rect">
              <a:avLst/>
            </a:prstGeom>
            <a:noFill/>
            <a:ln w="9525">
              <a:noFill/>
              <a:miter lim="800000"/>
              <a:headEnd/>
              <a:tailEnd/>
            </a:ln>
            <a:effectLst/>
          </p:spPr>
          <p:txBody>
            <a:bodyPr>
              <a:spAutoFit/>
            </a:bodyPr>
            <a:lstStyle/>
            <a:p>
              <a:endParaRPr lang="en-ZA"/>
            </a:p>
          </p:txBody>
        </p:sp>
        <p:sp>
          <p:nvSpPr>
            <p:cNvPr id="210948" name="Rectangle 4"/>
            <p:cNvSpPr>
              <a:spLocks noChangeArrowheads="1"/>
            </p:cNvSpPr>
            <p:nvPr/>
          </p:nvSpPr>
          <p:spPr bwMode="auto">
            <a:xfrm>
              <a:off x="0" y="2182"/>
              <a:ext cx="2858" cy="0"/>
            </a:xfrm>
            <a:prstGeom prst="rect">
              <a:avLst/>
            </a:prstGeom>
            <a:noFill/>
            <a:ln w="9525">
              <a:noFill/>
              <a:miter lim="800000"/>
              <a:headEnd/>
              <a:tailEnd/>
            </a:ln>
            <a:effectLst/>
          </p:spPr>
          <p:txBody>
            <a:bodyPr>
              <a:spAutoFit/>
            </a:bodyPr>
            <a:lstStyle/>
            <a:p>
              <a:endParaRPr lang="en-ZA"/>
            </a:p>
          </p:txBody>
        </p:sp>
      </p:grpSp>
      <p:sp>
        <p:nvSpPr>
          <p:cNvPr id="210949" name="Rectangle 5"/>
          <p:cNvSpPr>
            <a:spLocks noChangeArrowheads="1"/>
          </p:cNvSpPr>
          <p:nvPr/>
        </p:nvSpPr>
        <p:spPr bwMode="auto">
          <a:xfrm>
            <a:off x="1350963" y="457200"/>
            <a:ext cx="7793037" cy="533400"/>
          </a:xfrm>
          <a:prstGeom prst="rect">
            <a:avLst/>
          </a:prstGeom>
          <a:noFill/>
          <a:ln w="9525">
            <a:noFill/>
            <a:miter lim="800000"/>
            <a:headEnd/>
            <a:tailEnd/>
          </a:ln>
          <a:effectLst/>
        </p:spPr>
        <p:txBody>
          <a:bodyPr anchor="b"/>
          <a:lstStyle/>
          <a:p>
            <a:r>
              <a:rPr lang="en-US" sz="3600" b="1">
                <a:effectLst>
                  <a:outerShdw blurRad="38100" dist="38100" dir="2700000" algn="tl">
                    <a:srgbClr val="000000"/>
                  </a:outerShdw>
                </a:effectLst>
              </a:rPr>
              <a:t>Decision Focus of a M/E System</a:t>
            </a:r>
          </a:p>
        </p:txBody>
      </p:sp>
      <p:sp>
        <p:nvSpPr>
          <p:cNvPr id="210950" name="Rectangle 6"/>
          <p:cNvSpPr>
            <a:spLocks noChangeArrowheads="1"/>
          </p:cNvSpPr>
          <p:nvPr/>
        </p:nvSpPr>
        <p:spPr bwMode="auto">
          <a:xfrm>
            <a:off x="592138" y="1081088"/>
            <a:ext cx="69850" cy="334962"/>
          </a:xfrm>
          <a:prstGeom prst="rect">
            <a:avLst/>
          </a:prstGeom>
          <a:noFill/>
          <a:ln w="9525">
            <a:noFill/>
            <a:miter lim="800000"/>
            <a:headEnd/>
            <a:tailEnd/>
          </a:ln>
        </p:spPr>
        <p:txBody>
          <a:bodyPr wrap="none" lIns="0" tIns="0" rIns="0" bIns="0">
            <a:spAutoFit/>
          </a:bodyPr>
          <a:lstStyle/>
          <a:p>
            <a:r>
              <a:rPr lang="en-US" sz="2200">
                <a:solidFill>
                  <a:srgbClr val="000000"/>
                </a:solidFill>
                <a:latin typeface="Times New Roman" pitchFamily="18" charset="0"/>
              </a:rPr>
              <a:t> </a:t>
            </a:r>
            <a:endParaRPr lang="en-US"/>
          </a:p>
        </p:txBody>
      </p:sp>
      <p:sp>
        <p:nvSpPr>
          <p:cNvPr id="210951" name="Rectangle 7"/>
          <p:cNvSpPr>
            <a:spLocks noChangeArrowheads="1"/>
          </p:cNvSpPr>
          <p:nvPr/>
        </p:nvSpPr>
        <p:spPr bwMode="auto">
          <a:xfrm>
            <a:off x="2651125" y="2870200"/>
            <a:ext cx="1590675" cy="2195513"/>
          </a:xfrm>
          <a:prstGeom prst="rect">
            <a:avLst/>
          </a:prstGeom>
          <a:solidFill>
            <a:srgbClr val="FFFFFF"/>
          </a:solidFill>
          <a:ln w="9525">
            <a:noFill/>
            <a:miter lim="800000"/>
            <a:headEnd/>
            <a:tailEnd/>
          </a:ln>
        </p:spPr>
        <p:txBody>
          <a:bodyPr/>
          <a:lstStyle/>
          <a:p>
            <a:endParaRPr lang="en-ZA"/>
          </a:p>
        </p:txBody>
      </p:sp>
      <p:sp>
        <p:nvSpPr>
          <p:cNvPr id="210952" name="Rectangle 8"/>
          <p:cNvSpPr>
            <a:spLocks noChangeArrowheads="1"/>
          </p:cNvSpPr>
          <p:nvPr/>
        </p:nvSpPr>
        <p:spPr bwMode="auto">
          <a:xfrm>
            <a:off x="2651125" y="2870200"/>
            <a:ext cx="1590675" cy="2195513"/>
          </a:xfrm>
          <a:prstGeom prst="rect">
            <a:avLst/>
          </a:prstGeom>
          <a:noFill/>
          <a:ln w="20638">
            <a:solidFill>
              <a:srgbClr val="000000"/>
            </a:solidFill>
            <a:miter lim="800000"/>
            <a:headEnd/>
            <a:tailEnd/>
          </a:ln>
        </p:spPr>
        <p:txBody>
          <a:bodyPr/>
          <a:lstStyle/>
          <a:p>
            <a:endParaRPr lang="en-ZA"/>
          </a:p>
        </p:txBody>
      </p:sp>
      <p:sp>
        <p:nvSpPr>
          <p:cNvPr id="210953" name="Rectangle 9"/>
          <p:cNvSpPr>
            <a:spLocks noChangeArrowheads="1"/>
          </p:cNvSpPr>
          <p:nvPr/>
        </p:nvSpPr>
        <p:spPr bwMode="auto">
          <a:xfrm>
            <a:off x="5634038" y="2870200"/>
            <a:ext cx="1592262" cy="2195513"/>
          </a:xfrm>
          <a:prstGeom prst="rect">
            <a:avLst/>
          </a:prstGeom>
          <a:solidFill>
            <a:srgbClr val="FFFFFF"/>
          </a:solidFill>
          <a:ln w="9525">
            <a:noFill/>
            <a:miter lim="800000"/>
            <a:headEnd/>
            <a:tailEnd/>
          </a:ln>
        </p:spPr>
        <p:txBody>
          <a:bodyPr/>
          <a:lstStyle/>
          <a:p>
            <a:endParaRPr lang="en-ZA"/>
          </a:p>
        </p:txBody>
      </p:sp>
      <p:sp>
        <p:nvSpPr>
          <p:cNvPr id="210954" name="Rectangle 10"/>
          <p:cNvSpPr>
            <a:spLocks noChangeArrowheads="1"/>
          </p:cNvSpPr>
          <p:nvPr/>
        </p:nvSpPr>
        <p:spPr bwMode="auto">
          <a:xfrm>
            <a:off x="5634038" y="2870200"/>
            <a:ext cx="1592262" cy="2195513"/>
          </a:xfrm>
          <a:prstGeom prst="rect">
            <a:avLst/>
          </a:prstGeom>
          <a:noFill/>
          <a:ln w="20638">
            <a:solidFill>
              <a:srgbClr val="000000"/>
            </a:solidFill>
            <a:miter lim="800000"/>
            <a:headEnd/>
            <a:tailEnd/>
          </a:ln>
        </p:spPr>
        <p:txBody>
          <a:bodyPr/>
          <a:lstStyle/>
          <a:p>
            <a:endParaRPr lang="en-ZA"/>
          </a:p>
        </p:txBody>
      </p:sp>
      <p:sp>
        <p:nvSpPr>
          <p:cNvPr id="210955" name="Freeform 11"/>
          <p:cNvSpPr>
            <a:spLocks/>
          </p:cNvSpPr>
          <p:nvPr/>
        </p:nvSpPr>
        <p:spPr bwMode="auto">
          <a:xfrm>
            <a:off x="4371975" y="3821113"/>
            <a:ext cx="46038" cy="69850"/>
          </a:xfrm>
          <a:custGeom>
            <a:avLst/>
            <a:gdLst/>
            <a:ahLst/>
            <a:cxnLst>
              <a:cxn ang="0">
                <a:pos x="0" y="44"/>
              </a:cxn>
              <a:cxn ang="0">
                <a:pos x="0" y="0"/>
              </a:cxn>
              <a:cxn ang="0">
                <a:pos x="29" y="0"/>
              </a:cxn>
              <a:cxn ang="0">
                <a:pos x="29" y="4"/>
              </a:cxn>
              <a:cxn ang="0">
                <a:pos x="4" y="4"/>
              </a:cxn>
              <a:cxn ang="0">
                <a:pos x="4" y="19"/>
              </a:cxn>
              <a:cxn ang="0">
                <a:pos x="25" y="19"/>
              </a:cxn>
              <a:cxn ang="0">
                <a:pos x="25" y="23"/>
              </a:cxn>
              <a:cxn ang="0">
                <a:pos x="4" y="23"/>
              </a:cxn>
              <a:cxn ang="0">
                <a:pos x="4" y="44"/>
              </a:cxn>
              <a:cxn ang="0">
                <a:pos x="0" y="44"/>
              </a:cxn>
            </a:cxnLst>
            <a:rect l="0" t="0" r="r" b="b"/>
            <a:pathLst>
              <a:path w="29" h="44">
                <a:moveTo>
                  <a:pt x="0" y="44"/>
                </a:moveTo>
                <a:lnTo>
                  <a:pt x="0" y="0"/>
                </a:lnTo>
                <a:lnTo>
                  <a:pt x="29" y="0"/>
                </a:lnTo>
                <a:lnTo>
                  <a:pt x="29" y="4"/>
                </a:lnTo>
                <a:lnTo>
                  <a:pt x="4" y="4"/>
                </a:lnTo>
                <a:lnTo>
                  <a:pt x="4" y="19"/>
                </a:lnTo>
                <a:lnTo>
                  <a:pt x="25" y="19"/>
                </a:lnTo>
                <a:lnTo>
                  <a:pt x="25" y="23"/>
                </a:lnTo>
                <a:lnTo>
                  <a:pt x="4" y="23"/>
                </a:lnTo>
                <a:lnTo>
                  <a:pt x="4" y="44"/>
                </a:lnTo>
                <a:lnTo>
                  <a:pt x="0" y="44"/>
                </a:lnTo>
                <a:close/>
              </a:path>
            </a:pathLst>
          </a:custGeom>
          <a:solidFill>
            <a:srgbClr val="FFFFFF"/>
          </a:solidFill>
          <a:ln w="9525">
            <a:noFill/>
            <a:round/>
            <a:headEnd/>
            <a:tailEnd/>
          </a:ln>
        </p:spPr>
        <p:txBody>
          <a:bodyPr/>
          <a:lstStyle/>
          <a:p>
            <a:endParaRPr lang="en-ZA"/>
          </a:p>
        </p:txBody>
      </p:sp>
      <p:sp>
        <p:nvSpPr>
          <p:cNvPr id="210956" name="Freeform 12"/>
          <p:cNvSpPr>
            <a:spLocks/>
          </p:cNvSpPr>
          <p:nvPr/>
        </p:nvSpPr>
        <p:spPr bwMode="auto">
          <a:xfrm>
            <a:off x="3403600" y="3771900"/>
            <a:ext cx="92075" cy="136525"/>
          </a:xfrm>
          <a:custGeom>
            <a:avLst/>
            <a:gdLst/>
            <a:ahLst/>
            <a:cxnLst>
              <a:cxn ang="0">
                <a:pos x="0" y="86"/>
              </a:cxn>
              <a:cxn ang="0">
                <a:pos x="10" y="86"/>
              </a:cxn>
              <a:cxn ang="0">
                <a:pos x="10" y="46"/>
              </a:cxn>
              <a:cxn ang="0">
                <a:pos x="48" y="46"/>
              </a:cxn>
              <a:cxn ang="0">
                <a:pos x="48" y="86"/>
              </a:cxn>
              <a:cxn ang="0">
                <a:pos x="58" y="86"/>
              </a:cxn>
              <a:cxn ang="0">
                <a:pos x="58" y="0"/>
              </a:cxn>
              <a:cxn ang="0">
                <a:pos x="48" y="0"/>
              </a:cxn>
              <a:cxn ang="0">
                <a:pos x="48" y="35"/>
              </a:cxn>
              <a:cxn ang="0">
                <a:pos x="10" y="35"/>
              </a:cxn>
              <a:cxn ang="0">
                <a:pos x="10" y="0"/>
              </a:cxn>
              <a:cxn ang="0">
                <a:pos x="0" y="0"/>
              </a:cxn>
              <a:cxn ang="0">
                <a:pos x="0" y="86"/>
              </a:cxn>
            </a:cxnLst>
            <a:rect l="0" t="0" r="r" b="b"/>
            <a:pathLst>
              <a:path w="58" h="86">
                <a:moveTo>
                  <a:pt x="0" y="86"/>
                </a:moveTo>
                <a:lnTo>
                  <a:pt x="10" y="86"/>
                </a:lnTo>
                <a:lnTo>
                  <a:pt x="10" y="46"/>
                </a:lnTo>
                <a:lnTo>
                  <a:pt x="48" y="46"/>
                </a:lnTo>
                <a:lnTo>
                  <a:pt x="48" y="86"/>
                </a:lnTo>
                <a:lnTo>
                  <a:pt x="58" y="86"/>
                </a:lnTo>
                <a:lnTo>
                  <a:pt x="58" y="0"/>
                </a:lnTo>
                <a:lnTo>
                  <a:pt x="48" y="0"/>
                </a:lnTo>
                <a:lnTo>
                  <a:pt x="48" y="35"/>
                </a:lnTo>
                <a:lnTo>
                  <a:pt x="10" y="35"/>
                </a:lnTo>
                <a:lnTo>
                  <a:pt x="10" y="0"/>
                </a:lnTo>
                <a:lnTo>
                  <a:pt x="0" y="0"/>
                </a:lnTo>
                <a:lnTo>
                  <a:pt x="0" y="86"/>
                </a:lnTo>
                <a:close/>
              </a:path>
            </a:pathLst>
          </a:custGeom>
          <a:solidFill>
            <a:srgbClr val="FFFFFF"/>
          </a:solidFill>
          <a:ln w="9525">
            <a:noFill/>
            <a:round/>
            <a:headEnd/>
            <a:tailEnd/>
          </a:ln>
        </p:spPr>
        <p:txBody>
          <a:bodyPr/>
          <a:lstStyle/>
          <a:p>
            <a:endParaRPr lang="en-ZA"/>
          </a:p>
        </p:txBody>
      </p:sp>
      <p:sp>
        <p:nvSpPr>
          <p:cNvPr id="210957" name="Freeform 13"/>
          <p:cNvSpPr>
            <a:spLocks/>
          </p:cNvSpPr>
          <p:nvPr/>
        </p:nvSpPr>
        <p:spPr bwMode="auto">
          <a:xfrm>
            <a:off x="3522663" y="3771900"/>
            <a:ext cx="109537" cy="136525"/>
          </a:xfrm>
          <a:custGeom>
            <a:avLst/>
            <a:gdLst/>
            <a:ahLst/>
            <a:cxnLst>
              <a:cxn ang="0">
                <a:pos x="8" y="12"/>
              </a:cxn>
              <a:cxn ang="0">
                <a:pos x="11" y="17"/>
              </a:cxn>
              <a:cxn ang="0">
                <a:pos x="11" y="21"/>
              </a:cxn>
              <a:cxn ang="0">
                <a:pos x="29" y="86"/>
              </a:cxn>
              <a:cxn ang="0">
                <a:pos x="40" y="86"/>
              </a:cxn>
              <a:cxn ang="0">
                <a:pos x="59" y="21"/>
              </a:cxn>
              <a:cxn ang="0">
                <a:pos x="59" y="17"/>
              </a:cxn>
              <a:cxn ang="0">
                <a:pos x="59" y="12"/>
              </a:cxn>
              <a:cxn ang="0">
                <a:pos x="59" y="86"/>
              </a:cxn>
              <a:cxn ang="0">
                <a:pos x="69" y="86"/>
              </a:cxn>
              <a:cxn ang="0">
                <a:pos x="69" y="0"/>
              </a:cxn>
              <a:cxn ang="0">
                <a:pos x="54" y="0"/>
              </a:cxn>
              <a:cxn ang="0">
                <a:pos x="36" y="67"/>
              </a:cxn>
              <a:cxn ang="0">
                <a:pos x="33" y="73"/>
              </a:cxn>
              <a:cxn ang="0">
                <a:pos x="33" y="67"/>
              </a:cxn>
              <a:cxn ang="0">
                <a:pos x="15" y="0"/>
              </a:cxn>
              <a:cxn ang="0">
                <a:pos x="0" y="0"/>
              </a:cxn>
              <a:cxn ang="0">
                <a:pos x="0" y="86"/>
              </a:cxn>
              <a:cxn ang="0">
                <a:pos x="8" y="86"/>
              </a:cxn>
              <a:cxn ang="0">
                <a:pos x="8" y="12"/>
              </a:cxn>
            </a:cxnLst>
            <a:rect l="0" t="0" r="r" b="b"/>
            <a:pathLst>
              <a:path w="69" h="86">
                <a:moveTo>
                  <a:pt x="8" y="12"/>
                </a:moveTo>
                <a:lnTo>
                  <a:pt x="11" y="17"/>
                </a:lnTo>
                <a:lnTo>
                  <a:pt x="11" y="21"/>
                </a:lnTo>
                <a:lnTo>
                  <a:pt x="29" y="86"/>
                </a:lnTo>
                <a:lnTo>
                  <a:pt x="40" y="86"/>
                </a:lnTo>
                <a:lnTo>
                  <a:pt x="59" y="21"/>
                </a:lnTo>
                <a:lnTo>
                  <a:pt x="59" y="17"/>
                </a:lnTo>
                <a:lnTo>
                  <a:pt x="59" y="12"/>
                </a:lnTo>
                <a:lnTo>
                  <a:pt x="59" y="86"/>
                </a:lnTo>
                <a:lnTo>
                  <a:pt x="69" y="86"/>
                </a:lnTo>
                <a:lnTo>
                  <a:pt x="69" y="0"/>
                </a:lnTo>
                <a:lnTo>
                  <a:pt x="54" y="0"/>
                </a:lnTo>
                <a:lnTo>
                  <a:pt x="36" y="67"/>
                </a:lnTo>
                <a:lnTo>
                  <a:pt x="33" y="73"/>
                </a:lnTo>
                <a:lnTo>
                  <a:pt x="33" y="67"/>
                </a:lnTo>
                <a:lnTo>
                  <a:pt x="15" y="0"/>
                </a:lnTo>
                <a:lnTo>
                  <a:pt x="0" y="0"/>
                </a:lnTo>
                <a:lnTo>
                  <a:pt x="0" y="86"/>
                </a:lnTo>
                <a:lnTo>
                  <a:pt x="8" y="86"/>
                </a:lnTo>
                <a:lnTo>
                  <a:pt x="8" y="12"/>
                </a:lnTo>
                <a:close/>
              </a:path>
            </a:pathLst>
          </a:custGeom>
          <a:solidFill>
            <a:srgbClr val="FFFFFF"/>
          </a:solidFill>
          <a:ln w="9525">
            <a:noFill/>
            <a:round/>
            <a:headEnd/>
            <a:tailEnd/>
          </a:ln>
        </p:spPr>
        <p:txBody>
          <a:bodyPr/>
          <a:lstStyle/>
          <a:p>
            <a:endParaRPr lang="en-ZA"/>
          </a:p>
        </p:txBody>
      </p:sp>
      <p:sp>
        <p:nvSpPr>
          <p:cNvPr id="210958" name="Rectangle 14"/>
          <p:cNvSpPr>
            <a:spLocks noChangeArrowheads="1"/>
          </p:cNvSpPr>
          <p:nvPr/>
        </p:nvSpPr>
        <p:spPr bwMode="auto">
          <a:xfrm>
            <a:off x="3659188" y="3771900"/>
            <a:ext cx="15875" cy="136525"/>
          </a:xfrm>
          <a:prstGeom prst="rect">
            <a:avLst/>
          </a:prstGeom>
          <a:solidFill>
            <a:srgbClr val="FFFFFF"/>
          </a:solidFill>
          <a:ln w="9525">
            <a:noFill/>
            <a:miter lim="800000"/>
            <a:headEnd/>
            <a:tailEnd/>
          </a:ln>
        </p:spPr>
        <p:txBody>
          <a:bodyPr/>
          <a:lstStyle/>
          <a:p>
            <a:endParaRPr lang="en-ZA"/>
          </a:p>
        </p:txBody>
      </p:sp>
      <p:sp>
        <p:nvSpPr>
          <p:cNvPr id="210959" name="Freeform 15"/>
          <p:cNvSpPr>
            <a:spLocks/>
          </p:cNvSpPr>
          <p:nvPr/>
        </p:nvSpPr>
        <p:spPr bwMode="auto">
          <a:xfrm>
            <a:off x="3698875" y="3768725"/>
            <a:ext cx="92075" cy="142875"/>
          </a:xfrm>
          <a:custGeom>
            <a:avLst/>
            <a:gdLst/>
            <a:ahLst/>
            <a:cxnLst>
              <a:cxn ang="0">
                <a:pos x="0" y="63"/>
              </a:cxn>
              <a:cxn ang="0">
                <a:pos x="2" y="73"/>
              </a:cxn>
              <a:cxn ang="0">
                <a:pos x="8" y="83"/>
              </a:cxn>
              <a:cxn ang="0">
                <a:pos x="14" y="88"/>
              </a:cxn>
              <a:cxn ang="0">
                <a:pos x="21" y="90"/>
              </a:cxn>
              <a:cxn ang="0">
                <a:pos x="29" y="90"/>
              </a:cxn>
              <a:cxn ang="0">
                <a:pos x="37" y="90"/>
              </a:cxn>
              <a:cxn ang="0">
                <a:pos x="46" y="86"/>
              </a:cxn>
              <a:cxn ang="0">
                <a:pos x="52" y="81"/>
              </a:cxn>
              <a:cxn ang="0">
                <a:pos x="56" y="75"/>
              </a:cxn>
              <a:cxn ang="0">
                <a:pos x="56" y="67"/>
              </a:cxn>
              <a:cxn ang="0">
                <a:pos x="56" y="58"/>
              </a:cxn>
              <a:cxn ang="0">
                <a:pos x="54" y="50"/>
              </a:cxn>
              <a:cxn ang="0">
                <a:pos x="50" y="46"/>
              </a:cxn>
              <a:cxn ang="0">
                <a:pos x="46" y="44"/>
              </a:cxn>
              <a:cxn ang="0">
                <a:pos x="39" y="40"/>
              </a:cxn>
              <a:cxn ang="0">
                <a:pos x="25" y="37"/>
              </a:cxn>
              <a:cxn ang="0">
                <a:pos x="16" y="33"/>
              </a:cxn>
              <a:cxn ang="0">
                <a:pos x="12" y="29"/>
              </a:cxn>
              <a:cxn ang="0">
                <a:pos x="12" y="25"/>
              </a:cxn>
              <a:cxn ang="0">
                <a:pos x="12" y="21"/>
              </a:cxn>
              <a:cxn ang="0">
                <a:pos x="14" y="14"/>
              </a:cxn>
              <a:cxn ang="0">
                <a:pos x="19" y="10"/>
              </a:cxn>
              <a:cxn ang="0">
                <a:pos x="25" y="10"/>
              </a:cxn>
              <a:cxn ang="0">
                <a:pos x="31" y="10"/>
              </a:cxn>
              <a:cxn ang="0">
                <a:pos x="37" y="12"/>
              </a:cxn>
              <a:cxn ang="0">
                <a:pos x="42" y="16"/>
              </a:cxn>
              <a:cxn ang="0">
                <a:pos x="46" y="23"/>
              </a:cxn>
              <a:cxn ang="0">
                <a:pos x="54" y="27"/>
              </a:cxn>
              <a:cxn ang="0">
                <a:pos x="52" y="16"/>
              </a:cxn>
              <a:cxn ang="0">
                <a:pos x="50" y="8"/>
              </a:cxn>
              <a:cxn ang="0">
                <a:pos x="44" y="4"/>
              </a:cxn>
              <a:cxn ang="0">
                <a:pos x="35" y="0"/>
              </a:cxn>
              <a:cxn ang="0">
                <a:pos x="29" y="0"/>
              </a:cxn>
              <a:cxn ang="0">
                <a:pos x="23" y="0"/>
              </a:cxn>
              <a:cxn ang="0">
                <a:pos x="19" y="2"/>
              </a:cxn>
              <a:cxn ang="0">
                <a:pos x="10" y="4"/>
              </a:cxn>
              <a:cxn ang="0">
                <a:pos x="8" y="8"/>
              </a:cxn>
              <a:cxn ang="0">
                <a:pos x="4" y="14"/>
              </a:cxn>
              <a:cxn ang="0">
                <a:pos x="2" y="25"/>
              </a:cxn>
              <a:cxn ang="0">
                <a:pos x="2" y="29"/>
              </a:cxn>
              <a:cxn ang="0">
                <a:pos x="4" y="35"/>
              </a:cxn>
              <a:cxn ang="0">
                <a:pos x="6" y="37"/>
              </a:cxn>
              <a:cxn ang="0">
                <a:pos x="8" y="42"/>
              </a:cxn>
              <a:cxn ang="0">
                <a:pos x="16" y="46"/>
              </a:cxn>
              <a:cxn ang="0">
                <a:pos x="27" y="48"/>
              </a:cxn>
              <a:cxn ang="0">
                <a:pos x="39" y="52"/>
              </a:cxn>
              <a:cxn ang="0">
                <a:pos x="44" y="56"/>
              </a:cxn>
              <a:cxn ang="0">
                <a:pos x="48" y="60"/>
              </a:cxn>
              <a:cxn ang="0">
                <a:pos x="48" y="69"/>
              </a:cxn>
              <a:cxn ang="0">
                <a:pos x="44" y="73"/>
              </a:cxn>
              <a:cxn ang="0">
                <a:pos x="39" y="77"/>
              </a:cxn>
              <a:cxn ang="0">
                <a:pos x="33" y="79"/>
              </a:cxn>
              <a:cxn ang="0">
                <a:pos x="27" y="79"/>
              </a:cxn>
              <a:cxn ang="0">
                <a:pos x="21" y="79"/>
              </a:cxn>
              <a:cxn ang="0">
                <a:pos x="14" y="75"/>
              </a:cxn>
              <a:cxn ang="0">
                <a:pos x="10" y="69"/>
              </a:cxn>
              <a:cxn ang="0">
                <a:pos x="10" y="60"/>
              </a:cxn>
            </a:cxnLst>
            <a:rect l="0" t="0" r="r" b="b"/>
            <a:pathLst>
              <a:path w="58" h="90">
                <a:moveTo>
                  <a:pt x="0" y="60"/>
                </a:moveTo>
                <a:lnTo>
                  <a:pt x="0" y="63"/>
                </a:lnTo>
                <a:lnTo>
                  <a:pt x="0" y="67"/>
                </a:lnTo>
                <a:lnTo>
                  <a:pt x="2" y="73"/>
                </a:lnTo>
                <a:lnTo>
                  <a:pt x="4" y="77"/>
                </a:lnTo>
                <a:lnTo>
                  <a:pt x="8" y="83"/>
                </a:lnTo>
                <a:lnTo>
                  <a:pt x="12" y="86"/>
                </a:lnTo>
                <a:lnTo>
                  <a:pt x="14" y="88"/>
                </a:lnTo>
                <a:lnTo>
                  <a:pt x="16" y="90"/>
                </a:lnTo>
                <a:lnTo>
                  <a:pt x="21" y="90"/>
                </a:lnTo>
                <a:lnTo>
                  <a:pt x="23" y="90"/>
                </a:lnTo>
                <a:lnTo>
                  <a:pt x="29" y="90"/>
                </a:lnTo>
                <a:lnTo>
                  <a:pt x="35" y="90"/>
                </a:lnTo>
                <a:lnTo>
                  <a:pt x="37" y="90"/>
                </a:lnTo>
                <a:lnTo>
                  <a:pt x="42" y="90"/>
                </a:lnTo>
                <a:lnTo>
                  <a:pt x="46" y="86"/>
                </a:lnTo>
                <a:lnTo>
                  <a:pt x="50" y="83"/>
                </a:lnTo>
                <a:lnTo>
                  <a:pt x="52" y="81"/>
                </a:lnTo>
                <a:lnTo>
                  <a:pt x="52" y="79"/>
                </a:lnTo>
                <a:lnTo>
                  <a:pt x="56" y="75"/>
                </a:lnTo>
                <a:lnTo>
                  <a:pt x="56" y="69"/>
                </a:lnTo>
                <a:lnTo>
                  <a:pt x="56" y="67"/>
                </a:lnTo>
                <a:lnTo>
                  <a:pt x="58" y="63"/>
                </a:lnTo>
                <a:lnTo>
                  <a:pt x="56" y="58"/>
                </a:lnTo>
                <a:lnTo>
                  <a:pt x="56" y="54"/>
                </a:lnTo>
                <a:lnTo>
                  <a:pt x="54" y="50"/>
                </a:lnTo>
                <a:lnTo>
                  <a:pt x="52" y="46"/>
                </a:lnTo>
                <a:lnTo>
                  <a:pt x="50" y="46"/>
                </a:lnTo>
                <a:lnTo>
                  <a:pt x="48" y="44"/>
                </a:lnTo>
                <a:lnTo>
                  <a:pt x="46" y="44"/>
                </a:lnTo>
                <a:lnTo>
                  <a:pt x="44" y="42"/>
                </a:lnTo>
                <a:lnTo>
                  <a:pt x="39" y="40"/>
                </a:lnTo>
                <a:lnTo>
                  <a:pt x="33" y="40"/>
                </a:lnTo>
                <a:lnTo>
                  <a:pt x="25" y="37"/>
                </a:lnTo>
                <a:lnTo>
                  <a:pt x="21" y="35"/>
                </a:lnTo>
                <a:lnTo>
                  <a:pt x="16" y="33"/>
                </a:lnTo>
                <a:lnTo>
                  <a:pt x="14" y="31"/>
                </a:lnTo>
                <a:lnTo>
                  <a:pt x="12" y="29"/>
                </a:lnTo>
                <a:lnTo>
                  <a:pt x="12" y="27"/>
                </a:lnTo>
                <a:lnTo>
                  <a:pt x="12" y="25"/>
                </a:lnTo>
                <a:lnTo>
                  <a:pt x="12" y="23"/>
                </a:lnTo>
                <a:lnTo>
                  <a:pt x="12" y="21"/>
                </a:lnTo>
                <a:lnTo>
                  <a:pt x="12" y="16"/>
                </a:lnTo>
                <a:lnTo>
                  <a:pt x="14" y="14"/>
                </a:lnTo>
                <a:lnTo>
                  <a:pt x="16" y="12"/>
                </a:lnTo>
                <a:lnTo>
                  <a:pt x="19" y="10"/>
                </a:lnTo>
                <a:lnTo>
                  <a:pt x="21" y="10"/>
                </a:lnTo>
                <a:lnTo>
                  <a:pt x="25" y="10"/>
                </a:lnTo>
                <a:lnTo>
                  <a:pt x="29" y="8"/>
                </a:lnTo>
                <a:lnTo>
                  <a:pt x="31" y="10"/>
                </a:lnTo>
                <a:lnTo>
                  <a:pt x="35" y="10"/>
                </a:lnTo>
                <a:lnTo>
                  <a:pt x="37" y="12"/>
                </a:lnTo>
                <a:lnTo>
                  <a:pt x="42" y="14"/>
                </a:lnTo>
                <a:lnTo>
                  <a:pt x="42" y="16"/>
                </a:lnTo>
                <a:lnTo>
                  <a:pt x="44" y="19"/>
                </a:lnTo>
                <a:lnTo>
                  <a:pt x="46" y="23"/>
                </a:lnTo>
                <a:lnTo>
                  <a:pt x="46" y="27"/>
                </a:lnTo>
                <a:lnTo>
                  <a:pt x="54" y="27"/>
                </a:lnTo>
                <a:lnTo>
                  <a:pt x="54" y="21"/>
                </a:lnTo>
                <a:lnTo>
                  <a:pt x="52" y="16"/>
                </a:lnTo>
                <a:lnTo>
                  <a:pt x="52" y="10"/>
                </a:lnTo>
                <a:lnTo>
                  <a:pt x="50" y="8"/>
                </a:lnTo>
                <a:lnTo>
                  <a:pt x="48" y="6"/>
                </a:lnTo>
                <a:lnTo>
                  <a:pt x="44" y="4"/>
                </a:lnTo>
                <a:lnTo>
                  <a:pt x="39" y="2"/>
                </a:lnTo>
                <a:lnTo>
                  <a:pt x="35" y="0"/>
                </a:lnTo>
                <a:lnTo>
                  <a:pt x="31" y="0"/>
                </a:lnTo>
                <a:lnTo>
                  <a:pt x="29" y="0"/>
                </a:lnTo>
                <a:lnTo>
                  <a:pt x="25" y="0"/>
                </a:lnTo>
                <a:lnTo>
                  <a:pt x="23" y="0"/>
                </a:lnTo>
                <a:lnTo>
                  <a:pt x="21" y="0"/>
                </a:lnTo>
                <a:lnTo>
                  <a:pt x="19" y="2"/>
                </a:lnTo>
                <a:lnTo>
                  <a:pt x="12" y="4"/>
                </a:lnTo>
                <a:lnTo>
                  <a:pt x="10" y="4"/>
                </a:lnTo>
                <a:lnTo>
                  <a:pt x="10" y="6"/>
                </a:lnTo>
                <a:lnTo>
                  <a:pt x="8" y="8"/>
                </a:lnTo>
                <a:lnTo>
                  <a:pt x="6" y="10"/>
                </a:lnTo>
                <a:lnTo>
                  <a:pt x="4" y="14"/>
                </a:lnTo>
                <a:lnTo>
                  <a:pt x="2" y="19"/>
                </a:lnTo>
                <a:lnTo>
                  <a:pt x="2" y="25"/>
                </a:lnTo>
                <a:lnTo>
                  <a:pt x="2" y="27"/>
                </a:lnTo>
                <a:lnTo>
                  <a:pt x="2" y="29"/>
                </a:lnTo>
                <a:lnTo>
                  <a:pt x="4" y="33"/>
                </a:lnTo>
                <a:lnTo>
                  <a:pt x="4" y="35"/>
                </a:lnTo>
                <a:lnTo>
                  <a:pt x="4" y="37"/>
                </a:lnTo>
                <a:lnTo>
                  <a:pt x="6" y="37"/>
                </a:lnTo>
                <a:lnTo>
                  <a:pt x="8" y="40"/>
                </a:lnTo>
                <a:lnTo>
                  <a:pt x="8" y="42"/>
                </a:lnTo>
                <a:lnTo>
                  <a:pt x="12" y="44"/>
                </a:lnTo>
                <a:lnTo>
                  <a:pt x="16" y="46"/>
                </a:lnTo>
                <a:lnTo>
                  <a:pt x="21" y="48"/>
                </a:lnTo>
                <a:lnTo>
                  <a:pt x="27" y="48"/>
                </a:lnTo>
                <a:lnTo>
                  <a:pt x="35" y="52"/>
                </a:lnTo>
                <a:lnTo>
                  <a:pt x="39" y="52"/>
                </a:lnTo>
                <a:lnTo>
                  <a:pt x="42" y="54"/>
                </a:lnTo>
                <a:lnTo>
                  <a:pt x="44" y="56"/>
                </a:lnTo>
                <a:lnTo>
                  <a:pt x="46" y="58"/>
                </a:lnTo>
                <a:lnTo>
                  <a:pt x="48" y="60"/>
                </a:lnTo>
                <a:lnTo>
                  <a:pt x="48" y="65"/>
                </a:lnTo>
                <a:lnTo>
                  <a:pt x="48" y="69"/>
                </a:lnTo>
                <a:lnTo>
                  <a:pt x="46" y="71"/>
                </a:lnTo>
                <a:lnTo>
                  <a:pt x="44" y="73"/>
                </a:lnTo>
                <a:lnTo>
                  <a:pt x="42" y="75"/>
                </a:lnTo>
                <a:lnTo>
                  <a:pt x="39" y="77"/>
                </a:lnTo>
                <a:lnTo>
                  <a:pt x="37" y="79"/>
                </a:lnTo>
                <a:lnTo>
                  <a:pt x="33" y="79"/>
                </a:lnTo>
                <a:lnTo>
                  <a:pt x="29" y="79"/>
                </a:lnTo>
                <a:lnTo>
                  <a:pt x="27" y="79"/>
                </a:lnTo>
                <a:lnTo>
                  <a:pt x="25" y="79"/>
                </a:lnTo>
                <a:lnTo>
                  <a:pt x="21" y="79"/>
                </a:lnTo>
                <a:lnTo>
                  <a:pt x="19" y="77"/>
                </a:lnTo>
                <a:lnTo>
                  <a:pt x="14" y="75"/>
                </a:lnTo>
                <a:lnTo>
                  <a:pt x="12" y="71"/>
                </a:lnTo>
                <a:lnTo>
                  <a:pt x="10" y="69"/>
                </a:lnTo>
                <a:lnTo>
                  <a:pt x="10" y="65"/>
                </a:lnTo>
                <a:lnTo>
                  <a:pt x="10" y="60"/>
                </a:lnTo>
                <a:lnTo>
                  <a:pt x="0" y="60"/>
                </a:lnTo>
                <a:close/>
              </a:path>
            </a:pathLst>
          </a:custGeom>
          <a:solidFill>
            <a:srgbClr val="FFFFFF"/>
          </a:solidFill>
          <a:ln w="9525">
            <a:noFill/>
            <a:round/>
            <a:headEnd/>
            <a:tailEnd/>
          </a:ln>
        </p:spPr>
        <p:txBody>
          <a:bodyPr/>
          <a:lstStyle/>
          <a:p>
            <a:endParaRPr lang="en-ZA"/>
          </a:p>
        </p:txBody>
      </p:sp>
      <p:sp>
        <p:nvSpPr>
          <p:cNvPr id="210960" name="Rectangle 16"/>
          <p:cNvSpPr>
            <a:spLocks noChangeArrowheads="1"/>
          </p:cNvSpPr>
          <p:nvPr/>
        </p:nvSpPr>
        <p:spPr bwMode="auto">
          <a:xfrm>
            <a:off x="2898775" y="3617913"/>
            <a:ext cx="1193800" cy="600075"/>
          </a:xfrm>
          <a:prstGeom prst="rect">
            <a:avLst/>
          </a:prstGeom>
          <a:solidFill>
            <a:srgbClr val="FFFFFF"/>
          </a:solidFill>
          <a:ln w="9525">
            <a:noFill/>
            <a:miter lim="800000"/>
            <a:headEnd/>
            <a:tailEnd/>
          </a:ln>
        </p:spPr>
        <p:txBody>
          <a:bodyPr/>
          <a:lstStyle/>
          <a:p>
            <a:endParaRPr lang="en-ZA"/>
          </a:p>
        </p:txBody>
      </p:sp>
      <p:sp>
        <p:nvSpPr>
          <p:cNvPr id="210961" name="Rectangle 17"/>
          <p:cNvSpPr>
            <a:spLocks noChangeArrowheads="1"/>
          </p:cNvSpPr>
          <p:nvPr/>
        </p:nvSpPr>
        <p:spPr bwMode="auto">
          <a:xfrm>
            <a:off x="3101975" y="3732213"/>
            <a:ext cx="527050" cy="334962"/>
          </a:xfrm>
          <a:prstGeom prst="rect">
            <a:avLst/>
          </a:prstGeom>
          <a:noFill/>
          <a:ln w="9525">
            <a:noFill/>
            <a:miter lim="800000"/>
            <a:headEnd/>
            <a:tailEnd/>
          </a:ln>
        </p:spPr>
        <p:txBody>
          <a:bodyPr wrap="none" lIns="0" tIns="0" rIns="0" bIns="0">
            <a:spAutoFit/>
          </a:bodyPr>
          <a:lstStyle/>
          <a:p>
            <a:r>
              <a:rPr lang="en-US" sz="2200" b="1">
                <a:solidFill>
                  <a:srgbClr val="000000"/>
                </a:solidFill>
                <a:latin typeface="Times New Roman" pitchFamily="18" charset="0"/>
              </a:rPr>
              <a:t>MIS</a:t>
            </a:r>
            <a:endParaRPr lang="en-US"/>
          </a:p>
        </p:txBody>
      </p:sp>
      <p:sp>
        <p:nvSpPr>
          <p:cNvPr id="210962" name="Rectangle 18"/>
          <p:cNvSpPr>
            <a:spLocks noChangeArrowheads="1"/>
          </p:cNvSpPr>
          <p:nvPr/>
        </p:nvSpPr>
        <p:spPr bwMode="auto">
          <a:xfrm>
            <a:off x="3625850" y="3732213"/>
            <a:ext cx="69850" cy="334962"/>
          </a:xfrm>
          <a:prstGeom prst="rect">
            <a:avLst/>
          </a:prstGeom>
          <a:noFill/>
          <a:ln w="9525">
            <a:noFill/>
            <a:miter lim="800000"/>
            <a:headEnd/>
            <a:tailEnd/>
          </a:ln>
        </p:spPr>
        <p:txBody>
          <a:bodyPr wrap="none" lIns="0" tIns="0" rIns="0" bIns="0">
            <a:spAutoFit/>
          </a:bodyPr>
          <a:lstStyle/>
          <a:p>
            <a:r>
              <a:rPr lang="en-US" sz="2200" b="1">
                <a:solidFill>
                  <a:srgbClr val="000000"/>
                </a:solidFill>
                <a:latin typeface="Times New Roman" pitchFamily="18" charset="0"/>
              </a:rPr>
              <a:t> </a:t>
            </a:r>
            <a:endParaRPr lang="en-US"/>
          </a:p>
        </p:txBody>
      </p:sp>
      <p:sp>
        <p:nvSpPr>
          <p:cNvPr id="210963" name="Rectangle 19"/>
          <p:cNvSpPr>
            <a:spLocks noChangeArrowheads="1"/>
          </p:cNvSpPr>
          <p:nvPr/>
        </p:nvSpPr>
        <p:spPr bwMode="auto">
          <a:xfrm>
            <a:off x="6084888" y="3732213"/>
            <a:ext cx="900112" cy="334962"/>
          </a:xfrm>
          <a:prstGeom prst="rect">
            <a:avLst/>
          </a:prstGeom>
          <a:noFill/>
          <a:ln w="9525">
            <a:noFill/>
            <a:miter lim="800000"/>
            <a:headEnd/>
            <a:tailEnd/>
          </a:ln>
        </p:spPr>
        <p:txBody>
          <a:bodyPr wrap="none" lIns="0" tIns="0" rIns="0" bIns="0">
            <a:spAutoFit/>
          </a:bodyPr>
          <a:lstStyle/>
          <a:p>
            <a:r>
              <a:rPr lang="en-US" sz="2200" b="1">
                <a:solidFill>
                  <a:srgbClr val="000000"/>
                </a:solidFill>
                <a:latin typeface="Times New Roman" pitchFamily="18" charset="0"/>
              </a:rPr>
              <a:t>USERS</a:t>
            </a:r>
            <a:endParaRPr lang="en-US"/>
          </a:p>
        </p:txBody>
      </p:sp>
      <p:sp>
        <p:nvSpPr>
          <p:cNvPr id="210964" name="Rectangle 20"/>
          <p:cNvSpPr>
            <a:spLocks noChangeArrowheads="1"/>
          </p:cNvSpPr>
          <p:nvPr/>
        </p:nvSpPr>
        <p:spPr bwMode="auto">
          <a:xfrm>
            <a:off x="6973888" y="3732213"/>
            <a:ext cx="69850" cy="334962"/>
          </a:xfrm>
          <a:prstGeom prst="rect">
            <a:avLst/>
          </a:prstGeom>
          <a:noFill/>
          <a:ln w="9525">
            <a:noFill/>
            <a:miter lim="800000"/>
            <a:headEnd/>
            <a:tailEnd/>
          </a:ln>
        </p:spPr>
        <p:txBody>
          <a:bodyPr wrap="none" lIns="0" tIns="0" rIns="0" bIns="0">
            <a:spAutoFit/>
          </a:bodyPr>
          <a:lstStyle/>
          <a:p>
            <a:r>
              <a:rPr lang="en-US" sz="2200" b="1">
                <a:solidFill>
                  <a:srgbClr val="000000"/>
                </a:solidFill>
                <a:latin typeface="Times New Roman" pitchFamily="18" charset="0"/>
              </a:rPr>
              <a:t> </a:t>
            </a:r>
            <a:endParaRPr lang="en-US"/>
          </a:p>
        </p:txBody>
      </p:sp>
      <p:sp>
        <p:nvSpPr>
          <p:cNvPr id="210965" name="Freeform 21"/>
          <p:cNvSpPr>
            <a:spLocks noEditPoints="1"/>
          </p:cNvSpPr>
          <p:nvPr/>
        </p:nvSpPr>
        <p:spPr bwMode="auto">
          <a:xfrm>
            <a:off x="1728788" y="3179763"/>
            <a:ext cx="809625" cy="166687"/>
          </a:xfrm>
          <a:custGeom>
            <a:avLst/>
            <a:gdLst/>
            <a:ahLst/>
            <a:cxnLst>
              <a:cxn ang="0">
                <a:pos x="9" y="44"/>
              </a:cxn>
              <a:cxn ang="0">
                <a:pos x="424" y="44"/>
              </a:cxn>
              <a:cxn ang="0">
                <a:pos x="426" y="46"/>
              </a:cxn>
              <a:cxn ang="0">
                <a:pos x="430" y="48"/>
              </a:cxn>
              <a:cxn ang="0">
                <a:pos x="433" y="50"/>
              </a:cxn>
              <a:cxn ang="0">
                <a:pos x="433" y="52"/>
              </a:cxn>
              <a:cxn ang="0">
                <a:pos x="433" y="56"/>
              </a:cxn>
              <a:cxn ang="0">
                <a:pos x="430" y="59"/>
              </a:cxn>
              <a:cxn ang="0">
                <a:pos x="426" y="61"/>
              </a:cxn>
              <a:cxn ang="0">
                <a:pos x="424" y="63"/>
              </a:cxn>
              <a:cxn ang="0">
                <a:pos x="9" y="63"/>
              </a:cxn>
              <a:cxn ang="0">
                <a:pos x="7" y="61"/>
              </a:cxn>
              <a:cxn ang="0">
                <a:pos x="4" y="59"/>
              </a:cxn>
              <a:cxn ang="0">
                <a:pos x="2" y="56"/>
              </a:cxn>
              <a:cxn ang="0">
                <a:pos x="0" y="52"/>
              </a:cxn>
              <a:cxn ang="0">
                <a:pos x="2" y="50"/>
              </a:cxn>
              <a:cxn ang="0">
                <a:pos x="4" y="48"/>
              </a:cxn>
              <a:cxn ang="0">
                <a:pos x="7" y="46"/>
              </a:cxn>
              <a:cxn ang="0">
                <a:pos x="9" y="44"/>
              </a:cxn>
              <a:cxn ang="0">
                <a:pos x="9" y="44"/>
              </a:cxn>
              <a:cxn ang="0">
                <a:pos x="405" y="0"/>
              </a:cxn>
              <a:cxn ang="0">
                <a:pos x="510" y="52"/>
              </a:cxn>
              <a:cxn ang="0">
                <a:pos x="405" y="105"/>
              </a:cxn>
              <a:cxn ang="0">
                <a:pos x="405" y="0"/>
              </a:cxn>
            </a:cxnLst>
            <a:rect l="0" t="0" r="r" b="b"/>
            <a:pathLst>
              <a:path w="510" h="105">
                <a:moveTo>
                  <a:pt x="9" y="44"/>
                </a:moveTo>
                <a:lnTo>
                  <a:pt x="424" y="44"/>
                </a:lnTo>
                <a:lnTo>
                  <a:pt x="426" y="46"/>
                </a:lnTo>
                <a:lnTo>
                  <a:pt x="430" y="48"/>
                </a:lnTo>
                <a:lnTo>
                  <a:pt x="433" y="50"/>
                </a:lnTo>
                <a:lnTo>
                  <a:pt x="433" y="52"/>
                </a:lnTo>
                <a:lnTo>
                  <a:pt x="433" y="56"/>
                </a:lnTo>
                <a:lnTo>
                  <a:pt x="430" y="59"/>
                </a:lnTo>
                <a:lnTo>
                  <a:pt x="426" y="61"/>
                </a:lnTo>
                <a:lnTo>
                  <a:pt x="424" y="63"/>
                </a:lnTo>
                <a:lnTo>
                  <a:pt x="9" y="63"/>
                </a:lnTo>
                <a:lnTo>
                  <a:pt x="7" y="61"/>
                </a:lnTo>
                <a:lnTo>
                  <a:pt x="4" y="59"/>
                </a:lnTo>
                <a:lnTo>
                  <a:pt x="2" y="56"/>
                </a:lnTo>
                <a:lnTo>
                  <a:pt x="0" y="52"/>
                </a:lnTo>
                <a:lnTo>
                  <a:pt x="2" y="50"/>
                </a:lnTo>
                <a:lnTo>
                  <a:pt x="4" y="48"/>
                </a:lnTo>
                <a:lnTo>
                  <a:pt x="7" y="46"/>
                </a:lnTo>
                <a:lnTo>
                  <a:pt x="9" y="44"/>
                </a:lnTo>
                <a:lnTo>
                  <a:pt x="9" y="44"/>
                </a:lnTo>
                <a:close/>
                <a:moveTo>
                  <a:pt x="405" y="0"/>
                </a:moveTo>
                <a:lnTo>
                  <a:pt x="510" y="52"/>
                </a:lnTo>
                <a:lnTo>
                  <a:pt x="405" y="105"/>
                </a:lnTo>
                <a:lnTo>
                  <a:pt x="405" y="0"/>
                </a:lnTo>
                <a:close/>
              </a:path>
            </a:pathLst>
          </a:custGeom>
          <a:solidFill>
            <a:srgbClr val="000000"/>
          </a:solidFill>
          <a:ln w="3175">
            <a:solidFill>
              <a:srgbClr val="000000"/>
            </a:solidFill>
            <a:prstDash val="solid"/>
            <a:round/>
            <a:headEnd/>
            <a:tailEnd/>
          </a:ln>
        </p:spPr>
        <p:txBody>
          <a:bodyPr/>
          <a:lstStyle/>
          <a:p>
            <a:endParaRPr lang="en-ZA"/>
          </a:p>
        </p:txBody>
      </p:sp>
      <p:sp>
        <p:nvSpPr>
          <p:cNvPr id="210966" name="Freeform 22"/>
          <p:cNvSpPr>
            <a:spLocks noEditPoints="1"/>
          </p:cNvSpPr>
          <p:nvPr/>
        </p:nvSpPr>
        <p:spPr bwMode="auto">
          <a:xfrm>
            <a:off x="1728788" y="3578225"/>
            <a:ext cx="809625" cy="166688"/>
          </a:xfrm>
          <a:custGeom>
            <a:avLst/>
            <a:gdLst/>
            <a:ahLst/>
            <a:cxnLst>
              <a:cxn ang="0">
                <a:pos x="9" y="44"/>
              </a:cxn>
              <a:cxn ang="0">
                <a:pos x="424" y="44"/>
              </a:cxn>
              <a:cxn ang="0">
                <a:pos x="426" y="46"/>
              </a:cxn>
              <a:cxn ang="0">
                <a:pos x="430" y="48"/>
              </a:cxn>
              <a:cxn ang="0">
                <a:pos x="433" y="51"/>
              </a:cxn>
              <a:cxn ang="0">
                <a:pos x="433" y="53"/>
              </a:cxn>
              <a:cxn ang="0">
                <a:pos x="433" y="57"/>
              </a:cxn>
              <a:cxn ang="0">
                <a:pos x="430" y="59"/>
              </a:cxn>
              <a:cxn ang="0">
                <a:pos x="426" y="61"/>
              </a:cxn>
              <a:cxn ang="0">
                <a:pos x="424" y="63"/>
              </a:cxn>
              <a:cxn ang="0">
                <a:pos x="9" y="63"/>
              </a:cxn>
              <a:cxn ang="0">
                <a:pos x="7" y="61"/>
              </a:cxn>
              <a:cxn ang="0">
                <a:pos x="4" y="59"/>
              </a:cxn>
              <a:cxn ang="0">
                <a:pos x="2" y="57"/>
              </a:cxn>
              <a:cxn ang="0">
                <a:pos x="0" y="53"/>
              </a:cxn>
              <a:cxn ang="0">
                <a:pos x="2" y="51"/>
              </a:cxn>
              <a:cxn ang="0">
                <a:pos x="4" y="48"/>
              </a:cxn>
              <a:cxn ang="0">
                <a:pos x="7" y="46"/>
              </a:cxn>
              <a:cxn ang="0">
                <a:pos x="9" y="44"/>
              </a:cxn>
              <a:cxn ang="0">
                <a:pos x="9" y="44"/>
              </a:cxn>
              <a:cxn ang="0">
                <a:pos x="405" y="0"/>
              </a:cxn>
              <a:cxn ang="0">
                <a:pos x="510" y="53"/>
              </a:cxn>
              <a:cxn ang="0">
                <a:pos x="405" y="105"/>
              </a:cxn>
              <a:cxn ang="0">
                <a:pos x="405" y="0"/>
              </a:cxn>
            </a:cxnLst>
            <a:rect l="0" t="0" r="r" b="b"/>
            <a:pathLst>
              <a:path w="510" h="105">
                <a:moveTo>
                  <a:pt x="9" y="44"/>
                </a:moveTo>
                <a:lnTo>
                  <a:pt x="424" y="44"/>
                </a:lnTo>
                <a:lnTo>
                  <a:pt x="426" y="46"/>
                </a:lnTo>
                <a:lnTo>
                  <a:pt x="430" y="48"/>
                </a:lnTo>
                <a:lnTo>
                  <a:pt x="433" y="51"/>
                </a:lnTo>
                <a:lnTo>
                  <a:pt x="433" y="53"/>
                </a:lnTo>
                <a:lnTo>
                  <a:pt x="433" y="57"/>
                </a:lnTo>
                <a:lnTo>
                  <a:pt x="430" y="59"/>
                </a:lnTo>
                <a:lnTo>
                  <a:pt x="426" y="61"/>
                </a:lnTo>
                <a:lnTo>
                  <a:pt x="424" y="63"/>
                </a:lnTo>
                <a:lnTo>
                  <a:pt x="9" y="63"/>
                </a:lnTo>
                <a:lnTo>
                  <a:pt x="7" y="61"/>
                </a:lnTo>
                <a:lnTo>
                  <a:pt x="4" y="59"/>
                </a:lnTo>
                <a:lnTo>
                  <a:pt x="2" y="57"/>
                </a:lnTo>
                <a:lnTo>
                  <a:pt x="0" y="53"/>
                </a:lnTo>
                <a:lnTo>
                  <a:pt x="2" y="51"/>
                </a:lnTo>
                <a:lnTo>
                  <a:pt x="4" y="48"/>
                </a:lnTo>
                <a:lnTo>
                  <a:pt x="7" y="46"/>
                </a:lnTo>
                <a:lnTo>
                  <a:pt x="9" y="44"/>
                </a:lnTo>
                <a:lnTo>
                  <a:pt x="9" y="44"/>
                </a:lnTo>
                <a:close/>
                <a:moveTo>
                  <a:pt x="405" y="0"/>
                </a:moveTo>
                <a:lnTo>
                  <a:pt x="510" y="53"/>
                </a:lnTo>
                <a:lnTo>
                  <a:pt x="405" y="105"/>
                </a:lnTo>
                <a:lnTo>
                  <a:pt x="405" y="0"/>
                </a:lnTo>
                <a:close/>
              </a:path>
            </a:pathLst>
          </a:custGeom>
          <a:solidFill>
            <a:srgbClr val="000000"/>
          </a:solidFill>
          <a:ln w="3175">
            <a:solidFill>
              <a:srgbClr val="000000"/>
            </a:solidFill>
            <a:prstDash val="solid"/>
            <a:round/>
            <a:headEnd/>
            <a:tailEnd/>
          </a:ln>
        </p:spPr>
        <p:txBody>
          <a:bodyPr/>
          <a:lstStyle/>
          <a:p>
            <a:endParaRPr lang="en-ZA"/>
          </a:p>
        </p:txBody>
      </p:sp>
      <p:sp>
        <p:nvSpPr>
          <p:cNvPr id="210967" name="Freeform 23"/>
          <p:cNvSpPr>
            <a:spLocks noEditPoints="1"/>
          </p:cNvSpPr>
          <p:nvPr/>
        </p:nvSpPr>
        <p:spPr bwMode="auto">
          <a:xfrm>
            <a:off x="1728788" y="4376738"/>
            <a:ext cx="809625" cy="166687"/>
          </a:xfrm>
          <a:custGeom>
            <a:avLst/>
            <a:gdLst/>
            <a:ahLst/>
            <a:cxnLst>
              <a:cxn ang="0">
                <a:pos x="9" y="44"/>
              </a:cxn>
              <a:cxn ang="0">
                <a:pos x="424" y="44"/>
              </a:cxn>
              <a:cxn ang="0">
                <a:pos x="426" y="46"/>
              </a:cxn>
              <a:cxn ang="0">
                <a:pos x="430" y="48"/>
              </a:cxn>
              <a:cxn ang="0">
                <a:pos x="433" y="50"/>
              </a:cxn>
              <a:cxn ang="0">
                <a:pos x="433" y="52"/>
              </a:cxn>
              <a:cxn ang="0">
                <a:pos x="433" y="57"/>
              </a:cxn>
              <a:cxn ang="0">
                <a:pos x="430" y="59"/>
              </a:cxn>
              <a:cxn ang="0">
                <a:pos x="426" y="61"/>
              </a:cxn>
              <a:cxn ang="0">
                <a:pos x="424" y="63"/>
              </a:cxn>
              <a:cxn ang="0">
                <a:pos x="9" y="63"/>
              </a:cxn>
              <a:cxn ang="0">
                <a:pos x="7" y="61"/>
              </a:cxn>
              <a:cxn ang="0">
                <a:pos x="4" y="59"/>
              </a:cxn>
              <a:cxn ang="0">
                <a:pos x="2" y="57"/>
              </a:cxn>
              <a:cxn ang="0">
                <a:pos x="0" y="52"/>
              </a:cxn>
              <a:cxn ang="0">
                <a:pos x="2" y="50"/>
              </a:cxn>
              <a:cxn ang="0">
                <a:pos x="4" y="48"/>
              </a:cxn>
              <a:cxn ang="0">
                <a:pos x="7" y="46"/>
              </a:cxn>
              <a:cxn ang="0">
                <a:pos x="9" y="44"/>
              </a:cxn>
              <a:cxn ang="0">
                <a:pos x="9" y="44"/>
              </a:cxn>
              <a:cxn ang="0">
                <a:pos x="405" y="0"/>
              </a:cxn>
              <a:cxn ang="0">
                <a:pos x="510" y="52"/>
              </a:cxn>
              <a:cxn ang="0">
                <a:pos x="405" y="105"/>
              </a:cxn>
              <a:cxn ang="0">
                <a:pos x="405" y="0"/>
              </a:cxn>
            </a:cxnLst>
            <a:rect l="0" t="0" r="r" b="b"/>
            <a:pathLst>
              <a:path w="510" h="105">
                <a:moveTo>
                  <a:pt x="9" y="44"/>
                </a:moveTo>
                <a:lnTo>
                  <a:pt x="424" y="44"/>
                </a:lnTo>
                <a:lnTo>
                  <a:pt x="426" y="46"/>
                </a:lnTo>
                <a:lnTo>
                  <a:pt x="430" y="48"/>
                </a:lnTo>
                <a:lnTo>
                  <a:pt x="433" y="50"/>
                </a:lnTo>
                <a:lnTo>
                  <a:pt x="433" y="52"/>
                </a:lnTo>
                <a:lnTo>
                  <a:pt x="433" y="57"/>
                </a:lnTo>
                <a:lnTo>
                  <a:pt x="430" y="59"/>
                </a:lnTo>
                <a:lnTo>
                  <a:pt x="426" y="61"/>
                </a:lnTo>
                <a:lnTo>
                  <a:pt x="424" y="63"/>
                </a:lnTo>
                <a:lnTo>
                  <a:pt x="9" y="63"/>
                </a:lnTo>
                <a:lnTo>
                  <a:pt x="7" y="61"/>
                </a:lnTo>
                <a:lnTo>
                  <a:pt x="4" y="59"/>
                </a:lnTo>
                <a:lnTo>
                  <a:pt x="2" y="57"/>
                </a:lnTo>
                <a:lnTo>
                  <a:pt x="0" y="52"/>
                </a:lnTo>
                <a:lnTo>
                  <a:pt x="2" y="50"/>
                </a:lnTo>
                <a:lnTo>
                  <a:pt x="4" y="48"/>
                </a:lnTo>
                <a:lnTo>
                  <a:pt x="7" y="46"/>
                </a:lnTo>
                <a:lnTo>
                  <a:pt x="9" y="44"/>
                </a:lnTo>
                <a:lnTo>
                  <a:pt x="9" y="44"/>
                </a:lnTo>
                <a:close/>
                <a:moveTo>
                  <a:pt x="405" y="0"/>
                </a:moveTo>
                <a:lnTo>
                  <a:pt x="510" y="52"/>
                </a:lnTo>
                <a:lnTo>
                  <a:pt x="405" y="105"/>
                </a:lnTo>
                <a:lnTo>
                  <a:pt x="405" y="0"/>
                </a:lnTo>
                <a:close/>
              </a:path>
            </a:pathLst>
          </a:custGeom>
          <a:solidFill>
            <a:srgbClr val="000000"/>
          </a:solidFill>
          <a:ln w="3175">
            <a:solidFill>
              <a:srgbClr val="000000"/>
            </a:solidFill>
            <a:prstDash val="solid"/>
            <a:round/>
            <a:headEnd/>
            <a:tailEnd/>
          </a:ln>
        </p:spPr>
        <p:txBody>
          <a:bodyPr/>
          <a:lstStyle/>
          <a:p>
            <a:endParaRPr lang="en-ZA"/>
          </a:p>
        </p:txBody>
      </p:sp>
      <p:sp>
        <p:nvSpPr>
          <p:cNvPr id="210968" name="Freeform 24"/>
          <p:cNvSpPr>
            <a:spLocks noEditPoints="1"/>
          </p:cNvSpPr>
          <p:nvPr/>
        </p:nvSpPr>
        <p:spPr bwMode="auto">
          <a:xfrm>
            <a:off x="4513263" y="3222625"/>
            <a:ext cx="809625" cy="166688"/>
          </a:xfrm>
          <a:custGeom>
            <a:avLst/>
            <a:gdLst/>
            <a:ahLst/>
            <a:cxnLst>
              <a:cxn ang="0">
                <a:pos x="9" y="44"/>
              </a:cxn>
              <a:cxn ang="0">
                <a:pos x="424" y="44"/>
              </a:cxn>
              <a:cxn ang="0">
                <a:pos x="426" y="46"/>
              </a:cxn>
              <a:cxn ang="0">
                <a:pos x="431" y="48"/>
              </a:cxn>
              <a:cxn ang="0">
                <a:pos x="433" y="50"/>
              </a:cxn>
              <a:cxn ang="0">
                <a:pos x="433" y="52"/>
              </a:cxn>
              <a:cxn ang="0">
                <a:pos x="433" y="56"/>
              </a:cxn>
              <a:cxn ang="0">
                <a:pos x="431" y="59"/>
              </a:cxn>
              <a:cxn ang="0">
                <a:pos x="426" y="61"/>
              </a:cxn>
              <a:cxn ang="0">
                <a:pos x="424" y="63"/>
              </a:cxn>
              <a:cxn ang="0">
                <a:pos x="9" y="63"/>
              </a:cxn>
              <a:cxn ang="0">
                <a:pos x="7" y="61"/>
              </a:cxn>
              <a:cxn ang="0">
                <a:pos x="5" y="59"/>
              </a:cxn>
              <a:cxn ang="0">
                <a:pos x="3" y="56"/>
              </a:cxn>
              <a:cxn ang="0">
                <a:pos x="0" y="52"/>
              </a:cxn>
              <a:cxn ang="0">
                <a:pos x="3" y="50"/>
              </a:cxn>
              <a:cxn ang="0">
                <a:pos x="5" y="48"/>
              </a:cxn>
              <a:cxn ang="0">
                <a:pos x="7" y="46"/>
              </a:cxn>
              <a:cxn ang="0">
                <a:pos x="9" y="44"/>
              </a:cxn>
              <a:cxn ang="0">
                <a:pos x="9" y="44"/>
              </a:cxn>
              <a:cxn ang="0">
                <a:pos x="406" y="0"/>
              </a:cxn>
              <a:cxn ang="0">
                <a:pos x="510" y="52"/>
              </a:cxn>
              <a:cxn ang="0">
                <a:pos x="406" y="105"/>
              </a:cxn>
              <a:cxn ang="0">
                <a:pos x="406" y="0"/>
              </a:cxn>
            </a:cxnLst>
            <a:rect l="0" t="0" r="r" b="b"/>
            <a:pathLst>
              <a:path w="510" h="105">
                <a:moveTo>
                  <a:pt x="9" y="44"/>
                </a:moveTo>
                <a:lnTo>
                  <a:pt x="424" y="44"/>
                </a:lnTo>
                <a:lnTo>
                  <a:pt x="426" y="46"/>
                </a:lnTo>
                <a:lnTo>
                  <a:pt x="431" y="48"/>
                </a:lnTo>
                <a:lnTo>
                  <a:pt x="433" y="50"/>
                </a:lnTo>
                <a:lnTo>
                  <a:pt x="433" y="52"/>
                </a:lnTo>
                <a:lnTo>
                  <a:pt x="433" y="56"/>
                </a:lnTo>
                <a:lnTo>
                  <a:pt x="431" y="59"/>
                </a:lnTo>
                <a:lnTo>
                  <a:pt x="426" y="61"/>
                </a:lnTo>
                <a:lnTo>
                  <a:pt x="424" y="63"/>
                </a:lnTo>
                <a:lnTo>
                  <a:pt x="9" y="63"/>
                </a:lnTo>
                <a:lnTo>
                  <a:pt x="7" y="61"/>
                </a:lnTo>
                <a:lnTo>
                  <a:pt x="5" y="59"/>
                </a:lnTo>
                <a:lnTo>
                  <a:pt x="3" y="56"/>
                </a:lnTo>
                <a:lnTo>
                  <a:pt x="0" y="52"/>
                </a:lnTo>
                <a:lnTo>
                  <a:pt x="3" y="50"/>
                </a:lnTo>
                <a:lnTo>
                  <a:pt x="5" y="48"/>
                </a:lnTo>
                <a:lnTo>
                  <a:pt x="7" y="46"/>
                </a:lnTo>
                <a:lnTo>
                  <a:pt x="9" y="44"/>
                </a:lnTo>
                <a:lnTo>
                  <a:pt x="9" y="44"/>
                </a:lnTo>
                <a:close/>
                <a:moveTo>
                  <a:pt x="406" y="0"/>
                </a:moveTo>
                <a:lnTo>
                  <a:pt x="510" y="52"/>
                </a:lnTo>
                <a:lnTo>
                  <a:pt x="406" y="105"/>
                </a:lnTo>
                <a:lnTo>
                  <a:pt x="406" y="0"/>
                </a:lnTo>
                <a:close/>
              </a:path>
            </a:pathLst>
          </a:custGeom>
          <a:solidFill>
            <a:srgbClr val="000000"/>
          </a:solidFill>
          <a:ln w="3175">
            <a:solidFill>
              <a:srgbClr val="000000"/>
            </a:solidFill>
            <a:prstDash val="solid"/>
            <a:round/>
            <a:headEnd/>
            <a:tailEnd/>
          </a:ln>
        </p:spPr>
        <p:txBody>
          <a:bodyPr/>
          <a:lstStyle/>
          <a:p>
            <a:endParaRPr lang="en-ZA"/>
          </a:p>
        </p:txBody>
      </p:sp>
      <p:sp>
        <p:nvSpPr>
          <p:cNvPr id="210969" name="Freeform 25"/>
          <p:cNvSpPr>
            <a:spLocks noEditPoints="1"/>
          </p:cNvSpPr>
          <p:nvPr/>
        </p:nvSpPr>
        <p:spPr bwMode="auto">
          <a:xfrm>
            <a:off x="4513263" y="3578225"/>
            <a:ext cx="809625" cy="166688"/>
          </a:xfrm>
          <a:custGeom>
            <a:avLst/>
            <a:gdLst/>
            <a:ahLst/>
            <a:cxnLst>
              <a:cxn ang="0">
                <a:pos x="9" y="44"/>
              </a:cxn>
              <a:cxn ang="0">
                <a:pos x="424" y="44"/>
              </a:cxn>
              <a:cxn ang="0">
                <a:pos x="426" y="46"/>
              </a:cxn>
              <a:cxn ang="0">
                <a:pos x="431" y="48"/>
              </a:cxn>
              <a:cxn ang="0">
                <a:pos x="433" y="51"/>
              </a:cxn>
              <a:cxn ang="0">
                <a:pos x="433" y="53"/>
              </a:cxn>
              <a:cxn ang="0">
                <a:pos x="433" y="57"/>
              </a:cxn>
              <a:cxn ang="0">
                <a:pos x="431" y="59"/>
              </a:cxn>
              <a:cxn ang="0">
                <a:pos x="426" y="61"/>
              </a:cxn>
              <a:cxn ang="0">
                <a:pos x="424" y="63"/>
              </a:cxn>
              <a:cxn ang="0">
                <a:pos x="9" y="63"/>
              </a:cxn>
              <a:cxn ang="0">
                <a:pos x="7" y="61"/>
              </a:cxn>
              <a:cxn ang="0">
                <a:pos x="5" y="59"/>
              </a:cxn>
              <a:cxn ang="0">
                <a:pos x="3" y="57"/>
              </a:cxn>
              <a:cxn ang="0">
                <a:pos x="0" y="53"/>
              </a:cxn>
              <a:cxn ang="0">
                <a:pos x="3" y="51"/>
              </a:cxn>
              <a:cxn ang="0">
                <a:pos x="5" y="48"/>
              </a:cxn>
              <a:cxn ang="0">
                <a:pos x="7" y="46"/>
              </a:cxn>
              <a:cxn ang="0">
                <a:pos x="9" y="44"/>
              </a:cxn>
              <a:cxn ang="0">
                <a:pos x="9" y="44"/>
              </a:cxn>
              <a:cxn ang="0">
                <a:pos x="406" y="0"/>
              </a:cxn>
              <a:cxn ang="0">
                <a:pos x="510" y="53"/>
              </a:cxn>
              <a:cxn ang="0">
                <a:pos x="406" y="105"/>
              </a:cxn>
              <a:cxn ang="0">
                <a:pos x="406" y="0"/>
              </a:cxn>
            </a:cxnLst>
            <a:rect l="0" t="0" r="r" b="b"/>
            <a:pathLst>
              <a:path w="510" h="105">
                <a:moveTo>
                  <a:pt x="9" y="44"/>
                </a:moveTo>
                <a:lnTo>
                  <a:pt x="424" y="44"/>
                </a:lnTo>
                <a:lnTo>
                  <a:pt x="426" y="46"/>
                </a:lnTo>
                <a:lnTo>
                  <a:pt x="431" y="48"/>
                </a:lnTo>
                <a:lnTo>
                  <a:pt x="433" y="51"/>
                </a:lnTo>
                <a:lnTo>
                  <a:pt x="433" y="53"/>
                </a:lnTo>
                <a:lnTo>
                  <a:pt x="433" y="57"/>
                </a:lnTo>
                <a:lnTo>
                  <a:pt x="431" y="59"/>
                </a:lnTo>
                <a:lnTo>
                  <a:pt x="426" y="61"/>
                </a:lnTo>
                <a:lnTo>
                  <a:pt x="424" y="63"/>
                </a:lnTo>
                <a:lnTo>
                  <a:pt x="9" y="63"/>
                </a:lnTo>
                <a:lnTo>
                  <a:pt x="7" y="61"/>
                </a:lnTo>
                <a:lnTo>
                  <a:pt x="5" y="59"/>
                </a:lnTo>
                <a:lnTo>
                  <a:pt x="3" y="57"/>
                </a:lnTo>
                <a:lnTo>
                  <a:pt x="0" y="53"/>
                </a:lnTo>
                <a:lnTo>
                  <a:pt x="3" y="51"/>
                </a:lnTo>
                <a:lnTo>
                  <a:pt x="5" y="48"/>
                </a:lnTo>
                <a:lnTo>
                  <a:pt x="7" y="46"/>
                </a:lnTo>
                <a:lnTo>
                  <a:pt x="9" y="44"/>
                </a:lnTo>
                <a:lnTo>
                  <a:pt x="9" y="44"/>
                </a:lnTo>
                <a:close/>
                <a:moveTo>
                  <a:pt x="406" y="0"/>
                </a:moveTo>
                <a:lnTo>
                  <a:pt x="510" y="53"/>
                </a:lnTo>
                <a:lnTo>
                  <a:pt x="406" y="105"/>
                </a:lnTo>
                <a:lnTo>
                  <a:pt x="406" y="0"/>
                </a:lnTo>
                <a:close/>
              </a:path>
            </a:pathLst>
          </a:custGeom>
          <a:solidFill>
            <a:srgbClr val="000000"/>
          </a:solidFill>
          <a:ln w="3175">
            <a:solidFill>
              <a:srgbClr val="000000"/>
            </a:solidFill>
            <a:prstDash val="solid"/>
            <a:round/>
            <a:headEnd/>
            <a:tailEnd/>
          </a:ln>
        </p:spPr>
        <p:txBody>
          <a:bodyPr/>
          <a:lstStyle/>
          <a:p>
            <a:endParaRPr lang="en-ZA"/>
          </a:p>
        </p:txBody>
      </p:sp>
      <p:sp>
        <p:nvSpPr>
          <p:cNvPr id="210970" name="Freeform 26"/>
          <p:cNvSpPr>
            <a:spLocks noEditPoints="1"/>
          </p:cNvSpPr>
          <p:nvPr/>
        </p:nvSpPr>
        <p:spPr bwMode="auto">
          <a:xfrm>
            <a:off x="4513263" y="4376738"/>
            <a:ext cx="809625" cy="166687"/>
          </a:xfrm>
          <a:custGeom>
            <a:avLst/>
            <a:gdLst/>
            <a:ahLst/>
            <a:cxnLst>
              <a:cxn ang="0">
                <a:pos x="9" y="44"/>
              </a:cxn>
              <a:cxn ang="0">
                <a:pos x="424" y="44"/>
              </a:cxn>
              <a:cxn ang="0">
                <a:pos x="426" y="46"/>
              </a:cxn>
              <a:cxn ang="0">
                <a:pos x="431" y="48"/>
              </a:cxn>
              <a:cxn ang="0">
                <a:pos x="433" y="50"/>
              </a:cxn>
              <a:cxn ang="0">
                <a:pos x="433" y="52"/>
              </a:cxn>
              <a:cxn ang="0">
                <a:pos x="433" y="57"/>
              </a:cxn>
              <a:cxn ang="0">
                <a:pos x="431" y="59"/>
              </a:cxn>
              <a:cxn ang="0">
                <a:pos x="426" y="61"/>
              </a:cxn>
              <a:cxn ang="0">
                <a:pos x="424" y="63"/>
              </a:cxn>
              <a:cxn ang="0">
                <a:pos x="9" y="63"/>
              </a:cxn>
              <a:cxn ang="0">
                <a:pos x="7" y="61"/>
              </a:cxn>
              <a:cxn ang="0">
                <a:pos x="5" y="59"/>
              </a:cxn>
              <a:cxn ang="0">
                <a:pos x="3" y="57"/>
              </a:cxn>
              <a:cxn ang="0">
                <a:pos x="0" y="52"/>
              </a:cxn>
              <a:cxn ang="0">
                <a:pos x="3" y="50"/>
              </a:cxn>
              <a:cxn ang="0">
                <a:pos x="5" y="48"/>
              </a:cxn>
              <a:cxn ang="0">
                <a:pos x="7" y="46"/>
              </a:cxn>
              <a:cxn ang="0">
                <a:pos x="9" y="44"/>
              </a:cxn>
              <a:cxn ang="0">
                <a:pos x="9" y="44"/>
              </a:cxn>
              <a:cxn ang="0">
                <a:pos x="406" y="0"/>
              </a:cxn>
              <a:cxn ang="0">
                <a:pos x="510" y="52"/>
              </a:cxn>
              <a:cxn ang="0">
                <a:pos x="406" y="105"/>
              </a:cxn>
              <a:cxn ang="0">
                <a:pos x="406" y="0"/>
              </a:cxn>
            </a:cxnLst>
            <a:rect l="0" t="0" r="r" b="b"/>
            <a:pathLst>
              <a:path w="510" h="105">
                <a:moveTo>
                  <a:pt x="9" y="44"/>
                </a:moveTo>
                <a:lnTo>
                  <a:pt x="424" y="44"/>
                </a:lnTo>
                <a:lnTo>
                  <a:pt x="426" y="46"/>
                </a:lnTo>
                <a:lnTo>
                  <a:pt x="431" y="48"/>
                </a:lnTo>
                <a:lnTo>
                  <a:pt x="433" y="50"/>
                </a:lnTo>
                <a:lnTo>
                  <a:pt x="433" y="52"/>
                </a:lnTo>
                <a:lnTo>
                  <a:pt x="433" y="57"/>
                </a:lnTo>
                <a:lnTo>
                  <a:pt x="431" y="59"/>
                </a:lnTo>
                <a:lnTo>
                  <a:pt x="426" y="61"/>
                </a:lnTo>
                <a:lnTo>
                  <a:pt x="424" y="63"/>
                </a:lnTo>
                <a:lnTo>
                  <a:pt x="9" y="63"/>
                </a:lnTo>
                <a:lnTo>
                  <a:pt x="7" y="61"/>
                </a:lnTo>
                <a:lnTo>
                  <a:pt x="5" y="59"/>
                </a:lnTo>
                <a:lnTo>
                  <a:pt x="3" y="57"/>
                </a:lnTo>
                <a:lnTo>
                  <a:pt x="0" y="52"/>
                </a:lnTo>
                <a:lnTo>
                  <a:pt x="3" y="50"/>
                </a:lnTo>
                <a:lnTo>
                  <a:pt x="5" y="48"/>
                </a:lnTo>
                <a:lnTo>
                  <a:pt x="7" y="46"/>
                </a:lnTo>
                <a:lnTo>
                  <a:pt x="9" y="44"/>
                </a:lnTo>
                <a:lnTo>
                  <a:pt x="9" y="44"/>
                </a:lnTo>
                <a:close/>
                <a:moveTo>
                  <a:pt x="406" y="0"/>
                </a:moveTo>
                <a:lnTo>
                  <a:pt x="510" y="52"/>
                </a:lnTo>
                <a:lnTo>
                  <a:pt x="406" y="105"/>
                </a:lnTo>
                <a:lnTo>
                  <a:pt x="406" y="0"/>
                </a:lnTo>
                <a:close/>
              </a:path>
            </a:pathLst>
          </a:custGeom>
          <a:solidFill>
            <a:srgbClr val="000000"/>
          </a:solidFill>
          <a:ln w="3175">
            <a:solidFill>
              <a:srgbClr val="000000"/>
            </a:solidFill>
            <a:prstDash val="solid"/>
            <a:round/>
            <a:headEnd/>
            <a:tailEnd/>
          </a:ln>
        </p:spPr>
        <p:txBody>
          <a:bodyPr/>
          <a:lstStyle/>
          <a:p>
            <a:endParaRPr lang="en-ZA"/>
          </a:p>
        </p:txBody>
      </p:sp>
      <p:sp>
        <p:nvSpPr>
          <p:cNvPr id="210971" name="Freeform 27"/>
          <p:cNvSpPr>
            <a:spLocks noEditPoints="1"/>
          </p:cNvSpPr>
          <p:nvPr/>
        </p:nvSpPr>
        <p:spPr bwMode="auto">
          <a:xfrm>
            <a:off x="7299325" y="3182938"/>
            <a:ext cx="893763" cy="166687"/>
          </a:xfrm>
          <a:custGeom>
            <a:avLst/>
            <a:gdLst/>
            <a:ahLst/>
            <a:cxnLst>
              <a:cxn ang="0">
                <a:pos x="10" y="42"/>
              </a:cxn>
              <a:cxn ang="0">
                <a:pos x="511" y="42"/>
              </a:cxn>
              <a:cxn ang="0">
                <a:pos x="513" y="44"/>
              </a:cxn>
              <a:cxn ang="0">
                <a:pos x="515" y="46"/>
              </a:cxn>
              <a:cxn ang="0">
                <a:pos x="518" y="48"/>
              </a:cxn>
              <a:cxn ang="0">
                <a:pos x="520" y="52"/>
              </a:cxn>
              <a:cxn ang="0">
                <a:pos x="518" y="54"/>
              </a:cxn>
              <a:cxn ang="0">
                <a:pos x="515" y="57"/>
              </a:cxn>
              <a:cxn ang="0">
                <a:pos x="513" y="59"/>
              </a:cxn>
              <a:cxn ang="0">
                <a:pos x="511" y="61"/>
              </a:cxn>
              <a:cxn ang="0">
                <a:pos x="10" y="61"/>
              </a:cxn>
              <a:cxn ang="0">
                <a:pos x="6" y="59"/>
              </a:cxn>
              <a:cxn ang="0">
                <a:pos x="4" y="57"/>
              </a:cxn>
              <a:cxn ang="0">
                <a:pos x="2" y="54"/>
              </a:cxn>
              <a:cxn ang="0">
                <a:pos x="0" y="52"/>
              </a:cxn>
              <a:cxn ang="0">
                <a:pos x="2" y="48"/>
              </a:cxn>
              <a:cxn ang="0">
                <a:pos x="4" y="46"/>
              </a:cxn>
              <a:cxn ang="0">
                <a:pos x="6" y="44"/>
              </a:cxn>
              <a:cxn ang="0">
                <a:pos x="10" y="42"/>
              </a:cxn>
              <a:cxn ang="0">
                <a:pos x="10" y="42"/>
              </a:cxn>
              <a:cxn ang="0">
                <a:pos x="511" y="0"/>
              </a:cxn>
              <a:cxn ang="0">
                <a:pos x="515" y="0"/>
              </a:cxn>
              <a:cxn ang="0">
                <a:pos x="522" y="0"/>
              </a:cxn>
              <a:cxn ang="0">
                <a:pos x="530" y="2"/>
              </a:cxn>
              <a:cxn ang="0">
                <a:pos x="538" y="8"/>
              </a:cxn>
              <a:cxn ang="0">
                <a:pos x="547" y="15"/>
              </a:cxn>
              <a:cxn ang="0">
                <a:pos x="553" y="23"/>
              </a:cxn>
              <a:cxn ang="0">
                <a:pos x="559" y="31"/>
              </a:cxn>
              <a:cxn ang="0">
                <a:pos x="561" y="40"/>
              </a:cxn>
              <a:cxn ang="0">
                <a:pos x="561" y="46"/>
              </a:cxn>
              <a:cxn ang="0">
                <a:pos x="563" y="52"/>
              </a:cxn>
              <a:cxn ang="0">
                <a:pos x="561" y="57"/>
              </a:cxn>
              <a:cxn ang="0">
                <a:pos x="561" y="63"/>
              </a:cxn>
              <a:cxn ang="0">
                <a:pos x="559" y="71"/>
              </a:cxn>
              <a:cxn ang="0">
                <a:pos x="553" y="80"/>
              </a:cxn>
              <a:cxn ang="0">
                <a:pos x="547" y="88"/>
              </a:cxn>
              <a:cxn ang="0">
                <a:pos x="538" y="94"/>
              </a:cxn>
              <a:cxn ang="0">
                <a:pos x="530" y="101"/>
              </a:cxn>
              <a:cxn ang="0">
                <a:pos x="522" y="103"/>
              </a:cxn>
              <a:cxn ang="0">
                <a:pos x="515" y="103"/>
              </a:cxn>
              <a:cxn ang="0">
                <a:pos x="511" y="105"/>
              </a:cxn>
              <a:cxn ang="0">
                <a:pos x="505" y="103"/>
              </a:cxn>
              <a:cxn ang="0">
                <a:pos x="499" y="103"/>
              </a:cxn>
              <a:cxn ang="0">
                <a:pos x="490" y="101"/>
              </a:cxn>
              <a:cxn ang="0">
                <a:pos x="482" y="94"/>
              </a:cxn>
              <a:cxn ang="0">
                <a:pos x="474" y="88"/>
              </a:cxn>
              <a:cxn ang="0">
                <a:pos x="467" y="80"/>
              </a:cxn>
              <a:cxn ang="0">
                <a:pos x="461" y="71"/>
              </a:cxn>
              <a:cxn ang="0">
                <a:pos x="459" y="63"/>
              </a:cxn>
              <a:cxn ang="0">
                <a:pos x="459" y="57"/>
              </a:cxn>
              <a:cxn ang="0">
                <a:pos x="459" y="52"/>
              </a:cxn>
              <a:cxn ang="0">
                <a:pos x="459" y="46"/>
              </a:cxn>
              <a:cxn ang="0">
                <a:pos x="459" y="40"/>
              </a:cxn>
              <a:cxn ang="0">
                <a:pos x="461" y="31"/>
              </a:cxn>
              <a:cxn ang="0">
                <a:pos x="467" y="23"/>
              </a:cxn>
              <a:cxn ang="0">
                <a:pos x="474" y="15"/>
              </a:cxn>
              <a:cxn ang="0">
                <a:pos x="482" y="8"/>
              </a:cxn>
              <a:cxn ang="0">
                <a:pos x="490" y="2"/>
              </a:cxn>
              <a:cxn ang="0">
                <a:pos x="499" y="0"/>
              </a:cxn>
              <a:cxn ang="0">
                <a:pos x="505" y="0"/>
              </a:cxn>
              <a:cxn ang="0">
                <a:pos x="511" y="0"/>
              </a:cxn>
              <a:cxn ang="0">
                <a:pos x="511" y="0"/>
              </a:cxn>
            </a:cxnLst>
            <a:rect l="0" t="0" r="r" b="b"/>
            <a:pathLst>
              <a:path w="563" h="105">
                <a:moveTo>
                  <a:pt x="10" y="42"/>
                </a:moveTo>
                <a:lnTo>
                  <a:pt x="511" y="42"/>
                </a:lnTo>
                <a:lnTo>
                  <a:pt x="513" y="44"/>
                </a:lnTo>
                <a:lnTo>
                  <a:pt x="515" y="46"/>
                </a:lnTo>
                <a:lnTo>
                  <a:pt x="518" y="48"/>
                </a:lnTo>
                <a:lnTo>
                  <a:pt x="520" y="52"/>
                </a:lnTo>
                <a:lnTo>
                  <a:pt x="518" y="54"/>
                </a:lnTo>
                <a:lnTo>
                  <a:pt x="515" y="57"/>
                </a:lnTo>
                <a:lnTo>
                  <a:pt x="513" y="59"/>
                </a:lnTo>
                <a:lnTo>
                  <a:pt x="511" y="61"/>
                </a:lnTo>
                <a:lnTo>
                  <a:pt x="10" y="61"/>
                </a:lnTo>
                <a:lnTo>
                  <a:pt x="6" y="59"/>
                </a:lnTo>
                <a:lnTo>
                  <a:pt x="4" y="57"/>
                </a:lnTo>
                <a:lnTo>
                  <a:pt x="2" y="54"/>
                </a:lnTo>
                <a:lnTo>
                  <a:pt x="0" y="52"/>
                </a:lnTo>
                <a:lnTo>
                  <a:pt x="2" y="48"/>
                </a:lnTo>
                <a:lnTo>
                  <a:pt x="4" y="46"/>
                </a:lnTo>
                <a:lnTo>
                  <a:pt x="6" y="44"/>
                </a:lnTo>
                <a:lnTo>
                  <a:pt x="10" y="42"/>
                </a:lnTo>
                <a:lnTo>
                  <a:pt x="10" y="42"/>
                </a:lnTo>
                <a:close/>
                <a:moveTo>
                  <a:pt x="511" y="0"/>
                </a:moveTo>
                <a:lnTo>
                  <a:pt x="515" y="0"/>
                </a:lnTo>
                <a:lnTo>
                  <a:pt x="522" y="0"/>
                </a:lnTo>
                <a:lnTo>
                  <a:pt x="530" y="2"/>
                </a:lnTo>
                <a:lnTo>
                  <a:pt x="538" y="8"/>
                </a:lnTo>
                <a:lnTo>
                  <a:pt x="547" y="15"/>
                </a:lnTo>
                <a:lnTo>
                  <a:pt x="553" y="23"/>
                </a:lnTo>
                <a:lnTo>
                  <a:pt x="559" y="31"/>
                </a:lnTo>
                <a:lnTo>
                  <a:pt x="561" y="40"/>
                </a:lnTo>
                <a:lnTo>
                  <a:pt x="561" y="46"/>
                </a:lnTo>
                <a:lnTo>
                  <a:pt x="563" y="52"/>
                </a:lnTo>
                <a:lnTo>
                  <a:pt x="561" y="57"/>
                </a:lnTo>
                <a:lnTo>
                  <a:pt x="561" y="63"/>
                </a:lnTo>
                <a:lnTo>
                  <a:pt x="559" y="71"/>
                </a:lnTo>
                <a:lnTo>
                  <a:pt x="553" y="80"/>
                </a:lnTo>
                <a:lnTo>
                  <a:pt x="547" y="88"/>
                </a:lnTo>
                <a:lnTo>
                  <a:pt x="538" y="94"/>
                </a:lnTo>
                <a:lnTo>
                  <a:pt x="530" y="101"/>
                </a:lnTo>
                <a:lnTo>
                  <a:pt x="522" y="103"/>
                </a:lnTo>
                <a:lnTo>
                  <a:pt x="515" y="103"/>
                </a:lnTo>
                <a:lnTo>
                  <a:pt x="511" y="105"/>
                </a:lnTo>
                <a:lnTo>
                  <a:pt x="505" y="103"/>
                </a:lnTo>
                <a:lnTo>
                  <a:pt x="499" y="103"/>
                </a:lnTo>
                <a:lnTo>
                  <a:pt x="490" y="101"/>
                </a:lnTo>
                <a:lnTo>
                  <a:pt x="482" y="94"/>
                </a:lnTo>
                <a:lnTo>
                  <a:pt x="474" y="88"/>
                </a:lnTo>
                <a:lnTo>
                  <a:pt x="467" y="80"/>
                </a:lnTo>
                <a:lnTo>
                  <a:pt x="461" y="71"/>
                </a:lnTo>
                <a:lnTo>
                  <a:pt x="459" y="63"/>
                </a:lnTo>
                <a:lnTo>
                  <a:pt x="459" y="57"/>
                </a:lnTo>
                <a:lnTo>
                  <a:pt x="459" y="52"/>
                </a:lnTo>
                <a:lnTo>
                  <a:pt x="459" y="46"/>
                </a:lnTo>
                <a:lnTo>
                  <a:pt x="459" y="40"/>
                </a:lnTo>
                <a:lnTo>
                  <a:pt x="461" y="31"/>
                </a:lnTo>
                <a:lnTo>
                  <a:pt x="467" y="23"/>
                </a:lnTo>
                <a:lnTo>
                  <a:pt x="474" y="15"/>
                </a:lnTo>
                <a:lnTo>
                  <a:pt x="482" y="8"/>
                </a:lnTo>
                <a:lnTo>
                  <a:pt x="490" y="2"/>
                </a:lnTo>
                <a:lnTo>
                  <a:pt x="499" y="0"/>
                </a:lnTo>
                <a:lnTo>
                  <a:pt x="505" y="0"/>
                </a:lnTo>
                <a:lnTo>
                  <a:pt x="511" y="0"/>
                </a:lnTo>
                <a:lnTo>
                  <a:pt x="511" y="0"/>
                </a:lnTo>
                <a:close/>
              </a:path>
            </a:pathLst>
          </a:custGeom>
          <a:solidFill>
            <a:srgbClr val="000000"/>
          </a:solidFill>
          <a:ln w="3175">
            <a:solidFill>
              <a:srgbClr val="000000"/>
            </a:solidFill>
            <a:prstDash val="solid"/>
            <a:round/>
            <a:headEnd/>
            <a:tailEnd/>
          </a:ln>
        </p:spPr>
        <p:txBody>
          <a:bodyPr/>
          <a:lstStyle/>
          <a:p>
            <a:endParaRPr lang="en-ZA"/>
          </a:p>
        </p:txBody>
      </p:sp>
      <p:sp>
        <p:nvSpPr>
          <p:cNvPr id="210972" name="Freeform 28"/>
          <p:cNvSpPr>
            <a:spLocks noEditPoints="1"/>
          </p:cNvSpPr>
          <p:nvPr/>
        </p:nvSpPr>
        <p:spPr bwMode="auto">
          <a:xfrm>
            <a:off x="7299325" y="3581400"/>
            <a:ext cx="893763" cy="166688"/>
          </a:xfrm>
          <a:custGeom>
            <a:avLst/>
            <a:gdLst/>
            <a:ahLst/>
            <a:cxnLst>
              <a:cxn ang="0">
                <a:pos x="10" y="42"/>
              </a:cxn>
              <a:cxn ang="0">
                <a:pos x="511" y="42"/>
              </a:cxn>
              <a:cxn ang="0">
                <a:pos x="513" y="44"/>
              </a:cxn>
              <a:cxn ang="0">
                <a:pos x="515" y="46"/>
              </a:cxn>
              <a:cxn ang="0">
                <a:pos x="518" y="49"/>
              </a:cxn>
              <a:cxn ang="0">
                <a:pos x="520" y="53"/>
              </a:cxn>
              <a:cxn ang="0">
                <a:pos x="518" y="55"/>
              </a:cxn>
              <a:cxn ang="0">
                <a:pos x="515" y="57"/>
              </a:cxn>
              <a:cxn ang="0">
                <a:pos x="513" y="59"/>
              </a:cxn>
              <a:cxn ang="0">
                <a:pos x="511" y="61"/>
              </a:cxn>
              <a:cxn ang="0">
                <a:pos x="10" y="61"/>
              </a:cxn>
              <a:cxn ang="0">
                <a:pos x="6" y="59"/>
              </a:cxn>
              <a:cxn ang="0">
                <a:pos x="4" y="57"/>
              </a:cxn>
              <a:cxn ang="0">
                <a:pos x="2" y="55"/>
              </a:cxn>
              <a:cxn ang="0">
                <a:pos x="0" y="53"/>
              </a:cxn>
              <a:cxn ang="0">
                <a:pos x="2" y="49"/>
              </a:cxn>
              <a:cxn ang="0">
                <a:pos x="4" y="46"/>
              </a:cxn>
              <a:cxn ang="0">
                <a:pos x="6" y="44"/>
              </a:cxn>
              <a:cxn ang="0">
                <a:pos x="10" y="42"/>
              </a:cxn>
              <a:cxn ang="0">
                <a:pos x="10" y="42"/>
              </a:cxn>
              <a:cxn ang="0">
                <a:pos x="511" y="0"/>
              </a:cxn>
              <a:cxn ang="0">
                <a:pos x="515" y="0"/>
              </a:cxn>
              <a:cxn ang="0">
                <a:pos x="522" y="0"/>
              </a:cxn>
              <a:cxn ang="0">
                <a:pos x="530" y="2"/>
              </a:cxn>
              <a:cxn ang="0">
                <a:pos x="538" y="9"/>
              </a:cxn>
              <a:cxn ang="0">
                <a:pos x="547" y="15"/>
              </a:cxn>
              <a:cxn ang="0">
                <a:pos x="553" y="23"/>
              </a:cxn>
              <a:cxn ang="0">
                <a:pos x="559" y="32"/>
              </a:cxn>
              <a:cxn ang="0">
                <a:pos x="561" y="40"/>
              </a:cxn>
              <a:cxn ang="0">
                <a:pos x="561" y="46"/>
              </a:cxn>
              <a:cxn ang="0">
                <a:pos x="563" y="53"/>
              </a:cxn>
              <a:cxn ang="0">
                <a:pos x="561" y="57"/>
              </a:cxn>
              <a:cxn ang="0">
                <a:pos x="561" y="63"/>
              </a:cxn>
              <a:cxn ang="0">
                <a:pos x="559" y="72"/>
              </a:cxn>
              <a:cxn ang="0">
                <a:pos x="553" y="80"/>
              </a:cxn>
              <a:cxn ang="0">
                <a:pos x="547" y="88"/>
              </a:cxn>
              <a:cxn ang="0">
                <a:pos x="538" y="95"/>
              </a:cxn>
              <a:cxn ang="0">
                <a:pos x="530" y="101"/>
              </a:cxn>
              <a:cxn ang="0">
                <a:pos x="522" y="103"/>
              </a:cxn>
              <a:cxn ang="0">
                <a:pos x="515" y="103"/>
              </a:cxn>
              <a:cxn ang="0">
                <a:pos x="511" y="105"/>
              </a:cxn>
              <a:cxn ang="0">
                <a:pos x="505" y="103"/>
              </a:cxn>
              <a:cxn ang="0">
                <a:pos x="499" y="103"/>
              </a:cxn>
              <a:cxn ang="0">
                <a:pos x="490" y="101"/>
              </a:cxn>
              <a:cxn ang="0">
                <a:pos x="482" y="95"/>
              </a:cxn>
              <a:cxn ang="0">
                <a:pos x="474" y="88"/>
              </a:cxn>
              <a:cxn ang="0">
                <a:pos x="467" y="80"/>
              </a:cxn>
              <a:cxn ang="0">
                <a:pos x="461" y="72"/>
              </a:cxn>
              <a:cxn ang="0">
                <a:pos x="459" y="63"/>
              </a:cxn>
              <a:cxn ang="0">
                <a:pos x="459" y="57"/>
              </a:cxn>
              <a:cxn ang="0">
                <a:pos x="459" y="53"/>
              </a:cxn>
              <a:cxn ang="0">
                <a:pos x="459" y="46"/>
              </a:cxn>
              <a:cxn ang="0">
                <a:pos x="459" y="40"/>
              </a:cxn>
              <a:cxn ang="0">
                <a:pos x="461" y="32"/>
              </a:cxn>
              <a:cxn ang="0">
                <a:pos x="467" y="23"/>
              </a:cxn>
              <a:cxn ang="0">
                <a:pos x="474" y="15"/>
              </a:cxn>
              <a:cxn ang="0">
                <a:pos x="482" y="9"/>
              </a:cxn>
              <a:cxn ang="0">
                <a:pos x="490" y="2"/>
              </a:cxn>
              <a:cxn ang="0">
                <a:pos x="499" y="0"/>
              </a:cxn>
              <a:cxn ang="0">
                <a:pos x="505" y="0"/>
              </a:cxn>
              <a:cxn ang="0">
                <a:pos x="511" y="0"/>
              </a:cxn>
              <a:cxn ang="0">
                <a:pos x="511" y="0"/>
              </a:cxn>
            </a:cxnLst>
            <a:rect l="0" t="0" r="r" b="b"/>
            <a:pathLst>
              <a:path w="563" h="105">
                <a:moveTo>
                  <a:pt x="10" y="42"/>
                </a:moveTo>
                <a:lnTo>
                  <a:pt x="511" y="42"/>
                </a:lnTo>
                <a:lnTo>
                  <a:pt x="513" y="44"/>
                </a:lnTo>
                <a:lnTo>
                  <a:pt x="515" y="46"/>
                </a:lnTo>
                <a:lnTo>
                  <a:pt x="518" y="49"/>
                </a:lnTo>
                <a:lnTo>
                  <a:pt x="520" y="53"/>
                </a:lnTo>
                <a:lnTo>
                  <a:pt x="518" y="55"/>
                </a:lnTo>
                <a:lnTo>
                  <a:pt x="515" y="57"/>
                </a:lnTo>
                <a:lnTo>
                  <a:pt x="513" y="59"/>
                </a:lnTo>
                <a:lnTo>
                  <a:pt x="511" y="61"/>
                </a:lnTo>
                <a:lnTo>
                  <a:pt x="10" y="61"/>
                </a:lnTo>
                <a:lnTo>
                  <a:pt x="6" y="59"/>
                </a:lnTo>
                <a:lnTo>
                  <a:pt x="4" y="57"/>
                </a:lnTo>
                <a:lnTo>
                  <a:pt x="2" y="55"/>
                </a:lnTo>
                <a:lnTo>
                  <a:pt x="0" y="53"/>
                </a:lnTo>
                <a:lnTo>
                  <a:pt x="2" y="49"/>
                </a:lnTo>
                <a:lnTo>
                  <a:pt x="4" y="46"/>
                </a:lnTo>
                <a:lnTo>
                  <a:pt x="6" y="44"/>
                </a:lnTo>
                <a:lnTo>
                  <a:pt x="10" y="42"/>
                </a:lnTo>
                <a:lnTo>
                  <a:pt x="10" y="42"/>
                </a:lnTo>
                <a:close/>
                <a:moveTo>
                  <a:pt x="511" y="0"/>
                </a:moveTo>
                <a:lnTo>
                  <a:pt x="515" y="0"/>
                </a:lnTo>
                <a:lnTo>
                  <a:pt x="522" y="0"/>
                </a:lnTo>
                <a:lnTo>
                  <a:pt x="530" y="2"/>
                </a:lnTo>
                <a:lnTo>
                  <a:pt x="538" y="9"/>
                </a:lnTo>
                <a:lnTo>
                  <a:pt x="547" y="15"/>
                </a:lnTo>
                <a:lnTo>
                  <a:pt x="553" y="23"/>
                </a:lnTo>
                <a:lnTo>
                  <a:pt x="559" y="32"/>
                </a:lnTo>
                <a:lnTo>
                  <a:pt x="561" y="40"/>
                </a:lnTo>
                <a:lnTo>
                  <a:pt x="561" y="46"/>
                </a:lnTo>
                <a:lnTo>
                  <a:pt x="563" y="53"/>
                </a:lnTo>
                <a:lnTo>
                  <a:pt x="561" y="57"/>
                </a:lnTo>
                <a:lnTo>
                  <a:pt x="561" y="63"/>
                </a:lnTo>
                <a:lnTo>
                  <a:pt x="559" y="72"/>
                </a:lnTo>
                <a:lnTo>
                  <a:pt x="553" y="80"/>
                </a:lnTo>
                <a:lnTo>
                  <a:pt x="547" y="88"/>
                </a:lnTo>
                <a:lnTo>
                  <a:pt x="538" y="95"/>
                </a:lnTo>
                <a:lnTo>
                  <a:pt x="530" y="101"/>
                </a:lnTo>
                <a:lnTo>
                  <a:pt x="522" y="103"/>
                </a:lnTo>
                <a:lnTo>
                  <a:pt x="515" y="103"/>
                </a:lnTo>
                <a:lnTo>
                  <a:pt x="511" y="105"/>
                </a:lnTo>
                <a:lnTo>
                  <a:pt x="505" y="103"/>
                </a:lnTo>
                <a:lnTo>
                  <a:pt x="499" y="103"/>
                </a:lnTo>
                <a:lnTo>
                  <a:pt x="490" y="101"/>
                </a:lnTo>
                <a:lnTo>
                  <a:pt x="482" y="95"/>
                </a:lnTo>
                <a:lnTo>
                  <a:pt x="474" y="88"/>
                </a:lnTo>
                <a:lnTo>
                  <a:pt x="467" y="80"/>
                </a:lnTo>
                <a:lnTo>
                  <a:pt x="461" y="72"/>
                </a:lnTo>
                <a:lnTo>
                  <a:pt x="459" y="63"/>
                </a:lnTo>
                <a:lnTo>
                  <a:pt x="459" y="57"/>
                </a:lnTo>
                <a:lnTo>
                  <a:pt x="459" y="53"/>
                </a:lnTo>
                <a:lnTo>
                  <a:pt x="459" y="46"/>
                </a:lnTo>
                <a:lnTo>
                  <a:pt x="459" y="40"/>
                </a:lnTo>
                <a:lnTo>
                  <a:pt x="461" y="32"/>
                </a:lnTo>
                <a:lnTo>
                  <a:pt x="467" y="23"/>
                </a:lnTo>
                <a:lnTo>
                  <a:pt x="474" y="15"/>
                </a:lnTo>
                <a:lnTo>
                  <a:pt x="482" y="9"/>
                </a:lnTo>
                <a:lnTo>
                  <a:pt x="490" y="2"/>
                </a:lnTo>
                <a:lnTo>
                  <a:pt x="499" y="0"/>
                </a:lnTo>
                <a:lnTo>
                  <a:pt x="505" y="0"/>
                </a:lnTo>
                <a:lnTo>
                  <a:pt x="511" y="0"/>
                </a:lnTo>
                <a:lnTo>
                  <a:pt x="511" y="0"/>
                </a:lnTo>
                <a:close/>
              </a:path>
            </a:pathLst>
          </a:custGeom>
          <a:solidFill>
            <a:srgbClr val="000000"/>
          </a:solidFill>
          <a:ln w="3175">
            <a:solidFill>
              <a:srgbClr val="000000"/>
            </a:solidFill>
            <a:prstDash val="solid"/>
            <a:round/>
            <a:headEnd/>
            <a:tailEnd/>
          </a:ln>
        </p:spPr>
        <p:txBody>
          <a:bodyPr/>
          <a:lstStyle/>
          <a:p>
            <a:endParaRPr lang="en-ZA"/>
          </a:p>
        </p:txBody>
      </p:sp>
      <p:sp>
        <p:nvSpPr>
          <p:cNvPr id="210973" name="Freeform 29"/>
          <p:cNvSpPr>
            <a:spLocks noEditPoints="1"/>
          </p:cNvSpPr>
          <p:nvPr/>
        </p:nvSpPr>
        <p:spPr bwMode="auto">
          <a:xfrm>
            <a:off x="7299325" y="4379913"/>
            <a:ext cx="893763" cy="166687"/>
          </a:xfrm>
          <a:custGeom>
            <a:avLst/>
            <a:gdLst/>
            <a:ahLst/>
            <a:cxnLst>
              <a:cxn ang="0">
                <a:pos x="10" y="42"/>
              </a:cxn>
              <a:cxn ang="0">
                <a:pos x="511" y="42"/>
              </a:cxn>
              <a:cxn ang="0">
                <a:pos x="513" y="44"/>
              </a:cxn>
              <a:cxn ang="0">
                <a:pos x="515" y="46"/>
              </a:cxn>
              <a:cxn ang="0">
                <a:pos x="518" y="48"/>
              </a:cxn>
              <a:cxn ang="0">
                <a:pos x="520" y="53"/>
              </a:cxn>
              <a:cxn ang="0">
                <a:pos x="518" y="55"/>
              </a:cxn>
              <a:cxn ang="0">
                <a:pos x="515" y="57"/>
              </a:cxn>
              <a:cxn ang="0">
                <a:pos x="513" y="59"/>
              </a:cxn>
              <a:cxn ang="0">
                <a:pos x="511" y="61"/>
              </a:cxn>
              <a:cxn ang="0">
                <a:pos x="10" y="61"/>
              </a:cxn>
              <a:cxn ang="0">
                <a:pos x="6" y="59"/>
              </a:cxn>
              <a:cxn ang="0">
                <a:pos x="4" y="57"/>
              </a:cxn>
              <a:cxn ang="0">
                <a:pos x="2" y="55"/>
              </a:cxn>
              <a:cxn ang="0">
                <a:pos x="0" y="53"/>
              </a:cxn>
              <a:cxn ang="0">
                <a:pos x="2" y="48"/>
              </a:cxn>
              <a:cxn ang="0">
                <a:pos x="4" y="46"/>
              </a:cxn>
              <a:cxn ang="0">
                <a:pos x="6" y="44"/>
              </a:cxn>
              <a:cxn ang="0">
                <a:pos x="10" y="42"/>
              </a:cxn>
              <a:cxn ang="0">
                <a:pos x="10" y="42"/>
              </a:cxn>
              <a:cxn ang="0">
                <a:pos x="511" y="0"/>
              </a:cxn>
              <a:cxn ang="0">
                <a:pos x="515" y="0"/>
              </a:cxn>
              <a:cxn ang="0">
                <a:pos x="522" y="0"/>
              </a:cxn>
              <a:cxn ang="0">
                <a:pos x="530" y="2"/>
              </a:cxn>
              <a:cxn ang="0">
                <a:pos x="538" y="9"/>
              </a:cxn>
              <a:cxn ang="0">
                <a:pos x="547" y="15"/>
              </a:cxn>
              <a:cxn ang="0">
                <a:pos x="553" y="23"/>
              </a:cxn>
              <a:cxn ang="0">
                <a:pos x="559" y="32"/>
              </a:cxn>
              <a:cxn ang="0">
                <a:pos x="561" y="40"/>
              </a:cxn>
              <a:cxn ang="0">
                <a:pos x="561" y="46"/>
              </a:cxn>
              <a:cxn ang="0">
                <a:pos x="563" y="53"/>
              </a:cxn>
              <a:cxn ang="0">
                <a:pos x="561" y="57"/>
              </a:cxn>
              <a:cxn ang="0">
                <a:pos x="561" y="63"/>
              </a:cxn>
              <a:cxn ang="0">
                <a:pos x="559" y="71"/>
              </a:cxn>
              <a:cxn ang="0">
                <a:pos x="553" y="80"/>
              </a:cxn>
              <a:cxn ang="0">
                <a:pos x="547" y="88"/>
              </a:cxn>
              <a:cxn ang="0">
                <a:pos x="538" y="94"/>
              </a:cxn>
              <a:cxn ang="0">
                <a:pos x="530" y="101"/>
              </a:cxn>
              <a:cxn ang="0">
                <a:pos x="522" y="103"/>
              </a:cxn>
              <a:cxn ang="0">
                <a:pos x="515" y="103"/>
              </a:cxn>
              <a:cxn ang="0">
                <a:pos x="511" y="105"/>
              </a:cxn>
              <a:cxn ang="0">
                <a:pos x="505" y="103"/>
              </a:cxn>
              <a:cxn ang="0">
                <a:pos x="499" y="103"/>
              </a:cxn>
              <a:cxn ang="0">
                <a:pos x="490" y="101"/>
              </a:cxn>
              <a:cxn ang="0">
                <a:pos x="482" y="94"/>
              </a:cxn>
              <a:cxn ang="0">
                <a:pos x="474" y="88"/>
              </a:cxn>
              <a:cxn ang="0">
                <a:pos x="467" y="80"/>
              </a:cxn>
              <a:cxn ang="0">
                <a:pos x="461" y="71"/>
              </a:cxn>
              <a:cxn ang="0">
                <a:pos x="459" y="63"/>
              </a:cxn>
              <a:cxn ang="0">
                <a:pos x="459" y="57"/>
              </a:cxn>
              <a:cxn ang="0">
                <a:pos x="459" y="53"/>
              </a:cxn>
              <a:cxn ang="0">
                <a:pos x="459" y="46"/>
              </a:cxn>
              <a:cxn ang="0">
                <a:pos x="459" y="40"/>
              </a:cxn>
              <a:cxn ang="0">
                <a:pos x="461" y="32"/>
              </a:cxn>
              <a:cxn ang="0">
                <a:pos x="467" y="23"/>
              </a:cxn>
              <a:cxn ang="0">
                <a:pos x="474" y="15"/>
              </a:cxn>
              <a:cxn ang="0">
                <a:pos x="482" y="9"/>
              </a:cxn>
              <a:cxn ang="0">
                <a:pos x="490" y="2"/>
              </a:cxn>
              <a:cxn ang="0">
                <a:pos x="499" y="0"/>
              </a:cxn>
              <a:cxn ang="0">
                <a:pos x="505" y="0"/>
              </a:cxn>
              <a:cxn ang="0">
                <a:pos x="511" y="0"/>
              </a:cxn>
              <a:cxn ang="0">
                <a:pos x="511" y="0"/>
              </a:cxn>
            </a:cxnLst>
            <a:rect l="0" t="0" r="r" b="b"/>
            <a:pathLst>
              <a:path w="563" h="105">
                <a:moveTo>
                  <a:pt x="10" y="42"/>
                </a:moveTo>
                <a:lnTo>
                  <a:pt x="511" y="42"/>
                </a:lnTo>
                <a:lnTo>
                  <a:pt x="513" y="44"/>
                </a:lnTo>
                <a:lnTo>
                  <a:pt x="515" y="46"/>
                </a:lnTo>
                <a:lnTo>
                  <a:pt x="518" y="48"/>
                </a:lnTo>
                <a:lnTo>
                  <a:pt x="520" y="53"/>
                </a:lnTo>
                <a:lnTo>
                  <a:pt x="518" y="55"/>
                </a:lnTo>
                <a:lnTo>
                  <a:pt x="515" y="57"/>
                </a:lnTo>
                <a:lnTo>
                  <a:pt x="513" y="59"/>
                </a:lnTo>
                <a:lnTo>
                  <a:pt x="511" y="61"/>
                </a:lnTo>
                <a:lnTo>
                  <a:pt x="10" y="61"/>
                </a:lnTo>
                <a:lnTo>
                  <a:pt x="6" y="59"/>
                </a:lnTo>
                <a:lnTo>
                  <a:pt x="4" y="57"/>
                </a:lnTo>
                <a:lnTo>
                  <a:pt x="2" y="55"/>
                </a:lnTo>
                <a:lnTo>
                  <a:pt x="0" y="53"/>
                </a:lnTo>
                <a:lnTo>
                  <a:pt x="2" y="48"/>
                </a:lnTo>
                <a:lnTo>
                  <a:pt x="4" y="46"/>
                </a:lnTo>
                <a:lnTo>
                  <a:pt x="6" y="44"/>
                </a:lnTo>
                <a:lnTo>
                  <a:pt x="10" y="42"/>
                </a:lnTo>
                <a:lnTo>
                  <a:pt x="10" y="42"/>
                </a:lnTo>
                <a:close/>
                <a:moveTo>
                  <a:pt x="511" y="0"/>
                </a:moveTo>
                <a:lnTo>
                  <a:pt x="515" y="0"/>
                </a:lnTo>
                <a:lnTo>
                  <a:pt x="522" y="0"/>
                </a:lnTo>
                <a:lnTo>
                  <a:pt x="530" y="2"/>
                </a:lnTo>
                <a:lnTo>
                  <a:pt x="538" y="9"/>
                </a:lnTo>
                <a:lnTo>
                  <a:pt x="547" y="15"/>
                </a:lnTo>
                <a:lnTo>
                  <a:pt x="553" y="23"/>
                </a:lnTo>
                <a:lnTo>
                  <a:pt x="559" y="32"/>
                </a:lnTo>
                <a:lnTo>
                  <a:pt x="561" y="40"/>
                </a:lnTo>
                <a:lnTo>
                  <a:pt x="561" y="46"/>
                </a:lnTo>
                <a:lnTo>
                  <a:pt x="563" y="53"/>
                </a:lnTo>
                <a:lnTo>
                  <a:pt x="561" y="57"/>
                </a:lnTo>
                <a:lnTo>
                  <a:pt x="561" y="63"/>
                </a:lnTo>
                <a:lnTo>
                  <a:pt x="559" y="71"/>
                </a:lnTo>
                <a:lnTo>
                  <a:pt x="553" y="80"/>
                </a:lnTo>
                <a:lnTo>
                  <a:pt x="547" y="88"/>
                </a:lnTo>
                <a:lnTo>
                  <a:pt x="538" y="94"/>
                </a:lnTo>
                <a:lnTo>
                  <a:pt x="530" y="101"/>
                </a:lnTo>
                <a:lnTo>
                  <a:pt x="522" y="103"/>
                </a:lnTo>
                <a:lnTo>
                  <a:pt x="515" y="103"/>
                </a:lnTo>
                <a:lnTo>
                  <a:pt x="511" y="105"/>
                </a:lnTo>
                <a:lnTo>
                  <a:pt x="505" y="103"/>
                </a:lnTo>
                <a:lnTo>
                  <a:pt x="499" y="103"/>
                </a:lnTo>
                <a:lnTo>
                  <a:pt x="490" y="101"/>
                </a:lnTo>
                <a:lnTo>
                  <a:pt x="482" y="94"/>
                </a:lnTo>
                <a:lnTo>
                  <a:pt x="474" y="88"/>
                </a:lnTo>
                <a:lnTo>
                  <a:pt x="467" y="80"/>
                </a:lnTo>
                <a:lnTo>
                  <a:pt x="461" y="71"/>
                </a:lnTo>
                <a:lnTo>
                  <a:pt x="459" y="63"/>
                </a:lnTo>
                <a:lnTo>
                  <a:pt x="459" y="57"/>
                </a:lnTo>
                <a:lnTo>
                  <a:pt x="459" y="53"/>
                </a:lnTo>
                <a:lnTo>
                  <a:pt x="459" y="46"/>
                </a:lnTo>
                <a:lnTo>
                  <a:pt x="459" y="40"/>
                </a:lnTo>
                <a:lnTo>
                  <a:pt x="461" y="32"/>
                </a:lnTo>
                <a:lnTo>
                  <a:pt x="467" y="23"/>
                </a:lnTo>
                <a:lnTo>
                  <a:pt x="474" y="15"/>
                </a:lnTo>
                <a:lnTo>
                  <a:pt x="482" y="9"/>
                </a:lnTo>
                <a:lnTo>
                  <a:pt x="490" y="2"/>
                </a:lnTo>
                <a:lnTo>
                  <a:pt x="499" y="0"/>
                </a:lnTo>
                <a:lnTo>
                  <a:pt x="505" y="0"/>
                </a:lnTo>
                <a:lnTo>
                  <a:pt x="511" y="0"/>
                </a:lnTo>
                <a:lnTo>
                  <a:pt x="511" y="0"/>
                </a:lnTo>
                <a:close/>
              </a:path>
            </a:pathLst>
          </a:custGeom>
          <a:solidFill>
            <a:srgbClr val="000000"/>
          </a:solidFill>
          <a:ln w="3175">
            <a:solidFill>
              <a:srgbClr val="000000"/>
            </a:solidFill>
            <a:prstDash val="solid"/>
            <a:round/>
            <a:headEnd/>
            <a:tailEnd/>
          </a:ln>
        </p:spPr>
        <p:txBody>
          <a:bodyPr/>
          <a:lstStyle/>
          <a:p>
            <a:endParaRPr lang="en-ZA"/>
          </a:p>
        </p:txBody>
      </p:sp>
      <p:sp>
        <p:nvSpPr>
          <p:cNvPr id="210974" name="Rectangle 30"/>
          <p:cNvSpPr>
            <a:spLocks noChangeArrowheads="1"/>
          </p:cNvSpPr>
          <p:nvPr/>
        </p:nvSpPr>
        <p:spPr bwMode="auto">
          <a:xfrm>
            <a:off x="549275" y="1666875"/>
            <a:ext cx="1989138" cy="919163"/>
          </a:xfrm>
          <a:prstGeom prst="rect">
            <a:avLst/>
          </a:prstGeom>
          <a:solidFill>
            <a:srgbClr val="FFFFFF"/>
          </a:solidFill>
          <a:ln w="9525">
            <a:noFill/>
            <a:miter lim="800000"/>
            <a:headEnd/>
            <a:tailEnd/>
          </a:ln>
        </p:spPr>
        <p:txBody>
          <a:bodyPr/>
          <a:lstStyle/>
          <a:p>
            <a:endParaRPr lang="en-ZA"/>
          </a:p>
        </p:txBody>
      </p:sp>
      <p:sp>
        <p:nvSpPr>
          <p:cNvPr id="210975" name="Rectangle 31"/>
          <p:cNvSpPr>
            <a:spLocks noChangeArrowheads="1"/>
          </p:cNvSpPr>
          <p:nvPr/>
        </p:nvSpPr>
        <p:spPr bwMode="auto">
          <a:xfrm>
            <a:off x="750888" y="1782763"/>
            <a:ext cx="1343025" cy="334962"/>
          </a:xfrm>
          <a:prstGeom prst="rect">
            <a:avLst/>
          </a:prstGeom>
          <a:noFill/>
          <a:ln w="9525">
            <a:noFill/>
            <a:miter lim="800000"/>
            <a:headEnd/>
            <a:tailEnd/>
          </a:ln>
        </p:spPr>
        <p:txBody>
          <a:bodyPr wrap="none" lIns="0" tIns="0" rIns="0" bIns="0">
            <a:spAutoFit/>
          </a:bodyPr>
          <a:lstStyle/>
          <a:p>
            <a:r>
              <a:rPr lang="en-US" sz="2200" b="1">
                <a:solidFill>
                  <a:srgbClr val="000000"/>
                </a:solidFill>
                <a:latin typeface="Times New Roman" pitchFamily="18" charset="0"/>
              </a:rPr>
              <a:t>Data Flows</a:t>
            </a:r>
            <a:endParaRPr lang="en-US"/>
          </a:p>
        </p:txBody>
      </p:sp>
      <p:sp>
        <p:nvSpPr>
          <p:cNvPr id="210976" name="Rectangle 32"/>
          <p:cNvSpPr>
            <a:spLocks noChangeArrowheads="1"/>
          </p:cNvSpPr>
          <p:nvPr/>
        </p:nvSpPr>
        <p:spPr bwMode="auto">
          <a:xfrm>
            <a:off x="2081213" y="1782763"/>
            <a:ext cx="69850" cy="334962"/>
          </a:xfrm>
          <a:prstGeom prst="rect">
            <a:avLst/>
          </a:prstGeom>
          <a:noFill/>
          <a:ln w="9525">
            <a:noFill/>
            <a:miter lim="800000"/>
            <a:headEnd/>
            <a:tailEnd/>
          </a:ln>
        </p:spPr>
        <p:txBody>
          <a:bodyPr wrap="none" lIns="0" tIns="0" rIns="0" bIns="0">
            <a:spAutoFit/>
          </a:bodyPr>
          <a:lstStyle/>
          <a:p>
            <a:r>
              <a:rPr lang="en-US" sz="2200" b="1">
                <a:solidFill>
                  <a:srgbClr val="000000"/>
                </a:solidFill>
                <a:latin typeface="Times New Roman" pitchFamily="18" charset="0"/>
              </a:rPr>
              <a:t> </a:t>
            </a:r>
            <a:endParaRPr lang="en-US"/>
          </a:p>
        </p:txBody>
      </p:sp>
      <p:sp>
        <p:nvSpPr>
          <p:cNvPr id="210977" name="Freeform 33"/>
          <p:cNvSpPr>
            <a:spLocks noEditPoints="1"/>
          </p:cNvSpPr>
          <p:nvPr/>
        </p:nvSpPr>
        <p:spPr bwMode="auto">
          <a:xfrm>
            <a:off x="1728788" y="3978275"/>
            <a:ext cx="809625" cy="165100"/>
          </a:xfrm>
          <a:custGeom>
            <a:avLst/>
            <a:gdLst/>
            <a:ahLst/>
            <a:cxnLst>
              <a:cxn ang="0">
                <a:pos x="9" y="44"/>
              </a:cxn>
              <a:cxn ang="0">
                <a:pos x="424" y="44"/>
              </a:cxn>
              <a:cxn ang="0">
                <a:pos x="426" y="46"/>
              </a:cxn>
              <a:cxn ang="0">
                <a:pos x="430" y="48"/>
              </a:cxn>
              <a:cxn ang="0">
                <a:pos x="433" y="50"/>
              </a:cxn>
              <a:cxn ang="0">
                <a:pos x="433" y="52"/>
              </a:cxn>
              <a:cxn ang="0">
                <a:pos x="433" y="56"/>
              </a:cxn>
              <a:cxn ang="0">
                <a:pos x="430" y="58"/>
              </a:cxn>
              <a:cxn ang="0">
                <a:pos x="426" y="60"/>
              </a:cxn>
              <a:cxn ang="0">
                <a:pos x="424" y="63"/>
              </a:cxn>
              <a:cxn ang="0">
                <a:pos x="9" y="63"/>
              </a:cxn>
              <a:cxn ang="0">
                <a:pos x="7" y="60"/>
              </a:cxn>
              <a:cxn ang="0">
                <a:pos x="4" y="58"/>
              </a:cxn>
              <a:cxn ang="0">
                <a:pos x="2" y="56"/>
              </a:cxn>
              <a:cxn ang="0">
                <a:pos x="0" y="52"/>
              </a:cxn>
              <a:cxn ang="0">
                <a:pos x="2" y="50"/>
              </a:cxn>
              <a:cxn ang="0">
                <a:pos x="4" y="48"/>
              </a:cxn>
              <a:cxn ang="0">
                <a:pos x="7" y="46"/>
              </a:cxn>
              <a:cxn ang="0">
                <a:pos x="9" y="44"/>
              </a:cxn>
              <a:cxn ang="0">
                <a:pos x="9" y="44"/>
              </a:cxn>
              <a:cxn ang="0">
                <a:pos x="405" y="0"/>
              </a:cxn>
              <a:cxn ang="0">
                <a:pos x="510" y="52"/>
              </a:cxn>
              <a:cxn ang="0">
                <a:pos x="405" y="104"/>
              </a:cxn>
              <a:cxn ang="0">
                <a:pos x="405" y="0"/>
              </a:cxn>
            </a:cxnLst>
            <a:rect l="0" t="0" r="r" b="b"/>
            <a:pathLst>
              <a:path w="510" h="104">
                <a:moveTo>
                  <a:pt x="9" y="44"/>
                </a:moveTo>
                <a:lnTo>
                  <a:pt x="424" y="44"/>
                </a:lnTo>
                <a:lnTo>
                  <a:pt x="426" y="46"/>
                </a:lnTo>
                <a:lnTo>
                  <a:pt x="430" y="48"/>
                </a:lnTo>
                <a:lnTo>
                  <a:pt x="433" y="50"/>
                </a:lnTo>
                <a:lnTo>
                  <a:pt x="433" y="52"/>
                </a:lnTo>
                <a:lnTo>
                  <a:pt x="433" y="56"/>
                </a:lnTo>
                <a:lnTo>
                  <a:pt x="430" y="58"/>
                </a:lnTo>
                <a:lnTo>
                  <a:pt x="426" y="60"/>
                </a:lnTo>
                <a:lnTo>
                  <a:pt x="424" y="63"/>
                </a:lnTo>
                <a:lnTo>
                  <a:pt x="9" y="63"/>
                </a:lnTo>
                <a:lnTo>
                  <a:pt x="7" y="60"/>
                </a:lnTo>
                <a:lnTo>
                  <a:pt x="4" y="58"/>
                </a:lnTo>
                <a:lnTo>
                  <a:pt x="2" y="56"/>
                </a:lnTo>
                <a:lnTo>
                  <a:pt x="0" y="52"/>
                </a:lnTo>
                <a:lnTo>
                  <a:pt x="2" y="50"/>
                </a:lnTo>
                <a:lnTo>
                  <a:pt x="4" y="48"/>
                </a:lnTo>
                <a:lnTo>
                  <a:pt x="7" y="46"/>
                </a:lnTo>
                <a:lnTo>
                  <a:pt x="9" y="44"/>
                </a:lnTo>
                <a:lnTo>
                  <a:pt x="9" y="44"/>
                </a:lnTo>
                <a:close/>
                <a:moveTo>
                  <a:pt x="405" y="0"/>
                </a:moveTo>
                <a:lnTo>
                  <a:pt x="510" y="52"/>
                </a:lnTo>
                <a:lnTo>
                  <a:pt x="405" y="104"/>
                </a:lnTo>
                <a:lnTo>
                  <a:pt x="405" y="0"/>
                </a:lnTo>
                <a:close/>
              </a:path>
            </a:pathLst>
          </a:custGeom>
          <a:solidFill>
            <a:srgbClr val="000000"/>
          </a:solidFill>
          <a:ln w="3175">
            <a:solidFill>
              <a:srgbClr val="000000"/>
            </a:solidFill>
            <a:prstDash val="solid"/>
            <a:round/>
            <a:headEnd/>
            <a:tailEnd/>
          </a:ln>
        </p:spPr>
        <p:txBody>
          <a:bodyPr/>
          <a:lstStyle/>
          <a:p>
            <a:endParaRPr lang="en-ZA"/>
          </a:p>
        </p:txBody>
      </p:sp>
      <p:sp>
        <p:nvSpPr>
          <p:cNvPr id="210978" name="Freeform 34"/>
          <p:cNvSpPr>
            <a:spLocks noEditPoints="1"/>
          </p:cNvSpPr>
          <p:nvPr/>
        </p:nvSpPr>
        <p:spPr bwMode="auto">
          <a:xfrm>
            <a:off x="4513263" y="3978275"/>
            <a:ext cx="809625" cy="165100"/>
          </a:xfrm>
          <a:custGeom>
            <a:avLst/>
            <a:gdLst/>
            <a:ahLst/>
            <a:cxnLst>
              <a:cxn ang="0">
                <a:pos x="9" y="44"/>
              </a:cxn>
              <a:cxn ang="0">
                <a:pos x="424" y="44"/>
              </a:cxn>
              <a:cxn ang="0">
                <a:pos x="426" y="46"/>
              </a:cxn>
              <a:cxn ang="0">
                <a:pos x="431" y="48"/>
              </a:cxn>
              <a:cxn ang="0">
                <a:pos x="433" y="50"/>
              </a:cxn>
              <a:cxn ang="0">
                <a:pos x="433" y="52"/>
              </a:cxn>
              <a:cxn ang="0">
                <a:pos x="433" y="56"/>
              </a:cxn>
              <a:cxn ang="0">
                <a:pos x="431" y="58"/>
              </a:cxn>
              <a:cxn ang="0">
                <a:pos x="426" y="60"/>
              </a:cxn>
              <a:cxn ang="0">
                <a:pos x="424" y="63"/>
              </a:cxn>
              <a:cxn ang="0">
                <a:pos x="9" y="63"/>
              </a:cxn>
              <a:cxn ang="0">
                <a:pos x="7" y="60"/>
              </a:cxn>
              <a:cxn ang="0">
                <a:pos x="5" y="58"/>
              </a:cxn>
              <a:cxn ang="0">
                <a:pos x="3" y="56"/>
              </a:cxn>
              <a:cxn ang="0">
                <a:pos x="0" y="52"/>
              </a:cxn>
              <a:cxn ang="0">
                <a:pos x="3" y="50"/>
              </a:cxn>
              <a:cxn ang="0">
                <a:pos x="5" y="48"/>
              </a:cxn>
              <a:cxn ang="0">
                <a:pos x="7" y="46"/>
              </a:cxn>
              <a:cxn ang="0">
                <a:pos x="9" y="44"/>
              </a:cxn>
              <a:cxn ang="0">
                <a:pos x="9" y="44"/>
              </a:cxn>
              <a:cxn ang="0">
                <a:pos x="406" y="0"/>
              </a:cxn>
              <a:cxn ang="0">
                <a:pos x="510" y="52"/>
              </a:cxn>
              <a:cxn ang="0">
                <a:pos x="406" y="104"/>
              </a:cxn>
              <a:cxn ang="0">
                <a:pos x="406" y="0"/>
              </a:cxn>
            </a:cxnLst>
            <a:rect l="0" t="0" r="r" b="b"/>
            <a:pathLst>
              <a:path w="510" h="104">
                <a:moveTo>
                  <a:pt x="9" y="44"/>
                </a:moveTo>
                <a:lnTo>
                  <a:pt x="424" y="44"/>
                </a:lnTo>
                <a:lnTo>
                  <a:pt x="426" y="46"/>
                </a:lnTo>
                <a:lnTo>
                  <a:pt x="431" y="48"/>
                </a:lnTo>
                <a:lnTo>
                  <a:pt x="433" y="50"/>
                </a:lnTo>
                <a:lnTo>
                  <a:pt x="433" y="52"/>
                </a:lnTo>
                <a:lnTo>
                  <a:pt x="433" y="56"/>
                </a:lnTo>
                <a:lnTo>
                  <a:pt x="431" y="58"/>
                </a:lnTo>
                <a:lnTo>
                  <a:pt x="426" y="60"/>
                </a:lnTo>
                <a:lnTo>
                  <a:pt x="424" y="63"/>
                </a:lnTo>
                <a:lnTo>
                  <a:pt x="9" y="63"/>
                </a:lnTo>
                <a:lnTo>
                  <a:pt x="7" y="60"/>
                </a:lnTo>
                <a:lnTo>
                  <a:pt x="5" y="58"/>
                </a:lnTo>
                <a:lnTo>
                  <a:pt x="3" y="56"/>
                </a:lnTo>
                <a:lnTo>
                  <a:pt x="0" y="52"/>
                </a:lnTo>
                <a:lnTo>
                  <a:pt x="3" y="50"/>
                </a:lnTo>
                <a:lnTo>
                  <a:pt x="5" y="48"/>
                </a:lnTo>
                <a:lnTo>
                  <a:pt x="7" y="46"/>
                </a:lnTo>
                <a:lnTo>
                  <a:pt x="9" y="44"/>
                </a:lnTo>
                <a:lnTo>
                  <a:pt x="9" y="44"/>
                </a:lnTo>
                <a:close/>
                <a:moveTo>
                  <a:pt x="406" y="0"/>
                </a:moveTo>
                <a:lnTo>
                  <a:pt x="510" y="52"/>
                </a:lnTo>
                <a:lnTo>
                  <a:pt x="406" y="104"/>
                </a:lnTo>
                <a:lnTo>
                  <a:pt x="406" y="0"/>
                </a:lnTo>
                <a:close/>
              </a:path>
            </a:pathLst>
          </a:custGeom>
          <a:solidFill>
            <a:srgbClr val="000000"/>
          </a:solidFill>
          <a:ln w="3175">
            <a:solidFill>
              <a:srgbClr val="000000"/>
            </a:solidFill>
            <a:prstDash val="solid"/>
            <a:round/>
            <a:headEnd/>
            <a:tailEnd/>
          </a:ln>
        </p:spPr>
        <p:txBody>
          <a:bodyPr/>
          <a:lstStyle/>
          <a:p>
            <a:endParaRPr lang="en-ZA"/>
          </a:p>
        </p:txBody>
      </p:sp>
      <p:sp>
        <p:nvSpPr>
          <p:cNvPr id="210979" name="Freeform 35"/>
          <p:cNvSpPr>
            <a:spLocks noEditPoints="1"/>
          </p:cNvSpPr>
          <p:nvPr/>
        </p:nvSpPr>
        <p:spPr bwMode="auto">
          <a:xfrm>
            <a:off x="7299325" y="3981450"/>
            <a:ext cx="893763" cy="166688"/>
          </a:xfrm>
          <a:custGeom>
            <a:avLst/>
            <a:gdLst/>
            <a:ahLst/>
            <a:cxnLst>
              <a:cxn ang="0">
                <a:pos x="10" y="42"/>
              </a:cxn>
              <a:cxn ang="0">
                <a:pos x="511" y="42"/>
              </a:cxn>
              <a:cxn ang="0">
                <a:pos x="513" y="44"/>
              </a:cxn>
              <a:cxn ang="0">
                <a:pos x="515" y="46"/>
              </a:cxn>
              <a:cxn ang="0">
                <a:pos x="518" y="48"/>
              </a:cxn>
              <a:cxn ang="0">
                <a:pos x="520" y="52"/>
              </a:cxn>
              <a:cxn ang="0">
                <a:pos x="518" y="54"/>
              </a:cxn>
              <a:cxn ang="0">
                <a:pos x="515" y="56"/>
              </a:cxn>
              <a:cxn ang="0">
                <a:pos x="513" y="58"/>
              </a:cxn>
              <a:cxn ang="0">
                <a:pos x="511" y="61"/>
              </a:cxn>
              <a:cxn ang="0">
                <a:pos x="10" y="61"/>
              </a:cxn>
              <a:cxn ang="0">
                <a:pos x="6" y="58"/>
              </a:cxn>
              <a:cxn ang="0">
                <a:pos x="4" y="56"/>
              </a:cxn>
              <a:cxn ang="0">
                <a:pos x="2" y="54"/>
              </a:cxn>
              <a:cxn ang="0">
                <a:pos x="0" y="52"/>
              </a:cxn>
              <a:cxn ang="0">
                <a:pos x="2" y="48"/>
              </a:cxn>
              <a:cxn ang="0">
                <a:pos x="4" y="46"/>
              </a:cxn>
              <a:cxn ang="0">
                <a:pos x="6" y="44"/>
              </a:cxn>
              <a:cxn ang="0">
                <a:pos x="10" y="42"/>
              </a:cxn>
              <a:cxn ang="0">
                <a:pos x="10" y="42"/>
              </a:cxn>
              <a:cxn ang="0">
                <a:pos x="511" y="0"/>
              </a:cxn>
              <a:cxn ang="0">
                <a:pos x="515" y="0"/>
              </a:cxn>
              <a:cxn ang="0">
                <a:pos x="522" y="0"/>
              </a:cxn>
              <a:cxn ang="0">
                <a:pos x="530" y="2"/>
              </a:cxn>
              <a:cxn ang="0">
                <a:pos x="538" y="8"/>
              </a:cxn>
              <a:cxn ang="0">
                <a:pos x="547" y="14"/>
              </a:cxn>
              <a:cxn ang="0">
                <a:pos x="553" y="23"/>
              </a:cxn>
              <a:cxn ang="0">
                <a:pos x="559" y="31"/>
              </a:cxn>
              <a:cxn ang="0">
                <a:pos x="561" y="40"/>
              </a:cxn>
              <a:cxn ang="0">
                <a:pos x="561" y="46"/>
              </a:cxn>
              <a:cxn ang="0">
                <a:pos x="563" y="52"/>
              </a:cxn>
              <a:cxn ang="0">
                <a:pos x="561" y="56"/>
              </a:cxn>
              <a:cxn ang="0">
                <a:pos x="561" y="63"/>
              </a:cxn>
              <a:cxn ang="0">
                <a:pos x="559" y="71"/>
              </a:cxn>
              <a:cxn ang="0">
                <a:pos x="553" y="79"/>
              </a:cxn>
              <a:cxn ang="0">
                <a:pos x="547" y="88"/>
              </a:cxn>
              <a:cxn ang="0">
                <a:pos x="538" y="94"/>
              </a:cxn>
              <a:cxn ang="0">
                <a:pos x="530" y="100"/>
              </a:cxn>
              <a:cxn ang="0">
                <a:pos x="522" y="102"/>
              </a:cxn>
              <a:cxn ang="0">
                <a:pos x="515" y="102"/>
              </a:cxn>
              <a:cxn ang="0">
                <a:pos x="511" y="105"/>
              </a:cxn>
              <a:cxn ang="0">
                <a:pos x="505" y="102"/>
              </a:cxn>
              <a:cxn ang="0">
                <a:pos x="499" y="102"/>
              </a:cxn>
              <a:cxn ang="0">
                <a:pos x="490" y="100"/>
              </a:cxn>
              <a:cxn ang="0">
                <a:pos x="482" y="94"/>
              </a:cxn>
              <a:cxn ang="0">
                <a:pos x="474" y="88"/>
              </a:cxn>
              <a:cxn ang="0">
                <a:pos x="467" y="79"/>
              </a:cxn>
              <a:cxn ang="0">
                <a:pos x="461" y="71"/>
              </a:cxn>
              <a:cxn ang="0">
                <a:pos x="459" y="63"/>
              </a:cxn>
              <a:cxn ang="0">
                <a:pos x="459" y="56"/>
              </a:cxn>
              <a:cxn ang="0">
                <a:pos x="459" y="52"/>
              </a:cxn>
              <a:cxn ang="0">
                <a:pos x="459" y="46"/>
              </a:cxn>
              <a:cxn ang="0">
                <a:pos x="459" y="40"/>
              </a:cxn>
              <a:cxn ang="0">
                <a:pos x="461" y="31"/>
              </a:cxn>
              <a:cxn ang="0">
                <a:pos x="467" y="23"/>
              </a:cxn>
              <a:cxn ang="0">
                <a:pos x="474" y="14"/>
              </a:cxn>
              <a:cxn ang="0">
                <a:pos x="482" y="8"/>
              </a:cxn>
              <a:cxn ang="0">
                <a:pos x="490" y="2"/>
              </a:cxn>
              <a:cxn ang="0">
                <a:pos x="499" y="0"/>
              </a:cxn>
              <a:cxn ang="0">
                <a:pos x="505" y="0"/>
              </a:cxn>
              <a:cxn ang="0">
                <a:pos x="511" y="0"/>
              </a:cxn>
              <a:cxn ang="0">
                <a:pos x="511" y="0"/>
              </a:cxn>
            </a:cxnLst>
            <a:rect l="0" t="0" r="r" b="b"/>
            <a:pathLst>
              <a:path w="563" h="105">
                <a:moveTo>
                  <a:pt x="10" y="42"/>
                </a:moveTo>
                <a:lnTo>
                  <a:pt x="511" y="42"/>
                </a:lnTo>
                <a:lnTo>
                  <a:pt x="513" y="44"/>
                </a:lnTo>
                <a:lnTo>
                  <a:pt x="515" y="46"/>
                </a:lnTo>
                <a:lnTo>
                  <a:pt x="518" y="48"/>
                </a:lnTo>
                <a:lnTo>
                  <a:pt x="520" y="52"/>
                </a:lnTo>
                <a:lnTo>
                  <a:pt x="518" y="54"/>
                </a:lnTo>
                <a:lnTo>
                  <a:pt x="515" y="56"/>
                </a:lnTo>
                <a:lnTo>
                  <a:pt x="513" y="58"/>
                </a:lnTo>
                <a:lnTo>
                  <a:pt x="511" y="61"/>
                </a:lnTo>
                <a:lnTo>
                  <a:pt x="10" y="61"/>
                </a:lnTo>
                <a:lnTo>
                  <a:pt x="6" y="58"/>
                </a:lnTo>
                <a:lnTo>
                  <a:pt x="4" y="56"/>
                </a:lnTo>
                <a:lnTo>
                  <a:pt x="2" y="54"/>
                </a:lnTo>
                <a:lnTo>
                  <a:pt x="0" y="52"/>
                </a:lnTo>
                <a:lnTo>
                  <a:pt x="2" y="48"/>
                </a:lnTo>
                <a:lnTo>
                  <a:pt x="4" y="46"/>
                </a:lnTo>
                <a:lnTo>
                  <a:pt x="6" y="44"/>
                </a:lnTo>
                <a:lnTo>
                  <a:pt x="10" y="42"/>
                </a:lnTo>
                <a:lnTo>
                  <a:pt x="10" y="42"/>
                </a:lnTo>
                <a:close/>
                <a:moveTo>
                  <a:pt x="511" y="0"/>
                </a:moveTo>
                <a:lnTo>
                  <a:pt x="515" y="0"/>
                </a:lnTo>
                <a:lnTo>
                  <a:pt x="522" y="0"/>
                </a:lnTo>
                <a:lnTo>
                  <a:pt x="530" y="2"/>
                </a:lnTo>
                <a:lnTo>
                  <a:pt x="538" y="8"/>
                </a:lnTo>
                <a:lnTo>
                  <a:pt x="547" y="14"/>
                </a:lnTo>
                <a:lnTo>
                  <a:pt x="553" y="23"/>
                </a:lnTo>
                <a:lnTo>
                  <a:pt x="559" y="31"/>
                </a:lnTo>
                <a:lnTo>
                  <a:pt x="561" y="40"/>
                </a:lnTo>
                <a:lnTo>
                  <a:pt x="561" y="46"/>
                </a:lnTo>
                <a:lnTo>
                  <a:pt x="563" y="52"/>
                </a:lnTo>
                <a:lnTo>
                  <a:pt x="561" y="56"/>
                </a:lnTo>
                <a:lnTo>
                  <a:pt x="561" y="63"/>
                </a:lnTo>
                <a:lnTo>
                  <a:pt x="559" y="71"/>
                </a:lnTo>
                <a:lnTo>
                  <a:pt x="553" y="79"/>
                </a:lnTo>
                <a:lnTo>
                  <a:pt x="547" y="88"/>
                </a:lnTo>
                <a:lnTo>
                  <a:pt x="538" y="94"/>
                </a:lnTo>
                <a:lnTo>
                  <a:pt x="530" y="100"/>
                </a:lnTo>
                <a:lnTo>
                  <a:pt x="522" y="102"/>
                </a:lnTo>
                <a:lnTo>
                  <a:pt x="515" y="102"/>
                </a:lnTo>
                <a:lnTo>
                  <a:pt x="511" y="105"/>
                </a:lnTo>
                <a:lnTo>
                  <a:pt x="505" y="102"/>
                </a:lnTo>
                <a:lnTo>
                  <a:pt x="499" y="102"/>
                </a:lnTo>
                <a:lnTo>
                  <a:pt x="490" y="100"/>
                </a:lnTo>
                <a:lnTo>
                  <a:pt x="482" y="94"/>
                </a:lnTo>
                <a:lnTo>
                  <a:pt x="474" y="88"/>
                </a:lnTo>
                <a:lnTo>
                  <a:pt x="467" y="79"/>
                </a:lnTo>
                <a:lnTo>
                  <a:pt x="461" y="71"/>
                </a:lnTo>
                <a:lnTo>
                  <a:pt x="459" y="63"/>
                </a:lnTo>
                <a:lnTo>
                  <a:pt x="459" y="56"/>
                </a:lnTo>
                <a:lnTo>
                  <a:pt x="459" y="52"/>
                </a:lnTo>
                <a:lnTo>
                  <a:pt x="459" y="46"/>
                </a:lnTo>
                <a:lnTo>
                  <a:pt x="459" y="40"/>
                </a:lnTo>
                <a:lnTo>
                  <a:pt x="461" y="31"/>
                </a:lnTo>
                <a:lnTo>
                  <a:pt x="467" y="23"/>
                </a:lnTo>
                <a:lnTo>
                  <a:pt x="474" y="14"/>
                </a:lnTo>
                <a:lnTo>
                  <a:pt x="482" y="8"/>
                </a:lnTo>
                <a:lnTo>
                  <a:pt x="490" y="2"/>
                </a:lnTo>
                <a:lnTo>
                  <a:pt x="499" y="0"/>
                </a:lnTo>
                <a:lnTo>
                  <a:pt x="505" y="0"/>
                </a:lnTo>
                <a:lnTo>
                  <a:pt x="511" y="0"/>
                </a:lnTo>
                <a:lnTo>
                  <a:pt x="511" y="0"/>
                </a:lnTo>
                <a:close/>
              </a:path>
            </a:pathLst>
          </a:custGeom>
          <a:solidFill>
            <a:srgbClr val="000000"/>
          </a:solidFill>
          <a:ln w="3175">
            <a:solidFill>
              <a:srgbClr val="000000"/>
            </a:solidFill>
            <a:prstDash val="solid"/>
            <a:round/>
            <a:headEnd/>
            <a:tailEnd/>
          </a:ln>
        </p:spPr>
        <p:txBody>
          <a:bodyPr/>
          <a:lstStyle/>
          <a:p>
            <a:endParaRPr lang="en-ZA"/>
          </a:p>
        </p:txBody>
      </p:sp>
      <p:sp>
        <p:nvSpPr>
          <p:cNvPr id="210980" name="Rectangle 36"/>
          <p:cNvSpPr>
            <a:spLocks noChangeArrowheads="1"/>
          </p:cNvSpPr>
          <p:nvPr/>
        </p:nvSpPr>
        <p:spPr bwMode="auto">
          <a:xfrm>
            <a:off x="4143375" y="1624013"/>
            <a:ext cx="1989138" cy="996950"/>
          </a:xfrm>
          <a:prstGeom prst="rect">
            <a:avLst/>
          </a:prstGeom>
          <a:solidFill>
            <a:srgbClr val="FFFFFF"/>
          </a:solidFill>
          <a:ln w="9525">
            <a:noFill/>
            <a:miter lim="800000"/>
            <a:headEnd/>
            <a:tailEnd/>
          </a:ln>
        </p:spPr>
        <p:txBody>
          <a:bodyPr/>
          <a:lstStyle/>
          <a:p>
            <a:endParaRPr lang="en-ZA"/>
          </a:p>
        </p:txBody>
      </p:sp>
      <p:sp>
        <p:nvSpPr>
          <p:cNvPr id="210981" name="Rectangle 37"/>
          <p:cNvSpPr>
            <a:spLocks noChangeArrowheads="1"/>
          </p:cNvSpPr>
          <p:nvPr/>
        </p:nvSpPr>
        <p:spPr bwMode="auto">
          <a:xfrm>
            <a:off x="4344988" y="1733550"/>
            <a:ext cx="1530350" cy="334963"/>
          </a:xfrm>
          <a:prstGeom prst="rect">
            <a:avLst/>
          </a:prstGeom>
          <a:noFill/>
          <a:ln w="9525">
            <a:noFill/>
            <a:miter lim="800000"/>
            <a:headEnd/>
            <a:tailEnd/>
          </a:ln>
        </p:spPr>
        <p:txBody>
          <a:bodyPr wrap="none" lIns="0" tIns="0" rIns="0" bIns="0">
            <a:spAutoFit/>
          </a:bodyPr>
          <a:lstStyle/>
          <a:p>
            <a:r>
              <a:rPr lang="en-US" sz="2200" b="1">
                <a:solidFill>
                  <a:srgbClr val="000000"/>
                </a:solidFill>
                <a:latin typeface="Times New Roman" pitchFamily="18" charset="0"/>
              </a:rPr>
              <a:t>Information </a:t>
            </a:r>
            <a:endParaRPr lang="en-US"/>
          </a:p>
        </p:txBody>
      </p:sp>
      <p:sp>
        <p:nvSpPr>
          <p:cNvPr id="210982" name="Rectangle 38"/>
          <p:cNvSpPr>
            <a:spLocks noChangeArrowheads="1"/>
          </p:cNvSpPr>
          <p:nvPr/>
        </p:nvSpPr>
        <p:spPr bwMode="auto">
          <a:xfrm>
            <a:off x="4344988" y="2052638"/>
            <a:ext cx="698500" cy="334962"/>
          </a:xfrm>
          <a:prstGeom prst="rect">
            <a:avLst/>
          </a:prstGeom>
          <a:noFill/>
          <a:ln w="9525">
            <a:noFill/>
            <a:miter lim="800000"/>
            <a:headEnd/>
            <a:tailEnd/>
          </a:ln>
        </p:spPr>
        <p:txBody>
          <a:bodyPr wrap="none" lIns="0" tIns="0" rIns="0" bIns="0">
            <a:spAutoFit/>
          </a:bodyPr>
          <a:lstStyle/>
          <a:p>
            <a:r>
              <a:rPr lang="en-US" sz="2200" b="1">
                <a:solidFill>
                  <a:srgbClr val="000000"/>
                </a:solidFill>
                <a:latin typeface="Times New Roman" pitchFamily="18" charset="0"/>
              </a:rPr>
              <a:t>Flows</a:t>
            </a:r>
            <a:endParaRPr lang="en-US"/>
          </a:p>
        </p:txBody>
      </p:sp>
      <p:sp>
        <p:nvSpPr>
          <p:cNvPr id="210983" name="Rectangle 39"/>
          <p:cNvSpPr>
            <a:spLocks noChangeArrowheads="1"/>
          </p:cNvSpPr>
          <p:nvPr/>
        </p:nvSpPr>
        <p:spPr bwMode="auto">
          <a:xfrm>
            <a:off x="5037138" y="2052638"/>
            <a:ext cx="69850" cy="334962"/>
          </a:xfrm>
          <a:prstGeom prst="rect">
            <a:avLst/>
          </a:prstGeom>
          <a:noFill/>
          <a:ln w="9525">
            <a:noFill/>
            <a:miter lim="800000"/>
            <a:headEnd/>
            <a:tailEnd/>
          </a:ln>
        </p:spPr>
        <p:txBody>
          <a:bodyPr wrap="none" lIns="0" tIns="0" rIns="0" bIns="0">
            <a:spAutoFit/>
          </a:bodyPr>
          <a:lstStyle/>
          <a:p>
            <a:r>
              <a:rPr lang="en-US" sz="2200" b="1">
                <a:solidFill>
                  <a:srgbClr val="000000"/>
                </a:solidFill>
                <a:latin typeface="Times New Roman" pitchFamily="18" charset="0"/>
              </a:rPr>
              <a:t> </a:t>
            </a:r>
            <a:endParaRPr lang="en-US"/>
          </a:p>
        </p:txBody>
      </p:sp>
      <p:sp>
        <p:nvSpPr>
          <p:cNvPr id="210984" name="Rectangle 40"/>
          <p:cNvSpPr>
            <a:spLocks noChangeArrowheads="1"/>
          </p:cNvSpPr>
          <p:nvPr/>
        </p:nvSpPr>
        <p:spPr bwMode="auto">
          <a:xfrm>
            <a:off x="7102475" y="1628775"/>
            <a:ext cx="1590675" cy="979488"/>
          </a:xfrm>
          <a:prstGeom prst="rect">
            <a:avLst/>
          </a:prstGeom>
          <a:solidFill>
            <a:srgbClr val="FFFFFF"/>
          </a:solidFill>
          <a:ln w="9525">
            <a:noFill/>
            <a:miter lim="800000"/>
            <a:headEnd/>
            <a:tailEnd/>
          </a:ln>
        </p:spPr>
        <p:txBody>
          <a:bodyPr/>
          <a:lstStyle/>
          <a:p>
            <a:endParaRPr lang="en-ZA"/>
          </a:p>
        </p:txBody>
      </p:sp>
      <p:sp>
        <p:nvSpPr>
          <p:cNvPr id="210985" name="Rectangle 41"/>
          <p:cNvSpPr>
            <a:spLocks noChangeArrowheads="1"/>
          </p:cNvSpPr>
          <p:nvPr/>
        </p:nvSpPr>
        <p:spPr bwMode="auto">
          <a:xfrm>
            <a:off x="7315200" y="1752600"/>
            <a:ext cx="1249363" cy="669925"/>
          </a:xfrm>
          <a:prstGeom prst="rect">
            <a:avLst/>
          </a:prstGeom>
          <a:noFill/>
          <a:ln w="9525">
            <a:noFill/>
            <a:miter lim="800000"/>
            <a:headEnd/>
            <a:tailEnd/>
          </a:ln>
        </p:spPr>
        <p:txBody>
          <a:bodyPr lIns="0" tIns="0" rIns="0" bIns="0">
            <a:spAutoFit/>
          </a:bodyPr>
          <a:lstStyle/>
          <a:p>
            <a:r>
              <a:rPr lang="en-US" sz="2200" b="1">
                <a:solidFill>
                  <a:srgbClr val="000000"/>
                </a:solidFill>
                <a:latin typeface="Times New Roman" pitchFamily="18" charset="0"/>
              </a:rPr>
              <a:t>Decisions/ Actions</a:t>
            </a:r>
            <a:endParaRPr lang="en-US"/>
          </a:p>
        </p:txBody>
      </p:sp>
      <p:sp>
        <p:nvSpPr>
          <p:cNvPr id="210986" name="Rectangle 42"/>
          <p:cNvSpPr>
            <a:spLocks noChangeArrowheads="1"/>
          </p:cNvSpPr>
          <p:nvPr/>
        </p:nvSpPr>
        <p:spPr bwMode="auto">
          <a:xfrm>
            <a:off x="8415338" y="1779588"/>
            <a:ext cx="69850" cy="669925"/>
          </a:xfrm>
          <a:prstGeom prst="rect">
            <a:avLst/>
          </a:prstGeom>
          <a:noFill/>
          <a:ln w="9525">
            <a:noFill/>
            <a:miter lim="800000"/>
            <a:headEnd/>
            <a:tailEnd/>
          </a:ln>
        </p:spPr>
        <p:txBody>
          <a:bodyPr wrap="none" lIns="0" tIns="0" rIns="0" bIns="0">
            <a:spAutoFit/>
          </a:bodyPr>
          <a:lstStyle/>
          <a:p>
            <a:endParaRPr lang="en-US" sz="2200" b="1">
              <a:solidFill>
                <a:srgbClr val="000000"/>
              </a:solidFill>
              <a:latin typeface="Times New Roman" pitchFamily="18" charset="0"/>
            </a:endParaRPr>
          </a:p>
          <a:p>
            <a:r>
              <a:rPr lang="en-US" sz="2200" b="1">
                <a:solidFill>
                  <a:srgbClr val="000000"/>
                </a:solidFill>
                <a:latin typeface="Times New Roman" pitchFamily="18" charset="0"/>
              </a:rPr>
              <a:t> </a:t>
            </a:r>
            <a:endParaRPr lang="en-US"/>
          </a:p>
        </p:txBody>
      </p:sp>
      <p:sp>
        <p:nvSpPr>
          <p:cNvPr id="210987" name="Freeform 43"/>
          <p:cNvSpPr>
            <a:spLocks noEditPoints="1"/>
          </p:cNvSpPr>
          <p:nvPr/>
        </p:nvSpPr>
        <p:spPr bwMode="auto">
          <a:xfrm>
            <a:off x="1858963" y="2651125"/>
            <a:ext cx="165100" cy="412750"/>
          </a:xfrm>
          <a:custGeom>
            <a:avLst/>
            <a:gdLst/>
            <a:ahLst/>
            <a:cxnLst>
              <a:cxn ang="0">
                <a:pos x="62" y="8"/>
              </a:cxn>
              <a:cxn ang="0">
                <a:pos x="62" y="174"/>
              </a:cxn>
              <a:cxn ang="0">
                <a:pos x="60" y="176"/>
              </a:cxn>
              <a:cxn ang="0">
                <a:pos x="58" y="180"/>
              </a:cxn>
              <a:cxn ang="0">
                <a:pos x="56" y="182"/>
              </a:cxn>
              <a:cxn ang="0">
                <a:pos x="52" y="182"/>
              </a:cxn>
              <a:cxn ang="0">
                <a:pos x="50" y="182"/>
              </a:cxn>
              <a:cxn ang="0">
                <a:pos x="48" y="180"/>
              </a:cxn>
              <a:cxn ang="0">
                <a:pos x="46" y="176"/>
              </a:cxn>
              <a:cxn ang="0">
                <a:pos x="44" y="174"/>
              </a:cxn>
              <a:cxn ang="0">
                <a:pos x="44" y="8"/>
              </a:cxn>
              <a:cxn ang="0">
                <a:pos x="46" y="6"/>
              </a:cxn>
              <a:cxn ang="0">
                <a:pos x="48" y="4"/>
              </a:cxn>
              <a:cxn ang="0">
                <a:pos x="50" y="2"/>
              </a:cxn>
              <a:cxn ang="0">
                <a:pos x="52" y="0"/>
              </a:cxn>
              <a:cxn ang="0">
                <a:pos x="56" y="2"/>
              </a:cxn>
              <a:cxn ang="0">
                <a:pos x="58" y="4"/>
              </a:cxn>
              <a:cxn ang="0">
                <a:pos x="60" y="6"/>
              </a:cxn>
              <a:cxn ang="0">
                <a:pos x="62" y="8"/>
              </a:cxn>
              <a:cxn ang="0">
                <a:pos x="62" y="8"/>
              </a:cxn>
              <a:cxn ang="0">
                <a:pos x="104" y="155"/>
              </a:cxn>
              <a:cxn ang="0">
                <a:pos x="52" y="260"/>
              </a:cxn>
              <a:cxn ang="0">
                <a:pos x="0" y="155"/>
              </a:cxn>
              <a:cxn ang="0">
                <a:pos x="104" y="155"/>
              </a:cxn>
            </a:cxnLst>
            <a:rect l="0" t="0" r="r" b="b"/>
            <a:pathLst>
              <a:path w="104" h="260">
                <a:moveTo>
                  <a:pt x="62" y="8"/>
                </a:moveTo>
                <a:lnTo>
                  <a:pt x="62" y="174"/>
                </a:lnTo>
                <a:lnTo>
                  <a:pt x="60" y="176"/>
                </a:lnTo>
                <a:lnTo>
                  <a:pt x="58" y="180"/>
                </a:lnTo>
                <a:lnTo>
                  <a:pt x="56" y="182"/>
                </a:lnTo>
                <a:lnTo>
                  <a:pt x="52" y="182"/>
                </a:lnTo>
                <a:lnTo>
                  <a:pt x="50" y="182"/>
                </a:lnTo>
                <a:lnTo>
                  <a:pt x="48" y="180"/>
                </a:lnTo>
                <a:lnTo>
                  <a:pt x="46" y="176"/>
                </a:lnTo>
                <a:lnTo>
                  <a:pt x="44" y="174"/>
                </a:lnTo>
                <a:lnTo>
                  <a:pt x="44" y="8"/>
                </a:lnTo>
                <a:lnTo>
                  <a:pt x="46" y="6"/>
                </a:lnTo>
                <a:lnTo>
                  <a:pt x="48" y="4"/>
                </a:lnTo>
                <a:lnTo>
                  <a:pt x="50" y="2"/>
                </a:lnTo>
                <a:lnTo>
                  <a:pt x="52" y="0"/>
                </a:lnTo>
                <a:lnTo>
                  <a:pt x="56" y="2"/>
                </a:lnTo>
                <a:lnTo>
                  <a:pt x="58" y="4"/>
                </a:lnTo>
                <a:lnTo>
                  <a:pt x="60" y="6"/>
                </a:lnTo>
                <a:lnTo>
                  <a:pt x="62" y="8"/>
                </a:lnTo>
                <a:lnTo>
                  <a:pt x="62" y="8"/>
                </a:lnTo>
                <a:close/>
                <a:moveTo>
                  <a:pt x="104" y="155"/>
                </a:moveTo>
                <a:lnTo>
                  <a:pt x="52" y="260"/>
                </a:lnTo>
                <a:lnTo>
                  <a:pt x="0" y="155"/>
                </a:lnTo>
                <a:lnTo>
                  <a:pt x="104" y="155"/>
                </a:lnTo>
                <a:close/>
              </a:path>
            </a:pathLst>
          </a:custGeom>
          <a:solidFill>
            <a:srgbClr val="000000"/>
          </a:solidFill>
          <a:ln w="3175">
            <a:solidFill>
              <a:srgbClr val="000000"/>
            </a:solidFill>
            <a:prstDash val="solid"/>
            <a:round/>
            <a:headEnd/>
            <a:tailEnd/>
          </a:ln>
        </p:spPr>
        <p:txBody>
          <a:bodyPr/>
          <a:lstStyle/>
          <a:p>
            <a:endParaRPr lang="en-ZA"/>
          </a:p>
        </p:txBody>
      </p:sp>
      <p:sp>
        <p:nvSpPr>
          <p:cNvPr id="210988" name="Freeform 44"/>
          <p:cNvSpPr>
            <a:spLocks noEditPoints="1"/>
          </p:cNvSpPr>
          <p:nvPr/>
        </p:nvSpPr>
        <p:spPr bwMode="auto">
          <a:xfrm>
            <a:off x="4643438" y="2651125"/>
            <a:ext cx="165100" cy="412750"/>
          </a:xfrm>
          <a:custGeom>
            <a:avLst/>
            <a:gdLst/>
            <a:ahLst/>
            <a:cxnLst>
              <a:cxn ang="0">
                <a:pos x="63" y="8"/>
              </a:cxn>
              <a:cxn ang="0">
                <a:pos x="63" y="174"/>
              </a:cxn>
              <a:cxn ang="0">
                <a:pos x="60" y="176"/>
              </a:cxn>
              <a:cxn ang="0">
                <a:pos x="58" y="180"/>
              </a:cxn>
              <a:cxn ang="0">
                <a:pos x="56" y="182"/>
              </a:cxn>
              <a:cxn ang="0">
                <a:pos x="52" y="182"/>
              </a:cxn>
              <a:cxn ang="0">
                <a:pos x="50" y="182"/>
              </a:cxn>
              <a:cxn ang="0">
                <a:pos x="48" y="180"/>
              </a:cxn>
              <a:cxn ang="0">
                <a:pos x="46" y="176"/>
              </a:cxn>
              <a:cxn ang="0">
                <a:pos x="44" y="174"/>
              </a:cxn>
              <a:cxn ang="0">
                <a:pos x="44" y="8"/>
              </a:cxn>
              <a:cxn ang="0">
                <a:pos x="46" y="6"/>
              </a:cxn>
              <a:cxn ang="0">
                <a:pos x="48" y="4"/>
              </a:cxn>
              <a:cxn ang="0">
                <a:pos x="50" y="2"/>
              </a:cxn>
              <a:cxn ang="0">
                <a:pos x="52" y="0"/>
              </a:cxn>
              <a:cxn ang="0">
                <a:pos x="56" y="2"/>
              </a:cxn>
              <a:cxn ang="0">
                <a:pos x="58" y="4"/>
              </a:cxn>
              <a:cxn ang="0">
                <a:pos x="60" y="6"/>
              </a:cxn>
              <a:cxn ang="0">
                <a:pos x="63" y="8"/>
              </a:cxn>
              <a:cxn ang="0">
                <a:pos x="63" y="8"/>
              </a:cxn>
              <a:cxn ang="0">
                <a:pos x="104" y="155"/>
              </a:cxn>
              <a:cxn ang="0">
                <a:pos x="52" y="260"/>
              </a:cxn>
              <a:cxn ang="0">
                <a:pos x="0" y="155"/>
              </a:cxn>
              <a:cxn ang="0">
                <a:pos x="104" y="155"/>
              </a:cxn>
            </a:cxnLst>
            <a:rect l="0" t="0" r="r" b="b"/>
            <a:pathLst>
              <a:path w="104" h="260">
                <a:moveTo>
                  <a:pt x="63" y="8"/>
                </a:moveTo>
                <a:lnTo>
                  <a:pt x="63" y="174"/>
                </a:lnTo>
                <a:lnTo>
                  <a:pt x="60" y="176"/>
                </a:lnTo>
                <a:lnTo>
                  <a:pt x="58" y="180"/>
                </a:lnTo>
                <a:lnTo>
                  <a:pt x="56" y="182"/>
                </a:lnTo>
                <a:lnTo>
                  <a:pt x="52" y="182"/>
                </a:lnTo>
                <a:lnTo>
                  <a:pt x="50" y="182"/>
                </a:lnTo>
                <a:lnTo>
                  <a:pt x="48" y="180"/>
                </a:lnTo>
                <a:lnTo>
                  <a:pt x="46" y="176"/>
                </a:lnTo>
                <a:lnTo>
                  <a:pt x="44" y="174"/>
                </a:lnTo>
                <a:lnTo>
                  <a:pt x="44" y="8"/>
                </a:lnTo>
                <a:lnTo>
                  <a:pt x="46" y="6"/>
                </a:lnTo>
                <a:lnTo>
                  <a:pt x="48" y="4"/>
                </a:lnTo>
                <a:lnTo>
                  <a:pt x="50" y="2"/>
                </a:lnTo>
                <a:lnTo>
                  <a:pt x="52" y="0"/>
                </a:lnTo>
                <a:lnTo>
                  <a:pt x="56" y="2"/>
                </a:lnTo>
                <a:lnTo>
                  <a:pt x="58" y="4"/>
                </a:lnTo>
                <a:lnTo>
                  <a:pt x="60" y="6"/>
                </a:lnTo>
                <a:lnTo>
                  <a:pt x="63" y="8"/>
                </a:lnTo>
                <a:lnTo>
                  <a:pt x="63" y="8"/>
                </a:lnTo>
                <a:close/>
                <a:moveTo>
                  <a:pt x="104" y="155"/>
                </a:moveTo>
                <a:lnTo>
                  <a:pt x="52" y="260"/>
                </a:lnTo>
                <a:lnTo>
                  <a:pt x="0" y="155"/>
                </a:lnTo>
                <a:lnTo>
                  <a:pt x="104" y="155"/>
                </a:lnTo>
                <a:close/>
              </a:path>
            </a:pathLst>
          </a:custGeom>
          <a:solidFill>
            <a:srgbClr val="000000"/>
          </a:solidFill>
          <a:ln w="3175">
            <a:solidFill>
              <a:srgbClr val="000000"/>
            </a:solidFill>
            <a:prstDash val="solid"/>
            <a:round/>
            <a:headEnd/>
            <a:tailEnd/>
          </a:ln>
        </p:spPr>
        <p:txBody>
          <a:bodyPr/>
          <a:lstStyle/>
          <a:p>
            <a:endParaRPr lang="en-ZA"/>
          </a:p>
        </p:txBody>
      </p:sp>
      <p:sp>
        <p:nvSpPr>
          <p:cNvPr id="210989" name="Freeform 45"/>
          <p:cNvSpPr>
            <a:spLocks noEditPoints="1"/>
          </p:cNvSpPr>
          <p:nvPr/>
        </p:nvSpPr>
        <p:spPr bwMode="auto">
          <a:xfrm>
            <a:off x="7629525" y="2651125"/>
            <a:ext cx="166688" cy="415925"/>
          </a:xfrm>
          <a:custGeom>
            <a:avLst/>
            <a:gdLst/>
            <a:ahLst/>
            <a:cxnLst>
              <a:cxn ang="0">
                <a:pos x="61" y="10"/>
              </a:cxn>
              <a:cxn ang="0">
                <a:pos x="61" y="174"/>
              </a:cxn>
              <a:cxn ang="0">
                <a:pos x="59" y="176"/>
              </a:cxn>
              <a:cxn ang="0">
                <a:pos x="57" y="180"/>
              </a:cxn>
              <a:cxn ang="0">
                <a:pos x="55" y="182"/>
              </a:cxn>
              <a:cxn ang="0">
                <a:pos x="53" y="182"/>
              </a:cxn>
              <a:cxn ang="0">
                <a:pos x="49" y="182"/>
              </a:cxn>
              <a:cxn ang="0">
                <a:pos x="46" y="180"/>
              </a:cxn>
              <a:cxn ang="0">
                <a:pos x="44" y="176"/>
              </a:cxn>
              <a:cxn ang="0">
                <a:pos x="42" y="174"/>
              </a:cxn>
              <a:cxn ang="0">
                <a:pos x="42" y="10"/>
              </a:cxn>
              <a:cxn ang="0">
                <a:pos x="44" y="6"/>
              </a:cxn>
              <a:cxn ang="0">
                <a:pos x="46" y="4"/>
              </a:cxn>
              <a:cxn ang="0">
                <a:pos x="49" y="2"/>
              </a:cxn>
              <a:cxn ang="0">
                <a:pos x="53" y="0"/>
              </a:cxn>
              <a:cxn ang="0">
                <a:pos x="55" y="2"/>
              </a:cxn>
              <a:cxn ang="0">
                <a:pos x="57" y="4"/>
              </a:cxn>
              <a:cxn ang="0">
                <a:pos x="59" y="6"/>
              </a:cxn>
              <a:cxn ang="0">
                <a:pos x="61" y="10"/>
              </a:cxn>
              <a:cxn ang="0">
                <a:pos x="61" y="10"/>
              </a:cxn>
              <a:cxn ang="0">
                <a:pos x="105" y="157"/>
              </a:cxn>
              <a:cxn ang="0">
                <a:pos x="53" y="262"/>
              </a:cxn>
              <a:cxn ang="0">
                <a:pos x="0" y="157"/>
              </a:cxn>
              <a:cxn ang="0">
                <a:pos x="105" y="157"/>
              </a:cxn>
            </a:cxnLst>
            <a:rect l="0" t="0" r="r" b="b"/>
            <a:pathLst>
              <a:path w="105" h="262">
                <a:moveTo>
                  <a:pt x="61" y="10"/>
                </a:moveTo>
                <a:lnTo>
                  <a:pt x="61" y="174"/>
                </a:lnTo>
                <a:lnTo>
                  <a:pt x="59" y="176"/>
                </a:lnTo>
                <a:lnTo>
                  <a:pt x="57" y="180"/>
                </a:lnTo>
                <a:lnTo>
                  <a:pt x="55" y="182"/>
                </a:lnTo>
                <a:lnTo>
                  <a:pt x="53" y="182"/>
                </a:lnTo>
                <a:lnTo>
                  <a:pt x="49" y="182"/>
                </a:lnTo>
                <a:lnTo>
                  <a:pt x="46" y="180"/>
                </a:lnTo>
                <a:lnTo>
                  <a:pt x="44" y="176"/>
                </a:lnTo>
                <a:lnTo>
                  <a:pt x="42" y="174"/>
                </a:lnTo>
                <a:lnTo>
                  <a:pt x="42" y="10"/>
                </a:lnTo>
                <a:lnTo>
                  <a:pt x="44" y="6"/>
                </a:lnTo>
                <a:lnTo>
                  <a:pt x="46" y="4"/>
                </a:lnTo>
                <a:lnTo>
                  <a:pt x="49" y="2"/>
                </a:lnTo>
                <a:lnTo>
                  <a:pt x="53" y="0"/>
                </a:lnTo>
                <a:lnTo>
                  <a:pt x="55" y="2"/>
                </a:lnTo>
                <a:lnTo>
                  <a:pt x="57" y="4"/>
                </a:lnTo>
                <a:lnTo>
                  <a:pt x="59" y="6"/>
                </a:lnTo>
                <a:lnTo>
                  <a:pt x="61" y="10"/>
                </a:lnTo>
                <a:lnTo>
                  <a:pt x="61" y="10"/>
                </a:lnTo>
                <a:close/>
                <a:moveTo>
                  <a:pt x="105" y="157"/>
                </a:moveTo>
                <a:lnTo>
                  <a:pt x="53" y="262"/>
                </a:lnTo>
                <a:lnTo>
                  <a:pt x="0" y="157"/>
                </a:lnTo>
                <a:lnTo>
                  <a:pt x="105" y="157"/>
                </a:lnTo>
                <a:close/>
              </a:path>
            </a:pathLst>
          </a:custGeom>
          <a:solidFill>
            <a:srgbClr val="000000"/>
          </a:solidFill>
          <a:ln w="3175">
            <a:solidFill>
              <a:srgbClr val="000000"/>
            </a:solidFill>
            <a:prstDash val="solid"/>
            <a:round/>
            <a:headEnd/>
            <a:tailEnd/>
          </a:ln>
        </p:spPr>
        <p:txBody>
          <a:bodyPr/>
          <a:lstStyle/>
          <a:p>
            <a:endParaRPr lang="en-ZA"/>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1"/>
          <p:cNvSpPr>
            <a:spLocks noGrp="1"/>
          </p:cNvSpPr>
          <p:nvPr>
            <p:ph type="sldNum" sz="quarter" idx="10"/>
          </p:nvPr>
        </p:nvSpPr>
        <p:spPr/>
        <p:txBody>
          <a:bodyPr/>
          <a:lstStyle/>
          <a:p>
            <a:fld id="{C33EE0B6-DBEF-49D3-AE93-4E18E0B3A887}" type="slidenum">
              <a:rPr lang="en-US"/>
              <a:pPr/>
              <a:t>7</a:t>
            </a:fld>
            <a:endParaRPr lang="en-US" sz="1200"/>
          </a:p>
        </p:txBody>
      </p:sp>
      <p:grpSp>
        <p:nvGrpSpPr>
          <p:cNvPr id="212994" name="Group 2"/>
          <p:cNvGrpSpPr>
            <a:grpSpLocks/>
          </p:cNvGrpSpPr>
          <p:nvPr/>
        </p:nvGrpSpPr>
        <p:grpSpPr bwMode="auto">
          <a:xfrm>
            <a:off x="2379663" y="496888"/>
            <a:ext cx="4537075" cy="3159125"/>
            <a:chOff x="0" y="2182"/>
            <a:chExt cx="2858" cy="2182"/>
          </a:xfrm>
        </p:grpSpPr>
        <p:sp>
          <p:nvSpPr>
            <p:cNvPr id="212995" name="Rectangle 3"/>
            <p:cNvSpPr>
              <a:spLocks noChangeArrowheads="1"/>
            </p:cNvSpPr>
            <p:nvPr/>
          </p:nvSpPr>
          <p:spPr bwMode="auto">
            <a:xfrm>
              <a:off x="0" y="2182"/>
              <a:ext cx="2858" cy="2182"/>
            </a:xfrm>
            <a:prstGeom prst="rect">
              <a:avLst/>
            </a:prstGeom>
            <a:noFill/>
            <a:ln w="9525">
              <a:noFill/>
              <a:miter lim="800000"/>
              <a:headEnd/>
              <a:tailEnd/>
            </a:ln>
            <a:effectLst/>
          </p:spPr>
          <p:txBody>
            <a:bodyPr>
              <a:spAutoFit/>
            </a:bodyPr>
            <a:lstStyle/>
            <a:p>
              <a:endParaRPr lang="en-ZA"/>
            </a:p>
          </p:txBody>
        </p:sp>
        <p:sp>
          <p:nvSpPr>
            <p:cNvPr id="212996" name="Rectangle 4"/>
            <p:cNvSpPr>
              <a:spLocks noChangeArrowheads="1"/>
            </p:cNvSpPr>
            <p:nvPr/>
          </p:nvSpPr>
          <p:spPr bwMode="auto">
            <a:xfrm>
              <a:off x="0" y="2182"/>
              <a:ext cx="2858" cy="0"/>
            </a:xfrm>
            <a:prstGeom prst="rect">
              <a:avLst/>
            </a:prstGeom>
            <a:noFill/>
            <a:ln w="9525">
              <a:noFill/>
              <a:miter lim="800000"/>
              <a:headEnd/>
              <a:tailEnd/>
            </a:ln>
            <a:effectLst/>
          </p:spPr>
          <p:txBody>
            <a:bodyPr>
              <a:spAutoFit/>
            </a:bodyPr>
            <a:lstStyle/>
            <a:p>
              <a:endParaRPr lang="en-ZA"/>
            </a:p>
          </p:txBody>
        </p:sp>
      </p:grpSp>
      <p:sp>
        <p:nvSpPr>
          <p:cNvPr id="212997" name="Rectangle 5"/>
          <p:cNvSpPr>
            <a:spLocks noChangeArrowheads="1"/>
          </p:cNvSpPr>
          <p:nvPr/>
        </p:nvSpPr>
        <p:spPr bwMode="auto">
          <a:xfrm>
            <a:off x="711200" y="0"/>
            <a:ext cx="7793038" cy="533400"/>
          </a:xfrm>
          <a:prstGeom prst="rect">
            <a:avLst/>
          </a:prstGeom>
          <a:noFill/>
          <a:ln w="9525">
            <a:noFill/>
            <a:miter lim="800000"/>
            <a:headEnd/>
            <a:tailEnd/>
          </a:ln>
          <a:effectLst/>
        </p:spPr>
        <p:txBody>
          <a:bodyPr anchor="b"/>
          <a:lstStyle/>
          <a:p>
            <a:r>
              <a:rPr lang="en-US" sz="3600" b="1">
                <a:effectLst>
                  <a:outerShdw blurRad="38100" dist="38100" dir="2700000" algn="tl">
                    <a:srgbClr val="000000"/>
                  </a:outerShdw>
                </a:effectLst>
              </a:rPr>
              <a:t>Decision Focus of M/E system</a:t>
            </a:r>
          </a:p>
        </p:txBody>
      </p:sp>
      <p:sp>
        <p:nvSpPr>
          <p:cNvPr id="212998" name="Rectangle 6"/>
          <p:cNvSpPr>
            <a:spLocks noChangeArrowheads="1"/>
          </p:cNvSpPr>
          <p:nvPr/>
        </p:nvSpPr>
        <p:spPr bwMode="auto">
          <a:xfrm>
            <a:off x="593725" y="1057275"/>
            <a:ext cx="2895600" cy="4433888"/>
          </a:xfrm>
          <a:prstGeom prst="rect">
            <a:avLst/>
          </a:prstGeom>
          <a:noFill/>
          <a:ln w="9525">
            <a:solidFill>
              <a:schemeClr val="tx1"/>
            </a:solidFill>
            <a:miter lim="800000"/>
            <a:headEnd/>
            <a:tailEnd/>
          </a:ln>
          <a:effectLst/>
        </p:spPr>
        <p:txBody>
          <a:bodyPr wrap="none" anchor="ctr"/>
          <a:lstStyle/>
          <a:p>
            <a:endParaRPr lang="en-ZA"/>
          </a:p>
        </p:txBody>
      </p:sp>
      <p:sp>
        <p:nvSpPr>
          <p:cNvPr id="212999" name="Text Box 7"/>
          <p:cNvSpPr txBox="1">
            <a:spLocks noChangeArrowheads="1"/>
          </p:cNvSpPr>
          <p:nvPr/>
        </p:nvSpPr>
        <p:spPr bwMode="auto">
          <a:xfrm>
            <a:off x="4695825" y="1054100"/>
            <a:ext cx="3276600" cy="366713"/>
          </a:xfrm>
          <a:prstGeom prst="rect">
            <a:avLst/>
          </a:prstGeom>
          <a:solidFill>
            <a:schemeClr val="accent2"/>
          </a:solidFill>
          <a:ln w="9525">
            <a:noFill/>
            <a:miter lim="800000"/>
            <a:headEnd/>
            <a:tailEnd/>
          </a:ln>
          <a:effectLst/>
        </p:spPr>
        <p:txBody>
          <a:bodyPr>
            <a:spAutoFit/>
          </a:bodyPr>
          <a:lstStyle/>
          <a:p>
            <a:pPr eaLnBrk="0" hangingPunct="0">
              <a:spcBef>
                <a:spcPct val="50000"/>
              </a:spcBef>
            </a:pPr>
            <a:r>
              <a:rPr lang="en-US" b="1">
                <a:effectLst>
                  <a:outerShdw blurRad="38100" dist="38100" dir="2700000" algn="tl">
                    <a:srgbClr val="000000"/>
                  </a:outerShdw>
                </a:effectLst>
                <a:latin typeface="Tahoma" pitchFamily="34" charset="0"/>
              </a:rPr>
              <a:t>User Management System</a:t>
            </a:r>
          </a:p>
        </p:txBody>
      </p:sp>
      <p:grpSp>
        <p:nvGrpSpPr>
          <p:cNvPr id="213000" name="Group 8"/>
          <p:cNvGrpSpPr>
            <a:grpSpLocks/>
          </p:cNvGrpSpPr>
          <p:nvPr/>
        </p:nvGrpSpPr>
        <p:grpSpPr bwMode="auto">
          <a:xfrm>
            <a:off x="693738" y="577850"/>
            <a:ext cx="8450262" cy="4941888"/>
            <a:chOff x="293" y="690"/>
            <a:chExt cx="5323" cy="3113"/>
          </a:xfrm>
        </p:grpSpPr>
        <p:sp>
          <p:nvSpPr>
            <p:cNvPr id="213001" name="Text Box 9"/>
            <p:cNvSpPr txBox="1">
              <a:spLocks noChangeArrowheads="1"/>
            </p:cNvSpPr>
            <p:nvPr/>
          </p:nvSpPr>
          <p:spPr bwMode="auto">
            <a:xfrm>
              <a:off x="293" y="1012"/>
              <a:ext cx="1776" cy="2791"/>
            </a:xfrm>
            <a:prstGeom prst="rect">
              <a:avLst/>
            </a:prstGeom>
            <a:noFill/>
            <a:ln w="9525">
              <a:noFill/>
              <a:miter lim="800000"/>
              <a:headEnd/>
              <a:tailEnd/>
            </a:ln>
            <a:effectLst/>
          </p:spPr>
          <p:txBody>
            <a:bodyPr>
              <a:spAutoFit/>
            </a:bodyPr>
            <a:lstStyle/>
            <a:p>
              <a:pPr eaLnBrk="0" hangingPunct="0">
                <a:lnSpc>
                  <a:spcPct val="80000"/>
                </a:lnSpc>
                <a:spcBef>
                  <a:spcPct val="50000"/>
                </a:spcBef>
              </a:pPr>
              <a:r>
                <a:rPr lang="en-US" b="1">
                  <a:latin typeface="Tahoma" pitchFamily="34" charset="0"/>
                </a:rPr>
                <a:t>MIS:</a:t>
              </a:r>
            </a:p>
            <a:p>
              <a:pPr eaLnBrk="0" hangingPunct="0">
                <a:lnSpc>
                  <a:spcPct val="80000"/>
                </a:lnSpc>
                <a:spcBef>
                  <a:spcPct val="50000"/>
                </a:spcBef>
              </a:pPr>
              <a:r>
                <a:rPr lang="en-US" b="1">
                  <a:latin typeface="Tahoma" pitchFamily="34" charset="0"/>
                </a:rPr>
                <a:t>- Data/Information           Processes:</a:t>
              </a:r>
            </a:p>
            <a:p>
              <a:pPr lvl="1" eaLnBrk="0" hangingPunct="0">
                <a:lnSpc>
                  <a:spcPct val="80000"/>
                </a:lnSpc>
                <a:spcBef>
                  <a:spcPct val="50000"/>
                </a:spcBef>
                <a:buFontTx/>
                <a:buChar char="-"/>
              </a:pPr>
              <a:r>
                <a:rPr lang="en-US" sz="1200" b="1">
                  <a:latin typeface="Tahoma" pitchFamily="34" charset="0"/>
                </a:rPr>
                <a:t>Collection/compilation</a:t>
              </a:r>
            </a:p>
            <a:p>
              <a:pPr lvl="1" eaLnBrk="0" hangingPunct="0">
                <a:lnSpc>
                  <a:spcPct val="80000"/>
                </a:lnSpc>
                <a:spcBef>
                  <a:spcPct val="50000"/>
                </a:spcBef>
                <a:buFontTx/>
                <a:buChar char="-"/>
              </a:pPr>
              <a:r>
                <a:rPr lang="en-US" sz="1200" b="1">
                  <a:latin typeface="Tahoma" pitchFamily="34" charset="0"/>
                </a:rPr>
                <a:t>Calculation/analysis</a:t>
              </a:r>
            </a:p>
            <a:p>
              <a:pPr lvl="1" eaLnBrk="0" hangingPunct="0">
                <a:lnSpc>
                  <a:spcPct val="80000"/>
                </a:lnSpc>
                <a:spcBef>
                  <a:spcPct val="50000"/>
                </a:spcBef>
                <a:buFontTx/>
                <a:buChar char="-"/>
              </a:pPr>
              <a:r>
                <a:rPr lang="en-US" sz="1200" b="1">
                  <a:latin typeface="Tahoma" pitchFamily="34" charset="0"/>
                </a:rPr>
                <a:t>Reporting/dissemination</a:t>
              </a:r>
            </a:p>
            <a:p>
              <a:pPr eaLnBrk="0" hangingPunct="0">
                <a:lnSpc>
                  <a:spcPct val="80000"/>
                </a:lnSpc>
                <a:spcBef>
                  <a:spcPct val="50000"/>
                </a:spcBef>
              </a:pPr>
              <a:r>
                <a:rPr lang="en-US" b="1">
                  <a:latin typeface="Tahoma" pitchFamily="34" charset="0"/>
                </a:rPr>
                <a:t> - Databanks: e.g.</a:t>
              </a:r>
            </a:p>
            <a:p>
              <a:pPr lvl="1" eaLnBrk="0" hangingPunct="0">
                <a:spcBef>
                  <a:spcPct val="50000"/>
                </a:spcBef>
                <a:buFontTx/>
                <a:buChar char="-"/>
              </a:pPr>
              <a:r>
                <a:rPr lang="en-US" sz="1200" b="1">
                  <a:latin typeface="Tahoma" pitchFamily="34" charset="0"/>
                </a:rPr>
                <a:t>Population</a:t>
              </a:r>
            </a:p>
            <a:p>
              <a:pPr lvl="1" eaLnBrk="0" hangingPunct="0">
                <a:spcBef>
                  <a:spcPct val="50000"/>
                </a:spcBef>
                <a:buFontTx/>
                <a:buChar char="-"/>
              </a:pPr>
              <a:r>
                <a:rPr lang="en-US" sz="1200" b="1">
                  <a:latin typeface="Tahoma" pitchFamily="34" charset="0"/>
                </a:rPr>
                <a:t>Service statistics</a:t>
              </a:r>
            </a:p>
            <a:p>
              <a:pPr lvl="1" eaLnBrk="0" hangingPunct="0">
                <a:spcBef>
                  <a:spcPct val="50000"/>
                </a:spcBef>
                <a:buFontTx/>
                <a:buChar char="-"/>
              </a:pPr>
              <a:r>
                <a:rPr lang="en-US" sz="1200" b="1">
                  <a:latin typeface="Tahoma" pitchFamily="34" charset="0"/>
                </a:rPr>
                <a:t>Morbidity/mortality data</a:t>
              </a:r>
            </a:p>
            <a:p>
              <a:pPr lvl="1" eaLnBrk="0" hangingPunct="0">
                <a:spcBef>
                  <a:spcPct val="50000"/>
                </a:spcBef>
                <a:buFontTx/>
                <a:buChar char="-"/>
              </a:pPr>
              <a:r>
                <a:rPr lang="en-US" sz="1200" b="1">
                  <a:latin typeface="Tahoma" pitchFamily="34" charset="0"/>
                </a:rPr>
                <a:t>Human resources</a:t>
              </a:r>
            </a:p>
            <a:p>
              <a:pPr lvl="1" eaLnBrk="0" hangingPunct="0">
                <a:spcBef>
                  <a:spcPct val="50000"/>
                </a:spcBef>
                <a:buFontTx/>
                <a:buChar char="-"/>
              </a:pPr>
              <a:r>
                <a:rPr lang="en-US" sz="1200" b="1">
                  <a:latin typeface="Tahoma" pitchFamily="34" charset="0"/>
                </a:rPr>
                <a:t>Financial data</a:t>
              </a:r>
            </a:p>
            <a:p>
              <a:pPr lvl="1" eaLnBrk="0" hangingPunct="0">
                <a:spcBef>
                  <a:spcPct val="50000"/>
                </a:spcBef>
                <a:buFontTx/>
                <a:buChar char="-"/>
              </a:pPr>
              <a:r>
                <a:rPr lang="en-US" sz="1200" b="1">
                  <a:latin typeface="Tahoma" pitchFamily="34" charset="0"/>
                </a:rPr>
                <a:t>Unit activities</a:t>
              </a:r>
            </a:p>
            <a:p>
              <a:pPr lvl="1" eaLnBrk="0" hangingPunct="0">
                <a:spcBef>
                  <a:spcPct val="50000"/>
                </a:spcBef>
                <a:buFontTx/>
                <a:buChar char="-"/>
              </a:pPr>
              <a:r>
                <a:rPr lang="en-US" sz="1200" b="1">
                  <a:latin typeface="Tahoma" pitchFamily="34" charset="0"/>
                </a:rPr>
                <a:t>Transport pool</a:t>
              </a:r>
            </a:p>
            <a:p>
              <a:pPr lvl="1" eaLnBrk="0" hangingPunct="0">
                <a:spcBef>
                  <a:spcPct val="50000"/>
                </a:spcBef>
                <a:buFontTx/>
                <a:buChar char="-"/>
              </a:pPr>
              <a:r>
                <a:rPr lang="en-US" sz="1200" b="1">
                  <a:latin typeface="Tahoma" pitchFamily="34" charset="0"/>
                </a:rPr>
                <a:t>Other organizations info</a:t>
              </a:r>
            </a:p>
            <a:p>
              <a:pPr lvl="1" eaLnBrk="0" hangingPunct="0">
                <a:spcBef>
                  <a:spcPct val="50000"/>
                </a:spcBef>
                <a:buFontTx/>
                <a:buChar char="-"/>
              </a:pPr>
              <a:r>
                <a:rPr lang="en-US" sz="1200" b="1">
                  <a:latin typeface="Tahoma" pitchFamily="34" charset="0"/>
                </a:rPr>
                <a:t>Other data</a:t>
              </a:r>
            </a:p>
          </p:txBody>
        </p:sp>
        <p:sp>
          <p:nvSpPr>
            <p:cNvPr id="213002" name="Rectangle 10"/>
            <p:cNvSpPr>
              <a:spLocks noChangeArrowheads="1"/>
            </p:cNvSpPr>
            <p:nvPr/>
          </p:nvSpPr>
          <p:spPr bwMode="auto">
            <a:xfrm>
              <a:off x="3216" y="1440"/>
              <a:ext cx="1392" cy="2352"/>
            </a:xfrm>
            <a:prstGeom prst="rect">
              <a:avLst/>
            </a:prstGeom>
            <a:noFill/>
            <a:ln w="9525">
              <a:solidFill>
                <a:schemeClr val="tx1"/>
              </a:solidFill>
              <a:miter lim="800000"/>
              <a:headEnd/>
              <a:tailEnd/>
            </a:ln>
            <a:effectLst/>
          </p:spPr>
          <p:txBody>
            <a:bodyPr wrap="none" anchor="ctr"/>
            <a:lstStyle/>
            <a:p>
              <a:endParaRPr lang="en-ZA"/>
            </a:p>
          </p:txBody>
        </p:sp>
        <p:sp>
          <p:nvSpPr>
            <p:cNvPr id="213003" name="Text Box 11"/>
            <p:cNvSpPr txBox="1">
              <a:spLocks noChangeArrowheads="1"/>
            </p:cNvSpPr>
            <p:nvPr/>
          </p:nvSpPr>
          <p:spPr bwMode="auto">
            <a:xfrm>
              <a:off x="3264" y="1584"/>
              <a:ext cx="1279" cy="2129"/>
            </a:xfrm>
            <a:prstGeom prst="rect">
              <a:avLst/>
            </a:prstGeom>
            <a:noFill/>
            <a:ln w="9525">
              <a:noFill/>
              <a:miter lim="800000"/>
              <a:headEnd/>
              <a:tailEnd/>
            </a:ln>
            <a:effectLst/>
          </p:spPr>
          <p:txBody>
            <a:bodyPr wrap="none">
              <a:spAutoFit/>
            </a:bodyPr>
            <a:lstStyle/>
            <a:p>
              <a:pPr eaLnBrk="0" hangingPunct="0"/>
              <a:r>
                <a:rPr lang="en-US" b="1">
                  <a:latin typeface="Tahoma" pitchFamily="34" charset="0"/>
                </a:rPr>
                <a:t>Users: e.g.</a:t>
              </a:r>
            </a:p>
            <a:p>
              <a:pPr lvl="1" eaLnBrk="0" hangingPunct="0">
                <a:buFontTx/>
                <a:buChar char="-"/>
              </a:pPr>
              <a:r>
                <a:rPr lang="en-US" sz="1200" b="1">
                  <a:latin typeface="Tahoma" pitchFamily="34" charset="0"/>
                </a:rPr>
                <a:t>Top management</a:t>
              </a:r>
            </a:p>
            <a:p>
              <a:pPr lvl="1" eaLnBrk="0" hangingPunct="0">
                <a:buFontTx/>
                <a:buChar char="-"/>
              </a:pPr>
              <a:r>
                <a:rPr lang="en-US" sz="1200" b="1">
                  <a:latin typeface="Tahoma" pitchFamily="34" charset="0"/>
                </a:rPr>
                <a:t>Unit managers</a:t>
              </a:r>
            </a:p>
            <a:p>
              <a:pPr lvl="1" eaLnBrk="0" hangingPunct="0">
                <a:buFontTx/>
                <a:buChar char="-"/>
              </a:pPr>
              <a:r>
                <a:rPr lang="en-US" sz="1200" b="1">
                  <a:latin typeface="Tahoma" pitchFamily="34" charset="0"/>
                </a:rPr>
                <a:t>Planners</a:t>
              </a:r>
            </a:p>
            <a:p>
              <a:pPr lvl="1" eaLnBrk="0" hangingPunct="0">
                <a:buFontTx/>
                <a:buChar char="-"/>
              </a:pPr>
              <a:r>
                <a:rPr lang="en-US" sz="1200" b="1">
                  <a:latin typeface="Tahoma" pitchFamily="34" charset="0"/>
                </a:rPr>
                <a:t>Donors</a:t>
              </a:r>
            </a:p>
            <a:p>
              <a:pPr lvl="1" eaLnBrk="0" hangingPunct="0">
                <a:buFontTx/>
                <a:buChar char="-"/>
              </a:pPr>
              <a:r>
                <a:rPr lang="en-US" sz="1200" b="1">
                  <a:latin typeface="Tahoma" pitchFamily="34" charset="0"/>
                </a:rPr>
                <a:t>Operational staff</a:t>
              </a:r>
            </a:p>
            <a:p>
              <a:pPr lvl="1" eaLnBrk="0" hangingPunct="0">
                <a:buFontTx/>
                <a:buChar char="-"/>
              </a:pPr>
              <a:r>
                <a:rPr lang="en-US" sz="1200" b="1">
                  <a:latin typeface="Tahoma" pitchFamily="34" charset="0"/>
                </a:rPr>
                <a:t>Researchers</a:t>
              </a:r>
            </a:p>
            <a:p>
              <a:pPr lvl="1" eaLnBrk="0" hangingPunct="0">
                <a:buFontTx/>
                <a:buChar char="-"/>
              </a:pPr>
              <a:r>
                <a:rPr lang="en-US" sz="1200" b="1">
                  <a:latin typeface="Tahoma" pitchFamily="34" charset="0"/>
                </a:rPr>
                <a:t>Statisticians</a:t>
              </a:r>
            </a:p>
            <a:p>
              <a:pPr lvl="1" eaLnBrk="0" hangingPunct="0">
                <a:buFontTx/>
                <a:buChar char="-"/>
              </a:pPr>
              <a:endParaRPr lang="en-US" sz="1200" b="1">
                <a:latin typeface="Tahoma" pitchFamily="34" charset="0"/>
              </a:endParaRPr>
            </a:p>
            <a:p>
              <a:pPr eaLnBrk="0" hangingPunct="0"/>
              <a:r>
                <a:rPr lang="en-US" b="1">
                  <a:latin typeface="Tahoma" pitchFamily="34" charset="0"/>
                </a:rPr>
                <a:t>Used in: e.g.</a:t>
              </a:r>
            </a:p>
            <a:p>
              <a:pPr lvl="1" eaLnBrk="0" hangingPunct="0"/>
              <a:endParaRPr lang="en-US" sz="1200" b="1">
                <a:latin typeface="Tahoma" pitchFamily="34" charset="0"/>
              </a:endParaRPr>
            </a:p>
            <a:p>
              <a:pPr lvl="1" eaLnBrk="0" hangingPunct="0"/>
              <a:r>
                <a:rPr lang="en-US" sz="1200" b="1">
                  <a:latin typeface="Tahoma" pitchFamily="34" charset="0"/>
                </a:rPr>
                <a:t>- Reviews</a:t>
              </a:r>
            </a:p>
            <a:p>
              <a:pPr lvl="1" eaLnBrk="0" hangingPunct="0">
                <a:buFontTx/>
                <a:buChar char="-"/>
              </a:pPr>
              <a:r>
                <a:rPr lang="en-US" sz="1200" b="1">
                  <a:latin typeface="Tahoma" pitchFamily="34" charset="0"/>
                </a:rPr>
                <a:t> Media: reports</a:t>
              </a:r>
            </a:p>
            <a:p>
              <a:pPr lvl="1" eaLnBrk="0" hangingPunct="0"/>
              <a:r>
                <a:rPr lang="en-US" sz="1200" b="1">
                  <a:latin typeface="Tahoma" pitchFamily="34" charset="0"/>
                </a:rPr>
                <a:t>articles, minutes</a:t>
              </a:r>
            </a:p>
            <a:p>
              <a:pPr lvl="1" eaLnBrk="0" hangingPunct="0"/>
              <a:r>
                <a:rPr lang="en-US" sz="1200" b="1">
                  <a:latin typeface="Tahoma" pitchFamily="34" charset="0"/>
                </a:rPr>
                <a:t>- Meetings,</a:t>
              </a:r>
            </a:p>
            <a:p>
              <a:pPr lvl="1" eaLnBrk="0" hangingPunct="0"/>
              <a:r>
                <a:rPr lang="en-US" sz="1200" b="1">
                  <a:latin typeface="Tahoma" pitchFamily="34" charset="0"/>
                </a:rPr>
                <a:t>discussions </a:t>
              </a:r>
            </a:p>
            <a:p>
              <a:pPr eaLnBrk="0" hangingPunct="0"/>
              <a:endParaRPr lang="en-US" sz="1200" b="1">
                <a:latin typeface="Tahoma" pitchFamily="34" charset="0"/>
              </a:endParaRPr>
            </a:p>
          </p:txBody>
        </p:sp>
        <p:sp>
          <p:nvSpPr>
            <p:cNvPr id="213004" name="Text Box 12"/>
            <p:cNvSpPr txBox="1">
              <a:spLocks noChangeArrowheads="1"/>
            </p:cNvSpPr>
            <p:nvPr/>
          </p:nvSpPr>
          <p:spPr bwMode="auto">
            <a:xfrm>
              <a:off x="384" y="690"/>
              <a:ext cx="1728" cy="231"/>
            </a:xfrm>
            <a:prstGeom prst="rect">
              <a:avLst/>
            </a:prstGeom>
            <a:solidFill>
              <a:schemeClr val="accent2"/>
            </a:solidFill>
            <a:ln w="9525">
              <a:noFill/>
              <a:miter lim="800000"/>
              <a:headEnd/>
              <a:tailEnd/>
            </a:ln>
            <a:effectLst/>
          </p:spPr>
          <p:txBody>
            <a:bodyPr>
              <a:spAutoFit/>
            </a:bodyPr>
            <a:lstStyle/>
            <a:p>
              <a:pPr eaLnBrk="0" hangingPunct="0">
                <a:spcBef>
                  <a:spcPct val="50000"/>
                </a:spcBef>
              </a:pPr>
              <a:r>
                <a:rPr lang="en-US" b="1">
                  <a:effectLst>
                    <a:outerShdw blurRad="38100" dist="38100" dir="2700000" algn="tl">
                      <a:srgbClr val="000000"/>
                    </a:outerShdw>
                  </a:effectLst>
                  <a:latin typeface="Tahoma" pitchFamily="34" charset="0"/>
                </a:rPr>
                <a:t>Information System</a:t>
              </a:r>
            </a:p>
          </p:txBody>
        </p:sp>
        <p:sp>
          <p:nvSpPr>
            <p:cNvPr id="213005" name="Line 13"/>
            <p:cNvSpPr>
              <a:spLocks noChangeShapeType="1"/>
            </p:cNvSpPr>
            <p:nvPr/>
          </p:nvSpPr>
          <p:spPr bwMode="auto">
            <a:xfrm>
              <a:off x="2352" y="1776"/>
              <a:ext cx="432" cy="0"/>
            </a:xfrm>
            <a:prstGeom prst="line">
              <a:avLst/>
            </a:prstGeom>
            <a:noFill/>
            <a:ln w="9525">
              <a:solidFill>
                <a:schemeClr val="tx1"/>
              </a:solidFill>
              <a:round/>
              <a:headEnd/>
              <a:tailEnd type="triangle" w="med" len="med"/>
            </a:ln>
            <a:effectLst/>
          </p:spPr>
          <p:txBody>
            <a:bodyPr/>
            <a:lstStyle/>
            <a:p>
              <a:endParaRPr lang="en-ZA"/>
            </a:p>
          </p:txBody>
        </p:sp>
        <p:sp>
          <p:nvSpPr>
            <p:cNvPr id="213006" name="Line 14"/>
            <p:cNvSpPr>
              <a:spLocks noChangeShapeType="1"/>
            </p:cNvSpPr>
            <p:nvPr/>
          </p:nvSpPr>
          <p:spPr bwMode="auto">
            <a:xfrm>
              <a:off x="2352" y="2064"/>
              <a:ext cx="432" cy="0"/>
            </a:xfrm>
            <a:prstGeom prst="line">
              <a:avLst/>
            </a:prstGeom>
            <a:noFill/>
            <a:ln w="9525">
              <a:solidFill>
                <a:schemeClr val="tx1"/>
              </a:solidFill>
              <a:round/>
              <a:headEnd/>
              <a:tailEnd type="triangle" w="med" len="med"/>
            </a:ln>
            <a:effectLst/>
          </p:spPr>
          <p:txBody>
            <a:bodyPr/>
            <a:lstStyle/>
            <a:p>
              <a:endParaRPr lang="en-ZA"/>
            </a:p>
          </p:txBody>
        </p:sp>
        <p:sp>
          <p:nvSpPr>
            <p:cNvPr id="213007" name="Line 15"/>
            <p:cNvSpPr>
              <a:spLocks noChangeShapeType="1"/>
            </p:cNvSpPr>
            <p:nvPr/>
          </p:nvSpPr>
          <p:spPr bwMode="auto">
            <a:xfrm>
              <a:off x="2352" y="2784"/>
              <a:ext cx="432" cy="0"/>
            </a:xfrm>
            <a:prstGeom prst="line">
              <a:avLst/>
            </a:prstGeom>
            <a:noFill/>
            <a:ln w="9525">
              <a:solidFill>
                <a:schemeClr val="tx1"/>
              </a:solidFill>
              <a:round/>
              <a:headEnd/>
              <a:tailEnd type="triangle" w="med" len="med"/>
            </a:ln>
            <a:effectLst/>
          </p:spPr>
          <p:txBody>
            <a:bodyPr/>
            <a:lstStyle/>
            <a:p>
              <a:endParaRPr lang="en-ZA"/>
            </a:p>
          </p:txBody>
        </p:sp>
        <p:sp>
          <p:nvSpPr>
            <p:cNvPr id="213008" name="Line 16"/>
            <p:cNvSpPr>
              <a:spLocks noChangeShapeType="1"/>
            </p:cNvSpPr>
            <p:nvPr/>
          </p:nvSpPr>
          <p:spPr bwMode="auto">
            <a:xfrm>
              <a:off x="2352" y="3024"/>
              <a:ext cx="432" cy="0"/>
            </a:xfrm>
            <a:prstGeom prst="line">
              <a:avLst/>
            </a:prstGeom>
            <a:noFill/>
            <a:ln w="9525">
              <a:solidFill>
                <a:schemeClr val="tx1"/>
              </a:solidFill>
              <a:round/>
              <a:headEnd/>
              <a:tailEnd type="triangle" w="med" len="med"/>
            </a:ln>
            <a:effectLst/>
          </p:spPr>
          <p:txBody>
            <a:bodyPr/>
            <a:lstStyle/>
            <a:p>
              <a:endParaRPr lang="en-ZA"/>
            </a:p>
          </p:txBody>
        </p:sp>
        <p:sp>
          <p:nvSpPr>
            <p:cNvPr id="213009" name="Line 17"/>
            <p:cNvSpPr>
              <a:spLocks noChangeShapeType="1"/>
            </p:cNvSpPr>
            <p:nvPr/>
          </p:nvSpPr>
          <p:spPr bwMode="auto">
            <a:xfrm>
              <a:off x="2352" y="3264"/>
              <a:ext cx="432" cy="0"/>
            </a:xfrm>
            <a:prstGeom prst="line">
              <a:avLst/>
            </a:prstGeom>
            <a:noFill/>
            <a:ln w="9525">
              <a:solidFill>
                <a:schemeClr val="tx1"/>
              </a:solidFill>
              <a:round/>
              <a:headEnd/>
              <a:tailEnd type="triangle" w="med" len="med"/>
            </a:ln>
            <a:effectLst/>
          </p:spPr>
          <p:txBody>
            <a:bodyPr/>
            <a:lstStyle/>
            <a:p>
              <a:endParaRPr lang="en-ZA"/>
            </a:p>
          </p:txBody>
        </p:sp>
        <p:sp>
          <p:nvSpPr>
            <p:cNvPr id="213010" name="Text Box 18"/>
            <p:cNvSpPr txBox="1">
              <a:spLocks noChangeArrowheads="1"/>
            </p:cNvSpPr>
            <p:nvPr/>
          </p:nvSpPr>
          <p:spPr bwMode="auto">
            <a:xfrm>
              <a:off x="2112" y="2304"/>
              <a:ext cx="1008" cy="231"/>
            </a:xfrm>
            <a:prstGeom prst="rect">
              <a:avLst/>
            </a:prstGeom>
            <a:solidFill>
              <a:srgbClr val="EDFD73"/>
            </a:solidFill>
            <a:ln w="9525">
              <a:noFill/>
              <a:miter lim="800000"/>
              <a:headEnd/>
              <a:tailEnd/>
            </a:ln>
            <a:effectLst/>
          </p:spPr>
          <p:txBody>
            <a:bodyPr>
              <a:spAutoFit/>
            </a:bodyPr>
            <a:lstStyle/>
            <a:p>
              <a:pPr eaLnBrk="0" hangingPunct="0">
                <a:spcBef>
                  <a:spcPct val="50000"/>
                </a:spcBef>
              </a:pPr>
              <a:r>
                <a:rPr lang="en-US" b="1">
                  <a:effectLst>
                    <a:outerShdw blurRad="38100" dist="38100" dir="2700000" algn="tl">
                      <a:srgbClr val="000000"/>
                    </a:outerShdw>
                  </a:effectLst>
                  <a:latin typeface="Tahoma" pitchFamily="34" charset="0"/>
                </a:rPr>
                <a:t>Information</a:t>
              </a:r>
            </a:p>
          </p:txBody>
        </p:sp>
        <p:sp>
          <p:nvSpPr>
            <p:cNvPr id="213011" name="Line 19"/>
            <p:cNvSpPr>
              <a:spLocks noChangeShapeType="1"/>
            </p:cNvSpPr>
            <p:nvPr/>
          </p:nvSpPr>
          <p:spPr bwMode="auto">
            <a:xfrm>
              <a:off x="4992" y="1776"/>
              <a:ext cx="432" cy="0"/>
            </a:xfrm>
            <a:prstGeom prst="line">
              <a:avLst/>
            </a:prstGeom>
            <a:noFill/>
            <a:ln w="9525">
              <a:solidFill>
                <a:schemeClr val="tx1"/>
              </a:solidFill>
              <a:round/>
              <a:headEnd/>
              <a:tailEnd type="triangle" w="med" len="med"/>
            </a:ln>
            <a:effectLst/>
          </p:spPr>
          <p:txBody>
            <a:bodyPr/>
            <a:lstStyle/>
            <a:p>
              <a:endParaRPr lang="en-ZA"/>
            </a:p>
          </p:txBody>
        </p:sp>
        <p:sp>
          <p:nvSpPr>
            <p:cNvPr id="213012" name="Line 20"/>
            <p:cNvSpPr>
              <a:spLocks noChangeShapeType="1"/>
            </p:cNvSpPr>
            <p:nvPr/>
          </p:nvSpPr>
          <p:spPr bwMode="auto">
            <a:xfrm>
              <a:off x="4992" y="2064"/>
              <a:ext cx="432" cy="0"/>
            </a:xfrm>
            <a:prstGeom prst="line">
              <a:avLst/>
            </a:prstGeom>
            <a:noFill/>
            <a:ln w="9525">
              <a:solidFill>
                <a:schemeClr val="tx1"/>
              </a:solidFill>
              <a:round/>
              <a:headEnd/>
              <a:tailEnd type="triangle" w="med" len="med"/>
            </a:ln>
            <a:effectLst/>
          </p:spPr>
          <p:txBody>
            <a:bodyPr/>
            <a:lstStyle/>
            <a:p>
              <a:endParaRPr lang="en-ZA"/>
            </a:p>
          </p:txBody>
        </p:sp>
        <p:sp>
          <p:nvSpPr>
            <p:cNvPr id="213013" name="Line 21"/>
            <p:cNvSpPr>
              <a:spLocks noChangeShapeType="1"/>
            </p:cNvSpPr>
            <p:nvPr/>
          </p:nvSpPr>
          <p:spPr bwMode="auto">
            <a:xfrm>
              <a:off x="4992" y="2784"/>
              <a:ext cx="432" cy="0"/>
            </a:xfrm>
            <a:prstGeom prst="line">
              <a:avLst/>
            </a:prstGeom>
            <a:noFill/>
            <a:ln w="9525">
              <a:solidFill>
                <a:schemeClr val="tx1"/>
              </a:solidFill>
              <a:round/>
              <a:headEnd/>
              <a:tailEnd type="triangle" w="med" len="med"/>
            </a:ln>
            <a:effectLst/>
          </p:spPr>
          <p:txBody>
            <a:bodyPr/>
            <a:lstStyle/>
            <a:p>
              <a:endParaRPr lang="en-ZA"/>
            </a:p>
          </p:txBody>
        </p:sp>
        <p:sp>
          <p:nvSpPr>
            <p:cNvPr id="213014" name="Line 22"/>
            <p:cNvSpPr>
              <a:spLocks noChangeShapeType="1"/>
            </p:cNvSpPr>
            <p:nvPr/>
          </p:nvSpPr>
          <p:spPr bwMode="auto">
            <a:xfrm>
              <a:off x="4992" y="3024"/>
              <a:ext cx="432" cy="0"/>
            </a:xfrm>
            <a:prstGeom prst="line">
              <a:avLst/>
            </a:prstGeom>
            <a:noFill/>
            <a:ln w="9525">
              <a:solidFill>
                <a:schemeClr val="tx1"/>
              </a:solidFill>
              <a:round/>
              <a:headEnd/>
              <a:tailEnd type="triangle" w="med" len="med"/>
            </a:ln>
            <a:effectLst/>
          </p:spPr>
          <p:txBody>
            <a:bodyPr/>
            <a:lstStyle/>
            <a:p>
              <a:endParaRPr lang="en-ZA"/>
            </a:p>
          </p:txBody>
        </p:sp>
        <p:sp>
          <p:nvSpPr>
            <p:cNvPr id="213015" name="Text Box 23"/>
            <p:cNvSpPr txBox="1">
              <a:spLocks noChangeArrowheads="1"/>
            </p:cNvSpPr>
            <p:nvPr/>
          </p:nvSpPr>
          <p:spPr bwMode="auto">
            <a:xfrm>
              <a:off x="4752" y="2304"/>
              <a:ext cx="816" cy="231"/>
            </a:xfrm>
            <a:prstGeom prst="rect">
              <a:avLst/>
            </a:prstGeom>
            <a:solidFill>
              <a:srgbClr val="EDFD73"/>
            </a:solidFill>
            <a:ln w="9525">
              <a:noFill/>
              <a:miter lim="800000"/>
              <a:headEnd/>
              <a:tailEnd/>
            </a:ln>
            <a:effectLst/>
          </p:spPr>
          <p:txBody>
            <a:bodyPr>
              <a:spAutoFit/>
            </a:bodyPr>
            <a:lstStyle/>
            <a:p>
              <a:pPr eaLnBrk="0" hangingPunct="0">
                <a:spcBef>
                  <a:spcPct val="50000"/>
                </a:spcBef>
              </a:pPr>
              <a:r>
                <a:rPr lang="en-US" b="1">
                  <a:effectLst>
                    <a:outerShdw blurRad="38100" dist="38100" dir="2700000" algn="tl">
                      <a:srgbClr val="000000"/>
                    </a:outerShdw>
                  </a:effectLst>
                  <a:latin typeface="Tahoma" pitchFamily="34" charset="0"/>
                </a:rPr>
                <a:t>Decisions</a:t>
              </a:r>
            </a:p>
          </p:txBody>
        </p:sp>
        <p:sp>
          <p:nvSpPr>
            <p:cNvPr id="213016" name="Text Box 24"/>
            <p:cNvSpPr txBox="1">
              <a:spLocks noChangeArrowheads="1"/>
            </p:cNvSpPr>
            <p:nvPr/>
          </p:nvSpPr>
          <p:spPr bwMode="auto">
            <a:xfrm>
              <a:off x="4800" y="3216"/>
              <a:ext cx="816" cy="231"/>
            </a:xfrm>
            <a:prstGeom prst="rect">
              <a:avLst/>
            </a:prstGeom>
            <a:solidFill>
              <a:srgbClr val="EDFD73"/>
            </a:solidFill>
            <a:ln w="9525">
              <a:noFill/>
              <a:miter lim="800000"/>
              <a:headEnd/>
              <a:tailEnd/>
            </a:ln>
            <a:effectLst/>
          </p:spPr>
          <p:txBody>
            <a:bodyPr>
              <a:spAutoFit/>
            </a:bodyPr>
            <a:lstStyle/>
            <a:p>
              <a:pPr eaLnBrk="0" hangingPunct="0">
                <a:spcBef>
                  <a:spcPct val="50000"/>
                </a:spcBef>
              </a:pPr>
              <a:r>
                <a:rPr lang="en-US" b="1">
                  <a:effectLst>
                    <a:outerShdw blurRad="38100" dist="38100" dir="2700000" algn="tl">
                      <a:srgbClr val="000000"/>
                    </a:outerShdw>
                  </a:effectLst>
                  <a:latin typeface="Tahoma" pitchFamily="34" charset="0"/>
                </a:rPr>
                <a:t>Actions</a:t>
              </a: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2"/>
          <p:cNvSpPr>
            <a:spLocks noGrp="1"/>
          </p:cNvSpPr>
          <p:nvPr>
            <p:ph type="sldNum" sz="quarter" idx="10"/>
          </p:nvPr>
        </p:nvSpPr>
        <p:spPr/>
        <p:txBody>
          <a:bodyPr/>
          <a:lstStyle/>
          <a:p>
            <a:fld id="{35C19F67-AFA6-4038-B983-CF0506718295}" type="slidenum">
              <a:rPr lang="en-US"/>
              <a:pPr/>
              <a:t>8</a:t>
            </a:fld>
            <a:endParaRPr lang="en-US" sz="1200"/>
          </a:p>
        </p:txBody>
      </p:sp>
      <p:sp>
        <p:nvSpPr>
          <p:cNvPr id="229378" name="Rectangle 2"/>
          <p:cNvSpPr>
            <a:spLocks noChangeArrowheads="1"/>
          </p:cNvSpPr>
          <p:nvPr/>
        </p:nvSpPr>
        <p:spPr bwMode="auto">
          <a:xfrm>
            <a:off x="533400" y="2514600"/>
            <a:ext cx="8229600" cy="579438"/>
          </a:xfrm>
          <a:prstGeom prst="rect">
            <a:avLst/>
          </a:prstGeom>
          <a:noFill/>
          <a:ln w="9525">
            <a:noFill/>
            <a:miter lim="800000"/>
            <a:headEnd/>
            <a:tailEnd/>
          </a:ln>
          <a:effectLst/>
        </p:spPr>
        <p:txBody>
          <a:bodyPr>
            <a:spAutoFit/>
          </a:bodyPr>
          <a:lstStyle/>
          <a:p>
            <a:pPr algn="ctr"/>
            <a:endParaRPr lang="en-GB" sz="3200" b="1">
              <a:latin typeface="Times New Roman" pitchFamily="18" charset="0"/>
            </a:endParaRPr>
          </a:p>
        </p:txBody>
      </p:sp>
      <p:sp>
        <p:nvSpPr>
          <p:cNvPr id="229379" name="Rectangle 3"/>
          <p:cNvSpPr>
            <a:spLocks noGrp="1" noChangeArrowheads="1"/>
          </p:cNvSpPr>
          <p:nvPr>
            <p:ph type="title"/>
          </p:nvPr>
        </p:nvSpPr>
        <p:spPr>
          <a:xfrm>
            <a:off x="779463" y="2378075"/>
            <a:ext cx="7762875" cy="1143000"/>
          </a:xfrm>
        </p:spPr>
        <p:txBody>
          <a:bodyPr/>
          <a:lstStyle/>
          <a:p>
            <a:pPr algn="ctr"/>
            <a:r>
              <a:rPr lang="en-US" sz="3200"/>
              <a:t>Common Data Demand and Information Utilization </a:t>
            </a:r>
            <a:br>
              <a:rPr lang="en-US" sz="3200"/>
            </a:br>
            <a:r>
              <a:rPr lang="en-US" sz="3200"/>
              <a:t>(DDIU) Concepts</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82F3C436-F6E3-4E51-A2B7-2B7065557334}" type="slidenum">
              <a:rPr lang="en-US"/>
              <a:pPr/>
              <a:t>9</a:t>
            </a:fld>
            <a:endParaRPr lang="en-US" sz="1200"/>
          </a:p>
        </p:txBody>
      </p:sp>
      <p:sp>
        <p:nvSpPr>
          <p:cNvPr id="231426" name="Rectangle 2"/>
          <p:cNvSpPr>
            <a:spLocks noGrp="1" noChangeArrowheads="1"/>
          </p:cNvSpPr>
          <p:nvPr>
            <p:ph type="title"/>
          </p:nvPr>
        </p:nvSpPr>
        <p:spPr>
          <a:xfrm>
            <a:off x="381000" y="304800"/>
            <a:ext cx="8534400" cy="1219200"/>
          </a:xfrm>
        </p:spPr>
        <p:txBody>
          <a:bodyPr/>
          <a:lstStyle/>
          <a:p>
            <a:pPr algn="ctr"/>
            <a:r>
              <a:rPr lang="en-US" b="0">
                <a:latin typeface="Verdana" pitchFamily="34" charset="0"/>
              </a:rPr>
              <a:t>M&amp;E IS AN ESSENTIAL PROCESS</a:t>
            </a:r>
            <a:endParaRPr lang="en-US"/>
          </a:p>
        </p:txBody>
      </p:sp>
      <p:sp>
        <p:nvSpPr>
          <p:cNvPr id="231427" name="Rectangle 3"/>
          <p:cNvSpPr>
            <a:spLocks noGrp="1" noChangeArrowheads="1"/>
          </p:cNvSpPr>
          <p:nvPr>
            <p:ph type="body" idx="1"/>
          </p:nvPr>
        </p:nvSpPr>
        <p:spPr>
          <a:xfrm>
            <a:off x="838200" y="1524000"/>
            <a:ext cx="7848600" cy="4191000"/>
          </a:xfrm>
        </p:spPr>
        <p:txBody>
          <a:bodyPr/>
          <a:lstStyle/>
          <a:p>
            <a:pPr>
              <a:lnSpc>
                <a:spcPct val="80000"/>
              </a:lnSpc>
              <a:buFont typeface="Wingdings" pitchFamily="2" charset="2"/>
              <a:buNone/>
            </a:pPr>
            <a:r>
              <a:rPr lang="en-US" sz="2200" b="1"/>
              <a:t>that produces information to:</a:t>
            </a:r>
            <a:endParaRPr lang="en-US" sz="2200"/>
          </a:p>
          <a:p>
            <a:pPr>
              <a:lnSpc>
                <a:spcPct val="80000"/>
              </a:lnSpc>
            </a:pPr>
            <a:endParaRPr lang="en-US" sz="1000"/>
          </a:p>
          <a:p>
            <a:pPr>
              <a:lnSpc>
                <a:spcPct val="80000"/>
              </a:lnSpc>
              <a:buFont typeface="Wingdings" pitchFamily="2" charset="2"/>
              <a:buChar char="o"/>
            </a:pPr>
            <a:r>
              <a:rPr lang="en-US" sz="2200" b="1"/>
              <a:t>Make </a:t>
            </a:r>
            <a:r>
              <a:rPr lang="en-US" sz="2200" b="1" u="sng"/>
              <a:t>informed decisions</a:t>
            </a:r>
            <a:r>
              <a:rPr lang="en-US" sz="2200" b="1"/>
              <a:t> regarding operations management and service delivery including effective and efficient use of resources as well as future programme planning</a:t>
            </a:r>
          </a:p>
          <a:p>
            <a:pPr>
              <a:lnSpc>
                <a:spcPct val="80000"/>
              </a:lnSpc>
              <a:buFont typeface="Wingdings" pitchFamily="2" charset="2"/>
              <a:buChar char="o"/>
            </a:pPr>
            <a:endParaRPr lang="en-US" sz="1100" b="1"/>
          </a:p>
          <a:p>
            <a:pPr>
              <a:lnSpc>
                <a:spcPct val="80000"/>
              </a:lnSpc>
              <a:buFont typeface="Wingdings" pitchFamily="2" charset="2"/>
              <a:buChar char="o"/>
            </a:pPr>
            <a:r>
              <a:rPr lang="en-US" sz="2200" b="1"/>
              <a:t>Determine the extent to which the </a:t>
            </a:r>
            <a:r>
              <a:rPr lang="en-US" sz="2200" b="1" u="sng"/>
              <a:t>program/project is on track</a:t>
            </a:r>
            <a:r>
              <a:rPr lang="en-US" sz="2200" b="1"/>
              <a:t> and to make any needed corrections accordingly</a:t>
            </a:r>
          </a:p>
          <a:p>
            <a:pPr>
              <a:lnSpc>
                <a:spcPct val="80000"/>
              </a:lnSpc>
              <a:buFont typeface="Wingdings" pitchFamily="2" charset="2"/>
              <a:buChar char="o"/>
            </a:pPr>
            <a:endParaRPr lang="en-US" sz="1100" b="1"/>
          </a:p>
          <a:p>
            <a:pPr>
              <a:lnSpc>
                <a:spcPct val="80000"/>
              </a:lnSpc>
              <a:buFont typeface="Wingdings" pitchFamily="2" charset="2"/>
              <a:buChar char="o"/>
            </a:pPr>
            <a:r>
              <a:rPr lang="en-US" sz="2200" b="1"/>
              <a:t>Evaluate the extent to which the program/project is having or has had the </a:t>
            </a:r>
            <a:r>
              <a:rPr lang="en-US" sz="2200" b="1" u="sng"/>
              <a:t>desired impact</a:t>
            </a:r>
            <a:endParaRPr lang="en-US" sz="2200" b="1"/>
          </a:p>
          <a:p>
            <a:pPr lvl="1">
              <a:lnSpc>
                <a:spcPct val="80000"/>
              </a:lnSpc>
            </a:pPr>
            <a:endParaRPr lang="en-US"/>
          </a:p>
          <a:p>
            <a:pPr lvl="1">
              <a:lnSpc>
                <a:spcPct val="80000"/>
              </a:lnSpc>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14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142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142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142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42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0B73E85A-E926-484E-B631-D75EE6AA8805}" type="slidenum">
              <a:rPr lang="en-US"/>
              <a:pPr/>
              <a:t>10</a:t>
            </a:fld>
            <a:endParaRPr lang="en-US" sz="1200"/>
          </a:p>
        </p:txBody>
      </p:sp>
      <p:sp>
        <p:nvSpPr>
          <p:cNvPr id="233474" name="Rectangle 2"/>
          <p:cNvSpPr>
            <a:spLocks noGrp="1" noChangeArrowheads="1"/>
          </p:cNvSpPr>
          <p:nvPr>
            <p:ph type="title"/>
          </p:nvPr>
        </p:nvSpPr>
        <p:spPr>
          <a:xfrm>
            <a:off x="457200" y="0"/>
            <a:ext cx="8229600" cy="1417638"/>
          </a:xfrm>
        </p:spPr>
        <p:txBody>
          <a:bodyPr/>
          <a:lstStyle/>
          <a:p>
            <a:pPr algn="ctr"/>
            <a:r>
              <a:rPr lang="en-US" sz="3200" b="0">
                <a:latin typeface="Verdana" pitchFamily="34" charset="0"/>
              </a:rPr>
              <a:t>DATA VS. INFORMATION</a:t>
            </a:r>
            <a:endParaRPr lang="en-US" sz="3200">
              <a:latin typeface="Verdana" pitchFamily="34" charset="0"/>
            </a:endParaRPr>
          </a:p>
        </p:txBody>
      </p:sp>
      <p:sp>
        <p:nvSpPr>
          <p:cNvPr id="233475" name="Rectangle 3"/>
          <p:cNvSpPr>
            <a:spLocks noGrp="1" noChangeArrowheads="1"/>
          </p:cNvSpPr>
          <p:nvPr>
            <p:ph type="body" idx="1"/>
          </p:nvPr>
        </p:nvSpPr>
        <p:spPr/>
        <p:txBody>
          <a:bodyPr/>
          <a:lstStyle/>
          <a:p>
            <a:pPr>
              <a:spcBef>
                <a:spcPct val="0"/>
              </a:spcBef>
              <a:buFont typeface="Wingdings" pitchFamily="2" charset="2"/>
              <a:buNone/>
            </a:pPr>
            <a:r>
              <a:rPr lang="en-US" sz="2200" b="1" dirty="0"/>
              <a:t>Can be used interchangeably, but:</a:t>
            </a:r>
            <a:endParaRPr lang="en-US" sz="2100" b="1" dirty="0"/>
          </a:p>
          <a:p>
            <a:pPr>
              <a:spcBef>
                <a:spcPct val="0"/>
              </a:spcBef>
            </a:pPr>
            <a:endParaRPr lang="en-US" sz="1000" b="1" dirty="0"/>
          </a:p>
          <a:p>
            <a:pPr>
              <a:spcBef>
                <a:spcPct val="0"/>
              </a:spcBef>
              <a:buFont typeface="Wingdings" pitchFamily="2" charset="2"/>
              <a:buChar char="o"/>
            </a:pPr>
            <a:r>
              <a:rPr lang="en-US" dirty="0"/>
              <a:t>Data often refers to raw </a:t>
            </a:r>
            <a:r>
              <a:rPr lang="en-US" dirty="0" smtClean="0"/>
              <a:t>, </a:t>
            </a:r>
            <a:r>
              <a:rPr lang="en-US" dirty="0"/>
              <a:t>unprocessed </a:t>
            </a:r>
            <a:r>
              <a:rPr lang="en-US" dirty="0" smtClean="0"/>
              <a:t>facts. </a:t>
            </a:r>
            <a:endParaRPr lang="en-US" dirty="0"/>
          </a:p>
          <a:p>
            <a:pPr>
              <a:spcBef>
                <a:spcPct val="0"/>
              </a:spcBef>
              <a:buFont typeface="Wingdings" pitchFamily="2" charset="2"/>
              <a:buChar char="o"/>
            </a:pPr>
            <a:endParaRPr lang="en-US" sz="2400" dirty="0"/>
          </a:p>
          <a:p>
            <a:pPr>
              <a:spcBef>
                <a:spcPct val="0"/>
              </a:spcBef>
              <a:buFont typeface="Wingdings" pitchFamily="2" charset="2"/>
              <a:buChar char="o"/>
            </a:pPr>
            <a:r>
              <a:rPr lang="en-US" dirty="0"/>
              <a:t>Information usually refers to processed data, or data presented in some sort of context. </a:t>
            </a:r>
            <a:endParaRPr lang="en-US" b="1"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10727750-63E8-4D84-8D98-1C6E3A15E474}" type="slidenum">
              <a:rPr lang="en-US"/>
              <a:pPr/>
              <a:t>11</a:t>
            </a:fld>
            <a:endParaRPr lang="en-US" sz="1200"/>
          </a:p>
        </p:txBody>
      </p:sp>
      <p:sp>
        <p:nvSpPr>
          <p:cNvPr id="235522" name="Rectangle 2"/>
          <p:cNvSpPr>
            <a:spLocks noGrp="1" noChangeArrowheads="1"/>
          </p:cNvSpPr>
          <p:nvPr>
            <p:ph type="title"/>
          </p:nvPr>
        </p:nvSpPr>
        <p:spPr>
          <a:xfrm>
            <a:off x="0" y="298450"/>
            <a:ext cx="7762875" cy="1143000"/>
          </a:xfrm>
        </p:spPr>
        <p:txBody>
          <a:bodyPr/>
          <a:lstStyle/>
          <a:p>
            <a:pPr algn="ctr"/>
            <a:r>
              <a:rPr lang="en-US" sz="3200" b="0">
                <a:latin typeface="Verdana" pitchFamily="34" charset="0"/>
              </a:rPr>
              <a:t>DISSEMINATION</a:t>
            </a:r>
            <a:endParaRPr lang="en-US"/>
          </a:p>
        </p:txBody>
      </p:sp>
      <p:sp>
        <p:nvSpPr>
          <p:cNvPr id="235523" name="Rectangle 3"/>
          <p:cNvSpPr>
            <a:spLocks noGrp="1" noChangeArrowheads="1"/>
          </p:cNvSpPr>
          <p:nvPr>
            <p:ph type="body" idx="1"/>
          </p:nvPr>
        </p:nvSpPr>
        <p:spPr>
          <a:xfrm>
            <a:off x="939800" y="2254250"/>
            <a:ext cx="7424738" cy="2820988"/>
          </a:xfrm>
        </p:spPr>
        <p:txBody>
          <a:bodyPr/>
          <a:lstStyle/>
          <a:p>
            <a:pPr>
              <a:buFont typeface="Wingdings" pitchFamily="2" charset="2"/>
              <a:buNone/>
            </a:pPr>
            <a:r>
              <a:rPr lang="en-US" sz="2200"/>
              <a:t>	The process of sharing information or systematically distributing information or knowledge to potential users and/or beneficiaries</a:t>
            </a:r>
          </a:p>
          <a:p>
            <a:endParaRPr lang="en-US" sz="1300"/>
          </a:p>
          <a:p>
            <a:r>
              <a:rPr lang="en-US" sz="2200"/>
              <a:t>Should produce an effective use of information</a:t>
            </a:r>
            <a:endParaRPr lang="en-US"/>
          </a:p>
          <a:p>
            <a:pPr lvl="2">
              <a:buFont typeface="Wingdings" pitchFamily="2" charset="2"/>
              <a:buNone/>
            </a:pPr>
            <a:r>
              <a:rPr lang="en-US" sz="1500"/>
              <a:t>	</a:t>
            </a:r>
            <a:r>
              <a:rPr lang="en-US" sz="3100"/>
              <a:t>		</a:t>
            </a:r>
            <a:r>
              <a:rPr lang="en-US" sz="3100" i="1"/>
              <a:t>Thus</a:t>
            </a:r>
            <a:endParaRPr lang="en-US" sz="3100"/>
          </a:p>
          <a:p>
            <a:r>
              <a:rPr lang="en-US" sz="2200"/>
              <a:t>The goal of  dissemination is utilization</a:t>
            </a:r>
            <a:r>
              <a:rPr lang="en-US"/>
              <a:t> </a:t>
            </a:r>
            <a:r>
              <a:rPr lang="en-US" sz="3000"/>
              <a:t> </a:t>
            </a:r>
            <a:endParaRPr lang="en-US"/>
          </a:p>
        </p:txBody>
      </p:sp>
      <p:graphicFrame>
        <p:nvGraphicFramePr>
          <p:cNvPr id="235524" name="Object 4"/>
          <p:cNvGraphicFramePr>
            <a:graphicFrameLocks noChangeAspect="1"/>
          </p:cNvGraphicFramePr>
          <p:nvPr/>
        </p:nvGraphicFramePr>
        <p:xfrm>
          <a:off x="6729413" y="693738"/>
          <a:ext cx="1752600" cy="1295400"/>
        </p:xfrm>
        <a:graphic>
          <a:graphicData uri="http://schemas.openxmlformats.org/presentationml/2006/ole">
            <p:oleObj spid="_x0000_s235524" name="Clip" r:id="rId4" imgW="3285720" imgH="3038040" progId="">
              <p:embed/>
            </p:oleObj>
          </a:graphicData>
        </a:graphic>
      </p:graphicFrame>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CF4437CB-41E5-4F05-A087-9B4A22AD5CD7}" type="slidenum">
              <a:rPr lang="en-US"/>
              <a:pPr/>
              <a:t>12</a:t>
            </a:fld>
            <a:endParaRPr lang="en-US" sz="1200"/>
          </a:p>
        </p:txBody>
      </p:sp>
      <p:sp>
        <p:nvSpPr>
          <p:cNvPr id="237570" name="Rectangle 2"/>
          <p:cNvSpPr>
            <a:spLocks noGrp="1" noChangeArrowheads="1"/>
          </p:cNvSpPr>
          <p:nvPr>
            <p:ph type="title"/>
          </p:nvPr>
        </p:nvSpPr>
        <p:spPr>
          <a:xfrm>
            <a:off x="1017588" y="274638"/>
            <a:ext cx="7669212" cy="1143000"/>
          </a:xfrm>
        </p:spPr>
        <p:txBody>
          <a:bodyPr/>
          <a:lstStyle/>
          <a:p>
            <a:pPr algn="ctr"/>
            <a:r>
              <a:rPr lang="en-US" sz="3200" b="0">
                <a:latin typeface="Verdana" pitchFamily="34" charset="0"/>
              </a:rPr>
              <a:t>UTILIZATION</a:t>
            </a:r>
            <a:endParaRPr lang="en-US"/>
          </a:p>
        </p:txBody>
      </p:sp>
      <p:sp>
        <p:nvSpPr>
          <p:cNvPr id="237571" name="Rectangle 3"/>
          <p:cNvSpPr>
            <a:spLocks noGrp="1" noChangeArrowheads="1"/>
          </p:cNvSpPr>
          <p:nvPr>
            <p:ph type="body" idx="1"/>
          </p:nvPr>
        </p:nvSpPr>
        <p:spPr>
          <a:xfrm>
            <a:off x="1257300" y="1622425"/>
            <a:ext cx="7086600" cy="2962275"/>
          </a:xfrm>
        </p:spPr>
        <p:txBody>
          <a:bodyPr/>
          <a:lstStyle/>
          <a:p>
            <a:pPr>
              <a:buFont typeface="Wingdings" pitchFamily="2" charset="2"/>
              <a:buNone/>
            </a:pPr>
            <a:r>
              <a:rPr lang="en-US" sz="2200" b="1"/>
              <a:t>The process of putting:</a:t>
            </a:r>
            <a:endParaRPr lang="en-US" sz="2200"/>
          </a:p>
          <a:p>
            <a:endParaRPr lang="en-US" sz="1000"/>
          </a:p>
          <a:p>
            <a:pPr>
              <a:buFont typeface="Wingdings" pitchFamily="2" charset="2"/>
              <a:buChar char="o"/>
            </a:pPr>
            <a:r>
              <a:rPr lang="en-US" sz="2200" b="1"/>
              <a:t>Information to use, such as to make decisions, to make changes, or to take other specific actions designed to improve outcomes. </a:t>
            </a:r>
          </a:p>
          <a:p>
            <a:endParaRPr lang="en-US" sz="1100" b="1"/>
          </a:p>
          <a:p>
            <a:pPr>
              <a:buFont typeface="Wingdings" pitchFamily="2" charset="2"/>
              <a:buChar char="o"/>
            </a:pPr>
            <a:r>
              <a:rPr lang="en-US" sz="2200" b="1"/>
              <a:t>M&amp;E information is to be applied in planning, policy making, program administration/ management, and delivery of services</a:t>
            </a:r>
          </a:p>
          <a:p>
            <a:pPr lvl="1"/>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75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757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75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757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614AF84D-C707-40A0-A04A-E24573C20208}" type="slidenum">
              <a:rPr lang="en-US"/>
              <a:pPr/>
              <a:t>13</a:t>
            </a:fld>
            <a:endParaRPr lang="en-US" sz="1200"/>
          </a:p>
        </p:txBody>
      </p:sp>
      <p:sp>
        <p:nvSpPr>
          <p:cNvPr id="239618" name="Rectangle 2"/>
          <p:cNvSpPr>
            <a:spLocks noGrp="1" noChangeArrowheads="1"/>
          </p:cNvSpPr>
          <p:nvPr>
            <p:ph type="title"/>
          </p:nvPr>
        </p:nvSpPr>
        <p:spPr>
          <a:xfrm>
            <a:off x="609600" y="412750"/>
            <a:ext cx="6072188" cy="1143000"/>
          </a:xfrm>
        </p:spPr>
        <p:txBody>
          <a:bodyPr/>
          <a:lstStyle/>
          <a:p>
            <a:pPr algn="ctr"/>
            <a:r>
              <a:rPr lang="en-US" sz="3200" b="0">
                <a:latin typeface="Verdana" pitchFamily="34" charset="0"/>
              </a:rPr>
              <a:t>FEEDBACK</a:t>
            </a:r>
            <a:endParaRPr lang="en-US"/>
          </a:p>
        </p:txBody>
      </p:sp>
      <p:sp>
        <p:nvSpPr>
          <p:cNvPr id="239619" name="Rectangle 3"/>
          <p:cNvSpPr>
            <a:spLocks noGrp="1" noChangeArrowheads="1"/>
          </p:cNvSpPr>
          <p:nvPr>
            <p:ph type="body" idx="1"/>
          </p:nvPr>
        </p:nvSpPr>
        <p:spPr>
          <a:xfrm>
            <a:off x="925513" y="2085975"/>
            <a:ext cx="7259637" cy="3305175"/>
          </a:xfrm>
        </p:spPr>
        <p:txBody>
          <a:bodyPr/>
          <a:lstStyle/>
          <a:p>
            <a:r>
              <a:rPr lang="en-US"/>
              <a:t>The transmission of information to parties for whom it is relevant and useful so as to facilitate learning. </a:t>
            </a:r>
          </a:p>
          <a:p>
            <a:r>
              <a:rPr lang="en-US"/>
              <a:t>Collection and dissemination of information, conclusions, recommendations and lessons learned from the experience. </a:t>
            </a:r>
            <a:endParaRPr lang="en-US" sz="3000"/>
          </a:p>
        </p:txBody>
      </p:sp>
      <p:graphicFrame>
        <p:nvGraphicFramePr>
          <p:cNvPr id="239620" name="Object 4"/>
          <p:cNvGraphicFramePr>
            <a:graphicFrameLocks noChangeAspect="1"/>
          </p:cNvGraphicFramePr>
          <p:nvPr/>
        </p:nvGraphicFramePr>
        <p:xfrm>
          <a:off x="5624513" y="450850"/>
          <a:ext cx="1447800" cy="1143000"/>
        </p:xfrm>
        <a:graphic>
          <a:graphicData uri="http://schemas.openxmlformats.org/presentationml/2006/ole">
            <p:oleObj spid="_x0000_s239620" name="Clip" r:id="rId4" imgW="3244320" imgH="3390840" progId="">
              <p:embed/>
            </p:oleObj>
          </a:graphicData>
        </a:graphic>
      </p:graphicFrame>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628C48FE-CA33-4321-B62E-36860058C96A}" type="slidenum">
              <a:rPr lang="en-US"/>
              <a:pPr/>
              <a:t>14</a:t>
            </a:fld>
            <a:endParaRPr lang="en-US" sz="1200"/>
          </a:p>
        </p:txBody>
      </p:sp>
      <p:sp>
        <p:nvSpPr>
          <p:cNvPr id="241666" name="Rectangle 2"/>
          <p:cNvSpPr>
            <a:spLocks noGrp="1" noChangeArrowheads="1"/>
          </p:cNvSpPr>
          <p:nvPr>
            <p:ph type="title"/>
          </p:nvPr>
        </p:nvSpPr>
        <p:spPr>
          <a:xfrm>
            <a:off x="315913" y="366713"/>
            <a:ext cx="8828087" cy="777875"/>
          </a:xfrm>
        </p:spPr>
        <p:txBody>
          <a:bodyPr lIns="82479" tIns="41239" rIns="82479" bIns="41239" anchor="t"/>
          <a:lstStyle/>
          <a:p>
            <a:r>
              <a:rPr lang="en-US" sz="3200" b="0">
                <a:latin typeface="Verdana" pitchFamily="34" charset="0"/>
              </a:rPr>
              <a:t>WHY EMPHASIZE A FEEDBACK SYSTEM?</a:t>
            </a:r>
            <a:endParaRPr lang="en-US"/>
          </a:p>
        </p:txBody>
      </p:sp>
      <p:sp>
        <p:nvSpPr>
          <p:cNvPr id="241667" name="Rectangle 3"/>
          <p:cNvSpPr>
            <a:spLocks noGrp="1" noChangeArrowheads="1"/>
          </p:cNvSpPr>
          <p:nvPr>
            <p:ph type="body" idx="1"/>
          </p:nvPr>
        </p:nvSpPr>
        <p:spPr>
          <a:xfrm>
            <a:off x="500063" y="1233488"/>
            <a:ext cx="8297862" cy="3657600"/>
          </a:xfrm>
          <a:noFill/>
          <a:ln/>
        </p:spPr>
        <p:txBody>
          <a:bodyPr lIns="82479" tIns="41239" rIns="82479" bIns="41239"/>
          <a:lstStyle/>
          <a:p>
            <a:r>
              <a:rPr lang="en-US" sz="2200" b="1"/>
              <a:t>Maintains interest &amp; ownership of M&amp;E stakeholders</a:t>
            </a:r>
          </a:p>
          <a:p>
            <a:endParaRPr lang="en-US" sz="1000" b="1"/>
          </a:p>
          <a:p>
            <a:r>
              <a:rPr lang="en-US" sz="2200" b="1"/>
              <a:t>Validates M&amp;E budget, results</a:t>
            </a:r>
          </a:p>
          <a:p>
            <a:endParaRPr lang="en-US" sz="1000" b="1"/>
          </a:p>
          <a:p>
            <a:r>
              <a:rPr lang="en-US" sz="2200" b="1"/>
              <a:t>Motivates partners &amp; participants for improved data collection and data quality</a:t>
            </a:r>
          </a:p>
          <a:p>
            <a:endParaRPr lang="en-US" sz="1000" b="1"/>
          </a:p>
          <a:p>
            <a:r>
              <a:rPr lang="en-US" sz="2200" b="1"/>
              <a:t>Increases collective stock of knowledge</a:t>
            </a:r>
          </a:p>
          <a:p>
            <a:pPr lvl="1">
              <a:buFont typeface="Wingdings" pitchFamily="2" charset="2"/>
              <a:buChar char="o"/>
            </a:pPr>
            <a:endParaRPr lang="en-US" sz="1000" b="1"/>
          </a:p>
          <a:p>
            <a:pPr algn="ctr">
              <a:buFont typeface="Wingdings" pitchFamily="2" charset="2"/>
              <a:buChar char=" "/>
            </a:pPr>
            <a:r>
              <a:rPr lang="en-US" sz="2200" b="1" i="1"/>
              <a:t>Must be well-organized to be effective</a:t>
            </a:r>
            <a:endParaRPr lang="en-US" b="1" i="1"/>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16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166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166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166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166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1667"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184CC7A5-6A99-4C5C-A4F7-9F78953B4032}" type="slidenum">
              <a:rPr lang="en-US"/>
              <a:pPr/>
              <a:t>15</a:t>
            </a:fld>
            <a:endParaRPr lang="en-US" sz="1200"/>
          </a:p>
        </p:txBody>
      </p:sp>
      <p:sp>
        <p:nvSpPr>
          <p:cNvPr id="243714" name="Rectangle 2"/>
          <p:cNvSpPr>
            <a:spLocks noGrp="1" noChangeArrowheads="1"/>
          </p:cNvSpPr>
          <p:nvPr>
            <p:ph type="title"/>
          </p:nvPr>
        </p:nvSpPr>
        <p:spPr>
          <a:xfrm>
            <a:off x="479425" y="0"/>
            <a:ext cx="8229600" cy="914400"/>
          </a:xfrm>
        </p:spPr>
        <p:txBody>
          <a:bodyPr/>
          <a:lstStyle/>
          <a:p>
            <a:pPr algn="ctr"/>
            <a:r>
              <a:rPr lang="en-US" sz="3200" b="0">
                <a:latin typeface="Verdana" pitchFamily="34" charset="0"/>
              </a:rPr>
              <a:t>ESSENTIALS OF M&amp;E INFORMATION</a:t>
            </a:r>
            <a:endParaRPr lang="en-US" sz="3200">
              <a:latin typeface="Verdana" pitchFamily="34" charset="0"/>
            </a:endParaRPr>
          </a:p>
        </p:txBody>
      </p:sp>
      <p:sp>
        <p:nvSpPr>
          <p:cNvPr id="243715" name="Rectangle 3"/>
          <p:cNvSpPr>
            <a:spLocks noGrp="1" noChangeArrowheads="1"/>
          </p:cNvSpPr>
          <p:nvPr>
            <p:ph type="body" idx="1"/>
          </p:nvPr>
        </p:nvSpPr>
        <p:spPr>
          <a:xfrm>
            <a:off x="968375" y="817563"/>
            <a:ext cx="7762875" cy="4191000"/>
          </a:xfrm>
        </p:spPr>
        <p:txBody>
          <a:bodyPr/>
          <a:lstStyle/>
          <a:p>
            <a:pPr>
              <a:lnSpc>
                <a:spcPct val="90000"/>
              </a:lnSpc>
              <a:spcBef>
                <a:spcPct val="0"/>
              </a:spcBef>
            </a:pPr>
            <a:r>
              <a:rPr lang="en-US" sz="2200" b="1"/>
              <a:t>M&amp;E information must:</a:t>
            </a:r>
          </a:p>
          <a:p>
            <a:pPr>
              <a:lnSpc>
                <a:spcPct val="90000"/>
              </a:lnSpc>
              <a:spcBef>
                <a:spcPct val="0"/>
              </a:spcBef>
              <a:buFont typeface="Wingdings" pitchFamily="2" charset="2"/>
              <a:buChar char="o"/>
            </a:pPr>
            <a:r>
              <a:rPr lang="en-US" sz="2400" b="1"/>
              <a:t>be manageable and timely</a:t>
            </a:r>
          </a:p>
          <a:p>
            <a:pPr>
              <a:lnSpc>
                <a:spcPct val="90000"/>
              </a:lnSpc>
              <a:spcBef>
                <a:spcPct val="0"/>
              </a:spcBef>
              <a:buFont typeface="Wingdings" pitchFamily="2" charset="2"/>
              <a:buChar char="o"/>
            </a:pPr>
            <a:endParaRPr lang="en-US" sz="2400" b="1"/>
          </a:p>
          <a:p>
            <a:pPr>
              <a:lnSpc>
                <a:spcPct val="90000"/>
              </a:lnSpc>
              <a:spcBef>
                <a:spcPct val="0"/>
              </a:spcBef>
              <a:buFont typeface="Wingdings" pitchFamily="2" charset="2"/>
              <a:buChar char="o"/>
            </a:pPr>
            <a:r>
              <a:rPr lang="en-US" sz="2400" b="1"/>
              <a:t>be presented according to the audience’s </a:t>
            </a:r>
          </a:p>
          <a:p>
            <a:pPr lvl="1">
              <a:lnSpc>
                <a:spcPct val="90000"/>
              </a:lnSpc>
              <a:spcBef>
                <a:spcPct val="0"/>
              </a:spcBef>
            </a:pPr>
            <a:r>
              <a:rPr lang="en-US" b="1"/>
              <a:t>interest</a:t>
            </a:r>
          </a:p>
          <a:p>
            <a:pPr lvl="1">
              <a:lnSpc>
                <a:spcPct val="90000"/>
              </a:lnSpc>
              <a:spcBef>
                <a:spcPct val="0"/>
              </a:spcBef>
            </a:pPr>
            <a:r>
              <a:rPr lang="en-US" b="1"/>
              <a:t>capacity to understand and analyze</a:t>
            </a:r>
          </a:p>
          <a:p>
            <a:pPr lvl="1">
              <a:lnSpc>
                <a:spcPct val="90000"/>
              </a:lnSpc>
              <a:spcBef>
                <a:spcPct val="0"/>
              </a:spcBef>
            </a:pPr>
            <a:r>
              <a:rPr lang="en-US" b="1"/>
              <a:t>time, competing demands on time</a:t>
            </a:r>
          </a:p>
          <a:p>
            <a:pPr>
              <a:lnSpc>
                <a:spcPct val="90000"/>
              </a:lnSpc>
              <a:spcBef>
                <a:spcPct val="0"/>
              </a:spcBef>
              <a:buFont typeface="Wingdings" pitchFamily="2" charset="2"/>
              <a:buChar char="o"/>
            </a:pPr>
            <a:r>
              <a:rPr lang="en-US" sz="2400" b="1"/>
              <a:t>have transparent quality (VRIPT)</a:t>
            </a:r>
          </a:p>
          <a:p>
            <a:pPr>
              <a:lnSpc>
                <a:spcPct val="90000"/>
              </a:lnSpc>
              <a:spcBef>
                <a:spcPct val="0"/>
              </a:spcBef>
              <a:buFont typeface="Wingdings" pitchFamily="2" charset="2"/>
              <a:buChar char="o"/>
            </a:pPr>
            <a:r>
              <a:rPr lang="en-US" sz="2400" b="1"/>
              <a:t>focus on activities, results of interest</a:t>
            </a:r>
          </a:p>
          <a:p>
            <a:pPr>
              <a:lnSpc>
                <a:spcPct val="90000"/>
              </a:lnSpc>
              <a:spcBef>
                <a:spcPct val="0"/>
              </a:spcBef>
              <a:buFont typeface="Wingdings" pitchFamily="2" charset="2"/>
              <a:buChar char="o"/>
            </a:pPr>
            <a:r>
              <a:rPr lang="en-US" sz="2400" b="1"/>
              <a:t>focus on meaning and direction for action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37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37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371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3715">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43715">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43715">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43715">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43715">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4371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71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CCA38FA1-706C-4FDC-A1CF-733FEA35C9DD}" type="slidenum">
              <a:rPr lang="en-US"/>
              <a:pPr/>
              <a:t>16</a:t>
            </a:fld>
            <a:endParaRPr lang="en-US" sz="1200"/>
          </a:p>
        </p:txBody>
      </p:sp>
      <p:sp>
        <p:nvSpPr>
          <p:cNvPr id="245762" name="Rectangle 2"/>
          <p:cNvSpPr>
            <a:spLocks noGrp="1" noChangeArrowheads="1"/>
          </p:cNvSpPr>
          <p:nvPr>
            <p:ph type="title"/>
          </p:nvPr>
        </p:nvSpPr>
        <p:spPr>
          <a:xfrm>
            <a:off x="533400" y="0"/>
            <a:ext cx="8229600" cy="609600"/>
          </a:xfrm>
        </p:spPr>
        <p:txBody>
          <a:bodyPr/>
          <a:lstStyle/>
          <a:p>
            <a:pPr algn="ctr"/>
            <a:r>
              <a:rPr lang="en-US" sz="2800" b="0">
                <a:latin typeface="Verdana" pitchFamily="34" charset="0"/>
              </a:rPr>
              <a:t>INFORMATION (MIS) USE</a:t>
            </a:r>
            <a:endParaRPr lang="en-US" sz="2800"/>
          </a:p>
        </p:txBody>
      </p:sp>
      <p:graphicFrame>
        <p:nvGraphicFramePr>
          <p:cNvPr id="245763" name="Object 3"/>
          <p:cNvGraphicFramePr>
            <a:graphicFrameLocks noChangeAspect="1"/>
          </p:cNvGraphicFramePr>
          <p:nvPr>
            <p:ph type="body" idx="1"/>
          </p:nvPr>
        </p:nvGraphicFramePr>
        <p:xfrm>
          <a:off x="914400" y="657225"/>
          <a:ext cx="7223125" cy="4422775"/>
        </p:xfrm>
        <a:graphic>
          <a:graphicData uri="http://schemas.openxmlformats.org/presentationml/2006/ole">
            <p:oleObj spid="_x0000_s245763" name="Photo Editor Photo" r:id="rId4" imgW="4180952" imgH="3200000" progId="">
              <p:embed/>
            </p:oleObj>
          </a:graphicData>
        </a:graphic>
      </p:graphicFrame>
      <p:sp>
        <p:nvSpPr>
          <p:cNvPr id="245764" name="Text Box 4"/>
          <p:cNvSpPr txBox="1">
            <a:spLocks noChangeArrowheads="1"/>
          </p:cNvSpPr>
          <p:nvPr/>
        </p:nvSpPr>
        <p:spPr bwMode="auto">
          <a:xfrm>
            <a:off x="2185988" y="5207000"/>
            <a:ext cx="4876800" cy="396875"/>
          </a:xfrm>
          <a:prstGeom prst="rect">
            <a:avLst/>
          </a:prstGeom>
          <a:noFill/>
          <a:ln w="12700" cap="sq">
            <a:noFill/>
            <a:miter lim="800000"/>
            <a:headEnd type="none" w="sm" len="sm"/>
            <a:tailEnd type="none" w="sm" len="sm"/>
          </a:ln>
          <a:effectLst/>
        </p:spPr>
        <p:txBody>
          <a:bodyPr>
            <a:spAutoFit/>
          </a:bodyPr>
          <a:lstStyle/>
          <a:p>
            <a:pPr>
              <a:spcBef>
                <a:spcPct val="50000"/>
              </a:spcBef>
            </a:pPr>
            <a:r>
              <a:rPr lang="en-US" sz="2000" b="1" i="1">
                <a:latin typeface="Comic Sans MS" pitchFamily="66" charset="0"/>
              </a:rPr>
              <a:t>Focus should be knowledge generation</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49B1138C-DECF-41DB-B50D-6DC311589BFA}" type="slidenum">
              <a:rPr lang="en-US"/>
              <a:pPr/>
              <a:t>17</a:t>
            </a:fld>
            <a:endParaRPr lang="en-US" sz="1200"/>
          </a:p>
        </p:txBody>
      </p:sp>
      <p:sp>
        <p:nvSpPr>
          <p:cNvPr id="393218" name="Rectangle 2"/>
          <p:cNvSpPr>
            <a:spLocks noGrp="1" noChangeArrowheads="1"/>
          </p:cNvSpPr>
          <p:nvPr>
            <p:ph type="title"/>
          </p:nvPr>
        </p:nvSpPr>
        <p:spPr>
          <a:xfrm>
            <a:off x="228600" y="457200"/>
            <a:ext cx="8610600" cy="650875"/>
          </a:xfrm>
        </p:spPr>
        <p:txBody>
          <a:bodyPr lIns="82479" tIns="41239" rIns="82479" bIns="41239" anchor="t"/>
          <a:lstStyle/>
          <a:p>
            <a:pPr algn="ctr"/>
            <a:r>
              <a:rPr lang="en-US" sz="3200" b="0">
                <a:latin typeface="Verdana" pitchFamily="34" charset="0"/>
              </a:rPr>
              <a:t>INFORMATION USE EXERCISE</a:t>
            </a:r>
            <a:endParaRPr lang="en-US"/>
          </a:p>
        </p:txBody>
      </p:sp>
      <p:sp>
        <p:nvSpPr>
          <p:cNvPr id="393219" name="Rectangle 3"/>
          <p:cNvSpPr>
            <a:spLocks noGrp="1" noChangeArrowheads="1"/>
          </p:cNvSpPr>
          <p:nvPr>
            <p:ph type="body" idx="1"/>
          </p:nvPr>
        </p:nvSpPr>
        <p:spPr>
          <a:xfrm>
            <a:off x="754063" y="1782763"/>
            <a:ext cx="7115175" cy="2749550"/>
          </a:xfrm>
          <a:noFill/>
          <a:ln/>
        </p:spPr>
        <p:txBody>
          <a:bodyPr lIns="82479" tIns="41239" rIns="82479" bIns="41239"/>
          <a:lstStyle/>
          <a:p>
            <a:pPr algn="ctr">
              <a:buFont typeface="Wingdings" pitchFamily="2" charset="2"/>
              <a:buNone/>
            </a:pPr>
            <a:r>
              <a:rPr lang="en-US" sz="2200" b="1"/>
              <a:t>Identifying Opportunities to Use Data</a:t>
            </a:r>
          </a:p>
          <a:p>
            <a:pPr algn="ctr">
              <a:buFont typeface="Wingdings" pitchFamily="2" charset="2"/>
              <a:buNone/>
            </a:pPr>
            <a:endParaRPr lang="en-US" sz="2200" b="1"/>
          </a:p>
          <a:p>
            <a:pPr>
              <a:buFont typeface="Wingdings" pitchFamily="2" charset="2"/>
              <a:buChar char="Ø"/>
            </a:pPr>
            <a:r>
              <a:rPr lang="en-US" sz="2200" b="1"/>
              <a:t>Choose one indicator and write out on flipchart</a:t>
            </a:r>
          </a:p>
          <a:p>
            <a:pPr>
              <a:buFont typeface="Wingdings" pitchFamily="2" charset="2"/>
              <a:buChar char="Ø"/>
            </a:pPr>
            <a:r>
              <a:rPr lang="en-US" sz="2200" b="1"/>
              <a:t>List all the ways that you can use information from this indicator</a:t>
            </a:r>
          </a:p>
          <a:p>
            <a:pPr>
              <a:buFont typeface="Wingdings" pitchFamily="2" charset="2"/>
              <a:buChar char="Ø"/>
            </a:pPr>
            <a:r>
              <a:rPr lang="en-US" sz="2200" b="1"/>
              <a:t>Report back</a:t>
            </a:r>
          </a:p>
          <a:p>
            <a:endParaRPr lang="en-US" sz="2200" b="1"/>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CB6F71A0-2A00-4D0D-9E3A-FF7AE602A865}" type="slidenum">
              <a:rPr lang="en-US"/>
              <a:pPr/>
              <a:t>18</a:t>
            </a:fld>
            <a:endParaRPr lang="en-US" sz="1200"/>
          </a:p>
        </p:txBody>
      </p:sp>
      <p:sp>
        <p:nvSpPr>
          <p:cNvPr id="251906" name="Rectangle 2"/>
          <p:cNvSpPr>
            <a:spLocks noGrp="1" noChangeArrowheads="1"/>
          </p:cNvSpPr>
          <p:nvPr>
            <p:ph type="title"/>
          </p:nvPr>
        </p:nvSpPr>
        <p:spPr>
          <a:xfrm>
            <a:off x="0" y="817563"/>
            <a:ext cx="9144000" cy="846137"/>
          </a:xfrm>
        </p:spPr>
        <p:txBody>
          <a:bodyPr lIns="82479" tIns="41239" rIns="82479" bIns="41239" anchor="t"/>
          <a:lstStyle/>
          <a:p>
            <a:pPr algn="ctr"/>
            <a:r>
              <a:rPr lang="en-US" sz="3200" b="0">
                <a:latin typeface="Verdana" pitchFamily="34" charset="0"/>
              </a:rPr>
              <a:t>UNDERSTANDING DECISION-MAKING</a:t>
            </a:r>
            <a:endParaRPr lang="en-US"/>
          </a:p>
        </p:txBody>
      </p:sp>
      <p:sp>
        <p:nvSpPr>
          <p:cNvPr id="251907" name="Rectangle 3"/>
          <p:cNvSpPr>
            <a:spLocks noGrp="1" noChangeArrowheads="1"/>
          </p:cNvSpPr>
          <p:nvPr>
            <p:ph type="body" idx="1"/>
          </p:nvPr>
        </p:nvSpPr>
        <p:spPr>
          <a:xfrm>
            <a:off x="990600" y="1838325"/>
            <a:ext cx="7550150" cy="2901950"/>
          </a:xfrm>
          <a:noFill/>
          <a:ln/>
        </p:spPr>
        <p:txBody>
          <a:bodyPr lIns="82479" tIns="41239" rIns="82479" bIns="41239"/>
          <a:lstStyle/>
          <a:p>
            <a:pPr>
              <a:buFont typeface="Wingdings" pitchFamily="2" charset="2"/>
              <a:buNone/>
            </a:pPr>
            <a:r>
              <a:rPr lang="en-US" sz="2200" b="1"/>
              <a:t>Decision Making:	</a:t>
            </a:r>
          </a:p>
          <a:p>
            <a:pPr>
              <a:buFont typeface="Wingdings" pitchFamily="2" charset="2"/>
              <a:buNone/>
            </a:pPr>
            <a:r>
              <a:rPr lang="en-US" sz="2200" b="1"/>
              <a:t>The process of choosing from among various alternatives using information at hand</a:t>
            </a:r>
          </a:p>
          <a:p>
            <a:pPr>
              <a:buFont typeface="Wingdings" pitchFamily="2" charset="2"/>
              <a:buNone/>
            </a:pPr>
            <a:endParaRPr lang="en-US" sz="2200" b="1"/>
          </a:p>
          <a:p>
            <a:pPr algn="ctr">
              <a:buFont typeface="Wingdings" pitchFamily="2" charset="2"/>
              <a:buNone/>
            </a:pPr>
            <a:r>
              <a:rPr lang="en-US" sz="3300" b="1" i="1"/>
              <a:t>What decisions have you made already today???</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EAECCCA3-B03E-4C54-A69B-042C3FDD081A}" type="slidenum">
              <a:rPr lang="en-US"/>
              <a:pPr/>
              <a:t>19</a:t>
            </a:fld>
            <a:endParaRPr lang="en-US" sz="1200"/>
          </a:p>
        </p:txBody>
      </p:sp>
      <p:sp>
        <p:nvSpPr>
          <p:cNvPr id="253954" name="Rectangle 2"/>
          <p:cNvSpPr>
            <a:spLocks noGrp="1" noChangeArrowheads="1"/>
          </p:cNvSpPr>
          <p:nvPr>
            <p:ph type="body" idx="1"/>
          </p:nvPr>
        </p:nvSpPr>
        <p:spPr>
          <a:xfrm>
            <a:off x="1116013" y="1622425"/>
            <a:ext cx="8027987" cy="4244975"/>
          </a:xfrm>
          <a:noFill/>
          <a:ln/>
        </p:spPr>
        <p:txBody>
          <a:bodyPr lIns="82479" tIns="41239" rIns="82479" bIns="41239"/>
          <a:lstStyle/>
          <a:p>
            <a:pPr>
              <a:lnSpc>
                <a:spcPct val="80000"/>
              </a:lnSpc>
            </a:pPr>
            <a:endParaRPr lang="en-US" sz="900" b="1"/>
          </a:p>
          <a:p>
            <a:pPr>
              <a:lnSpc>
                <a:spcPct val="80000"/>
              </a:lnSpc>
              <a:buClr>
                <a:schemeClr val="tx2"/>
              </a:buClr>
            </a:pPr>
            <a:r>
              <a:rPr lang="en-US" b="1"/>
              <a:t>What is the decision to be made?</a:t>
            </a:r>
          </a:p>
          <a:p>
            <a:pPr>
              <a:lnSpc>
                <a:spcPct val="80000"/>
              </a:lnSpc>
              <a:buClr>
                <a:schemeClr val="tx2"/>
              </a:buClr>
            </a:pPr>
            <a:r>
              <a:rPr lang="en-US" b="1"/>
              <a:t>Who makes the decision?</a:t>
            </a:r>
          </a:p>
          <a:p>
            <a:pPr>
              <a:lnSpc>
                <a:spcPct val="80000"/>
              </a:lnSpc>
              <a:buClr>
                <a:schemeClr val="tx2"/>
              </a:buClr>
            </a:pPr>
            <a:r>
              <a:rPr lang="en-US" b="1"/>
              <a:t>When or why is the decision made?</a:t>
            </a:r>
          </a:p>
          <a:p>
            <a:pPr>
              <a:lnSpc>
                <a:spcPct val="80000"/>
              </a:lnSpc>
              <a:buClr>
                <a:schemeClr val="tx2"/>
              </a:buClr>
            </a:pPr>
            <a:r>
              <a:rPr lang="en-US" b="1"/>
              <a:t>How is the decision made?</a:t>
            </a:r>
          </a:p>
          <a:p>
            <a:pPr>
              <a:lnSpc>
                <a:spcPct val="80000"/>
              </a:lnSpc>
              <a:buClr>
                <a:schemeClr val="tx2"/>
              </a:buClr>
            </a:pPr>
            <a:r>
              <a:rPr lang="en-US" b="1"/>
              <a:t>What information is needed?</a:t>
            </a:r>
          </a:p>
          <a:p>
            <a:pPr>
              <a:lnSpc>
                <a:spcPct val="80000"/>
              </a:lnSpc>
              <a:buClr>
                <a:schemeClr val="tx2"/>
              </a:buClr>
              <a:buFont typeface="Wingdings" pitchFamily="2" charset="2"/>
              <a:buNone/>
            </a:pPr>
            <a:endParaRPr lang="en-US" b="1"/>
          </a:p>
          <a:p>
            <a:pPr>
              <a:lnSpc>
                <a:spcPct val="80000"/>
              </a:lnSpc>
              <a:buClr>
                <a:schemeClr val="tx2"/>
              </a:buClr>
              <a:buFont typeface="Wingdings" pitchFamily="2" charset="2"/>
              <a:buNone/>
            </a:pPr>
            <a:r>
              <a:rPr lang="en-US" b="1"/>
              <a:t>More over:</a:t>
            </a:r>
          </a:p>
          <a:p>
            <a:pPr>
              <a:lnSpc>
                <a:spcPct val="80000"/>
              </a:lnSpc>
              <a:buClr>
                <a:schemeClr val="tx2"/>
              </a:buClr>
            </a:pPr>
            <a:r>
              <a:rPr lang="en-US" b="1"/>
              <a:t>What is my role in decision making?</a:t>
            </a:r>
          </a:p>
        </p:txBody>
      </p:sp>
      <p:sp>
        <p:nvSpPr>
          <p:cNvPr id="253955" name="Rectangle 3"/>
          <p:cNvSpPr>
            <a:spLocks noGrp="1" noChangeArrowheads="1"/>
          </p:cNvSpPr>
          <p:nvPr>
            <p:ph type="title"/>
          </p:nvPr>
        </p:nvSpPr>
        <p:spPr>
          <a:xfrm>
            <a:off x="454025" y="766763"/>
            <a:ext cx="8232775" cy="1143000"/>
          </a:xfrm>
        </p:spPr>
        <p:txBody>
          <a:bodyPr/>
          <a:lstStyle/>
          <a:p>
            <a:pPr algn="ctr"/>
            <a:r>
              <a:rPr lang="en-US" sz="2800" b="0"/>
              <a:t>In the process of understanding decisions and decision making, it is important to understand:</a:t>
            </a:r>
            <a:br>
              <a:rPr lang="en-US" sz="2800" b="0"/>
            </a:br>
            <a:endParaRPr lang="en-US" sz="2800" b="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395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395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395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395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3954">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3954">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395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395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2"/>
          <p:cNvSpPr>
            <a:spLocks noGrp="1"/>
          </p:cNvSpPr>
          <p:nvPr>
            <p:ph type="sldNum" sz="quarter" idx="10"/>
          </p:nvPr>
        </p:nvSpPr>
        <p:spPr/>
        <p:txBody>
          <a:bodyPr/>
          <a:lstStyle/>
          <a:p>
            <a:fld id="{50D0D229-4926-4608-9623-3CC59B0F4A5D}" type="slidenum">
              <a:rPr lang="en-US"/>
              <a:pPr/>
              <a:t>20</a:t>
            </a:fld>
            <a:endParaRPr lang="en-US" sz="1200"/>
          </a:p>
        </p:txBody>
      </p:sp>
      <p:sp>
        <p:nvSpPr>
          <p:cNvPr id="256002" name="Text Box 2"/>
          <p:cNvSpPr txBox="1">
            <a:spLocks noChangeArrowheads="1"/>
          </p:cNvSpPr>
          <p:nvPr/>
        </p:nvSpPr>
        <p:spPr bwMode="auto">
          <a:xfrm>
            <a:off x="315913" y="417513"/>
            <a:ext cx="8828087" cy="1311275"/>
          </a:xfrm>
          <a:prstGeom prst="rect">
            <a:avLst/>
          </a:prstGeom>
          <a:noFill/>
          <a:ln w="9525">
            <a:noFill/>
            <a:miter lim="800000"/>
            <a:headEnd/>
            <a:tailEnd/>
          </a:ln>
          <a:effectLst/>
        </p:spPr>
        <p:txBody>
          <a:bodyPr lIns="91436" tIns="45718" rIns="91436" bIns="45718">
            <a:spAutoFit/>
          </a:bodyPr>
          <a:lstStyle/>
          <a:p>
            <a:pPr algn="ctr">
              <a:spcBef>
                <a:spcPct val="50000"/>
              </a:spcBef>
            </a:pPr>
            <a:r>
              <a:rPr lang="en-US" sz="3200"/>
              <a:t>IDENTIFYING DECISION-MAKERS (WHO)</a:t>
            </a:r>
            <a:endParaRPr lang="en-US" sz="3200" i="1"/>
          </a:p>
          <a:p>
            <a:pPr>
              <a:spcBef>
                <a:spcPct val="50000"/>
              </a:spcBef>
            </a:pPr>
            <a:endParaRPr lang="en-US" sz="3200" b="1" i="1">
              <a:effectLst>
                <a:outerShdw blurRad="38100" dist="38100" dir="2700000" algn="tl">
                  <a:srgbClr val="000000"/>
                </a:outerShdw>
              </a:effectLst>
            </a:endParaRPr>
          </a:p>
        </p:txBody>
      </p:sp>
      <p:sp>
        <p:nvSpPr>
          <p:cNvPr id="256003" name="Text Box 3"/>
          <p:cNvSpPr txBox="1">
            <a:spLocks noChangeArrowheads="1"/>
          </p:cNvSpPr>
          <p:nvPr/>
        </p:nvSpPr>
        <p:spPr bwMode="auto">
          <a:xfrm>
            <a:off x="4868863" y="1154113"/>
            <a:ext cx="3657600" cy="4416425"/>
          </a:xfrm>
          <a:prstGeom prst="rect">
            <a:avLst/>
          </a:prstGeom>
          <a:noFill/>
          <a:ln w="9525">
            <a:noFill/>
            <a:miter lim="800000"/>
            <a:headEnd/>
            <a:tailEnd/>
          </a:ln>
          <a:effectLst/>
        </p:spPr>
        <p:txBody>
          <a:bodyPr lIns="91436" tIns="45718" rIns="91436" bIns="45718">
            <a:spAutoFit/>
          </a:bodyPr>
          <a:lstStyle/>
          <a:p>
            <a:pPr marL="228600" indent="-228600"/>
            <a:r>
              <a:rPr lang="en-US" b="1">
                <a:effectLst>
                  <a:outerShdw blurRad="38100" dist="38100" dir="2700000" algn="tl">
                    <a:srgbClr val="000000"/>
                  </a:outerShdw>
                </a:effectLst>
                <a:latin typeface="Verdana" pitchFamily="34" charset="0"/>
              </a:rPr>
              <a:t>Sector</a:t>
            </a:r>
          </a:p>
          <a:p>
            <a:pPr marL="228600" indent="-228600"/>
            <a:r>
              <a:rPr lang="en-US" b="1">
                <a:effectLst>
                  <a:outerShdw blurRad="38100" dist="38100" dir="2700000" algn="tl">
                    <a:srgbClr val="000000"/>
                  </a:outerShdw>
                </a:effectLst>
                <a:latin typeface="Verdana" pitchFamily="34" charset="0"/>
              </a:rPr>
              <a:t>		Health</a:t>
            </a:r>
          </a:p>
          <a:p>
            <a:pPr marL="228600" indent="-228600"/>
            <a:r>
              <a:rPr lang="en-US" b="1">
                <a:effectLst>
                  <a:outerShdw blurRad="38100" dist="38100" dir="2700000" algn="tl">
                    <a:srgbClr val="000000"/>
                  </a:outerShdw>
                </a:effectLst>
                <a:latin typeface="Verdana" pitchFamily="34" charset="0"/>
              </a:rPr>
              <a:t>		Education</a:t>
            </a:r>
          </a:p>
          <a:p>
            <a:pPr marL="228600" indent="-228600">
              <a:spcAft>
                <a:spcPct val="25000"/>
              </a:spcAft>
            </a:pPr>
            <a:r>
              <a:rPr lang="en-US" b="1">
                <a:effectLst>
                  <a:outerShdw blurRad="38100" dist="38100" dir="2700000" algn="tl">
                    <a:srgbClr val="000000"/>
                  </a:outerShdw>
                </a:effectLst>
                <a:latin typeface="Verdana" pitchFamily="34" charset="0"/>
              </a:rPr>
              <a:t>		Commercial</a:t>
            </a:r>
          </a:p>
          <a:p>
            <a:pPr marL="228600" indent="-228600"/>
            <a:r>
              <a:rPr lang="en-US" b="1">
                <a:effectLst>
                  <a:outerShdw blurRad="38100" dist="38100" dir="2700000" algn="tl">
                    <a:srgbClr val="000000"/>
                  </a:outerShdw>
                </a:effectLst>
                <a:latin typeface="Verdana" pitchFamily="34" charset="0"/>
              </a:rPr>
              <a:t>Function</a:t>
            </a:r>
          </a:p>
          <a:p>
            <a:pPr marL="228600" indent="-228600"/>
            <a:r>
              <a:rPr lang="en-US" b="1">
                <a:effectLst>
                  <a:outerShdw blurRad="38100" dist="38100" dir="2700000" algn="tl">
                    <a:srgbClr val="000000"/>
                  </a:outerShdw>
                </a:effectLst>
                <a:latin typeface="Verdana" pitchFamily="34" charset="0"/>
              </a:rPr>
              <a:t>		Policy</a:t>
            </a:r>
          </a:p>
          <a:p>
            <a:pPr marL="228600" indent="-228600"/>
            <a:r>
              <a:rPr lang="en-US" b="1">
                <a:effectLst>
                  <a:outerShdw blurRad="38100" dist="38100" dir="2700000" algn="tl">
                    <a:srgbClr val="000000"/>
                  </a:outerShdw>
                </a:effectLst>
                <a:latin typeface="Verdana" pitchFamily="34" charset="0"/>
              </a:rPr>
              <a:t>		Planning</a:t>
            </a:r>
          </a:p>
          <a:p>
            <a:pPr marL="228600" indent="-228600"/>
            <a:r>
              <a:rPr lang="en-US" b="1">
                <a:effectLst>
                  <a:outerShdw blurRad="38100" dist="38100" dir="2700000" algn="tl">
                    <a:srgbClr val="000000"/>
                  </a:outerShdw>
                </a:effectLst>
                <a:latin typeface="Verdana" pitchFamily="34" charset="0"/>
              </a:rPr>
              <a:t>		Budgeting</a:t>
            </a:r>
          </a:p>
          <a:p>
            <a:pPr marL="228600" indent="-228600"/>
            <a:r>
              <a:rPr lang="en-US" b="1">
                <a:effectLst>
                  <a:outerShdw blurRad="38100" dist="38100" dir="2700000" algn="tl">
                    <a:srgbClr val="000000"/>
                  </a:outerShdw>
                </a:effectLst>
                <a:latin typeface="Verdana" pitchFamily="34" charset="0"/>
              </a:rPr>
              <a:t>		Service delivery</a:t>
            </a:r>
          </a:p>
          <a:p>
            <a:pPr marL="228600" indent="-228600">
              <a:spcAft>
                <a:spcPct val="25000"/>
              </a:spcAft>
            </a:pPr>
            <a:r>
              <a:rPr lang="en-US" b="1">
                <a:effectLst>
                  <a:outerShdw blurRad="38100" dist="38100" dir="2700000" algn="tl">
                    <a:srgbClr val="000000"/>
                  </a:outerShdw>
                </a:effectLst>
                <a:latin typeface="Verdana" pitchFamily="34" charset="0"/>
              </a:rPr>
              <a:t>		Advocacy</a:t>
            </a:r>
          </a:p>
          <a:p>
            <a:pPr marL="228600" indent="-228600">
              <a:spcAft>
                <a:spcPct val="25000"/>
              </a:spcAft>
            </a:pPr>
            <a:r>
              <a:rPr lang="en-US" b="1">
                <a:effectLst>
                  <a:outerShdw blurRad="38100" dist="38100" dir="2700000" algn="tl">
                    <a:srgbClr val="000000"/>
                  </a:outerShdw>
                </a:effectLst>
                <a:latin typeface="Verdana" pitchFamily="34" charset="0"/>
              </a:rPr>
              <a:t>		Evaluation</a:t>
            </a:r>
          </a:p>
          <a:p>
            <a:pPr marL="228600" indent="-228600"/>
            <a:r>
              <a:rPr lang="en-US" b="1">
                <a:effectLst>
                  <a:outerShdw blurRad="38100" dist="38100" dir="2700000" algn="tl">
                    <a:srgbClr val="000000"/>
                  </a:outerShdw>
                </a:effectLst>
                <a:latin typeface="Verdana" pitchFamily="34" charset="0"/>
              </a:rPr>
              <a:t>Level</a:t>
            </a:r>
          </a:p>
          <a:p>
            <a:pPr marL="228600" indent="-228600"/>
            <a:r>
              <a:rPr lang="en-US" b="1">
                <a:effectLst>
                  <a:outerShdw blurRad="38100" dist="38100" dir="2700000" algn="tl">
                    <a:srgbClr val="000000"/>
                  </a:outerShdw>
                </a:effectLst>
                <a:latin typeface="Verdana" pitchFamily="34" charset="0"/>
              </a:rPr>
              <a:t>		National</a:t>
            </a:r>
          </a:p>
          <a:p>
            <a:pPr marL="228600" indent="-228600"/>
            <a:r>
              <a:rPr lang="en-US" b="1">
                <a:effectLst>
                  <a:outerShdw blurRad="38100" dist="38100" dir="2700000" algn="tl">
                    <a:srgbClr val="000000"/>
                  </a:outerShdw>
                </a:effectLst>
                <a:latin typeface="Verdana" pitchFamily="34" charset="0"/>
              </a:rPr>
              <a:t>		Regional</a:t>
            </a:r>
          </a:p>
          <a:p>
            <a:pPr marL="228600" indent="-228600"/>
            <a:r>
              <a:rPr lang="en-US" b="1">
                <a:effectLst>
                  <a:outerShdw blurRad="38100" dist="38100" dir="2700000" algn="tl">
                    <a:srgbClr val="000000"/>
                  </a:outerShdw>
                </a:effectLst>
                <a:latin typeface="Verdana" pitchFamily="34" charset="0"/>
              </a:rPr>
              <a:t>		Local</a:t>
            </a:r>
          </a:p>
        </p:txBody>
      </p:sp>
      <p:pic>
        <p:nvPicPr>
          <p:cNvPr id="256004" name="Picture 4" descr="MCj03342360000[1]"/>
          <p:cNvPicPr>
            <a:picLocks noGrp="1" noChangeAspect="1" noChangeArrowheads="1"/>
          </p:cNvPicPr>
          <p:nvPr>
            <p:ph/>
          </p:nvPr>
        </p:nvPicPr>
        <p:blipFill>
          <a:blip r:embed="rId3"/>
          <a:srcRect/>
          <a:stretch>
            <a:fillRect/>
          </a:stretch>
        </p:blipFill>
        <p:spPr>
          <a:xfrm>
            <a:off x="1090613" y="2101850"/>
            <a:ext cx="3402012" cy="2536825"/>
          </a:xfrm>
          <a:noFill/>
          <a:ln/>
        </p:spPr>
      </p:pic>
      <p:sp>
        <p:nvSpPr>
          <p:cNvPr id="256005" name="Text Box 5"/>
          <p:cNvSpPr txBox="1">
            <a:spLocks noChangeArrowheads="1"/>
          </p:cNvSpPr>
          <p:nvPr/>
        </p:nvSpPr>
        <p:spPr bwMode="auto">
          <a:xfrm>
            <a:off x="1103313" y="1595438"/>
            <a:ext cx="2757487" cy="457200"/>
          </a:xfrm>
          <a:prstGeom prst="rect">
            <a:avLst/>
          </a:prstGeom>
          <a:noFill/>
          <a:ln w="9525">
            <a:noFill/>
            <a:miter lim="800000"/>
            <a:headEnd/>
            <a:tailEnd/>
          </a:ln>
          <a:effectLst/>
        </p:spPr>
        <p:txBody>
          <a:bodyPr>
            <a:spAutoFit/>
          </a:bodyPr>
          <a:lstStyle/>
          <a:p>
            <a:pPr algn="ctr">
              <a:spcBef>
                <a:spcPct val="50000"/>
              </a:spcBef>
            </a:pPr>
            <a:r>
              <a:rPr lang="en-US" sz="2400" b="1"/>
              <a:t>Decision</a:t>
            </a:r>
            <a:r>
              <a:rPr lang="en-US" sz="2400" b="1">
                <a:solidFill>
                  <a:schemeClr val="folHlink"/>
                </a:solidFill>
              </a:rPr>
              <a:t> </a:t>
            </a:r>
            <a:r>
              <a:rPr lang="en-US" sz="2400" b="1"/>
              <a:t>Makers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60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03"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054FBD9B-329F-4CC1-836C-00A882F3CB58}" type="slidenum">
              <a:rPr lang="en-US"/>
              <a:pPr/>
              <a:t>21</a:t>
            </a:fld>
            <a:endParaRPr lang="en-US" sz="1200"/>
          </a:p>
        </p:txBody>
      </p:sp>
      <p:sp>
        <p:nvSpPr>
          <p:cNvPr id="258050" name="Rectangle 2"/>
          <p:cNvSpPr>
            <a:spLocks noGrp="1" noChangeArrowheads="1"/>
          </p:cNvSpPr>
          <p:nvPr>
            <p:ph type="title"/>
          </p:nvPr>
        </p:nvSpPr>
        <p:spPr>
          <a:xfrm>
            <a:off x="657225" y="0"/>
            <a:ext cx="7772400" cy="1371600"/>
          </a:xfrm>
        </p:spPr>
        <p:txBody>
          <a:bodyPr/>
          <a:lstStyle/>
          <a:p>
            <a:pPr algn="ctr"/>
            <a:r>
              <a:rPr lang="en-US" sz="3200" b="0">
                <a:latin typeface="Verdana" pitchFamily="34" charset="0"/>
              </a:rPr>
              <a:t>DECISIONS WITHIN PROGRAMS (WHAT)</a:t>
            </a:r>
            <a:r>
              <a:rPr lang="en-US" sz="3200">
                <a:latin typeface="Verdana" pitchFamily="34" charset="0"/>
              </a:rPr>
              <a:t> </a:t>
            </a:r>
            <a:endParaRPr lang="en-US"/>
          </a:p>
        </p:txBody>
      </p:sp>
      <p:sp>
        <p:nvSpPr>
          <p:cNvPr id="258051" name="Rectangle 3"/>
          <p:cNvSpPr>
            <a:spLocks noGrp="1" noChangeArrowheads="1"/>
          </p:cNvSpPr>
          <p:nvPr>
            <p:ph type="body" idx="1"/>
          </p:nvPr>
        </p:nvSpPr>
        <p:spPr>
          <a:xfrm>
            <a:off x="909638" y="1236663"/>
            <a:ext cx="7762875" cy="3398837"/>
          </a:xfrm>
        </p:spPr>
        <p:txBody>
          <a:bodyPr/>
          <a:lstStyle/>
          <a:p>
            <a:pPr>
              <a:buFont typeface="Wingdings" pitchFamily="2" charset="2"/>
              <a:buNone/>
            </a:pPr>
            <a:r>
              <a:rPr lang="en-US" sz="2200" b="1"/>
              <a:t>Decisions ensure program activities are executed as planned and services are delivered as intended</a:t>
            </a:r>
          </a:p>
          <a:p>
            <a:pPr>
              <a:buFont typeface="Wingdings" pitchFamily="2" charset="2"/>
              <a:buNone/>
            </a:pPr>
            <a:endParaRPr lang="en-US" sz="800" b="1"/>
          </a:p>
          <a:p>
            <a:pPr>
              <a:buClr>
                <a:schemeClr val="tx2"/>
              </a:buClr>
            </a:pPr>
            <a:r>
              <a:rPr lang="en-US" b="1"/>
              <a:t>Are we doing the right things, doing them right, and reaching those we intended?</a:t>
            </a:r>
          </a:p>
          <a:p>
            <a:pPr>
              <a:buClr>
                <a:schemeClr val="tx2"/>
              </a:buClr>
            </a:pPr>
            <a:r>
              <a:rPr lang="en-US" b="1"/>
              <a:t>Decisions about employment &amp; manpower</a:t>
            </a:r>
            <a:endParaRPr lang="en-US" sz="1300" b="1"/>
          </a:p>
          <a:p>
            <a:pPr>
              <a:buClr>
                <a:schemeClr val="tx2"/>
              </a:buClr>
            </a:pPr>
            <a:r>
              <a:rPr lang="en-US" b="1"/>
              <a:t>Decision about mobilization &amp; allocation of resources (physical &amp; financial)</a:t>
            </a:r>
            <a:endParaRPr lang="en-US" sz="1300" b="1"/>
          </a:p>
          <a:p>
            <a:pPr>
              <a:buClr>
                <a:schemeClr val="tx2"/>
              </a:buClr>
            </a:pPr>
            <a:r>
              <a:rPr lang="en-US" b="1"/>
              <a:t>Decisions about needed information and developing channels for feedback</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80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805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805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805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805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051"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28CE5E6-EB47-4340-98CD-79294BFA0CA3}" type="slidenum">
              <a:rPr lang="en-US"/>
              <a:pPr/>
              <a:t>22</a:t>
            </a:fld>
            <a:endParaRPr lang="en-US" sz="1200"/>
          </a:p>
        </p:txBody>
      </p:sp>
      <p:sp>
        <p:nvSpPr>
          <p:cNvPr id="262146" name="Rectangle 2"/>
          <p:cNvSpPr>
            <a:spLocks noGrp="1" noChangeArrowheads="1"/>
          </p:cNvSpPr>
          <p:nvPr>
            <p:ph type="title"/>
          </p:nvPr>
        </p:nvSpPr>
        <p:spPr/>
        <p:txBody>
          <a:bodyPr/>
          <a:lstStyle/>
          <a:p>
            <a:r>
              <a:rPr lang="en-US" b="0">
                <a:latin typeface="Verdana" pitchFamily="34" charset="0"/>
              </a:rPr>
              <a:t>TYPES OF DECISIONS</a:t>
            </a:r>
            <a:endParaRPr lang="en-US"/>
          </a:p>
        </p:txBody>
      </p:sp>
      <p:sp>
        <p:nvSpPr>
          <p:cNvPr id="262147" name="Rectangle 3"/>
          <p:cNvSpPr>
            <a:spLocks noGrp="1" noChangeArrowheads="1"/>
          </p:cNvSpPr>
          <p:nvPr>
            <p:ph type="body" idx="1"/>
          </p:nvPr>
        </p:nvSpPr>
        <p:spPr>
          <a:xfrm>
            <a:off x="923925" y="1800225"/>
            <a:ext cx="7762875" cy="2732088"/>
          </a:xfrm>
        </p:spPr>
        <p:txBody>
          <a:bodyPr/>
          <a:lstStyle/>
          <a:p>
            <a:r>
              <a:rPr lang="en-US" sz="3000"/>
              <a:t>Policy, Planning &amp; Advocacy</a:t>
            </a:r>
          </a:p>
          <a:p>
            <a:endParaRPr lang="en-US" sz="1000"/>
          </a:p>
          <a:p>
            <a:r>
              <a:rPr lang="en-US" sz="3000"/>
              <a:t>Program Design &amp; Improvement</a:t>
            </a:r>
          </a:p>
          <a:p>
            <a:endParaRPr lang="en-US" sz="1000"/>
          </a:p>
          <a:p>
            <a:r>
              <a:rPr lang="en-US" sz="3000"/>
              <a:t>Program Management &amp; Operations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2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214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21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7"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3A3F90CE-C9BA-4248-9FAC-94D2AB258FD2}" type="slidenum">
              <a:rPr lang="en-US"/>
              <a:pPr/>
              <a:t>23</a:t>
            </a:fld>
            <a:endParaRPr lang="en-US" sz="1200"/>
          </a:p>
        </p:txBody>
      </p:sp>
      <p:sp>
        <p:nvSpPr>
          <p:cNvPr id="264194" name="Rectangle 2"/>
          <p:cNvSpPr>
            <a:spLocks noGrp="1" noChangeArrowheads="1"/>
          </p:cNvSpPr>
          <p:nvPr>
            <p:ph type="title"/>
          </p:nvPr>
        </p:nvSpPr>
        <p:spPr/>
        <p:txBody>
          <a:bodyPr/>
          <a:lstStyle/>
          <a:p>
            <a:pPr algn="ctr"/>
            <a:r>
              <a:rPr lang="en-US" b="0">
                <a:latin typeface="Verdana" pitchFamily="34" charset="0"/>
              </a:rPr>
              <a:t>POLICY, PLANNING &amp; ADVOCACY</a:t>
            </a:r>
            <a:endParaRPr lang="en-US"/>
          </a:p>
        </p:txBody>
      </p:sp>
      <p:sp>
        <p:nvSpPr>
          <p:cNvPr id="264195" name="Rectangle 3"/>
          <p:cNvSpPr>
            <a:spLocks noGrp="1" noChangeArrowheads="1"/>
          </p:cNvSpPr>
          <p:nvPr>
            <p:ph type="body" idx="1"/>
          </p:nvPr>
        </p:nvSpPr>
        <p:spPr>
          <a:xfrm>
            <a:off x="923925" y="1800225"/>
            <a:ext cx="7762875" cy="2997200"/>
          </a:xfrm>
        </p:spPr>
        <p:txBody>
          <a:bodyPr/>
          <a:lstStyle/>
          <a:p>
            <a:r>
              <a:rPr lang="en-US"/>
              <a:t>HIV/AIDS Workplace Policy</a:t>
            </a:r>
          </a:p>
          <a:p>
            <a:endParaRPr lang="en-US" sz="1000"/>
          </a:p>
          <a:p>
            <a:r>
              <a:rPr lang="en-US"/>
              <a:t>Family Planning Counseling Protocol</a:t>
            </a:r>
          </a:p>
          <a:p>
            <a:endParaRPr lang="en-US" sz="1000"/>
          </a:p>
          <a:p>
            <a:r>
              <a:rPr lang="en-US"/>
              <a:t>National allocation of funds to a Health Information Unit</a:t>
            </a:r>
          </a:p>
          <a:p>
            <a:endParaRPr lang="en-US" sz="1000"/>
          </a:p>
          <a:p>
            <a:r>
              <a:rPr lang="en-US"/>
              <a:t>HIV/AIDS National Strategy Document</a:t>
            </a:r>
          </a:p>
          <a:p>
            <a:pPr>
              <a:buFont typeface="Wingdings" pitchFamily="2" charset="2"/>
              <a:buNone/>
            </a:pPr>
            <a:endParaRPr lang="en-US"/>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693B645-8935-4813-8ECD-F79D28EC12AD}" type="slidenum">
              <a:rPr lang="en-US"/>
              <a:pPr/>
              <a:t>24</a:t>
            </a:fld>
            <a:endParaRPr lang="en-US" sz="1200"/>
          </a:p>
        </p:txBody>
      </p:sp>
      <p:sp>
        <p:nvSpPr>
          <p:cNvPr id="266242" name="Rectangle 2"/>
          <p:cNvSpPr>
            <a:spLocks noGrp="1" noChangeArrowheads="1"/>
          </p:cNvSpPr>
          <p:nvPr>
            <p:ph type="title"/>
          </p:nvPr>
        </p:nvSpPr>
        <p:spPr/>
        <p:txBody>
          <a:bodyPr/>
          <a:lstStyle/>
          <a:p>
            <a:pPr algn="ctr"/>
            <a:r>
              <a:rPr lang="en-US" b="0">
                <a:latin typeface="Verdana" pitchFamily="34" charset="0"/>
              </a:rPr>
              <a:t>PROGRAM DESIGN &amp; IMPROVEMENT</a:t>
            </a:r>
            <a:endParaRPr lang="en-US" sz="3200"/>
          </a:p>
        </p:txBody>
      </p:sp>
      <p:sp>
        <p:nvSpPr>
          <p:cNvPr id="266243" name="Rectangle 3"/>
          <p:cNvSpPr>
            <a:spLocks noGrp="1" noChangeArrowheads="1"/>
          </p:cNvSpPr>
          <p:nvPr>
            <p:ph type="body" idx="1"/>
          </p:nvPr>
        </p:nvSpPr>
        <p:spPr>
          <a:xfrm>
            <a:off x="923925" y="1933575"/>
            <a:ext cx="7762875" cy="2798763"/>
          </a:xfrm>
        </p:spPr>
        <p:txBody>
          <a:bodyPr/>
          <a:lstStyle/>
          <a:p>
            <a:r>
              <a:rPr lang="en-US"/>
              <a:t>Design of Prevention of Mother to Child Transmission of HIV/AIDS program</a:t>
            </a:r>
          </a:p>
          <a:p>
            <a:endParaRPr lang="en-US" sz="1000"/>
          </a:p>
          <a:p>
            <a:r>
              <a:rPr lang="en-US"/>
              <a:t>Procurement of drugs and commodities</a:t>
            </a:r>
          </a:p>
          <a:p>
            <a:endParaRPr lang="en-US" sz="1000"/>
          </a:p>
          <a:p>
            <a:r>
              <a:rPr lang="en-US"/>
              <a:t>Improving performance of family planning counselors</a:t>
            </a:r>
          </a:p>
          <a:p>
            <a:pPr>
              <a:buFont typeface="Wingdings" pitchFamily="2" charset="2"/>
              <a:buNone/>
            </a:pPr>
            <a:endParaRPr lang="en-US"/>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07040E73-C86B-4533-8333-EBA33833C303}" type="slidenum">
              <a:rPr lang="en-US"/>
              <a:pPr/>
              <a:t>25</a:t>
            </a:fld>
            <a:endParaRPr lang="en-US" sz="1200"/>
          </a:p>
        </p:txBody>
      </p:sp>
      <p:sp>
        <p:nvSpPr>
          <p:cNvPr id="268290" name="Rectangle 2"/>
          <p:cNvSpPr>
            <a:spLocks noGrp="1" noChangeArrowheads="1"/>
          </p:cNvSpPr>
          <p:nvPr>
            <p:ph type="title"/>
          </p:nvPr>
        </p:nvSpPr>
        <p:spPr>
          <a:xfrm>
            <a:off x="457200" y="0"/>
            <a:ext cx="8229600" cy="1322388"/>
          </a:xfrm>
        </p:spPr>
        <p:txBody>
          <a:bodyPr/>
          <a:lstStyle/>
          <a:p>
            <a:pPr algn="ctr"/>
            <a:r>
              <a:rPr lang="en-US" sz="3200" b="0">
                <a:latin typeface="Verdana" pitchFamily="34" charset="0"/>
              </a:rPr>
              <a:t>PROGRAM MANAGEMENT &amp; OPERATIONS</a:t>
            </a:r>
            <a:endParaRPr lang="en-US" sz="3200"/>
          </a:p>
        </p:txBody>
      </p:sp>
      <p:sp>
        <p:nvSpPr>
          <p:cNvPr id="268291" name="Rectangle 3"/>
          <p:cNvSpPr>
            <a:spLocks noGrp="1" noChangeArrowheads="1"/>
          </p:cNvSpPr>
          <p:nvPr>
            <p:ph type="body" idx="1"/>
          </p:nvPr>
        </p:nvSpPr>
        <p:spPr>
          <a:xfrm>
            <a:off x="923925" y="1933575"/>
            <a:ext cx="7762875" cy="2397125"/>
          </a:xfrm>
        </p:spPr>
        <p:txBody>
          <a:bodyPr/>
          <a:lstStyle/>
          <a:p>
            <a:r>
              <a:rPr lang="en-US"/>
              <a:t>Number of staff to support program monitoring</a:t>
            </a:r>
          </a:p>
          <a:p>
            <a:endParaRPr lang="en-US" sz="1000"/>
          </a:p>
          <a:p>
            <a:r>
              <a:rPr lang="en-US"/>
              <a:t>Reporting mechanisms</a:t>
            </a:r>
          </a:p>
          <a:p>
            <a:endParaRPr lang="en-US" sz="1000"/>
          </a:p>
          <a:p>
            <a:r>
              <a:rPr lang="en-US"/>
              <a:t>Allocation of national program funds to districts or local implementers</a:t>
            </a:r>
          </a:p>
          <a:p>
            <a:pPr>
              <a:buFont typeface="Wingdings" pitchFamily="2" charset="2"/>
              <a:buNone/>
            </a:pPr>
            <a:endParaRPr lang="en-US"/>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4"/>
          <p:cNvSpPr>
            <a:spLocks noGrp="1"/>
          </p:cNvSpPr>
          <p:nvPr>
            <p:ph type="sldNum" sz="quarter" idx="10"/>
          </p:nvPr>
        </p:nvSpPr>
        <p:spPr/>
        <p:txBody>
          <a:bodyPr/>
          <a:lstStyle/>
          <a:p>
            <a:fld id="{9E798ACE-6E15-420F-AB0F-4E59F73BE1C8}" type="slidenum">
              <a:rPr lang="en-US"/>
              <a:pPr/>
              <a:t>26</a:t>
            </a:fld>
            <a:endParaRPr lang="en-US" sz="1200"/>
          </a:p>
        </p:txBody>
      </p:sp>
      <p:sp>
        <p:nvSpPr>
          <p:cNvPr id="272386" name="Rectangle 2"/>
          <p:cNvSpPr>
            <a:spLocks noGrp="1" noChangeArrowheads="1"/>
          </p:cNvSpPr>
          <p:nvPr>
            <p:ph type="title"/>
          </p:nvPr>
        </p:nvSpPr>
        <p:spPr/>
        <p:txBody>
          <a:bodyPr/>
          <a:lstStyle/>
          <a:p>
            <a:pPr algn="ctr"/>
            <a:r>
              <a:rPr lang="en-US" sz="3200" b="0">
                <a:latin typeface="Verdana" pitchFamily="34" charset="0"/>
              </a:rPr>
              <a:t>APPROACHES TO DECISION-MAKING</a:t>
            </a:r>
            <a:r>
              <a:rPr lang="en-US" sz="3200">
                <a:latin typeface="Verdana" pitchFamily="34" charset="0"/>
              </a:rPr>
              <a:t>  </a:t>
            </a:r>
            <a:r>
              <a:rPr lang="en-US" sz="3200" b="0">
                <a:latin typeface="Verdana" pitchFamily="34" charset="0"/>
              </a:rPr>
              <a:t>(HOW)</a:t>
            </a:r>
            <a:endParaRPr lang="en-US" b="0"/>
          </a:p>
        </p:txBody>
      </p:sp>
      <p:sp>
        <p:nvSpPr>
          <p:cNvPr id="272387" name="Rectangle 3"/>
          <p:cNvSpPr>
            <a:spLocks noGrp="1" noChangeArrowheads="1"/>
          </p:cNvSpPr>
          <p:nvPr>
            <p:ph type="body" sz="half" idx="1"/>
          </p:nvPr>
        </p:nvSpPr>
        <p:spPr>
          <a:xfrm>
            <a:off x="1322388" y="1866900"/>
            <a:ext cx="3589337" cy="2300288"/>
          </a:xfrm>
        </p:spPr>
        <p:txBody>
          <a:bodyPr/>
          <a:lstStyle/>
          <a:p>
            <a:pPr>
              <a:buFont typeface="Wingdings" pitchFamily="2" charset="2"/>
              <a:buChar char="o"/>
            </a:pPr>
            <a:r>
              <a:rPr lang="en-US" sz="2200" b="1"/>
              <a:t>Rational/Scientific</a:t>
            </a:r>
          </a:p>
          <a:p>
            <a:pPr>
              <a:buFont typeface="Wingdings" pitchFamily="2" charset="2"/>
              <a:buChar char="o"/>
            </a:pPr>
            <a:endParaRPr lang="en-US" sz="900" b="1"/>
          </a:p>
          <a:p>
            <a:pPr>
              <a:buFont typeface="Wingdings" pitchFamily="2" charset="2"/>
              <a:buChar char="o"/>
            </a:pPr>
            <a:r>
              <a:rPr lang="en-US" sz="2200" b="1"/>
              <a:t>Political</a:t>
            </a:r>
          </a:p>
          <a:p>
            <a:pPr>
              <a:buFont typeface="Wingdings" pitchFamily="2" charset="2"/>
              <a:buChar char="o"/>
            </a:pPr>
            <a:endParaRPr lang="en-US" sz="900" b="1"/>
          </a:p>
          <a:p>
            <a:pPr>
              <a:buFont typeface="Wingdings" pitchFamily="2" charset="2"/>
              <a:buChar char="o"/>
            </a:pPr>
            <a:r>
              <a:rPr lang="en-US" sz="2200" b="1"/>
              <a:t>Routine</a:t>
            </a:r>
          </a:p>
        </p:txBody>
      </p:sp>
      <p:pic>
        <p:nvPicPr>
          <p:cNvPr id="272388" name="Picture 4" descr="MCj03113680000[1]"/>
          <p:cNvPicPr>
            <a:picLocks noGrp="1" noChangeAspect="1" noChangeArrowheads="1"/>
          </p:cNvPicPr>
          <p:nvPr>
            <p:ph sz="half" idx="2"/>
          </p:nvPr>
        </p:nvPicPr>
        <p:blipFill>
          <a:blip r:embed="rId3"/>
          <a:srcRect/>
          <a:stretch>
            <a:fillRect/>
          </a:stretch>
        </p:blipFill>
        <p:spPr>
          <a:xfrm>
            <a:off x="5546725" y="2179638"/>
            <a:ext cx="1806575" cy="1670050"/>
          </a:xfrm>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2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238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238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2387"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
          <p:cNvSpPr>
            <a:spLocks noGrp="1"/>
          </p:cNvSpPr>
          <p:nvPr>
            <p:ph type="sldNum" sz="quarter" idx="10"/>
          </p:nvPr>
        </p:nvSpPr>
        <p:spPr/>
        <p:txBody>
          <a:bodyPr/>
          <a:lstStyle/>
          <a:p>
            <a:fld id="{351993BB-37A0-4837-96DC-3C0E16AB9C42}" type="slidenum">
              <a:rPr lang="en-US"/>
              <a:pPr/>
              <a:t>27</a:t>
            </a:fld>
            <a:endParaRPr lang="en-US" sz="1200"/>
          </a:p>
        </p:txBody>
      </p:sp>
      <p:graphicFrame>
        <p:nvGraphicFramePr>
          <p:cNvPr id="276482" name="Object 2">
            <a:hlinkClick r:id="" action="ppaction://ole?verb=0"/>
          </p:cNvPr>
          <p:cNvGraphicFramePr>
            <a:graphicFrameLocks/>
          </p:cNvGraphicFramePr>
          <p:nvPr/>
        </p:nvGraphicFramePr>
        <p:xfrm>
          <a:off x="693738" y="1511300"/>
          <a:ext cx="7764462" cy="4479925"/>
        </p:xfrm>
        <a:graphic>
          <a:graphicData uri="http://schemas.openxmlformats.org/presentationml/2006/ole">
            <p:oleObj spid="_x0000_s408578" name="Chart" r:id="rId4" imgW="7762951" imgH="4476902" progId="MSGraph.Chart.8">
              <p:embed followColorScheme="full"/>
            </p:oleObj>
          </a:graphicData>
        </a:graphic>
      </p:graphicFrame>
      <p:sp>
        <p:nvSpPr>
          <p:cNvPr id="276483" name="Rectangle 3"/>
          <p:cNvSpPr>
            <a:spLocks noChangeArrowheads="1"/>
          </p:cNvSpPr>
          <p:nvPr/>
        </p:nvSpPr>
        <p:spPr bwMode="auto">
          <a:xfrm>
            <a:off x="325438" y="249238"/>
            <a:ext cx="8521700" cy="1143000"/>
          </a:xfrm>
          <a:prstGeom prst="rect">
            <a:avLst/>
          </a:prstGeom>
          <a:noFill/>
          <a:ln w="12700">
            <a:noFill/>
            <a:miter lim="800000"/>
            <a:headEnd/>
            <a:tailEnd/>
          </a:ln>
          <a:effectLst/>
        </p:spPr>
        <p:txBody>
          <a:bodyPr lIns="90488" tIns="44450" rIns="90488" bIns="44450" anchor="ctr"/>
          <a:lstStyle/>
          <a:p>
            <a:pPr algn="ctr"/>
            <a:r>
              <a:rPr lang="en-US" sz="2800" b="1">
                <a:latin typeface="Verdana" pitchFamily="34" charset="0"/>
              </a:rPr>
              <a:t>Traditional Health Management </a:t>
            </a:r>
            <a:br>
              <a:rPr lang="en-US" sz="2800" b="1">
                <a:latin typeface="Verdana" pitchFamily="34" charset="0"/>
              </a:rPr>
            </a:br>
            <a:r>
              <a:rPr lang="en-US" sz="2800" b="1">
                <a:latin typeface="Verdana" pitchFamily="34" charset="0"/>
              </a:rPr>
              <a:t>Decision Making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76482">
                                            <p:oleChartEl type="gridLegend"/>
                                          </p:spTgt>
                                        </p:tgtEl>
                                        <p:attrNameLst>
                                          <p:attrName>style.visibility</p:attrName>
                                        </p:attrNameLst>
                                      </p:cBhvr>
                                      <p:to>
                                        <p:strVal val="visible"/>
                                      </p:to>
                                    </p:set>
                                    <p:animEffect transition="in" filter="box(in)">
                                      <p:cBhvr>
                                        <p:cTn id="7" dur="500"/>
                                        <p:tgtEl>
                                          <p:spTgt spid="276482">
                                            <p:oleChartEl type="gridLegend"/>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76482">
                                            <p:oleChartEl type="category" lvl="1"/>
                                          </p:spTgt>
                                        </p:tgtEl>
                                        <p:attrNameLst>
                                          <p:attrName>style.visibility</p:attrName>
                                        </p:attrNameLst>
                                      </p:cBhvr>
                                      <p:to>
                                        <p:strVal val="visible"/>
                                      </p:to>
                                    </p:set>
                                    <p:animEffect transition="in" filter="box(in)">
                                      <p:cBhvr>
                                        <p:cTn id="12" dur="500"/>
                                        <p:tgtEl>
                                          <p:spTgt spid="276482">
                                            <p:oleChartEl type="category" lvl="1"/>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76482">
                                            <p:oleChartEl type="category" lvl="2"/>
                                          </p:spTgt>
                                        </p:tgtEl>
                                        <p:attrNameLst>
                                          <p:attrName>style.visibility</p:attrName>
                                        </p:attrNameLst>
                                      </p:cBhvr>
                                      <p:to>
                                        <p:strVal val="visible"/>
                                      </p:to>
                                    </p:set>
                                    <p:animEffect transition="in" filter="box(in)">
                                      <p:cBhvr>
                                        <p:cTn id="17" dur="500"/>
                                        <p:tgtEl>
                                          <p:spTgt spid="276482">
                                            <p:oleChartEl type="category" lvl="2"/>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76482">
                                            <p:oleChartEl type="category" lvl="3"/>
                                          </p:spTgt>
                                        </p:tgtEl>
                                        <p:attrNameLst>
                                          <p:attrName>style.visibility</p:attrName>
                                        </p:attrNameLst>
                                      </p:cBhvr>
                                      <p:to>
                                        <p:strVal val="visible"/>
                                      </p:to>
                                    </p:set>
                                    <p:animEffect transition="in" filter="box(in)">
                                      <p:cBhvr>
                                        <p:cTn id="22" dur="500"/>
                                        <p:tgtEl>
                                          <p:spTgt spid="276482">
                                            <p:oleChartEl type="category" lvl="3"/>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276482" grpId="0" bld="category"/>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340C4905-9AC7-4B0C-949B-829516A4DB44}" type="slidenum">
              <a:rPr lang="en-US"/>
              <a:pPr/>
              <a:t>28</a:t>
            </a:fld>
            <a:endParaRPr lang="en-US" sz="1200"/>
          </a:p>
        </p:txBody>
      </p:sp>
      <p:sp>
        <p:nvSpPr>
          <p:cNvPr id="358402" name="Rectangle 2"/>
          <p:cNvSpPr>
            <a:spLocks noGrp="1" noChangeArrowheads="1"/>
          </p:cNvSpPr>
          <p:nvPr>
            <p:ph type="title"/>
          </p:nvPr>
        </p:nvSpPr>
        <p:spPr>
          <a:xfrm>
            <a:off x="923925" y="2568575"/>
            <a:ext cx="7762875" cy="1143000"/>
          </a:xfrm>
        </p:spPr>
        <p:txBody>
          <a:bodyPr/>
          <a:lstStyle/>
          <a:p>
            <a:pPr algn="ctr"/>
            <a:r>
              <a:rPr lang="en-US"/>
              <a:t>Data/Information Use Constraints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4BD37B7F-7789-4EFE-851E-9E4F0BF19D82}" type="slidenum">
              <a:rPr lang="en-US"/>
              <a:pPr/>
              <a:t>29</a:t>
            </a:fld>
            <a:endParaRPr lang="en-US" sz="1200"/>
          </a:p>
        </p:txBody>
      </p:sp>
      <p:sp>
        <p:nvSpPr>
          <p:cNvPr id="360450" name="Rectangle 2"/>
          <p:cNvSpPr>
            <a:spLocks noGrp="1" noChangeArrowheads="1"/>
          </p:cNvSpPr>
          <p:nvPr>
            <p:ph type="title"/>
          </p:nvPr>
        </p:nvSpPr>
        <p:spPr/>
        <p:txBody>
          <a:bodyPr/>
          <a:lstStyle/>
          <a:p>
            <a:r>
              <a:rPr lang="en-US"/>
              <a:t>Assessment of Data Use Constraints</a:t>
            </a:r>
          </a:p>
        </p:txBody>
      </p:sp>
      <p:sp>
        <p:nvSpPr>
          <p:cNvPr id="360451" name="Rectangle 3"/>
          <p:cNvSpPr>
            <a:spLocks noGrp="1" noChangeArrowheads="1"/>
          </p:cNvSpPr>
          <p:nvPr>
            <p:ph type="body" idx="1"/>
          </p:nvPr>
        </p:nvSpPr>
        <p:spPr/>
        <p:txBody>
          <a:bodyPr/>
          <a:lstStyle/>
          <a:p>
            <a:pPr>
              <a:lnSpc>
                <a:spcPct val="90000"/>
              </a:lnSpc>
            </a:pPr>
            <a:r>
              <a:rPr lang="en-US" sz="2200"/>
              <a:t>Rationale</a:t>
            </a:r>
          </a:p>
          <a:p>
            <a:pPr lvl="1">
              <a:lnSpc>
                <a:spcPct val="90000"/>
              </a:lnSpc>
            </a:pPr>
            <a:r>
              <a:rPr lang="en-US" sz="2000"/>
              <a:t>Vast amounts of data &amp; reports that will never be used for decision-making due to constraints or barriers</a:t>
            </a:r>
          </a:p>
          <a:p>
            <a:pPr>
              <a:lnSpc>
                <a:spcPct val="90000"/>
              </a:lnSpc>
            </a:pPr>
            <a:r>
              <a:rPr lang="en-US" sz="2200"/>
              <a:t>Description</a:t>
            </a:r>
          </a:p>
          <a:p>
            <a:pPr lvl="1">
              <a:lnSpc>
                <a:spcPct val="90000"/>
              </a:lnSpc>
            </a:pPr>
            <a:r>
              <a:rPr lang="en-US" sz="2000"/>
              <a:t>Key informant interview guide designed to identify barriers &amp; constraints to data use</a:t>
            </a:r>
          </a:p>
          <a:p>
            <a:pPr lvl="1">
              <a:lnSpc>
                <a:spcPct val="90000"/>
              </a:lnSpc>
            </a:pPr>
            <a:r>
              <a:rPr lang="en-US" sz="2000"/>
              <a:t>Identifies best practices in data use so they can be applied</a:t>
            </a:r>
          </a:p>
          <a:p>
            <a:pPr lvl="1">
              <a:lnSpc>
                <a:spcPct val="90000"/>
              </a:lnSpc>
            </a:pPr>
            <a:r>
              <a:rPr lang="en-US" sz="2000"/>
              <a:t>Aids in designing &amp; prioritizing approaches for addressing barriers and constraints</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787400" y="233363"/>
            <a:ext cx="7596188" cy="1143000"/>
          </a:xfrm>
        </p:spPr>
        <p:txBody>
          <a:bodyPr/>
          <a:lstStyle/>
          <a:p>
            <a:pPr eaLnBrk="1" hangingPunct="1"/>
            <a:r>
              <a:rPr lang="en-US" sz="3400" b="0" smtClean="0">
                <a:latin typeface="Verdana" pitchFamily="34" charset="0"/>
              </a:rPr>
              <a:t>Data Demand &amp; Information Use </a:t>
            </a:r>
          </a:p>
        </p:txBody>
      </p:sp>
      <p:pic>
        <p:nvPicPr>
          <p:cNvPr id="4099" name="Picture 3" descr="measure flowchart"/>
          <p:cNvPicPr>
            <a:picLocks noChangeAspect="1" noChangeArrowheads="1"/>
          </p:cNvPicPr>
          <p:nvPr/>
        </p:nvPicPr>
        <p:blipFill>
          <a:blip r:embed="rId3"/>
          <a:srcRect/>
          <a:stretch>
            <a:fillRect/>
          </a:stretch>
        </p:blipFill>
        <p:spPr bwMode="auto">
          <a:xfrm>
            <a:off x="1376363" y="1416050"/>
            <a:ext cx="6491287" cy="41068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273300" y="239713"/>
            <a:ext cx="5199063" cy="1143000"/>
          </a:xfrm>
        </p:spPr>
        <p:txBody>
          <a:bodyPr/>
          <a:lstStyle/>
          <a:p>
            <a:pPr eaLnBrk="1" hangingPunct="1"/>
            <a:r>
              <a:rPr lang="en-US" b="0" smtClean="0"/>
              <a:t>Conceptual Framework</a:t>
            </a:r>
          </a:p>
        </p:txBody>
      </p:sp>
      <p:pic>
        <p:nvPicPr>
          <p:cNvPr id="5123" name="Picture 3" descr="measure flowchart"/>
          <p:cNvPicPr>
            <a:picLocks noChangeAspect="1" noChangeArrowheads="1"/>
          </p:cNvPicPr>
          <p:nvPr/>
        </p:nvPicPr>
        <p:blipFill>
          <a:blip r:embed="rId3"/>
          <a:srcRect/>
          <a:stretch>
            <a:fillRect/>
          </a:stretch>
        </p:blipFill>
        <p:spPr bwMode="auto">
          <a:xfrm>
            <a:off x="1520825" y="1601788"/>
            <a:ext cx="6491288" cy="4535487"/>
          </a:xfrm>
          <a:prstGeom prst="rect">
            <a:avLst/>
          </a:prstGeom>
          <a:noFill/>
          <a:ln w="9525">
            <a:noFill/>
            <a:miter lim="800000"/>
            <a:headEnd/>
            <a:tailEnd/>
          </a:ln>
        </p:spPr>
      </p:pic>
      <p:sp>
        <p:nvSpPr>
          <p:cNvPr id="5124" name="Line 4"/>
          <p:cNvSpPr>
            <a:spLocks noChangeShapeType="1"/>
          </p:cNvSpPr>
          <p:nvPr/>
        </p:nvSpPr>
        <p:spPr bwMode="auto">
          <a:xfrm flipH="1">
            <a:off x="4594225" y="2654300"/>
            <a:ext cx="312738" cy="334963"/>
          </a:xfrm>
          <a:prstGeom prst="line">
            <a:avLst/>
          </a:prstGeom>
          <a:noFill/>
          <a:ln w="38100">
            <a:solidFill>
              <a:srgbClr val="000000"/>
            </a:solidFill>
            <a:round/>
            <a:headEnd/>
            <a:tailEnd/>
          </a:ln>
        </p:spPr>
        <p:txBody>
          <a:bodyPr/>
          <a:lstStyle/>
          <a:p>
            <a:endParaRPr lang="en-ZA"/>
          </a:p>
        </p:txBody>
      </p:sp>
      <p:sp>
        <p:nvSpPr>
          <p:cNvPr id="5125" name="Line 5"/>
          <p:cNvSpPr>
            <a:spLocks noChangeShapeType="1"/>
          </p:cNvSpPr>
          <p:nvPr/>
        </p:nvSpPr>
        <p:spPr bwMode="auto">
          <a:xfrm flipH="1">
            <a:off x="4746625" y="2806700"/>
            <a:ext cx="312738" cy="334963"/>
          </a:xfrm>
          <a:prstGeom prst="line">
            <a:avLst/>
          </a:prstGeom>
          <a:noFill/>
          <a:ln w="38100">
            <a:solidFill>
              <a:srgbClr val="000000"/>
            </a:solidFill>
            <a:round/>
            <a:headEnd/>
            <a:tailEnd/>
          </a:ln>
        </p:spPr>
        <p:txBody>
          <a:bodyPr/>
          <a:lstStyle/>
          <a:p>
            <a:endParaRPr lang="en-ZA"/>
          </a:p>
        </p:txBody>
      </p:sp>
      <p:sp>
        <p:nvSpPr>
          <p:cNvPr id="5126" name="Line 6"/>
          <p:cNvSpPr>
            <a:spLocks noChangeShapeType="1"/>
          </p:cNvSpPr>
          <p:nvPr/>
        </p:nvSpPr>
        <p:spPr bwMode="auto">
          <a:xfrm flipH="1">
            <a:off x="4865688" y="2981325"/>
            <a:ext cx="312737" cy="334963"/>
          </a:xfrm>
          <a:prstGeom prst="line">
            <a:avLst/>
          </a:prstGeom>
          <a:noFill/>
          <a:ln w="38100">
            <a:solidFill>
              <a:srgbClr val="000000"/>
            </a:solidFill>
            <a:round/>
            <a:headEnd/>
            <a:tailEnd/>
          </a:ln>
        </p:spPr>
        <p:txBody>
          <a:bodyPr/>
          <a:lstStyle/>
          <a:p>
            <a:endParaRPr lang="en-ZA"/>
          </a:p>
        </p:txBody>
      </p:sp>
      <p:sp>
        <p:nvSpPr>
          <p:cNvPr id="5127" name="Line 7"/>
          <p:cNvSpPr>
            <a:spLocks noChangeShapeType="1"/>
          </p:cNvSpPr>
          <p:nvPr/>
        </p:nvSpPr>
        <p:spPr bwMode="auto">
          <a:xfrm flipH="1">
            <a:off x="4973638" y="3155950"/>
            <a:ext cx="312737" cy="334963"/>
          </a:xfrm>
          <a:prstGeom prst="line">
            <a:avLst/>
          </a:prstGeom>
          <a:noFill/>
          <a:ln w="38100">
            <a:solidFill>
              <a:srgbClr val="000000"/>
            </a:solidFill>
            <a:round/>
            <a:headEnd/>
            <a:tailEnd/>
          </a:ln>
        </p:spPr>
        <p:txBody>
          <a:bodyPr/>
          <a:lstStyle/>
          <a:p>
            <a:endParaRPr lang="en-ZA"/>
          </a:p>
        </p:txBody>
      </p:sp>
      <p:sp>
        <p:nvSpPr>
          <p:cNvPr id="5128" name="Line 8"/>
          <p:cNvSpPr>
            <a:spLocks noChangeShapeType="1"/>
          </p:cNvSpPr>
          <p:nvPr/>
        </p:nvSpPr>
        <p:spPr bwMode="auto">
          <a:xfrm flipH="1">
            <a:off x="2771775" y="4937125"/>
            <a:ext cx="312738" cy="334963"/>
          </a:xfrm>
          <a:prstGeom prst="line">
            <a:avLst/>
          </a:prstGeom>
          <a:noFill/>
          <a:ln w="38100">
            <a:solidFill>
              <a:srgbClr val="000000"/>
            </a:solidFill>
            <a:round/>
            <a:headEnd/>
            <a:tailEnd/>
          </a:ln>
        </p:spPr>
        <p:txBody>
          <a:bodyPr/>
          <a:lstStyle/>
          <a:p>
            <a:endParaRPr lang="en-ZA"/>
          </a:p>
        </p:txBody>
      </p:sp>
      <p:sp>
        <p:nvSpPr>
          <p:cNvPr id="5129" name="Line 9"/>
          <p:cNvSpPr>
            <a:spLocks noChangeShapeType="1"/>
          </p:cNvSpPr>
          <p:nvPr/>
        </p:nvSpPr>
        <p:spPr bwMode="auto">
          <a:xfrm flipH="1">
            <a:off x="2579688" y="4765675"/>
            <a:ext cx="312737" cy="334963"/>
          </a:xfrm>
          <a:prstGeom prst="line">
            <a:avLst/>
          </a:prstGeom>
          <a:noFill/>
          <a:ln w="38100">
            <a:solidFill>
              <a:srgbClr val="000000"/>
            </a:solidFill>
            <a:round/>
            <a:headEnd/>
            <a:tailEnd/>
          </a:ln>
        </p:spPr>
        <p:txBody>
          <a:bodyPr/>
          <a:lstStyle/>
          <a:p>
            <a:endParaRPr lang="en-ZA"/>
          </a:p>
        </p:txBody>
      </p:sp>
      <p:sp>
        <p:nvSpPr>
          <p:cNvPr id="5130" name="Line 10"/>
          <p:cNvSpPr>
            <a:spLocks noChangeShapeType="1"/>
          </p:cNvSpPr>
          <p:nvPr/>
        </p:nvSpPr>
        <p:spPr bwMode="auto">
          <a:xfrm flipH="1">
            <a:off x="2432050" y="4605338"/>
            <a:ext cx="312738" cy="334962"/>
          </a:xfrm>
          <a:prstGeom prst="line">
            <a:avLst/>
          </a:prstGeom>
          <a:noFill/>
          <a:ln w="38100">
            <a:solidFill>
              <a:srgbClr val="000000"/>
            </a:solidFill>
            <a:round/>
            <a:headEnd/>
            <a:tailEnd/>
          </a:ln>
        </p:spPr>
        <p:txBody>
          <a:bodyPr/>
          <a:lstStyle/>
          <a:p>
            <a:endParaRPr lang="en-ZA"/>
          </a:p>
        </p:txBody>
      </p:sp>
      <p:sp>
        <p:nvSpPr>
          <p:cNvPr id="5131" name="Line 11"/>
          <p:cNvSpPr>
            <a:spLocks noChangeShapeType="1"/>
          </p:cNvSpPr>
          <p:nvPr/>
        </p:nvSpPr>
        <p:spPr bwMode="auto">
          <a:xfrm flipH="1">
            <a:off x="2292350" y="4378325"/>
            <a:ext cx="312738" cy="334963"/>
          </a:xfrm>
          <a:prstGeom prst="line">
            <a:avLst/>
          </a:prstGeom>
          <a:noFill/>
          <a:ln w="38100">
            <a:solidFill>
              <a:srgbClr val="000000"/>
            </a:solidFill>
            <a:round/>
            <a:headEnd/>
            <a:tailEnd/>
          </a:ln>
        </p:spPr>
        <p:txBody>
          <a:bodyPr/>
          <a:lstStyle/>
          <a:p>
            <a:endParaRPr lang="en-ZA"/>
          </a:p>
        </p:txBody>
      </p:sp>
      <p:sp>
        <p:nvSpPr>
          <p:cNvPr id="5132" name="Line 12"/>
          <p:cNvSpPr>
            <a:spLocks noChangeShapeType="1"/>
          </p:cNvSpPr>
          <p:nvPr/>
        </p:nvSpPr>
        <p:spPr bwMode="auto">
          <a:xfrm>
            <a:off x="4979988" y="4133850"/>
            <a:ext cx="400050" cy="312738"/>
          </a:xfrm>
          <a:prstGeom prst="line">
            <a:avLst/>
          </a:prstGeom>
          <a:noFill/>
          <a:ln w="38100">
            <a:solidFill>
              <a:srgbClr val="000000"/>
            </a:solidFill>
            <a:round/>
            <a:headEnd/>
            <a:tailEnd/>
          </a:ln>
        </p:spPr>
        <p:txBody>
          <a:bodyPr/>
          <a:lstStyle/>
          <a:p>
            <a:endParaRPr lang="en-ZA"/>
          </a:p>
        </p:txBody>
      </p:sp>
      <p:sp>
        <p:nvSpPr>
          <p:cNvPr id="5133" name="Line 13"/>
          <p:cNvSpPr>
            <a:spLocks noChangeShapeType="1"/>
          </p:cNvSpPr>
          <p:nvPr/>
        </p:nvSpPr>
        <p:spPr bwMode="auto">
          <a:xfrm>
            <a:off x="4652963" y="4733925"/>
            <a:ext cx="400050" cy="312738"/>
          </a:xfrm>
          <a:prstGeom prst="line">
            <a:avLst/>
          </a:prstGeom>
          <a:noFill/>
          <a:ln w="38100">
            <a:solidFill>
              <a:srgbClr val="000000"/>
            </a:solidFill>
            <a:round/>
            <a:headEnd/>
            <a:tailEnd/>
          </a:ln>
        </p:spPr>
        <p:txBody>
          <a:bodyPr/>
          <a:lstStyle/>
          <a:p>
            <a:endParaRPr lang="en-ZA"/>
          </a:p>
        </p:txBody>
      </p:sp>
      <p:sp>
        <p:nvSpPr>
          <p:cNvPr id="5134" name="Line 14"/>
          <p:cNvSpPr>
            <a:spLocks noChangeShapeType="1"/>
          </p:cNvSpPr>
          <p:nvPr/>
        </p:nvSpPr>
        <p:spPr bwMode="auto">
          <a:xfrm>
            <a:off x="4803775" y="4562475"/>
            <a:ext cx="400050" cy="312738"/>
          </a:xfrm>
          <a:prstGeom prst="line">
            <a:avLst/>
          </a:prstGeom>
          <a:noFill/>
          <a:ln w="38100">
            <a:solidFill>
              <a:srgbClr val="000000"/>
            </a:solidFill>
            <a:round/>
            <a:headEnd/>
            <a:tailEnd/>
          </a:ln>
        </p:spPr>
        <p:txBody>
          <a:bodyPr/>
          <a:lstStyle/>
          <a:p>
            <a:endParaRPr lang="en-ZA"/>
          </a:p>
        </p:txBody>
      </p:sp>
      <p:sp>
        <p:nvSpPr>
          <p:cNvPr id="5135" name="Line 15"/>
          <p:cNvSpPr>
            <a:spLocks noChangeShapeType="1"/>
          </p:cNvSpPr>
          <p:nvPr/>
        </p:nvSpPr>
        <p:spPr bwMode="auto">
          <a:xfrm>
            <a:off x="4899025" y="4324350"/>
            <a:ext cx="400050" cy="312738"/>
          </a:xfrm>
          <a:prstGeom prst="line">
            <a:avLst/>
          </a:prstGeom>
          <a:noFill/>
          <a:ln w="38100">
            <a:solidFill>
              <a:srgbClr val="000000"/>
            </a:solidFill>
            <a:round/>
            <a:headEnd/>
            <a:tailEnd/>
          </a:ln>
        </p:spPr>
        <p:txBody>
          <a:bodyPr/>
          <a:lstStyle/>
          <a:p>
            <a:endParaRPr lang="en-ZA"/>
          </a:p>
        </p:txBody>
      </p:sp>
      <p:sp>
        <p:nvSpPr>
          <p:cNvPr id="5136" name="Line 16"/>
          <p:cNvSpPr>
            <a:spLocks noChangeShapeType="1"/>
          </p:cNvSpPr>
          <p:nvPr/>
        </p:nvSpPr>
        <p:spPr bwMode="auto">
          <a:xfrm>
            <a:off x="2489200" y="2770188"/>
            <a:ext cx="400050" cy="312737"/>
          </a:xfrm>
          <a:prstGeom prst="line">
            <a:avLst/>
          </a:prstGeom>
          <a:noFill/>
          <a:ln w="38100">
            <a:solidFill>
              <a:srgbClr val="000000"/>
            </a:solidFill>
            <a:round/>
            <a:headEnd/>
            <a:tailEnd/>
          </a:ln>
        </p:spPr>
        <p:txBody>
          <a:bodyPr/>
          <a:lstStyle/>
          <a:p>
            <a:endParaRPr lang="en-ZA"/>
          </a:p>
        </p:txBody>
      </p:sp>
      <p:sp>
        <p:nvSpPr>
          <p:cNvPr id="5137" name="Line 17"/>
          <p:cNvSpPr>
            <a:spLocks noChangeShapeType="1"/>
          </p:cNvSpPr>
          <p:nvPr/>
        </p:nvSpPr>
        <p:spPr bwMode="auto">
          <a:xfrm>
            <a:off x="2206625" y="3325813"/>
            <a:ext cx="400050" cy="312737"/>
          </a:xfrm>
          <a:prstGeom prst="line">
            <a:avLst/>
          </a:prstGeom>
          <a:noFill/>
          <a:ln w="38100">
            <a:solidFill>
              <a:srgbClr val="000000"/>
            </a:solidFill>
            <a:round/>
            <a:headEnd/>
            <a:tailEnd/>
          </a:ln>
        </p:spPr>
        <p:txBody>
          <a:bodyPr/>
          <a:lstStyle/>
          <a:p>
            <a:endParaRPr lang="en-ZA"/>
          </a:p>
        </p:txBody>
      </p:sp>
      <p:sp>
        <p:nvSpPr>
          <p:cNvPr id="5138" name="Line 18"/>
          <p:cNvSpPr>
            <a:spLocks noChangeShapeType="1"/>
          </p:cNvSpPr>
          <p:nvPr/>
        </p:nvSpPr>
        <p:spPr bwMode="auto">
          <a:xfrm>
            <a:off x="2268538" y="3121025"/>
            <a:ext cx="400050" cy="312738"/>
          </a:xfrm>
          <a:prstGeom prst="line">
            <a:avLst/>
          </a:prstGeom>
          <a:noFill/>
          <a:ln w="38100">
            <a:solidFill>
              <a:srgbClr val="000000"/>
            </a:solidFill>
            <a:round/>
            <a:headEnd/>
            <a:tailEnd/>
          </a:ln>
        </p:spPr>
        <p:txBody>
          <a:bodyPr/>
          <a:lstStyle/>
          <a:p>
            <a:endParaRPr lang="en-ZA"/>
          </a:p>
        </p:txBody>
      </p:sp>
      <p:sp>
        <p:nvSpPr>
          <p:cNvPr id="5139" name="Line 19"/>
          <p:cNvSpPr>
            <a:spLocks noChangeShapeType="1"/>
          </p:cNvSpPr>
          <p:nvPr/>
        </p:nvSpPr>
        <p:spPr bwMode="auto">
          <a:xfrm>
            <a:off x="2374900" y="2938463"/>
            <a:ext cx="400050" cy="312737"/>
          </a:xfrm>
          <a:prstGeom prst="line">
            <a:avLst/>
          </a:prstGeom>
          <a:noFill/>
          <a:ln w="38100">
            <a:solidFill>
              <a:srgbClr val="000000"/>
            </a:solidFill>
            <a:round/>
            <a:headEnd/>
            <a:tailEnd/>
          </a:ln>
        </p:spPr>
        <p:txBody>
          <a:bodyPr/>
          <a:lstStyle/>
          <a:p>
            <a:endParaRPr lang="en-ZA"/>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Oval 2"/>
          <p:cNvSpPr>
            <a:spLocks noChangeArrowheads="1"/>
          </p:cNvSpPr>
          <p:nvPr/>
        </p:nvSpPr>
        <p:spPr bwMode="auto">
          <a:xfrm>
            <a:off x="987425" y="1438275"/>
            <a:ext cx="7185025" cy="367665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433155" name="Rectangle 3"/>
          <p:cNvSpPr>
            <a:spLocks noGrp="1" noChangeArrowheads="1"/>
          </p:cNvSpPr>
          <p:nvPr>
            <p:ph type="title"/>
          </p:nvPr>
        </p:nvSpPr>
        <p:spPr>
          <a:xfrm>
            <a:off x="517525" y="261938"/>
            <a:ext cx="8358188" cy="1524000"/>
          </a:xfrm>
        </p:spPr>
        <p:txBody>
          <a:bodyPr/>
          <a:lstStyle/>
          <a:p>
            <a:pPr algn="ctr">
              <a:defRPr/>
            </a:pPr>
            <a:r>
              <a:rPr lang="en-US" sz="3200" b="0">
                <a:effectLst>
                  <a:outerShdw blurRad="38100" dist="38100" dir="2700000" algn="tl">
                    <a:srgbClr val="000000"/>
                  </a:outerShdw>
                </a:effectLst>
                <a:latin typeface="Verdana" pitchFamily="34" charset="0"/>
              </a:rPr>
              <a:t>What Determines Data and Information Demand &amp; Use?</a:t>
            </a:r>
            <a:br>
              <a:rPr lang="en-US" sz="3200" b="0">
                <a:effectLst>
                  <a:outerShdw blurRad="38100" dist="38100" dir="2700000" algn="tl">
                    <a:srgbClr val="000000"/>
                  </a:outerShdw>
                </a:effectLst>
                <a:latin typeface="Verdana" pitchFamily="34" charset="0"/>
              </a:rPr>
            </a:br>
            <a:endParaRPr lang="en-US" sz="3200" b="0">
              <a:effectLst>
                <a:outerShdw blurRad="38100" dist="38100" dir="2700000" algn="tl">
                  <a:srgbClr val="000000"/>
                </a:outerShdw>
              </a:effectLst>
            </a:endParaRPr>
          </a:p>
        </p:txBody>
      </p:sp>
      <p:sp>
        <p:nvSpPr>
          <p:cNvPr id="6148" name="Rectangle 4"/>
          <p:cNvSpPr>
            <a:spLocks noChangeArrowheads="1"/>
          </p:cNvSpPr>
          <p:nvPr/>
        </p:nvSpPr>
        <p:spPr bwMode="auto">
          <a:xfrm>
            <a:off x="990600" y="3352800"/>
            <a:ext cx="7391400" cy="701675"/>
          </a:xfrm>
          <a:prstGeom prst="rect">
            <a:avLst/>
          </a:prstGeom>
          <a:noFill/>
          <a:ln w="9525">
            <a:noFill/>
            <a:miter lim="800000"/>
            <a:headEnd/>
            <a:tailEnd/>
          </a:ln>
        </p:spPr>
        <p:txBody>
          <a:bodyPr lIns="91436" tIns="45718" rIns="91436" bIns="45718">
            <a:spAutoFit/>
          </a:bodyPr>
          <a:lstStyle/>
          <a:p>
            <a:pPr eaLnBrk="0" hangingPunct="0"/>
            <a:endParaRPr lang="en-US" sz="4000" b="1">
              <a:solidFill>
                <a:schemeClr val="tx2"/>
              </a:solidFill>
              <a:latin typeface="Times New Roman" pitchFamily="18" charset="0"/>
            </a:endParaRPr>
          </a:p>
        </p:txBody>
      </p:sp>
      <p:grpSp>
        <p:nvGrpSpPr>
          <p:cNvPr id="2" name="Group 5"/>
          <p:cNvGrpSpPr>
            <a:grpSpLocks/>
          </p:cNvGrpSpPr>
          <p:nvPr/>
        </p:nvGrpSpPr>
        <p:grpSpPr bwMode="auto">
          <a:xfrm>
            <a:off x="1539875" y="2130425"/>
            <a:ext cx="5699125" cy="2701925"/>
            <a:chOff x="252" y="1440"/>
            <a:chExt cx="4417" cy="2160"/>
          </a:xfrm>
        </p:grpSpPr>
        <p:sp>
          <p:nvSpPr>
            <p:cNvPr id="6154" name="Oval 6"/>
            <p:cNvSpPr>
              <a:spLocks noChangeArrowheads="1"/>
            </p:cNvSpPr>
            <p:nvPr/>
          </p:nvSpPr>
          <p:spPr bwMode="auto">
            <a:xfrm>
              <a:off x="1823" y="2640"/>
              <a:ext cx="1571" cy="96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155" name="Oval 7"/>
            <p:cNvSpPr>
              <a:spLocks noChangeArrowheads="1"/>
            </p:cNvSpPr>
            <p:nvPr/>
          </p:nvSpPr>
          <p:spPr bwMode="auto">
            <a:xfrm>
              <a:off x="3168" y="1440"/>
              <a:ext cx="1501" cy="96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156" name="Oval 8"/>
            <p:cNvSpPr>
              <a:spLocks noChangeArrowheads="1"/>
            </p:cNvSpPr>
            <p:nvPr/>
          </p:nvSpPr>
          <p:spPr bwMode="auto">
            <a:xfrm>
              <a:off x="252" y="1488"/>
              <a:ext cx="1716" cy="960"/>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157" name="Rectangle 9"/>
            <p:cNvSpPr>
              <a:spLocks noChangeArrowheads="1"/>
            </p:cNvSpPr>
            <p:nvPr/>
          </p:nvSpPr>
          <p:spPr bwMode="auto">
            <a:xfrm>
              <a:off x="2809" y="1939"/>
              <a:ext cx="143" cy="561"/>
            </a:xfrm>
            <a:prstGeom prst="rect">
              <a:avLst/>
            </a:prstGeom>
            <a:noFill/>
            <a:ln w="9525">
              <a:noFill/>
              <a:miter lim="800000"/>
              <a:headEnd/>
              <a:tailEnd/>
            </a:ln>
          </p:spPr>
          <p:txBody>
            <a:bodyPr wrap="none" lIns="91436" tIns="45718" rIns="91436" bIns="45718">
              <a:spAutoFit/>
            </a:bodyPr>
            <a:lstStyle/>
            <a:p>
              <a:pPr eaLnBrk="0" hangingPunct="0"/>
              <a:endParaRPr lang="en-US" sz="4000" b="1">
                <a:solidFill>
                  <a:schemeClr val="tx2"/>
                </a:solidFill>
                <a:latin typeface="Times New Roman" pitchFamily="18" charset="0"/>
              </a:endParaRPr>
            </a:p>
          </p:txBody>
        </p:sp>
        <p:sp>
          <p:nvSpPr>
            <p:cNvPr id="6158" name="Text Box 10"/>
            <p:cNvSpPr txBox="1">
              <a:spLocks noChangeArrowheads="1"/>
            </p:cNvSpPr>
            <p:nvPr/>
          </p:nvSpPr>
          <p:spPr bwMode="auto">
            <a:xfrm>
              <a:off x="335" y="1680"/>
              <a:ext cx="1524" cy="467"/>
            </a:xfrm>
            <a:prstGeom prst="rect">
              <a:avLst/>
            </a:prstGeom>
            <a:noFill/>
            <a:ln w="9525">
              <a:noFill/>
              <a:miter lim="800000"/>
              <a:headEnd/>
              <a:tailEnd/>
            </a:ln>
          </p:spPr>
          <p:txBody>
            <a:bodyPr lIns="91436" tIns="45718" rIns="91436" bIns="45718">
              <a:spAutoFit/>
            </a:bodyPr>
            <a:lstStyle/>
            <a:p>
              <a:pPr algn="ctr">
                <a:spcBef>
                  <a:spcPct val="50000"/>
                </a:spcBef>
              </a:pPr>
              <a:r>
                <a:rPr lang="en-US" sz="1600">
                  <a:latin typeface="Times New Roman" pitchFamily="18" charset="0"/>
                </a:rPr>
                <a:t>ORGANIZATIONAL APPROACH</a:t>
              </a:r>
            </a:p>
          </p:txBody>
        </p:sp>
        <p:sp>
          <p:nvSpPr>
            <p:cNvPr id="6159" name="Text Box 11"/>
            <p:cNvSpPr txBox="1">
              <a:spLocks noChangeArrowheads="1"/>
            </p:cNvSpPr>
            <p:nvPr/>
          </p:nvSpPr>
          <p:spPr bwMode="auto">
            <a:xfrm>
              <a:off x="3119" y="1633"/>
              <a:ext cx="1480" cy="561"/>
            </a:xfrm>
            <a:prstGeom prst="rect">
              <a:avLst/>
            </a:prstGeom>
            <a:noFill/>
            <a:ln w="9525">
              <a:noFill/>
              <a:miter lim="800000"/>
              <a:headEnd/>
              <a:tailEnd/>
            </a:ln>
          </p:spPr>
          <p:txBody>
            <a:bodyPr lIns="91436" tIns="45718" rIns="91436" bIns="45718">
              <a:spAutoFit/>
            </a:bodyPr>
            <a:lstStyle/>
            <a:p>
              <a:pPr algn="ctr">
                <a:spcBef>
                  <a:spcPct val="50000"/>
                </a:spcBef>
              </a:pPr>
              <a:r>
                <a:rPr lang="en-US" sz="2000">
                  <a:latin typeface="Times New Roman" pitchFamily="18" charset="0"/>
                </a:rPr>
                <a:t>TECHNICAL APPROACH</a:t>
              </a:r>
            </a:p>
          </p:txBody>
        </p:sp>
        <p:sp>
          <p:nvSpPr>
            <p:cNvPr id="6160" name="Text Box 12"/>
            <p:cNvSpPr txBox="1">
              <a:spLocks noChangeArrowheads="1"/>
            </p:cNvSpPr>
            <p:nvPr/>
          </p:nvSpPr>
          <p:spPr bwMode="auto">
            <a:xfrm>
              <a:off x="1920" y="2832"/>
              <a:ext cx="1392" cy="561"/>
            </a:xfrm>
            <a:prstGeom prst="rect">
              <a:avLst/>
            </a:prstGeom>
            <a:noFill/>
            <a:ln w="9525">
              <a:noFill/>
              <a:miter lim="800000"/>
              <a:headEnd/>
              <a:tailEnd/>
            </a:ln>
          </p:spPr>
          <p:txBody>
            <a:bodyPr lIns="91436" tIns="45718" rIns="91436" bIns="45718">
              <a:spAutoFit/>
            </a:bodyPr>
            <a:lstStyle/>
            <a:p>
              <a:pPr algn="ctr">
                <a:spcBef>
                  <a:spcPct val="50000"/>
                </a:spcBef>
              </a:pPr>
              <a:r>
                <a:rPr lang="en-US" sz="2000">
                  <a:latin typeface="Times New Roman" pitchFamily="18" charset="0"/>
                </a:rPr>
                <a:t>INDIVIDUAL BEHAVIOR</a:t>
              </a:r>
            </a:p>
          </p:txBody>
        </p:sp>
        <p:sp>
          <p:nvSpPr>
            <p:cNvPr id="6161" name="Line 13"/>
            <p:cNvSpPr>
              <a:spLocks noChangeShapeType="1"/>
            </p:cNvSpPr>
            <p:nvPr/>
          </p:nvSpPr>
          <p:spPr bwMode="auto">
            <a:xfrm>
              <a:off x="1968" y="1968"/>
              <a:ext cx="624" cy="672"/>
            </a:xfrm>
            <a:prstGeom prst="line">
              <a:avLst/>
            </a:prstGeom>
            <a:noFill/>
            <a:ln w="9525">
              <a:solidFill>
                <a:schemeClr val="tx1"/>
              </a:solidFill>
              <a:round/>
              <a:headEnd/>
              <a:tailEnd/>
            </a:ln>
          </p:spPr>
          <p:txBody>
            <a:bodyPr wrap="none"/>
            <a:lstStyle/>
            <a:p>
              <a:endParaRPr lang="en-ZA"/>
            </a:p>
          </p:txBody>
        </p:sp>
        <p:sp>
          <p:nvSpPr>
            <p:cNvPr id="6162" name="Line 14"/>
            <p:cNvSpPr>
              <a:spLocks noChangeShapeType="1"/>
            </p:cNvSpPr>
            <p:nvPr/>
          </p:nvSpPr>
          <p:spPr bwMode="auto">
            <a:xfrm flipV="1">
              <a:off x="2592" y="2016"/>
              <a:ext cx="576" cy="624"/>
            </a:xfrm>
            <a:prstGeom prst="line">
              <a:avLst/>
            </a:prstGeom>
            <a:noFill/>
            <a:ln w="9525">
              <a:solidFill>
                <a:schemeClr val="tx1"/>
              </a:solidFill>
              <a:round/>
              <a:headEnd/>
              <a:tailEnd/>
            </a:ln>
          </p:spPr>
          <p:txBody>
            <a:bodyPr wrap="none"/>
            <a:lstStyle/>
            <a:p>
              <a:endParaRPr lang="en-ZA"/>
            </a:p>
          </p:txBody>
        </p:sp>
        <p:sp>
          <p:nvSpPr>
            <p:cNvPr id="6163" name="Line 15"/>
            <p:cNvSpPr>
              <a:spLocks noChangeShapeType="1"/>
            </p:cNvSpPr>
            <p:nvPr/>
          </p:nvSpPr>
          <p:spPr bwMode="auto">
            <a:xfrm>
              <a:off x="1968" y="1968"/>
              <a:ext cx="1200" cy="0"/>
            </a:xfrm>
            <a:prstGeom prst="line">
              <a:avLst/>
            </a:prstGeom>
            <a:noFill/>
            <a:ln w="9525">
              <a:solidFill>
                <a:schemeClr val="tx1"/>
              </a:solidFill>
              <a:round/>
              <a:headEnd/>
              <a:tailEnd/>
            </a:ln>
          </p:spPr>
          <p:txBody>
            <a:bodyPr wrap="none"/>
            <a:lstStyle/>
            <a:p>
              <a:endParaRPr lang="en-ZA"/>
            </a:p>
          </p:txBody>
        </p:sp>
      </p:grpSp>
      <p:sp>
        <p:nvSpPr>
          <p:cNvPr id="6150" name="Text Box 16"/>
          <p:cNvSpPr txBox="1">
            <a:spLocks noChangeArrowheads="1"/>
          </p:cNvSpPr>
          <p:nvPr/>
        </p:nvSpPr>
        <p:spPr bwMode="auto">
          <a:xfrm>
            <a:off x="1658938" y="3767138"/>
            <a:ext cx="1743075" cy="457200"/>
          </a:xfrm>
          <a:prstGeom prst="rect">
            <a:avLst/>
          </a:prstGeom>
          <a:noFill/>
          <a:ln w="9525">
            <a:noFill/>
            <a:miter lim="800000"/>
            <a:headEnd/>
            <a:tailEnd/>
          </a:ln>
        </p:spPr>
        <p:txBody>
          <a:bodyPr lIns="91436" tIns="45718" rIns="91436" bIns="45718">
            <a:spAutoFit/>
          </a:bodyPr>
          <a:lstStyle/>
          <a:p>
            <a:pPr>
              <a:spcBef>
                <a:spcPct val="50000"/>
              </a:spcBef>
            </a:pPr>
            <a:r>
              <a:rPr lang="en-US" sz="2400">
                <a:latin typeface="Times New Roman" pitchFamily="18" charset="0"/>
              </a:rPr>
              <a:t>POLITICS</a:t>
            </a:r>
          </a:p>
        </p:txBody>
      </p:sp>
      <p:sp>
        <p:nvSpPr>
          <p:cNvPr id="6151" name="Text Box 17"/>
          <p:cNvSpPr txBox="1">
            <a:spLocks noChangeArrowheads="1"/>
          </p:cNvSpPr>
          <p:nvPr/>
        </p:nvSpPr>
        <p:spPr bwMode="auto">
          <a:xfrm>
            <a:off x="3730625" y="1789113"/>
            <a:ext cx="1752600" cy="457200"/>
          </a:xfrm>
          <a:prstGeom prst="rect">
            <a:avLst/>
          </a:prstGeom>
          <a:noFill/>
          <a:ln w="9525">
            <a:noFill/>
            <a:miter lim="800000"/>
            <a:headEnd/>
            <a:tailEnd/>
          </a:ln>
        </p:spPr>
        <p:txBody>
          <a:bodyPr lIns="91436" tIns="45718" rIns="91436" bIns="45718">
            <a:spAutoFit/>
          </a:bodyPr>
          <a:lstStyle/>
          <a:p>
            <a:pPr>
              <a:spcBef>
                <a:spcPct val="50000"/>
              </a:spcBef>
            </a:pPr>
            <a:r>
              <a:rPr lang="en-US" sz="2400">
                <a:latin typeface="Times New Roman" pitchFamily="18" charset="0"/>
              </a:rPr>
              <a:t>CULTURE</a:t>
            </a:r>
          </a:p>
        </p:txBody>
      </p:sp>
      <p:sp>
        <p:nvSpPr>
          <p:cNvPr id="6152" name="Text Box 18"/>
          <p:cNvSpPr txBox="1">
            <a:spLocks noChangeArrowheads="1"/>
          </p:cNvSpPr>
          <p:nvPr/>
        </p:nvSpPr>
        <p:spPr bwMode="auto">
          <a:xfrm>
            <a:off x="5872163" y="3727450"/>
            <a:ext cx="1600200" cy="457200"/>
          </a:xfrm>
          <a:prstGeom prst="rect">
            <a:avLst/>
          </a:prstGeom>
          <a:noFill/>
          <a:ln w="9525">
            <a:noFill/>
            <a:miter lim="800000"/>
            <a:headEnd/>
            <a:tailEnd/>
          </a:ln>
        </p:spPr>
        <p:txBody>
          <a:bodyPr lIns="91436" tIns="45718" rIns="91436" bIns="45718">
            <a:spAutoFit/>
          </a:bodyPr>
          <a:lstStyle/>
          <a:p>
            <a:pPr>
              <a:spcBef>
                <a:spcPct val="50000"/>
              </a:spcBef>
            </a:pPr>
            <a:r>
              <a:rPr lang="en-US" sz="2400">
                <a:latin typeface="Times New Roman" pitchFamily="18" charset="0"/>
              </a:rPr>
              <a:t>SOCIETY</a:t>
            </a:r>
          </a:p>
        </p:txBody>
      </p:sp>
      <p:sp>
        <p:nvSpPr>
          <p:cNvPr id="433171" name="Text Box 19"/>
          <p:cNvSpPr txBox="1">
            <a:spLocks noChangeArrowheads="1"/>
          </p:cNvSpPr>
          <p:nvPr/>
        </p:nvSpPr>
        <p:spPr bwMode="auto">
          <a:xfrm>
            <a:off x="346075" y="5205413"/>
            <a:ext cx="8521700" cy="396875"/>
          </a:xfrm>
          <a:prstGeom prst="rect">
            <a:avLst/>
          </a:prstGeom>
          <a:noFill/>
          <a:ln w="9525">
            <a:noFill/>
            <a:miter lim="800000"/>
            <a:headEnd/>
            <a:tailEnd/>
          </a:ln>
          <a:effectLst/>
        </p:spPr>
        <p:txBody>
          <a:bodyPr lIns="91436" tIns="45718" rIns="91436" bIns="45718">
            <a:spAutoFit/>
          </a:bodyPr>
          <a:lstStyle/>
          <a:p>
            <a:pPr>
              <a:spcBef>
                <a:spcPct val="50000"/>
              </a:spcBef>
              <a:defRPr/>
            </a:pPr>
            <a:r>
              <a:rPr lang="en-US" sz="2000" b="1">
                <a:effectLst>
                  <a:outerShdw blurRad="38100" dist="38100" dir="2700000" algn="tl">
                    <a:srgbClr val="000000"/>
                  </a:outerShdw>
                </a:effectLst>
              </a:rPr>
              <a:t>Decision making occurs within political, cultural, and social contexts</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0"/>
          </p:nvPr>
        </p:nvSpPr>
        <p:spPr>
          <a:xfrm>
            <a:off x="6553200" y="6243638"/>
            <a:ext cx="2133600" cy="457200"/>
          </a:xfrm>
          <a:noFill/>
        </p:spPr>
        <p:txBody>
          <a:bodyPr/>
          <a:lstStyle/>
          <a:p>
            <a:fld id="{3FEF2E13-4558-4743-86FE-C1ADF29FF469}" type="slidenum">
              <a:rPr lang="en-US" smtClean="0"/>
              <a:pPr/>
              <a:t>33</a:t>
            </a:fld>
            <a:endParaRPr lang="en-US" smtClean="0"/>
          </a:p>
        </p:txBody>
      </p:sp>
      <p:sp>
        <p:nvSpPr>
          <p:cNvPr id="7171" name="Rectangle 2"/>
          <p:cNvSpPr>
            <a:spLocks noGrp="1" noChangeArrowheads="1"/>
          </p:cNvSpPr>
          <p:nvPr>
            <p:ph type="title"/>
          </p:nvPr>
        </p:nvSpPr>
        <p:spPr>
          <a:xfrm>
            <a:off x="336550" y="165100"/>
            <a:ext cx="8361363" cy="1143000"/>
          </a:xfrm>
        </p:spPr>
        <p:txBody>
          <a:bodyPr/>
          <a:lstStyle/>
          <a:p>
            <a:r>
              <a:rPr lang="en-US" sz="4000" smtClean="0">
                <a:latin typeface="Verdana" pitchFamily="34" charset="0"/>
              </a:rPr>
              <a:t>Determinants of Data and Information Use</a:t>
            </a:r>
          </a:p>
        </p:txBody>
      </p:sp>
      <p:sp>
        <p:nvSpPr>
          <p:cNvPr id="211971" name="Rectangle 3"/>
          <p:cNvSpPr>
            <a:spLocks noGrp="1" noChangeArrowheads="1"/>
          </p:cNvSpPr>
          <p:nvPr>
            <p:ph type="body" idx="1"/>
          </p:nvPr>
        </p:nvSpPr>
        <p:spPr>
          <a:xfrm>
            <a:off x="735013" y="1420813"/>
            <a:ext cx="7529512" cy="4076700"/>
          </a:xfrm>
        </p:spPr>
        <p:txBody>
          <a:bodyPr/>
          <a:lstStyle/>
          <a:p>
            <a:pPr>
              <a:lnSpc>
                <a:spcPct val="110000"/>
              </a:lnSpc>
              <a:spcBef>
                <a:spcPct val="0"/>
              </a:spcBef>
            </a:pPr>
            <a:r>
              <a:rPr lang="en-US" smtClean="0"/>
              <a:t>Individual aspects</a:t>
            </a:r>
          </a:p>
          <a:p>
            <a:pPr lvl="1">
              <a:lnSpc>
                <a:spcPct val="110000"/>
              </a:lnSpc>
              <a:spcBef>
                <a:spcPct val="0"/>
              </a:spcBef>
            </a:pPr>
            <a:r>
              <a:rPr lang="en-US" smtClean="0"/>
              <a:t>Decision maker attitudes, staff motivation</a:t>
            </a:r>
            <a:endParaRPr lang="en-US" sz="2600" smtClean="0"/>
          </a:p>
          <a:p>
            <a:pPr>
              <a:lnSpc>
                <a:spcPct val="110000"/>
              </a:lnSpc>
              <a:spcBef>
                <a:spcPct val="0"/>
              </a:spcBef>
            </a:pPr>
            <a:r>
              <a:rPr lang="en-US" smtClean="0"/>
              <a:t>Technical aspects</a:t>
            </a:r>
          </a:p>
          <a:p>
            <a:pPr lvl="1">
              <a:lnSpc>
                <a:spcPct val="110000"/>
              </a:lnSpc>
              <a:spcBef>
                <a:spcPct val="0"/>
              </a:spcBef>
            </a:pPr>
            <a:r>
              <a:rPr lang="en-US" smtClean="0"/>
              <a:t>Technical skills, availability of computers, data system design</a:t>
            </a:r>
          </a:p>
          <a:p>
            <a:pPr>
              <a:lnSpc>
                <a:spcPct val="110000"/>
              </a:lnSpc>
              <a:spcBef>
                <a:spcPct val="0"/>
              </a:spcBef>
            </a:pPr>
            <a:r>
              <a:rPr lang="en-US" smtClean="0"/>
              <a:t>Organizational aspects</a:t>
            </a:r>
          </a:p>
          <a:p>
            <a:pPr lvl="1">
              <a:lnSpc>
                <a:spcPct val="110000"/>
              </a:lnSpc>
              <a:spcBef>
                <a:spcPct val="0"/>
              </a:spcBef>
            </a:pPr>
            <a:r>
              <a:rPr lang="en-US" smtClean="0"/>
              <a:t>Structural – roads, telecommunication</a:t>
            </a:r>
          </a:p>
          <a:p>
            <a:pPr lvl="1">
              <a:lnSpc>
                <a:spcPct val="110000"/>
              </a:lnSpc>
              <a:spcBef>
                <a:spcPct val="0"/>
              </a:spcBef>
            </a:pPr>
            <a:r>
              <a:rPr lang="en-US" smtClean="0"/>
              <a:t>Organizational – clarity of roles, support, flow of information</a:t>
            </a:r>
            <a:r>
              <a:rPr lang="en-US" sz="2900" smtClean="0"/>
              <a:t> </a:t>
            </a:r>
          </a:p>
        </p:txBody>
      </p:sp>
      <p:sp>
        <p:nvSpPr>
          <p:cNvPr id="7173" name="Text Box 4"/>
          <p:cNvSpPr txBox="1">
            <a:spLocks noChangeArrowheads="1"/>
          </p:cNvSpPr>
          <p:nvPr/>
        </p:nvSpPr>
        <p:spPr bwMode="auto">
          <a:xfrm>
            <a:off x="0" y="6037263"/>
            <a:ext cx="9144000" cy="549275"/>
          </a:xfrm>
          <a:prstGeom prst="rect">
            <a:avLst/>
          </a:prstGeom>
          <a:noFill/>
          <a:ln w="9525">
            <a:noFill/>
            <a:miter lim="800000"/>
            <a:headEnd/>
            <a:tailEnd/>
          </a:ln>
        </p:spPr>
        <p:txBody>
          <a:bodyPr>
            <a:spAutoFit/>
          </a:bodyPr>
          <a:lstStyle/>
          <a:p>
            <a:pPr algn="ctr"/>
            <a:r>
              <a:rPr lang="en-US" sz="1600"/>
              <a:t>* </a:t>
            </a:r>
            <a:r>
              <a:rPr lang="en-US" sz="1400"/>
              <a:t>Based on PRISM analytical framework (LaFond, Fields et al. 2005 The PRISM: An Analytical Framework for </a:t>
            </a:r>
          </a:p>
          <a:p>
            <a:pPr algn="ctr"/>
            <a:r>
              <a:rPr lang="en-US" sz="1400"/>
              <a:t>  Understanding Performance of Health Information Systems in Developing Countries. MEASURE Evaluation).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11971">
                                            <p:txEl>
                                              <p:pRg st="0" end="0"/>
                                            </p:txEl>
                                          </p:spTgt>
                                        </p:tgtEl>
                                        <p:attrNameLst>
                                          <p:attrName>style.visibility</p:attrName>
                                        </p:attrNameLst>
                                      </p:cBhvr>
                                      <p:to>
                                        <p:strVal val="visible"/>
                                      </p:to>
                                    </p:set>
                                    <p:animEffect transition="in" filter="dissolve">
                                      <p:cBhvr>
                                        <p:cTn id="7" dur="500"/>
                                        <p:tgtEl>
                                          <p:spTgt spid="211971">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11971">
                                            <p:txEl>
                                              <p:pRg st="1" end="1"/>
                                            </p:txEl>
                                          </p:spTgt>
                                        </p:tgtEl>
                                        <p:attrNameLst>
                                          <p:attrName>style.visibility</p:attrName>
                                        </p:attrNameLst>
                                      </p:cBhvr>
                                      <p:to>
                                        <p:strVal val="visible"/>
                                      </p:to>
                                    </p:set>
                                    <p:animEffect transition="in" filter="dissolve">
                                      <p:cBhvr>
                                        <p:cTn id="10" dur="500"/>
                                        <p:tgtEl>
                                          <p:spTgt spid="211971">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211971">
                                            <p:txEl>
                                              <p:pRg st="2" end="2"/>
                                            </p:txEl>
                                          </p:spTgt>
                                        </p:tgtEl>
                                        <p:attrNameLst>
                                          <p:attrName>style.visibility</p:attrName>
                                        </p:attrNameLst>
                                      </p:cBhvr>
                                      <p:to>
                                        <p:strVal val="visible"/>
                                      </p:to>
                                    </p:set>
                                    <p:animEffect transition="in" filter="dissolve">
                                      <p:cBhvr>
                                        <p:cTn id="15" dur="500"/>
                                        <p:tgtEl>
                                          <p:spTgt spid="211971">
                                            <p:txEl>
                                              <p:pRg st="2" end="2"/>
                                            </p:txEl>
                                          </p:spTgt>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211971">
                                            <p:txEl>
                                              <p:pRg st="3" end="3"/>
                                            </p:txEl>
                                          </p:spTgt>
                                        </p:tgtEl>
                                        <p:attrNameLst>
                                          <p:attrName>style.visibility</p:attrName>
                                        </p:attrNameLst>
                                      </p:cBhvr>
                                      <p:to>
                                        <p:strVal val="visible"/>
                                      </p:to>
                                    </p:set>
                                    <p:animEffect transition="in" filter="dissolve">
                                      <p:cBhvr>
                                        <p:cTn id="18" dur="500"/>
                                        <p:tgtEl>
                                          <p:spTgt spid="211971">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211971">
                                            <p:txEl>
                                              <p:pRg st="4" end="4"/>
                                            </p:txEl>
                                          </p:spTgt>
                                        </p:tgtEl>
                                        <p:attrNameLst>
                                          <p:attrName>style.visibility</p:attrName>
                                        </p:attrNameLst>
                                      </p:cBhvr>
                                      <p:to>
                                        <p:strVal val="visible"/>
                                      </p:to>
                                    </p:set>
                                    <p:animEffect transition="in" filter="dissolve">
                                      <p:cBhvr>
                                        <p:cTn id="23" dur="500"/>
                                        <p:tgtEl>
                                          <p:spTgt spid="211971">
                                            <p:txEl>
                                              <p:pRg st="4" end="4"/>
                                            </p:txEl>
                                          </p:spTgt>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211971">
                                            <p:txEl>
                                              <p:pRg st="5" end="5"/>
                                            </p:txEl>
                                          </p:spTgt>
                                        </p:tgtEl>
                                        <p:attrNameLst>
                                          <p:attrName>style.visibility</p:attrName>
                                        </p:attrNameLst>
                                      </p:cBhvr>
                                      <p:to>
                                        <p:strVal val="visible"/>
                                      </p:to>
                                    </p:set>
                                    <p:animEffect transition="in" filter="dissolve">
                                      <p:cBhvr>
                                        <p:cTn id="26" dur="500"/>
                                        <p:tgtEl>
                                          <p:spTgt spid="211971">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211971">
                                            <p:txEl>
                                              <p:pRg st="6" end="6"/>
                                            </p:txEl>
                                          </p:spTgt>
                                        </p:tgtEl>
                                        <p:attrNameLst>
                                          <p:attrName>style.visibility</p:attrName>
                                        </p:attrNameLst>
                                      </p:cBhvr>
                                      <p:to>
                                        <p:strVal val="visible"/>
                                      </p:to>
                                    </p:set>
                                    <p:animEffect transition="in" filter="dissolve">
                                      <p:cBhvr>
                                        <p:cTn id="31" dur="500"/>
                                        <p:tgtEl>
                                          <p:spTgt spid="21197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1"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body" idx="1"/>
          </p:nvPr>
        </p:nvSpPr>
        <p:spPr>
          <a:xfrm>
            <a:off x="625475" y="1679575"/>
            <a:ext cx="8202613" cy="3486150"/>
          </a:xfrm>
        </p:spPr>
        <p:txBody>
          <a:bodyPr/>
          <a:lstStyle/>
          <a:p>
            <a:pPr algn="ctr" eaLnBrk="1" hangingPunct="1">
              <a:buFont typeface="Wingdings" pitchFamily="2" charset="2"/>
              <a:buNone/>
            </a:pPr>
            <a:endParaRPr lang="en-US" sz="3000" smtClean="0"/>
          </a:p>
          <a:p>
            <a:pPr algn="ctr" eaLnBrk="1" hangingPunct="1">
              <a:buFont typeface="Wingdings" pitchFamily="2" charset="2"/>
              <a:buNone/>
            </a:pPr>
            <a:r>
              <a:rPr lang="en-US" sz="3600" smtClean="0"/>
              <a:t>What barriers have you faced to using or getting others to use data and information?</a:t>
            </a:r>
          </a:p>
          <a:p>
            <a:pPr eaLnBrk="1" hangingPunct="1">
              <a:lnSpc>
                <a:spcPct val="130000"/>
              </a:lnSpc>
              <a:spcBef>
                <a:spcPct val="0"/>
              </a:spcBef>
              <a:spcAft>
                <a:spcPct val="0"/>
              </a:spcAft>
              <a:buFont typeface="Wingdings" pitchFamily="2" charset="2"/>
              <a:buNone/>
            </a:pPr>
            <a:endParaRPr lang="en-US" sz="3200" smtClean="0"/>
          </a:p>
        </p:txBody>
      </p:sp>
      <p:sp>
        <p:nvSpPr>
          <p:cNvPr id="8195" name="Rectangle 3"/>
          <p:cNvSpPr>
            <a:spLocks noChangeArrowheads="1"/>
          </p:cNvSpPr>
          <p:nvPr/>
        </p:nvSpPr>
        <p:spPr bwMode="auto">
          <a:xfrm>
            <a:off x="514350" y="363538"/>
            <a:ext cx="8320088" cy="1152525"/>
          </a:xfrm>
          <a:prstGeom prst="rect">
            <a:avLst/>
          </a:prstGeom>
          <a:noFill/>
          <a:ln w="9525">
            <a:noFill/>
            <a:miter lim="800000"/>
            <a:headEnd/>
            <a:tailEnd/>
          </a:ln>
        </p:spPr>
        <p:txBody>
          <a:bodyPr anchor="ctr"/>
          <a:lstStyle/>
          <a:p>
            <a:pPr algn="ctr"/>
            <a:r>
              <a:rPr lang="en-US" sz="4000">
                <a:latin typeface="Verdana" pitchFamily="34" charset="0"/>
              </a:rPr>
              <a:t>Brainstorm</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36550" y="165100"/>
            <a:ext cx="8361363" cy="1143000"/>
          </a:xfrm>
        </p:spPr>
        <p:txBody>
          <a:bodyPr/>
          <a:lstStyle/>
          <a:p>
            <a:pPr eaLnBrk="1" hangingPunct="1"/>
            <a:r>
              <a:rPr lang="en-US" sz="3200" smtClean="0">
                <a:latin typeface="Verdana" pitchFamily="34" charset="0"/>
              </a:rPr>
              <a:t>Data are often underutilized because of…</a:t>
            </a:r>
          </a:p>
        </p:txBody>
      </p:sp>
      <p:sp>
        <p:nvSpPr>
          <p:cNvPr id="9219" name="Rectangle 3"/>
          <p:cNvSpPr>
            <a:spLocks noGrp="1" noChangeArrowheads="1"/>
          </p:cNvSpPr>
          <p:nvPr>
            <p:ph type="body" idx="1"/>
          </p:nvPr>
        </p:nvSpPr>
        <p:spPr>
          <a:xfrm>
            <a:off x="735013" y="1122219"/>
            <a:ext cx="7529512" cy="5102370"/>
          </a:xfrm>
        </p:spPr>
        <p:txBody>
          <a:bodyPr/>
          <a:lstStyle/>
          <a:p>
            <a:pPr eaLnBrk="1" hangingPunct="1">
              <a:lnSpc>
                <a:spcPct val="150000"/>
              </a:lnSpc>
              <a:spcBef>
                <a:spcPct val="0"/>
              </a:spcBef>
              <a:spcAft>
                <a:spcPct val="0"/>
              </a:spcAft>
            </a:pPr>
            <a:r>
              <a:rPr lang="en-US" sz="2500" dirty="0" smtClean="0"/>
              <a:t>Organizational structures</a:t>
            </a:r>
          </a:p>
          <a:p>
            <a:pPr eaLnBrk="1" hangingPunct="1">
              <a:lnSpc>
                <a:spcPct val="150000"/>
              </a:lnSpc>
              <a:spcBef>
                <a:spcPct val="0"/>
              </a:spcBef>
              <a:spcAft>
                <a:spcPct val="0"/>
              </a:spcAft>
            </a:pPr>
            <a:r>
              <a:rPr lang="en-US" sz="2500" dirty="0" smtClean="0"/>
              <a:t>Lack of a “data culture” among decision makers</a:t>
            </a:r>
          </a:p>
          <a:p>
            <a:pPr eaLnBrk="1" hangingPunct="1">
              <a:lnSpc>
                <a:spcPct val="150000"/>
              </a:lnSpc>
              <a:spcBef>
                <a:spcPct val="0"/>
              </a:spcBef>
              <a:spcAft>
                <a:spcPct val="0"/>
              </a:spcAft>
            </a:pPr>
            <a:r>
              <a:rPr lang="en-US" sz="2500" dirty="0" smtClean="0"/>
              <a:t>Lack of technical skills and technology, particularly at local levels </a:t>
            </a:r>
          </a:p>
          <a:p>
            <a:pPr eaLnBrk="1" hangingPunct="1">
              <a:lnSpc>
                <a:spcPct val="150000"/>
              </a:lnSpc>
              <a:spcBef>
                <a:spcPct val="0"/>
              </a:spcBef>
              <a:spcAft>
                <a:spcPct val="0"/>
              </a:spcAft>
            </a:pPr>
            <a:r>
              <a:rPr lang="en-US" sz="2500" dirty="0" smtClean="0"/>
              <a:t>Training often ad hoc and not sustainable </a:t>
            </a:r>
          </a:p>
          <a:p>
            <a:pPr eaLnBrk="1" hangingPunct="1">
              <a:lnSpc>
                <a:spcPct val="150000"/>
              </a:lnSpc>
              <a:spcBef>
                <a:spcPct val="0"/>
              </a:spcBef>
              <a:spcAft>
                <a:spcPct val="0"/>
              </a:spcAft>
            </a:pPr>
            <a:r>
              <a:rPr lang="en-US" sz="2500" dirty="0" smtClean="0"/>
              <a:t>Structural constraints– roads, telecommunication</a:t>
            </a:r>
          </a:p>
          <a:p>
            <a:pPr eaLnBrk="1" hangingPunct="1">
              <a:lnSpc>
                <a:spcPct val="150000"/>
              </a:lnSpc>
              <a:spcBef>
                <a:spcPct val="0"/>
              </a:spcBef>
              <a:spcAft>
                <a:spcPct val="0"/>
              </a:spcAft>
            </a:pPr>
            <a:r>
              <a:rPr lang="en-US" sz="2500" dirty="0" smtClean="0"/>
              <a:t>Poor funding for M&amp;E</a:t>
            </a:r>
          </a:p>
          <a:p>
            <a:pPr eaLnBrk="1" hangingPunct="1">
              <a:lnSpc>
                <a:spcPct val="150000"/>
              </a:lnSpc>
              <a:spcBef>
                <a:spcPct val="0"/>
              </a:spcBef>
              <a:spcAft>
                <a:spcPct val="0"/>
              </a:spcAft>
            </a:pPr>
            <a:r>
              <a:rPr lang="en-US" sz="2500" dirty="0" smtClean="0"/>
              <a:t>Political interference</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smtClean="0"/>
              <a:t>Small Group Work</a:t>
            </a:r>
          </a:p>
        </p:txBody>
      </p:sp>
      <p:sp>
        <p:nvSpPr>
          <p:cNvPr id="10243" name="Rectangle 3"/>
          <p:cNvSpPr>
            <a:spLocks noGrp="1" noChangeArrowheads="1"/>
          </p:cNvSpPr>
          <p:nvPr>
            <p:ph type="body" idx="1"/>
          </p:nvPr>
        </p:nvSpPr>
        <p:spPr>
          <a:xfrm>
            <a:off x="923925" y="1600200"/>
            <a:ext cx="7762875" cy="4789488"/>
          </a:xfrm>
        </p:spPr>
        <p:txBody>
          <a:bodyPr/>
          <a:lstStyle/>
          <a:p>
            <a:pPr eaLnBrk="1" hangingPunct="1"/>
            <a:r>
              <a:rPr lang="en-US" sz="3200" dirty="0" smtClean="0"/>
              <a:t>Convene into small group</a:t>
            </a:r>
          </a:p>
          <a:p>
            <a:pPr eaLnBrk="1" hangingPunct="1"/>
            <a:r>
              <a:rPr lang="en-US" sz="3200" dirty="0" smtClean="0"/>
              <a:t>Identify </a:t>
            </a:r>
            <a:r>
              <a:rPr lang="en-US" sz="3200" dirty="0" err="1" smtClean="0"/>
              <a:t>notetaker</a:t>
            </a:r>
            <a:r>
              <a:rPr lang="en-US" sz="3200" dirty="0" smtClean="0"/>
              <a:t> and reporter</a:t>
            </a:r>
          </a:p>
          <a:p>
            <a:pPr eaLnBrk="1" hangingPunct="1"/>
            <a:r>
              <a:rPr lang="en-US" sz="3200" dirty="0" smtClean="0"/>
              <a:t>Brainstorm potential barriers to information use within your </a:t>
            </a:r>
            <a:r>
              <a:rPr lang="en-US" sz="3200" dirty="0" err="1" smtClean="0"/>
              <a:t>organisation</a:t>
            </a:r>
            <a:endParaRPr lang="en-US" sz="3200" dirty="0" smtClean="0"/>
          </a:p>
          <a:p>
            <a:pPr eaLnBrk="1" hangingPunct="1"/>
            <a:endParaRPr lang="en-US" sz="2800" dirty="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US" smtClean="0"/>
              <a:t>Questions to consider</a:t>
            </a:r>
          </a:p>
        </p:txBody>
      </p:sp>
      <p:sp>
        <p:nvSpPr>
          <p:cNvPr id="11267" name="Content Placeholder 2"/>
          <p:cNvSpPr>
            <a:spLocks noGrp="1"/>
          </p:cNvSpPr>
          <p:nvPr>
            <p:ph idx="1"/>
          </p:nvPr>
        </p:nvSpPr>
        <p:spPr/>
        <p:txBody>
          <a:bodyPr/>
          <a:lstStyle/>
          <a:p>
            <a:r>
              <a:rPr lang="en-US" sz="3200" smtClean="0"/>
              <a:t>Do any of the following impact information use?  How?  Why?</a:t>
            </a:r>
          </a:p>
          <a:p>
            <a:pPr lvl="1"/>
            <a:r>
              <a:rPr lang="en-US" sz="2800" smtClean="0"/>
              <a:t>Individual behavior?</a:t>
            </a:r>
          </a:p>
          <a:p>
            <a:pPr lvl="1"/>
            <a:r>
              <a:rPr lang="en-US" sz="2800" smtClean="0"/>
              <a:t>Flow of information or the M&amp;E system?</a:t>
            </a:r>
          </a:p>
          <a:p>
            <a:pPr lvl="1"/>
            <a:r>
              <a:rPr lang="en-US" sz="2800" smtClean="0"/>
              <a:t>Organizational hierarchy or structure?</a:t>
            </a:r>
          </a:p>
          <a:p>
            <a:pPr lvl="1"/>
            <a:r>
              <a:rPr lang="en-US" sz="2800" smtClean="0"/>
              <a:t>Type of services provided? </a:t>
            </a:r>
          </a:p>
          <a:p>
            <a:pPr lvl="1"/>
            <a:r>
              <a:rPr lang="en-US" sz="2800" smtClean="0"/>
              <a:t>Resources available?</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1"/>
          <p:cNvSpPr>
            <a:spLocks noGrp="1"/>
          </p:cNvSpPr>
          <p:nvPr>
            <p:ph type="sldNum" sz="quarter" idx="10"/>
          </p:nvPr>
        </p:nvSpPr>
        <p:spPr/>
        <p:txBody>
          <a:bodyPr/>
          <a:lstStyle/>
          <a:p>
            <a:fld id="{ADAA05EB-6124-47CB-A0E3-85816277BBCA}" type="slidenum">
              <a:rPr lang="en-US"/>
              <a:pPr/>
              <a:t>38</a:t>
            </a:fld>
            <a:endParaRPr lang="en-US" sz="1200"/>
          </a:p>
        </p:txBody>
      </p:sp>
      <p:sp>
        <p:nvSpPr>
          <p:cNvPr id="370690" name="Rectangle 2"/>
          <p:cNvSpPr>
            <a:spLocks noChangeArrowheads="1"/>
          </p:cNvSpPr>
          <p:nvPr/>
        </p:nvSpPr>
        <p:spPr bwMode="auto">
          <a:xfrm>
            <a:off x="457200" y="274638"/>
            <a:ext cx="5646738" cy="1143000"/>
          </a:xfrm>
          <a:prstGeom prst="rect">
            <a:avLst/>
          </a:prstGeom>
          <a:noFill/>
          <a:ln w="9525">
            <a:noFill/>
            <a:miter lim="800000"/>
            <a:headEnd/>
            <a:tailEnd/>
          </a:ln>
          <a:effectLst/>
        </p:spPr>
        <p:txBody>
          <a:bodyPr anchor="ctr"/>
          <a:lstStyle/>
          <a:p>
            <a:r>
              <a:rPr lang="en-US" sz="3200" b="1"/>
              <a:t>Brainstorming Activity</a:t>
            </a:r>
            <a:br>
              <a:rPr lang="en-US" sz="3200" b="1"/>
            </a:br>
            <a:endParaRPr lang="en-US" sz="3200" b="1"/>
          </a:p>
        </p:txBody>
      </p:sp>
      <p:sp>
        <p:nvSpPr>
          <p:cNvPr id="370691" name="Rectangle 3"/>
          <p:cNvSpPr>
            <a:spLocks noChangeArrowheads="1"/>
          </p:cNvSpPr>
          <p:nvPr/>
        </p:nvSpPr>
        <p:spPr bwMode="auto">
          <a:xfrm>
            <a:off x="400050" y="1673225"/>
            <a:ext cx="8229600" cy="3454400"/>
          </a:xfrm>
          <a:prstGeom prst="rect">
            <a:avLst/>
          </a:prstGeom>
          <a:noFill/>
          <a:ln w="9525">
            <a:noFill/>
            <a:miter lim="800000"/>
            <a:headEnd/>
            <a:tailEnd/>
          </a:ln>
          <a:effectLst/>
        </p:spPr>
        <p:txBody>
          <a:bodyPr/>
          <a:lstStyle/>
          <a:p>
            <a:pPr marL="342900" indent="-342900">
              <a:spcBef>
                <a:spcPct val="20000"/>
              </a:spcBef>
              <a:spcAft>
                <a:spcPct val="20000"/>
              </a:spcAft>
              <a:buClr>
                <a:schemeClr val="hlink"/>
              </a:buClr>
              <a:buFont typeface="Wingdings" pitchFamily="2" charset="2"/>
              <a:buNone/>
            </a:pPr>
            <a:r>
              <a:rPr lang="en-US" sz="2800" b="1"/>
              <a:t>Data Use Constraint Exercise</a:t>
            </a:r>
          </a:p>
          <a:p>
            <a:pPr marL="342900" indent="-342900">
              <a:spcBef>
                <a:spcPct val="20000"/>
              </a:spcBef>
              <a:spcAft>
                <a:spcPct val="20000"/>
              </a:spcAft>
              <a:buClr>
                <a:schemeClr val="hlink"/>
              </a:buClr>
              <a:buFont typeface="Wingdings" pitchFamily="2" charset="2"/>
              <a:buChar char="§"/>
            </a:pPr>
            <a:r>
              <a:rPr lang="en-US" sz="2800"/>
              <a:t>In your group context</a:t>
            </a:r>
          </a:p>
          <a:p>
            <a:pPr marL="742950" lvl="1" indent="-285750">
              <a:spcBef>
                <a:spcPct val="20000"/>
              </a:spcBef>
              <a:spcAft>
                <a:spcPct val="20000"/>
              </a:spcAft>
              <a:buClr>
                <a:schemeClr val="hlink"/>
              </a:buClr>
              <a:buFont typeface="Wingdings" pitchFamily="2" charset="2"/>
              <a:buChar char="§"/>
            </a:pPr>
            <a:r>
              <a:rPr lang="en-US" sz="2800"/>
              <a:t>Use Assessment of Data Use &amp; Constraints by interviewing at least 2 people in your group</a:t>
            </a:r>
          </a:p>
          <a:p>
            <a:pPr marL="742950" lvl="1" indent="-285750">
              <a:spcBef>
                <a:spcPct val="20000"/>
              </a:spcBef>
              <a:spcAft>
                <a:spcPct val="20000"/>
              </a:spcAft>
              <a:buClr>
                <a:schemeClr val="hlink"/>
              </a:buClr>
              <a:buFont typeface="Wingdings" pitchFamily="2" charset="2"/>
              <a:buChar char="§"/>
            </a:pPr>
            <a:r>
              <a:rPr lang="en-US" sz="2800"/>
              <a:t>Write up the summary table</a:t>
            </a:r>
          </a:p>
          <a:p>
            <a:pPr marL="742950" lvl="1" indent="-285750">
              <a:spcBef>
                <a:spcPct val="20000"/>
              </a:spcBef>
              <a:spcAft>
                <a:spcPct val="20000"/>
              </a:spcAft>
              <a:buClr>
                <a:schemeClr val="hlink"/>
              </a:buClr>
              <a:buFont typeface="Wingdings" pitchFamily="2" charset="2"/>
              <a:buChar char="§"/>
            </a:pPr>
            <a:r>
              <a:rPr lang="en-US" sz="2800"/>
              <a:t>Present and discuss to group</a:t>
            </a:r>
          </a:p>
          <a:p>
            <a:pPr marL="1143000" lvl="2" indent="-228600">
              <a:spcBef>
                <a:spcPct val="20000"/>
              </a:spcBef>
              <a:spcAft>
                <a:spcPct val="20000"/>
              </a:spcAft>
              <a:buClr>
                <a:schemeClr val="hlink"/>
              </a:buClr>
              <a:buFont typeface="Wingdings" pitchFamily="2" charset="2"/>
              <a:buNone/>
            </a:pPr>
            <a:endParaRPr lang="en-US" sz="2800"/>
          </a:p>
          <a:p>
            <a:pPr marL="342900" indent="-342900">
              <a:spcBef>
                <a:spcPct val="20000"/>
              </a:spcBef>
              <a:spcAft>
                <a:spcPct val="20000"/>
              </a:spcAft>
              <a:buClr>
                <a:schemeClr val="hlink"/>
              </a:buClr>
              <a:buFont typeface="Wingdings" pitchFamily="2" charset="2"/>
              <a:buChar char="§"/>
            </a:pPr>
            <a:endParaRPr lang="en-US" sz="2600"/>
          </a:p>
        </p:txBody>
      </p:sp>
      <p:pic>
        <p:nvPicPr>
          <p:cNvPr id="370692" name="Picture 4"/>
          <p:cNvPicPr>
            <a:picLocks noChangeAspect="1" noChangeArrowheads="1"/>
          </p:cNvPicPr>
          <p:nvPr/>
        </p:nvPicPr>
        <p:blipFill>
          <a:blip r:embed="rId3"/>
          <a:srcRect/>
          <a:stretch>
            <a:fillRect/>
          </a:stretch>
        </p:blipFill>
        <p:spPr bwMode="auto">
          <a:xfrm>
            <a:off x="6905625" y="366713"/>
            <a:ext cx="1919288" cy="2232025"/>
          </a:xfrm>
          <a:prstGeom prst="rect">
            <a:avLst/>
          </a:prstGeom>
          <a:noFill/>
          <a:ln w="12700" cap="sq">
            <a:noFill/>
            <a:miter lim="800000"/>
            <a:headEnd type="none" w="sm" len="sm"/>
            <a:tailEnd type="none" w="sm" len="sm"/>
          </a:ln>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9"/>
          <p:cNvSpPr>
            <a:spLocks noGrp="1" noChangeArrowheads="1"/>
          </p:cNvSpPr>
          <p:nvPr>
            <p:ph type="title"/>
          </p:nvPr>
        </p:nvSpPr>
        <p:spPr/>
        <p:txBody>
          <a:bodyPr/>
          <a:lstStyle/>
          <a:p>
            <a:r>
              <a:rPr lang="en-US" smtClean="0"/>
              <a:t>Instructions for Small Groups</a:t>
            </a:r>
          </a:p>
        </p:txBody>
      </p:sp>
      <p:sp>
        <p:nvSpPr>
          <p:cNvPr id="12291" name="Rectangle 10"/>
          <p:cNvSpPr>
            <a:spLocks noGrp="1" noChangeArrowheads="1"/>
          </p:cNvSpPr>
          <p:nvPr>
            <p:ph type="body" idx="1"/>
          </p:nvPr>
        </p:nvSpPr>
        <p:spPr>
          <a:xfrm>
            <a:off x="923925" y="1600200"/>
            <a:ext cx="7762875" cy="4287838"/>
          </a:xfrm>
        </p:spPr>
        <p:txBody>
          <a:bodyPr/>
          <a:lstStyle/>
          <a:p>
            <a:pPr>
              <a:lnSpc>
                <a:spcPct val="110000"/>
              </a:lnSpc>
            </a:pPr>
            <a:r>
              <a:rPr lang="en-US" sz="3000" smtClean="0"/>
              <a:t>Get back into the same groups</a:t>
            </a:r>
          </a:p>
          <a:p>
            <a:pPr>
              <a:lnSpc>
                <a:spcPct val="110000"/>
              </a:lnSpc>
            </a:pPr>
            <a:r>
              <a:rPr lang="en-US" sz="3000" smtClean="0"/>
              <a:t>Using barriers brainstormed during the last group work:</a:t>
            </a:r>
          </a:p>
          <a:p>
            <a:pPr lvl="1">
              <a:lnSpc>
                <a:spcPct val="110000"/>
              </a:lnSpc>
            </a:pPr>
            <a:r>
              <a:rPr lang="en-US" sz="2800" smtClean="0"/>
              <a:t>Prioritize at least five key barriers</a:t>
            </a:r>
          </a:p>
          <a:p>
            <a:pPr lvl="1">
              <a:lnSpc>
                <a:spcPct val="110000"/>
              </a:lnSpc>
            </a:pPr>
            <a:r>
              <a:rPr lang="en-US" sz="2800" smtClean="0"/>
              <a:t>Develop solutions to these barriers</a:t>
            </a:r>
          </a:p>
          <a:p>
            <a:pPr lvl="1">
              <a:lnSpc>
                <a:spcPct val="110000"/>
              </a:lnSpc>
            </a:pPr>
            <a:r>
              <a:rPr lang="en-US" sz="2800" smtClean="0"/>
              <a:t>Define steps to implement </a:t>
            </a:r>
            <a:endParaRPr lang="en-US"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381B7FA5-6405-4756-B742-DBBDB088413F}" type="slidenum">
              <a:rPr lang="en-US"/>
              <a:pPr/>
              <a:t>40</a:t>
            </a:fld>
            <a:endParaRPr lang="en-US" sz="1200"/>
          </a:p>
        </p:txBody>
      </p:sp>
      <p:sp>
        <p:nvSpPr>
          <p:cNvPr id="364546" name="Rectangle 2"/>
          <p:cNvSpPr>
            <a:spLocks noGrp="1" noChangeArrowheads="1"/>
          </p:cNvSpPr>
          <p:nvPr>
            <p:ph type="title"/>
          </p:nvPr>
        </p:nvSpPr>
        <p:spPr/>
        <p:txBody>
          <a:bodyPr/>
          <a:lstStyle/>
          <a:p>
            <a:r>
              <a:rPr lang="en-US" sz="3200"/>
              <a:t>Assessment of Data Use Constraints – Purpose</a:t>
            </a:r>
          </a:p>
        </p:txBody>
      </p:sp>
      <p:sp>
        <p:nvSpPr>
          <p:cNvPr id="364547" name="Rectangle 3"/>
          <p:cNvSpPr>
            <a:spLocks noGrp="1" noChangeArrowheads="1"/>
          </p:cNvSpPr>
          <p:nvPr>
            <p:ph type="body" idx="1"/>
          </p:nvPr>
        </p:nvSpPr>
        <p:spPr/>
        <p:txBody>
          <a:bodyPr/>
          <a:lstStyle/>
          <a:p>
            <a:pPr>
              <a:lnSpc>
                <a:spcPct val="90000"/>
              </a:lnSpc>
            </a:pPr>
            <a:r>
              <a:rPr lang="en-US" sz="2000"/>
              <a:t>Identifies barriers &amp; constraints to data use</a:t>
            </a:r>
          </a:p>
          <a:p>
            <a:pPr lvl="1">
              <a:lnSpc>
                <a:spcPct val="90000"/>
              </a:lnSpc>
            </a:pPr>
            <a:r>
              <a:rPr lang="en-US" sz="1800"/>
              <a:t>Why M&amp;E systems not producing all value they could</a:t>
            </a:r>
          </a:p>
          <a:p>
            <a:pPr lvl="1">
              <a:lnSpc>
                <a:spcPct val="90000"/>
              </a:lnSpc>
            </a:pPr>
            <a:r>
              <a:rPr lang="en-US" sz="1800"/>
              <a:t>Why findings are inconsistent among different reporting entities</a:t>
            </a:r>
          </a:p>
          <a:p>
            <a:pPr lvl="1">
              <a:lnSpc>
                <a:spcPct val="90000"/>
              </a:lnSpc>
            </a:pPr>
            <a:r>
              <a:rPr lang="en-US" sz="1800"/>
              <a:t>What are impediments for sharing data</a:t>
            </a:r>
          </a:p>
          <a:p>
            <a:pPr>
              <a:lnSpc>
                <a:spcPct val="90000"/>
              </a:lnSpc>
            </a:pPr>
            <a:r>
              <a:rPr lang="en-US" sz="2000"/>
              <a:t>Identify best practices in data use</a:t>
            </a:r>
          </a:p>
          <a:p>
            <a:pPr lvl="1">
              <a:lnSpc>
                <a:spcPct val="90000"/>
              </a:lnSpc>
            </a:pPr>
            <a:r>
              <a:rPr lang="en-US" sz="1800"/>
              <a:t>Good existing information flow to serve as example for improvements in other initiatives</a:t>
            </a:r>
          </a:p>
          <a:p>
            <a:pPr>
              <a:lnSpc>
                <a:spcPct val="90000"/>
              </a:lnSpc>
            </a:pPr>
            <a:r>
              <a:rPr lang="en-US" sz="2000"/>
              <a:t>Provide essential knowledge for addressing constraints &amp; barriers</a:t>
            </a:r>
          </a:p>
          <a:p>
            <a:pPr lvl="1">
              <a:lnSpc>
                <a:spcPct val="90000"/>
              </a:lnSpc>
            </a:pPr>
            <a:r>
              <a:rPr lang="en-US" sz="1800"/>
              <a:t>Demonstrating ways of overcoming them in each of the three areas</a:t>
            </a:r>
          </a:p>
          <a:p>
            <a:pPr lvl="1">
              <a:lnSpc>
                <a:spcPct val="90000"/>
              </a:lnSpc>
            </a:pPr>
            <a:r>
              <a:rPr lang="en-US" sz="1800"/>
              <a:t>Plan M&amp;E system to change, acknowledge (work around) what you cannot change (underlying political/other environment)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454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454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6454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4547">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64547">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454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64547">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64547">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454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4547"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928656BA-866A-4D3D-B71E-782A8DCA501C}" type="slidenum">
              <a:rPr lang="en-US"/>
              <a:pPr/>
              <a:t>41</a:t>
            </a:fld>
            <a:endParaRPr lang="en-US" sz="1200"/>
          </a:p>
        </p:txBody>
      </p:sp>
      <p:sp>
        <p:nvSpPr>
          <p:cNvPr id="362498" name="Rectangle 2"/>
          <p:cNvSpPr>
            <a:spLocks noGrp="1" noChangeArrowheads="1"/>
          </p:cNvSpPr>
          <p:nvPr>
            <p:ph type="title"/>
          </p:nvPr>
        </p:nvSpPr>
        <p:spPr>
          <a:xfrm>
            <a:off x="923925" y="0"/>
            <a:ext cx="7762875" cy="1143000"/>
          </a:xfrm>
        </p:spPr>
        <p:txBody>
          <a:bodyPr/>
          <a:lstStyle/>
          <a:p>
            <a:r>
              <a:rPr lang="en-US" sz="3200"/>
              <a:t>Assessment of Data Use Constraints – Types of Constraints</a:t>
            </a:r>
          </a:p>
        </p:txBody>
      </p:sp>
      <p:sp>
        <p:nvSpPr>
          <p:cNvPr id="362499" name="Rectangle 3"/>
          <p:cNvSpPr>
            <a:spLocks noGrp="1" noChangeArrowheads="1"/>
          </p:cNvSpPr>
          <p:nvPr>
            <p:ph type="body" idx="1"/>
          </p:nvPr>
        </p:nvSpPr>
        <p:spPr>
          <a:xfrm>
            <a:off x="909638" y="1179513"/>
            <a:ext cx="7762875" cy="4495800"/>
          </a:xfrm>
        </p:spPr>
        <p:txBody>
          <a:bodyPr/>
          <a:lstStyle/>
          <a:p>
            <a:pPr>
              <a:lnSpc>
                <a:spcPct val="80000"/>
              </a:lnSpc>
            </a:pPr>
            <a:r>
              <a:rPr lang="en-US" sz="1800"/>
              <a:t>Organizational</a:t>
            </a:r>
          </a:p>
          <a:p>
            <a:pPr lvl="1">
              <a:lnSpc>
                <a:spcPct val="80000"/>
              </a:lnSpc>
            </a:pPr>
            <a:r>
              <a:rPr lang="en-US" sz="1600"/>
              <a:t>Processes not support use of data for various reasons</a:t>
            </a:r>
          </a:p>
          <a:p>
            <a:pPr lvl="2">
              <a:lnSpc>
                <a:spcPct val="80000"/>
              </a:lnSpc>
            </a:pPr>
            <a:r>
              <a:rPr lang="en-US" sz="1600"/>
              <a:t>Not officially sanctioned</a:t>
            </a:r>
          </a:p>
          <a:p>
            <a:pPr lvl="2">
              <a:lnSpc>
                <a:spcPct val="80000"/>
              </a:lnSpc>
            </a:pPr>
            <a:r>
              <a:rPr lang="en-US" sz="1600"/>
              <a:t>Sensitive material</a:t>
            </a:r>
          </a:p>
          <a:p>
            <a:pPr lvl="2">
              <a:lnSpc>
                <a:spcPct val="80000"/>
              </a:lnSpc>
            </a:pPr>
            <a:r>
              <a:rPr lang="en-US" sz="1600"/>
              <a:t>Lack of established channels for data sharing</a:t>
            </a:r>
          </a:p>
          <a:p>
            <a:pPr>
              <a:lnSpc>
                <a:spcPct val="80000"/>
              </a:lnSpc>
            </a:pPr>
            <a:r>
              <a:rPr lang="en-US" sz="1800"/>
              <a:t>Technical</a:t>
            </a:r>
          </a:p>
          <a:p>
            <a:pPr lvl="1">
              <a:lnSpc>
                <a:spcPct val="80000"/>
              </a:lnSpc>
            </a:pPr>
            <a:r>
              <a:rPr lang="en-US" sz="1600"/>
              <a:t>Shortage of computers or software</a:t>
            </a:r>
          </a:p>
          <a:p>
            <a:pPr lvl="1">
              <a:lnSpc>
                <a:spcPct val="80000"/>
              </a:lnSpc>
            </a:pPr>
            <a:r>
              <a:rPr lang="en-US" sz="1600"/>
              <a:t>Lack of good definitions for indicators</a:t>
            </a:r>
          </a:p>
          <a:p>
            <a:pPr lvl="1">
              <a:lnSpc>
                <a:spcPct val="80000"/>
              </a:lnSpc>
            </a:pPr>
            <a:r>
              <a:rPr lang="en-US" sz="1600"/>
              <a:t>Use of different sources for same indicator or different algorithms in creating it</a:t>
            </a:r>
          </a:p>
          <a:p>
            <a:pPr>
              <a:lnSpc>
                <a:spcPct val="80000"/>
              </a:lnSpc>
            </a:pPr>
            <a:r>
              <a:rPr lang="en-US" sz="1800"/>
              <a:t>Individual</a:t>
            </a:r>
          </a:p>
          <a:p>
            <a:pPr lvl="1">
              <a:lnSpc>
                <a:spcPct val="80000"/>
              </a:lnSpc>
            </a:pPr>
            <a:r>
              <a:rPr lang="en-US" sz="1600"/>
              <a:t>Shortages of M&amp;E skills (manage, interpret &amp; use data)</a:t>
            </a:r>
          </a:p>
          <a:p>
            <a:pPr lvl="1">
              <a:lnSpc>
                <a:spcPct val="80000"/>
              </a:lnSpc>
            </a:pPr>
            <a:r>
              <a:rPr lang="en-US" sz="1600"/>
              <a:t>No guidelines to establish protocols for data collection &amp; use</a:t>
            </a:r>
          </a:p>
          <a:p>
            <a:pPr lvl="1">
              <a:lnSpc>
                <a:spcPct val="80000"/>
              </a:lnSpc>
            </a:pPr>
            <a:r>
              <a:rPr lang="en-US" sz="1600"/>
              <a:t>Lack of motivation &amp; incentive to produce high quality data or to rely on data for decision making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24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249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6249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249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249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2499">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62499">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62499">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62499">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62499">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62499">
                                            <p:txEl>
                                              <p:pRg st="10" end="1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62499">
                                            <p:txEl>
                                              <p:pRg st="11" end="11"/>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6249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2499"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457200" y="765175"/>
            <a:ext cx="8229600" cy="719138"/>
          </a:xfrm>
        </p:spPr>
        <p:txBody>
          <a:bodyPr/>
          <a:lstStyle/>
          <a:p>
            <a:r>
              <a:rPr lang="en-US" sz="3600" b="1">
                <a:latin typeface="Calibri" pitchFamily="34" charset="0"/>
              </a:rPr>
              <a:t/>
            </a:r>
            <a:br>
              <a:rPr lang="en-US" sz="3600" b="1">
                <a:latin typeface="Calibri" pitchFamily="34" charset="0"/>
              </a:rPr>
            </a:br>
            <a:r>
              <a:rPr lang="en-US" sz="3600" b="1">
                <a:latin typeface="Calibri" pitchFamily="34" charset="0"/>
              </a:rPr>
              <a:t> </a:t>
            </a:r>
            <a:r>
              <a:rPr lang="en-US" sz="2600" b="1">
                <a:latin typeface="Calibri" pitchFamily="34" charset="0"/>
              </a:rPr>
              <a:t>DDU PROCESS &amp; RESULTS-BASED SYSTEMS APPROACH</a:t>
            </a:r>
          </a:p>
        </p:txBody>
      </p:sp>
      <p:sp>
        <p:nvSpPr>
          <p:cNvPr id="69635" name="Rectangle 3"/>
          <p:cNvSpPr>
            <a:spLocks noGrp="1" noChangeArrowheads="1"/>
          </p:cNvSpPr>
          <p:nvPr>
            <p:ph type="body" idx="1"/>
          </p:nvPr>
        </p:nvSpPr>
        <p:spPr>
          <a:xfrm>
            <a:off x="318655" y="471055"/>
            <a:ext cx="8368145" cy="6126595"/>
          </a:xfrm>
        </p:spPr>
        <p:txBody>
          <a:bodyPr/>
          <a:lstStyle/>
          <a:p>
            <a:pPr marL="609600" indent="-609600">
              <a:buFont typeface="Wingdings" pitchFamily="2" charset="2"/>
              <a:buNone/>
            </a:pPr>
            <a:r>
              <a:rPr lang="en-US" sz="2400" dirty="0">
                <a:latin typeface="Calibri" pitchFamily="34" charset="0"/>
              </a:rPr>
              <a:t>Four distinct steps in the Data Dissemination &amp; Use Process:</a:t>
            </a:r>
          </a:p>
          <a:p>
            <a:pPr marL="609600" indent="-609600">
              <a:buSzTx/>
              <a:buFont typeface="Wingdings" pitchFamily="2" charset="2"/>
              <a:buAutoNum type="arabicPeriod"/>
            </a:pPr>
            <a:r>
              <a:rPr lang="en-US" sz="2400" dirty="0">
                <a:latin typeface="Calibri" pitchFamily="34" charset="0"/>
              </a:rPr>
              <a:t>Assess the Situation – Supply &amp; Demand Matrix</a:t>
            </a: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endParaRPr lang="en-ZA" sz="1400" dirty="0">
              <a:latin typeface="Calibri" pitchFamily="34" charset="0"/>
            </a:endParaRPr>
          </a:p>
          <a:p>
            <a:pPr marL="609600" indent="-609600">
              <a:buSzTx/>
              <a:buFont typeface="Wingdings" pitchFamily="2" charset="2"/>
              <a:buNone/>
            </a:pPr>
            <a:r>
              <a:rPr lang="en-ZA" sz="1400" dirty="0">
                <a:latin typeface="Calibri" pitchFamily="34" charset="0"/>
              </a:rPr>
              <a:t>		Source: Scott, 2005</a:t>
            </a:r>
            <a:endParaRPr lang="en-US" sz="1400" dirty="0">
              <a:latin typeface="Calibri" pitchFamily="34" charset="0"/>
            </a:endParaRPr>
          </a:p>
          <a:p>
            <a:pPr marL="609600" indent="-609600">
              <a:buFont typeface="Wingdings" pitchFamily="2" charset="2"/>
              <a:buNone/>
            </a:pPr>
            <a:endParaRPr lang="en-US" sz="1400" dirty="0">
              <a:latin typeface="Calibri" pitchFamily="34" charset="0"/>
            </a:endParaRPr>
          </a:p>
        </p:txBody>
      </p:sp>
      <p:pic>
        <p:nvPicPr>
          <p:cNvPr id="69637" name=" 5"/>
          <p:cNvPicPr>
            <a:picLocks noChangeArrowheads="1"/>
          </p:cNvPicPr>
          <p:nvPr/>
        </p:nvPicPr>
        <p:blipFill>
          <a:blip r:embed="rId3"/>
          <a:srcRect l="-528" t="-316"/>
          <a:stretch>
            <a:fillRect/>
          </a:stretch>
        </p:blipFill>
        <p:spPr bwMode="auto">
          <a:xfrm>
            <a:off x="1199284" y="2005445"/>
            <a:ext cx="5959475" cy="3556000"/>
          </a:xfrm>
          <a:prstGeom prst="rect">
            <a:avLst/>
          </a:prstGeom>
          <a:noFill/>
          <a:ln w="6350">
            <a:solidFill>
              <a:srgbClr val="000000"/>
            </a:solid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p:txBody>
          <a:bodyPr/>
          <a:lstStyle/>
          <a:p>
            <a:r>
              <a:rPr lang="en-ZA" dirty="0" smtClean="0"/>
              <a:t>Session 3</a:t>
            </a:r>
            <a:endParaRPr lang="en-ZA" dirty="0"/>
          </a:p>
        </p:txBody>
      </p:sp>
      <p:sp>
        <p:nvSpPr>
          <p:cNvPr id="3" name="Subtitle 2"/>
          <p:cNvSpPr>
            <a:spLocks noGrp="1"/>
          </p:cNvSpPr>
          <p:nvPr>
            <p:ph type="subTitle" sz="quarter" idx="1"/>
          </p:nvPr>
        </p:nvSpPr>
        <p:spPr/>
        <p:txBody>
          <a:bodyPr/>
          <a:lstStyle/>
          <a:p>
            <a:r>
              <a:rPr lang="en-ZA" dirty="0" smtClean="0"/>
              <a:t>7 steps to use routine information to improve HIV/AIDS Program</a:t>
            </a:r>
          </a:p>
          <a:p>
            <a:r>
              <a:rPr lang="en-ZA" dirty="0" smtClean="0"/>
              <a:t>Nicole  </a:t>
            </a:r>
            <a:r>
              <a:rPr lang="en-ZA" dirty="0" err="1" smtClean="0"/>
              <a:t>Judice</a:t>
            </a:r>
            <a:endParaRPr lang="en-ZA" dirty="0" smtClean="0"/>
          </a:p>
          <a:p>
            <a:endParaRPr lang="en-ZA"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smtClean="0"/>
              <a:t>Session Outline</a:t>
            </a:r>
          </a:p>
        </p:txBody>
      </p:sp>
      <p:sp>
        <p:nvSpPr>
          <p:cNvPr id="5123" name="Rectangle 3"/>
          <p:cNvSpPr>
            <a:spLocks noGrp="1" noChangeArrowheads="1"/>
          </p:cNvSpPr>
          <p:nvPr>
            <p:ph type="body" idx="1"/>
          </p:nvPr>
        </p:nvSpPr>
        <p:spPr>
          <a:xfrm>
            <a:off x="671513" y="1600200"/>
            <a:ext cx="8015287" cy="3962400"/>
          </a:xfrm>
        </p:spPr>
        <p:txBody>
          <a:bodyPr/>
          <a:lstStyle/>
          <a:p>
            <a:pPr eaLnBrk="1" hangingPunct="1">
              <a:lnSpc>
                <a:spcPct val="110000"/>
              </a:lnSpc>
            </a:pPr>
            <a:r>
              <a:rPr lang="en-US" sz="3200" dirty="0" smtClean="0"/>
              <a:t>Why use the Seven Steps Approach?</a:t>
            </a:r>
          </a:p>
          <a:p>
            <a:pPr eaLnBrk="1" hangingPunct="1">
              <a:lnSpc>
                <a:spcPct val="110000"/>
              </a:lnSpc>
            </a:pPr>
            <a:r>
              <a:rPr lang="en-US" sz="3200" dirty="0" smtClean="0"/>
              <a:t>What are the Seven Steps?</a:t>
            </a:r>
          </a:p>
          <a:p>
            <a:pPr eaLnBrk="1" hangingPunct="1">
              <a:lnSpc>
                <a:spcPct val="110000"/>
              </a:lnSpc>
            </a:pPr>
            <a:r>
              <a:rPr lang="en-US" sz="3200" dirty="0" smtClean="0"/>
              <a:t>Small group work applying Steps 1 and 2</a:t>
            </a:r>
          </a:p>
          <a:p>
            <a:pPr eaLnBrk="1" hangingPunct="1">
              <a:lnSpc>
                <a:spcPct val="110000"/>
              </a:lnSpc>
              <a:buFont typeface="Wingdings" pitchFamily="2" charset="2"/>
              <a:buNone/>
            </a:pPr>
            <a:endParaRPr lang="en-US" dirty="0"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the Seven Steps Approach?</a:t>
            </a:r>
            <a:endParaRPr lang="en-US" dirty="0"/>
          </a:p>
        </p:txBody>
      </p:sp>
      <p:sp>
        <p:nvSpPr>
          <p:cNvPr id="3" name="Content Placeholder 2"/>
          <p:cNvSpPr>
            <a:spLocks noGrp="1"/>
          </p:cNvSpPr>
          <p:nvPr>
            <p:ph idx="1"/>
          </p:nvPr>
        </p:nvSpPr>
        <p:spPr>
          <a:xfrm>
            <a:off x="923925" y="1771650"/>
            <a:ext cx="7762875" cy="3962400"/>
          </a:xfrm>
        </p:spPr>
        <p:txBody>
          <a:bodyPr/>
          <a:lstStyle/>
          <a:p>
            <a:r>
              <a:rPr lang="en-US" dirty="0" smtClean="0"/>
              <a:t>Guidance for using existing information to improve programs and services</a:t>
            </a:r>
          </a:p>
          <a:p>
            <a:r>
              <a:rPr lang="en-US" dirty="0" smtClean="0"/>
              <a:t>Dialogue and participation of data users and data producers</a:t>
            </a:r>
          </a:p>
          <a:p>
            <a:pPr lvl="1"/>
            <a:r>
              <a:rPr lang="en-US" dirty="0" smtClean="0"/>
              <a:t>Management team meetings</a:t>
            </a:r>
          </a:p>
          <a:p>
            <a:pPr lvl="1"/>
            <a:r>
              <a:rPr lang="en-US" dirty="0" smtClean="0"/>
              <a:t>Departmental meetings</a:t>
            </a:r>
          </a:p>
          <a:p>
            <a:pPr lvl="1"/>
            <a:r>
              <a:rPr lang="en-US" dirty="0" smtClean="0"/>
              <a:t>Staff meetings</a:t>
            </a:r>
          </a:p>
          <a:p>
            <a:pPr lvl="1">
              <a:buNone/>
            </a:pPr>
            <a:endParaRPr lang="en-US" dirty="0" smtClean="0"/>
          </a:p>
          <a:p>
            <a:endParaRPr lang="en-US" dirty="0" smtClean="0"/>
          </a:p>
          <a:p>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Stepwise guidance helps to…</a:t>
            </a:r>
            <a:endParaRPr lang="en-US" dirty="0"/>
          </a:p>
        </p:txBody>
      </p:sp>
      <p:sp>
        <p:nvSpPr>
          <p:cNvPr id="3" name="Content Placeholder 2"/>
          <p:cNvSpPr>
            <a:spLocks noGrp="1"/>
          </p:cNvSpPr>
          <p:nvPr>
            <p:ph idx="1"/>
          </p:nvPr>
        </p:nvSpPr>
        <p:spPr>
          <a:xfrm>
            <a:off x="700088" y="1371600"/>
            <a:ext cx="8001000" cy="3962400"/>
          </a:xfrm>
        </p:spPr>
        <p:txBody>
          <a:bodyPr/>
          <a:lstStyle/>
          <a:p>
            <a:r>
              <a:rPr lang="en-US" dirty="0" smtClean="0"/>
              <a:t>Identify and understand trends and needs;</a:t>
            </a:r>
          </a:p>
          <a:p>
            <a:r>
              <a:rPr lang="en-US" dirty="0" smtClean="0"/>
              <a:t>More effectively plan and set priorities;</a:t>
            </a:r>
          </a:p>
          <a:p>
            <a:r>
              <a:rPr lang="en-US" dirty="0" smtClean="0"/>
              <a:t>Support changes in program and service delivery;</a:t>
            </a:r>
          </a:p>
          <a:p>
            <a:r>
              <a:rPr lang="en-US" dirty="0" smtClean="0"/>
              <a:t>Support requests for additional resources;</a:t>
            </a:r>
          </a:p>
          <a:p>
            <a:r>
              <a:rPr lang="en-US" dirty="0" smtClean="0"/>
              <a:t>Justify changes in technical and administrative policies affecting service delivery;</a:t>
            </a:r>
          </a:p>
          <a:p>
            <a:r>
              <a:rPr lang="en-US" dirty="0" smtClean="0"/>
              <a:t>Provide evidence-based clinical decision making;</a:t>
            </a:r>
          </a:p>
          <a:p>
            <a:r>
              <a:rPr lang="en-US" dirty="0" smtClean="0"/>
              <a:t>Facilitate accountability for expended resources;</a:t>
            </a:r>
          </a:p>
          <a:p>
            <a:r>
              <a:rPr lang="en-US" dirty="0" smtClean="0"/>
              <a:t>Communicate the importance of HIV/AIDS services to the community.</a:t>
            </a:r>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kinds of data can be used at the facility?</a:t>
            </a:r>
            <a:endParaRPr lang="en-US" dirty="0"/>
          </a:p>
        </p:txBody>
      </p:sp>
      <p:sp>
        <p:nvSpPr>
          <p:cNvPr id="3" name="Content Placeholder 2"/>
          <p:cNvSpPr>
            <a:spLocks noGrp="1"/>
          </p:cNvSpPr>
          <p:nvPr>
            <p:ph idx="1"/>
          </p:nvPr>
        </p:nvSpPr>
        <p:spPr>
          <a:xfrm>
            <a:off x="1785938" y="1957388"/>
            <a:ext cx="6900862" cy="3962400"/>
          </a:xfrm>
        </p:spPr>
        <p:txBody>
          <a:bodyPr/>
          <a:lstStyle/>
          <a:p>
            <a:r>
              <a:rPr lang="en-US" sz="3600" dirty="0" smtClean="0"/>
              <a:t>Routine data</a:t>
            </a:r>
          </a:p>
          <a:p>
            <a:r>
              <a:rPr lang="en-US" sz="3600" dirty="0" smtClean="0"/>
              <a:t>Non-routine data</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Non Routine Data</a:t>
            </a:r>
            <a:endParaRPr lang="en-US" dirty="0"/>
          </a:p>
        </p:txBody>
      </p:sp>
      <p:sp>
        <p:nvSpPr>
          <p:cNvPr id="3" name="Content Placeholder 2"/>
          <p:cNvSpPr>
            <a:spLocks noGrp="1"/>
          </p:cNvSpPr>
          <p:nvPr>
            <p:ph idx="1"/>
          </p:nvPr>
        </p:nvSpPr>
        <p:spPr/>
        <p:txBody>
          <a:bodyPr/>
          <a:lstStyle/>
          <a:p>
            <a:r>
              <a:rPr lang="en-US" dirty="0" smtClean="0"/>
              <a:t>Provide data collected on a periodic basis – annually or even less frequently;</a:t>
            </a:r>
          </a:p>
          <a:p>
            <a:r>
              <a:rPr lang="en-US" dirty="0" smtClean="0"/>
              <a:t>Include surveys, census</a:t>
            </a:r>
          </a:p>
          <a:p>
            <a:r>
              <a:rPr lang="en-US" dirty="0" smtClean="0"/>
              <a:t>Collected less frequently because of high cost</a:t>
            </a:r>
          </a:p>
          <a:p>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Routinely collected data</a:t>
            </a:r>
            <a:endParaRPr lang="en-US" dirty="0"/>
          </a:p>
        </p:txBody>
      </p:sp>
      <p:sp>
        <p:nvSpPr>
          <p:cNvPr id="3" name="Content Placeholder 2"/>
          <p:cNvSpPr>
            <a:spLocks noGrp="1"/>
          </p:cNvSpPr>
          <p:nvPr>
            <p:ph idx="1"/>
          </p:nvPr>
        </p:nvSpPr>
        <p:spPr>
          <a:xfrm>
            <a:off x="923925" y="1600199"/>
            <a:ext cx="7762875" cy="4100513"/>
          </a:xfrm>
        </p:spPr>
        <p:txBody>
          <a:bodyPr/>
          <a:lstStyle/>
          <a:p>
            <a:pPr lvl="1"/>
            <a:r>
              <a:rPr lang="en-US" sz="2800" dirty="0" smtClean="0"/>
              <a:t>Data collected on a continuous basis, such as patient registers</a:t>
            </a:r>
          </a:p>
          <a:p>
            <a:pPr lvl="1"/>
            <a:r>
              <a:rPr lang="en-US" sz="2800" dirty="0" smtClean="0"/>
              <a:t>Can be used effectively to detect and correct problems in service delivery</a:t>
            </a:r>
          </a:p>
          <a:p>
            <a:pPr lvl="1"/>
            <a:r>
              <a:rPr lang="en-US" sz="2800" dirty="0" smtClean="0"/>
              <a:t>Decision makers and service providers benefit most from using routine data</a:t>
            </a:r>
          </a:p>
          <a:p>
            <a:pPr lvl="1"/>
            <a:r>
              <a:rPr lang="en-US" sz="2800" dirty="0" smtClean="0"/>
              <a:t>Limitations include - routine data do not reflect the population that does not receive services</a:t>
            </a:r>
            <a:endParaRPr lang="en-US" sz="2800"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 need to go fishing…</a:t>
            </a:r>
            <a:endParaRPr lang="en-US" dirty="0"/>
          </a:p>
        </p:txBody>
      </p:sp>
      <p:sp>
        <p:nvSpPr>
          <p:cNvPr id="3" name="Content Placeholder 2"/>
          <p:cNvSpPr>
            <a:spLocks noGrp="1"/>
          </p:cNvSpPr>
          <p:nvPr>
            <p:ph idx="1"/>
          </p:nvPr>
        </p:nvSpPr>
        <p:spPr/>
        <p:txBody>
          <a:bodyPr/>
          <a:lstStyle/>
          <a:p>
            <a:pPr>
              <a:buNone/>
            </a:pPr>
            <a:r>
              <a:rPr lang="en-US" sz="3600" dirty="0" smtClean="0"/>
              <a:t>Instead…answer questions that respond to true need and interest.</a:t>
            </a:r>
            <a:endParaRPr lang="en-US" sz="3600" dirty="0"/>
          </a:p>
        </p:txBody>
      </p:sp>
      <p:pic>
        <p:nvPicPr>
          <p:cNvPr id="1027" name="Picture 3"/>
          <p:cNvPicPr>
            <a:picLocks noChangeAspect="1" noChangeArrowheads="1" noCrop="1"/>
          </p:cNvPicPr>
          <p:nvPr/>
        </p:nvPicPr>
        <p:blipFill>
          <a:blip r:embed="rId3" cstate="print"/>
          <a:srcRect/>
          <a:stretch>
            <a:fillRect/>
          </a:stretch>
        </p:blipFill>
        <p:spPr bwMode="auto">
          <a:xfrm>
            <a:off x="5000625" y="2994054"/>
            <a:ext cx="2686049" cy="300349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742950" y="274638"/>
            <a:ext cx="7762875" cy="1143000"/>
          </a:xfrm>
        </p:spPr>
        <p:txBody>
          <a:bodyPr/>
          <a:lstStyle/>
          <a:p>
            <a:pPr eaLnBrk="1" hangingPunct="1"/>
            <a:r>
              <a:rPr lang="en-US" dirty="0" smtClean="0"/>
              <a:t>Seven Steps Approach</a:t>
            </a:r>
          </a:p>
        </p:txBody>
      </p:sp>
      <p:sp>
        <p:nvSpPr>
          <p:cNvPr id="44035" name="Rectangle 3"/>
          <p:cNvSpPr>
            <a:spLocks noGrp="1" noChangeArrowheads="1"/>
          </p:cNvSpPr>
          <p:nvPr>
            <p:ph type="body" idx="1"/>
          </p:nvPr>
        </p:nvSpPr>
        <p:spPr>
          <a:xfrm>
            <a:off x="835025" y="1376363"/>
            <a:ext cx="7851775" cy="4624387"/>
          </a:xfrm>
        </p:spPr>
        <p:txBody>
          <a:bodyPr/>
          <a:lstStyle/>
          <a:p>
            <a:pPr eaLnBrk="1" hangingPunct="1"/>
            <a:r>
              <a:rPr lang="en-US" dirty="0" smtClean="0"/>
              <a:t>Step 1 - Identify questions of interest</a:t>
            </a:r>
          </a:p>
          <a:p>
            <a:pPr eaLnBrk="1" hangingPunct="1"/>
            <a:r>
              <a:rPr lang="en-US" dirty="0" smtClean="0"/>
              <a:t>Step 2 - Prioritize key questions of interest</a:t>
            </a:r>
          </a:p>
          <a:p>
            <a:pPr eaLnBrk="1" hangingPunct="1"/>
            <a:r>
              <a:rPr lang="en-US" dirty="0" smtClean="0"/>
              <a:t>Step 3 - Identify data needs and potential sources</a:t>
            </a:r>
          </a:p>
          <a:p>
            <a:pPr eaLnBrk="1" hangingPunct="1"/>
            <a:r>
              <a:rPr lang="en-US" dirty="0" smtClean="0"/>
              <a:t>Step 4 - Transform data into information</a:t>
            </a:r>
          </a:p>
          <a:p>
            <a:pPr eaLnBrk="1" hangingPunct="1"/>
            <a:r>
              <a:rPr lang="en-US" dirty="0" smtClean="0"/>
              <a:t>Step 5 - Interpret information and draw conclusions</a:t>
            </a:r>
          </a:p>
          <a:p>
            <a:pPr eaLnBrk="1" hangingPunct="1"/>
            <a:r>
              <a:rPr lang="en-US" dirty="0" smtClean="0"/>
              <a:t>Step 6 - Craft solutions and take action</a:t>
            </a:r>
          </a:p>
          <a:p>
            <a:pPr eaLnBrk="1" hangingPunct="1"/>
            <a:r>
              <a:rPr lang="en-US" dirty="0" smtClean="0"/>
              <a:t>Step 7 - Continue to monitor key indicators</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r>
            <a:br>
              <a:rPr lang="en-US" dirty="0" smtClean="0"/>
            </a:br>
            <a:r>
              <a:rPr lang="en-US" dirty="0" smtClean="0"/>
              <a:t>Step 1 - Identify questions of interest</a:t>
            </a:r>
            <a:br>
              <a:rPr lang="en-US" dirty="0" smtClean="0"/>
            </a:br>
            <a:endParaRPr lang="en-US" dirty="0"/>
          </a:p>
        </p:txBody>
      </p:sp>
      <p:sp>
        <p:nvSpPr>
          <p:cNvPr id="3" name="Content Placeholder 2"/>
          <p:cNvSpPr>
            <a:spLocks noGrp="1"/>
          </p:cNvSpPr>
          <p:nvPr>
            <p:ph idx="1"/>
          </p:nvPr>
        </p:nvSpPr>
        <p:spPr/>
        <p:txBody>
          <a:bodyPr/>
          <a:lstStyle/>
          <a:p>
            <a:r>
              <a:rPr lang="en-US" dirty="0" smtClean="0"/>
              <a:t>Participatory discussion of indicators demonstrating program success;</a:t>
            </a:r>
          </a:p>
          <a:p>
            <a:r>
              <a:rPr lang="en-US" dirty="0" smtClean="0"/>
              <a:t>Mapping how the clients flow through the service</a:t>
            </a:r>
          </a:p>
          <a:p>
            <a:r>
              <a:rPr lang="en-US" dirty="0" smtClean="0"/>
              <a:t>Generating new questions through the analysis of data</a:t>
            </a:r>
          </a:p>
          <a:p>
            <a:r>
              <a:rPr lang="en-US" dirty="0" smtClean="0"/>
              <a:t>General brainstorming about what different staff are interested in knowing about the program;</a:t>
            </a:r>
          </a:p>
          <a:p>
            <a:r>
              <a:rPr lang="en-US" dirty="0" smtClean="0"/>
              <a:t>Feedback from clients</a:t>
            </a:r>
          </a:p>
          <a:p>
            <a:r>
              <a:rPr lang="en-US" dirty="0" smtClean="0"/>
              <a:t>External factors, such as audits, program evaluations, and donors questions</a:t>
            </a:r>
            <a:endParaRPr 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2 – Prioritize Key Questions of Interest</a:t>
            </a:r>
            <a:endParaRPr lang="en-US" dirty="0"/>
          </a:p>
        </p:txBody>
      </p:sp>
      <p:sp>
        <p:nvSpPr>
          <p:cNvPr id="3" name="Content Placeholder 2"/>
          <p:cNvSpPr>
            <a:spLocks noGrp="1"/>
          </p:cNvSpPr>
          <p:nvPr>
            <p:ph idx="1"/>
          </p:nvPr>
        </p:nvSpPr>
        <p:spPr>
          <a:xfrm>
            <a:off x="923925" y="1600200"/>
            <a:ext cx="7762875" cy="3071813"/>
          </a:xfrm>
        </p:spPr>
        <p:txBody>
          <a:bodyPr/>
          <a:lstStyle/>
          <a:p>
            <a:r>
              <a:rPr lang="en-US" sz="2800" dirty="0" smtClean="0"/>
              <a:t>Programmatic relevance</a:t>
            </a:r>
          </a:p>
          <a:p>
            <a:r>
              <a:rPr lang="en-US" sz="2800" dirty="0" smtClean="0"/>
              <a:t>Answerable</a:t>
            </a:r>
          </a:p>
          <a:p>
            <a:r>
              <a:rPr lang="en-US" sz="2800" dirty="0" smtClean="0"/>
              <a:t>Actionable</a:t>
            </a:r>
          </a:p>
          <a:p>
            <a:r>
              <a:rPr lang="en-US" sz="2800" dirty="0" smtClean="0"/>
              <a:t>Timeliness of the question</a:t>
            </a:r>
          </a:p>
          <a:p>
            <a:r>
              <a:rPr lang="en-US" sz="2800" dirty="0" smtClean="0"/>
              <a:t>Others?</a:t>
            </a:r>
            <a:endParaRPr lang="en-US" sz="2800" dirty="0"/>
          </a:p>
        </p:txBody>
      </p:sp>
      <p:sp>
        <p:nvSpPr>
          <p:cNvPr id="4" name="Content Placeholder 2"/>
          <p:cNvSpPr txBox="1">
            <a:spLocks/>
          </p:cNvSpPr>
          <p:nvPr/>
        </p:nvSpPr>
        <p:spPr bwMode="auto">
          <a:xfrm>
            <a:off x="1004887" y="4843464"/>
            <a:ext cx="7762875" cy="9715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ctr" defTabSz="914400" rtl="0" eaLnBrk="0" fontAlgn="base" latinLnBrk="0" hangingPunct="0">
              <a:lnSpc>
                <a:spcPct val="100000"/>
              </a:lnSpc>
              <a:spcBef>
                <a:spcPct val="20000"/>
              </a:spcBef>
              <a:spcAft>
                <a:spcPct val="20000"/>
              </a:spcAft>
              <a:buClr>
                <a:schemeClr val="hlink"/>
              </a:buClr>
              <a:buSzTx/>
              <a:tabLst/>
              <a:defRPr/>
            </a:pPr>
            <a:r>
              <a:rPr lang="en-US" sz="3600" i="1" kern="0" dirty="0" smtClean="0">
                <a:latin typeface="+mn-lt"/>
              </a:rPr>
              <a:t>Ensure question is specific</a:t>
            </a:r>
            <a:endParaRPr kumimoji="0" lang="en-US" sz="3600" b="0" i="1"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3 – Identify Data Needs and Potential Sources</a:t>
            </a:r>
            <a:endParaRPr lang="en-US" dirty="0"/>
          </a:p>
        </p:txBody>
      </p:sp>
      <p:sp>
        <p:nvSpPr>
          <p:cNvPr id="3" name="Content Placeholder 2"/>
          <p:cNvSpPr>
            <a:spLocks noGrp="1"/>
          </p:cNvSpPr>
          <p:nvPr>
            <p:ph idx="1"/>
          </p:nvPr>
        </p:nvSpPr>
        <p:spPr/>
        <p:txBody>
          <a:bodyPr/>
          <a:lstStyle/>
          <a:p>
            <a:r>
              <a:rPr lang="en-US" sz="2800" dirty="0" smtClean="0"/>
              <a:t>Enlist M&amp;E Officer</a:t>
            </a:r>
          </a:p>
          <a:p>
            <a:r>
              <a:rPr lang="en-US" sz="2800" dirty="0" smtClean="0"/>
              <a:t>How frequently or at what intervals do we need this information?</a:t>
            </a:r>
          </a:p>
          <a:p>
            <a:r>
              <a:rPr lang="en-US" sz="2800" dirty="0" smtClean="0"/>
              <a:t>Do the data already exist and are they available?</a:t>
            </a:r>
          </a:p>
          <a:p>
            <a:r>
              <a:rPr lang="en-US" sz="2800" dirty="0" smtClean="0"/>
              <a:t>Are the data of sufficient quality?</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4450" name="Picture 2"/>
          <p:cNvPicPr>
            <a:picLocks noChangeAspect="1" noChangeArrowheads="1"/>
          </p:cNvPicPr>
          <p:nvPr/>
        </p:nvPicPr>
        <p:blipFill>
          <a:blip r:embed="rId3" cstate="print"/>
          <a:srcRect/>
          <a:stretch>
            <a:fillRect/>
          </a:stretch>
        </p:blipFill>
        <p:spPr bwMode="auto">
          <a:xfrm>
            <a:off x="29921" y="0"/>
            <a:ext cx="9114079" cy="688058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4 – Transform Data into Information</a:t>
            </a:r>
            <a:endParaRPr lang="en-US" dirty="0"/>
          </a:p>
        </p:txBody>
      </p:sp>
      <p:sp>
        <p:nvSpPr>
          <p:cNvPr id="3" name="Content Placeholder 2"/>
          <p:cNvSpPr>
            <a:spLocks noGrp="1"/>
          </p:cNvSpPr>
          <p:nvPr>
            <p:ph idx="1"/>
          </p:nvPr>
        </p:nvSpPr>
        <p:spPr>
          <a:xfrm>
            <a:off x="923925" y="1600200"/>
            <a:ext cx="7762875" cy="2443163"/>
          </a:xfrm>
        </p:spPr>
        <p:txBody>
          <a:bodyPr/>
          <a:lstStyle/>
          <a:p>
            <a:r>
              <a:rPr lang="en-US" sz="2800" dirty="0" smtClean="0"/>
              <a:t>Isolate required indicators and/or data elements</a:t>
            </a:r>
          </a:p>
          <a:p>
            <a:r>
              <a:rPr lang="en-US" sz="2800" dirty="0" smtClean="0"/>
              <a:t>Analyze the data and calculate the indicator</a:t>
            </a:r>
          </a:p>
          <a:p>
            <a:r>
              <a:rPr lang="en-US" sz="2800" dirty="0" smtClean="0"/>
              <a:t>Depict data in an image (graph, chart, table)</a:t>
            </a:r>
            <a:endParaRPr lang="en-US" sz="2800" dirty="0"/>
          </a:p>
        </p:txBody>
      </p:sp>
      <p:pic>
        <p:nvPicPr>
          <p:cNvPr id="1026" name="Picture 2"/>
          <p:cNvPicPr>
            <a:picLocks noChangeAspect="1" noChangeArrowheads="1"/>
          </p:cNvPicPr>
          <p:nvPr/>
        </p:nvPicPr>
        <p:blipFill>
          <a:blip r:embed="rId3" cstate="print"/>
          <a:srcRect/>
          <a:stretch>
            <a:fillRect/>
          </a:stretch>
        </p:blipFill>
        <p:spPr bwMode="auto">
          <a:xfrm>
            <a:off x="3005137" y="3978275"/>
            <a:ext cx="3754438" cy="2474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5 – Interpret Information and Draw Conclusions</a:t>
            </a:r>
            <a:endParaRPr lang="en-US" dirty="0"/>
          </a:p>
        </p:txBody>
      </p:sp>
      <p:sp>
        <p:nvSpPr>
          <p:cNvPr id="3" name="Content Placeholder 2"/>
          <p:cNvSpPr>
            <a:spLocks noGrp="1"/>
          </p:cNvSpPr>
          <p:nvPr>
            <p:ph idx="1"/>
          </p:nvPr>
        </p:nvSpPr>
        <p:spPr>
          <a:xfrm>
            <a:off x="923925" y="1800225"/>
            <a:ext cx="7762875" cy="3962400"/>
          </a:xfrm>
        </p:spPr>
        <p:txBody>
          <a:bodyPr/>
          <a:lstStyle/>
          <a:p>
            <a:r>
              <a:rPr lang="en-US" sz="2800" dirty="0" smtClean="0"/>
              <a:t>Convene group or team</a:t>
            </a:r>
          </a:p>
          <a:p>
            <a:r>
              <a:rPr lang="en-US" sz="2800" dirty="0" smtClean="0"/>
              <a:t>Review graphs, tables, and information</a:t>
            </a:r>
          </a:p>
          <a:p>
            <a:r>
              <a:rPr lang="en-US" sz="2800" dirty="0" smtClean="0"/>
              <a:t>Discuss the meaning of these analyses for our programs and facilities</a:t>
            </a:r>
            <a:endParaRPr lang="en-US" sz="2800"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6 – Craft Solutions and Take Action</a:t>
            </a:r>
            <a:endParaRPr lang="en-US" dirty="0"/>
          </a:p>
        </p:txBody>
      </p:sp>
      <p:sp>
        <p:nvSpPr>
          <p:cNvPr id="3" name="Content Placeholder 2"/>
          <p:cNvSpPr>
            <a:spLocks noGrp="1"/>
          </p:cNvSpPr>
          <p:nvPr>
            <p:ph idx="1"/>
          </p:nvPr>
        </p:nvSpPr>
        <p:spPr>
          <a:xfrm>
            <a:off x="923925" y="1943100"/>
            <a:ext cx="7762875" cy="3619500"/>
          </a:xfrm>
        </p:spPr>
        <p:txBody>
          <a:bodyPr/>
          <a:lstStyle/>
          <a:p>
            <a:r>
              <a:rPr lang="en-US" dirty="0" smtClean="0"/>
              <a:t>Discuss conclusions from interpretation</a:t>
            </a:r>
          </a:p>
          <a:p>
            <a:r>
              <a:rPr lang="en-US" dirty="0" smtClean="0"/>
              <a:t>Brainstorm potential solutions</a:t>
            </a:r>
          </a:p>
          <a:p>
            <a:r>
              <a:rPr lang="en-US" dirty="0" smtClean="0"/>
              <a:t>Further specify, craft and prioritize these solutions</a:t>
            </a:r>
          </a:p>
          <a:p>
            <a:r>
              <a:rPr lang="en-US" dirty="0" smtClean="0"/>
              <a:t>Develop an action plan</a:t>
            </a:r>
            <a:endParaRPr lang="en-US"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7 – Continue to Monitor Key Indicators</a:t>
            </a:r>
            <a:endParaRPr lang="en-US" dirty="0"/>
          </a:p>
        </p:txBody>
      </p:sp>
      <p:sp>
        <p:nvSpPr>
          <p:cNvPr id="3" name="Content Placeholder 2"/>
          <p:cNvSpPr>
            <a:spLocks noGrp="1"/>
          </p:cNvSpPr>
          <p:nvPr>
            <p:ph idx="1"/>
          </p:nvPr>
        </p:nvSpPr>
        <p:spPr>
          <a:xfrm>
            <a:off x="981075" y="2028825"/>
            <a:ext cx="7762875" cy="3962400"/>
          </a:xfrm>
        </p:spPr>
        <p:txBody>
          <a:bodyPr/>
          <a:lstStyle/>
          <a:p>
            <a:r>
              <a:rPr lang="en-US" dirty="0" smtClean="0"/>
              <a:t>Monitor key indicators to ensure successful implementation of action plan</a:t>
            </a:r>
          </a:p>
          <a:p>
            <a:r>
              <a:rPr lang="en-US" dirty="0" smtClean="0"/>
              <a:t>Consider monitoring needs: frequency, duration</a:t>
            </a:r>
          </a:p>
          <a:p>
            <a:r>
              <a:rPr lang="en-US" dirty="0" smtClean="0"/>
              <a:t>Develop tool for monitoring</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Small Group Work – Step 1</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sz="3200" dirty="0" smtClean="0"/>
              <a:t>Convene in small groups and choose </a:t>
            </a:r>
            <a:r>
              <a:rPr lang="en-US" sz="3200" dirty="0" err="1" smtClean="0"/>
              <a:t>notetaker</a:t>
            </a:r>
            <a:endParaRPr lang="en-US" sz="3200" dirty="0" smtClean="0"/>
          </a:p>
          <a:p>
            <a:pPr marL="514350" indent="-514350">
              <a:buFont typeface="+mj-lt"/>
              <a:buAutoNum type="arabicPeriod"/>
            </a:pPr>
            <a:r>
              <a:rPr lang="en-US" sz="3200" dirty="0" smtClean="0"/>
              <a:t>Brainstorm a list of questions</a:t>
            </a:r>
          </a:p>
          <a:p>
            <a:pPr marL="514350" indent="-514350">
              <a:buFont typeface="+mj-lt"/>
              <a:buAutoNum type="arabicPeriod"/>
            </a:pPr>
            <a:r>
              <a:rPr lang="en-US" sz="3200" dirty="0" smtClean="0"/>
              <a:t>Further specify and refine the list of questions</a:t>
            </a:r>
            <a:endParaRPr lang="en-US" sz="3200"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Defining Program Success</a:t>
            </a:r>
            <a:endParaRPr lang="en-US" dirty="0"/>
          </a:p>
        </p:txBody>
      </p:sp>
      <p:sp>
        <p:nvSpPr>
          <p:cNvPr id="3" name="Content Placeholder 2"/>
          <p:cNvSpPr>
            <a:spLocks noGrp="1"/>
          </p:cNvSpPr>
          <p:nvPr>
            <p:ph idx="1"/>
          </p:nvPr>
        </p:nvSpPr>
        <p:spPr/>
        <p:txBody>
          <a:bodyPr/>
          <a:lstStyle/>
          <a:p>
            <a:r>
              <a:rPr lang="en-US" dirty="0" smtClean="0"/>
              <a:t>What do you want or need to know in order to say your program is working?</a:t>
            </a:r>
          </a:p>
          <a:p>
            <a:r>
              <a:rPr lang="en-US" dirty="0" smtClean="0"/>
              <a:t>How do you know that your program or service is working?</a:t>
            </a:r>
          </a:p>
          <a:p>
            <a:r>
              <a:rPr lang="en-US" dirty="0" smtClean="0"/>
              <a:t>Is your program or service improving client’s health?</a:t>
            </a:r>
          </a:p>
          <a:p>
            <a:r>
              <a:rPr lang="en-US" dirty="0" smtClean="0"/>
              <a:t>How do you know if there are problems or that your program is not achieving its pre-determined objectives?</a:t>
            </a:r>
            <a:endParaRPr lang="en-US"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Small Group Work – Step 2</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dirty="0" smtClean="0"/>
              <a:t>Reconvene in small groups and choose </a:t>
            </a:r>
            <a:r>
              <a:rPr lang="en-US" dirty="0" err="1" smtClean="0"/>
              <a:t>notetaker</a:t>
            </a:r>
            <a:endParaRPr lang="en-US" dirty="0" smtClean="0"/>
          </a:p>
          <a:p>
            <a:pPr marL="514350" indent="-514350">
              <a:buFont typeface="+mj-lt"/>
              <a:buAutoNum type="arabicPeriod"/>
            </a:pPr>
            <a:r>
              <a:rPr lang="en-US" dirty="0" smtClean="0"/>
              <a:t>Using the prioritizing worksheet, identify three priority questions to investigate</a:t>
            </a:r>
            <a:endParaRPr lang="en-US"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p:txBody>
          <a:bodyPr/>
          <a:lstStyle/>
          <a:p>
            <a:r>
              <a:rPr lang="en-ZA" dirty="0" smtClean="0"/>
              <a:t>Session 4</a:t>
            </a:r>
            <a:endParaRPr lang="en-ZA" dirty="0"/>
          </a:p>
        </p:txBody>
      </p:sp>
      <p:sp>
        <p:nvSpPr>
          <p:cNvPr id="3" name="Subtitle 2"/>
          <p:cNvSpPr>
            <a:spLocks noGrp="1"/>
          </p:cNvSpPr>
          <p:nvPr>
            <p:ph type="subTitle" sz="quarter" idx="1"/>
          </p:nvPr>
        </p:nvSpPr>
        <p:spPr/>
        <p:txBody>
          <a:bodyPr/>
          <a:lstStyle/>
          <a:p>
            <a:r>
              <a:rPr lang="en-ZA" dirty="0" smtClean="0"/>
              <a:t>Use</a:t>
            </a:r>
            <a:endParaRPr lang="en-ZA"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5 – Interpret Information and Draw Conclusions</a:t>
            </a:r>
            <a:endParaRPr lang="en-US" dirty="0"/>
          </a:p>
        </p:txBody>
      </p:sp>
      <p:sp>
        <p:nvSpPr>
          <p:cNvPr id="3" name="Content Placeholder 2"/>
          <p:cNvSpPr>
            <a:spLocks noGrp="1"/>
          </p:cNvSpPr>
          <p:nvPr>
            <p:ph idx="1"/>
          </p:nvPr>
        </p:nvSpPr>
        <p:spPr>
          <a:xfrm>
            <a:off x="923925" y="1828800"/>
            <a:ext cx="7762875" cy="3733800"/>
          </a:xfrm>
        </p:spPr>
        <p:txBody>
          <a:bodyPr/>
          <a:lstStyle/>
          <a:p>
            <a:r>
              <a:rPr lang="en-US" dirty="0" smtClean="0"/>
              <a:t>Convene group or team</a:t>
            </a:r>
          </a:p>
          <a:p>
            <a:r>
              <a:rPr lang="en-US" dirty="0" smtClean="0"/>
              <a:t>Review graphs, tables, and information</a:t>
            </a:r>
          </a:p>
          <a:p>
            <a:r>
              <a:rPr lang="en-US" dirty="0" smtClean="0"/>
              <a:t>Discuss meaning of these analyses for our programs and facilities</a:t>
            </a:r>
            <a:endParaRPr lang="en-US"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to involve</a:t>
            </a:r>
            <a:endParaRPr lang="en-US" dirty="0"/>
          </a:p>
        </p:txBody>
      </p:sp>
      <p:sp>
        <p:nvSpPr>
          <p:cNvPr id="3" name="Content Placeholder 2"/>
          <p:cNvSpPr>
            <a:spLocks noGrp="1"/>
          </p:cNvSpPr>
          <p:nvPr>
            <p:ph idx="1"/>
          </p:nvPr>
        </p:nvSpPr>
        <p:spPr/>
        <p:txBody>
          <a:bodyPr/>
          <a:lstStyle/>
          <a:p>
            <a:r>
              <a:rPr lang="en-US" dirty="0" smtClean="0"/>
              <a:t>Management</a:t>
            </a:r>
          </a:p>
          <a:p>
            <a:r>
              <a:rPr lang="en-US" dirty="0" smtClean="0"/>
              <a:t>Administrators</a:t>
            </a:r>
          </a:p>
          <a:p>
            <a:r>
              <a:rPr lang="en-US" dirty="0" smtClean="0"/>
              <a:t>Service providers and counselors</a:t>
            </a:r>
          </a:p>
          <a:p>
            <a:r>
              <a:rPr lang="en-US" dirty="0" smtClean="0"/>
              <a:t>Data specialists</a:t>
            </a:r>
          </a:p>
          <a:p>
            <a:r>
              <a:rPr lang="en-US" dirty="0" smtClean="0"/>
              <a:t>Representatives of community</a:t>
            </a:r>
            <a:endParaRPr lang="en-US"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smtClean="0"/>
              <a:t>Data Analysis</a:t>
            </a:r>
          </a:p>
        </p:txBody>
      </p:sp>
      <p:sp>
        <p:nvSpPr>
          <p:cNvPr id="18435" name="Content Placeholder 2"/>
          <p:cNvSpPr>
            <a:spLocks noGrp="1"/>
          </p:cNvSpPr>
          <p:nvPr>
            <p:ph idx="1"/>
          </p:nvPr>
        </p:nvSpPr>
        <p:spPr/>
        <p:txBody>
          <a:bodyPr/>
          <a:lstStyle/>
          <a:p>
            <a:pPr eaLnBrk="1" hangingPunct="1">
              <a:lnSpc>
                <a:spcPct val="90000"/>
              </a:lnSpc>
            </a:pPr>
            <a:r>
              <a:rPr lang="en-GB" dirty="0" smtClean="0"/>
              <a:t>Process of describing data. </a:t>
            </a:r>
          </a:p>
          <a:p>
            <a:pPr eaLnBrk="1" hangingPunct="1">
              <a:lnSpc>
                <a:spcPct val="90000"/>
              </a:lnSpc>
            </a:pPr>
            <a:r>
              <a:rPr lang="en-GB" dirty="0" smtClean="0"/>
              <a:t>Turning raw data into useful information.</a:t>
            </a:r>
          </a:p>
          <a:p>
            <a:pPr eaLnBrk="1" hangingPunct="1">
              <a:lnSpc>
                <a:spcPct val="90000"/>
              </a:lnSpc>
            </a:pPr>
            <a:r>
              <a:rPr lang="en-GB" dirty="0" smtClean="0"/>
              <a:t>Do not need special computer software.</a:t>
            </a:r>
          </a:p>
          <a:p>
            <a:pPr eaLnBrk="1" hangingPunct="1">
              <a:lnSpc>
                <a:spcPct val="90000"/>
              </a:lnSpc>
            </a:pPr>
            <a:r>
              <a:rPr lang="en-US" dirty="0" smtClean="0"/>
              <a:t>Provides answers to questions within programs or research questions being studied.</a:t>
            </a:r>
          </a:p>
          <a:p>
            <a:pPr eaLnBrk="1" hangingPunct="1">
              <a:lnSpc>
                <a:spcPct val="90000"/>
              </a:lnSpc>
            </a:pPr>
            <a:r>
              <a:rPr lang="en-GB" dirty="0" smtClean="0"/>
              <a:t>Even the greatest amount and best quality data mean nothing if not properly analyzed or if not analyzed at all</a:t>
            </a:r>
            <a:endParaRPr lang="en-US" dirty="0" smtClean="0"/>
          </a:p>
          <a:p>
            <a:endParaRPr lang="en-US" dirty="0" smtClean="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p:txBody>
          <a:bodyPr/>
          <a:lstStyle/>
          <a:p>
            <a:r>
              <a:rPr lang="en-US" dirty="0" smtClean="0"/>
              <a:t>Analysis vs. interpretation</a:t>
            </a:r>
          </a:p>
        </p:txBody>
      </p:sp>
      <p:sp>
        <p:nvSpPr>
          <p:cNvPr id="83971" name="Content Placeholder 2"/>
          <p:cNvSpPr>
            <a:spLocks noGrp="1"/>
          </p:cNvSpPr>
          <p:nvPr>
            <p:ph idx="1"/>
          </p:nvPr>
        </p:nvSpPr>
        <p:spPr/>
        <p:txBody>
          <a:bodyPr/>
          <a:lstStyle/>
          <a:p>
            <a:r>
              <a:rPr lang="en-US" dirty="0" smtClean="0"/>
              <a:t>Analysis</a:t>
            </a:r>
          </a:p>
          <a:p>
            <a:pPr lvl="1"/>
            <a:r>
              <a:rPr lang="en-US" dirty="0" smtClean="0"/>
              <a:t>describing data with tables, graphs, or narrative; </a:t>
            </a:r>
          </a:p>
          <a:p>
            <a:pPr lvl="1"/>
            <a:r>
              <a:rPr lang="en-US" dirty="0" smtClean="0"/>
              <a:t>transforming data into information</a:t>
            </a:r>
          </a:p>
          <a:p>
            <a:r>
              <a:rPr lang="en-US" dirty="0" smtClean="0"/>
              <a:t>Interpretation</a:t>
            </a:r>
          </a:p>
          <a:p>
            <a:pPr lvl="1"/>
            <a:r>
              <a:rPr lang="en-US" dirty="0" smtClean="0"/>
              <a:t>adding meaning to information by making connections and comparisons and by exploring causes and consequences</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346364" y="173182"/>
            <a:ext cx="8229600" cy="808038"/>
          </a:xfrm>
        </p:spPr>
        <p:txBody>
          <a:bodyPr/>
          <a:lstStyle/>
          <a:p>
            <a:r>
              <a:rPr lang="en-US" sz="3600" b="1" dirty="0" smtClean="0">
                <a:latin typeface="Calibri" pitchFamily="34" charset="0"/>
              </a:rPr>
              <a:t>…</a:t>
            </a:r>
            <a:r>
              <a:rPr lang="en-US" sz="3600" b="1" dirty="0">
                <a:latin typeface="Calibri" pitchFamily="34" charset="0"/>
              </a:rPr>
              <a:t>FOUR BASIC GRAPHS</a:t>
            </a:r>
          </a:p>
        </p:txBody>
      </p:sp>
      <p:sp>
        <p:nvSpPr>
          <p:cNvPr id="100355" name="Rectangle 3"/>
          <p:cNvSpPr>
            <a:spLocks noGrp="1" noChangeArrowheads="1"/>
          </p:cNvSpPr>
          <p:nvPr>
            <p:ph type="body" idx="1"/>
          </p:nvPr>
        </p:nvSpPr>
        <p:spPr>
          <a:xfrm>
            <a:off x="484909" y="720435"/>
            <a:ext cx="7758545" cy="4613565"/>
          </a:xfrm>
        </p:spPr>
        <p:txBody>
          <a:bodyPr/>
          <a:lstStyle/>
          <a:p>
            <a:pPr marL="609600" indent="-609600">
              <a:lnSpc>
                <a:spcPct val="90000"/>
              </a:lnSpc>
              <a:buFont typeface="Wingdings" pitchFamily="2" charset="2"/>
              <a:buNone/>
            </a:pPr>
            <a:endParaRPr lang="en-US" sz="2400" dirty="0">
              <a:latin typeface="Calibri" pitchFamily="34" charset="0"/>
            </a:endParaRPr>
          </a:p>
          <a:p>
            <a:pPr marL="609600" indent="-609600">
              <a:lnSpc>
                <a:spcPct val="90000"/>
              </a:lnSpc>
              <a:buSzTx/>
              <a:buFont typeface="Wingdings" pitchFamily="2" charset="2"/>
              <a:buNone/>
            </a:pPr>
            <a:r>
              <a:rPr lang="en-US" sz="2400" dirty="0">
                <a:latin typeface="Calibri" pitchFamily="34" charset="0"/>
              </a:rPr>
              <a:t>		Pie charts</a:t>
            </a:r>
          </a:p>
          <a:p>
            <a:pPr marL="609600" indent="-609600">
              <a:lnSpc>
                <a:spcPct val="90000"/>
              </a:lnSpc>
              <a:buSzTx/>
              <a:buFont typeface="Wingdings" pitchFamily="2" charset="2"/>
              <a:buNone/>
            </a:pPr>
            <a:endParaRPr lang="en-US" sz="4000" dirty="0">
              <a:latin typeface="Calibri" pitchFamily="34" charset="0"/>
            </a:endParaRPr>
          </a:p>
          <a:p>
            <a:pPr marL="609600" indent="-609600">
              <a:lnSpc>
                <a:spcPct val="90000"/>
              </a:lnSpc>
              <a:buSzTx/>
              <a:buFont typeface="Wingdings" pitchFamily="2" charset="2"/>
              <a:buNone/>
            </a:pPr>
            <a:r>
              <a:rPr lang="en-US" sz="2400" dirty="0">
                <a:latin typeface="Calibri" pitchFamily="34" charset="0"/>
              </a:rPr>
              <a:t>		Bar graphs</a:t>
            </a:r>
          </a:p>
          <a:p>
            <a:pPr marL="609600" indent="-609600">
              <a:lnSpc>
                <a:spcPct val="90000"/>
              </a:lnSpc>
              <a:buSzTx/>
              <a:buFont typeface="Wingdings" pitchFamily="2" charset="2"/>
              <a:buNone/>
            </a:pPr>
            <a:endParaRPr lang="en-US" sz="4000" dirty="0">
              <a:latin typeface="Calibri" pitchFamily="34" charset="0"/>
            </a:endParaRPr>
          </a:p>
          <a:p>
            <a:pPr marL="609600" indent="-609600">
              <a:lnSpc>
                <a:spcPct val="90000"/>
              </a:lnSpc>
              <a:buSzTx/>
              <a:buFont typeface="Wingdings" pitchFamily="2" charset="2"/>
              <a:buNone/>
            </a:pPr>
            <a:r>
              <a:rPr lang="en-US" sz="2400" dirty="0">
                <a:latin typeface="Calibri" pitchFamily="34" charset="0"/>
              </a:rPr>
              <a:t>		Line graphs</a:t>
            </a:r>
          </a:p>
          <a:p>
            <a:pPr marL="609600" indent="-609600">
              <a:lnSpc>
                <a:spcPct val="90000"/>
              </a:lnSpc>
              <a:buSzTx/>
              <a:buFont typeface="Wingdings" pitchFamily="2" charset="2"/>
              <a:buNone/>
            </a:pPr>
            <a:endParaRPr lang="en-US" sz="4000" dirty="0">
              <a:latin typeface="Calibri" pitchFamily="34" charset="0"/>
            </a:endParaRPr>
          </a:p>
          <a:p>
            <a:pPr marL="609600" indent="-609600">
              <a:lnSpc>
                <a:spcPct val="90000"/>
              </a:lnSpc>
              <a:buSzTx/>
              <a:buFont typeface="Wingdings" pitchFamily="2" charset="2"/>
              <a:buNone/>
            </a:pPr>
            <a:r>
              <a:rPr lang="en-US" sz="2400" dirty="0">
                <a:latin typeface="Calibri" pitchFamily="34" charset="0"/>
              </a:rPr>
              <a:t>		Histograms </a:t>
            </a:r>
          </a:p>
        </p:txBody>
      </p:sp>
      <p:pic>
        <p:nvPicPr>
          <p:cNvPr id="100357" name="Picture 5" descr="ist1_1207429-pie-chart"/>
          <p:cNvPicPr>
            <a:picLocks noChangeAspect="1" noChangeArrowheads="1"/>
          </p:cNvPicPr>
          <p:nvPr/>
        </p:nvPicPr>
        <p:blipFill>
          <a:blip r:embed="rId3"/>
          <a:srcRect/>
          <a:stretch>
            <a:fillRect/>
          </a:stretch>
        </p:blipFill>
        <p:spPr bwMode="auto">
          <a:xfrm>
            <a:off x="3457720" y="1098696"/>
            <a:ext cx="1244600" cy="938212"/>
          </a:xfrm>
          <a:prstGeom prst="rect">
            <a:avLst/>
          </a:prstGeom>
          <a:noFill/>
        </p:spPr>
      </p:pic>
      <p:pic>
        <p:nvPicPr>
          <p:cNvPr id="100358" name="Picture 6" descr="ist1_7973686-3d-graph"/>
          <p:cNvPicPr>
            <a:picLocks noChangeAspect="1" noChangeArrowheads="1"/>
          </p:cNvPicPr>
          <p:nvPr/>
        </p:nvPicPr>
        <p:blipFill>
          <a:blip r:embed="rId4"/>
          <a:srcRect/>
          <a:stretch>
            <a:fillRect/>
          </a:stretch>
        </p:blipFill>
        <p:spPr bwMode="auto">
          <a:xfrm>
            <a:off x="3469409" y="2171700"/>
            <a:ext cx="1255713" cy="946150"/>
          </a:xfrm>
          <a:prstGeom prst="rect">
            <a:avLst/>
          </a:prstGeom>
          <a:noFill/>
        </p:spPr>
      </p:pic>
      <p:pic>
        <p:nvPicPr>
          <p:cNvPr id="100359" name="Picture 7" descr="ist1_8380996-3d-chart-of-recession"/>
          <p:cNvPicPr>
            <a:picLocks noChangeAspect="1" noChangeArrowheads="1"/>
          </p:cNvPicPr>
          <p:nvPr/>
        </p:nvPicPr>
        <p:blipFill>
          <a:blip r:embed="rId5"/>
          <a:srcRect/>
          <a:stretch>
            <a:fillRect/>
          </a:stretch>
        </p:blipFill>
        <p:spPr bwMode="auto">
          <a:xfrm>
            <a:off x="3485429" y="3245283"/>
            <a:ext cx="1227137" cy="1227137"/>
          </a:xfrm>
          <a:prstGeom prst="rect">
            <a:avLst/>
          </a:prstGeom>
          <a:noFill/>
        </p:spPr>
      </p:pic>
      <p:pic>
        <p:nvPicPr>
          <p:cNvPr id="100360" name="Picture 8" descr="histogram_images"/>
          <p:cNvPicPr>
            <a:picLocks noChangeAspect="1" noChangeArrowheads="1"/>
          </p:cNvPicPr>
          <p:nvPr/>
        </p:nvPicPr>
        <p:blipFill>
          <a:blip r:embed="rId6"/>
          <a:srcRect/>
          <a:stretch>
            <a:fillRect/>
          </a:stretch>
        </p:blipFill>
        <p:spPr bwMode="auto">
          <a:xfrm>
            <a:off x="3586163" y="4680816"/>
            <a:ext cx="1371600" cy="1114425"/>
          </a:xfrm>
          <a:prstGeom prst="rect">
            <a:avLst/>
          </a:prstGeom>
          <a:noFill/>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Epidemiological approach</a:t>
            </a:r>
            <a:endParaRPr lang="en-ZA" dirty="0"/>
          </a:p>
        </p:txBody>
      </p:sp>
      <p:sp>
        <p:nvSpPr>
          <p:cNvPr id="3" name="Content Placeholder 2"/>
          <p:cNvSpPr>
            <a:spLocks noGrp="1"/>
          </p:cNvSpPr>
          <p:nvPr>
            <p:ph idx="1"/>
          </p:nvPr>
        </p:nvSpPr>
        <p:spPr/>
        <p:txBody>
          <a:bodyPr/>
          <a:lstStyle/>
          <a:p>
            <a:r>
              <a:rPr lang="en-ZA" dirty="0" smtClean="0"/>
              <a:t>Person</a:t>
            </a:r>
          </a:p>
          <a:p>
            <a:r>
              <a:rPr lang="en-ZA" dirty="0" smtClean="0"/>
              <a:t>Place </a:t>
            </a:r>
          </a:p>
          <a:p>
            <a:r>
              <a:rPr lang="en-ZA" dirty="0" smtClean="0"/>
              <a:t>time</a:t>
            </a:r>
            <a:endParaRPr lang="en-ZA" dirty="0"/>
          </a:p>
        </p:txBody>
      </p:sp>
      <p:sp>
        <p:nvSpPr>
          <p:cNvPr id="4" name="Slide Number Placeholder 3"/>
          <p:cNvSpPr>
            <a:spLocks noGrp="1"/>
          </p:cNvSpPr>
          <p:nvPr>
            <p:ph type="sldNum" sz="quarter" idx="10"/>
          </p:nvPr>
        </p:nvSpPr>
        <p:spPr/>
        <p:txBody>
          <a:bodyPr/>
          <a:lstStyle/>
          <a:p>
            <a:fld id="{3396FC60-653E-41F2-85E4-B673336B7DEC}" type="slidenum">
              <a:rPr lang="en-US" smtClean="0"/>
              <a:pPr/>
              <a:t>69</a:t>
            </a:fld>
            <a:endParaRPr lang="en-US" sz="120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533400" y="1524000"/>
          <a:ext cx="8153400" cy="518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6019" name="Title 5"/>
          <p:cNvSpPr>
            <a:spLocks noGrp="1"/>
          </p:cNvSpPr>
          <p:nvPr>
            <p:ph type="title"/>
          </p:nvPr>
        </p:nvSpPr>
        <p:spPr>
          <a:xfrm>
            <a:off x="457200" y="457200"/>
            <a:ext cx="8229600" cy="1143000"/>
          </a:xfrm>
        </p:spPr>
        <p:txBody>
          <a:bodyPr>
            <a:noAutofit/>
          </a:bodyPr>
          <a:lstStyle/>
          <a:p>
            <a:r>
              <a:rPr lang="en-US" dirty="0" smtClean="0"/>
              <a:t>How should we approach interpretation?</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a:xfrm>
            <a:off x="923925" y="0"/>
            <a:ext cx="7762875" cy="1417638"/>
          </a:xfrm>
        </p:spPr>
        <p:txBody>
          <a:bodyPr/>
          <a:lstStyle/>
          <a:p>
            <a:pPr eaLnBrk="1" hangingPunct="1"/>
            <a:r>
              <a:rPr lang="en-US" dirty="0" smtClean="0"/>
              <a:t>Interpreting data</a:t>
            </a:r>
          </a:p>
        </p:txBody>
      </p:sp>
      <p:sp>
        <p:nvSpPr>
          <p:cNvPr id="84995" name="Content Placeholder 2"/>
          <p:cNvSpPr>
            <a:spLocks noGrp="1"/>
          </p:cNvSpPr>
          <p:nvPr>
            <p:ph idx="1"/>
          </p:nvPr>
        </p:nvSpPr>
        <p:spPr>
          <a:xfrm>
            <a:off x="522143" y="858982"/>
            <a:ext cx="7762875" cy="4979324"/>
          </a:xfrm>
        </p:spPr>
        <p:txBody>
          <a:bodyPr>
            <a:normAutofit fontScale="85000" lnSpcReduction="10000"/>
          </a:bodyPr>
          <a:lstStyle/>
          <a:p>
            <a:pPr eaLnBrk="1" hangingPunct="1"/>
            <a:r>
              <a:rPr lang="en-US" sz="3000" dirty="0" smtClean="0"/>
              <a:t>Are we doing better or worse than we expected?</a:t>
            </a:r>
          </a:p>
          <a:p>
            <a:pPr lvl="1" eaLnBrk="1" hangingPunct="1"/>
            <a:r>
              <a:rPr lang="en-US" sz="2600" dirty="0" smtClean="0"/>
              <a:t>Does the indicator meet the target?</a:t>
            </a:r>
          </a:p>
          <a:p>
            <a:pPr lvl="1" eaLnBrk="1" hangingPunct="1"/>
            <a:r>
              <a:rPr lang="en-US" sz="2600" dirty="0" smtClean="0"/>
              <a:t>How does the coverage of services compare to what we expected to achieve? </a:t>
            </a:r>
          </a:p>
          <a:p>
            <a:pPr lvl="1" eaLnBrk="1" hangingPunct="1"/>
            <a:r>
              <a:rPr lang="en-US" sz="2600" dirty="0" smtClean="0"/>
              <a:t>What percent achievement have we attained?</a:t>
            </a:r>
            <a:endParaRPr lang="en-US" sz="1100" b="1" dirty="0" smtClean="0"/>
          </a:p>
          <a:p>
            <a:pPr eaLnBrk="1" hangingPunct="1"/>
            <a:r>
              <a:rPr lang="en-US" sz="3000" dirty="0" smtClean="0"/>
              <a:t>What is the programmatic relevance of the finding?</a:t>
            </a:r>
          </a:p>
          <a:p>
            <a:pPr eaLnBrk="1" hangingPunct="1"/>
            <a:r>
              <a:rPr lang="en-US" sz="3000" dirty="0" smtClean="0"/>
              <a:t>What are the potential reasons for the finding?</a:t>
            </a:r>
          </a:p>
          <a:p>
            <a:pPr eaLnBrk="1" hangingPunct="1"/>
            <a:r>
              <a:rPr lang="en-US" sz="3000" dirty="0" smtClean="0"/>
              <a:t>What other data should be reviewed to understand the finding? </a:t>
            </a:r>
          </a:p>
          <a:p>
            <a:pPr eaLnBrk="1" hangingPunct="1"/>
            <a:r>
              <a:rPr lang="en-US" sz="3000" dirty="0" smtClean="0"/>
              <a:t>How does it compare?  (</a:t>
            </a:r>
            <a:r>
              <a:rPr lang="en-US" sz="2400" dirty="0" smtClean="0"/>
              <a:t>trends, group differences)</a:t>
            </a:r>
          </a:p>
          <a:p>
            <a:pPr eaLnBrk="1" hangingPunct="1"/>
            <a:endParaRPr lang="en-US" dirty="0" smtClean="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Different paths may appear</a:t>
            </a:r>
            <a:endParaRPr lang="en-US" dirty="0"/>
          </a:p>
        </p:txBody>
      </p:sp>
      <p:graphicFrame>
        <p:nvGraphicFramePr>
          <p:cNvPr id="6" name="Content Placeholder 5"/>
          <p:cNvGraphicFramePr>
            <a:graphicFrameLocks noGrp="1"/>
          </p:cNvGraphicFramePr>
          <p:nvPr>
            <p:ph idx="1"/>
          </p:nvPr>
        </p:nvGraphicFramePr>
        <p:xfrm>
          <a:off x="457201" y="1127760"/>
          <a:ext cx="8229600" cy="4907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5"/>
          <p:cNvSpPr>
            <a:spLocks noChangeArrowheads="1"/>
          </p:cNvSpPr>
          <p:nvPr/>
        </p:nvSpPr>
        <p:spPr bwMode="auto">
          <a:xfrm>
            <a:off x="873125" y="3724275"/>
            <a:ext cx="3162300" cy="760413"/>
          </a:xfrm>
          <a:prstGeom prst="roundRect">
            <a:avLst>
              <a:gd name="adj" fmla="val 16667"/>
            </a:avLst>
          </a:prstGeom>
          <a:solidFill>
            <a:srgbClr val="CCFFCC"/>
          </a:solidFill>
          <a:ln w="9525">
            <a:solidFill>
              <a:schemeClr val="tx1"/>
            </a:solidFill>
            <a:round/>
            <a:headEnd/>
            <a:tailEnd/>
          </a:ln>
        </p:spPr>
        <p:txBody>
          <a:bodyPr anchor="ctr"/>
          <a:lstStyle/>
          <a:p>
            <a:r>
              <a:rPr lang="en-US" sz="2400" b="1" dirty="0">
                <a:solidFill>
                  <a:schemeClr val="bg1"/>
                </a:solidFill>
              </a:rPr>
              <a:t>Tested for HIV</a:t>
            </a:r>
          </a:p>
        </p:txBody>
      </p:sp>
      <p:sp>
        <p:nvSpPr>
          <p:cNvPr id="13315" name="AutoShape 6"/>
          <p:cNvSpPr>
            <a:spLocks noChangeArrowheads="1"/>
          </p:cNvSpPr>
          <p:nvPr/>
        </p:nvSpPr>
        <p:spPr bwMode="auto">
          <a:xfrm>
            <a:off x="908050" y="2046288"/>
            <a:ext cx="3379788" cy="687387"/>
          </a:xfrm>
          <a:prstGeom prst="roundRect">
            <a:avLst>
              <a:gd name="adj" fmla="val 16667"/>
            </a:avLst>
          </a:prstGeom>
          <a:solidFill>
            <a:srgbClr val="FFFF99"/>
          </a:solidFill>
          <a:ln w="9525">
            <a:solidFill>
              <a:schemeClr val="tx1"/>
            </a:solidFill>
            <a:round/>
            <a:headEnd/>
            <a:tailEnd/>
          </a:ln>
        </p:spPr>
        <p:txBody>
          <a:bodyPr anchor="ctr"/>
          <a:lstStyle/>
          <a:p>
            <a:r>
              <a:rPr lang="en-US" sz="2400" b="1" dirty="0">
                <a:solidFill>
                  <a:schemeClr val="bg1"/>
                </a:solidFill>
              </a:rPr>
              <a:t>Sought prenatal care</a:t>
            </a:r>
          </a:p>
        </p:txBody>
      </p:sp>
      <p:sp>
        <p:nvSpPr>
          <p:cNvPr id="13316" name="Rectangle 7"/>
          <p:cNvSpPr>
            <a:spLocks noChangeArrowheads="1"/>
          </p:cNvSpPr>
          <p:nvPr/>
        </p:nvSpPr>
        <p:spPr bwMode="auto">
          <a:xfrm>
            <a:off x="931863" y="200025"/>
            <a:ext cx="3302000" cy="658813"/>
          </a:xfrm>
          <a:prstGeom prst="rect">
            <a:avLst/>
          </a:prstGeom>
          <a:solidFill>
            <a:srgbClr val="FF0000"/>
          </a:solidFill>
          <a:ln w="9525">
            <a:solidFill>
              <a:schemeClr val="tx1"/>
            </a:solidFill>
            <a:miter lim="800000"/>
            <a:headEnd/>
            <a:tailEnd/>
          </a:ln>
        </p:spPr>
        <p:txBody>
          <a:bodyPr anchor="ctr"/>
          <a:lstStyle/>
          <a:p>
            <a:pPr algn="ctr"/>
            <a:r>
              <a:rPr lang="en-US" sz="2400" b="1" dirty="0"/>
              <a:t>All pregnant women (2000 women)</a:t>
            </a:r>
          </a:p>
        </p:txBody>
      </p:sp>
      <p:sp>
        <p:nvSpPr>
          <p:cNvPr id="13317" name="Rectangle 8"/>
          <p:cNvSpPr>
            <a:spLocks noChangeArrowheads="1"/>
          </p:cNvSpPr>
          <p:nvPr/>
        </p:nvSpPr>
        <p:spPr bwMode="auto">
          <a:xfrm>
            <a:off x="1196975" y="5564188"/>
            <a:ext cx="2706688" cy="819150"/>
          </a:xfrm>
          <a:prstGeom prst="rect">
            <a:avLst/>
          </a:prstGeom>
          <a:solidFill>
            <a:srgbClr val="00FF00">
              <a:alpha val="50195"/>
            </a:srgbClr>
          </a:solidFill>
          <a:ln w="9525">
            <a:solidFill>
              <a:schemeClr val="tx1"/>
            </a:solidFill>
            <a:miter lim="800000"/>
            <a:headEnd/>
            <a:tailEnd/>
          </a:ln>
        </p:spPr>
        <p:txBody>
          <a:bodyPr anchor="ctr"/>
          <a:lstStyle/>
          <a:p>
            <a:r>
              <a:rPr lang="en-US" sz="2400" b="1" dirty="0"/>
              <a:t>Received prophylaxis</a:t>
            </a:r>
          </a:p>
        </p:txBody>
      </p:sp>
      <p:sp>
        <p:nvSpPr>
          <p:cNvPr id="13318" name="AutoShape 39"/>
          <p:cNvSpPr>
            <a:spLocks noChangeArrowheads="1"/>
          </p:cNvSpPr>
          <p:nvPr/>
        </p:nvSpPr>
        <p:spPr bwMode="auto">
          <a:xfrm>
            <a:off x="6083300" y="2852738"/>
            <a:ext cx="2189163" cy="1152525"/>
          </a:xfrm>
          <a:prstGeom prst="roundRect">
            <a:avLst>
              <a:gd name="adj" fmla="val 16667"/>
            </a:avLst>
          </a:prstGeom>
          <a:solidFill>
            <a:srgbClr val="CCFFCC"/>
          </a:solidFill>
          <a:ln w="9525">
            <a:solidFill>
              <a:schemeClr val="tx1"/>
            </a:solidFill>
            <a:round/>
            <a:headEnd/>
            <a:tailEnd/>
          </a:ln>
        </p:spPr>
        <p:txBody>
          <a:bodyPr anchor="ctr"/>
          <a:lstStyle/>
          <a:p>
            <a:r>
              <a:rPr lang="en-US" sz="2400" b="1" dirty="0">
                <a:solidFill>
                  <a:schemeClr val="bg1"/>
                </a:solidFill>
              </a:rPr>
              <a:t>400 received HIV- </a:t>
            </a:r>
            <a:r>
              <a:rPr lang="en-US" sz="2400" b="1" dirty="0" smtClean="0">
                <a:solidFill>
                  <a:schemeClr val="bg1"/>
                </a:solidFill>
              </a:rPr>
              <a:t>result</a:t>
            </a:r>
            <a:endParaRPr lang="en-US" sz="2400" b="1" dirty="0">
              <a:solidFill>
                <a:schemeClr val="bg1"/>
              </a:solidFill>
            </a:endParaRPr>
          </a:p>
        </p:txBody>
      </p:sp>
      <p:sp>
        <p:nvSpPr>
          <p:cNvPr id="13319" name="AutoShape 40"/>
          <p:cNvSpPr>
            <a:spLocks noChangeArrowheads="1"/>
          </p:cNvSpPr>
          <p:nvPr/>
        </p:nvSpPr>
        <p:spPr bwMode="auto">
          <a:xfrm>
            <a:off x="6089650" y="4505325"/>
            <a:ext cx="2276475" cy="1152525"/>
          </a:xfrm>
          <a:prstGeom prst="roundRect">
            <a:avLst>
              <a:gd name="adj" fmla="val 16667"/>
            </a:avLst>
          </a:prstGeom>
          <a:solidFill>
            <a:srgbClr val="CCFFCC"/>
          </a:solidFill>
          <a:ln w="9525">
            <a:solidFill>
              <a:schemeClr val="tx1"/>
            </a:solidFill>
            <a:round/>
            <a:headEnd/>
            <a:tailEnd/>
          </a:ln>
        </p:spPr>
        <p:txBody>
          <a:bodyPr anchor="ctr"/>
          <a:lstStyle/>
          <a:p>
            <a:r>
              <a:rPr lang="en-US" sz="2400" b="1" dirty="0">
                <a:solidFill>
                  <a:schemeClr val="bg1"/>
                </a:solidFill>
              </a:rPr>
              <a:t>100 received HIV+ result</a:t>
            </a:r>
          </a:p>
        </p:txBody>
      </p:sp>
      <p:sp>
        <p:nvSpPr>
          <p:cNvPr id="13320" name="AutoShape 47"/>
          <p:cNvSpPr>
            <a:spLocks noChangeArrowheads="1"/>
          </p:cNvSpPr>
          <p:nvPr/>
        </p:nvSpPr>
        <p:spPr bwMode="auto">
          <a:xfrm>
            <a:off x="1679575" y="873125"/>
            <a:ext cx="1785938" cy="1146175"/>
          </a:xfrm>
          <a:prstGeom prst="downArrow">
            <a:avLst>
              <a:gd name="adj1" fmla="val 50000"/>
              <a:gd name="adj2" fmla="val 25000"/>
            </a:avLst>
          </a:prstGeom>
          <a:solidFill>
            <a:srgbClr val="FF0000"/>
          </a:solidFill>
          <a:ln w="9525" algn="ctr">
            <a:solidFill>
              <a:schemeClr val="tx1"/>
            </a:solidFill>
            <a:miter lim="800000"/>
            <a:headEnd/>
            <a:tailEnd/>
          </a:ln>
        </p:spPr>
        <p:txBody>
          <a:bodyPr wrap="none" lIns="91436" tIns="45718" rIns="91436" bIns="45718" anchor="ctr"/>
          <a:lstStyle/>
          <a:p>
            <a:r>
              <a:rPr lang="en-US" sz="2400" b="1" dirty="0"/>
              <a:t>1000</a:t>
            </a:r>
          </a:p>
        </p:txBody>
      </p:sp>
      <p:sp>
        <p:nvSpPr>
          <p:cNvPr id="13321" name="AutoShape 48"/>
          <p:cNvSpPr>
            <a:spLocks noChangeArrowheads="1"/>
          </p:cNvSpPr>
          <p:nvPr/>
        </p:nvSpPr>
        <p:spPr bwMode="auto">
          <a:xfrm>
            <a:off x="1931988" y="2760663"/>
            <a:ext cx="1336675" cy="928687"/>
          </a:xfrm>
          <a:prstGeom prst="downArrow">
            <a:avLst>
              <a:gd name="adj1" fmla="val 50000"/>
              <a:gd name="adj2" fmla="val 25000"/>
            </a:avLst>
          </a:prstGeom>
          <a:solidFill>
            <a:srgbClr val="FFFF99"/>
          </a:solidFill>
          <a:ln w="9525" algn="ctr">
            <a:solidFill>
              <a:schemeClr val="tx1"/>
            </a:solidFill>
            <a:miter lim="800000"/>
            <a:headEnd/>
            <a:tailEnd/>
          </a:ln>
        </p:spPr>
        <p:txBody>
          <a:bodyPr wrap="none" lIns="91436" tIns="45718" rIns="91436" bIns="45718" anchor="ctr"/>
          <a:lstStyle/>
          <a:p>
            <a:r>
              <a:rPr lang="en-US" sz="2400" b="1" dirty="0">
                <a:solidFill>
                  <a:schemeClr val="bg1"/>
                </a:solidFill>
              </a:rPr>
              <a:t>500</a:t>
            </a:r>
          </a:p>
        </p:txBody>
      </p:sp>
      <p:cxnSp>
        <p:nvCxnSpPr>
          <p:cNvPr id="13322" name="AutoShape 49"/>
          <p:cNvCxnSpPr>
            <a:cxnSpLocks noChangeShapeType="1"/>
            <a:stCxn id="13314" idx="3"/>
            <a:endCxn id="13318" idx="1"/>
          </p:cNvCxnSpPr>
          <p:nvPr/>
        </p:nvCxnSpPr>
        <p:spPr bwMode="auto">
          <a:xfrm flipV="1">
            <a:off x="4035425" y="3429000"/>
            <a:ext cx="2047875" cy="674688"/>
          </a:xfrm>
          <a:prstGeom prst="bentConnector3">
            <a:avLst>
              <a:gd name="adj1" fmla="val 50000"/>
            </a:avLst>
          </a:prstGeom>
          <a:noFill/>
          <a:ln w="254000">
            <a:solidFill>
              <a:srgbClr val="CCFFCC"/>
            </a:solidFill>
            <a:miter lim="800000"/>
            <a:headEnd/>
            <a:tailEnd type="triangle" w="med" len="med"/>
          </a:ln>
        </p:spPr>
      </p:cxnSp>
      <p:cxnSp>
        <p:nvCxnSpPr>
          <p:cNvPr id="13323" name="AutoShape 50"/>
          <p:cNvCxnSpPr>
            <a:cxnSpLocks noChangeShapeType="1"/>
          </p:cNvCxnSpPr>
          <p:nvPr/>
        </p:nvCxnSpPr>
        <p:spPr bwMode="auto">
          <a:xfrm>
            <a:off x="4060825" y="4230688"/>
            <a:ext cx="2003425" cy="966787"/>
          </a:xfrm>
          <a:prstGeom prst="bentConnector3">
            <a:avLst>
              <a:gd name="adj1" fmla="val 50000"/>
            </a:avLst>
          </a:prstGeom>
          <a:noFill/>
          <a:ln w="254000">
            <a:solidFill>
              <a:srgbClr val="CCFFCC"/>
            </a:solidFill>
            <a:miter lim="800000"/>
            <a:headEnd/>
            <a:tailEnd type="triangle" w="med" len="med"/>
          </a:ln>
        </p:spPr>
      </p:cxnSp>
      <p:cxnSp>
        <p:nvCxnSpPr>
          <p:cNvPr id="13324" name="AutoShape 52"/>
          <p:cNvCxnSpPr>
            <a:cxnSpLocks noChangeShapeType="1"/>
            <a:stCxn id="13319" idx="2"/>
          </p:cNvCxnSpPr>
          <p:nvPr/>
        </p:nvCxnSpPr>
        <p:spPr bwMode="auto">
          <a:xfrm rot="5400000">
            <a:off x="5349082" y="4167981"/>
            <a:ext cx="388938" cy="3368675"/>
          </a:xfrm>
          <a:prstGeom prst="bentConnector2">
            <a:avLst/>
          </a:prstGeom>
          <a:noFill/>
          <a:ln w="127000">
            <a:solidFill>
              <a:srgbClr val="339966"/>
            </a:solidFill>
            <a:miter lim="800000"/>
            <a:headEnd/>
            <a:tailEnd type="triangle" w="med" len="med"/>
          </a:ln>
        </p:spPr>
      </p:cxnSp>
      <p:sp>
        <p:nvSpPr>
          <p:cNvPr id="13325" name="Text Box 54"/>
          <p:cNvSpPr txBox="1">
            <a:spLocks noChangeArrowheads="1"/>
          </p:cNvSpPr>
          <p:nvPr/>
        </p:nvSpPr>
        <p:spPr bwMode="auto">
          <a:xfrm>
            <a:off x="5065713" y="5805488"/>
            <a:ext cx="869950" cy="528637"/>
          </a:xfrm>
          <a:prstGeom prst="rect">
            <a:avLst/>
          </a:prstGeom>
          <a:solidFill>
            <a:srgbClr val="339966"/>
          </a:solidFill>
          <a:ln w="9525" algn="ctr">
            <a:solidFill>
              <a:schemeClr val="tx1"/>
            </a:solidFill>
            <a:miter lim="800000"/>
            <a:headEnd/>
            <a:tailEnd/>
          </a:ln>
        </p:spPr>
        <p:txBody>
          <a:bodyPr lIns="91436" tIns="45718" rIns="91436" bIns="45718">
            <a:spAutoFit/>
          </a:bodyPr>
          <a:lstStyle/>
          <a:p>
            <a:pPr>
              <a:spcBef>
                <a:spcPct val="50000"/>
              </a:spcBef>
            </a:pPr>
            <a:r>
              <a:rPr lang="en-US" sz="2800" b="1" dirty="0"/>
              <a:t>40</a:t>
            </a:r>
          </a:p>
        </p:txBody>
      </p:sp>
      <p:sp>
        <p:nvSpPr>
          <p:cNvPr id="13326" name="Text Box 6"/>
          <p:cNvSpPr txBox="1">
            <a:spLocks noChangeArrowheads="1"/>
          </p:cNvSpPr>
          <p:nvPr/>
        </p:nvSpPr>
        <p:spPr bwMode="auto">
          <a:xfrm>
            <a:off x="5334000" y="533400"/>
            <a:ext cx="3581400" cy="1692275"/>
          </a:xfrm>
          <a:prstGeom prst="rect">
            <a:avLst/>
          </a:prstGeom>
          <a:noFill/>
          <a:ln w="9525">
            <a:noFill/>
            <a:miter lim="800000"/>
            <a:headEnd/>
            <a:tailEnd/>
          </a:ln>
        </p:spPr>
        <p:txBody>
          <a:bodyPr>
            <a:spAutoFit/>
          </a:bodyPr>
          <a:lstStyle/>
          <a:p>
            <a:pPr>
              <a:spcBef>
                <a:spcPct val="50000"/>
              </a:spcBef>
              <a:tabLst>
                <a:tab pos="1539875" algn="l"/>
                <a:tab pos="2117725" algn="l"/>
              </a:tabLst>
            </a:pPr>
            <a:r>
              <a:rPr lang="en-US" sz="2600" b="1" dirty="0"/>
              <a:t>Coverage	</a:t>
            </a:r>
            <a:r>
              <a:rPr lang="en-US" sz="2600" dirty="0"/>
              <a:t> =	</a:t>
            </a:r>
          </a:p>
          <a:p>
            <a:pPr>
              <a:spcBef>
                <a:spcPct val="50000"/>
              </a:spcBef>
              <a:tabLst>
                <a:tab pos="1539875" algn="l"/>
                <a:tab pos="2117725" algn="l"/>
              </a:tabLst>
            </a:pPr>
            <a:r>
              <a:rPr lang="en-US" sz="2600" dirty="0"/>
              <a:t>   </a:t>
            </a:r>
            <a:r>
              <a:rPr lang="en-US" sz="2600" u="sng" dirty="0"/>
              <a:t>Service users</a:t>
            </a:r>
            <a:r>
              <a:rPr lang="en-US" sz="2600" dirty="0"/>
              <a:t> 	</a:t>
            </a:r>
          </a:p>
          <a:p>
            <a:pPr>
              <a:spcBef>
                <a:spcPct val="50000"/>
              </a:spcBef>
              <a:tabLst>
                <a:tab pos="1539875" algn="l"/>
                <a:tab pos="2117725" algn="l"/>
              </a:tabLst>
            </a:pPr>
            <a:r>
              <a:rPr lang="en-US" sz="2600" dirty="0"/>
              <a:t>Target population</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Oval 14"/>
          <p:cNvSpPr>
            <a:spLocks noChangeArrowheads="1"/>
          </p:cNvSpPr>
          <p:nvPr/>
        </p:nvSpPr>
        <p:spPr bwMode="auto">
          <a:xfrm>
            <a:off x="812800" y="4543425"/>
            <a:ext cx="8156575" cy="2314575"/>
          </a:xfrm>
          <a:prstGeom prst="ellipse">
            <a:avLst/>
          </a:prstGeom>
          <a:noFill/>
          <a:ln w="38100" algn="ctr">
            <a:solidFill>
              <a:srgbClr val="FF0000"/>
            </a:solidFill>
            <a:round/>
            <a:headEnd/>
            <a:tailEnd/>
          </a:ln>
        </p:spPr>
        <p:txBody>
          <a:bodyPr wrap="none" lIns="91436" tIns="45718" rIns="91436" bIns="45718" anchor="ctr"/>
          <a:lstStyle/>
          <a:p>
            <a:endParaRPr lang="en-US"/>
          </a:p>
        </p:txBody>
      </p:sp>
      <p:sp>
        <p:nvSpPr>
          <p:cNvPr id="14339" name="AutoShape 2"/>
          <p:cNvSpPr>
            <a:spLocks noChangeArrowheads="1"/>
          </p:cNvSpPr>
          <p:nvPr/>
        </p:nvSpPr>
        <p:spPr bwMode="auto">
          <a:xfrm>
            <a:off x="923925" y="4024313"/>
            <a:ext cx="3162300" cy="760412"/>
          </a:xfrm>
          <a:prstGeom prst="roundRect">
            <a:avLst>
              <a:gd name="adj" fmla="val 16667"/>
            </a:avLst>
          </a:prstGeom>
          <a:solidFill>
            <a:srgbClr val="C0C0C0"/>
          </a:solidFill>
          <a:ln w="9525">
            <a:solidFill>
              <a:schemeClr val="tx1"/>
            </a:solidFill>
            <a:round/>
            <a:headEnd/>
            <a:tailEnd/>
          </a:ln>
        </p:spPr>
        <p:txBody>
          <a:bodyPr anchor="ctr"/>
          <a:lstStyle/>
          <a:p>
            <a:r>
              <a:rPr lang="en-US" sz="2400" b="1"/>
              <a:t>Tested for HIV</a:t>
            </a:r>
          </a:p>
        </p:txBody>
      </p:sp>
      <p:sp>
        <p:nvSpPr>
          <p:cNvPr id="14340" name="AutoShape 3"/>
          <p:cNvSpPr>
            <a:spLocks noChangeArrowheads="1"/>
          </p:cNvSpPr>
          <p:nvPr/>
        </p:nvSpPr>
        <p:spPr bwMode="auto">
          <a:xfrm>
            <a:off x="895350" y="2409825"/>
            <a:ext cx="3379788" cy="687388"/>
          </a:xfrm>
          <a:prstGeom prst="roundRect">
            <a:avLst>
              <a:gd name="adj" fmla="val 16667"/>
            </a:avLst>
          </a:prstGeom>
          <a:solidFill>
            <a:srgbClr val="C0C0C0"/>
          </a:solidFill>
          <a:ln w="9525">
            <a:solidFill>
              <a:schemeClr val="tx1"/>
            </a:solidFill>
            <a:round/>
            <a:headEnd/>
            <a:tailEnd/>
          </a:ln>
        </p:spPr>
        <p:txBody>
          <a:bodyPr anchor="ctr"/>
          <a:lstStyle/>
          <a:p>
            <a:r>
              <a:rPr lang="en-US" sz="2400" b="1"/>
              <a:t>Sought prenatal care</a:t>
            </a:r>
          </a:p>
        </p:txBody>
      </p:sp>
      <p:sp>
        <p:nvSpPr>
          <p:cNvPr id="14341" name="Rectangle 4"/>
          <p:cNvSpPr>
            <a:spLocks noChangeArrowheads="1"/>
          </p:cNvSpPr>
          <p:nvPr/>
        </p:nvSpPr>
        <p:spPr bwMode="auto">
          <a:xfrm>
            <a:off x="931863" y="576263"/>
            <a:ext cx="3302000" cy="658812"/>
          </a:xfrm>
          <a:prstGeom prst="rect">
            <a:avLst/>
          </a:prstGeom>
          <a:solidFill>
            <a:srgbClr val="C0C0C0"/>
          </a:solidFill>
          <a:ln w="9525">
            <a:solidFill>
              <a:schemeClr val="tx1"/>
            </a:solidFill>
            <a:miter lim="800000"/>
            <a:headEnd/>
            <a:tailEnd/>
          </a:ln>
        </p:spPr>
        <p:txBody>
          <a:bodyPr anchor="ctr"/>
          <a:lstStyle/>
          <a:p>
            <a:r>
              <a:rPr lang="en-US" sz="2400" b="1"/>
              <a:t>All pregnant women</a:t>
            </a:r>
          </a:p>
        </p:txBody>
      </p:sp>
      <p:sp>
        <p:nvSpPr>
          <p:cNvPr id="14342" name="Rectangle 5"/>
          <p:cNvSpPr>
            <a:spLocks noChangeArrowheads="1"/>
          </p:cNvSpPr>
          <p:nvPr/>
        </p:nvSpPr>
        <p:spPr bwMode="auto">
          <a:xfrm>
            <a:off x="1196975" y="5564188"/>
            <a:ext cx="2706688" cy="819150"/>
          </a:xfrm>
          <a:prstGeom prst="rect">
            <a:avLst/>
          </a:prstGeom>
          <a:solidFill>
            <a:srgbClr val="00FF00">
              <a:alpha val="50195"/>
            </a:srgbClr>
          </a:solidFill>
          <a:ln w="9525">
            <a:solidFill>
              <a:schemeClr val="tx1"/>
            </a:solidFill>
            <a:miter lim="800000"/>
            <a:headEnd/>
            <a:tailEnd/>
          </a:ln>
        </p:spPr>
        <p:txBody>
          <a:bodyPr anchor="ctr"/>
          <a:lstStyle/>
          <a:p>
            <a:r>
              <a:rPr lang="en-US" sz="2400" b="1" dirty="0"/>
              <a:t>Received prophylaxis</a:t>
            </a:r>
          </a:p>
        </p:txBody>
      </p:sp>
      <p:sp>
        <p:nvSpPr>
          <p:cNvPr id="14343" name="AutoShape 6"/>
          <p:cNvSpPr>
            <a:spLocks noChangeArrowheads="1"/>
          </p:cNvSpPr>
          <p:nvPr/>
        </p:nvSpPr>
        <p:spPr bwMode="auto">
          <a:xfrm>
            <a:off x="6083300" y="2852738"/>
            <a:ext cx="2189163" cy="1152525"/>
          </a:xfrm>
          <a:prstGeom prst="roundRect">
            <a:avLst>
              <a:gd name="adj" fmla="val 16667"/>
            </a:avLst>
          </a:prstGeom>
          <a:solidFill>
            <a:srgbClr val="C0C0C0"/>
          </a:solidFill>
          <a:ln w="9525">
            <a:solidFill>
              <a:schemeClr val="tx1"/>
            </a:solidFill>
            <a:round/>
            <a:headEnd/>
            <a:tailEnd/>
          </a:ln>
        </p:spPr>
        <p:txBody>
          <a:bodyPr anchor="ctr"/>
          <a:lstStyle/>
          <a:p>
            <a:r>
              <a:rPr lang="en-US" sz="2400" b="1" dirty="0"/>
              <a:t>400 received HIV- </a:t>
            </a:r>
            <a:r>
              <a:rPr lang="en-US" sz="2400" b="1" dirty="0" smtClean="0"/>
              <a:t>result</a:t>
            </a:r>
            <a:endParaRPr lang="en-US" sz="2400" b="1" dirty="0"/>
          </a:p>
        </p:txBody>
      </p:sp>
      <p:sp>
        <p:nvSpPr>
          <p:cNvPr id="14344" name="AutoShape 7"/>
          <p:cNvSpPr>
            <a:spLocks noChangeArrowheads="1"/>
          </p:cNvSpPr>
          <p:nvPr/>
        </p:nvSpPr>
        <p:spPr bwMode="auto">
          <a:xfrm>
            <a:off x="6089650" y="4505325"/>
            <a:ext cx="2276475" cy="1152525"/>
          </a:xfrm>
          <a:prstGeom prst="roundRect">
            <a:avLst>
              <a:gd name="adj" fmla="val 16667"/>
            </a:avLst>
          </a:prstGeom>
          <a:solidFill>
            <a:srgbClr val="CCFFCC"/>
          </a:solidFill>
          <a:ln w="9525">
            <a:solidFill>
              <a:schemeClr val="tx1"/>
            </a:solidFill>
            <a:round/>
            <a:headEnd/>
            <a:tailEnd/>
          </a:ln>
        </p:spPr>
        <p:txBody>
          <a:bodyPr anchor="ctr"/>
          <a:lstStyle/>
          <a:p>
            <a:r>
              <a:rPr lang="en-US" sz="2400" b="1">
                <a:solidFill>
                  <a:schemeClr val="bg1"/>
                </a:solidFill>
              </a:rPr>
              <a:t>100 received HIV+ result</a:t>
            </a:r>
          </a:p>
        </p:txBody>
      </p:sp>
      <p:sp>
        <p:nvSpPr>
          <p:cNvPr id="14345" name="AutoShape 8"/>
          <p:cNvSpPr>
            <a:spLocks noChangeArrowheads="1"/>
          </p:cNvSpPr>
          <p:nvPr/>
        </p:nvSpPr>
        <p:spPr bwMode="auto">
          <a:xfrm>
            <a:off x="1654175" y="1249363"/>
            <a:ext cx="1785938" cy="1146175"/>
          </a:xfrm>
          <a:prstGeom prst="downArrow">
            <a:avLst>
              <a:gd name="adj1" fmla="val 50000"/>
              <a:gd name="adj2" fmla="val 25000"/>
            </a:avLst>
          </a:prstGeom>
          <a:solidFill>
            <a:srgbClr val="C0C0C0"/>
          </a:solidFill>
          <a:ln w="9525" algn="ctr">
            <a:solidFill>
              <a:schemeClr val="tx1"/>
            </a:solidFill>
            <a:miter lim="800000"/>
            <a:headEnd/>
            <a:tailEnd/>
          </a:ln>
        </p:spPr>
        <p:txBody>
          <a:bodyPr wrap="none" lIns="91436" tIns="45718" rIns="91436" bIns="45718" anchor="ctr"/>
          <a:lstStyle/>
          <a:p>
            <a:r>
              <a:rPr lang="en-US" sz="2400" b="1"/>
              <a:t>1000</a:t>
            </a:r>
          </a:p>
        </p:txBody>
      </p:sp>
      <p:sp>
        <p:nvSpPr>
          <p:cNvPr id="14346" name="AutoShape 9"/>
          <p:cNvSpPr>
            <a:spLocks noChangeArrowheads="1"/>
          </p:cNvSpPr>
          <p:nvPr/>
        </p:nvSpPr>
        <p:spPr bwMode="auto">
          <a:xfrm>
            <a:off x="1906588" y="3086100"/>
            <a:ext cx="1336675" cy="928688"/>
          </a:xfrm>
          <a:prstGeom prst="downArrow">
            <a:avLst>
              <a:gd name="adj1" fmla="val 50000"/>
              <a:gd name="adj2" fmla="val 25000"/>
            </a:avLst>
          </a:prstGeom>
          <a:solidFill>
            <a:srgbClr val="C0C0C0"/>
          </a:solidFill>
          <a:ln w="9525" algn="ctr">
            <a:solidFill>
              <a:schemeClr val="tx1"/>
            </a:solidFill>
            <a:miter lim="800000"/>
            <a:headEnd/>
            <a:tailEnd/>
          </a:ln>
        </p:spPr>
        <p:txBody>
          <a:bodyPr wrap="none" lIns="91436" tIns="45718" rIns="91436" bIns="45718" anchor="ctr"/>
          <a:lstStyle/>
          <a:p>
            <a:r>
              <a:rPr lang="en-US" sz="2400" b="1"/>
              <a:t>500</a:t>
            </a:r>
          </a:p>
        </p:txBody>
      </p:sp>
      <p:cxnSp>
        <p:nvCxnSpPr>
          <p:cNvPr id="14347" name="AutoShape 10"/>
          <p:cNvCxnSpPr>
            <a:cxnSpLocks noChangeShapeType="1"/>
            <a:stCxn id="14339" idx="3"/>
            <a:endCxn id="14343" idx="1"/>
          </p:cNvCxnSpPr>
          <p:nvPr/>
        </p:nvCxnSpPr>
        <p:spPr bwMode="auto">
          <a:xfrm flipV="1">
            <a:off x="4086225" y="3429000"/>
            <a:ext cx="1997075" cy="976313"/>
          </a:xfrm>
          <a:prstGeom prst="bentConnector3">
            <a:avLst>
              <a:gd name="adj1" fmla="val 50000"/>
            </a:avLst>
          </a:prstGeom>
          <a:noFill/>
          <a:ln w="254000">
            <a:solidFill>
              <a:srgbClr val="C0C0C0"/>
            </a:solidFill>
            <a:miter lim="800000"/>
            <a:headEnd/>
            <a:tailEnd type="triangle" w="med" len="med"/>
          </a:ln>
        </p:spPr>
      </p:cxnSp>
      <p:cxnSp>
        <p:nvCxnSpPr>
          <p:cNvPr id="14348" name="AutoShape 11"/>
          <p:cNvCxnSpPr>
            <a:cxnSpLocks noChangeShapeType="1"/>
          </p:cNvCxnSpPr>
          <p:nvPr/>
        </p:nvCxnSpPr>
        <p:spPr bwMode="auto">
          <a:xfrm>
            <a:off x="4086225" y="4230688"/>
            <a:ext cx="2003425" cy="966787"/>
          </a:xfrm>
          <a:prstGeom prst="bentConnector3">
            <a:avLst>
              <a:gd name="adj1" fmla="val 50000"/>
            </a:avLst>
          </a:prstGeom>
          <a:noFill/>
          <a:ln w="254000">
            <a:solidFill>
              <a:srgbClr val="C0C0C0"/>
            </a:solidFill>
            <a:miter lim="800000"/>
            <a:headEnd/>
            <a:tailEnd type="triangle" w="med" len="med"/>
          </a:ln>
        </p:spPr>
      </p:cxnSp>
      <p:cxnSp>
        <p:nvCxnSpPr>
          <p:cNvPr id="14349" name="AutoShape 12"/>
          <p:cNvCxnSpPr>
            <a:cxnSpLocks noChangeShapeType="1"/>
            <a:stCxn id="14344" idx="2"/>
          </p:cNvCxnSpPr>
          <p:nvPr/>
        </p:nvCxnSpPr>
        <p:spPr bwMode="auto">
          <a:xfrm rot="5400000">
            <a:off x="5349082" y="4167981"/>
            <a:ext cx="388938" cy="3368675"/>
          </a:xfrm>
          <a:prstGeom prst="bentConnector2">
            <a:avLst/>
          </a:prstGeom>
          <a:noFill/>
          <a:ln w="127000">
            <a:solidFill>
              <a:srgbClr val="339966"/>
            </a:solidFill>
            <a:miter lim="800000"/>
            <a:headEnd/>
            <a:tailEnd type="triangle" w="med" len="med"/>
          </a:ln>
        </p:spPr>
      </p:cxnSp>
      <p:sp>
        <p:nvSpPr>
          <p:cNvPr id="14350" name="Text Box 13"/>
          <p:cNvSpPr txBox="1">
            <a:spLocks noChangeArrowheads="1"/>
          </p:cNvSpPr>
          <p:nvPr/>
        </p:nvSpPr>
        <p:spPr bwMode="auto">
          <a:xfrm>
            <a:off x="5065713" y="5805488"/>
            <a:ext cx="869950" cy="528637"/>
          </a:xfrm>
          <a:prstGeom prst="rect">
            <a:avLst/>
          </a:prstGeom>
          <a:solidFill>
            <a:srgbClr val="339966"/>
          </a:solidFill>
          <a:ln w="9525" algn="ctr">
            <a:solidFill>
              <a:schemeClr val="tx1"/>
            </a:solidFill>
            <a:miter lim="800000"/>
            <a:headEnd/>
            <a:tailEnd/>
          </a:ln>
        </p:spPr>
        <p:txBody>
          <a:bodyPr lIns="91436" tIns="45718" rIns="91436" bIns="45718">
            <a:spAutoFit/>
          </a:bodyPr>
          <a:lstStyle/>
          <a:p>
            <a:pPr>
              <a:spcBef>
                <a:spcPct val="50000"/>
              </a:spcBef>
            </a:pPr>
            <a:r>
              <a:rPr lang="en-US" sz="2800" b="1"/>
              <a:t>40</a:t>
            </a:r>
          </a:p>
        </p:txBody>
      </p:sp>
      <p:sp>
        <p:nvSpPr>
          <p:cNvPr id="14351" name="Rectangle 15"/>
          <p:cNvSpPr>
            <a:spLocks noChangeArrowheads="1"/>
          </p:cNvSpPr>
          <p:nvPr/>
        </p:nvSpPr>
        <p:spPr bwMode="auto">
          <a:xfrm>
            <a:off x="4308475" y="506413"/>
            <a:ext cx="4638675" cy="1427162"/>
          </a:xfrm>
          <a:prstGeom prst="rect">
            <a:avLst/>
          </a:prstGeom>
          <a:noFill/>
          <a:ln w="9525">
            <a:noFill/>
            <a:miter lim="800000"/>
            <a:headEnd/>
            <a:tailEnd/>
          </a:ln>
        </p:spPr>
        <p:txBody>
          <a:bodyPr anchor="ctr"/>
          <a:lstStyle/>
          <a:p>
            <a:r>
              <a:rPr lang="en-US" sz="3200" b="1" i="1"/>
              <a:t>What actions can we take to improve performance?</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2"/>
          <p:cNvSpPr>
            <a:spLocks noChangeArrowheads="1"/>
          </p:cNvSpPr>
          <p:nvPr/>
        </p:nvSpPr>
        <p:spPr bwMode="auto">
          <a:xfrm>
            <a:off x="923925" y="4024313"/>
            <a:ext cx="3162300" cy="760412"/>
          </a:xfrm>
          <a:prstGeom prst="roundRect">
            <a:avLst>
              <a:gd name="adj" fmla="val 16667"/>
            </a:avLst>
          </a:prstGeom>
          <a:solidFill>
            <a:srgbClr val="CCFFCC"/>
          </a:solidFill>
          <a:ln w="9525">
            <a:solidFill>
              <a:schemeClr val="tx1"/>
            </a:solidFill>
            <a:round/>
            <a:headEnd/>
            <a:tailEnd/>
          </a:ln>
        </p:spPr>
        <p:txBody>
          <a:bodyPr anchor="ctr"/>
          <a:lstStyle/>
          <a:p>
            <a:r>
              <a:rPr lang="en-US" sz="2400" b="1">
                <a:solidFill>
                  <a:schemeClr val="bg1"/>
                </a:solidFill>
              </a:rPr>
              <a:t>Tested for HIV</a:t>
            </a:r>
          </a:p>
        </p:txBody>
      </p:sp>
      <p:sp>
        <p:nvSpPr>
          <p:cNvPr id="15363" name="AutoShape 3"/>
          <p:cNvSpPr>
            <a:spLocks noChangeArrowheads="1"/>
          </p:cNvSpPr>
          <p:nvPr/>
        </p:nvSpPr>
        <p:spPr bwMode="auto">
          <a:xfrm>
            <a:off x="895350" y="2409825"/>
            <a:ext cx="3379788" cy="687388"/>
          </a:xfrm>
          <a:prstGeom prst="roundRect">
            <a:avLst>
              <a:gd name="adj" fmla="val 16667"/>
            </a:avLst>
          </a:prstGeom>
          <a:solidFill>
            <a:srgbClr val="FFFF99"/>
          </a:solidFill>
          <a:ln w="9525">
            <a:solidFill>
              <a:schemeClr val="tx1"/>
            </a:solidFill>
            <a:round/>
            <a:headEnd/>
            <a:tailEnd/>
          </a:ln>
        </p:spPr>
        <p:txBody>
          <a:bodyPr anchor="ctr"/>
          <a:lstStyle/>
          <a:p>
            <a:r>
              <a:rPr lang="en-US" sz="2400" b="1">
                <a:solidFill>
                  <a:schemeClr val="bg1"/>
                </a:solidFill>
              </a:rPr>
              <a:t>Sought prenatal care</a:t>
            </a:r>
          </a:p>
        </p:txBody>
      </p:sp>
      <p:sp>
        <p:nvSpPr>
          <p:cNvPr id="15364" name="Rectangle 4"/>
          <p:cNvSpPr>
            <a:spLocks noChangeArrowheads="1"/>
          </p:cNvSpPr>
          <p:nvPr/>
        </p:nvSpPr>
        <p:spPr bwMode="auto">
          <a:xfrm>
            <a:off x="931863" y="576263"/>
            <a:ext cx="3302000" cy="658812"/>
          </a:xfrm>
          <a:prstGeom prst="rect">
            <a:avLst/>
          </a:prstGeom>
          <a:solidFill>
            <a:srgbClr val="FF0000"/>
          </a:solidFill>
          <a:ln w="9525">
            <a:solidFill>
              <a:schemeClr val="tx1"/>
            </a:solidFill>
            <a:miter lim="800000"/>
            <a:headEnd/>
            <a:tailEnd/>
          </a:ln>
        </p:spPr>
        <p:txBody>
          <a:bodyPr anchor="ctr"/>
          <a:lstStyle/>
          <a:p>
            <a:r>
              <a:rPr lang="en-US" sz="2400" b="1"/>
              <a:t>All pregnant women</a:t>
            </a:r>
          </a:p>
        </p:txBody>
      </p:sp>
      <p:sp>
        <p:nvSpPr>
          <p:cNvPr id="15365" name="Rectangle 5"/>
          <p:cNvSpPr>
            <a:spLocks noChangeArrowheads="1"/>
          </p:cNvSpPr>
          <p:nvPr/>
        </p:nvSpPr>
        <p:spPr bwMode="auto">
          <a:xfrm>
            <a:off x="1196975" y="5564188"/>
            <a:ext cx="2706688" cy="819150"/>
          </a:xfrm>
          <a:prstGeom prst="rect">
            <a:avLst/>
          </a:prstGeom>
          <a:solidFill>
            <a:srgbClr val="00FF00">
              <a:alpha val="50195"/>
            </a:srgbClr>
          </a:solidFill>
          <a:ln w="9525">
            <a:solidFill>
              <a:schemeClr val="tx1"/>
            </a:solidFill>
            <a:miter lim="800000"/>
            <a:headEnd/>
            <a:tailEnd/>
          </a:ln>
        </p:spPr>
        <p:txBody>
          <a:bodyPr anchor="ctr"/>
          <a:lstStyle/>
          <a:p>
            <a:r>
              <a:rPr lang="en-US" sz="2400" b="1" dirty="0"/>
              <a:t>Received prophylaxis</a:t>
            </a:r>
          </a:p>
        </p:txBody>
      </p:sp>
      <p:sp>
        <p:nvSpPr>
          <p:cNvPr id="15366" name="AutoShape 6"/>
          <p:cNvSpPr>
            <a:spLocks noChangeArrowheads="1"/>
          </p:cNvSpPr>
          <p:nvPr/>
        </p:nvSpPr>
        <p:spPr bwMode="auto">
          <a:xfrm>
            <a:off x="6083300" y="2852738"/>
            <a:ext cx="2189163" cy="1152525"/>
          </a:xfrm>
          <a:prstGeom prst="roundRect">
            <a:avLst>
              <a:gd name="adj" fmla="val 16667"/>
            </a:avLst>
          </a:prstGeom>
          <a:solidFill>
            <a:srgbClr val="CCFFCC"/>
          </a:solidFill>
          <a:ln w="9525">
            <a:solidFill>
              <a:schemeClr val="tx1"/>
            </a:solidFill>
            <a:round/>
            <a:headEnd/>
            <a:tailEnd/>
          </a:ln>
        </p:spPr>
        <p:txBody>
          <a:bodyPr anchor="ctr"/>
          <a:lstStyle/>
          <a:p>
            <a:r>
              <a:rPr lang="en-US" sz="2400" b="1" dirty="0">
                <a:solidFill>
                  <a:schemeClr val="bg1"/>
                </a:solidFill>
              </a:rPr>
              <a:t>400 received HIV- </a:t>
            </a:r>
            <a:r>
              <a:rPr lang="en-US" sz="2400" b="1" dirty="0" smtClean="0">
                <a:solidFill>
                  <a:schemeClr val="bg1"/>
                </a:solidFill>
              </a:rPr>
              <a:t>result</a:t>
            </a:r>
            <a:endParaRPr lang="en-US" sz="2400" b="1" dirty="0">
              <a:solidFill>
                <a:schemeClr val="bg1"/>
              </a:solidFill>
            </a:endParaRPr>
          </a:p>
        </p:txBody>
      </p:sp>
      <p:sp>
        <p:nvSpPr>
          <p:cNvPr id="15367" name="AutoShape 7"/>
          <p:cNvSpPr>
            <a:spLocks noChangeArrowheads="1"/>
          </p:cNvSpPr>
          <p:nvPr/>
        </p:nvSpPr>
        <p:spPr bwMode="auto">
          <a:xfrm>
            <a:off x="6089650" y="4505325"/>
            <a:ext cx="2276475" cy="1152525"/>
          </a:xfrm>
          <a:prstGeom prst="roundRect">
            <a:avLst>
              <a:gd name="adj" fmla="val 16667"/>
            </a:avLst>
          </a:prstGeom>
          <a:solidFill>
            <a:srgbClr val="CCFFCC"/>
          </a:solidFill>
          <a:ln w="9525">
            <a:solidFill>
              <a:schemeClr val="tx1"/>
            </a:solidFill>
            <a:round/>
            <a:headEnd/>
            <a:tailEnd/>
          </a:ln>
        </p:spPr>
        <p:txBody>
          <a:bodyPr anchor="ctr"/>
          <a:lstStyle/>
          <a:p>
            <a:r>
              <a:rPr lang="en-US" sz="2400" b="1">
                <a:solidFill>
                  <a:schemeClr val="bg1"/>
                </a:solidFill>
              </a:rPr>
              <a:t>100 received HIV+ result</a:t>
            </a:r>
          </a:p>
        </p:txBody>
      </p:sp>
      <p:sp>
        <p:nvSpPr>
          <p:cNvPr id="15368" name="AutoShape 8"/>
          <p:cNvSpPr>
            <a:spLocks noChangeArrowheads="1"/>
          </p:cNvSpPr>
          <p:nvPr/>
        </p:nvSpPr>
        <p:spPr bwMode="auto">
          <a:xfrm>
            <a:off x="1654175" y="1249363"/>
            <a:ext cx="1785938" cy="1146175"/>
          </a:xfrm>
          <a:prstGeom prst="downArrow">
            <a:avLst>
              <a:gd name="adj1" fmla="val 50000"/>
              <a:gd name="adj2" fmla="val 25000"/>
            </a:avLst>
          </a:prstGeom>
          <a:solidFill>
            <a:srgbClr val="FF0000"/>
          </a:solidFill>
          <a:ln w="9525" algn="ctr">
            <a:solidFill>
              <a:schemeClr val="tx1"/>
            </a:solidFill>
            <a:miter lim="800000"/>
            <a:headEnd/>
            <a:tailEnd/>
          </a:ln>
        </p:spPr>
        <p:txBody>
          <a:bodyPr wrap="none" lIns="91436" tIns="45718" rIns="91436" bIns="45718" anchor="ctr"/>
          <a:lstStyle/>
          <a:p>
            <a:r>
              <a:rPr lang="en-US" sz="2400" b="1"/>
              <a:t>1000</a:t>
            </a:r>
          </a:p>
        </p:txBody>
      </p:sp>
      <p:sp>
        <p:nvSpPr>
          <p:cNvPr id="15369" name="AutoShape 9"/>
          <p:cNvSpPr>
            <a:spLocks noChangeArrowheads="1"/>
          </p:cNvSpPr>
          <p:nvPr/>
        </p:nvSpPr>
        <p:spPr bwMode="auto">
          <a:xfrm>
            <a:off x="1906588" y="3086100"/>
            <a:ext cx="1336675" cy="928688"/>
          </a:xfrm>
          <a:prstGeom prst="downArrow">
            <a:avLst>
              <a:gd name="adj1" fmla="val 50000"/>
              <a:gd name="adj2" fmla="val 25000"/>
            </a:avLst>
          </a:prstGeom>
          <a:solidFill>
            <a:srgbClr val="FFFF99"/>
          </a:solidFill>
          <a:ln w="9525" algn="ctr">
            <a:solidFill>
              <a:schemeClr val="tx1"/>
            </a:solidFill>
            <a:miter lim="800000"/>
            <a:headEnd/>
            <a:tailEnd/>
          </a:ln>
        </p:spPr>
        <p:txBody>
          <a:bodyPr wrap="none" lIns="91436" tIns="45718" rIns="91436" bIns="45718" anchor="ctr"/>
          <a:lstStyle/>
          <a:p>
            <a:r>
              <a:rPr lang="en-US" sz="2400" b="1">
                <a:solidFill>
                  <a:schemeClr val="bg1"/>
                </a:solidFill>
              </a:rPr>
              <a:t>500</a:t>
            </a:r>
          </a:p>
        </p:txBody>
      </p:sp>
      <p:cxnSp>
        <p:nvCxnSpPr>
          <p:cNvPr id="15370" name="AutoShape 10"/>
          <p:cNvCxnSpPr>
            <a:cxnSpLocks noChangeShapeType="1"/>
            <a:stCxn id="15362" idx="3"/>
            <a:endCxn id="15366" idx="1"/>
          </p:cNvCxnSpPr>
          <p:nvPr/>
        </p:nvCxnSpPr>
        <p:spPr bwMode="auto">
          <a:xfrm flipV="1">
            <a:off x="4086225" y="3429000"/>
            <a:ext cx="1997075" cy="976313"/>
          </a:xfrm>
          <a:prstGeom prst="bentConnector3">
            <a:avLst>
              <a:gd name="adj1" fmla="val 50000"/>
            </a:avLst>
          </a:prstGeom>
          <a:noFill/>
          <a:ln w="254000">
            <a:solidFill>
              <a:srgbClr val="CCFFCC"/>
            </a:solidFill>
            <a:miter lim="800000"/>
            <a:headEnd/>
            <a:tailEnd type="triangle" w="med" len="med"/>
          </a:ln>
        </p:spPr>
      </p:cxnSp>
      <p:cxnSp>
        <p:nvCxnSpPr>
          <p:cNvPr id="15371" name="AutoShape 11"/>
          <p:cNvCxnSpPr>
            <a:cxnSpLocks noChangeShapeType="1"/>
          </p:cNvCxnSpPr>
          <p:nvPr/>
        </p:nvCxnSpPr>
        <p:spPr bwMode="auto">
          <a:xfrm>
            <a:off x="4086225" y="4230688"/>
            <a:ext cx="2003425" cy="966787"/>
          </a:xfrm>
          <a:prstGeom prst="bentConnector3">
            <a:avLst>
              <a:gd name="adj1" fmla="val 50000"/>
            </a:avLst>
          </a:prstGeom>
          <a:noFill/>
          <a:ln w="254000">
            <a:solidFill>
              <a:srgbClr val="CCFFCC"/>
            </a:solidFill>
            <a:miter lim="800000"/>
            <a:headEnd/>
            <a:tailEnd type="triangle" w="med" len="med"/>
          </a:ln>
        </p:spPr>
      </p:cxnSp>
      <p:cxnSp>
        <p:nvCxnSpPr>
          <p:cNvPr id="15372" name="AutoShape 12"/>
          <p:cNvCxnSpPr>
            <a:cxnSpLocks noChangeShapeType="1"/>
            <a:stCxn id="15367" idx="2"/>
          </p:cNvCxnSpPr>
          <p:nvPr/>
        </p:nvCxnSpPr>
        <p:spPr bwMode="auto">
          <a:xfrm rot="5400000">
            <a:off x="5349082" y="4167981"/>
            <a:ext cx="388938" cy="3368675"/>
          </a:xfrm>
          <a:prstGeom prst="bentConnector2">
            <a:avLst/>
          </a:prstGeom>
          <a:noFill/>
          <a:ln w="127000">
            <a:solidFill>
              <a:srgbClr val="339966"/>
            </a:solidFill>
            <a:miter lim="800000"/>
            <a:headEnd/>
            <a:tailEnd type="triangle" w="med" len="med"/>
          </a:ln>
        </p:spPr>
      </p:cxnSp>
      <p:sp>
        <p:nvSpPr>
          <p:cNvPr id="15373" name="Text Box 13"/>
          <p:cNvSpPr txBox="1">
            <a:spLocks noChangeArrowheads="1"/>
          </p:cNvSpPr>
          <p:nvPr/>
        </p:nvSpPr>
        <p:spPr bwMode="auto">
          <a:xfrm>
            <a:off x="5065713" y="5805488"/>
            <a:ext cx="869950" cy="528637"/>
          </a:xfrm>
          <a:prstGeom prst="rect">
            <a:avLst/>
          </a:prstGeom>
          <a:solidFill>
            <a:srgbClr val="339966"/>
          </a:solidFill>
          <a:ln w="9525" algn="ctr">
            <a:solidFill>
              <a:schemeClr val="tx1"/>
            </a:solidFill>
            <a:miter lim="800000"/>
            <a:headEnd/>
            <a:tailEnd/>
          </a:ln>
        </p:spPr>
        <p:txBody>
          <a:bodyPr lIns="91436" tIns="45718" rIns="91436" bIns="45718">
            <a:spAutoFit/>
          </a:bodyPr>
          <a:lstStyle/>
          <a:p>
            <a:pPr>
              <a:spcBef>
                <a:spcPct val="50000"/>
              </a:spcBef>
            </a:pPr>
            <a:r>
              <a:rPr lang="en-US" sz="2800" b="1"/>
              <a:t>40</a:t>
            </a:r>
          </a:p>
        </p:txBody>
      </p:sp>
      <p:sp>
        <p:nvSpPr>
          <p:cNvPr id="15374" name="Oval 14"/>
          <p:cNvSpPr>
            <a:spLocks noChangeArrowheads="1"/>
          </p:cNvSpPr>
          <p:nvPr/>
        </p:nvSpPr>
        <p:spPr bwMode="auto">
          <a:xfrm>
            <a:off x="247650" y="2481263"/>
            <a:ext cx="8896350" cy="3519487"/>
          </a:xfrm>
          <a:prstGeom prst="ellipse">
            <a:avLst/>
          </a:prstGeom>
          <a:noFill/>
          <a:ln w="38100" algn="ctr">
            <a:solidFill>
              <a:srgbClr val="FF0000"/>
            </a:solidFill>
            <a:round/>
            <a:headEnd/>
            <a:tailEnd/>
          </a:ln>
        </p:spPr>
        <p:txBody>
          <a:bodyPr wrap="none" lIns="91436" tIns="45718" rIns="91436" bIns="45718" anchor="ctr"/>
          <a:lstStyle/>
          <a:p>
            <a:endParaRPr lang="en-US"/>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AutoShape 2"/>
          <p:cNvSpPr>
            <a:spLocks noChangeArrowheads="1"/>
          </p:cNvSpPr>
          <p:nvPr/>
        </p:nvSpPr>
        <p:spPr bwMode="auto">
          <a:xfrm>
            <a:off x="923925" y="4024313"/>
            <a:ext cx="3162300" cy="760412"/>
          </a:xfrm>
          <a:prstGeom prst="roundRect">
            <a:avLst>
              <a:gd name="adj" fmla="val 16667"/>
            </a:avLst>
          </a:prstGeom>
          <a:solidFill>
            <a:srgbClr val="CCFFCC"/>
          </a:solidFill>
          <a:ln w="9525">
            <a:solidFill>
              <a:schemeClr val="tx1"/>
            </a:solidFill>
            <a:round/>
            <a:headEnd/>
            <a:tailEnd/>
          </a:ln>
        </p:spPr>
        <p:txBody>
          <a:bodyPr anchor="ctr"/>
          <a:lstStyle/>
          <a:p>
            <a:r>
              <a:rPr lang="en-US" sz="2400" b="1">
                <a:solidFill>
                  <a:schemeClr val="bg1"/>
                </a:solidFill>
              </a:rPr>
              <a:t>Tested for HIV</a:t>
            </a:r>
          </a:p>
        </p:txBody>
      </p:sp>
      <p:sp>
        <p:nvSpPr>
          <p:cNvPr id="16387" name="AutoShape 3"/>
          <p:cNvSpPr>
            <a:spLocks noChangeArrowheads="1"/>
          </p:cNvSpPr>
          <p:nvPr/>
        </p:nvSpPr>
        <p:spPr bwMode="auto">
          <a:xfrm>
            <a:off x="895350" y="2409825"/>
            <a:ext cx="3379788" cy="687388"/>
          </a:xfrm>
          <a:prstGeom prst="roundRect">
            <a:avLst>
              <a:gd name="adj" fmla="val 16667"/>
            </a:avLst>
          </a:prstGeom>
          <a:solidFill>
            <a:srgbClr val="FFFF99"/>
          </a:solidFill>
          <a:ln w="9525">
            <a:solidFill>
              <a:schemeClr val="tx1"/>
            </a:solidFill>
            <a:round/>
            <a:headEnd/>
            <a:tailEnd/>
          </a:ln>
        </p:spPr>
        <p:txBody>
          <a:bodyPr anchor="ctr"/>
          <a:lstStyle/>
          <a:p>
            <a:r>
              <a:rPr lang="en-US" sz="2400" b="1">
                <a:solidFill>
                  <a:schemeClr val="bg1"/>
                </a:solidFill>
              </a:rPr>
              <a:t>Sought prenatal care</a:t>
            </a:r>
          </a:p>
        </p:txBody>
      </p:sp>
      <p:sp>
        <p:nvSpPr>
          <p:cNvPr id="16388" name="Rectangle 4"/>
          <p:cNvSpPr>
            <a:spLocks noChangeArrowheads="1"/>
          </p:cNvSpPr>
          <p:nvPr/>
        </p:nvSpPr>
        <p:spPr bwMode="auto">
          <a:xfrm>
            <a:off x="931863" y="576263"/>
            <a:ext cx="3302000" cy="658812"/>
          </a:xfrm>
          <a:prstGeom prst="rect">
            <a:avLst/>
          </a:prstGeom>
          <a:solidFill>
            <a:srgbClr val="FF0000"/>
          </a:solidFill>
          <a:ln w="9525">
            <a:solidFill>
              <a:schemeClr val="tx1"/>
            </a:solidFill>
            <a:miter lim="800000"/>
            <a:headEnd/>
            <a:tailEnd/>
          </a:ln>
        </p:spPr>
        <p:txBody>
          <a:bodyPr anchor="ctr"/>
          <a:lstStyle/>
          <a:p>
            <a:r>
              <a:rPr lang="en-US" sz="2400" b="1"/>
              <a:t>All pregnant women</a:t>
            </a:r>
          </a:p>
        </p:txBody>
      </p:sp>
      <p:sp>
        <p:nvSpPr>
          <p:cNvPr id="53253" name="Rectangle 5"/>
          <p:cNvSpPr>
            <a:spLocks noChangeArrowheads="1"/>
          </p:cNvSpPr>
          <p:nvPr/>
        </p:nvSpPr>
        <p:spPr bwMode="auto">
          <a:xfrm>
            <a:off x="1209675" y="5576888"/>
            <a:ext cx="2706688" cy="819150"/>
          </a:xfrm>
          <a:prstGeom prst="rect">
            <a:avLst/>
          </a:prstGeom>
          <a:solidFill>
            <a:schemeClr val="accent4">
              <a:lumMod val="50000"/>
              <a:alpha val="50195"/>
            </a:schemeClr>
          </a:solidFill>
          <a:ln w="9525">
            <a:solidFill>
              <a:schemeClr val="tx1"/>
            </a:solidFill>
            <a:miter lim="800000"/>
            <a:headEnd/>
            <a:tailEnd/>
          </a:ln>
        </p:spPr>
        <p:txBody>
          <a:bodyPr anchor="ctr"/>
          <a:lstStyle/>
          <a:p>
            <a:pPr>
              <a:defRPr/>
            </a:pPr>
            <a:r>
              <a:rPr lang="en-US" sz="2400" b="1" dirty="0"/>
              <a:t>Received prophylaxis</a:t>
            </a:r>
          </a:p>
        </p:txBody>
      </p:sp>
      <p:sp>
        <p:nvSpPr>
          <p:cNvPr id="16390" name="AutoShape 6"/>
          <p:cNvSpPr>
            <a:spLocks noChangeArrowheads="1"/>
          </p:cNvSpPr>
          <p:nvPr/>
        </p:nvSpPr>
        <p:spPr bwMode="auto">
          <a:xfrm>
            <a:off x="6083300" y="2852738"/>
            <a:ext cx="2189163" cy="1152525"/>
          </a:xfrm>
          <a:prstGeom prst="roundRect">
            <a:avLst>
              <a:gd name="adj" fmla="val 16667"/>
            </a:avLst>
          </a:prstGeom>
          <a:solidFill>
            <a:srgbClr val="C0C0C0"/>
          </a:solidFill>
          <a:ln w="9525">
            <a:solidFill>
              <a:schemeClr val="tx1"/>
            </a:solidFill>
            <a:round/>
            <a:headEnd/>
            <a:tailEnd/>
          </a:ln>
        </p:spPr>
        <p:txBody>
          <a:bodyPr anchor="ctr"/>
          <a:lstStyle/>
          <a:p>
            <a:r>
              <a:rPr lang="en-US" sz="2400" b="1" dirty="0"/>
              <a:t>400 received HIV- </a:t>
            </a:r>
            <a:r>
              <a:rPr lang="en-US" sz="2400" b="1" dirty="0" smtClean="0"/>
              <a:t>result</a:t>
            </a:r>
            <a:endParaRPr lang="en-US" sz="2400" b="1" dirty="0"/>
          </a:p>
        </p:txBody>
      </p:sp>
      <p:sp>
        <p:nvSpPr>
          <p:cNvPr id="16391" name="AutoShape 7"/>
          <p:cNvSpPr>
            <a:spLocks noChangeArrowheads="1"/>
          </p:cNvSpPr>
          <p:nvPr/>
        </p:nvSpPr>
        <p:spPr bwMode="auto">
          <a:xfrm>
            <a:off x="6089650" y="4505325"/>
            <a:ext cx="2276475" cy="1152525"/>
          </a:xfrm>
          <a:prstGeom prst="roundRect">
            <a:avLst>
              <a:gd name="adj" fmla="val 16667"/>
            </a:avLst>
          </a:prstGeom>
          <a:solidFill>
            <a:srgbClr val="C0C0C0"/>
          </a:solidFill>
          <a:ln w="9525">
            <a:solidFill>
              <a:schemeClr val="tx1"/>
            </a:solidFill>
            <a:round/>
            <a:headEnd/>
            <a:tailEnd/>
          </a:ln>
        </p:spPr>
        <p:txBody>
          <a:bodyPr anchor="ctr"/>
          <a:lstStyle/>
          <a:p>
            <a:r>
              <a:rPr lang="en-US" sz="2400" b="1"/>
              <a:t>100 received HIV+ result</a:t>
            </a:r>
          </a:p>
        </p:txBody>
      </p:sp>
      <p:sp>
        <p:nvSpPr>
          <p:cNvPr id="16392" name="AutoShape 8"/>
          <p:cNvSpPr>
            <a:spLocks noChangeArrowheads="1"/>
          </p:cNvSpPr>
          <p:nvPr/>
        </p:nvSpPr>
        <p:spPr bwMode="auto">
          <a:xfrm>
            <a:off x="1654175" y="1249363"/>
            <a:ext cx="1785938" cy="1146175"/>
          </a:xfrm>
          <a:prstGeom prst="downArrow">
            <a:avLst>
              <a:gd name="adj1" fmla="val 50000"/>
              <a:gd name="adj2" fmla="val 25000"/>
            </a:avLst>
          </a:prstGeom>
          <a:solidFill>
            <a:srgbClr val="FF0000"/>
          </a:solidFill>
          <a:ln w="9525" algn="ctr">
            <a:solidFill>
              <a:schemeClr val="tx1"/>
            </a:solidFill>
            <a:miter lim="800000"/>
            <a:headEnd/>
            <a:tailEnd/>
          </a:ln>
        </p:spPr>
        <p:txBody>
          <a:bodyPr wrap="none" lIns="91436" tIns="45718" rIns="91436" bIns="45718" anchor="ctr"/>
          <a:lstStyle/>
          <a:p>
            <a:r>
              <a:rPr lang="en-US" sz="2400" b="1"/>
              <a:t>1000</a:t>
            </a:r>
          </a:p>
        </p:txBody>
      </p:sp>
      <p:sp>
        <p:nvSpPr>
          <p:cNvPr id="16393" name="AutoShape 9"/>
          <p:cNvSpPr>
            <a:spLocks noChangeArrowheads="1"/>
          </p:cNvSpPr>
          <p:nvPr/>
        </p:nvSpPr>
        <p:spPr bwMode="auto">
          <a:xfrm>
            <a:off x="1906588" y="3086100"/>
            <a:ext cx="1336675" cy="928688"/>
          </a:xfrm>
          <a:prstGeom prst="downArrow">
            <a:avLst>
              <a:gd name="adj1" fmla="val 50000"/>
              <a:gd name="adj2" fmla="val 25000"/>
            </a:avLst>
          </a:prstGeom>
          <a:solidFill>
            <a:srgbClr val="FFFF99"/>
          </a:solidFill>
          <a:ln w="9525" algn="ctr">
            <a:solidFill>
              <a:schemeClr val="tx1"/>
            </a:solidFill>
            <a:miter lim="800000"/>
            <a:headEnd/>
            <a:tailEnd/>
          </a:ln>
        </p:spPr>
        <p:txBody>
          <a:bodyPr wrap="none" lIns="91436" tIns="45718" rIns="91436" bIns="45718" anchor="ctr"/>
          <a:lstStyle/>
          <a:p>
            <a:r>
              <a:rPr lang="en-US" sz="2400" b="1">
                <a:solidFill>
                  <a:schemeClr val="bg1"/>
                </a:solidFill>
              </a:rPr>
              <a:t>500</a:t>
            </a:r>
          </a:p>
        </p:txBody>
      </p:sp>
      <p:cxnSp>
        <p:nvCxnSpPr>
          <p:cNvPr id="16394" name="AutoShape 10"/>
          <p:cNvCxnSpPr>
            <a:cxnSpLocks noChangeShapeType="1"/>
            <a:stCxn id="16386" idx="3"/>
            <a:endCxn id="16390" idx="1"/>
          </p:cNvCxnSpPr>
          <p:nvPr/>
        </p:nvCxnSpPr>
        <p:spPr bwMode="auto">
          <a:xfrm flipV="1">
            <a:off x="4086225" y="3429000"/>
            <a:ext cx="1997075" cy="976313"/>
          </a:xfrm>
          <a:prstGeom prst="bentConnector3">
            <a:avLst>
              <a:gd name="adj1" fmla="val 50000"/>
            </a:avLst>
          </a:prstGeom>
          <a:noFill/>
          <a:ln w="254000">
            <a:solidFill>
              <a:srgbClr val="C0C0C0"/>
            </a:solidFill>
            <a:miter lim="800000"/>
            <a:headEnd/>
            <a:tailEnd type="triangle" w="med" len="med"/>
          </a:ln>
        </p:spPr>
      </p:cxnSp>
      <p:cxnSp>
        <p:nvCxnSpPr>
          <p:cNvPr id="16395" name="AutoShape 11"/>
          <p:cNvCxnSpPr>
            <a:cxnSpLocks noChangeShapeType="1"/>
          </p:cNvCxnSpPr>
          <p:nvPr/>
        </p:nvCxnSpPr>
        <p:spPr bwMode="auto">
          <a:xfrm>
            <a:off x="4086225" y="4230688"/>
            <a:ext cx="2003425" cy="966787"/>
          </a:xfrm>
          <a:prstGeom prst="bentConnector3">
            <a:avLst>
              <a:gd name="adj1" fmla="val 50000"/>
            </a:avLst>
          </a:prstGeom>
          <a:noFill/>
          <a:ln w="254000">
            <a:solidFill>
              <a:srgbClr val="C0C0C0"/>
            </a:solidFill>
            <a:miter lim="800000"/>
            <a:headEnd/>
            <a:tailEnd type="triangle" w="med" len="med"/>
          </a:ln>
        </p:spPr>
      </p:cxnSp>
      <p:cxnSp>
        <p:nvCxnSpPr>
          <p:cNvPr id="16396" name="AutoShape 12"/>
          <p:cNvCxnSpPr>
            <a:cxnSpLocks noChangeShapeType="1"/>
            <a:stCxn id="16391" idx="2"/>
          </p:cNvCxnSpPr>
          <p:nvPr/>
        </p:nvCxnSpPr>
        <p:spPr bwMode="auto">
          <a:xfrm rot="5400000">
            <a:off x="5349082" y="4167981"/>
            <a:ext cx="388938" cy="3368675"/>
          </a:xfrm>
          <a:prstGeom prst="bentConnector2">
            <a:avLst/>
          </a:prstGeom>
          <a:noFill/>
          <a:ln w="127000">
            <a:solidFill>
              <a:srgbClr val="C0C0C0"/>
            </a:solidFill>
            <a:miter lim="800000"/>
            <a:headEnd/>
            <a:tailEnd type="triangle" w="med" len="med"/>
          </a:ln>
        </p:spPr>
      </p:cxnSp>
      <p:sp>
        <p:nvSpPr>
          <p:cNvPr id="16397" name="Text Box 13"/>
          <p:cNvSpPr txBox="1">
            <a:spLocks noChangeArrowheads="1"/>
          </p:cNvSpPr>
          <p:nvPr/>
        </p:nvSpPr>
        <p:spPr bwMode="auto">
          <a:xfrm>
            <a:off x="5065713" y="5805488"/>
            <a:ext cx="869950" cy="528637"/>
          </a:xfrm>
          <a:prstGeom prst="rect">
            <a:avLst/>
          </a:prstGeom>
          <a:solidFill>
            <a:srgbClr val="C0C0C0"/>
          </a:solidFill>
          <a:ln w="9525" algn="ctr">
            <a:solidFill>
              <a:schemeClr val="tx1"/>
            </a:solidFill>
            <a:miter lim="800000"/>
            <a:headEnd/>
            <a:tailEnd/>
          </a:ln>
        </p:spPr>
        <p:txBody>
          <a:bodyPr lIns="91436" tIns="45718" rIns="91436" bIns="45718">
            <a:spAutoFit/>
          </a:bodyPr>
          <a:lstStyle/>
          <a:p>
            <a:pPr>
              <a:spcBef>
                <a:spcPct val="50000"/>
              </a:spcBef>
            </a:pPr>
            <a:r>
              <a:rPr lang="en-US" sz="2800" b="1"/>
              <a:t>40</a:t>
            </a:r>
          </a:p>
        </p:txBody>
      </p:sp>
      <p:sp>
        <p:nvSpPr>
          <p:cNvPr id="16398" name="Rectangle 14"/>
          <p:cNvSpPr>
            <a:spLocks noChangeArrowheads="1"/>
          </p:cNvSpPr>
          <p:nvPr/>
        </p:nvSpPr>
        <p:spPr bwMode="auto">
          <a:xfrm>
            <a:off x="4308475" y="525463"/>
            <a:ext cx="4638675" cy="1427162"/>
          </a:xfrm>
          <a:prstGeom prst="rect">
            <a:avLst/>
          </a:prstGeom>
          <a:noFill/>
          <a:ln w="9525">
            <a:noFill/>
            <a:miter lim="800000"/>
            <a:headEnd/>
            <a:tailEnd/>
          </a:ln>
        </p:spPr>
        <p:txBody>
          <a:bodyPr anchor="ctr"/>
          <a:lstStyle/>
          <a:p>
            <a:r>
              <a:rPr lang="en-US" sz="3200" b="1" i="1"/>
              <a:t>What actions can we take to improve performance?</a:t>
            </a:r>
          </a:p>
        </p:txBody>
      </p:sp>
      <p:sp>
        <p:nvSpPr>
          <p:cNvPr id="16399" name="Oval 15"/>
          <p:cNvSpPr>
            <a:spLocks noChangeArrowheads="1"/>
          </p:cNvSpPr>
          <p:nvPr/>
        </p:nvSpPr>
        <p:spPr bwMode="auto">
          <a:xfrm>
            <a:off x="638175" y="1247775"/>
            <a:ext cx="4021138" cy="3976688"/>
          </a:xfrm>
          <a:prstGeom prst="ellipse">
            <a:avLst/>
          </a:prstGeom>
          <a:noFill/>
          <a:ln w="38100" algn="ctr">
            <a:solidFill>
              <a:srgbClr val="FF0000"/>
            </a:solidFill>
            <a:round/>
            <a:headEnd/>
            <a:tailEnd/>
          </a:ln>
        </p:spPr>
        <p:txBody>
          <a:bodyPr wrap="none" lIns="91436" tIns="45718" rIns="91436" bIns="45718" anchor="ctr"/>
          <a:lstStyle/>
          <a:p>
            <a:endParaRPr lang="en-US"/>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2"/>
          <p:cNvSpPr>
            <a:spLocks noChangeArrowheads="1"/>
          </p:cNvSpPr>
          <p:nvPr/>
        </p:nvSpPr>
        <p:spPr bwMode="auto">
          <a:xfrm>
            <a:off x="923925" y="4024313"/>
            <a:ext cx="3162300" cy="760412"/>
          </a:xfrm>
          <a:prstGeom prst="roundRect">
            <a:avLst>
              <a:gd name="adj" fmla="val 16667"/>
            </a:avLst>
          </a:prstGeom>
          <a:solidFill>
            <a:srgbClr val="C0C0C0"/>
          </a:solidFill>
          <a:ln w="9525">
            <a:solidFill>
              <a:schemeClr val="tx1"/>
            </a:solidFill>
            <a:round/>
            <a:headEnd/>
            <a:tailEnd/>
          </a:ln>
        </p:spPr>
        <p:txBody>
          <a:bodyPr anchor="ctr"/>
          <a:lstStyle/>
          <a:p>
            <a:r>
              <a:rPr lang="en-US" sz="2400" b="1"/>
              <a:t>Tested for HIV</a:t>
            </a:r>
          </a:p>
        </p:txBody>
      </p:sp>
      <p:sp>
        <p:nvSpPr>
          <p:cNvPr id="17411" name="AutoShape 3"/>
          <p:cNvSpPr>
            <a:spLocks noChangeArrowheads="1"/>
          </p:cNvSpPr>
          <p:nvPr/>
        </p:nvSpPr>
        <p:spPr bwMode="auto">
          <a:xfrm>
            <a:off x="895350" y="2409825"/>
            <a:ext cx="3379788" cy="687388"/>
          </a:xfrm>
          <a:prstGeom prst="roundRect">
            <a:avLst>
              <a:gd name="adj" fmla="val 16667"/>
            </a:avLst>
          </a:prstGeom>
          <a:solidFill>
            <a:srgbClr val="C0C0C0"/>
          </a:solidFill>
          <a:ln w="9525">
            <a:solidFill>
              <a:schemeClr val="tx1"/>
            </a:solidFill>
            <a:round/>
            <a:headEnd/>
            <a:tailEnd/>
          </a:ln>
        </p:spPr>
        <p:txBody>
          <a:bodyPr anchor="ctr"/>
          <a:lstStyle/>
          <a:p>
            <a:r>
              <a:rPr lang="en-US" sz="2400" b="1"/>
              <a:t>Sought prenatal care</a:t>
            </a:r>
          </a:p>
        </p:txBody>
      </p:sp>
      <p:sp>
        <p:nvSpPr>
          <p:cNvPr id="17412" name="Rectangle 4"/>
          <p:cNvSpPr>
            <a:spLocks noChangeArrowheads="1"/>
          </p:cNvSpPr>
          <p:nvPr/>
        </p:nvSpPr>
        <p:spPr bwMode="auto">
          <a:xfrm>
            <a:off x="931863" y="576263"/>
            <a:ext cx="3302000" cy="658812"/>
          </a:xfrm>
          <a:prstGeom prst="rect">
            <a:avLst/>
          </a:prstGeom>
          <a:solidFill>
            <a:srgbClr val="FF0000"/>
          </a:solidFill>
          <a:ln w="9525">
            <a:solidFill>
              <a:schemeClr val="tx1"/>
            </a:solidFill>
            <a:miter lim="800000"/>
            <a:headEnd/>
            <a:tailEnd/>
          </a:ln>
        </p:spPr>
        <p:txBody>
          <a:bodyPr anchor="ctr"/>
          <a:lstStyle/>
          <a:p>
            <a:pPr algn="ctr"/>
            <a:r>
              <a:rPr lang="en-US" sz="2400" b="1"/>
              <a:t>All pregnant women (2000 women)</a:t>
            </a:r>
          </a:p>
        </p:txBody>
      </p:sp>
      <p:sp>
        <p:nvSpPr>
          <p:cNvPr id="17413" name="Rectangle 5"/>
          <p:cNvSpPr>
            <a:spLocks noChangeArrowheads="1"/>
          </p:cNvSpPr>
          <p:nvPr/>
        </p:nvSpPr>
        <p:spPr bwMode="auto">
          <a:xfrm>
            <a:off x="1196975" y="5564188"/>
            <a:ext cx="2706688" cy="819150"/>
          </a:xfrm>
          <a:prstGeom prst="rect">
            <a:avLst/>
          </a:prstGeom>
          <a:solidFill>
            <a:srgbClr val="C0C0C0">
              <a:alpha val="50195"/>
            </a:srgbClr>
          </a:solidFill>
          <a:ln w="9525">
            <a:solidFill>
              <a:schemeClr val="tx1"/>
            </a:solidFill>
            <a:miter lim="800000"/>
            <a:headEnd/>
            <a:tailEnd/>
          </a:ln>
        </p:spPr>
        <p:txBody>
          <a:bodyPr anchor="ctr"/>
          <a:lstStyle/>
          <a:p>
            <a:r>
              <a:rPr lang="en-US" sz="2400" b="1">
                <a:solidFill>
                  <a:schemeClr val="bg1"/>
                </a:solidFill>
              </a:rPr>
              <a:t>Received prophylaxis</a:t>
            </a:r>
          </a:p>
        </p:txBody>
      </p:sp>
      <p:sp>
        <p:nvSpPr>
          <p:cNvPr id="17414" name="AutoShape 6"/>
          <p:cNvSpPr>
            <a:spLocks noChangeArrowheads="1"/>
          </p:cNvSpPr>
          <p:nvPr/>
        </p:nvSpPr>
        <p:spPr bwMode="auto">
          <a:xfrm>
            <a:off x="6083300" y="2852738"/>
            <a:ext cx="2189163" cy="1152525"/>
          </a:xfrm>
          <a:prstGeom prst="roundRect">
            <a:avLst>
              <a:gd name="adj" fmla="val 16667"/>
            </a:avLst>
          </a:prstGeom>
          <a:solidFill>
            <a:srgbClr val="C0C0C0"/>
          </a:solidFill>
          <a:ln w="9525">
            <a:solidFill>
              <a:schemeClr val="tx1"/>
            </a:solidFill>
            <a:round/>
            <a:headEnd/>
            <a:tailEnd/>
          </a:ln>
        </p:spPr>
        <p:txBody>
          <a:bodyPr anchor="ctr"/>
          <a:lstStyle/>
          <a:p>
            <a:r>
              <a:rPr lang="en-US" sz="2400" b="1" dirty="0"/>
              <a:t>400 received HIV- </a:t>
            </a:r>
            <a:r>
              <a:rPr lang="en-US" sz="2400" b="1" dirty="0" smtClean="0"/>
              <a:t>result</a:t>
            </a:r>
            <a:endParaRPr lang="en-US" sz="2400" b="1" dirty="0"/>
          </a:p>
        </p:txBody>
      </p:sp>
      <p:sp>
        <p:nvSpPr>
          <p:cNvPr id="17415" name="AutoShape 7"/>
          <p:cNvSpPr>
            <a:spLocks noChangeArrowheads="1"/>
          </p:cNvSpPr>
          <p:nvPr/>
        </p:nvSpPr>
        <p:spPr bwMode="auto">
          <a:xfrm>
            <a:off x="6089650" y="4505325"/>
            <a:ext cx="2276475" cy="1152525"/>
          </a:xfrm>
          <a:prstGeom prst="roundRect">
            <a:avLst>
              <a:gd name="adj" fmla="val 16667"/>
            </a:avLst>
          </a:prstGeom>
          <a:solidFill>
            <a:srgbClr val="C0C0C0"/>
          </a:solidFill>
          <a:ln w="9525">
            <a:solidFill>
              <a:schemeClr val="tx1"/>
            </a:solidFill>
            <a:round/>
            <a:headEnd/>
            <a:tailEnd/>
          </a:ln>
        </p:spPr>
        <p:txBody>
          <a:bodyPr anchor="ctr"/>
          <a:lstStyle/>
          <a:p>
            <a:r>
              <a:rPr lang="en-US" sz="2400" b="1"/>
              <a:t>100 received HIV+ result</a:t>
            </a:r>
          </a:p>
        </p:txBody>
      </p:sp>
      <p:sp>
        <p:nvSpPr>
          <p:cNvPr id="17416" name="AutoShape 8"/>
          <p:cNvSpPr>
            <a:spLocks noChangeArrowheads="1"/>
          </p:cNvSpPr>
          <p:nvPr/>
        </p:nvSpPr>
        <p:spPr bwMode="auto">
          <a:xfrm>
            <a:off x="1654175" y="1249363"/>
            <a:ext cx="1785938" cy="1146175"/>
          </a:xfrm>
          <a:prstGeom prst="downArrow">
            <a:avLst>
              <a:gd name="adj1" fmla="val 50000"/>
              <a:gd name="adj2" fmla="val 25000"/>
            </a:avLst>
          </a:prstGeom>
          <a:solidFill>
            <a:srgbClr val="FF0000"/>
          </a:solidFill>
          <a:ln w="9525" algn="ctr">
            <a:solidFill>
              <a:schemeClr val="tx1"/>
            </a:solidFill>
            <a:miter lim="800000"/>
            <a:headEnd/>
            <a:tailEnd/>
          </a:ln>
        </p:spPr>
        <p:txBody>
          <a:bodyPr wrap="none" lIns="91436" tIns="45718" rIns="91436" bIns="45718" anchor="ctr"/>
          <a:lstStyle/>
          <a:p>
            <a:r>
              <a:rPr lang="en-US" sz="2400" b="1"/>
              <a:t>1000</a:t>
            </a:r>
          </a:p>
        </p:txBody>
      </p:sp>
      <p:sp>
        <p:nvSpPr>
          <p:cNvPr id="17417" name="AutoShape 9"/>
          <p:cNvSpPr>
            <a:spLocks noChangeArrowheads="1"/>
          </p:cNvSpPr>
          <p:nvPr/>
        </p:nvSpPr>
        <p:spPr bwMode="auto">
          <a:xfrm>
            <a:off x="1906588" y="3086100"/>
            <a:ext cx="1336675" cy="928688"/>
          </a:xfrm>
          <a:prstGeom prst="downArrow">
            <a:avLst>
              <a:gd name="adj1" fmla="val 50000"/>
              <a:gd name="adj2" fmla="val 25000"/>
            </a:avLst>
          </a:prstGeom>
          <a:solidFill>
            <a:srgbClr val="C0C0C0"/>
          </a:solidFill>
          <a:ln w="9525" algn="ctr">
            <a:solidFill>
              <a:schemeClr val="tx1"/>
            </a:solidFill>
            <a:miter lim="800000"/>
            <a:headEnd/>
            <a:tailEnd/>
          </a:ln>
        </p:spPr>
        <p:txBody>
          <a:bodyPr wrap="none" lIns="91436" tIns="45718" rIns="91436" bIns="45718" anchor="ctr"/>
          <a:lstStyle/>
          <a:p>
            <a:r>
              <a:rPr lang="en-US" sz="2400" b="1"/>
              <a:t>500</a:t>
            </a:r>
          </a:p>
        </p:txBody>
      </p:sp>
      <p:cxnSp>
        <p:nvCxnSpPr>
          <p:cNvPr id="17418" name="AutoShape 10"/>
          <p:cNvCxnSpPr>
            <a:cxnSpLocks noChangeShapeType="1"/>
            <a:stCxn id="17410" idx="3"/>
            <a:endCxn id="17414" idx="1"/>
          </p:cNvCxnSpPr>
          <p:nvPr/>
        </p:nvCxnSpPr>
        <p:spPr bwMode="auto">
          <a:xfrm flipV="1">
            <a:off x="4086225" y="3429000"/>
            <a:ext cx="1997075" cy="976313"/>
          </a:xfrm>
          <a:prstGeom prst="bentConnector3">
            <a:avLst>
              <a:gd name="adj1" fmla="val 50000"/>
            </a:avLst>
          </a:prstGeom>
          <a:noFill/>
          <a:ln w="254000">
            <a:solidFill>
              <a:srgbClr val="C0C0C0"/>
            </a:solidFill>
            <a:miter lim="800000"/>
            <a:headEnd/>
            <a:tailEnd type="triangle" w="med" len="med"/>
          </a:ln>
        </p:spPr>
      </p:cxnSp>
      <p:cxnSp>
        <p:nvCxnSpPr>
          <p:cNvPr id="17419" name="AutoShape 11"/>
          <p:cNvCxnSpPr>
            <a:cxnSpLocks noChangeShapeType="1"/>
          </p:cNvCxnSpPr>
          <p:nvPr/>
        </p:nvCxnSpPr>
        <p:spPr bwMode="auto">
          <a:xfrm>
            <a:off x="4086225" y="4230688"/>
            <a:ext cx="2003425" cy="966787"/>
          </a:xfrm>
          <a:prstGeom prst="bentConnector3">
            <a:avLst>
              <a:gd name="adj1" fmla="val 50000"/>
            </a:avLst>
          </a:prstGeom>
          <a:noFill/>
          <a:ln w="254000">
            <a:solidFill>
              <a:srgbClr val="C0C0C0"/>
            </a:solidFill>
            <a:miter lim="800000"/>
            <a:headEnd/>
            <a:tailEnd type="triangle" w="med" len="med"/>
          </a:ln>
        </p:spPr>
      </p:cxnSp>
      <p:cxnSp>
        <p:nvCxnSpPr>
          <p:cNvPr id="17420" name="AutoShape 12"/>
          <p:cNvCxnSpPr>
            <a:cxnSpLocks noChangeShapeType="1"/>
            <a:stCxn id="17415" idx="2"/>
          </p:cNvCxnSpPr>
          <p:nvPr/>
        </p:nvCxnSpPr>
        <p:spPr bwMode="auto">
          <a:xfrm rot="5400000">
            <a:off x="5349082" y="4167981"/>
            <a:ext cx="388938" cy="3368675"/>
          </a:xfrm>
          <a:prstGeom prst="bentConnector2">
            <a:avLst/>
          </a:prstGeom>
          <a:noFill/>
          <a:ln w="127000">
            <a:solidFill>
              <a:srgbClr val="C0C0C0"/>
            </a:solidFill>
            <a:miter lim="800000"/>
            <a:headEnd/>
            <a:tailEnd type="triangle" w="med" len="med"/>
          </a:ln>
        </p:spPr>
      </p:cxnSp>
      <p:sp>
        <p:nvSpPr>
          <p:cNvPr id="17421" name="Text Box 13"/>
          <p:cNvSpPr txBox="1">
            <a:spLocks noChangeArrowheads="1"/>
          </p:cNvSpPr>
          <p:nvPr/>
        </p:nvSpPr>
        <p:spPr bwMode="auto">
          <a:xfrm>
            <a:off x="5065713" y="5805488"/>
            <a:ext cx="869950" cy="528637"/>
          </a:xfrm>
          <a:prstGeom prst="rect">
            <a:avLst/>
          </a:prstGeom>
          <a:solidFill>
            <a:srgbClr val="C0C0C0"/>
          </a:solidFill>
          <a:ln w="9525" algn="ctr">
            <a:solidFill>
              <a:schemeClr val="tx1"/>
            </a:solidFill>
            <a:miter lim="800000"/>
            <a:headEnd/>
            <a:tailEnd/>
          </a:ln>
        </p:spPr>
        <p:txBody>
          <a:bodyPr lIns="91436" tIns="45718" rIns="91436" bIns="45718">
            <a:spAutoFit/>
          </a:bodyPr>
          <a:lstStyle/>
          <a:p>
            <a:pPr>
              <a:spcBef>
                <a:spcPct val="50000"/>
              </a:spcBef>
            </a:pPr>
            <a:r>
              <a:rPr lang="en-US" sz="2800" b="1">
                <a:solidFill>
                  <a:schemeClr val="bg1"/>
                </a:solidFill>
              </a:rPr>
              <a:t>40</a:t>
            </a:r>
          </a:p>
        </p:txBody>
      </p:sp>
      <p:sp>
        <p:nvSpPr>
          <p:cNvPr id="17422" name="Oval 14"/>
          <p:cNvSpPr>
            <a:spLocks noChangeArrowheads="1"/>
          </p:cNvSpPr>
          <p:nvPr/>
        </p:nvSpPr>
        <p:spPr bwMode="auto">
          <a:xfrm>
            <a:off x="769938" y="231775"/>
            <a:ext cx="3729037" cy="2147888"/>
          </a:xfrm>
          <a:prstGeom prst="ellipse">
            <a:avLst/>
          </a:prstGeom>
          <a:noFill/>
          <a:ln w="38100" algn="ctr">
            <a:solidFill>
              <a:srgbClr val="FF0000"/>
            </a:solidFill>
            <a:round/>
            <a:headEnd/>
            <a:tailEnd/>
          </a:ln>
        </p:spPr>
        <p:txBody>
          <a:bodyPr wrap="none" lIns="91436" tIns="45718" rIns="91436" bIns="45718" anchor="ctr"/>
          <a:lstStyle/>
          <a:p>
            <a:endParaRPr lang="en-US"/>
          </a:p>
        </p:txBody>
      </p:sp>
      <p:sp>
        <p:nvSpPr>
          <p:cNvPr id="17423" name="Rectangle 15"/>
          <p:cNvSpPr>
            <a:spLocks noChangeArrowheads="1"/>
          </p:cNvSpPr>
          <p:nvPr/>
        </p:nvSpPr>
        <p:spPr bwMode="auto">
          <a:xfrm>
            <a:off x="4308475" y="525463"/>
            <a:ext cx="4638675" cy="1427162"/>
          </a:xfrm>
          <a:prstGeom prst="rect">
            <a:avLst/>
          </a:prstGeom>
          <a:noFill/>
          <a:ln w="9525">
            <a:noFill/>
            <a:miter lim="800000"/>
            <a:headEnd/>
            <a:tailEnd/>
          </a:ln>
        </p:spPr>
        <p:txBody>
          <a:bodyPr anchor="ctr"/>
          <a:lstStyle/>
          <a:p>
            <a:r>
              <a:rPr lang="en-US" sz="3200" b="1" i="1"/>
              <a:t>What actions can we take to improve performance?</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solidFill>
            <a:srgbClr val="FFFFFF"/>
          </a:solidFill>
          <a:ln>
            <a:solidFill>
              <a:srgbClr val="000000"/>
            </a:solidFill>
          </a:ln>
        </p:spPr>
        <p:txBody>
          <a:bodyPr anchor="t"/>
          <a:lstStyle/>
          <a:p>
            <a:pPr algn="ctr" eaLnBrk="1" hangingPunct="1"/>
            <a:r>
              <a:rPr lang="en-US" dirty="0" smtClean="0">
                <a:solidFill>
                  <a:srgbClr val="000000"/>
                </a:solidFill>
              </a:rPr>
              <a:t>PMTCT Summary Form</a:t>
            </a:r>
          </a:p>
        </p:txBody>
      </p:sp>
      <p:graphicFrame>
        <p:nvGraphicFramePr>
          <p:cNvPr id="648248" name="Group 56"/>
          <p:cNvGraphicFramePr>
            <a:graphicFrameLocks noGrp="1"/>
          </p:cNvGraphicFramePr>
          <p:nvPr>
            <p:ph type="tbl" idx="1"/>
          </p:nvPr>
        </p:nvGraphicFramePr>
        <p:xfrm>
          <a:off x="457200" y="1427163"/>
          <a:ext cx="8229600" cy="5430843"/>
        </p:xfrm>
        <a:graphic>
          <a:graphicData uri="http://schemas.openxmlformats.org/drawingml/2006/table">
            <a:tbl>
              <a:tblPr/>
              <a:tblGrid>
                <a:gridCol w="1000125"/>
                <a:gridCol w="4486275"/>
                <a:gridCol w="2743200"/>
              </a:tblGrid>
              <a:tr h="452438">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Summary Data from General ANC, VCT and Partner Registers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Variables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Number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7C8CD"/>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rgbClr val="000000"/>
                          </a:solidFill>
                          <a:effectLst/>
                          <a:latin typeface="Arial" charset="0"/>
                        </a:rPr>
                        <a:t>New ANC clients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7C8CD"/>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7C8CD"/>
                    </a:solid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Group pre-test counseled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4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Individual pre-test counseled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Accepted HIV test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5A.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HIV test result - Positive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5B.</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HIV test result – Negative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5C.</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HIV test result - Indeterminate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6 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7C8CD"/>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Post-test counseled - Positive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7C8CD"/>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7C8CD"/>
                    </a:solid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6 B.</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7C8CD"/>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rgbClr val="000000"/>
                          </a:solidFill>
                          <a:effectLst/>
                          <a:latin typeface="Arial" charset="0"/>
                        </a:rPr>
                        <a:t>Post-test counseled – Negative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7C8CD"/>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7C8CD"/>
                    </a:solid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8A.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ARV therapy received – Current NVP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472440" y="259398"/>
            <a:ext cx="8229600" cy="1143000"/>
          </a:xfrm>
          <a:solidFill>
            <a:srgbClr val="FFFFFF"/>
          </a:solidFill>
          <a:ln>
            <a:solidFill>
              <a:srgbClr val="000000"/>
            </a:solidFill>
          </a:ln>
        </p:spPr>
        <p:txBody>
          <a:bodyPr anchor="t"/>
          <a:lstStyle/>
          <a:p>
            <a:pPr algn="ctr" eaLnBrk="1" hangingPunct="1"/>
            <a:r>
              <a:rPr lang="en-US" dirty="0" smtClean="0">
                <a:solidFill>
                  <a:srgbClr val="000000"/>
                </a:solidFill>
              </a:rPr>
              <a:t>PMTCT Summary Form</a:t>
            </a:r>
          </a:p>
        </p:txBody>
      </p:sp>
      <p:graphicFrame>
        <p:nvGraphicFramePr>
          <p:cNvPr id="649219" name="Group 3"/>
          <p:cNvGraphicFramePr>
            <a:graphicFrameLocks noGrp="1"/>
          </p:cNvGraphicFramePr>
          <p:nvPr>
            <p:ph type="tbl" idx="1"/>
          </p:nvPr>
        </p:nvGraphicFramePr>
        <p:xfrm>
          <a:off x="457200" y="2449513"/>
          <a:ext cx="8229600" cy="1986598"/>
        </p:xfrm>
        <a:graphic>
          <a:graphicData uri="http://schemas.openxmlformats.org/drawingml/2006/table">
            <a:tbl>
              <a:tblPr/>
              <a:tblGrid>
                <a:gridCol w="1000125"/>
                <a:gridCol w="4486275"/>
                <a:gridCol w="2743200"/>
              </a:tblGrid>
              <a:tr h="401638">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charset="0"/>
                        </a:rPr>
                        <a:t>Summary Data from General ANC, VCT and Partner Registers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r>
              <a:tr h="3683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Variables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Number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44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EE1E4"/>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rgbClr val="000000"/>
                          </a:solidFill>
                          <a:effectLst/>
                          <a:latin typeface="Arial" charset="0"/>
                        </a:rPr>
                        <a:t>New ANC clients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EE1E4"/>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EE1E4"/>
                    </a:solidFill>
                  </a:tcPr>
                </a:tc>
              </a:tr>
              <a:tr h="290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6 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Post-test counseled - Positive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344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6 B.</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Post-test counseled – Negative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r>
            </a:tbl>
          </a:graphicData>
        </a:graphic>
      </p:graphicFrame>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0242" name="Group 2"/>
          <p:cNvGraphicFramePr>
            <a:graphicFrameLocks noGrp="1"/>
          </p:cNvGraphicFramePr>
          <p:nvPr>
            <p:ph/>
          </p:nvPr>
        </p:nvGraphicFramePr>
        <p:xfrm>
          <a:off x="457200" y="939800"/>
          <a:ext cx="8229600" cy="3499804"/>
        </p:xfrm>
        <a:graphic>
          <a:graphicData uri="http://schemas.openxmlformats.org/drawingml/2006/table">
            <a:tbl>
              <a:tblPr/>
              <a:tblGrid>
                <a:gridCol w="1011238"/>
                <a:gridCol w="2840037"/>
                <a:gridCol w="1100138"/>
                <a:gridCol w="1085850"/>
                <a:gridCol w="1084262"/>
                <a:gridCol w="1108075"/>
              </a:tblGrid>
              <a:tr h="795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Variables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Facility 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Facility 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Facility 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Facility 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492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New ANC Clients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744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2708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105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1077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28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6A.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Post-test counseling – positive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54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105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43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69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6B.</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Post-test counseling – negative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440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2045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93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800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25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rPr>
                        <a:t>Total post-test counseled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494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1940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83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200" b="0" i="0" u="none" strike="noStrike" cap="none" normalizeH="0" baseline="0" smtClean="0">
                          <a:ln>
                            <a:noFill/>
                          </a:ln>
                          <a:solidFill>
                            <a:schemeClr val="tx1"/>
                          </a:solidFill>
                          <a:effectLst/>
                          <a:latin typeface="Arial" charset="0"/>
                        </a:rPr>
                        <a:t>843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2" name="Object 8"/>
          <p:cNvGraphicFramePr>
            <a:graphicFrameLocks noChangeAspect="1"/>
          </p:cNvGraphicFramePr>
          <p:nvPr>
            <p:ph idx="1"/>
          </p:nvPr>
        </p:nvGraphicFramePr>
        <p:xfrm>
          <a:off x="250825" y="1733550"/>
          <a:ext cx="8667750" cy="4505325"/>
        </p:xfrm>
        <a:graphic>
          <a:graphicData uri="http://schemas.openxmlformats.org/presentationml/2006/ole">
            <p:oleObj spid="_x0000_s409602" name="Chart" r:id="rId4" imgW="4343400" imgH="2257425" progId="Excel.Sheet.8">
              <p:embed/>
            </p:oleObj>
          </a:graphicData>
        </a:graphic>
      </p:graphicFrame>
      <p:sp>
        <p:nvSpPr>
          <p:cNvPr id="10243" name="Rectangle 2"/>
          <p:cNvSpPr>
            <a:spLocks noGrp="1" noChangeArrowheads="1"/>
          </p:cNvSpPr>
          <p:nvPr>
            <p:ph type="title"/>
          </p:nvPr>
        </p:nvSpPr>
        <p:spPr/>
        <p:txBody>
          <a:bodyPr/>
          <a:lstStyle/>
          <a:p>
            <a:pPr eaLnBrk="1" hangingPunct="1"/>
            <a:r>
              <a:rPr lang="en-US" sz="3200" smtClean="0"/>
              <a:t>Are facilities reaching coverage targets?</a:t>
            </a:r>
          </a:p>
        </p:txBody>
      </p:sp>
      <p:sp>
        <p:nvSpPr>
          <p:cNvPr id="10244" name="Line 4"/>
          <p:cNvSpPr>
            <a:spLocks noChangeShapeType="1"/>
          </p:cNvSpPr>
          <p:nvPr/>
        </p:nvSpPr>
        <p:spPr bwMode="auto">
          <a:xfrm>
            <a:off x="1739900" y="2757488"/>
            <a:ext cx="7000875" cy="0"/>
          </a:xfrm>
          <a:prstGeom prst="line">
            <a:avLst/>
          </a:prstGeom>
          <a:noFill/>
          <a:ln w="63500">
            <a:solidFill>
              <a:srgbClr val="333333"/>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838027" y="-263236"/>
            <a:ext cx="7762875" cy="1143000"/>
          </a:xfrm>
        </p:spPr>
        <p:txBody>
          <a:bodyPr/>
          <a:lstStyle/>
          <a:p>
            <a:pPr eaLnBrk="1" hangingPunct="1"/>
            <a:r>
              <a:rPr lang="en-US" sz="2800" dirty="0" smtClean="0"/>
              <a:t>Tips on Interpreting Graphs</a:t>
            </a:r>
          </a:p>
        </p:txBody>
      </p:sp>
      <p:sp>
        <p:nvSpPr>
          <p:cNvPr id="89091" name="Rectangle 3"/>
          <p:cNvSpPr>
            <a:spLocks noGrp="1" noChangeArrowheads="1"/>
          </p:cNvSpPr>
          <p:nvPr>
            <p:ph type="body" idx="1"/>
          </p:nvPr>
        </p:nvSpPr>
        <p:spPr>
          <a:xfrm>
            <a:off x="367145" y="354850"/>
            <a:ext cx="8305800" cy="4325938"/>
          </a:xfrm>
        </p:spPr>
        <p:txBody>
          <a:bodyPr/>
          <a:lstStyle/>
          <a:p>
            <a:pPr marL="495300" indent="-495300" eaLnBrk="1" hangingPunct="1">
              <a:lnSpc>
                <a:spcPct val="80000"/>
              </a:lnSpc>
            </a:pPr>
            <a:r>
              <a:rPr lang="en-US" sz="2800" dirty="0" smtClean="0"/>
              <a:t>Read the title and subtitle of the graph  </a:t>
            </a:r>
          </a:p>
          <a:p>
            <a:pPr marL="495300" indent="-495300" eaLnBrk="1" hangingPunct="1">
              <a:lnSpc>
                <a:spcPct val="80000"/>
              </a:lnSpc>
            </a:pPr>
            <a:r>
              <a:rPr lang="en-US" sz="2800" dirty="0" smtClean="0"/>
              <a:t>Identify the type of graph</a:t>
            </a:r>
          </a:p>
          <a:p>
            <a:pPr marL="495300" indent="-495300" eaLnBrk="1" hangingPunct="1">
              <a:lnSpc>
                <a:spcPct val="80000"/>
              </a:lnSpc>
            </a:pPr>
            <a:r>
              <a:rPr lang="en-US" sz="2800" dirty="0" smtClean="0"/>
              <a:t>Look at the heading and numbers or categories along the bottom of the graph</a:t>
            </a:r>
          </a:p>
          <a:p>
            <a:pPr marL="495300" indent="-495300" eaLnBrk="1" hangingPunct="1">
              <a:lnSpc>
                <a:spcPct val="80000"/>
              </a:lnSpc>
            </a:pPr>
            <a:r>
              <a:rPr lang="en-US" sz="2800" dirty="0" smtClean="0"/>
              <a:t>Look at the heading and categories or numbers along the left side of the graph</a:t>
            </a:r>
          </a:p>
          <a:p>
            <a:pPr marL="495300" indent="-495300" eaLnBrk="1" hangingPunct="1">
              <a:lnSpc>
                <a:spcPct val="80000"/>
              </a:lnSpc>
            </a:pPr>
            <a:r>
              <a:rPr lang="en-US" sz="2800" dirty="0" smtClean="0"/>
              <a:t>Read the data presented in the graph in the form of bars, lines, etc.</a:t>
            </a:r>
          </a:p>
          <a:p>
            <a:pPr marL="495300" indent="-495300" eaLnBrk="1" hangingPunct="1">
              <a:lnSpc>
                <a:spcPct val="80000"/>
              </a:lnSpc>
            </a:pPr>
            <a:r>
              <a:rPr lang="en-US" sz="2800" dirty="0" smtClean="0"/>
              <a:t>Look for the highest and lowest numbers; look for trends; patterns</a:t>
            </a:r>
          </a:p>
          <a:p>
            <a:pPr marL="495300" indent="-495300" eaLnBrk="1" hangingPunct="1">
              <a:lnSpc>
                <a:spcPct val="80000"/>
              </a:lnSpc>
            </a:pPr>
            <a:r>
              <a:rPr lang="en-US" sz="2800" dirty="0" smtClean="0"/>
              <a:t>If you are reading more than one graph, write down notes about what you noticed from each graph. </a:t>
            </a: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r>
              <a:rPr lang="en-US" sz="4000" dirty="0" smtClean="0"/>
              <a:t> Questions</a:t>
            </a:r>
          </a:p>
        </p:txBody>
      </p:sp>
      <p:sp>
        <p:nvSpPr>
          <p:cNvPr id="94211" name="Rectangle 3"/>
          <p:cNvSpPr>
            <a:spLocks noGrp="1" noChangeArrowheads="1"/>
          </p:cNvSpPr>
          <p:nvPr>
            <p:ph type="body" idx="1"/>
          </p:nvPr>
        </p:nvSpPr>
        <p:spPr>
          <a:xfrm>
            <a:off x="401782" y="942109"/>
            <a:ext cx="8298873" cy="4862945"/>
          </a:xfrm>
        </p:spPr>
        <p:txBody>
          <a:bodyPr/>
          <a:lstStyle/>
          <a:p>
            <a:pPr eaLnBrk="1" hangingPunct="1">
              <a:lnSpc>
                <a:spcPct val="110000"/>
              </a:lnSpc>
            </a:pPr>
            <a:r>
              <a:rPr lang="en-US" sz="2000" dirty="0" smtClean="0"/>
              <a:t>Which province is performing better/worse </a:t>
            </a:r>
            <a:r>
              <a:rPr lang="en-US" sz="2800" dirty="0" smtClean="0"/>
              <a:t>than expected?</a:t>
            </a:r>
          </a:p>
          <a:p>
            <a:pPr eaLnBrk="1" hangingPunct="1">
              <a:lnSpc>
                <a:spcPct val="110000"/>
              </a:lnSpc>
            </a:pPr>
            <a:r>
              <a:rPr lang="en-US" sz="2800" dirty="0" smtClean="0"/>
              <a:t>What is the ratio for this group of provinces?</a:t>
            </a:r>
          </a:p>
          <a:p>
            <a:pPr eaLnBrk="1" hangingPunct="1">
              <a:lnSpc>
                <a:spcPct val="110000"/>
              </a:lnSpc>
            </a:pPr>
            <a:r>
              <a:rPr lang="en-US" sz="2800" dirty="0" smtClean="0"/>
              <a:t>How would you assess each </a:t>
            </a:r>
            <a:r>
              <a:rPr lang="en-US" sz="2800" dirty="0" err="1" smtClean="0"/>
              <a:t>provinces’s</a:t>
            </a:r>
            <a:r>
              <a:rPr lang="en-US" sz="2800" dirty="0" smtClean="0"/>
              <a:t> performance based on the data?</a:t>
            </a:r>
          </a:p>
          <a:p>
            <a:pPr eaLnBrk="1" hangingPunct="1">
              <a:lnSpc>
                <a:spcPct val="110000"/>
              </a:lnSpc>
            </a:pPr>
            <a:r>
              <a:rPr lang="en-US" sz="2800" dirty="0" smtClean="0"/>
              <a:t>What other data or information should you consider in providing recommendations or guidance to the EPI secretariat?</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3"/>
          <p:cNvSpPr>
            <a:spLocks noGrp="1"/>
          </p:cNvSpPr>
          <p:nvPr>
            <p:ph type="sldNum" sz="quarter" idx="10"/>
          </p:nvPr>
        </p:nvSpPr>
        <p:spPr/>
        <p:txBody>
          <a:bodyPr/>
          <a:lstStyle/>
          <a:p>
            <a:fld id="{7C107FEF-7E0B-4260-B2AF-27DF19684215}" type="slidenum">
              <a:rPr lang="en-US"/>
              <a:pPr/>
              <a:t>84</a:t>
            </a:fld>
            <a:endParaRPr lang="en-US" sz="1200"/>
          </a:p>
        </p:txBody>
      </p:sp>
      <p:sp>
        <p:nvSpPr>
          <p:cNvPr id="378882" name="Rectangle 2"/>
          <p:cNvSpPr>
            <a:spLocks noGrp="1" noChangeArrowheads="1"/>
          </p:cNvSpPr>
          <p:nvPr>
            <p:ph type="title"/>
          </p:nvPr>
        </p:nvSpPr>
        <p:spPr>
          <a:xfrm>
            <a:off x="923925" y="312738"/>
            <a:ext cx="7762875" cy="981075"/>
          </a:xfrm>
        </p:spPr>
        <p:txBody>
          <a:bodyPr/>
          <a:lstStyle/>
          <a:p>
            <a:pPr algn="ctr"/>
            <a:r>
              <a:rPr lang="en-US" sz="3200" b="0">
                <a:latin typeface="Verdana" pitchFamily="34" charset="0"/>
              </a:rPr>
              <a:t>PURPOSE OF M&amp;E (THE BIG PICTURE)</a:t>
            </a:r>
            <a:endParaRPr lang="en-US"/>
          </a:p>
        </p:txBody>
      </p:sp>
      <p:sp>
        <p:nvSpPr>
          <p:cNvPr id="378883" name="Oval 3"/>
          <p:cNvSpPr>
            <a:spLocks noChangeArrowheads="1"/>
          </p:cNvSpPr>
          <p:nvPr/>
        </p:nvSpPr>
        <p:spPr bwMode="auto">
          <a:xfrm>
            <a:off x="2139950" y="1233488"/>
            <a:ext cx="4838700" cy="4205287"/>
          </a:xfrm>
          <a:prstGeom prst="ellipse">
            <a:avLst/>
          </a:prstGeom>
          <a:gradFill rotWithShape="0">
            <a:gsLst>
              <a:gs pos="0">
                <a:srgbClr val="0099FF"/>
              </a:gs>
              <a:gs pos="100000">
                <a:srgbClr val="003366"/>
              </a:gs>
            </a:gsLst>
            <a:path path="shape">
              <a:fillToRect l="50000" t="50000" r="50000" b="50000"/>
            </a:path>
          </a:gradFill>
          <a:ln w="28575">
            <a:solidFill>
              <a:srgbClr val="003366"/>
            </a:solidFill>
            <a:round/>
            <a:headEnd/>
            <a:tailEnd/>
          </a:ln>
          <a:effectLst>
            <a:outerShdw dist="35921" dir="2700000" algn="ctr" rotWithShape="0">
              <a:srgbClr val="003366"/>
            </a:outerShdw>
          </a:effectLst>
        </p:spPr>
        <p:txBody>
          <a:bodyPr wrap="none" anchor="ctr"/>
          <a:lstStyle/>
          <a:p>
            <a:pPr algn="ctr" eaLnBrk="0" hangingPunct="0"/>
            <a:endParaRPr lang="en-GB" sz="2400" b="1">
              <a:solidFill>
                <a:schemeClr val="bg1"/>
              </a:solidFill>
            </a:endParaRPr>
          </a:p>
        </p:txBody>
      </p:sp>
      <p:sp>
        <p:nvSpPr>
          <p:cNvPr id="378884" name="Oval 4"/>
          <p:cNvSpPr>
            <a:spLocks noChangeArrowheads="1"/>
          </p:cNvSpPr>
          <p:nvPr/>
        </p:nvSpPr>
        <p:spPr bwMode="auto">
          <a:xfrm>
            <a:off x="3930650" y="3498850"/>
            <a:ext cx="2609850" cy="1987550"/>
          </a:xfrm>
          <a:prstGeom prst="ellipse">
            <a:avLst/>
          </a:prstGeom>
          <a:gradFill rotWithShape="0">
            <a:gsLst>
              <a:gs pos="0">
                <a:schemeClr val="accent1"/>
              </a:gs>
              <a:gs pos="100000">
                <a:schemeClr val="accent1">
                  <a:gamma/>
                  <a:shade val="46275"/>
                  <a:invGamma/>
                </a:schemeClr>
              </a:gs>
            </a:gsLst>
            <a:path path="shape">
              <a:fillToRect l="50000" t="50000" r="50000" b="50000"/>
            </a:path>
          </a:gradFill>
          <a:ln w="12700">
            <a:solidFill>
              <a:srgbClr val="003366"/>
            </a:solidFill>
            <a:round/>
            <a:headEnd/>
            <a:tailEnd/>
          </a:ln>
          <a:effectLst/>
        </p:spPr>
        <p:txBody>
          <a:bodyPr wrap="none" anchor="ctr"/>
          <a:lstStyle/>
          <a:p>
            <a:pPr algn="ctr" eaLnBrk="0" hangingPunct="0"/>
            <a:endParaRPr lang="en-GB" sz="2400" b="1">
              <a:solidFill>
                <a:schemeClr val="bg1"/>
              </a:solidFill>
            </a:endParaRPr>
          </a:p>
        </p:txBody>
      </p:sp>
      <p:sp>
        <p:nvSpPr>
          <p:cNvPr id="378885" name="Oval 5"/>
          <p:cNvSpPr>
            <a:spLocks noChangeArrowheads="1"/>
          </p:cNvSpPr>
          <p:nvPr/>
        </p:nvSpPr>
        <p:spPr bwMode="auto">
          <a:xfrm>
            <a:off x="4849813" y="2405063"/>
            <a:ext cx="1809750" cy="1227137"/>
          </a:xfrm>
          <a:prstGeom prst="ellipse">
            <a:avLst/>
          </a:prstGeom>
          <a:gradFill rotWithShape="0">
            <a:gsLst>
              <a:gs pos="0">
                <a:schemeClr val="hlink">
                  <a:gamma/>
                  <a:tint val="0"/>
                  <a:invGamma/>
                </a:schemeClr>
              </a:gs>
              <a:gs pos="100000">
                <a:schemeClr val="hlink"/>
              </a:gs>
            </a:gsLst>
            <a:path path="shape">
              <a:fillToRect l="50000" t="50000" r="50000" b="50000"/>
            </a:path>
          </a:gradFill>
          <a:ln w="12700">
            <a:solidFill>
              <a:srgbClr val="003366"/>
            </a:solidFill>
            <a:round/>
            <a:headEnd/>
            <a:tailEnd/>
          </a:ln>
          <a:effectLst/>
        </p:spPr>
        <p:txBody>
          <a:bodyPr wrap="none" anchor="ctr"/>
          <a:lstStyle/>
          <a:p>
            <a:endParaRPr lang="en-ZA"/>
          </a:p>
        </p:txBody>
      </p:sp>
      <p:sp>
        <p:nvSpPr>
          <p:cNvPr id="378886" name="Text Box 6"/>
          <p:cNvSpPr txBox="1">
            <a:spLocks noChangeArrowheads="1"/>
          </p:cNvSpPr>
          <p:nvPr/>
        </p:nvSpPr>
        <p:spPr bwMode="auto">
          <a:xfrm>
            <a:off x="3495675" y="1582738"/>
            <a:ext cx="2098675" cy="822325"/>
          </a:xfrm>
          <a:prstGeom prst="rect">
            <a:avLst/>
          </a:prstGeom>
          <a:noFill/>
          <a:ln w="9525">
            <a:noFill/>
            <a:miter lim="800000"/>
            <a:headEnd/>
            <a:tailEnd/>
          </a:ln>
          <a:effectLst>
            <a:outerShdw dist="35921" dir="2700000" algn="ctr" rotWithShape="0">
              <a:srgbClr val="003366"/>
            </a:outerShdw>
          </a:effectLst>
        </p:spPr>
        <p:txBody>
          <a:bodyPr wrap="none">
            <a:spAutoFit/>
          </a:bodyPr>
          <a:lstStyle/>
          <a:p>
            <a:pPr algn="ctr" eaLnBrk="0" hangingPunct="0"/>
            <a:r>
              <a:rPr lang="en-US" sz="2400" b="1"/>
              <a:t>Program</a:t>
            </a:r>
          </a:p>
          <a:p>
            <a:pPr algn="ctr" eaLnBrk="0" hangingPunct="0"/>
            <a:r>
              <a:rPr lang="en-US" sz="2400" b="1"/>
              <a:t>Improvement</a:t>
            </a:r>
          </a:p>
        </p:txBody>
      </p:sp>
      <p:sp>
        <p:nvSpPr>
          <p:cNvPr id="378887" name="Text Box 7"/>
          <p:cNvSpPr txBox="1">
            <a:spLocks noChangeArrowheads="1"/>
          </p:cNvSpPr>
          <p:nvPr/>
        </p:nvSpPr>
        <p:spPr bwMode="auto">
          <a:xfrm>
            <a:off x="3922713" y="4038600"/>
            <a:ext cx="2593975" cy="822325"/>
          </a:xfrm>
          <a:prstGeom prst="rect">
            <a:avLst/>
          </a:prstGeom>
          <a:noFill/>
          <a:ln w="9525">
            <a:noFill/>
            <a:miter lim="800000"/>
            <a:headEnd/>
            <a:tailEnd/>
          </a:ln>
          <a:effectLst>
            <a:outerShdw dist="17961" dir="2700000" algn="ctr" rotWithShape="0">
              <a:srgbClr val="003366"/>
            </a:outerShdw>
          </a:effectLst>
        </p:spPr>
        <p:txBody>
          <a:bodyPr>
            <a:spAutoFit/>
          </a:bodyPr>
          <a:lstStyle/>
          <a:p>
            <a:pPr algn="ctr" eaLnBrk="0" hangingPunct="0"/>
            <a:r>
              <a:rPr lang="en-US" sz="2400" b="1">
                <a:solidFill>
                  <a:srgbClr val="FFFF66"/>
                </a:solidFill>
              </a:rPr>
              <a:t>Reporting/</a:t>
            </a:r>
          </a:p>
          <a:p>
            <a:pPr algn="ctr" eaLnBrk="0" hangingPunct="0"/>
            <a:r>
              <a:rPr lang="en-US" sz="2400" b="1">
                <a:solidFill>
                  <a:srgbClr val="FFFF66"/>
                </a:solidFill>
              </a:rPr>
              <a:t>Accountability</a:t>
            </a:r>
          </a:p>
        </p:txBody>
      </p:sp>
      <p:sp>
        <p:nvSpPr>
          <p:cNvPr id="378888" name="Text Box 8"/>
          <p:cNvSpPr txBox="1">
            <a:spLocks noChangeArrowheads="1"/>
          </p:cNvSpPr>
          <p:nvPr/>
        </p:nvSpPr>
        <p:spPr bwMode="auto">
          <a:xfrm>
            <a:off x="5141913" y="2530475"/>
            <a:ext cx="1311275" cy="1006475"/>
          </a:xfrm>
          <a:prstGeom prst="rect">
            <a:avLst/>
          </a:prstGeom>
          <a:noFill/>
          <a:ln w="9525">
            <a:noFill/>
            <a:miter lim="800000"/>
            <a:headEnd/>
            <a:tailEnd/>
          </a:ln>
          <a:effectLst>
            <a:outerShdw dist="12700" dir="5400000" algn="ctr" rotWithShape="0">
              <a:schemeClr val="bg1"/>
            </a:outerShdw>
          </a:effectLst>
        </p:spPr>
        <p:txBody>
          <a:bodyPr wrap="none">
            <a:spAutoFit/>
          </a:bodyPr>
          <a:lstStyle/>
          <a:p>
            <a:pPr algn="ctr" eaLnBrk="0" hangingPunct="0"/>
            <a:r>
              <a:rPr lang="en-US" sz="2000" b="1">
                <a:solidFill>
                  <a:srgbClr val="003399"/>
                </a:solidFill>
              </a:rPr>
              <a:t>Share</a:t>
            </a:r>
          </a:p>
          <a:p>
            <a:pPr algn="ctr" eaLnBrk="0" hangingPunct="0"/>
            <a:r>
              <a:rPr lang="en-US" sz="2000" b="1">
                <a:solidFill>
                  <a:srgbClr val="003399"/>
                </a:solidFill>
              </a:rPr>
              <a:t>Data with</a:t>
            </a:r>
          </a:p>
          <a:p>
            <a:pPr algn="ctr" eaLnBrk="0" hangingPunct="0"/>
            <a:r>
              <a:rPr lang="en-US" sz="2000" b="1">
                <a:solidFill>
                  <a:srgbClr val="003399"/>
                </a:solidFill>
              </a:rPr>
              <a:t>Partners</a:t>
            </a:r>
          </a:p>
        </p:txBody>
      </p:sp>
      <p:sp>
        <p:nvSpPr>
          <p:cNvPr id="378889" name="Rectangle 9"/>
          <p:cNvSpPr>
            <a:spLocks noChangeArrowheads="1"/>
          </p:cNvSpPr>
          <p:nvPr/>
        </p:nvSpPr>
        <p:spPr bwMode="auto">
          <a:xfrm>
            <a:off x="4086225" y="2857500"/>
            <a:ext cx="9144000" cy="0"/>
          </a:xfrm>
          <a:prstGeom prst="rect">
            <a:avLst/>
          </a:prstGeom>
          <a:noFill/>
          <a:ln w="9525">
            <a:noFill/>
            <a:miter lim="800000"/>
            <a:headEnd/>
            <a:tailEnd/>
          </a:ln>
          <a:effectLst/>
        </p:spPr>
        <p:txBody>
          <a:bodyPr>
            <a:spAutoFit/>
          </a:bodyPr>
          <a:lstStyle/>
          <a:p>
            <a:endParaRPr lang="en-ZA"/>
          </a:p>
        </p:txBody>
      </p:sp>
      <p:sp>
        <p:nvSpPr>
          <p:cNvPr id="378890" name="Rectangle 10"/>
          <p:cNvSpPr>
            <a:spLocks noChangeArrowheads="1"/>
          </p:cNvSpPr>
          <p:nvPr/>
        </p:nvSpPr>
        <p:spPr bwMode="auto">
          <a:xfrm>
            <a:off x="4110038" y="2971800"/>
            <a:ext cx="9144000" cy="0"/>
          </a:xfrm>
          <a:prstGeom prst="rect">
            <a:avLst/>
          </a:prstGeom>
          <a:noFill/>
          <a:ln w="9525">
            <a:noFill/>
            <a:miter lim="800000"/>
            <a:headEnd/>
            <a:tailEnd/>
          </a:ln>
          <a:effectLst/>
        </p:spPr>
        <p:txBody>
          <a:bodyPr>
            <a:spAutoFit/>
          </a:bodyPr>
          <a:lstStyle/>
          <a:p>
            <a:endParaRPr lang="en-ZA"/>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78883"/>
                                        </p:tgtEl>
                                        <p:attrNameLst>
                                          <p:attrName>style.visibility</p:attrName>
                                        </p:attrNameLst>
                                      </p:cBhvr>
                                      <p:to>
                                        <p:strVal val="visible"/>
                                      </p:to>
                                    </p:set>
                                    <p:anim calcmode="lin" valueType="num">
                                      <p:cBhvr additive="base">
                                        <p:cTn id="7" dur="500" fill="hold"/>
                                        <p:tgtEl>
                                          <p:spTgt spid="378883"/>
                                        </p:tgtEl>
                                        <p:attrNameLst>
                                          <p:attrName>ppt_x</p:attrName>
                                        </p:attrNameLst>
                                      </p:cBhvr>
                                      <p:tavLst>
                                        <p:tav tm="0">
                                          <p:val>
                                            <p:strVal val="#ppt_x"/>
                                          </p:val>
                                        </p:tav>
                                        <p:tav tm="100000">
                                          <p:val>
                                            <p:strVal val="#ppt_x"/>
                                          </p:val>
                                        </p:tav>
                                      </p:tavLst>
                                    </p:anim>
                                    <p:anim calcmode="lin" valueType="num">
                                      <p:cBhvr additive="base">
                                        <p:cTn id="8" dur="500" fill="hold"/>
                                        <p:tgtEl>
                                          <p:spTgt spid="37888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78884"/>
                                        </p:tgtEl>
                                        <p:attrNameLst>
                                          <p:attrName>style.visibility</p:attrName>
                                        </p:attrNameLst>
                                      </p:cBhvr>
                                      <p:to>
                                        <p:strVal val="visible"/>
                                      </p:to>
                                    </p:set>
                                    <p:anim calcmode="lin" valueType="num">
                                      <p:cBhvr additive="base">
                                        <p:cTn id="13" dur="500" fill="hold"/>
                                        <p:tgtEl>
                                          <p:spTgt spid="378884"/>
                                        </p:tgtEl>
                                        <p:attrNameLst>
                                          <p:attrName>ppt_x</p:attrName>
                                        </p:attrNameLst>
                                      </p:cBhvr>
                                      <p:tavLst>
                                        <p:tav tm="0">
                                          <p:val>
                                            <p:strVal val="#ppt_x"/>
                                          </p:val>
                                        </p:tav>
                                        <p:tav tm="100000">
                                          <p:val>
                                            <p:strVal val="#ppt_x"/>
                                          </p:val>
                                        </p:tav>
                                      </p:tavLst>
                                    </p:anim>
                                    <p:anim calcmode="lin" valueType="num">
                                      <p:cBhvr additive="base">
                                        <p:cTn id="14" dur="500" fill="hold"/>
                                        <p:tgtEl>
                                          <p:spTgt spid="37888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78885"/>
                                        </p:tgtEl>
                                        <p:attrNameLst>
                                          <p:attrName>style.visibility</p:attrName>
                                        </p:attrNameLst>
                                      </p:cBhvr>
                                      <p:to>
                                        <p:strVal val="visible"/>
                                      </p:to>
                                    </p:set>
                                    <p:anim calcmode="lin" valueType="num">
                                      <p:cBhvr additive="base">
                                        <p:cTn id="19" dur="500" fill="hold"/>
                                        <p:tgtEl>
                                          <p:spTgt spid="378885"/>
                                        </p:tgtEl>
                                        <p:attrNameLst>
                                          <p:attrName>ppt_x</p:attrName>
                                        </p:attrNameLst>
                                      </p:cBhvr>
                                      <p:tavLst>
                                        <p:tav tm="0">
                                          <p:val>
                                            <p:strVal val="#ppt_x"/>
                                          </p:val>
                                        </p:tav>
                                        <p:tav tm="100000">
                                          <p:val>
                                            <p:strVal val="#ppt_x"/>
                                          </p:val>
                                        </p:tav>
                                      </p:tavLst>
                                    </p:anim>
                                    <p:anim calcmode="lin" valueType="num">
                                      <p:cBhvr additive="base">
                                        <p:cTn id="20" dur="500" fill="hold"/>
                                        <p:tgtEl>
                                          <p:spTgt spid="37888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499"/>
                                          </p:stCondLst>
                                        </p:cTn>
                                        <p:tgtEl>
                                          <p:spTgt spid="37888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37888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499"/>
                                          </p:stCondLst>
                                        </p:cTn>
                                        <p:tgtEl>
                                          <p:spTgt spid="3788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883" grpId="0" animBg="1" autoUpdateAnimBg="0"/>
      <p:bldP spid="378884" grpId="0" animBg="1" autoUpdateAnimBg="0"/>
      <p:bldP spid="378885" grpId="0" animBg="1"/>
      <p:bldP spid="378886" grpId="0" autoUpdateAnimBg="0"/>
      <p:bldP spid="378887" grpId="0" autoUpdateAnimBg="0"/>
      <p:bldP spid="378888" grpId="0" autoUpdateAnimBg="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54502E5-7438-4A1D-9C14-A59E71E19179}" type="slidenum">
              <a:rPr lang="en-US"/>
              <a:pPr/>
              <a:t>85</a:t>
            </a:fld>
            <a:endParaRPr lang="en-US" sz="1200"/>
          </a:p>
        </p:txBody>
      </p:sp>
      <p:sp>
        <p:nvSpPr>
          <p:cNvPr id="380930" name="Rectangle 2"/>
          <p:cNvSpPr>
            <a:spLocks noGrp="1" noChangeArrowheads="1"/>
          </p:cNvSpPr>
          <p:nvPr>
            <p:ph type="title"/>
          </p:nvPr>
        </p:nvSpPr>
        <p:spPr/>
        <p:txBody>
          <a:bodyPr/>
          <a:lstStyle/>
          <a:p>
            <a:pPr>
              <a:lnSpc>
                <a:spcPct val="200000"/>
              </a:lnSpc>
            </a:pPr>
            <a:r>
              <a:rPr lang="en-GB" sz="4200" b="0"/>
              <a:t>Key Message on M&amp;E</a:t>
            </a:r>
          </a:p>
        </p:txBody>
      </p:sp>
      <p:sp>
        <p:nvSpPr>
          <p:cNvPr id="380931" name="Rectangle 3"/>
          <p:cNvSpPr>
            <a:spLocks noGrp="1" noChangeArrowheads="1"/>
          </p:cNvSpPr>
          <p:nvPr>
            <p:ph type="body" idx="1"/>
          </p:nvPr>
        </p:nvSpPr>
        <p:spPr/>
        <p:txBody>
          <a:bodyPr/>
          <a:lstStyle/>
          <a:p>
            <a:pPr>
              <a:lnSpc>
                <a:spcPct val="120000"/>
              </a:lnSpc>
            </a:pPr>
            <a:r>
              <a:rPr lang="en-US" sz="2800" b="1"/>
              <a:t>There should be no enemies in M&amp;E - we are all (stakeholders) in it together</a:t>
            </a:r>
          </a:p>
          <a:p>
            <a:pPr>
              <a:lnSpc>
                <a:spcPct val="120000"/>
              </a:lnSpc>
            </a:pPr>
            <a:r>
              <a:rPr lang="en-US" sz="2800" b="1"/>
              <a:t>We are dependent on each other – together we can find solutions and achieve much more than each on our own</a:t>
            </a: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1E2C2A9E-0EF5-4B65-9395-57A5D0EF8A0B}" type="slidenum">
              <a:rPr lang="en-US"/>
              <a:pPr/>
              <a:t>86</a:t>
            </a:fld>
            <a:endParaRPr lang="en-US" sz="1200"/>
          </a:p>
        </p:txBody>
      </p:sp>
      <p:sp>
        <p:nvSpPr>
          <p:cNvPr id="382978" name="Rectangle 2"/>
          <p:cNvSpPr>
            <a:spLocks noGrp="1" noChangeArrowheads="1"/>
          </p:cNvSpPr>
          <p:nvPr>
            <p:ph type="title"/>
          </p:nvPr>
        </p:nvSpPr>
        <p:spPr>
          <a:xfrm>
            <a:off x="923925" y="301625"/>
            <a:ext cx="7761288" cy="608013"/>
          </a:xfrm>
        </p:spPr>
        <p:txBody>
          <a:bodyPr lIns="82479" tIns="41239" rIns="82479" bIns="41239" anchor="t"/>
          <a:lstStyle/>
          <a:p>
            <a:pPr algn="ctr"/>
            <a:r>
              <a:rPr lang="en-US" sz="3200" b="0">
                <a:latin typeface="Verdana" pitchFamily="34" charset="0"/>
              </a:rPr>
              <a:t>REMEMBER...</a:t>
            </a:r>
            <a:endParaRPr lang="en-US"/>
          </a:p>
        </p:txBody>
      </p:sp>
      <p:sp>
        <p:nvSpPr>
          <p:cNvPr id="382979" name="Rectangle 3"/>
          <p:cNvSpPr>
            <a:spLocks noGrp="1" noChangeArrowheads="1"/>
          </p:cNvSpPr>
          <p:nvPr>
            <p:ph type="body" idx="1"/>
          </p:nvPr>
        </p:nvSpPr>
        <p:spPr>
          <a:xfrm>
            <a:off x="457200" y="1524000"/>
            <a:ext cx="8228013" cy="3581400"/>
          </a:xfrm>
          <a:noFill/>
          <a:ln/>
        </p:spPr>
        <p:txBody>
          <a:bodyPr lIns="82479" tIns="41239" rIns="82479" bIns="41239"/>
          <a:lstStyle/>
          <a:p>
            <a:pPr>
              <a:lnSpc>
                <a:spcPct val="90000"/>
              </a:lnSpc>
              <a:spcBef>
                <a:spcPct val="5000"/>
              </a:spcBef>
              <a:buFont typeface="Wingdings" pitchFamily="2" charset="2"/>
              <a:buNone/>
            </a:pPr>
            <a:r>
              <a:rPr lang="en-US"/>
              <a:t>Information:</a:t>
            </a:r>
          </a:p>
          <a:p>
            <a:pPr>
              <a:lnSpc>
                <a:spcPct val="90000"/>
              </a:lnSpc>
              <a:spcBef>
                <a:spcPct val="5000"/>
              </a:spcBef>
              <a:buFont typeface="Wingdings" pitchFamily="2" charset="2"/>
              <a:buChar char="o"/>
            </a:pPr>
            <a:endParaRPr lang="en-US" sz="1000"/>
          </a:p>
          <a:p>
            <a:pPr lvl="1">
              <a:lnSpc>
                <a:spcPct val="90000"/>
              </a:lnSpc>
              <a:spcBef>
                <a:spcPct val="5000"/>
              </a:spcBef>
              <a:buFont typeface="Wingdings" pitchFamily="2" charset="2"/>
              <a:buChar char="o"/>
            </a:pPr>
            <a:r>
              <a:rPr lang="en-US"/>
              <a:t>must be based on quality data in order to be useful</a:t>
            </a:r>
          </a:p>
          <a:p>
            <a:pPr lvl="1" algn="ctr">
              <a:lnSpc>
                <a:spcPct val="90000"/>
              </a:lnSpc>
              <a:spcBef>
                <a:spcPct val="5000"/>
              </a:spcBef>
              <a:buFont typeface="Wingdings" pitchFamily="2" charset="2"/>
              <a:buNone/>
            </a:pPr>
            <a:r>
              <a:rPr lang="en-US"/>
              <a:t>and</a:t>
            </a:r>
          </a:p>
          <a:p>
            <a:pPr lvl="1">
              <a:lnSpc>
                <a:spcPct val="90000"/>
              </a:lnSpc>
              <a:spcBef>
                <a:spcPct val="5000"/>
              </a:spcBef>
              <a:buFont typeface="Wingdings" pitchFamily="2" charset="2"/>
              <a:buChar char="o"/>
            </a:pPr>
            <a:r>
              <a:rPr lang="en-US"/>
              <a:t>must be communicated effectively in order to be useful</a:t>
            </a:r>
          </a:p>
          <a:p>
            <a:pPr lvl="1">
              <a:lnSpc>
                <a:spcPct val="90000"/>
              </a:lnSpc>
              <a:spcBef>
                <a:spcPct val="5000"/>
              </a:spcBef>
              <a:buFont typeface="Wingdings" pitchFamily="2" charset="2"/>
              <a:buChar char="o"/>
            </a:pPr>
            <a:endParaRPr lang="en-US" sz="1000"/>
          </a:p>
          <a:p>
            <a:pPr>
              <a:lnSpc>
                <a:spcPct val="90000"/>
              </a:lnSpc>
              <a:spcBef>
                <a:spcPct val="5000"/>
              </a:spcBef>
              <a:buFont typeface="Wingdings" pitchFamily="2" charset="2"/>
              <a:buNone/>
            </a:pPr>
            <a:r>
              <a:rPr lang="en-US" i="1">
                <a:solidFill>
                  <a:srgbClr val="0000FF"/>
                </a:solidFill>
              </a:rPr>
              <a:t>			</a:t>
            </a:r>
            <a:r>
              <a:rPr lang="en-US" i="1"/>
              <a:t>Information must be </a:t>
            </a:r>
            <a:r>
              <a:rPr lang="en-US" i="1" u="sng"/>
              <a:t>used</a:t>
            </a:r>
            <a:r>
              <a:rPr lang="en-US" b="1" i="1"/>
              <a:t> </a:t>
            </a:r>
            <a:r>
              <a:rPr lang="en-US" i="1"/>
              <a:t>in order</a:t>
            </a:r>
            <a:endParaRPr lang="en-US" b="1" i="1"/>
          </a:p>
          <a:p>
            <a:pPr algn="ctr">
              <a:lnSpc>
                <a:spcPct val="90000"/>
              </a:lnSpc>
              <a:spcBef>
                <a:spcPct val="5000"/>
              </a:spcBef>
              <a:buFont typeface="Wingdings" pitchFamily="2" charset="2"/>
              <a:buNone/>
            </a:pPr>
            <a:r>
              <a:rPr lang="en-US" i="1"/>
              <a:t>to strengthen overall M&amp;E capacity</a:t>
            </a:r>
            <a:r>
              <a:rPr lang="en-US" i="1">
                <a:solidFill>
                  <a:srgbClr val="FF0000"/>
                </a:solidFill>
              </a:rPr>
              <a:t> </a:t>
            </a:r>
          </a:p>
        </p:txBody>
      </p:sp>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D04C5481-008D-4815-8B0D-969417C86A29}" type="slidenum">
              <a:rPr lang="en-US"/>
              <a:pPr/>
              <a:t>87</a:t>
            </a:fld>
            <a:endParaRPr lang="en-US" sz="1200"/>
          </a:p>
        </p:txBody>
      </p:sp>
      <p:sp>
        <p:nvSpPr>
          <p:cNvPr id="385026" name="Rectangle 2"/>
          <p:cNvSpPr>
            <a:spLocks noGrp="1" noChangeArrowheads="1"/>
          </p:cNvSpPr>
          <p:nvPr>
            <p:ph type="title"/>
          </p:nvPr>
        </p:nvSpPr>
        <p:spPr>
          <a:xfrm>
            <a:off x="954088" y="241300"/>
            <a:ext cx="7762875" cy="809625"/>
          </a:xfrm>
        </p:spPr>
        <p:txBody>
          <a:bodyPr/>
          <a:lstStyle/>
          <a:p>
            <a:pPr algn="ctr"/>
            <a:r>
              <a:rPr lang="en-US" b="0">
                <a:latin typeface="Verdana" pitchFamily="34" charset="0"/>
              </a:rPr>
              <a:t>FINALLY...</a:t>
            </a:r>
            <a:endParaRPr lang="en-US"/>
          </a:p>
        </p:txBody>
      </p:sp>
      <p:sp>
        <p:nvSpPr>
          <p:cNvPr id="385027" name="Rectangle 3"/>
          <p:cNvSpPr>
            <a:spLocks noGrp="1" noChangeArrowheads="1"/>
          </p:cNvSpPr>
          <p:nvPr>
            <p:ph type="body" idx="1"/>
          </p:nvPr>
        </p:nvSpPr>
        <p:spPr>
          <a:xfrm>
            <a:off x="428625" y="1093788"/>
            <a:ext cx="8274050" cy="1800225"/>
          </a:xfrm>
        </p:spPr>
        <p:txBody>
          <a:bodyPr/>
          <a:lstStyle/>
          <a:p>
            <a:pPr>
              <a:buFont typeface="Wingdings" pitchFamily="2" charset="2"/>
              <a:buChar char=" "/>
            </a:pPr>
            <a:r>
              <a:rPr lang="en-US" sz="2200" b="1" i="1"/>
              <a:t>If you identify problems early in implementation, you can respond promptly by modifying your program strategy, reassigning staff or shifting financial resources to improve the chances of meeting your program goals and objectives.</a:t>
            </a:r>
          </a:p>
          <a:p>
            <a:pPr>
              <a:buFont typeface="Wingdings" pitchFamily="2" charset="2"/>
              <a:buChar char=" "/>
            </a:pPr>
            <a:endParaRPr lang="en-US" sz="2200"/>
          </a:p>
        </p:txBody>
      </p:sp>
      <p:sp>
        <p:nvSpPr>
          <p:cNvPr id="385028" name="Text Box 4"/>
          <p:cNvSpPr txBox="1">
            <a:spLocks noChangeArrowheads="1"/>
          </p:cNvSpPr>
          <p:nvPr/>
        </p:nvSpPr>
        <p:spPr bwMode="auto">
          <a:xfrm>
            <a:off x="1495425" y="2838450"/>
            <a:ext cx="6096000" cy="2441575"/>
          </a:xfrm>
          <a:prstGeom prst="rect">
            <a:avLst/>
          </a:prstGeom>
          <a:noFill/>
          <a:ln w="12700" cap="sq">
            <a:noFill/>
            <a:miter lim="800000"/>
            <a:headEnd type="none" w="sm" len="sm"/>
            <a:tailEnd type="none" w="sm" len="sm"/>
          </a:ln>
          <a:effectLst/>
        </p:spPr>
        <p:txBody>
          <a:bodyPr>
            <a:spAutoFit/>
          </a:bodyPr>
          <a:lstStyle/>
          <a:p>
            <a:pPr algn="ctr">
              <a:spcBef>
                <a:spcPct val="50000"/>
              </a:spcBef>
            </a:pPr>
            <a:r>
              <a:rPr lang="en-US" sz="2800" b="1" i="1">
                <a:latin typeface="Verdana" pitchFamily="34" charset="0"/>
              </a:rPr>
              <a:t>Use Information Effectively  for decision-making and action taking </a:t>
            </a:r>
          </a:p>
          <a:p>
            <a:pPr algn="ctr">
              <a:spcBef>
                <a:spcPct val="50000"/>
              </a:spcBef>
            </a:pPr>
            <a:r>
              <a:rPr lang="en-US" sz="2800" b="1" i="1">
                <a:latin typeface="Verdana" pitchFamily="34" charset="0"/>
              </a:rPr>
              <a:t>and Disseminate Information Consistently</a:t>
            </a:r>
          </a:p>
        </p:txBody>
      </p:sp>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acknowledgement</a:t>
            </a:r>
            <a:endParaRPr lang="en-ZA" dirty="0"/>
          </a:p>
        </p:txBody>
      </p:sp>
      <p:sp>
        <p:nvSpPr>
          <p:cNvPr id="3" name="Content Placeholder 2"/>
          <p:cNvSpPr>
            <a:spLocks noGrp="1"/>
          </p:cNvSpPr>
          <p:nvPr>
            <p:ph idx="1"/>
          </p:nvPr>
        </p:nvSpPr>
        <p:spPr/>
        <p:txBody>
          <a:bodyPr/>
          <a:lstStyle/>
          <a:p>
            <a:r>
              <a:rPr lang="en-ZA" dirty="0" smtClean="0"/>
              <a:t>Nicole </a:t>
            </a:r>
            <a:r>
              <a:rPr lang="en-ZA" dirty="0" err="1" smtClean="0"/>
              <a:t>Judice</a:t>
            </a:r>
            <a:endParaRPr lang="en-ZA" dirty="0" smtClean="0"/>
          </a:p>
          <a:p>
            <a:r>
              <a:rPr lang="en-ZA" dirty="0" smtClean="0"/>
              <a:t>Verne Kemerer</a:t>
            </a:r>
          </a:p>
          <a:p>
            <a:r>
              <a:rPr lang="en-ZA" dirty="0" smtClean="0"/>
              <a:t>Elizabeth Miller</a:t>
            </a:r>
          </a:p>
          <a:p>
            <a:r>
              <a:rPr lang="en-ZA" dirty="0" err="1" smtClean="0"/>
              <a:t>Dauda</a:t>
            </a:r>
            <a:r>
              <a:rPr lang="en-ZA" dirty="0" smtClean="0"/>
              <a:t> </a:t>
            </a:r>
            <a:r>
              <a:rPr lang="en-ZA" dirty="0" err="1" smtClean="0"/>
              <a:t>Dauda</a:t>
            </a:r>
            <a:endParaRPr lang="en-ZA" dirty="0"/>
          </a:p>
        </p:txBody>
      </p:sp>
      <p:sp>
        <p:nvSpPr>
          <p:cNvPr id="4" name="Slide Number Placeholder 3"/>
          <p:cNvSpPr>
            <a:spLocks noGrp="1"/>
          </p:cNvSpPr>
          <p:nvPr>
            <p:ph type="sldNum" sz="quarter" idx="10"/>
          </p:nvPr>
        </p:nvSpPr>
        <p:spPr/>
        <p:txBody>
          <a:bodyPr/>
          <a:lstStyle/>
          <a:p>
            <a:fld id="{3396FC60-653E-41F2-85E4-B673336B7DEC}" type="slidenum">
              <a:rPr lang="en-US" smtClean="0"/>
              <a:pPr/>
              <a:t>88</a:t>
            </a:fld>
            <a:endParaRPr lang="en-US" sz="120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11" name="Rectangle 7"/>
          <p:cNvSpPr>
            <a:spLocks noChangeArrowheads="1"/>
          </p:cNvSpPr>
          <p:nvPr/>
        </p:nvSpPr>
        <p:spPr bwMode="auto">
          <a:xfrm>
            <a:off x="1104900" y="525463"/>
            <a:ext cx="6934200" cy="3124200"/>
          </a:xfrm>
          <a:prstGeom prst="rect">
            <a:avLst/>
          </a:prstGeom>
          <a:noFill/>
          <a:ln w="9525">
            <a:noFill/>
            <a:miter lim="800000"/>
            <a:headEnd/>
            <a:tailEnd/>
          </a:ln>
          <a:effectLst/>
        </p:spPr>
        <p:txBody>
          <a:bodyPr/>
          <a:lstStyle/>
          <a:p>
            <a:pPr algn="ctr">
              <a:lnSpc>
                <a:spcPct val="125000"/>
              </a:lnSpc>
              <a:spcBef>
                <a:spcPct val="20000"/>
              </a:spcBef>
            </a:pPr>
            <a:r>
              <a:rPr lang="en-US" sz="2000" i="1">
                <a:solidFill>
                  <a:srgbClr val="FFFFFF"/>
                </a:solidFill>
              </a:rPr>
              <a:t>MEASURE Evaluation is funded by the U.S. Agency for International Development (USAID) through Cooperative Agreement GPO-A-00-03-00003-00 and is implemented by the Carolina Population Center at the University of North Carolina in partnership with Futures Group, John Snow, Inc., ORC Macro International, and Tulane University.</a:t>
            </a:r>
            <a:br>
              <a:rPr lang="en-US" sz="2000" i="1">
                <a:solidFill>
                  <a:srgbClr val="FFFFFF"/>
                </a:solidFill>
              </a:rPr>
            </a:br>
            <a:endParaRPr lang="en-US" sz="2000" i="1">
              <a:solidFill>
                <a:srgbClr val="FFFFFF"/>
              </a:solidFill>
            </a:endParaRPr>
          </a:p>
          <a:p>
            <a:pPr algn="ctr">
              <a:lnSpc>
                <a:spcPct val="125000"/>
              </a:lnSpc>
              <a:spcBef>
                <a:spcPct val="20000"/>
              </a:spcBef>
            </a:pPr>
            <a:r>
              <a:rPr lang="en-US" sz="2000" i="1">
                <a:solidFill>
                  <a:srgbClr val="FFFFFF"/>
                </a:solidFill>
              </a:rPr>
              <a:t>Visit us online at http://www.cpc.unc.edu/measure.</a:t>
            </a:r>
            <a:r>
              <a:rPr lang="en-US" sz="2000">
                <a:solidFill>
                  <a:srgbClr val="FFFFFF"/>
                </a:solidFill>
                <a:effectLst>
                  <a:outerShdw blurRad="38100" dist="38100" dir="2700000" algn="tl">
                    <a:srgbClr val="000000"/>
                  </a:outerShdw>
                </a:effectLst>
              </a:rPr>
              <a:t> </a:t>
            </a:r>
          </a:p>
        </p:txBody>
      </p:sp>
      <p:sp>
        <p:nvSpPr>
          <p:cNvPr id="21512" name="Rectangle 8"/>
          <p:cNvSpPr>
            <a:spLocks noChangeArrowheads="1"/>
          </p:cNvSpPr>
          <p:nvPr/>
        </p:nvSpPr>
        <p:spPr bwMode="auto">
          <a:xfrm>
            <a:off x="0" y="4322763"/>
            <a:ext cx="9144000" cy="2535237"/>
          </a:xfrm>
          <a:prstGeom prst="rect">
            <a:avLst/>
          </a:prstGeom>
          <a:solidFill>
            <a:schemeClr val="bg1"/>
          </a:solidFill>
          <a:ln w="9525">
            <a:solidFill>
              <a:schemeClr val="tx1"/>
            </a:solidFill>
            <a:miter lim="800000"/>
            <a:headEnd/>
            <a:tailEnd/>
          </a:ln>
          <a:effectLst/>
        </p:spPr>
        <p:txBody>
          <a:bodyPr wrap="none" anchor="ctr"/>
          <a:lstStyle/>
          <a:p>
            <a:endParaRPr lang="en-ZA"/>
          </a:p>
        </p:txBody>
      </p:sp>
      <p:pic>
        <p:nvPicPr>
          <p:cNvPr id="21513" name="Picture 9" descr="Vertical_RGB_600"/>
          <p:cNvPicPr>
            <a:picLocks noChangeAspect="1" noChangeArrowheads="1"/>
          </p:cNvPicPr>
          <p:nvPr/>
        </p:nvPicPr>
        <p:blipFill>
          <a:blip r:embed="rId3"/>
          <a:srcRect/>
          <a:stretch>
            <a:fillRect/>
          </a:stretch>
        </p:blipFill>
        <p:spPr bwMode="auto">
          <a:xfrm>
            <a:off x="4916488" y="4648200"/>
            <a:ext cx="2230437" cy="1828800"/>
          </a:xfrm>
          <a:prstGeom prst="rect">
            <a:avLst/>
          </a:prstGeom>
          <a:noFill/>
        </p:spPr>
      </p:pic>
      <p:pic>
        <p:nvPicPr>
          <p:cNvPr id="21514" name="Picture 10" descr="logo_2004"/>
          <p:cNvPicPr>
            <a:picLocks noChangeAspect="1" noChangeArrowheads="1"/>
          </p:cNvPicPr>
          <p:nvPr/>
        </p:nvPicPr>
        <p:blipFill>
          <a:blip r:embed="rId4"/>
          <a:srcRect/>
          <a:stretch>
            <a:fillRect/>
          </a:stretch>
        </p:blipFill>
        <p:spPr bwMode="auto">
          <a:xfrm>
            <a:off x="2046288" y="4648200"/>
            <a:ext cx="1928812" cy="1825625"/>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MEASURE_Eval_slide_template">
  <a:themeElements>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MEASURE_Eval_slide_template</Template>
  <TotalTime>2298</TotalTime>
  <Words>5278</Words>
  <Application>Microsoft Office PowerPoint</Application>
  <PresentationFormat>On-screen Show (4:3)</PresentationFormat>
  <Paragraphs>944</Paragraphs>
  <Slides>89</Slides>
  <Notes>89</Notes>
  <HiddenSlides>0</HiddenSlides>
  <MMClips>0</MMClips>
  <ScaleCrop>false</ScaleCrop>
  <HeadingPairs>
    <vt:vector size="6" baseType="variant">
      <vt:variant>
        <vt:lpstr>Theme</vt:lpstr>
      </vt:variant>
      <vt:variant>
        <vt:i4>3</vt:i4>
      </vt:variant>
      <vt:variant>
        <vt:lpstr>Embedded OLE Servers</vt:lpstr>
      </vt:variant>
      <vt:variant>
        <vt:i4>3</vt:i4>
      </vt:variant>
      <vt:variant>
        <vt:lpstr>Slide Titles</vt:lpstr>
      </vt:variant>
      <vt:variant>
        <vt:i4>89</vt:i4>
      </vt:variant>
    </vt:vector>
  </HeadingPairs>
  <TitlesOfParts>
    <vt:vector size="95" baseType="lpstr">
      <vt:lpstr>MEASURE_Eval_slide_template</vt:lpstr>
      <vt:lpstr>Custom Design</vt:lpstr>
      <vt:lpstr>Default Design</vt:lpstr>
      <vt:lpstr>Clip</vt:lpstr>
      <vt:lpstr>Photo Editor Photo</vt:lpstr>
      <vt:lpstr>Chart</vt:lpstr>
      <vt:lpstr>Data Use:</vt:lpstr>
      <vt:lpstr>SESSION GOAL</vt:lpstr>
      <vt:lpstr>INVOLVEMENT BRINGS COMMITMENT </vt:lpstr>
      <vt:lpstr>SESSION OBJECTIVES</vt:lpstr>
      <vt:lpstr>SESSION OVERVIEW</vt:lpstr>
      <vt:lpstr>Slide 6</vt:lpstr>
      <vt:lpstr>Slide 7</vt:lpstr>
      <vt:lpstr>Common Data Demand and Information Utilization  (DDIU) Concepts</vt:lpstr>
      <vt:lpstr>M&amp;E IS AN ESSENTIAL PROCESS</vt:lpstr>
      <vt:lpstr>DATA VS. INFORMATION</vt:lpstr>
      <vt:lpstr>DISSEMINATION</vt:lpstr>
      <vt:lpstr>UTILIZATION</vt:lpstr>
      <vt:lpstr>FEEDBACK</vt:lpstr>
      <vt:lpstr>WHY EMPHASIZE A FEEDBACK SYSTEM?</vt:lpstr>
      <vt:lpstr>ESSENTIALS OF M&amp;E INFORMATION</vt:lpstr>
      <vt:lpstr>INFORMATION (MIS) USE</vt:lpstr>
      <vt:lpstr>INFORMATION USE EXERCISE</vt:lpstr>
      <vt:lpstr>UNDERSTANDING DECISION-MAKING</vt:lpstr>
      <vt:lpstr>In the process of understanding decisions and decision making, it is important to understand: </vt:lpstr>
      <vt:lpstr>Slide 20</vt:lpstr>
      <vt:lpstr>DECISIONS WITHIN PROGRAMS (WHAT) </vt:lpstr>
      <vt:lpstr>TYPES OF DECISIONS</vt:lpstr>
      <vt:lpstr>POLICY, PLANNING &amp; ADVOCACY</vt:lpstr>
      <vt:lpstr>PROGRAM DESIGN &amp; IMPROVEMENT</vt:lpstr>
      <vt:lpstr>PROGRAM MANAGEMENT &amp; OPERATIONS</vt:lpstr>
      <vt:lpstr>APPROACHES TO DECISION-MAKING  (HOW)</vt:lpstr>
      <vt:lpstr>Slide 27</vt:lpstr>
      <vt:lpstr>Data/Information Use Constraints</vt:lpstr>
      <vt:lpstr>Assessment of Data Use Constraints</vt:lpstr>
      <vt:lpstr>Data Demand &amp; Information Use </vt:lpstr>
      <vt:lpstr>Conceptual Framework</vt:lpstr>
      <vt:lpstr>What Determines Data and Information Demand &amp; Use? </vt:lpstr>
      <vt:lpstr>Determinants of Data and Information Use</vt:lpstr>
      <vt:lpstr>Slide 34</vt:lpstr>
      <vt:lpstr>Data are often underutilized because of…</vt:lpstr>
      <vt:lpstr>Small Group Work</vt:lpstr>
      <vt:lpstr>Questions to consider</vt:lpstr>
      <vt:lpstr>Slide 38</vt:lpstr>
      <vt:lpstr>Instructions for Small Groups</vt:lpstr>
      <vt:lpstr>Assessment of Data Use Constraints – Purpose</vt:lpstr>
      <vt:lpstr>Assessment of Data Use Constraints – Types of Constraints</vt:lpstr>
      <vt:lpstr>  DDU PROCESS &amp; RESULTS-BASED SYSTEMS APPROACH</vt:lpstr>
      <vt:lpstr>Session 3</vt:lpstr>
      <vt:lpstr>Session Outline</vt:lpstr>
      <vt:lpstr>What is the Seven Steps Approach?</vt:lpstr>
      <vt:lpstr>Stepwise guidance helps to…</vt:lpstr>
      <vt:lpstr>What kinds of data can be used at the facility?</vt:lpstr>
      <vt:lpstr>Non Routine Data</vt:lpstr>
      <vt:lpstr>Routinely collected data</vt:lpstr>
      <vt:lpstr>No need to go fishing…</vt:lpstr>
      <vt:lpstr>Seven Steps Approach</vt:lpstr>
      <vt:lpstr> Step 1 - Identify questions of interest </vt:lpstr>
      <vt:lpstr>Step 2 – Prioritize Key Questions of Interest</vt:lpstr>
      <vt:lpstr>Step 3 – Identify Data Needs and Potential Sources</vt:lpstr>
      <vt:lpstr>Slide 55</vt:lpstr>
      <vt:lpstr>Step 4 – Transform Data into Information</vt:lpstr>
      <vt:lpstr>Step 5 – Interpret Information and Draw Conclusions</vt:lpstr>
      <vt:lpstr>Step 6 – Craft Solutions and Take Action</vt:lpstr>
      <vt:lpstr>Step 7 – Continue to Monitor Key Indicators</vt:lpstr>
      <vt:lpstr>Small Group Work – Step 1</vt:lpstr>
      <vt:lpstr>Defining Program Success</vt:lpstr>
      <vt:lpstr>Small Group Work – Step 2</vt:lpstr>
      <vt:lpstr>Session 4</vt:lpstr>
      <vt:lpstr>Step 5 – Interpret Information and Draw Conclusions</vt:lpstr>
      <vt:lpstr>Team to involve</vt:lpstr>
      <vt:lpstr>Data Analysis</vt:lpstr>
      <vt:lpstr>Analysis vs. interpretation</vt:lpstr>
      <vt:lpstr>…FOUR BASIC GRAPHS</vt:lpstr>
      <vt:lpstr>Epidemiological approach</vt:lpstr>
      <vt:lpstr>How should we approach interpretation?</vt:lpstr>
      <vt:lpstr>Interpreting data</vt:lpstr>
      <vt:lpstr>Different paths may appear</vt:lpstr>
      <vt:lpstr>Slide 73</vt:lpstr>
      <vt:lpstr>Slide 74</vt:lpstr>
      <vt:lpstr>Slide 75</vt:lpstr>
      <vt:lpstr>Slide 76</vt:lpstr>
      <vt:lpstr>Slide 77</vt:lpstr>
      <vt:lpstr>PMTCT Summary Form</vt:lpstr>
      <vt:lpstr>PMTCT Summary Form</vt:lpstr>
      <vt:lpstr>Slide 80</vt:lpstr>
      <vt:lpstr>Are facilities reaching coverage targets?</vt:lpstr>
      <vt:lpstr>Tips on Interpreting Graphs</vt:lpstr>
      <vt:lpstr> Questions</vt:lpstr>
      <vt:lpstr>PURPOSE OF M&amp;E (THE BIG PICTURE)</vt:lpstr>
      <vt:lpstr>Key Message on M&amp;E</vt:lpstr>
      <vt:lpstr>REMEMBER...</vt:lpstr>
      <vt:lpstr>FINALLY...</vt:lpstr>
      <vt:lpstr>acknowledgement</vt:lpstr>
      <vt:lpstr>Slide 89</vt:lpstr>
    </vt:vector>
  </TitlesOfParts>
  <Company> UNC-CH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dc:creator>
  <cp:lastModifiedBy>Dr Andy Beke</cp:lastModifiedBy>
  <cp:revision>47</cp:revision>
  <dcterms:created xsi:type="dcterms:W3CDTF">2006-03-02T22:26:58Z</dcterms:created>
  <dcterms:modified xsi:type="dcterms:W3CDTF">2011-03-03T09:33:24Z</dcterms:modified>
</cp:coreProperties>
</file>