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27" r:id="rId3"/>
    <p:sldMasterId id="2147483744" r:id="rId4"/>
    <p:sldMasterId id="2147483761" r:id="rId5"/>
    <p:sldMasterId id="2147483773" r:id="rId6"/>
    <p:sldMasterId id="2147483785" r:id="rId7"/>
    <p:sldMasterId id="2147483802" r:id="rId8"/>
    <p:sldMasterId id="2147483819" r:id="rId9"/>
  </p:sldMasterIdLst>
  <p:notesMasterIdLst>
    <p:notesMasterId r:id="rId28"/>
  </p:notesMasterIdLst>
  <p:handoutMasterIdLst>
    <p:handoutMasterId r:id="rId29"/>
  </p:handoutMasterIdLst>
  <p:sldIdLst>
    <p:sldId id="256" r:id="rId10"/>
    <p:sldId id="555" r:id="rId11"/>
    <p:sldId id="557" r:id="rId12"/>
    <p:sldId id="576" r:id="rId13"/>
    <p:sldId id="577" r:id="rId14"/>
    <p:sldId id="578" r:id="rId15"/>
    <p:sldId id="556" r:id="rId16"/>
    <p:sldId id="541" r:id="rId17"/>
    <p:sldId id="528" r:id="rId18"/>
    <p:sldId id="542" r:id="rId19"/>
    <p:sldId id="579" r:id="rId20"/>
    <p:sldId id="529" r:id="rId21"/>
    <p:sldId id="458" r:id="rId22"/>
    <p:sldId id="498" r:id="rId23"/>
    <p:sldId id="500" r:id="rId24"/>
    <p:sldId id="580" r:id="rId25"/>
    <p:sldId id="581" r:id="rId26"/>
    <p:sldId id="538"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a Population Center" initials="" lastIdx="1" clrIdx="0"/>
  <p:cmAuthor id="1" name="FGUser" initials="" lastIdx="2" clrIdx="1"/>
  <p:cmAuthor id="2" name="Liz Mille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EE1E4"/>
    <a:srgbClr val="88D4D8"/>
    <a:srgbClr val="68C2CC"/>
    <a:srgbClr val="67C8CD"/>
    <a:srgbClr val="6497D0"/>
    <a:srgbClr val="CC00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214" autoAdjust="0"/>
    <p:restoredTop sz="63285" autoAdjust="0"/>
  </p:normalViewPr>
  <p:slideViewPr>
    <p:cSldViewPr snapToGrid="0">
      <p:cViewPr>
        <p:scale>
          <a:sx n="75" d="100"/>
          <a:sy n="75" d="100"/>
        </p:scale>
        <p:origin x="-918"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8" d="100"/>
          <a:sy n="58" d="100"/>
        </p:scale>
        <p:origin x="-250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BDC65D-F312-4989-8133-A4C625BF16D6}" type="doc">
      <dgm:prSet loTypeId="urn:microsoft.com/office/officeart/2005/8/layout/venn1" loCatId="relationship" qsTypeId="urn:microsoft.com/office/officeart/2005/8/quickstyle/simple1#1" qsCatId="simple" csTypeId="urn:microsoft.com/office/officeart/2005/8/colors/accent1_2#1" csCatId="accent1" phldr="1"/>
      <dgm:spPr/>
      <dgm:t>
        <a:bodyPr/>
        <a:lstStyle/>
        <a:p>
          <a:endParaRPr lang="en-US"/>
        </a:p>
      </dgm:t>
    </dgm:pt>
    <dgm:pt modelId="{FE4EBE0F-F77F-4627-9AB8-A7EF729D922B}">
      <dgm:prSet/>
      <dgm:spPr/>
      <dgm:t>
        <a:bodyPr/>
        <a:lstStyle/>
        <a:p>
          <a:pPr rtl="0"/>
          <a:endParaRPr lang="en-US" dirty="0"/>
        </a:p>
      </dgm:t>
    </dgm:pt>
    <dgm:pt modelId="{FECF1C68-BADD-4CC6-B05E-DA8E58B2B824}" type="parTrans" cxnId="{668E74C9-99DD-420B-98F1-22C84F2CAA63}">
      <dgm:prSet/>
      <dgm:spPr/>
      <dgm:t>
        <a:bodyPr/>
        <a:lstStyle/>
        <a:p>
          <a:endParaRPr lang="en-US"/>
        </a:p>
      </dgm:t>
    </dgm:pt>
    <dgm:pt modelId="{7D680286-5779-471F-BE6D-17C22CFD1748}" type="sibTrans" cxnId="{668E74C9-99DD-420B-98F1-22C84F2CAA63}">
      <dgm:prSet/>
      <dgm:spPr/>
      <dgm:t>
        <a:bodyPr/>
        <a:lstStyle/>
        <a:p>
          <a:endParaRPr lang="en-US"/>
        </a:p>
      </dgm:t>
    </dgm:pt>
    <dgm:pt modelId="{DEAE41AD-5256-4357-B91C-FB8ACEBF3348}">
      <dgm:prSet/>
      <dgm:spPr/>
      <dgm:t>
        <a:bodyPr/>
        <a:lstStyle/>
        <a:p>
          <a:pPr rtl="0"/>
          <a:endParaRPr lang="en-US" dirty="0"/>
        </a:p>
      </dgm:t>
    </dgm:pt>
    <dgm:pt modelId="{0F0E1B30-6316-4B24-96BC-2443F6CB138A}" type="parTrans" cxnId="{53B8B584-DBB8-426F-AA81-6714E905A869}">
      <dgm:prSet/>
      <dgm:spPr/>
      <dgm:t>
        <a:bodyPr/>
        <a:lstStyle/>
        <a:p>
          <a:endParaRPr lang="en-US"/>
        </a:p>
      </dgm:t>
    </dgm:pt>
    <dgm:pt modelId="{8796B532-9AFD-47CF-9221-E4189FC2C240}" type="sibTrans" cxnId="{53B8B584-DBB8-426F-AA81-6714E905A869}">
      <dgm:prSet/>
      <dgm:spPr/>
      <dgm:t>
        <a:bodyPr/>
        <a:lstStyle/>
        <a:p>
          <a:endParaRPr lang="en-US"/>
        </a:p>
      </dgm:t>
    </dgm:pt>
    <dgm:pt modelId="{FE45EE0F-FD7E-4F67-964A-D932815231E9}" type="pres">
      <dgm:prSet presAssocID="{C5BDC65D-F312-4989-8133-A4C625BF16D6}" presName="compositeShape" presStyleCnt="0">
        <dgm:presLayoutVars>
          <dgm:chMax val="7"/>
          <dgm:dir/>
          <dgm:resizeHandles val="exact"/>
        </dgm:presLayoutVars>
      </dgm:prSet>
      <dgm:spPr/>
      <dgm:t>
        <a:bodyPr/>
        <a:lstStyle/>
        <a:p>
          <a:endParaRPr lang="en-US"/>
        </a:p>
      </dgm:t>
    </dgm:pt>
    <dgm:pt modelId="{FA8BB365-396E-45DA-A067-3F72A8F7825B}" type="pres">
      <dgm:prSet presAssocID="{FE4EBE0F-F77F-4627-9AB8-A7EF729D922B}" presName="circ1" presStyleLbl="vennNode1" presStyleIdx="0" presStyleCnt="2" custScaleX="132966"/>
      <dgm:spPr/>
      <dgm:t>
        <a:bodyPr/>
        <a:lstStyle/>
        <a:p>
          <a:endParaRPr lang="en-US"/>
        </a:p>
      </dgm:t>
    </dgm:pt>
    <dgm:pt modelId="{0311B5F9-61E7-4244-819B-D2069F683414}" type="pres">
      <dgm:prSet presAssocID="{FE4EBE0F-F77F-4627-9AB8-A7EF729D922B}" presName="circ1Tx" presStyleLbl="revTx" presStyleIdx="0" presStyleCnt="0">
        <dgm:presLayoutVars>
          <dgm:chMax val="0"/>
          <dgm:chPref val="0"/>
          <dgm:bulletEnabled val="1"/>
        </dgm:presLayoutVars>
      </dgm:prSet>
      <dgm:spPr/>
      <dgm:t>
        <a:bodyPr/>
        <a:lstStyle/>
        <a:p>
          <a:endParaRPr lang="en-US"/>
        </a:p>
      </dgm:t>
    </dgm:pt>
    <dgm:pt modelId="{359CBECB-DCC2-4B45-B9F2-B50E17F110FB}" type="pres">
      <dgm:prSet presAssocID="{DEAE41AD-5256-4357-B91C-FB8ACEBF3348}" presName="circ2" presStyleLbl="vennNode1" presStyleIdx="1" presStyleCnt="2" custScaleX="137423" custLinFactNeighborX="921" custLinFactNeighborY="187"/>
      <dgm:spPr/>
      <dgm:t>
        <a:bodyPr/>
        <a:lstStyle/>
        <a:p>
          <a:endParaRPr lang="en-US"/>
        </a:p>
      </dgm:t>
    </dgm:pt>
    <dgm:pt modelId="{EF9A6410-049D-4E4F-90DE-D3D97B86C87B}" type="pres">
      <dgm:prSet presAssocID="{DEAE41AD-5256-4357-B91C-FB8ACEBF3348}" presName="circ2Tx" presStyleLbl="revTx" presStyleIdx="0" presStyleCnt="0">
        <dgm:presLayoutVars>
          <dgm:chMax val="0"/>
          <dgm:chPref val="0"/>
          <dgm:bulletEnabled val="1"/>
        </dgm:presLayoutVars>
      </dgm:prSet>
      <dgm:spPr/>
      <dgm:t>
        <a:bodyPr/>
        <a:lstStyle/>
        <a:p>
          <a:endParaRPr lang="en-US"/>
        </a:p>
      </dgm:t>
    </dgm:pt>
  </dgm:ptLst>
  <dgm:cxnLst>
    <dgm:cxn modelId="{668E74C9-99DD-420B-98F1-22C84F2CAA63}" srcId="{C5BDC65D-F312-4989-8133-A4C625BF16D6}" destId="{FE4EBE0F-F77F-4627-9AB8-A7EF729D922B}" srcOrd="0" destOrd="0" parTransId="{FECF1C68-BADD-4CC6-B05E-DA8E58B2B824}" sibTransId="{7D680286-5779-471F-BE6D-17C22CFD1748}"/>
    <dgm:cxn modelId="{25EB532E-4211-4C45-91C1-599ABE1E21FF}" type="presOf" srcId="{DEAE41AD-5256-4357-B91C-FB8ACEBF3348}" destId="{359CBECB-DCC2-4B45-B9F2-B50E17F110FB}" srcOrd="0" destOrd="0" presId="urn:microsoft.com/office/officeart/2005/8/layout/venn1"/>
    <dgm:cxn modelId="{D089A882-DA56-4EBE-950E-7A8154F9474B}" type="presOf" srcId="{FE4EBE0F-F77F-4627-9AB8-A7EF729D922B}" destId="{FA8BB365-396E-45DA-A067-3F72A8F7825B}" srcOrd="0" destOrd="0" presId="urn:microsoft.com/office/officeart/2005/8/layout/venn1"/>
    <dgm:cxn modelId="{0777D712-409A-4B49-AFB7-4A6F7CA4C9EB}" type="presOf" srcId="{DEAE41AD-5256-4357-B91C-FB8ACEBF3348}" destId="{EF9A6410-049D-4E4F-90DE-D3D97B86C87B}" srcOrd="1" destOrd="0" presId="urn:microsoft.com/office/officeart/2005/8/layout/venn1"/>
    <dgm:cxn modelId="{53B8B584-DBB8-426F-AA81-6714E905A869}" srcId="{C5BDC65D-F312-4989-8133-A4C625BF16D6}" destId="{DEAE41AD-5256-4357-B91C-FB8ACEBF3348}" srcOrd="1" destOrd="0" parTransId="{0F0E1B30-6316-4B24-96BC-2443F6CB138A}" sibTransId="{8796B532-9AFD-47CF-9221-E4189FC2C240}"/>
    <dgm:cxn modelId="{3737867A-5D01-48F4-B3F6-A3808B642039}" type="presOf" srcId="{FE4EBE0F-F77F-4627-9AB8-A7EF729D922B}" destId="{0311B5F9-61E7-4244-819B-D2069F683414}" srcOrd="1" destOrd="0" presId="urn:microsoft.com/office/officeart/2005/8/layout/venn1"/>
    <dgm:cxn modelId="{F1260D4E-D27A-43B6-BAC0-5D53ABE35CBD}" type="presOf" srcId="{C5BDC65D-F312-4989-8133-A4C625BF16D6}" destId="{FE45EE0F-FD7E-4F67-964A-D932815231E9}" srcOrd="0" destOrd="0" presId="urn:microsoft.com/office/officeart/2005/8/layout/venn1"/>
    <dgm:cxn modelId="{537E3BF1-1389-4159-9049-0F3B18F8F5B7}" type="presParOf" srcId="{FE45EE0F-FD7E-4F67-964A-D932815231E9}" destId="{FA8BB365-396E-45DA-A067-3F72A8F7825B}" srcOrd="0" destOrd="0" presId="urn:microsoft.com/office/officeart/2005/8/layout/venn1"/>
    <dgm:cxn modelId="{9A3ED5C2-8E89-4500-96ED-267C68A519A7}" type="presParOf" srcId="{FE45EE0F-FD7E-4F67-964A-D932815231E9}" destId="{0311B5F9-61E7-4244-819B-D2069F683414}" srcOrd="1" destOrd="0" presId="urn:microsoft.com/office/officeart/2005/8/layout/venn1"/>
    <dgm:cxn modelId="{350AB604-A921-49E8-84C1-C416BA9F16F4}" type="presParOf" srcId="{FE45EE0F-FD7E-4F67-964A-D932815231E9}" destId="{359CBECB-DCC2-4B45-B9F2-B50E17F110FB}" srcOrd="2" destOrd="0" presId="urn:microsoft.com/office/officeart/2005/8/layout/venn1"/>
    <dgm:cxn modelId="{5B139A71-7068-4046-905F-65E3B3BB3333}" type="presParOf" srcId="{FE45EE0F-FD7E-4F67-964A-D932815231E9}" destId="{EF9A6410-049D-4E4F-90DE-D3D97B86C87B}"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1684"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atin typeface="Arial" pitchFamily="34" charset="0"/>
              </a:defRPr>
            </a:lvl1pPr>
          </a:lstStyle>
          <a:p>
            <a:pPr>
              <a:defRPr/>
            </a:pPr>
            <a:fld id="{75CED9E9-F083-4278-9889-55FCAE70E779}" type="slidenum">
              <a:rPr lang="en-US"/>
              <a:pPr>
                <a:defRPr/>
              </a:pPr>
              <a:t>‹#›</a:t>
            </a:fld>
            <a:endParaRPr lang="en-US" dirty="0"/>
          </a:p>
        </p:txBody>
      </p:sp>
    </p:spTree>
    <p:extLst>
      <p:ext uri="{BB962C8B-B14F-4D97-AF65-F5344CB8AC3E}">
        <p14:creationId xmlns:p14="http://schemas.microsoft.com/office/powerpoint/2010/main" xmlns="" val="130265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atin typeface="Arial" pitchFamily="34" charset="0"/>
              </a:defRPr>
            </a:lvl1pPr>
          </a:lstStyle>
          <a:p>
            <a:pPr>
              <a:defRPr/>
            </a:pPr>
            <a:fld id="{CE80DF8A-E265-4EC1-AD8A-AD525AB56D72}" type="slidenum">
              <a:rPr lang="en-US"/>
              <a:pPr>
                <a:defRPr/>
              </a:pPr>
              <a:t>‹#›</a:t>
            </a:fld>
            <a:endParaRPr lang="en-US" dirty="0"/>
          </a:p>
        </p:txBody>
      </p:sp>
    </p:spTree>
    <p:extLst>
      <p:ext uri="{BB962C8B-B14F-4D97-AF65-F5344CB8AC3E}">
        <p14:creationId xmlns:p14="http://schemas.microsoft.com/office/powerpoint/2010/main" xmlns="" val="1595035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9C0719BA-F664-45F1-B5CA-1D6318DC249D}" type="slidenum">
              <a:rPr lang="en-US" smtClean="0">
                <a:latin typeface="Arial" charset="0"/>
              </a:rPr>
              <a:pPr/>
              <a:t>1</a:t>
            </a:fld>
            <a:endParaRPr lang="en-US" smtClean="0">
              <a:latin typeface="Arial"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r>
              <a:rPr lang="en-US" smtClean="0">
                <a:latin typeface="Arial" charset="0"/>
              </a:rPr>
              <a:t>We are going to start out by talking about the importance of using data to inform decisions around health policies and programs.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13A0C769-7456-4CE0-9FED-D3A0792152E4}" type="slidenum">
              <a:rPr lang="en-US" smtClean="0">
                <a:latin typeface="Arial" charset="0"/>
              </a:rPr>
              <a:pPr/>
              <a:t>10</a:t>
            </a:fld>
            <a:endParaRPr lang="en-US" smtClean="0">
              <a:latin typeface="Arial" charset="0"/>
            </a:endParaRPr>
          </a:p>
        </p:txBody>
      </p:sp>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pPr eaLnBrk="1" hangingPunct="1">
              <a:lnSpc>
                <a:spcPct val="90000"/>
              </a:lnSpc>
              <a:spcBef>
                <a:spcPct val="0"/>
              </a:spcBef>
            </a:pPr>
            <a:r>
              <a:rPr lang="en-US" dirty="0" smtClean="0">
                <a:latin typeface="Arial" charset="0"/>
              </a:rPr>
              <a:t>Even in the face of improvements in systems to collect quality information, there often is a disconnect between decision making and available data. Much of the data collected are not used as effectively as they could be. </a:t>
            </a:r>
          </a:p>
          <a:p>
            <a:pPr eaLnBrk="1" hangingPunct="1">
              <a:lnSpc>
                <a:spcPct val="90000"/>
              </a:lnSpc>
              <a:spcBef>
                <a:spcPct val="0"/>
              </a:spcBef>
            </a:pPr>
            <a:endParaRPr lang="en-US" dirty="0" smtClean="0">
              <a:latin typeface="Arial" charset="0"/>
            </a:endParaRPr>
          </a:p>
          <a:p>
            <a:pPr eaLnBrk="1" hangingPunct="1">
              <a:lnSpc>
                <a:spcPct val="90000"/>
              </a:lnSpc>
              <a:spcBef>
                <a:spcPct val="0"/>
              </a:spcBef>
            </a:pPr>
            <a:r>
              <a:rPr lang="en-US" dirty="0" smtClean="0">
                <a:latin typeface="Arial" charset="0"/>
              </a:rPr>
              <a:t>There are many possible reasons for this disconnect, many of which will be illuminated during our discussions throughout the workshop. Some of the most common barriers that thwart a functioning cycle of evidence-based decision making include: </a:t>
            </a:r>
          </a:p>
          <a:p>
            <a:pPr eaLnBrk="1" hangingPunct="1">
              <a:lnSpc>
                <a:spcPct val="90000"/>
              </a:lnSpc>
              <a:spcBef>
                <a:spcPct val="0"/>
              </a:spcBef>
            </a:pPr>
            <a:endParaRPr lang="en-US" dirty="0" smtClean="0">
              <a:latin typeface="Arial" charset="0"/>
            </a:endParaRPr>
          </a:p>
          <a:p>
            <a:pPr marL="171450" indent="-171450" eaLnBrk="1" hangingPunct="1">
              <a:lnSpc>
                <a:spcPct val="90000"/>
              </a:lnSpc>
              <a:spcBef>
                <a:spcPct val="0"/>
              </a:spcBef>
              <a:buFont typeface="Arial" pitchFamily="34" charset="0"/>
              <a:buChar char="•"/>
            </a:pPr>
            <a:r>
              <a:rPr lang="en-US" dirty="0" smtClean="0">
                <a:latin typeface="Arial" charset="0"/>
              </a:rPr>
              <a:t>Little or no communication between data users (policymakers, service program managers) and data producers (researches, M&amp;E experts). As a result, data collection efforts don’t address the key needs of the data users.</a:t>
            </a:r>
          </a:p>
          <a:p>
            <a:pPr eaLnBrk="1" hangingPunct="1">
              <a:lnSpc>
                <a:spcPct val="90000"/>
              </a:lnSpc>
              <a:spcBef>
                <a:spcPct val="0"/>
              </a:spcBef>
              <a:buFontTx/>
              <a:buChar char="-"/>
            </a:pPr>
            <a:endParaRPr lang="en-US" dirty="0" smtClean="0">
              <a:latin typeface="Arial" charset="0"/>
            </a:endParaRPr>
          </a:p>
          <a:p>
            <a:pPr marL="171450" indent="-171450" eaLnBrk="1" hangingPunct="1">
              <a:lnSpc>
                <a:spcPct val="90000"/>
              </a:lnSpc>
              <a:spcBef>
                <a:spcPct val="0"/>
              </a:spcBef>
              <a:buFont typeface="Arial" pitchFamily="34" charset="0"/>
              <a:buChar char="•"/>
            </a:pPr>
            <a:r>
              <a:rPr lang="en-US" dirty="0" smtClean="0">
                <a:latin typeface="Arial" charset="0"/>
              </a:rPr>
              <a:t>Low capacity to collect, analyze, and interpret data. Skills needed to ensure that the data being collected are of good quality are lacking. The tools and skills needed to analyze and then apply data to programmatic needs also are weak in many contexts.</a:t>
            </a:r>
          </a:p>
          <a:p>
            <a:pPr eaLnBrk="1" hangingPunct="1">
              <a:lnSpc>
                <a:spcPct val="90000"/>
              </a:lnSpc>
              <a:spcBef>
                <a:spcPct val="0"/>
              </a:spcBef>
              <a:buFontTx/>
              <a:buChar char="-"/>
            </a:pPr>
            <a:endParaRPr lang="en-US" dirty="0" smtClean="0">
              <a:latin typeface="Arial" charset="0"/>
            </a:endParaRPr>
          </a:p>
          <a:p>
            <a:pPr marL="171450" indent="-171450" eaLnBrk="1" hangingPunct="1">
              <a:lnSpc>
                <a:spcPct val="90000"/>
              </a:lnSpc>
              <a:spcBef>
                <a:spcPct val="0"/>
              </a:spcBef>
              <a:buFont typeface="Arial" pitchFamily="34" charset="0"/>
              <a:buChar char="•"/>
            </a:pPr>
            <a:r>
              <a:rPr lang="en-US" dirty="0" smtClean="0">
                <a:latin typeface="Arial" charset="0"/>
              </a:rPr>
              <a:t>There isn’t a culture of data use </a:t>
            </a:r>
          </a:p>
          <a:p>
            <a:pPr lvl="1" eaLnBrk="1" hangingPunct="1">
              <a:lnSpc>
                <a:spcPct val="90000"/>
              </a:lnSpc>
              <a:spcBef>
                <a:spcPct val="0"/>
              </a:spcBef>
              <a:buFontTx/>
              <a:buChar char="-"/>
            </a:pPr>
            <a:r>
              <a:rPr lang="en-US" dirty="0" smtClean="0">
                <a:latin typeface="Arial" charset="0"/>
              </a:rPr>
              <a:t>because the value of data in improving the provision of services is not fully recognized, it is therefore not prioritized. As a result, data frequently are not used beyond populating a report to a donor or filling out form.  </a:t>
            </a:r>
          </a:p>
          <a:p>
            <a:pPr eaLnBrk="1" hangingPunct="1">
              <a:lnSpc>
                <a:spcPct val="90000"/>
              </a:lnSpc>
              <a:spcBef>
                <a:spcPct val="0"/>
              </a:spcBef>
            </a:pPr>
            <a:endParaRPr lang="en-US" dirty="0" smtClean="0">
              <a:latin typeface="Arial" charset="0"/>
            </a:endParaRPr>
          </a:p>
          <a:p>
            <a:pPr eaLnBrk="1" hangingPunct="1">
              <a:lnSpc>
                <a:spcPct val="90000"/>
              </a:lnSpc>
              <a:spcBef>
                <a:spcPct val="0"/>
              </a:spcBef>
            </a:pPr>
            <a:endParaRPr lang="en-US" dirty="0" smtClean="0">
              <a:latin typeface="Arial" charset="0"/>
            </a:endParaRPr>
          </a:p>
        </p:txBody>
      </p:sp>
      <p:sp>
        <p:nvSpPr>
          <p:cNvPr id="155652"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1577" tIns="45789" rIns="91577" bIns="45789" anchor="b"/>
          <a:lstStyle/>
          <a:p>
            <a:pPr algn="r"/>
            <a:fld id="{85112559-0D7E-4261-BA89-031F22DEF324}" type="slidenum">
              <a:rPr lang="en-US" sz="1200"/>
              <a:pPr algn="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1E2BDB0C-2B4D-41A9-8638-3CC3E78EA61D}" type="slidenum">
              <a:rPr lang="en-US" smtClean="0">
                <a:latin typeface="Arial" charset="0"/>
              </a:rPr>
              <a:pPr/>
              <a:t>11</a:t>
            </a:fld>
            <a:endParaRPr lang="en-US" smtClean="0">
              <a:latin typeface="Arial"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r>
              <a:rPr lang="en-US" smtClean="0">
                <a:latin typeface="Arial" charset="0"/>
              </a:rPr>
              <a:t>What can we do to address these challenges and improve evidence-informed decision making?</a:t>
            </a:r>
          </a:p>
          <a:p>
            <a:pPr eaLnBrk="1" hangingPunct="1"/>
            <a:endParaRPr lang="en-US" b="1" smtClean="0">
              <a:latin typeface="Arial" charset="0"/>
            </a:endParaRPr>
          </a:p>
          <a:p>
            <a:pPr eaLnBrk="1" hangingPunct="1"/>
            <a:r>
              <a:rPr lang="en-US" smtClean="0">
                <a:latin typeface="Arial" charset="0"/>
              </a:rPr>
              <a:t>We can commit to utilizing data that result from M&amp;E systems in the decision-making process. These data can inform the design of new programs and interventions, planning, and managing programs and facilities, which, in the end, contribute to better health outcomes.</a:t>
            </a:r>
          </a:p>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A9F5E6F-C70E-4F0B-8E20-70EA89C7EADC}" type="slidenum">
              <a:rPr lang="en-US" smtClean="0">
                <a:latin typeface="Arial" charset="0"/>
              </a:rPr>
              <a:pPr/>
              <a:t>12</a:t>
            </a:fld>
            <a:endParaRPr lang="en-US" smtClean="0">
              <a:latin typeface="Arial" charset="0"/>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35038" y="4416425"/>
            <a:ext cx="5140325" cy="4181475"/>
          </a:xfrm>
          <a:noFill/>
          <a:ln/>
        </p:spPr>
        <p:txBody>
          <a:bodyPr/>
          <a:lstStyle/>
          <a:p>
            <a:pPr marL="239713" indent="-231775" eaLnBrk="1" hangingPunct="1">
              <a:lnSpc>
                <a:spcPct val="90000"/>
              </a:lnSpc>
            </a:pPr>
            <a:r>
              <a:rPr lang="en-US" dirty="0" smtClean="0">
                <a:latin typeface="Arial" charset="0"/>
              </a:rPr>
              <a:t>Now that we have talked about the global importance of using data and information in health decision making, let’s bring the discussion down to a more personal level. Who would like to share with the group how you use data and information in your job?  </a:t>
            </a:r>
          </a:p>
          <a:p>
            <a:pPr marL="239713" indent="-231775" eaLnBrk="1" hangingPunct="1">
              <a:lnSpc>
                <a:spcPct val="90000"/>
              </a:lnSpc>
            </a:pPr>
            <a:endParaRPr lang="en-US" dirty="0" smtClean="0">
              <a:latin typeface="Arial" charset="0"/>
            </a:endParaRPr>
          </a:p>
          <a:p>
            <a:pPr marL="239713" indent="-231775" eaLnBrk="1" hangingPunct="1">
              <a:lnSpc>
                <a:spcPct val="90000"/>
              </a:lnSpc>
            </a:pPr>
            <a:r>
              <a:rPr lang="en-US" i="1" dirty="0" smtClean="0">
                <a:latin typeface="Arial" charset="0"/>
              </a:rPr>
              <a:t>NOTE to facilitator</a:t>
            </a:r>
            <a:r>
              <a:rPr lang="en-US" dirty="0" smtClean="0">
                <a:latin typeface="Arial" charset="0"/>
              </a:rPr>
              <a:t>:  Encourage participants to share their experiences with the group. Record the participant responses on a flip chart. Be sure to highlight that organizations can use information beyond reporting or producing reports.</a:t>
            </a:r>
          </a:p>
          <a:p>
            <a:pPr marL="696913" lvl="1" indent="-231775" eaLnBrk="1" hangingPunct="1">
              <a:lnSpc>
                <a:spcPct val="90000"/>
              </a:lnSpc>
            </a:pPr>
            <a:endParaRPr lang="en-US" b="1"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95EB00C5-4C3B-4B00-A451-D4A2171FCFD8}" type="slidenum">
              <a:rPr lang="en-US" smtClean="0">
                <a:latin typeface="Arial" charset="0"/>
              </a:rPr>
              <a:pPr/>
              <a:t>13</a:t>
            </a:fld>
            <a:endParaRPr lang="en-US" smtClean="0">
              <a:latin typeface="Arial"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xfrm>
            <a:off x="935038" y="4416425"/>
            <a:ext cx="5140325" cy="4181475"/>
          </a:xfrm>
          <a:noFill/>
          <a:ln/>
        </p:spPr>
        <p:txBody>
          <a:bodyPr/>
          <a:lstStyle/>
          <a:p>
            <a:pPr eaLnBrk="1" hangingPunct="1"/>
            <a:r>
              <a:rPr lang="en-US" dirty="0" smtClean="0">
                <a:latin typeface="Arial" charset="0"/>
              </a:rPr>
              <a:t>Thank you for noting your responses and experiences. In summary, we can use information to…?</a:t>
            </a:r>
            <a:br>
              <a:rPr lang="en-US" dirty="0" smtClean="0">
                <a:latin typeface="Arial" charset="0"/>
              </a:rPr>
            </a:br>
            <a:r>
              <a:rPr lang="en-US" dirty="0" smtClean="0">
                <a:latin typeface="Arial" charset="0"/>
              </a:rPr>
              <a:t/>
            </a:r>
            <a:br>
              <a:rPr lang="en-US" dirty="0" smtClean="0">
                <a:latin typeface="Arial" charset="0"/>
              </a:rPr>
            </a:br>
            <a:r>
              <a:rPr lang="en-US" i="1" dirty="0" smtClean="0">
                <a:latin typeface="Arial" charset="0"/>
              </a:rPr>
              <a:t>NOTE to facilitator</a:t>
            </a:r>
            <a:r>
              <a:rPr lang="en-US" dirty="0" smtClean="0">
                <a:latin typeface="Arial" charset="0"/>
              </a:rPr>
              <a:t>: Have the participants suggest responses. After three to four participants speak, show the answers by clicking to reveal them. </a:t>
            </a:r>
          </a:p>
          <a:p>
            <a:pPr eaLnBrk="1" hangingPunct="1"/>
            <a:endParaRPr lang="en-US" dirty="0" smtClean="0">
              <a:latin typeface="Arial" charset="0"/>
            </a:endParaRPr>
          </a:p>
          <a:p>
            <a:pPr eaLnBrk="1" hangingPunct="1"/>
            <a:r>
              <a:rPr lang="en-US" sz="1500" dirty="0" smtClean="0">
                <a:latin typeface="Arial" charset="0"/>
              </a:rPr>
              <a:t>We can use data and information to:</a:t>
            </a:r>
          </a:p>
          <a:p>
            <a:pPr eaLnBrk="1" hangingPunct="1">
              <a:buFontTx/>
              <a:buChar char="•"/>
            </a:pPr>
            <a:r>
              <a:rPr lang="en-US" sz="1500" dirty="0" smtClean="0">
                <a:latin typeface="Arial" charset="0"/>
              </a:rPr>
              <a:t>Inform policies and plans </a:t>
            </a:r>
          </a:p>
          <a:p>
            <a:pPr eaLnBrk="1" hangingPunct="1">
              <a:buFontTx/>
              <a:buChar char="•"/>
            </a:pPr>
            <a:r>
              <a:rPr lang="en-US" sz="1500" dirty="0" smtClean="0">
                <a:latin typeface="Arial" charset="0"/>
              </a:rPr>
              <a:t>Raise additional resources </a:t>
            </a:r>
          </a:p>
          <a:p>
            <a:pPr eaLnBrk="1" hangingPunct="1">
              <a:buFontTx/>
              <a:buChar char="•"/>
            </a:pPr>
            <a:r>
              <a:rPr lang="en-US" sz="1500" dirty="0" smtClean="0">
                <a:latin typeface="Arial" charset="0"/>
              </a:rPr>
              <a:t>Strengthen programs and improve results </a:t>
            </a:r>
          </a:p>
          <a:p>
            <a:pPr eaLnBrk="1" hangingPunct="1">
              <a:buFontTx/>
              <a:buChar char="•"/>
            </a:pPr>
            <a:r>
              <a:rPr lang="en-US" sz="1500" dirty="0" smtClean="0">
                <a:latin typeface="Arial" charset="0"/>
              </a:rPr>
              <a:t>Ensure accountability and reporting</a:t>
            </a:r>
          </a:p>
          <a:p>
            <a:pPr eaLnBrk="1" hangingPunct="1">
              <a:buFontTx/>
              <a:buChar char="•"/>
            </a:pPr>
            <a:r>
              <a:rPr lang="en-US" sz="1500" dirty="0" smtClean="0">
                <a:latin typeface="Arial" charset="0"/>
              </a:rPr>
              <a:t>Improve quality of services provided</a:t>
            </a:r>
          </a:p>
          <a:p>
            <a:pPr eaLnBrk="1" hangingPunct="1">
              <a:buFontTx/>
              <a:buChar char="•"/>
            </a:pPr>
            <a:r>
              <a:rPr lang="en-US" sz="1500" dirty="0" smtClean="0">
                <a:latin typeface="Arial" charset="0"/>
              </a:rPr>
              <a:t>Contribute to global lessons learned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6FBF4132-ADE2-45F2-950E-3578D4C6B7F5}" type="slidenum">
              <a:rPr lang="en-US" smtClean="0">
                <a:latin typeface="Arial" charset="0"/>
              </a:rPr>
              <a:pPr/>
              <a:t>14</a:t>
            </a:fld>
            <a:endParaRPr lang="en-US" smtClean="0">
              <a:latin typeface="Arial" charset="0"/>
            </a:endParaRPr>
          </a:p>
        </p:txBody>
      </p:sp>
      <p:sp>
        <p:nvSpPr>
          <p:cNvPr id="163842" name="Rectangle 2"/>
          <p:cNvSpPr>
            <a:spLocks noGrp="1" noRot="1" noChangeAspect="1" noChangeArrowheads="1" noTextEdit="1"/>
          </p:cNvSpPr>
          <p:nvPr>
            <p:ph type="sldImg"/>
          </p:nvPr>
        </p:nvSpPr>
        <p:spPr>
          <a:xfrm>
            <a:off x="1181100" y="696913"/>
            <a:ext cx="4649788" cy="3487737"/>
          </a:xfrm>
          <a:ln/>
        </p:spPr>
      </p:sp>
      <p:sp>
        <p:nvSpPr>
          <p:cNvPr id="163843" name="Rectangle 3"/>
          <p:cNvSpPr>
            <a:spLocks noGrp="1" noChangeArrowheads="1"/>
          </p:cNvSpPr>
          <p:nvPr>
            <p:ph type="body" idx="1"/>
          </p:nvPr>
        </p:nvSpPr>
        <p:spPr>
          <a:xfrm>
            <a:off x="701675" y="4416425"/>
            <a:ext cx="5607050" cy="4183063"/>
          </a:xfrm>
          <a:noFill/>
          <a:ln/>
        </p:spPr>
        <p:txBody>
          <a:bodyPr/>
          <a:lstStyle/>
          <a:p>
            <a:pPr algn="just" eaLnBrk="1" hangingPunct="1"/>
            <a:r>
              <a:rPr lang="en-US" dirty="0" smtClean="0">
                <a:latin typeface="Arial" charset="0"/>
              </a:rPr>
              <a:t>Now let’s look at some other examples of how data were used at different levels of the health system to improve programs.</a:t>
            </a:r>
          </a:p>
          <a:p>
            <a:pPr algn="just" eaLnBrk="1" hangingPunct="1"/>
            <a:endParaRPr lang="en-US" dirty="0" smtClean="0">
              <a:latin typeface="Arial" charset="0"/>
            </a:endParaRPr>
          </a:p>
          <a:p>
            <a:pPr algn="just" eaLnBrk="1" hangingPunct="1"/>
            <a:r>
              <a:rPr lang="en-US" dirty="0" smtClean="0">
                <a:latin typeface="Arial" charset="0"/>
              </a:rPr>
              <a:t>In Thailand, the Analysis and Advocacy project (or ‘A squared’) facilitates the use of data and information in advocacy messages to policymakers and decision makers. The project seeks to strengthen the commitment of policymakers to HIV prevention by identifying behavioral and epidemiological data that can be analyzed in different ways to provide insight on what can be done to strengthen the response to HIV.</a:t>
            </a:r>
          </a:p>
          <a:p>
            <a:pPr algn="just" eaLnBrk="1" hangingPunct="1"/>
            <a:endParaRPr lang="en-US" dirty="0" smtClean="0">
              <a:latin typeface="Arial" charset="0"/>
            </a:endParaRPr>
          </a:p>
          <a:p>
            <a:pPr algn="just" eaLnBrk="1" hangingPunct="1"/>
            <a:r>
              <a:rPr lang="en-US" dirty="0" smtClean="0">
                <a:latin typeface="Arial" charset="0"/>
              </a:rPr>
              <a:t>The project and its partners analyzed data with the Asian Epidemic Model and the GOALS model. They determined the responses and resources that would be needed to implement the responses and finally, they communicated these data to stakeholders.  </a:t>
            </a:r>
          </a:p>
          <a:p>
            <a:pPr algn="just" eaLnBrk="1" hangingPunct="1"/>
            <a:endParaRPr lang="en-US" dirty="0" smtClean="0">
              <a:latin typeface="Arial" charset="0"/>
            </a:endParaRPr>
          </a:p>
          <a:p>
            <a:pPr algn="just" eaLnBrk="1" hangingPunct="1"/>
            <a:r>
              <a:rPr lang="en-US" dirty="0" smtClean="0">
                <a:latin typeface="Arial" charset="0"/>
              </a:rPr>
              <a:t>As a result of these efforts, Thailand successfully emphasized the prevention agenda in the national strategic plan and developed a “UA Operational plan.”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6CA5E94E-865B-4AF8-81C8-A3A06BFE6BB5}" type="slidenum">
              <a:rPr lang="en-US" smtClean="0">
                <a:latin typeface="Arial" charset="0"/>
              </a:rPr>
              <a:pPr/>
              <a:t>15</a:t>
            </a:fld>
            <a:endParaRPr lang="en-US" smtClean="0">
              <a:latin typeface="Arial"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eaLnBrk="1" hangingPunct="1"/>
            <a:r>
              <a:rPr lang="en-US" dirty="0" smtClean="0">
                <a:latin typeface="Arial" charset="0"/>
              </a:rPr>
              <a:t>Now let’s look at another example.</a:t>
            </a:r>
          </a:p>
          <a:p>
            <a:pPr eaLnBrk="1" hangingPunct="1"/>
            <a:endParaRPr lang="en-US" dirty="0" smtClean="0">
              <a:latin typeface="Arial" charset="0"/>
            </a:endParaRPr>
          </a:p>
          <a:p>
            <a:pPr eaLnBrk="1" hangingPunct="1"/>
            <a:r>
              <a:rPr lang="en-US" dirty="0" smtClean="0">
                <a:latin typeface="Arial" charset="0"/>
              </a:rPr>
              <a:t>In Nigeria, MEASURE Evaluation has worked with the Nigerian government, international organizations, and other implementing partners in the development of a new routine information system for HIV/AIDS called the Nigerian National Routine Information Management System, or NNRIMS.  </a:t>
            </a:r>
          </a:p>
          <a:p>
            <a:pPr eaLnBrk="1" hangingPunct="1"/>
            <a:endParaRPr lang="en-US" dirty="0" smtClean="0">
              <a:latin typeface="Arial" charset="0"/>
            </a:endParaRPr>
          </a:p>
          <a:p>
            <a:pPr eaLnBrk="1" hangingPunct="1"/>
            <a:r>
              <a:rPr lang="en-US" dirty="0" smtClean="0">
                <a:latin typeface="Arial" charset="0"/>
              </a:rPr>
              <a:t>States and local governments have been trained in the system and regularly prepare and review quarterly reports. In </a:t>
            </a:r>
            <a:r>
              <a:rPr lang="en-US" dirty="0" err="1" smtClean="0">
                <a:latin typeface="Arial" charset="0"/>
              </a:rPr>
              <a:t>Nasarawa</a:t>
            </a:r>
            <a:r>
              <a:rPr lang="en-US" dirty="0" smtClean="0">
                <a:latin typeface="Arial" charset="0"/>
              </a:rPr>
              <a:t> state in </a:t>
            </a:r>
            <a:r>
              <a:rPr lang="en-US" dirty="0" err="1" smtClean="0">
                <a:latin typeface="Arial" charset="0"/>
              </a:rPr>
              <a:t>Doma</a:t>
            </a:r>
            <a:r>
              <a:rPr lang="en-US" dirty="0" smtClean="0">
                <a:latin typeface="Arial" charset="0"/>
              </a:rPr>
              <a:t> LGA, the local government authority (LGA) Chairman noted that only 53 people in </a:t>
            </a:r>
            <a:r>
              <a:rPr lang="en-US" dirty="0" err="1" smtClean="0">
                <a:latin typeface="Arial" charset="0"/>
              </a:rPr>
              <a:t>Doma</a:t>
            </a:r>
            <a:r>
              <a:rPr lang="en-US" dirty="0" smtClean="0">
                <a:latin typeface="Arial" charset="0"/>
              </a:rPr>
              <a:t> tested HIV positive in the first quarter of 2006. The Chairman was alarmed and also concerned that testing was not yet widespread in the LGA. As a result, the Chairman procured 480 HIV test kits to be distributed to four local health facilities, enabling more people to be tested for HIV in </a:t>
            </a:r>
            <a:r>
              <a:rPr lang="en-US" dirty="0" err="1" smtClean="0">
                <a:latin typeface="Arial" charset="0"/>
              </a:rPr>
              <a:t>Doma</a:t>
            </a:r>
            <a:r>
              <a:rPr lang="en-US" dirty="0" smtClean="0">
                <a:latin typeface="Arial" charset="0"/>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a:ln/>
        </p:spPr>
      </p:sp>
      <p:sp>
        <p:nvSpPr>
          <p:cNvPr id="167938" name="Notes Placeholder 2"/>
          <p:cNvSpPr>
            <a:spLocks noGrp="1"/>
          </p:cNvSpPr>
          <p:nvPr>
            <p:ph type="body" idx="1"/>
          </p:nvPr>
        </p:nvSpPr>
        <p:spPr>
          <a:noFill/>
          <a:ln/>
        </p:spPr>
        <p:txBody>
          <a:bodyPr/>
          <a:lstStyle/>
          <a:p>
            <a:r>
              <a:rPr lang="en-US" dirty="0" smtClean="0">
                <a:latin typeface="Arial" charset="0"/>
              </a:rPr>
              <a:t>In summary:</a:t>
            </a:r>
          </a:p>
          <a:p>
            <a:endParaRPr lang="en-US" dirty="0" smtClean="0">
              <a:latin typeface="Arial" charset="0"/>
            </a:endParaRPr>
          </a:p>
          <a:p>
            <a:r>
              <a:rPr lang="en-US" i="1" dirty="0" smtClean="0">
                <a:latin typeface="Arial" charset="0"/>
              </a:rPr>
              <a:t>NOTE to facilitator</a:t>
            </a:r>
            <a:r>
              <a:rPr lang="en-US" dirty="0" smtClean="0">
                <a:latin typeface="Arial" charset="0"/>
              </a:rPr>
              <a:t>:  Read slide.</a:t>
            </a:r>
          </a:p>
          <a:p>
            <a:endParaRPr lang="en-US" dirty="0" smtClean="0">
              <a:latin typeface="Arial" charset="0"/>
            </a:endParaRPr>
          </a:p>
        </p:txBody>
      </p:sp>
      <p:sp>
        <p:nvSpPr>
          <p:cNvPr id="167939" name="Slide Number Placeholder 3"/>
          <p:cNvSpPr>
            <a:spLocks noGrp="1"/>
          </p:cNvSpPr>
          <p:nvPr>
            <p:ph type="sldNum" sz="quarter" idx="5"/>
          </p:nvPr>
        </p:nvSpPr>
        <p:spPr>
          <a:noFill/>
        </p:spPr>
        <p:txBody>
          <a:bodyPr/>
          <a:lstStyle/>
          <a:p>
            <a:fld id="{67413A5F-9635-411D-AE10-268BF8C7F6B1}" type="slidenum">
              <a:rPr lang="en-US" smtClean="0">
                <a:latin typeface="Arial" charset="0"/>
              </a:rPr>
              <a:pPr/>
              <a:t>16</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a:ln/>
        </p:spPr>
      </p:sp>
      <p:sp>
        <p:nvSpPr>
          <p:cNvPr id="169986" name="Notes Placeholder 2"/>
          <p:cNvSpPr>
            <a:spLocks noGrp="1"/>
          </p:cNvSpPr>
          <p:nvPr>
            <p:ph type="body" idx="1"/>
          </p:nvPr>
        </p:nvSpPr>
        <p:spPr>
          <a:noFill/>
          <a:ln/>
        </p:spPr>
        <p:txBody>
          <a:bodyPr/>
          <a:lstStyle/>
          <a:p>
            <a:r>
              <a:rPr lang="en-US" dirty="0" smtClean="0">
                <a:latin typeface="Arial" charset="0"/>
              </a:rPr>
              <a:t>Now we will spend some time discussing data use concepts in small groups. Within your small groups, please select a reporter, then read the case study assigned to you and answer the following questions:  </a:t>
            </a:r>
          </a:p>
          <a:p>
            <a:endParaRPr lang="en-US" dirty="0" smtClean="0">
              <a:latin typeface="Arial" charset="0"/>
            </a:endParaRPr>
          </a:p>
          <a:p>
            <a:r>
              <a:rPr lang="en-US" i="1" dirty="0" smtClean="0">
                <a:latin typeface="Arial" charset="0"/>
              </a:rPr>
              <a:t>NOTE to facilitator</a:t>
            </a:r>
            <a:r>
              <a:rPr lang="en-US" dirty="0" smtClean="0">
                <a:latin typeface="Arial" charset="0"/>
              </a:rPr>
              <a:t>: Read questions.</a:t>
            </a:r>
          </a:p>
          <a:p>
            <a:endParaRPr lang="en-US" dirty="0" smtClean="0">
              <a:latin typeface="Arial" charset="0"/>
            </a:endParaRPr>
          </a:p>
          <a:p>
            <a:r>
              <a:rPr lang="en-US" dirty="0" smtClean="0">
                <a:latin typeface="Arial" charset="0"/>
              </a:rPr>
              <a:t>You will have 45 minutes to read the case study and answer the questions, and then we will ask each group to report back in plenary.</a:t>
            </a:r>
          </a:p>
        </p:txBody>
      </p:sp>
      <p:sp>
        <p:nvSpPr>
          <p:cNvPr id="169987" name="Slide Number Placeholder 3"/>
          <p:cNvSpPr>
            <a:spLocks noGrp="1"/>
          </p:cNvSpPr>
          <p:nvPr>
            <p:ph type="sldNum" sz="quarter" idx="5"/>
          </p:nvPr>
        </p:nvSpPr>
        <p:spPr>
          <a:noFill/>
        </p:spPr>
        <p:txBody>
          <a:bodyPr/>
          <a:lstStyle/>
          <a:p>
            <a:fld id="{A1A16A47-8CC8-4675-B7B3-668E8E117B2F}" type="slidenum">
              <a:rPr lang="en-US" smtClean="0">
                <a:latin typeface="Arial" charset="0"/>
              </a:rPr>
              <a:pPr/>
              <a:t>17</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a:ln/>
        </p:spPr>
      </p:sp>
      <p:sp>
        <p:nvSpPr>
          <p:cNvPr id="172034" name="Notes Placeholder 2"/>
          <p:cNvSpPr>
            <a:spLocks noGrp="1"/>
          </p:cNvSpPr>
          <p:nvPr>
            <p:ph type="body" idx="1"/>
          </p:nvPr>
        </p:nvSpPr>
        <p:spPr>
          <a:noFill/>
          <a:ln/>
        </p:spPr>
        <p:txBody>
          <a:bodyPr/>
          <a:lstStyle/>
          <a:p>
            <a:endParaRPr lang="en-US" smtClean="0">
              <a:latin typeface="Arial" charset="0"/>
            </a:endParaRPr>
          </a:p>
        </p:txBody>
      </p:sp>
      <p:sp>
        <p:nvSpPr>
          <p:cNvPr id="172035" name="Slide Number Placeholder 3"/>
          <p:cNvSpPr>
            <a:spLocks noGrp="1"/>
          </p:cNvSpPr>
          <p:nvPr>
            <p:ph type="sldNum" sz="quarter" idx="5"/>
          </p:nvPr>
        </p:nvSpPr>
        <p:spPr>
          <a:noFill/>
        </p:spPr>
        <p:txBody>
          <a:bodyPr/>
          <a:lstStyle/>
          <a:p>
            <a:fld id="{6F1FF75F-5767-4F70-B5AC-FA07BEB1104C}" type="slidenum">
              <a:rPr lang="en-US" smtClean="0">
                <a:latin typeface="Arial" charset="0"/>
              </a:rPr>
              <a:pPr/>
              <a:t>18</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a:ln/>
        </p:spPr>
      </p:sp>
      <p:sp>
        <p:nvSpPr>
          <p:cNvPr id="139266" name="Notes Placeholder 2"/>
          <p:cNvSpPr>
            <a:spLocks noGrp="1"/>
          </p:cNvSpPr>
          <p:nvPr>
            <p:ph type="body" idx="1"/>
          </p:nvPr>
        </p:nvSpPr>
        <p:spPr>
          <a:noFill/>
          <a:ln/>
        </p:spPr>
        <p:txBody>
          <a:bodyPr/>
          <a:lstStyle/>
          <a:p>
            <a:r>
              <a:rPr lang="en-US" dirty="0" smtClean="0">
                <a:latin typeface="Arial" charset="0"/>
              </a:rPr>
              <a:t>By the end of this session, the learner will: </a:t>
            </a:r>
          </a:p>
          <a:p>
            <a:endParaRPr lang="en-US" dirty="0" smtClean="0">
              <a:latin typeface="Arial" charset="0"/>
            </a:endParaRPr>
          </a:p>
          <a:p>
            <a:r>
              <a:rPr lang="en-US" i="1" dirty="0" smtClean="0">
                <a:latin typeface="Arial" charset="0"/>
              </a:rPr>
              <a:t>NOTE to</a:t>
            </a:r>
            <a:r>
              <a:rPr lang="en-US" i="1" baseline="0" dirty="0" smtClean="0">
                <a:latin typeface="Arial" charset="0"/>
              </a:rPr>
              <a:t> facilitator:  </a:t>
            </a:r>
            <a:r>
              <a:rPr lang="en-US" dirty="0" smtClean="0">
                <a:latin typeface="Arial" charset="0"/>
              </a:rPr>
              <a:t>Read slide.</a:t>
            </a:r>
          </a:p>
        </p:txBody>
      </p:sp>
      <p:sp>
        <p:nvSpPr>
          <p:cNvPr id="139267" name="Slide Number Placeholder 3"/>
          <p:cNvSpPr>
            <a:spLocks noGrp="1"/>
          </p:cNvSpPr>
          <p:nvPr>
            <p:ph type="sldNum" sz="quarter" idx="5"/>
          </p:nvPr>
        </p:nvSpPr>
        <p:spPr>
          <a:noFill/>
        </p:spPr>
        <p:txBody>
          <a:bodyPr/>
          <a:lstStyle/>
          <a:p>
            <a:fld id="{7B4AFB09-EB1C-47EE-91A6-C2F4ADFE97E4}" type="slidenum">
              <a:rPr lang="en-US" smtClean="0">
                <a:latin typeface="Arial" charset="0"/>
              </a:rPr>
              <a:pPr/>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fld id="{0ADCCAC4-C578-4645-BED8-468918BFD410}" type="slidenum">
              <a:rPr lang="en-US" smtClean="0">
                <a:latin typeface="Arial" charset="0"/>
              </a:rPr>
              <a:pPr/>
              <a:t>3</a:t>
            </a:fld>
            <a:endParaRPr lang="en-US" smtClean="0">
              <a:latin typeface="Arial"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eaLnBrk="1" hangingPunct="1"/>
            <a:r>
              <a:rPr lang="es-ES" smtClean="0">
                <a:latin typeface="Arial" charset="0"/>
              </a:rPr>
              <a:t>The importance of data-informed decision making is expressed on this slide by a national-level policymaker in Nigeria who participated in a data use assessment conducted by MEASURE Evaluation. The assessment involved interviews with a range of professionals at the national, regional, and facility levels. The policymaker interviewed, stated… (READ SLIDE).</a:t>
            </a:r>
          </a:p>
          <a:p>
            <a:pPr eaLnBrk="1" hangingPunct="1"/>
            <a:endParaRPr lang="es-ES" smtClean="0">
              <a:latin typeface="Arial" charset="0"/>
            </a:endParaRPr>
          </a:p>
          <a:p>
            <a:pPr eaLnBrk="1" hangingPunct="1"/>
            <a:endParaRPr lang="es-ES" smtClean="0">
              <a:latin typeface="Arial" charset="0"/>
            </a:endParaRPr>
          </a:p>
          <a:p>
            <a:pPr eaLnBrk="1" hangingPunct="1"/>
            <a:r>
              <a:rPr lang="en-US" i="1" smtClean="0">
                <a:latin typeface="Arial" charset="0"/>
              </a:rPr>
              <a:t>“… without information, things are done arbitrarily and one becomes unsure of whether a policy or program will fail or succeed. If we allow our policies to be guided by empirical facts and data, there will be a noticeable change in the impact of what we do.” </a:t>
            </a:r>
          </a:p>
          <a:p>
            <a:pPr eaLnBrk="1" hangingPunct="1"/>
            <a:endParaRPr lang="en-US" i="1" smtClean="0">
              <a:latin typeface="Arial" charset="0"/>
            </a:endParaRPr>
          </a:p>
          <a:p>
            <a:pPr eaLnBrk="1" hangingPunct="1"/>
            <a:r>
              <a:rPr lang="en-US" smtClean="0">
                <a:latin typeface="Arial" charset="0"/>
              </a:rPr>
              <a:t>This statement nicely summarizes why we are here today to discuss the importance of improving data-informed decision making.</a:t>
            </a:r>
          </a:p>
          <a:p>
            <a:pPr eaLnBrk="1" hangingPunct="1"/>
            <a:endParaRPr lang="es-ES" smtClean="0">
              <a:latin typeface="Arial" charset="0"/>
            </a:endParaRPr>
          </a:p>
          <a:p>
            <a:pPr eaLnBrk="1" hangingPunct="1"/>
            <a:endParaRPr lang="es-E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C84D9717-2CA3-42F9-A6DD-9F8C4EC3D8DA}" type="slidenum">
              <a:rPr lang="en-US" smtClean="0">
                <a:latin typeface="Arial" charset="0"/>
              </a:rPr>
              <a:pPr/>
              <a:t>4</a:t>
            </a:fld>
            <a:endParaRPr lang="en-US" smtClean="0">
              <a:latin typeface="Arial" charset="0"/>
            </a:endParaRPr>
          </a:p>
        </p:txBody>
      </p:sp>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spcBef>
                <a:spcPct val="0"/>
              </a:spcBef>
            </a:pPr>
            <a:r>
              <a:rPr lang="en-US" sz="1000" dirty="0" smtClean="0">
                <a:latin typeface="Arial" charset="0"/>
              </a:rPr>
              <a:t>The need for quality health care services is known intimately by all of us.  </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As we know, there is evidence to suggest that the global HIV epidemic is stabilizing, although at an unacceptably high rate. There were an estimated 33 million people living with HIV at the close of 2008, the majority of whom either need or will soon need treatment.</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Approximately, one-third of the world‘s population is infected with TB. Moreover, many new cases are resistant to major TB therapeutic drugs.</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Each year, malaria causes nearly one million deaths, mostly among children under 5 years of age, and an additional 190 to 325 million clinical cases that need to be addressed by the health system. </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In much of sub-Saharan Africa, the transition from high to low fertility has stalled.</a:t>
            </a:r>
            <a:r>
              <a:rPr lang="en-US" sz="1000" baseline="30000" dirty="0" smtClean="0">
                <a:latin typeface="Arial" charset="0"/>
              </a:rPr>
              <a:t>1</a:t>
            </a:r>
            <a:r>
              <a:rPr lang="en-US" sz="1000" dirty="0" smtClean="0">
                <a:latin typeface="Arial" charset="0"/>
              </a:rPr>
              <a:t> In two-thirds of countries in the region, there was no meaningful change in the TFR during the interval between the two most recent Demographic and Health Surveys. </a:t>
            </a:r>
            <a:endParaRPr lang="en-US" sz="1000" i="1" dirty="0" smtClean="0">
              <a:latin typeface="Arial" charset="0"/>
            </a:endParaRP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In many countries, young people—those below the age of 20—account for the largest proportion of the population. In the next few years, we will see larger numbers of people needing health services as this cohort ages. In the face of this demand we are experiencing …</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Inadequate numbers and poor distribution of qualified health workers and an inadequate human resource systems to support them.</a:t>
            </a:r>
          </a:p>
          <a:p>
            <a:pPr eaLnBrk="1" hangingPunct="1">
              <a:spcBef>
                <a:spcPct val="0"/>
              </a:spcBef>
            </a:pPr>
            <a:endParaRPr lang="en-US" sz="1000" dirty="0" smtClean="0">
              <a:latin typeface="Arial" charset="0"/>
            </a:endParaRPr>
          </a:p>
          <a:p>
            <a:pPr eaLnBrk="1" hangingPunct="1">
              <a:spcBef>
                <a:spcPct val="0"/>
              </a:spcBef>
            </a:pPr>
            <a:endParaRPr lang="en-US" sz="1000" dirty="0" smtClean="0">
              <a:latin typeface="Arial" charset="0"/>
            </a:endParaRPr>
          </a:p>
          <a:p>
            <a:pPr eaLnBrk="1" hangingPunct="1">
              <a:spcBef>
                <a:spcPct val="0"/>
              </a:spcBef>
            </a:pPr>
            <a:endParaRPr lang="en-US" sz="1000" dirty="0" smtClean="0">
              <a:latin typeface="Arial" charset="0"/>
            </a:endParaRPr>
          </a:p>
          <a:p>
            <a:pPr eaLnBrk="1" hangingPunct="1">
              <a:spcBef>
                <a:spcPct val="0"/>
              </a:spcBef>
            </a:pPr>
            <a:endParaRPr lang="en-US" sz="1000" dirty="0" smtClean="0">
              <a:latin typeface="Arial" charset="0"/>
            </a:endParaRPr>
          </a:p>
        </p:txBody>
      </p:sp>
      <p:sp>
        <p:nvSpPr>
          <p:cNvPr id="143364"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1577" tIns="45789" rIns="91577" bIns="45789" anchor="b"/>
          <a:lstStyle/>
          <a:p>
            <a:pPr algn="r"/>
            <a:fld id="{6C6C6931-D31F-4D95-A3CB-81DE5B33DAFB}" type="slidenum">
              <a:rPr lang="en-US" sz="1200">
                <a:cs typeface="Arial" charset="0"/>
              </a:rPr>
              <a:pPr algn="r"/>
              <a:t>4</a:t>
            </a:fld>
            <a:endParaRPr lang="en-US" sz="12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EAE4E02E-0CBE-4426-84DD-8468F3900503}" type="slidenum">
              <a:rPr lang="en-US" smtClean="0">
                <a:latin typeface="Arial" charset="0"/>
              </a:rPr>
              <a:pPr/>
              <a:t>5</a:t>
            </a:fld>
            <a:endParaRPr lang="en-US" smtClean="0">
              <a:latin typeface="Arial" charset="0"/>
            </a:endParaRPr>
          </a:p>
        </p:txBody>
      </p:sp>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pPr eaLnBrk="1" hangingPunct="1">
              <a:spcBef>
                <a:spcPct val="0"/>
              </a:spcBef>
            </a:pPr>
            <a:r>
              <a:rPr lang="en-US" smtClean="0">
                <a:latin typeface="Arial" charset="0"/>
              </a:rPr>
              <a:t>It is within this context of a high disease burden, a growing population, and insufficient health services, that it becomes extremely important for governments to make the best use of their limited resources. The need to develop strategies, policies, and interventions that are based on quality data and information is urgent.</a:t>
            </a:r>
          </a:p>
        </p:txBody>
      </p:sp>
      <p:sp>
        <p:nvSpPr>
          <p:cNvPr id="145412"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1577" tIns="45789" rIns="91577" bIns="45789" anchor="b"/>
          <a:lstStyle/>
          <a:p>
            <a:pPr algn="r"/>
            <a:fld id="{03605E42-E39F-4F72-BA24-809D60C8A47A}" type="slidenum">
              <a:rPr lang="en-US" sz="1200">
                <a:cs typeface="Arial" charset="0"/>
              </a:rPr>
              <a:pPr algn="r"/>
              <a:t>5</a:t>
            </a:fld>
            <a:endParaRPr lang="en-US" sz="120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6595FFB6-31AD-43EE-9A97-5CC1F7A5C1F0}" type="slidenum">
              <a:rPr lang="en-US" smtClean="0">
                <a:latin typeface="Arial" charset="0"/>
              </a:rPr>
              <a:pPr/>
              <a:t>6</a:t>
            </a:fld>
            <a:endParaRPr lang="en-US" smtClean="0">
              <a:latin typeface="Arial" charset="0"/>
            </a:endParaRPr>
          </a:p>
        </p:txBody>
      </p:sp>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spcBef>
                <a:spcPct val="0"/>
              </a:spcBef>
              <a:buFontTx/>
              <a:buChar char="•"/>
            </a:pPr>
            <a:r>
              <a:rPr lang="en-US" dirty="0" smtClean="0">
                <a:latin typeface="Arial" charset="0"/>
              </a:rPr>
              <a:t>  The good news is that, as we face a great need to deliver health services, we have seen increased financial commitments by the international community to provide the necessary programs and services to meet the critical health needs of target populations, although this is largely for HIV services.  </a:t>
            </a:r>
          </a:p>
          <a:p>
            <a:pPr eaLnBrk="1" hangingPunct="1">
              <a:spcBef>
                <a:spcPct val="0"/>
              </a:spcBef>
              <a:buFontTx/>
              <a:buChar char="•"/>
            </a:pPr>
            <a:endParaRPr lang="en-US" dirty="0" smtClean="0">
              <a:latin typeface="Arial" charset="0"/>
            </a:endParaRPr>
          </a:p>
          <a:p>
            <a:pPr eaLnBrk="1" hangingPunct="1">
              <a:spcBef>
                <a:spcPct val="0"/>
              </a:spcBef>
              <a:buFontTx/>
              <a:buChar char="•"/>
            </a:pPr>
            <a:r>
              <a:rPr lang="en-US" dirty="0" smtClean="0">
                <a:latin typeface="Arial" charset="0"/>
              </a:rPr>
              <a:t> The increased influx of funds and resulting expanded programs have led to increased accountability requirements by donors, governments, and civil society. As we know, many donors are not only requiring regular reporting on services delivered, but funding for continuation of activities frequently is based on performance. </a:t>
            </a:r>
          </a:p>
          <a:p>
            <a:pPr eaLnBrk="1" hangingPunct="1">
              <a:spcBef>
                <a:spcPct val="0"/>
              </a:spcBef>
              <a:buFontTx/>
              <a:buChar char="•"/>
            </a:pPr>
            <a:endParaRPr lang="en-US" dirty="0" smtClean="0">
              <a:latin typeface="Arial" charset="0"/>
            </a:endParaRPr>
          </a:p>
          <a:p>
            <a:pPr eaLnBrk="1" hangingPunct="1">
              <a:spcBef>
                <a:spcPct val="0"/>
              </a:spcBef>
              <a:buFontTx/>
              <a:buChar char="•"/>
            </a:pPr>
            <a:r>
              <a:rPr lang="en-US" dirty="0" smtClean="0">
                <a:latin typeface="Arial" charset="0"/>
              </a:rPr>
              <a:t>These accountability requirements have led to strengthened programmatic M&amp;E systems, a commitment for integrated HMIS, and a demand for other types of quality data.</a:t>
            </a:r>
          </a:p>
          <a:p>
            <a:pPr eaLnBrk="1" hangingPunct="1">
              <a:spcBef>
                <a:spcPct val="0"/>
              </a:spcBef>
              <a:buFontTx/>
              <a:buChar char="•"/>
            </a:pPr>
            <a:endParaRPr lang="en-US" dirty="0" smtClean="0">
              <a:latin typeface="Arial" charset="0"/>
            </a:endParaRPr>
          </a:p>
          <a:p>
            <a:pPr eaLnBrk="1" hangingPunct="1">
              <a:spcBef>
                <a:spcPct val="0"/>
              </a:spcBef>
              <a:buFontTx/>
              <a:buChar char="•"/>
            </a:pPr>
            <a:r>
              <a:rPr lang="en-US" dirty="0" smtClean="0">
                <a:latin typeface="Arial" charset="0"/>
              </a:rPr>
              <a:t>However, these commitments and improvement do not always lead to data-informed decision making.</a:t>
            </a:r>
          </a:p>
          <a:p>
            <a:pPr eaLnBrk="1" hangingPunct="1">
              <a:spcBef>
                <a:spcPct val="0"/>
              </a:spcBef>
              <a:buFontTx/>
              <a:buChar char="•"/>
            </a:pP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buFontTx/>
              <a:buChar char="•"/>
            </a:pPr>
            <a:endParaRPr lang="en-US" dirty="0" smtClean="0">
              <a:latin typeface="Arial" charset="0"/>
            </a:endParaRPr>
          </a:p>
          <a:p>
            <a:pPr eaLnBrk="1" hangingPunct="1">
              <a:spcBef>
                <a:spcPct val="0"/>
              </a:spcBef>
            </a:pPr>
            <a:r>
              <a:rPr lang="en-US" dirty="0" smtClean="0">
                <a:latin typeface="Arial" charset="0"/>
              </a:rPr>
              <a:t>  </a:t>
            </a:r>
          </a:p>
        </p:txBody>
      </p:sp>
      <p:sp>
        <p:nvSpPr>
          <p:cNvPr id="1474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1" tIns="46586" rIns="93171" bIns="46586" anchor="b"/>
          <a:lstStyle/>
          <a:p>
            <a:pPr algn="r"/>
            <a:fld id="{47F4A726-DF20-45C6-B628-9BE08930B481}" type="slidenum">
              <a:rPr lang="en-US" sz="1200">
                <a:cs typeface="Arial" charset="0"/>
              </a:rPr>
              <a:pPr algn="r"/>
              <a:t>6</a:t>
            </a:fld>
            <a:endParaRPr lang="en-US" sz="120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a:ln/>
        </p:spPr>
      </p:sp>
      <p:sp>
        <p:nvSpPr>
          <p:cNvPr id="149506" name="Notes Placeholder 2"/>
          <p:cNvSpPr>
            <a:spLocks noGrp="1"/>
          </p:cNvSpPr>
          <p:nvPr>
            <p:ph type="body" idx="1"/>
          </p:nvPr>
        </p:nvSpPr>
        <p:spPr>
          <a:noFill/>
          <a:ln/>
        </p:spPr>
        <p:txBody>
          <a:bodyPr/>
          <a:lstStyle/>
          <a:p>
            <a:r>
              <a:rPr lang="en-US" smtClean="0">
                <a:latin typeface="Arial" charset="0"/>
              </a:rPr>
              <a:t>The picture above may look familiar to many of you. In today’s environment, many health professionals have become overwhelmed with collecting and using data related to services they deliver. In some contexts, data requirements from government and donors have grown exponentially, to the point where some providers and implementing partners have pages and pages of forms to fill in daily.  </a:t>
            </a:r>
          </a:p>
          <a:p>
            <a:endParaRPr lang="en-US" smtClean="0">
              <a:latin typeface="Arial" charset="0"/>
            </a:endParaRPr>
          </a:p>
          <a:p>
            <a:r>
              <a:rPr lang="en-US" smtClean="0">
                <a:latin typeface="Arial" charset="0"/>
              </a:rPr>
              <a:t>Rarely are data used to monitor programs and make decisions beyond individual patient care. This is a huge lost opportunity because data are critical to the program improvement and decision-making process. </a:t>
            </a:r>
          </a:p>
          <a:p>
            <a:endParaRPr lang="en-US" smtClean="0">
              <a:latin typeface="Arial" charset="0"/>
            </a:endParaRPr>
          </a:p>
          <a:p>
            <a:endParaRPr lang="en-US" smtClean="0">
              <a:latin typeface="Arial" charset="0"/>
            </a:endParaRPr>
          </a:p>
        </p:txBody>
      </p:sp>
      <p:sp>
        <p:nvSpPr>
          <p:cNvPr id="149507" name="Slide Number Placeholder 3"/>
          <p:cNvSpPr>
            <a:spLocks noGrp="1"/>
          </p:cNvSpPr>
          <p:nvPr>
            <p:ph type="sldNum" sz="quarter" idx="5"/>
          </p:nvPr>
        </p:nvSpPr>
        <p:spPr>
          <a:noFill/>
        </p:spPr>
        <p:txBody>
          <a:bodyPr/>
          <a:lstStyle/>
          <a:p>
            <a:fld id="{8FCE4D02-5CA0-4F28-9C44-9897A9BC5F79}"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59F9E42E-AB67-4E6B-AA52-EDF733D183DC}" type="slidenum">
              <a:rPr lang="en-US" smtClean="0">
                <a:latin typeface="Arial" charset="0"/>
              </a:rPr>
              <a:pPr/>
              <a:t>8</a:t>
            </a:fld>
            <a:endParaRPr lang="en-US" smtClean="0">
              <a:latin typeface="Arial" charset="0"/>
            </a:endParaRPr>
          </a:p>
        </p:txBody>
      </p:sp>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spcBef>
                <a:spcPct val="0"/>
              </a:spcBef>
            </a:pPr>
            <a:r>
              <a:rPr lang="en-US" dirty="0" smtClean="0">
                <a:latin typeface="Arial" charset="0"/>
              </a:rPr>
              <a:t>To understand the factors that inhibit or encourage data-informed decision making, we need to review the entire process that leads to evidenced-based decisions and eventually to improved health outcomes. There are many other contributing factors that affect data use.</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The framework presented here illustrates the entire cycle of evidence-based decision making. This approach illustrates the ideal. Note that in addition to data collection and therefore availability, there are also the considerations of:</a:t>
            </a:r>
          </a:p>
          <a:p>
            <a:pPr eaLnBrk="1" hangingPunct="1">
              <a:spcBef>
                <a:spcPct val="0"/>
              </a:spcBef>
            </a:pPr>
            <a:endParaRPr lang="en-US" dirty="0" smtClean="0">
              <a:latin typeface="Arial" charset="0"/>
            </a:endParaRPr>
          </a:p>
          <a:p>
            <a:pPr marL="171450" indent="-171450" eaLnBrk="1" hangingPunct="1">
              <a:spcBef>
                <a:spcPct val="0"/>
              </a:spcBef>
              <a:buFont typeface="Arial" pitchFamily="34" charset="0"/>
              <a:buChar char="•"/>
            </a:pPr>
            <a:r>
              <a:rPr lang="en-US" dirty="0" smtClean="0">
                <a:latin typeface="Arial" charset="0"/>
              </a:rPr>
              <a:t>Securing the technical and human capacity to manage and analyze the data</a:t>
            </a:r>
          </a:p>
          <a:p>
            <a:pPr marL="171450" indent="-171450" eaLnBrk="1" hangingPunct="1">
              <a:spcBef>
                <a:spcPct val="0"/>
              </a:spcBef>
              <a:buFont typeface="Arial" pitchFamily="34" charset="0"/>
              <a:buChar char="•"/>
            </a:pPr>
            <a:r>
              <a:rPr lang="en-US" dirty="0" smtClean="0">
                <a:latin typeface="Arial" charset="0"/>
              </a:rPr>
              <a:t>Ensuring that the information is available and in a format that is easily understood by the relevant stakeholders</a:t>
            </a:r>
          </a:p>
          <a:p>
            <a:pPr marL="171450" indent="-171450" eaLnBrk="1" hangingPunct="1">
              <a:spcBef>
                <a:spcPct val="0"/>
              </a:spcBef>
              <a:buFont typeface="Arial" pitchFamily="34" charset="0"/>
              <a:buChar char="•"/>
            </a:pPr>
            <a:r>
              <a:rPr lang="en-US" dirty="0" smtClean="0">
                <a:latin typeface="Arial" charset="0"/>
              </a:rPr>
              <a:t>And fostering the interpretation of the information and ultimate use to improve policies and programs</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The cycle supports the assumption that the more positive experiences a decision maker has in using information to support a decision, the stronger the commitment will be to improving data collection systems and continuing to use the information they generate.</a:t>
            </a:r>
          </a:p>
          <a:p>
            <a:pPr eaLnBrk="1" hangingPunct="1">
              <a:spcBef>
                <a:spcPct val="0"/>
              </a:spcBef>
            </a:pPr>
            <a:endParaRPr lang="en-US" dirty="0" smtClean="0">
              <a:latin typeface="Arial" charset="0"/>
            </a:endParaRPr>
          </a:p>
          <a:p>
            <a:pPr eaLnBrk="1" hangingPunct="1">
              <a:spcBef>
                <a:spcPct val="0"/>
              </a:spcBef>
            </a:pPr>
            <a:r>
              <a:rPr lang="en-US" dirty="0" smtClean="0">
                <a:latin typeface="Arial" charset="0"/>
              </a:rPr>
              <a:t>This raises the question—is this what we are experiencing in our own work environments? Most of us would agree that it is not.</a:t>
            </a: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
        <p:nvSpPr>
          <p:cNvPr id="151556" name="Slide Number Placeholder 3"/>
          <p:cNvSpPr txBox="1">
            <a:spLocks noGrp="1"/>
          </p:cNvSpPr>
          <p:nvPr/>
        </p:nvSpPr>
        <p:spPr bwMode="auto">
          <a:xfrm>
            <a:off x="3971925" y="8829675"/>
            <a:ext cx="3036888" cy="465138"/>
          </a:xfrm>
          <a:prstGeom prst="rect">
            <a:avLst/>
          </a:prstGeom>
          <a:noFill/>
          <a:ln w="9525">
            <a:noFill/>
            <a:miter lim="800000"/>
            <a:headEnd/>
            <a:tailEnd/>
          </a:ln>
        </p:spPr>
        <p:txBody>
          <a:bodyPr lIns="91577" tIns="45789" rIns="91577" bIns="45789" anchor="b"/>
          <a:lstStyle/>
          <a:p>
            <a:pPr algn="r"/>
            <a:fld id="{19847EE8-6DC5-4E7D-A769-B1B4D648D9A4}" type="slidenum">
              <a:rPr lang="en-US" sz="1200"/>
              <a:pPr algn="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p:spPr>
        <p:txBody>
          <a:bodyPr/>
          <a:lstStyle/>
          <a:p>
            <a:pPr defTabSz="930275"/>
            <a:endParaRPr lang="en-US" dirty="0" smtClean="0">
              <a:solidFill>
                <a:schemeClr val="bg2"/>
              </a:solidFill>
              <a:latin typeface="Arial" charset="0"/>
            </a:endParaRPr>
          </a:p>
          <a:p>
            <a:pPr defTabSz="930275" eaLnBrk="1" hangingPunct="1">
              <a:spcBef>
                <a:spcPct val="0"/>
              </a:spcBef>
            </a:pPr>
            <a:r>
              <a:rPr lang="en-US" dirty="0" smtClean="0">
                <a:latin typeface="Arial" charset="0"/>
              </a:rPr>
              <a:t>This sentiment is reflected in the opinions of our peers who participated in an international survey conducted by the Overseas Development Institute (Jones et al.) in 2008. The study found that there is a high level of dissatisfaction among policymakers, program implementers, and researchers alike with the degree to which policy decisions are informed by research evidence. </a:t>
            </a:r>
          </a:p>
          <a:p>
            <a:pPr defTabSz="930275" eaLnBrk="1" hangingPunct="1">
              <a:spcBef>
                <a:spcPct val="0"/>
              </a:spcBef>
            </a:pPr>
            <a:endParaRPr lang="en-US" dirty="0" smtClean="0">
              <a:latin typeface="Arial" charset="0"/>
            </a:endParaRPr>
          </a:p>
          <a:p>
            <a:pPr defTabSz="930275" eaLnBrk="1" hangingPunct="1">
              <a:spcBef>
                <a:spcPct val="0"/>
              </a:spcBef>
            </a:pPr>
            <a:r>
              <a:rPr lang="en-US" dirty="0" smtClean="0">
                <a:latin typeface="Arial" charset="0"/>
              </a:rPr>
              <a:t>Y axis = %</a:t>
            </a:r>
          </a:p>
          <a:p>
            <a:pPr defTabSz="930275" eaLnBrk="1" hangingPunct="1">
              <a:spcBef>
                <a:spcPct val="0"/>
              </a:spcBef>
            </a:pPr>
            <a:endParaRPr lang="en-US" dirty="0" smtClean="0">
              <a:latin typeface="Arial" charset="0"/>
            </a:endParaRPr>
          </a:p>
          <a:p>
            <a:pPr defTabSz="930275" eaLnBrk="1" hangingPunct="1">
              <a:spcBef>
                <a:spcPct val="0"/>
              </a:spcBef>
            </a:pPr>
            <a:r>
              <a:rPr lang="en-US" dirty="0" smtClean="0">
                <a:latin typeface="Arial" charset="0"/>
              </a:rPr>
              <a:t>Specifically, we see that:</a:t>
            </a:r>
          </a:p>
          <a:p>
            <a:pPr defTabSz="930275" eaLnBrk="1" hangingPunct="1">
              <a:spcBef>
                <a:spcPct val="0"/>
              </a:spcBef>
            </a:pPr>
            <a:endParaRPr lang="en-US" dirty="0" smtClean="0">
              <a:latin typeface="Arial" charset="0"/>
            </a:endParaRPr>
          </a:p>
          <a:p>
            <a:pPr defTabSz="930275" eaLnBrk="1" hangingPunct="1">
              <a:spcBef>
                <a:spcPct val="0"/>
              </a:spcBef>
            </a:pPr>
            <a:r>
              <a:rPr lang="en-US" dirty="0" smtClean="0">
                <a:latin typeface="Arial" charset="0"/>
              </a:rPr>
              <a:t>42% of policymakers, </a:t>
            </a:r>
          </a:p>
          <a:p>
            <a:pPr defTabSz="930275" eaLnBrk="1" hangingPunct="1">
              <a:spcBef>
                <a:spcPct val="0"/>
              </a:spcBef>
            </a:pPr>
            <a:r>
              <a:rPr lang="en-US" dirty="0" smtClean="0">
                <a:latin typeface="Arial" charset="0"/>
              </a:rPr>
              <a:t>60% implementers, and</a:t>
            </a:r>
          </a:p>
          <a:p>
            <a:pPr defTabSz="930275" eaLnBrk="1" hangingPunct="1">
              <a:spcBef>
                <a:spcPct val="0"/>
              </a:spcBef>
            </a:pPr>
            <a:r>
              <a:rPr lang="en-US" dirty="0" smtClean="0">
                <a:latin typeface="Arial" charset="0"/>
              </a:rPr>
              <a:t>54% of researchers stated that they were dissatisfied that policy is based on evidence.</a:t>
            </a:r>
          </a:p>
          <a:p>
            <a:pPr defTabSz="930275" eaLnBrk="1" hangingPunct="1">
              <a:spcBef>
                <a:spcPct val="0"/>
              </a:spcBef>
            </a:pPr>
            <a:endParaRPr lang="en-US" dirty="0" smtClean="0">
              <a:latin typeface="Arial" charset="0"/>
            </a:endParaRPr>
          </a:p>
          <a:p>
            <a:pPr defTabSz="930275" eaLnBrk="1" hangingPunct="1">
              <a:spcBef>
                <a:spcPct val="0"/>
              </a:spcBef>
            </a:pPr>
            <a:r>
              <a:rPr lang="en-US" dirty="0" smtClean="0">
                <a:latin typeface="Arial" charset="0"/>
              </a:rPr>
              <a:t>Why is this? Why are our decision makers not using data and evidence to inform their decisions?</a:t>
            </a:r>
          </a:p>
          <a:p>
            <a:pPr defTabSz="930275" eaLnBrk="1" hangingPunct="1">
              <a:spcBef>
                <a:spcPct val="0"/>
              </a:spcBef>
            </a:pPr>
            <a:endParaRPr lang="en-US" dirty="0" smtClean="0">
              <a:latin typeface="Arial" charset="0"/>
            </a:endParaRPr>
          </a:p>
          <a:p>
            <a:pPr defTabSz="930275" eaLnBrk="1" hangingPunct="1">
              <a:spcBef>
                <a:spcPct val="0"/>
              </a:spcBef>
            </a:pPr>
            <a:endParaRPr lang="en-US" dirty="0" smtClean="0">
              <a:latin typeface="Arial" charset="0"/>
            </a:endParaRPr>
          </a:p>
          <a:p>
            <a:pPr defTabSz="930275" eaLnBrk="1" hangingPunct="1">
              <a:spcBef>
                <a:spcPct val="0"/>
              </a:spcBef>
            </a:pPr>
            <a:endParaRPr lang="en-US" dirty="0" smtClean="0">
              <a:latin typeface="Arial" charset="0"/>
            </a:endParaRPr>
          </a:p>
          <a:p>
            <a:pPr defTabSz="930275"/>
            <a:endParaRPr lang="en-US" dirty="0" smtClean="0">
              <a:solidFill>
                <a:schemeClr val="bg2"/>
              </a:solidFill>
              <a:latin typeface="Arial" charset="0"/>
            </a:endParaRPr>
          </a:p>
          <a:p>
            <a:pPr defTabSz="930275"/>
            <a:endParaRPr lang="en-US" dirty="0" smtClean="0">
              <a:latin typeface="Arial" charset="0"/>
            </a:endParaRPr>
          </a:p>
        </p:txBody>
      </p:sp>
      <p:sp>
        <p:nvSpPr>
          <p:cNvPr id="153603" name="Slide Number Placeholder 3"/>
          <p:cNvSpPr>
            <a:spLocks noGrp="1"/>
          </p:cNvSpPr>
          <p:nvPr>
            <p:ph type="sldNum" sz="quarter" idx="5"/>
          </p:nvPr>
        </p:nvSpPr>
        <p:spPr>
          <a:noFill/>
        </p:spPr>
        <p:txBody>
          <a:bodyPr/>
          <a:lstStyle/>
          <a:p>
            <a:fld id="{F7492678-1212-4610-B2FB-2A44E38D8185}" type="slidenum">
              <a:rPr lang="en-US" smtClean="0">
                <a:latin typeface="Arial" charset="0"/>
              </a:rPr>
              <a:pPr/>
              <a:t>9</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latin typeface="Arial" pitchFamily="34" charset="0"/>
            </a:endParaRPr>
          </a:p>
        </p:txBody>
      </p:sp>
      <p:pic>
        <p:nvPicPr>
          <p:cNvPr id="5" name="Picture 5" descr="Vertical_RGB_600"/>
          <p:cNvPicPr>
            <a:picLocks noChangeAspect="1" noChangeArrowheads="1"/>
          </p:cNvPicPr>
          <p:nvPr/>
        </p:nvPicPr>
        <p:blipFill>
          <a:blip r:embed="rId2"/>
          <a:srcRect/>
          <a:stretch>
            <a:fillRect/>
          </a:stretch>
        </p:blipFill>
        <p:spPr bwMode="auto">
          <a:xfrm>
            <a:off x="4465638" y="5005388"/>
            <a:ext cx="1673225" cy="1371600"/>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a:srcRect/>
          <a:stretch>
            <a:fillRect/>
          </a:stretch>
        </p:blipFill>
        <p:spPr bwMode="auto">
          <a:xfrm>
            <a:off x="7504113" y="5021263"/>
            <a:ext cx="1447800" cy="1371600"/>
          </a:xfrm>
          <a:prstGeom prst="rect">
            <a:avLst/>
          </a:prstGeom>
          <a:noFill/>
          <a:ln w="9525">
            <a:noFill/>
            <a:miter lim="800000"/>
            <a:headEnd/>
            <a:tailEnd/>
          </a:ln>
        </p:spPr>
      </p:pic>
      <p:pic>
        <p:nvPicPr>
          <p:cNvPr id="7" name="Picture 13"/>
          <p:cNvPicPr>
            <a:picLocks noChangeAspect="1" noChangeArrowheads="1"/>
          </p:cNvPicPr>
          <p:nvPr userDrawn="1"/>
        </p:nvPicPr>
        <p:blipFill>
          <a:blip r:embed="rId4"/>
          <a:srcRect/>
          <a:stretch>
            <a:fillRect/>
          </a:stretch>
        </p:blipFill>
        <p:spPr bwMode="auto">
          <a:xfrm>
            <a:off x="1871663" y="5295900"/>
            <a:ext cx="758825" cy="911225"/>
          </a:xfrm>
          <a:prstGeom prst="rect">
            <a:avLst/>
          </a:prstGeom>
          <a:noFill/>
          <a:ln w="9525">
            <a:noFill/>
            <a:miter lim="800000"/>
            <a:headEnd/>
            <a:tailEnd/>
          </a:ln>
        </p:spPr>
      </p:pic>
      <p:sp>
        <p:nvSpPr>
          <p:cNvPr id="8" name="Text Box 14"/>
          <p:cNvSpPr txBox="1">
            <a:spLocks noChangeArrowheads="1"/>
          </p:cNvSpPr>
          <p:nvPr userDrawn="1"/>
        </p:nvSpPr>
        <p:spPr bwMode="auto">
          <a:xfrm>
            <a:off x="276225" y="5335588"/>
            <a:ext cx="1101725" cy="915987"/>
          </a:xfrm>
          <a:prstGeom prst="rect">
            <a:avLst/>
          </a:prstGeom>
          <a:noFill/>
          <a:ln w="9525">
            <a:noFill/>
            <a:miter lim="800000"/>
            <a:headEnd/>
            <a:tailEnd/>
          </a:ln>
          <a:effectLst/>
        </p:spPr>
        <p:txBody>
          <a:bodyPr>
            <a:spAutoFit/>
          </a:bodyPr>
          <a:lstStyle/>
          <a:p>
            <a:pPr>
              <a:spcBef>
                <a:spcPct val="50000"/>
              </a:spcBef>
              <a:defRPr/>
            </a:pPr>
            <a:r>
              <a:rPr lang="en-US" b="1" dirty="0">
                <a:solidFill>
                  <a:schemeClr val="folHlink"/>
                </a:solidFill>
                <a:latin typeface="Arial" pitchFamily="34" charset="0"/>
              </a:rPr>
              <a:t>Add gov’t logo</a:t>
            </a:r>
          </a:p>
        </p:txBody>
      </p:sp>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a:t>Click to edit Master title style</a:t>
            </a:r>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a:t>Your Name Here</a:t>
            </a:r>
          </a:p>
          <a:p>
            <a:r>
              <a:rPr lang="en-US"/>
              <a:t>MEASURE Evaluation</a:t>
            </a:r>
          </a:p>
          <a:p>
            <a:r>
              <a:rPr lang="en-US"/>
              <a:t>Date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71C8BA5-8D04-4BA8-B016-95BD67681573}"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F99E1C5-3563-4BC4-A6F7-D1CA9D86C116}"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6667094-64CB-4D99-9E60-E0EC5AC32CC3}"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3233D98-F1B8-4012-BA57-2B195395ED7C}"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7F0C5A09-7A0E-43BF-A684-F3D6A8A4CE56}" type="slidenum">
              <a:rPr lang="en-US"/>
              <a:pPr>
                <a:defRPr/>
              </a:pPr>
              <a:t>‹#›</a:t>
            </a:fld>
            <a:endParaRPr lang="en-US" sz="1200"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8970F8CF-6527-42A8-B935-25821E7D1F06}" type="slidenum">
              <a:rPr lang="en-US"/>
              <a:pPr>
                <a:defRPr/>
              </a:pPr>
              <a:t>‹#›</a:t>
            </a:fld>
            <a:endParaRPr lang="en-US" sz="1200"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05498C5-E67C-44CB-AC8E-67E941A0BD59}" type="slidenum">
              <a:rPr lang="en-US"/>
              <a:pPr>
                <a:defRPr/>
              </a:pPr>
              <a:t>‹#›</a:t>
            </a:fld>
            <a:endParaRPr lang="en-US" sz="1200"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20C642DB-568E-4501-B7BF-86636658620D}"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A54842D-9DB8-459E-991E-CAE23228DA74}"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0BBAC2CE-29F0-4784-A06D-6913027D63FE}"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B916E4D-178C-49FD-B114-F90488112E21}"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DEFCF8F-F5E0-4755-8194-53A563BF5C28}"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B7492CBC-F365-49E6-8F77-3C7476398C6C}"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A4699F44-A2EA-4B8E-A3AF-CF0EFA32ED14}"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09E0645F-8EF4-417F-BD06-F0A547403755}"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EC1D3CE8-A34B-489B-89FE-E49D1F69E929}"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D90EC43E-4F79-488C-9677-4F1E05F20E5E}"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4F122A49-A8E7-43AE-864A-FAF773B565D5}"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0BC1DE5-9F79-4534-9854-7AD1CF5AAA3D}"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8ADB46ED-A2DD-4E82-9814-60161433DB69}"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15465BE2-3478-4278-BB55-348ABD47239D}"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389B3026-B73C-4FE5-80F4-2B1C712A9506}"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9406E995-0D45-4536-8CDB-E67C1466FF97}"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63819023-2702-4E37-BB6C-4783E756622C}"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4FAFF547-14D6-4D48-840D-F5803D2B7383}"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p:spPr>
        <p:txBody>
          <a:bodyPr wrap="none" anchor="ctr"/>
          <a:lstStyle/>
          <a:p>
            <a:pPr>
              <a:defRPr/>
            </a:pPr>
            <a:endParaRPr lang="en-US" dirty="0">
              <a:latin typeface="Arial" pitchFamily="34" charset="0"/>
            </a:endParaRPr>
          </a:p>
        </p:txBody>
      </p:sp>
      <p:pic>
        <p:nvPicPr>
          <p:cNvPr id="5" name="Picture 5" descr="Vertical_RGB_600"/>
          <p:cNvPicPr>
            <a:picLocks noChangeAspect="1" noChangeArrowheads="1"/>
          </p:cNvPicPr>
          <p:nvPr/>
        </p:nvPicPr>
        <p:blipFill>
          <a:blip r:embed="rId2"/>
          <a:srcRect/>
          <a:stretch>
            <a:fillRect/>
          </a:stretch>
        </p:blipFill>
        <p:spPr bwMode="auto">
          <a:xfrm>
            <a:off x="2600325" y="5010150"/>
            <a:ext cx="1673225" cy="1371600"/>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a:srcRect/>
          <a:stretch>
            <a:fillRect/>
          </a:stretch>
        </p:blipFill>
        <p:spPr bwMode="auto">
          <a:xfrm>
            <a:off x="4810125" y="5010150"/>
            <a:ext cx="1447800" cy="1371600"/>
          </a:xfrm>
          <a:prstGeom prst="rect">
            <a:avLst/>
          </a:prstGeom>
          <a:noFill/>
          <a:ln w="9525">
            <a:noFill/>
            <a:miter lim="800000"/>
            <a:headEnd/>
            <a:tailEnd/>
          </a:ln>
        </p:spPr>
      </p:pic>
      <p:pic>
        <p:nvPicPr>
          <p:cNvPr id="7" name="Picture 13"/>
          <p:cNvPicPr>
            <a:picLocks noChangeAspect="1" noChangeArrowheads="1"/>
          </p:cNvPicPr>
          <p:nvPr userDrawn="1"/>
        </p:nvPicPr>
        <p:blipFill>
          <a:blip r:embed="rId4"/>
          <a:srcRect/>
          <a:stretch>
            <a:fillRect/>
          </a:stretch>
        </p:blipFill>
        <p:spPr bwMode="auto">
          <a:xfrm>
            <a:off x="1871663" y="5295900"/>
            <a:ext cx="758825" cy="911225"/>
          </a:xfrm>
          <a:prstGeom prst="rect">
            <a:avLst/>
          </a:prstGeom>
          <a:noFill/>
          <a:ln w="9525">
            <a:noFill/>
            <a:miter lim="800000"/>
            <a:headEnd/>
            <a:tailEnd/>
          </a:ln>
        </p:spPr>
      </p:pic>
      <p:sp>
        <p:nvSpPr>
          <p:cNvPr id="8" name="Text Box 14"/>
          <p:cNvSpPr txBox="1">
            <a:spLocks noChangeArrowheads="1"/>
          </p:cNvSpPr>
          <p:nvPr userDrawn="1"/>
        </p:nvSpPr>
        <p:spPr bwMode="auto">
          <a:xfrm>
            <a:off x="276225" y="5335588"/>
            <a:ext cx="1101725" cy="915987"/>
          </a:xfrm>
          <a:prstGeom prst="rect">
            <a:avLst/>
          </a:prstGeom>
          <a:noFill/>
          <a:ln w="9525">
            <a:noFill/>
            <a:miter lim="800000"/>
            <a:headEnd/>
            <a:tailEnd/>
          </a:ln>
          <a:effectLst/>
        </p:spPr>
        <p:txBody>
          <a:bodyPr>
            <a:spAutoFit/>
          </a:bodyPr>
          <a:lstStyle/>
          <a:p>
            <a:pPr>
              <a:spcBef>
                <a:spcPct val="50000"/>
              </a:spcBef>
              <a:defRPr/>
            </a:pPr>
            <a:r>
              <a:rPr lang="en-US" b="1" dirty="0">
                <a:solidFill>
                  <a:schemeClr val="folHlink"/>
                </a:solidFill>
                <a:latin typeface="Arial" pitchFamily="34" charset="0"/>
              </a:rPr>
              <a:t>Add gov’t logo</a:t>
            </a:r>
          </a:p>
        </p:txBody>
      </p:sp>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81BA7A1-DB39-4F0D-AAE2-4CD3B64280E5}"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4F027A4-1731-4216-91D2-E8A8D8E60B1E}"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09740EDF-0B05-4B7E-8CA0-A1D4835F2DCC}"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279D6EF-86E3-492A-A0BD-167DFC9C5CC6}" type="slidenum">
              <a:rPr lang="en-US"/>
              <a:pPr>
                <a:defRPr/>
              </a:pPr>
              <a:t>‹#›</a:t>
            </a:fld>
            <a:endParaRPr lang="en-US" sz="1200"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152CB4CA-B66C-45E3-945F-EB98F5AB78C5}" type="slidenum">
              <a:rPr lang="en-US"/>
              <a:pPr>
                <a:defRPr/>
              </a:pPr>
              <a:t>‹#›</a:t>
            </a:fld>
            <a:endParaRPr lang="en-US" sz="1200"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3925" y="1600200"/>
            <a:ext cx="380523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1563" y="1600200"/>
            <a:ext cx="3805237"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3DD156D1-D165-404A-B858-EA9BDCB37E9F}"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953C0BA-2AB2-433D-AAA5-746057D43A6F}" type="slidenum">
              <a:rPr lang="en-US"/>
              <a:pPr>
                <a:defRPr/>
              </a:pPr>
              <a:t>‹#›</a:t>
            </a:fld>
            <a:endParaRPr lang="en-US" sz="1200"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0DC6368-3669-4D56-8E13-4700B9CD6C08}"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719628C7-68A2-4C38-81FE-604F1A3D4756}"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A3D8CE41-B5E4-4D89-9C02-8702348B73BA}"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74638"/>
            <a:ext cx="1939925"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3925" y="274638"/>
            <a:ext cx="567055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E4E1121-75B2-48A2-A90B-EFEA4FC84355}" type="slidenum">
              <a:rPr lang="en-US"/>
              <a:pPr>
                <a:defRPr/>
              </a:pPr>
              <a:t>‹#›</a:t>
            </a:fld>
            <a:endParaRPr lang="en-US" sz="1200"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DD94D2EB-CCE6-4B65-AABD-C92569B40ACB}"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F374D21C-3DF5-480E-AC5F-16CB75C85284}"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2567EA9A-2E97-462F-9805-F56F789B0590}"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AFA101C9-5355-43E3-B247-0783A86BFFF8}"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ln/>
        </p:spPr>
        <p:txBody>
          <a:bodyPr/>
          <a:lstStyle>
            <a:lvl1pPr>
              <a:defRPr/>
            </a:lvl1pPr>
          </a:lstStyle>
          <a:p>
            <a:pPr>
              <a:defRPr/>
            </a:pPr>
            <a:fld id="{10D21EE1-8286-4C9F-B3FD-C9B168D3263C}" type="slidenum">
              <a:rPr lang="en-US"/>
              <a:pPr>
                <a:defRPr/>
              </a:pPr>
              <a:t>‹#›</a:t>
            </a:fld>
            <a:endParaRPr lang="en-US" sz="1200" dirty="0"/>
          </a:p>
        </p:txBody>
      </p:sp>
      <p:sp>
        <p:nvSpPr>
          <p:cNvPr id="7" name="Rectangle 7"/>
          <p:cNvSpPr>
            <a:spLocks noGrp="1" noChangeArrowheads="1"/>
          </p:cNvSpPr>
          <p:nvPr>
            <p:ph type="ftr" sz="quarter" idx="14"/>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8496B23A-065C-41E9-9AEA-5463825FF55F}" type="slidenum">
              <a:rPr lang="en-US"/>
              <a:pPr>
                <a:defRPr/>
              </a:pPr>
              <a:t>‹#›</a:t>
            </a:fld>
            <a:endParaRPr lang="en-US" sz="1200" dirty="0"/>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2ED5A32-306D-48DC-99D0-E44A19575C49}" type="slidenum">
              <a:rPr lang="en-US"/>
              <a:pPr>
                <a:defRPr/>
              </a:pPr>
              <a:t>‹#›</a:t>
            </a:fld>
            <a:endParaRPr lang="en-US" sz="1200" dirty="0"/>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720C369-6EAA-4DF3-9CD4-D4CDE6EAFC19}" type="slidenum">
              <a:rPr lang="en-US"/>
              <a:pPr>
                <a:defRPr/>
              </a:pPr>
              <a:t>‹#›</a:t>
            </a:fld>
            <a:endParaRPr lang="en-US" sz="1200" dirty="0"/>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A618244-5B07-444C-9102-59A4FD931F73}"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953AB3C-6266-4C46-8C86-E690D253D8D5}" type="slidenum">
              <a:rPr lang="en-US"/>
              <a:pPr>
                <a:defRPr/>
              </a:pPr>
              <a:t>‹#›</a:t>
            </a:fld>
            <a:endParaRPr lang="en-US" sz="1200" dirty="0"/>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DEEACAFA-A22C-4C87-B356-8364C6FA5F68}"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F81631B5-F92B-480D-A07D-A3658E3B34B8}"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494CF733-8043-4D15-BFE8-0E09FD081856}"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44AF9FBF-DD52-48DA-8B51-2BABB5899137}"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3925" y="274638"/>
            <a:ext cx="776287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23925" y="1600200"/>
            <a:ext cx="7762875" cy="3962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p:nvPr>
        </p:nvSpPr>
        <p:spPr>
          <a:xfrm>
            <a:off x="1076325" y="1752600"/>
            <a:ext cx="7762875" cy="3962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3"/>
          </p:nvPr>
        </p:nvSpPr>
        <p:spPr>
          <a:xfrm>
            <a:off x="228600" y="6124575"/>
            <a:ext cx="1066800" cy="476250"/>
          </a:xfrm>
          <a:prstGeom prst="rect">
            <a:avLst/>
          </a:prstGeom>
        </p:spPr>
        <p:txBody>
          <a:bodyPr/>
          <a:lstStyle>
            <a:lvl1pPr>
              <a:defRPr>
                <a:latin typeface="Arial" pitchFamily="34" charset="0"/>
              </a:defRPr>
            </a:lvl1pPr>
          </a:lstStyle>
          <a:p>
            <a:pPr>
              <a:defRPr/>
            </a:pPr>
            <a:fld id="{CF0E02F3-7DE6-435C-9921-9916E76CBE8F}" type="slidenum">
              <a:rPr lang="en-US"/>
              <a:pPr>
                <a:defRPr/>
              </a:pPr>
              <a:t>‹#›</a:t>
            </a:fld>
            <a:endParaRPr lang="en-US" sz="1200" dirty="0"/>
          </a:p>
        </p:txBody>
      </p:sp>
      <p:sp>
        <p:nvSpPr>
          <p:cNvPr id="7" name="Rectangle 7"/>
          <p:cNvSpPr>
            <a:spLocks noGrp="1" noChangeArrowheads="1"/>
          </p:cNvSpPr>
          <p:nvPr>
            <p:ph type="ftr" sz="quarter" idx="14"/>
          </p:nvPr>
        </p:nvSpPr>
        <p:spPr>
          <a:xfrm>
            <a:off x="685800" y="6096000"/>
            <a:ext cx="4191000" cy="476250"/>
          </a:xfrm>
          <a:prstGeom prst="rect">
            <a:avLst/>
          </a:prstGeom>
        </p:spPr>
        <p:txBody>
          <a:bodyPr/>
          <a:lstStyle>
            <a:lvl1pPr>
              <a:defRPr>
                <a:latin typeface="Arial" pitchFamily="34" charset="0"/>
              </a:defRPr>
            </a:lvl1pPr>
          </a:lstStyle>
          <a:p>
            <a:pPr>
              <a:defRPr/>
            </a:pP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724400"/>
            <a:ext cx="9144000" cy="21336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latin typeface="Arial" pitchFamily="34" charset="0"/>
            </a:endParaRPr>
          </a:p>
        </p:txBody>
      </p:sp>
      <p:pic>
        <p:nvPicPr>
          <p:cNvPr id="5" name="Picture 5" descr="Vertical_RGB_600"/>
          <p:cNvPicPr>
            <a:picLocks noChangeAspect="1" noChangeArrowheads="1"/>
          </p:cNvPicPr>
          <p:nvPr/>
        </p:nvPicPr>
        <p:blipFill>
          <a:blip r:embed="rId2"/>
          <a:srcRect/>
          <a:stretch>
            <a:fillRect/>
          </a:stretch>
        </p:blipFill>
        <p:spPr bwMode="auto">
          <a:xfrm>
            <a:off x="2600325" y="5010150"/>
            <a:ext cx="1673225" cy="1371600"/>
          </a:xfrm>
          <a:prstGeom prst="rect">
            <a:avLst/>
          </a:prstGeom>
          <a:noFill/>
          <a:ln w="9525">
            <a:noFill/>
            <a:miter lim="800000"/>
            <a:headEnd/>
            <a:tailEnd/>
          </a:ln>
        </p:spPr>
      </p:pic>
      <p:pic>
        <p:nvPicPr>
          <p:cNvPr id="6" name="Picture 6" descr="logo_2004"/>
          <p:cNvPicPr>
            <a:picLocks noChangeAspect="1" noChangeArrowheads="1"/>
          </p:cNvPicPr>
          <p:nvPr/>
        </p:nvPicPr>
        <p:blipFill>
          <a:blip r:embed="rId3"/>
          <a:srcRect/>
          <a:stretch>
            <a:fillRect/>
          </a:stretch>
        </p:blipFill>
        <p:spPr bwMode="auto">
          <a:xfrm>
            <a:off x="4810125" y="5010150"/>
            <a:ext cx="1447800" cy="1371600"/>
          </a:xfrm>
          <a:prstGeom prst="rect">
            <a:avLst/>
          </a:prstGeom>
          <a:noFill/>
          <a:ln w="9525">
            <a:noFill/>
            <a:miter lim="800000"/>
            <a:headEnd/>
            <a:tailEnd/>
          </a:ln>
        </p:spPr>
      </p:pic>
      <p:sp>
        <p:nvSpPr>
          <p:cNvPr id="4104" name="Rectangle 8"/>
          <p:cNvSpPr>
            <a:spLocks noGrp="1" noChangeArrowheads="1"/>
          </p:cNvSpPr>
          <p:nvPr>
            <p:ph type="ctrTitle" sz="quarter"/>
          </p:nvPr>
        </p:nvSpPr>
        <p:spPr>
          <a:xfrm>
            <a:off x="685800" y="549275"/>
            <a:ext cx="7772400" cy="2184400"/>
          </a:xfrm>
        </p:spPr>
        <p:txBody>
          <a:bodyPr/>
          <a:lstStyle>
            <a:lvl1pPr algn="ctr">
              <a:defRPr sz="4000"/>
            </a:lvl1pPr>
          </a:lstStyle>
          <a:p>
            <a:r>
              <a:rPr lang="en-US" smtClean="0"/>
              <a:t>Click to edit Master title style</a:t>
            </a:r>
            <a:endParaRPr lang="en-US"/>
          </a:p>
        </p:txBody>
      </p:sp>
      <p:sp>
        <p:nvSpPr>
          <p:cNvPr id="4105" name="Rectangle 9"/>
          <p:cNvSpPr>
            <a:spLocks noGrp="1" noChangeArrowheads="1"/>
          </p:cNvSpPr>
          <p:nvPr>
            <p:ph type="subTitle" sz="quarter" idx="1"/>
          </p:nvPr>
        </p:nvSpPr>
        <p:spPr>
          <a:xfrm>
            <a:off x="1371600" y="3076575"/>
            <a:ext cx="6400800" cy="1752600"/>
          </a:xfrm>
        </p:spPr>
        <p:txBody>
          <a:bodyPr/>
          <a:lstStyle>
            <a:lvl1pPr marL="0" indent="0" algn="ctr">
              <a:spcBef>
                <a:spcPct val="0"/>
              </a:spcBef>
              <a:spcAft>
                <a:spcPct val="0"/>
              </a:spcAft>
              <a:buClrTx/>
              <a:buFontTx/>
              <a:buNone/>
              <a:defRPr sz="2400"/>
            </a:lvl1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4.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8.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image" Target="../media/image4.jpeg"/><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9.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969696"/>
                </a:solidFill>
                <a:latin typeface="Arial" pitchFamily="34" charset="0"/>
              </a:defRPr>
            </a:lvl1pPr>
          </a:lstStyle>
          <a:p>
            <a:pPr>
              <a:defRPr/>
            </a:pPr>
            <a:fld id="{BEA57D6E-BF2B-4DCD-9195-3B6504EC1CC0}" type="slidenum">
              <a:rPr lang="en-US"/>
              <a:pPr>
                <a:defRPr/>
              </a:pPr>
              <a:t>‹#›</a:t>
            </a:fld>
            <a:endParaRPr lang="en-US" sz="1200" dirty="0"/>
          </a:p>
        </p:txBody>
      </p:sp>
      <p:sp>
        <p:nvSpPr>
          <p:cNvPr id="3078" name="Line 6"/>
          <p:cNvSpPr>
            <a:spLocks noChangeShapeType="1"/>
          </p:cNvSpPr>
          <p:nvPr/>
        </p:nvSpPr>
        <p:spPr bwMode="auto">
          <a:xfrm>
            <a:off x="1270000" y="6477000"/>
            <a:ext cx="7569200" cy="0"/>
          </a:xfrm>
          <a:prstGeom prst="line">
            <a:avLst/>
          </a:prstGeom>
          <a:noFill/>
          <a:ln w="9525">
            <a:solidFill>
              <a:schemeClr val="tx1"/>
            </a:solidFill>
            <a:round/>
            <a:headEnd/>
            <a:tailEnd/>
          </a:ln>
          <a:effectLst/>
        </p:spPr>
        <p:txBody>
          <a:bodyPr/>
          <a:lstStyle/>
          <a:p>
            <a:pPr>
              <a:defRPr/>
            </a:pPr>
            <a:endParaRPr lang="en-US" dirty="0">
              <a:latin typeface="Arial" pitchFamily="34" charset="0"/>
            </a:endParaRPr>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969696"/>
                </a:solidFill>
                <a:latin typeface="Arial" pitchFamily="34"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941"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itchFamily="34" charset="0"/>
        </a:defRPr>
      </a:lvl2pPr>
      <a:lvl3pPr algn="l" rtl="0" eaLnBrk="0" fontAlgn="base" hangingPunct="0">
        <a:spcBef>
          <a:spcPct val="0"/>
        </a:spcBef>
        <a:spcAft>
          <a:spcPct val="0"/>
        </a:spcAft>
        <a:defRPr sz="3600" b="1">
          <a:solidFill>
            <a:schemeClr val="tx1"/>
          </a:solidFill>
          <a:latin typeface="Arial" pitchFamily="34" charset="0"/>
        </a:defRPr>
      </a:lvl3pPr>
      <a:lvl4pPr algn="l" rtl="0" eaLnBrk="0" fontAlgn="base" hangingPunct="0">
        <a:spcBef>
          <a:spcPct val="0"/>
        </a:spcBef>
        <a:spcAft>
          <a:spcPct val="0"/>
        </a:spcAft>
        <a:defRPr sz="3600" b="1">
          <a:solidFill>
            <a:schemeClr val="tx1"/>
          </a:solidFill>
          <a:latin typeface="Arial" pitchFamily="34" charset="0"/>
        </a:defRPr>
      </a:lvl4pPr>
      <a:lvl5pPr algn="l" rtl="0" eaLnBrk="0" fontAlgn="base" hangingPunct="0">
        <a:spcBef>
          <a:spcPct val="0"/>
        </a:spcBef>
        <a:spcAft>
          <a:spcPct val="0"/>
        </a:spcAft>
        <a:defRPr sz="3600" b="1">
          <a:solidFill>
            <a:schemeClr val="tx1"/>
          </a:solidFill>
          <a:latin typeface="Arial" pitchFamily="34" charset="0"/>
        </a:defRPr>
      </a:lvl5pPr>
      <a:lvl6pPr marL="457200" algn="l" rtl="0" fontAlgn="base">
        <a:spcBef>
          <a:spcPct val="0"/>
        </a:spcBef>
        <a:spcAft>
          <a:spcPct val="0"/>
        </a:spcAft>
        <a:defRPr sz="3600" b="1">
          <a:solidFill>
            <a:schemeClr val="tx1"/>
          </a:solidFill>
          <a:latin typeface="Arial" pitchFamily="34" charset="0"/>
        </a:defRPr>
      </a:lvl6pPr>
      <a:lvl7pPr marL="914400" algn="l" rtl="0" fontAlgn="base">
        <a:spcBef>
          <a:spcPct val="0"/>
        </a:spcBef>
        <a:spcAft>
          <a:spcPct val="0"/>
        </a:spcAft>
        <a:defRPr sz="3600" b="1">
          <a:solidFill>
            <a:schemeClr val="tx1"/>
          </a:solidFill>
          <a:latin typeface="Arial" pitchFamily="34" charset="0"/>
        </a:defRPr>
      </a:lvl7pPr>
      <a:lvl8pPr marL="1371600" algn="l" rtl="0" fontAlgn="base">
        <a:spcBef>
          <a:spcPct val="0"/>
        </a:spcBef>
        <a:spcAft>
          <a:spcPct val="0"/>
        </a:spcAft>
        <a:defRPr sz="3600" b="1">
          <a:solidFill>
            <a:schemeClr val="tx1"/>
          </a:solidFill>
          <a:latin typeface="Arial" pitchFamily="34" charset="0"/>
        </a:defRPr>
      </a:lvl8pPr>
      <a:lvl9pPr marL="1828800" algn="l" rtl="0" fontAlgn="base">
        <a:spcBef>
          <a:spcPct val="0"/>
        </a:spcBef>
        <a:spcAft>
          <a:spcPct val="0"/>
        </a:spcAft>
        <a:defRPr sz="3600" b="1">
          <a:solidFill>
            <a:schemeClr val="tx1"/>
          </a:solidFill>
          <a:latin typeface="Arial" pitchFamily="34"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fontAlgn="base">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942" r:id="rId13"/>
    <p:sldLayoutId id="2147483943" r:id="rId14"/>
    <p:sldLayoutId id="2147483944" r:id="rId15"/>
    <p:sldLayoutId id="2147483945" r:id="rId16"/>
    <p:sldLayoutId id="2147483946"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p:spPr>
        <p:txBody>
          <a:bodyPr wrap="none" anchor="ctr"/>
          <a:lstStyle/>
          <a:p>
            <a:pPr>
              <a:defRPr/>
            </a:pPr>
            <a:endParaRPr lang="en-US" dirty="0">
              <a:latin typeface="Arial" pitchFamily="34" charset="0"/>
            </a:endParaRPr>
          </a:p>
        </p:txBody>
      </p:sp>
      <p:sp>
        <p:nvSpPr>
          <p:cNvPr id="36867"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8"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969696"/>
                </a:solidFill>
                <a:latin typeface="Arial" charset="0"/>
              </a:defRPr>
            </a:lvl1pPr>
          </a:lstStyle>
          <a:p>
            <a:pPr>
              <a:defRPr/>
            </a:pPr>
            <a:fld id="{269E0D7A-B957-4071-B89C-6DB72EE4605B}" type="slidenum">
              <a:rPr lang="en-US"/>
              <a:pPr>
                <a:defRPr/>
              </a:pPr>
              <a:t>‹#›</a:t>
            </a:fld>
            <a:endParaRPr lang="en-US" sz="1200" dirty="0"/>
          </a:p>
        </p:txBody>
      </p:sp>
      <p:sp>
        <p:nvSpPr>
          <p:cNvPr id="1030" name="Line 6"/>
          <p:cNvSpPr>
            <a:spLocks noChangeShapeType="1"/>
          </p:cNvSpPr>
          <p:nvPr/>
        </p:nvSpPr>
        <p:spPr bwMode="auto">
          <a:xfrm>
            <a:off x="1270000" y="6477000"/>
            <a:ext cx="7569200" cy="0"/>
          </a:xfrm>
          <a:prstGeom prst="line">
            <a:avLst/>
          </a:prstGeom>
          <a:noFill/>
          <a:ln w="9525">
            <a:solidFill>
              <a:schemeClr val="tx1"/>
            </a:solidFill>
            <a:round/>
            <a:headEnd/>
            <a:tailEnd/>
          </a:ln>
          <a:extLst/>
        </p:spPr>
        <p:txBody>
          <a:bodyPr/>
          <a:lstStyle/>
          <a:p>
            <a:pPr>
              <a:defRPr/>
            </a:pPr>
            <a:endParaRPr lang="en-US" dirty="0">
              <a:latin typeface="Arial" pitchFamily="34" charset="0"/>
            </a:endParaRPr>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969696"/>
                </a:solidFill>
                <a:latin typeface="Arial" charset="0"/>
              </a:defRPr>
            </a:lvl1pPr>
          </a:lstStyle>
          <a:p>
            <a:pPr>
              <a:defRPr/>
            </a:pPr>
            <a:endParaRPr lang="en-US"/>
          </a:p>
        </p:txBody>
      </p:sp>
      <p:pic>
        <p:nvPicPr>
          <p:cNvPr id="36872" name="Picture 8" descr="Vertical_RGB_600"/>
          <p:cNvPicPr>
            <a:picLocks noChangeAspect="1" noChangeArrowheads="1"/>
          </p:cNvPicPr>
          <p:nvPr/>
        </p:nvPicPr>
        <p:blipFill>
          <a:blip r:embed="rId18"/>
          <a:srcRect/>
          <a:stretch>
            <a:fillRect/>
          </a:stretch>
        </p:blipFill>
        <p:spPr bwMode="auto">
          <a:xfrm>
            <a:off x="6580188" y="5829300"/>
            <a:ext cx="1116012" cy="914400"/>
          </a:xfrm>
          <a:prstGeom prst="rect">
            <a:avLst/>
          </a:prstGeom>
          <a:noFill/>
          <a:ln w="9525">
            <a:noFill/>
            <a:miter lim="800000"/>
            <a:headEnd/>
            <a:tailEnd/>
          </a:ln>
        </p:spPr>
      </p:pic>
      <p:pic>
        <p:nvPicPr>
          <p:cNvPr id="36873" name="Picture 9" descr="logo_2004"/>
          <p:cNvPicPr>
            <a:picLocks noChangeAspect="1" noChangeArrowheads="1"/>
          </p:cNvPicPr>
          <p:nvPr/>
        </p:nvPicPr>
        <p:blipFill>
          <a:blip r:embed="rId19"/>
          <a:srcRect/>
          <a:stretch>
            <a:fillRect/>
          </a:stretch>
        </p:blipFill>
        <p:spPr bwMode="auto">
          <a:xfrm>
            <a:off x="7950200" y="5829300"/>
            <a:ext cx="965200"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47"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48" r:id="rId12"/>
    <p:sldLayoutId id="2147483949" r:id="rId13"/>
    <p:sldLayoutId id="2147483950" r:id="rId14"/>
    <p:sldLayoutId id="2147483951" r:id="rId15"/>
    <p:sldLayoutId id="2147483952"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133D8D"/>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5715000"/>
            <a:ext cx="9144000" cy="1143000"/>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latin typeface="Arial" pitchFamily="34" charset="0"/>
            </a:endParaRPr>
          </a:p>
        </p:txBody>
      </p:sp>
      <p:sp>
        <p:nvSpPr>
          <p:cNvPr id="108547" name="Rectangle 3"/>
          <p:cNvSpPr>
            <a:spLocks noGrp="1" noChangeArrowheads="1"/>
          </p:cNvSpPr>
          <p:nvPr>
            <p:ph type="title"/>
          </p:nvPr>
        </p:nvSpPr>
        <p:spPr bwMode="auto">
          <a:xfrm>
            <a:off x="923925" y="274638"/>
            <a:ext cx="7762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8548" name="Rectangle 4"/>
          <p:cNvSpPr>
            <a:spLocks noGrp="1" noChangeArrowheads="1"/>
          </p:cNvSpPr>
          <p:nvPr>
            <p:ph type="body" idx="1"/>
          </p:nvPr>
        </p:nvSpPr>
        <p:spPr bwMode="auto">
          <a:xfrm>
            <a:off x="923925" y="1600200"/>
            <a:ext cx="7762875"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228600" y="6124575"/>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969696"/>
                </a:solidFill>
                <a:latin typeface="Arial" pitchFamily="34" charset="0"/>
              </a:defRPr>
            </a:lvl1pPr>
          </a:lstStyle>
          <a:p>
            <a:pPr>
              <a:defRPr/>
            </a:pPr>
            <a:fld id="{2572F990-5F79-413C-A3B5-9CF5DF06616F}" type="slidenum">
              <a:rPr lang="en-US"/>
              <a:pPr>
                <a:defRPr/>
              </a:pPr>
              <a:t>‹#›</a:t>
            </a:fld>
            <a:endParaRPr lang="en-US" sz="1200" dirty="0"/>
          </a:p>
        </p:txBody>
      </p:sp>
      <p:sp>
        <p:nvSpPr>
          <p:cNvPr id="3078" name="Line 6"/>
          <p:cNvSpPr>
            <a:spLocks noChangeShapeType="1"/>
          </p:cNvSpPr>
          <p:nvPr/>
        </p:nvSpPr>
        <p:spPr bwMode="auto">
          <a:xfrm>
            <a:off x="1270000" y="6477000"/>
            <a:ext cx="7569200" cy="0"/>
          </a:xfrm>
          <a:prstGeom prst="line">
            <a:avLst/>
          </a:prstGeom>
          <a:noFill/>
          <a:ln w="9525">
            <a:solidFill>
              <a:schemeClr val="tx1"/>
            </a:solidFill>
            <a:round/>
            <a:headEnd/>
            <a:tailEnd/>
          </a:ln>
          <a:effectLst/>
        </p:spPr>
        <p:txBody>
          <a:bodyPr/>
          <a:lstStyle/>
          <a:p>
            <a:pPr>
              <a:defRPr/>
            </a:pPr>
            <a:endParaRPr lang="en-US" dirty="0">
              <a:latin typeface="Arial" pitchFamily="34" charset="0"/>
            </a:endParaRPr>
          </a:p>
        </p:txBody>
      </p:sp>
      <p:sp>
        <p:nvSpPr>
          <p:cNvPr id="3079" name="Rectangle 7"/>
          <p:cNvSpPr>
            <a:spLocks noGrp="1" noChangeArrowheads="1"/>
          </p:cNvSpPr>
          <p:nvPr>
            <p:ph type="ftr" sz="quarter" idx="3"/>
          </p:nvPr>
        </p:nvSpPr>
        <p:spPr bwMode="auto">
          <a:xfrm>
            <a:off x="685800" y="609600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969696"/>
                </a:solidFill>
                <a:latin typeface="Arial" pitchFamily="34" charset="0"/>
              </a:defRPr>
            </a:lvl1pPr>
          </a:lstStyle>
          <a:p>
            <a:pPr>
              <a:defRPr/>
            </a:pPr>
            <a:endParaRPr lang="en-US"/>
          </a:p>
        </p:txBody>
      </p:sp>
      <p:pic>
        <p:nvPicPr>
          <p:cNvPr id="108552" name="Picture 8" descr="Vertical_RGB_600"/>
          <p:cNvPicPr>
            <a:picLocks noChangeAspect="1" noChangeArrowheads="1"/>
          </p:cNvPicPr>
          <p:nvPr/>
        </p:nvPicPr>
        <p:blipFill>
          <a:blip r:embed="rId14"/>
          <a:srcRect/>
          <a:stretch>
            <a:fillRect/>
          </a:stretch>
        </p:blipFill>
        <p:spPr bwMode="auto">
          <a:xfrm>
            <a:off x="6580188" y="5829300"/>
            <a:ext cx="1116012" cy="914400"/>
          </a:xfrm>
          <a:prstGeom prst="rect">
            <a:avLst/>
          </a:prstGeom>
          <a:noFill/>
          <a:ln w="9525">
            <a:noFill/>
            <a:miter lim="800000"/>
            <a:headEnd/>
            <a:tailEnd/>
          </a:ln>
        </p:spPr>
      </p:pic>
      <p:pic>
        <p:nvPicPr>
          <p:cNvPr id="108553" name="Picture 9" descr="logo_2004"/>
          <p:cNvPicPr>
            <a:picLocks noChangeAspect="1" noChangeArrowheads="1"/>
          </p:cNvPicPr>
          <p:nvPr/>
        </p:nvPicPr>
        <p:blipFill>
          <a:blip r:embed="rId15"/>
          <a:srcRect/>
          <a:stretch>
            <a:fillRect/>
          </a:stretch>
        </p:blipFill>
        <p:spPr bwMode="auto">
          <a:xfrm>
            <a:off x="7950200" y="5829300"/>
            <a:ext cx="965200"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953"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20000"/>
        </a:spcAft>
        <a:buClr>
          <a:schemeClr val="hlink"/>
        </a:buClr>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20000"/>
        </a:spcAft>
        <a:buClr>
          <a:schemeClr val="hlink"/>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4pPr>
      <a:lvl5pPr marL="2057400" indent="-228600" algn="l" rtl="0" eaLnBrk="0" fontAlgn="base" hangingPunct="0">
        <a:spcBef>
          <a:spcPct val="20000"/>
        </a:spcBef>
        <a:spcAft>
          <a:spcPct val="20000"/>
        </a:spcAft>
        <a:buClr>
          <a:schemeClr val="hlink"/>
        </a:buClr>
        <a:buFont typeface="Wingdings" pitchFamily="2" charset="2"/>
        <a:buChar char="§"/>
        <a:defRPr sz="2200">
          <a:solidFill>
            <a:schemeClr val="tx1"/>
          </a:solidFill>
          <a:latin typeface="+mn-lt"/>
        </a:defRPr>
      </a:lvl5pPr>
      <a:lvl6pPr marL="25146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6pPr>
      <a:lvl7pPr marL="29718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7pPr>
      <a:lvl8pPr marL="34290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8pPr>
      <a:lvl9pPr marL="3886200" indent="-228600" algn="l" rtl="0" eaLnBrk="1" fontAlgn="base" hangingPunct="1">
        <a:spcBef>
          <a:spcPct val="20000"/>
        </a:spcBef>
        <a:spcAft>
          <a:spcPct val="20000"/>
        </a:spcAft>
        <a:buClr>
          <a:schemeClr val="hlink"/>
        </a:buClr>
        <a:buFont typeface="Wingdings" pitchFamily="2" charset="2"/>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0.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0" y="1076325"/>
            <a:ext cx="9144000" cy="2184400"/>
          </a:xfrm>
        </p:spPr>
        <p:txBody>
          <a:bodyPr/>
          <a:lstStyle/>
          <a:p>
            <a:pPr eaLnBrk="1" hangingPunct="1">
              <a:defRPr/>
            </a:pPr>
            <a:r>
              <a:rPr lang="en-US" cap="all" dirty="0" smtClean="0"/>
              <a:t>Generating Demand for Data</a:t>
            </a:r>
          </a:p>
        </p:txBody>
      </p:sp>
      <p:sp>
        <p:nvSpPr>
          <p:cNvPr id="136195" name="Text Box 6"/>
          <p:cNvSpPr txBox="1">
            <a:spLocks noChangeArrowheads="1"/>
          </p:cNvSpPr>
          <p:nvPr/>
        </p:nvSpPr>
        <p:spPr bwMode="auto">
          <a:xfrm>
            <a:off x="6645275" y="4179888"/>
            <a:ext cx="2324100" cy="366712"/>
          </a:xfrm>
          <a:prstGeom prst="rect">
            <a:avLst/>
          </a:prstGeom>
          <a:noFill/>
          <a:ln w="9525">
            <a:noFill/>
            <a:miter lim="800000"/>
            <a:headEnd/>
            <a:tailEnd/>
          </a:ln>
        </p:spPr>
        <p:txBody>
          <a:bodyPr>
            <a:spAutoFit/>
          </a:bodyPr>
          <a:lstStyle/>
          <a:p>
            <a:pPr algn="ctr">
              <a:spcBef>
                <a:spcPct val="50000"/>
              </a:spcBef>
            </a:pPr>
            <a:r>
              <a:rPr lang="en-US" b="1" i="1"/>
              <a:t>Module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idx="4294967295"/>
          </p:nvPr>
        </p:nvSpPr>
        <p:spPr>
          <a:xfrm>
            <a:off x="785813" y="260350"/>
            <a:ext cx="7762875" cy="1143000"/>
          </a:xfrm>
        </p:spPr>
        <p:txBody>
          <a:bodyPr/>
          <a:lstStyle/>
          <a:p>
            <a:pPr algn="ctr" eaLnBrk="1" hangingPunct="1"/>
            <a:r>
              <a:rPr lang="en-US" smtClean="0"/>
              <a:t>Challenges</a:t>
            </a:r>
          </a:p>
        </p:txBody>
      </p:sp>
      <p:sp>
        <p:nvSpPr>
          <p:cNvPr id="154626" name="Content Placeholder 2"/>
          <p:cNvSpPr>
            <a:spLocks noGrp="1"/>
          </p:cNvSpPr>
          <p:nvPr>
            <p:ph idx="4294967295"/>
          </p:nvPr>
        </p:nvSpPr>
        <p:spPr>
          <a:xfrm>
            <a:off x="946150" y="1585913"/>
            <a:ext cx="7762875" cy="3962400"/>
          </a:xfrm>
        </p:spPr>
        <p:txBody>
          <a:bodyPr/>
          <a:lstStyle/>
          <a:p>
            <a:pPr eaLnBrk="1" hangingPunct="1"/>
            <a:r>
              <a:rPr lang="en-US" sz="2800" smtClean="0">
                <a:latin typeface="Calibri" pitchFamily="34" charset="0"/>
              </a:rPr>
              <a:t>Integrated HMIS still not fully functioning</a:t>
            </a:r>
          </a:p>
          <a:p>
            <a:pPr eaLnBrk="1" hangingPunct="1"/>
            <a:r>
              <a:rPr lang="en-US" sz="2800" smtClean="0">
                <a:latin typeface="Calibri" pitchFamily="34" charset="0"/>
              </a:rPr>
              <a:t>Little or no communication between data producers and data users</a:t>
            </a:r>
          </a:p>
          <a:p>
            <a:pPr eaLnBrk="1" hangingPunct="1"/>
            <a:r>
              <a:rPr lang="en-US" sz="2800" smtClean="0">
                <a:latin typeface="Calibri" pitchFamily="34" charset="0"/>
              </a:rPr>
              <a:t>Low capacity to collect, analyze, &amp; interpret data</a:t>
            </a:r>
          </a:p>
          <a:p>
            <a:pPr eaLnBrk="1" hangingPunct="1"/>
            <a:r>
              <a:rPr lang="en-US" sz="2800" smtClean="0">
                <a:latin typeface="Calibri" pitchFamily="34" charset="0"/>
              </a:rPr>
              <a:t>Limited or no culture of data use </a:t>
            </a:r>
          </a:p>
          <a:p>
            <a:pPr eaLnBrk="1" hangingPunct="1"/>
            <a:r>
              <a:rPr lang="en-US" sz="3000" smtClean="0">
                <a:latin typeface="Calibri" pitchFamily="34" charset="0"/>
              </a:rPr>
              <a:t>Data collection and use not a priority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460375" y="633413"/>
            <a:ext cx="8226425" cy="1582737"/>
          </a:xfrm>
        </p:spPr>
        <p:txBody>
          <a:bodyPr/>
          <a:lstStyle/>
          <a:p>
            <a:pPr algn="ctr" eaLnBrk="1" hangingPunct="1"/>
            <a:r>
              <a:rPr lang="en-US" smtClean="0"/>
              <a:t>The Response</a:t>
            </a:r>
          </a:p>
        </p:txBody>
      </p:sp>
      <p:graphicFrame>
        <p:nvGraphicFramePr>
          <p:cNvPr id="4" name="Diagram 3"/>
          <p:cNvGraphicFramePr/>
          <p:nvPr/>
        </p:nvGraphicFramePr>
        <p:xfrm>
          <a:off x="488950" y="2150613"/>
          <a:ext cx="815340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6675" name="TextBox 4"/>
          <p:cNvSpPr txBox="1">
            <a:spLocks noChangeArrowheads="1"/>
          </p:cNvSpPr>
          <p:nvPr/>
        </p:nvSpPr>
        <p:spPr bwMode="auto">
          <a:xfrm>
            <a:off x="673100" y="3295650"/>
            <a:ext cx="2863850" cy="1570038"/>
          </a:xfrm>
          <a:prstGeom prst="rect">
            <a:avLst/>
          </a:prstGeom>
          <a:noFill/>
          <a:ln w="9525">
            <a:noFill/>
            <a:miter lim="800000"/>
            <a:headEnd/>
            <a:tailEnd/>
          </a:ln>
        </p:spPr>
        <p:txBody>
          <a:bodyPr>
            <a:spAutoFit/>
          </a:bodyPr>
          <a:lstStyle/>
          <a:p>
            <a:pPr algn="ctr"/>
            <a:r>
              <a:rPr lang="en-US" sz="3200">
                <a:solidFill>
                  <a:srgbClr val="FFC000"/>
                </a:solidFill>
                <a:cs typeface="Arial" charset="0"/>
              </a:rPr>
              <a:t>Monitoring &amp; Evaluation Systems</a:t>
            </a:r>
          </a:p>
        </p:txBody>
      </p:sp>
      <p:sp>
        <p:nvSpPr>
          <p:cNvPr id="156676" name="TextBox 5"/>
          <p:cNvSpPr txBox="1">
            <a:spLocks noChangeArrowheads="1"/>
          </p:cNvSpPr>
          <p:nvPr/>
        </p:nvSpPr>
        <p:spPr bwMode="auto">
          <a:xfrm>
            <a:off x="3381375" y="3243263"/>
            <a:ext cx="2225675" cy="1570037"/>
          </a:xfrm>
          <a:prstGeom prst="rect">
            <a:avLst/>
          </a:prstGeom>
          <a:noFill/>
          <a:ln w="9525">
            <a:noFill/>
            <a:miter lim="800000"/>
            <a:headEnd/>
            <a:tailEnd/>
          </a:ln>
        </p:spPr>
        <p:txBody>
          <a:bodyPr>
            <a:spAutoFit/>
          </a:bodyPr>
          <a:lstStyle/>
          <a:p>
            <a:pPr algn="ctr"/>
            <a:r>
              <a:rPr lang="en-US" sz="3200">
                <a:solidFill>
                  <a:srgbClr val="00B0F0"/>
                </a:solidFill>
                <a:cs typeface="Arial" charset="0"/>
              </a:rPr>
              <a:t>Better Health Outcomes</a:t>
            </a:r>
          </a:p>
        </p:txBody>
      </p:sp>
      <p:sp>
        <p:nvSpPr>
          <p:cNvPr id="156677" name="TextBox 6"/>
          <p:cNvSpPr txBox="1">
            <a:spLocks noChangeArrowheads="1"/>
          </p:cNvSpPr>
          <p:nvPr/>
        </p:nvSpPr>
        <p:spPr bwMode="auto">
          <a:xfrm>
            <a:off x="5951538" y="3278188"/>
            <a:ext cx="2312987" cy="1554162"/>
          </a:xfrm>
          <a:prstGeom prst="rect">
            <a:avLst/>
          </a:prstGeom>
          <a:noFill/>
          <a:ln w="9525">
            <a:noFill/>
            <a:miter lim="800000"/>
            <a:headEnd/>
            <a:tailEnd/>
          </a:ln>
        </p:spPr>
        <p:txBody>
          <a:bodyPr>
            <a:spAutoFit/>
          </a:bodyPr>
          <a:lstStyle/>
          <a:p>
            <a:pPr algn="ctr"/>
            <a:r>
              <a:rPr lang="en-US" sz="3200">
                <a:solidFill>
                  <a:srgbClr val="FFC000"/>
                </a:solidFill>
                <a:cs typeface="Arial" charset="0"/>
              </a:rPr>
              <a:t>Data-informed Decisions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690563" y="638175"/>
            <a:ext cx="6330950" cy="868363"/>
          </a:xfrm>
        </p:spPr>
        <p:txBody>
          <a:bodyPr/>
          <a:lstStyle/>
          <a:p>
            <a:pPr algn="ctr" eaLnBrk="1" hangingPunct="1"/>
            <a:r>
              <a:rPr lang="en-US" sz="4400" smtClean="0"/>
              <a:t>Group Participation</a:t>
            </a:r>
          </a:p>
        </p:txBody>
      </p:sp>
      <p:sp>
        <p:nvSpPr>
          <p:cNvPr id="158722" name="Rectangle 3"/>
          <p:cNvSpPr>
            <a:spLocks noGrp="1" noChangeArrowheads="1"/>
          </p:cNvSpPr>
          <p:nvPr>
            <p:ph idx="1"/>
          </p:nvPr>
        </p:nvSpPr>
        <p:spPr>
          <a:xfrm>
            <a:off x="723900" y="2522538"/>
            <a:ext cx="7215188" cy="2379662"/>
          </a:xfrm>
        </p:spPr>
        <p:txBody>
          <a:bodyPr/>
          <a:lstStyle/>
          <a:p>
            <a:pPr eaLnBrk="1" hangingPunct="1">
              <a:lnSpc>
                <a:spcPct val="0"/>
              </a:lnSpc>
              <a:buFont typeface="Wingdings" pitchFamily="2" charset="2"/>
              <a:buNone/>
            </a:pPr>
            <a:r>
              <a:rPr lang="en-US" b="1" smtClean="0"/>
              <a:t>    </a:t>
            </a:r>
            <a:endParaRPr lang="en-US" sz="1100" smtClean="0"/>
          </a:p>
          <a:p>
            <a:pPr marL="457200" lvl="1" indent="0" eaLnBrk="1" hangingPunct="1">
              <a:lnSpc>
                <a:spcPct val="90000"/>
              </a:lnSpc>
              <a:buFont typeface="Wingdings" pitchFamily="2" charset="2"/>
              <a:buNone/>
            </a:pPr>
            <a:r>
              <a:rPr lang="en-US" sz="4200" smtClean="0"/>
              <a:t>How do you and your organization use data and information?</a:t>
            </a:r>
            <a:r>
              <a:rPr lang="en-US" b="1" smtClean="0">
                <a:solidFill>
                  <a:schemeClr val="tx2"/>
                </a:solidFill>
              </a:rPr>
              <a:t> </a:t>
            </a:r>
            <a:endParaRPr lang="en-US" smtClean="0"/>
          </a:p>
          <a:p>
            <a:pPr eaLnBrk="1" hangingPunct="1">
              <a:lnSpc>
                <a:spcPct val="90000"/>
              </a:lnSpc>
              <a:buFont typeface="Wingdings" pitchFamily="2" charset="2"/>
              <a:buChar char=" "/>
            </a:pPr>
            <a:endParaRPr lang="en-US" sz="3000" i="1" smtClean="0"/>
          </a:p>
        </p:txBody>
      </p:sp>
      <p:pic>
        <p:nvPicPr>
          <p:cNvPr id="158723" name="Picture 4"/>
          <p:cNvPicPr>
            <a:picLocks noChangeAspect="1" noChangeArrowheads="1"/>
          </p:cNvPicPr>
          <p:nvPr/>
        </p:nvPicPr>
        <p:blipFill>
          <a:blip r:embed="rId3"/>
          <a:srcRect/>
          <a:stretch>
            <a:fillRect/>
          </a:stretch>
        </p:blipFill>
        <p:spPr bwMode="auto">
          <a:xfrm>
            <a:off x="6905625" y="366713"/>
            <a:ext cx="1919288" cy="2232025"/>
          </a:xfrm>
          <a:prstGeom prst="rect">
            <a:avLst/>
          </a:prstGeom>
          <a:noFill/>
          <a:ln w="12700" cap="sq">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3"/>
          <p:cNvSpPr>
            <a:spLocks noGrp="1" noChangeArrowheads="1"/>
          </p:cNvSpPr>
          <p:nvPr>
            <p:ph type="title"/>
          </p:nvPr>
        </p:nvSpPr>
        <p:spPr>
          <a:xfrm>
            <a:off x="496888" y="471488"/>
            <a:ext cx="8647112" cy="1143000"/>
          </a:xfrm>
        </p:spPr>
        <p:txBody>
          <a:bodyPr/>
          <a:lstStyle/>
          <a:p>
            <a:pPr algn="ctr" eaLnBrk="1" hangingPunct="1"/>
            <a:r>
              <a:rPr lang="en-US" dirty="0" smtClean="0"/>
              <a:t>We Can Use Information to…</a:t>
            </a:r>
          </a:p>
        </p:txBody>
      </p:sp>
      <p:sp>
        <p:nvSpPr>
          <p:cNvPr id="11266" name="Rectangle 2"/>
          <p:cNvSpPr>
            <a:spLocks noGrp="1" noChangeArrowheads="1"/>
          </p:cNvSpPr>
          <p:nvPr>
            <p:ph idx="1"/>
          </p:nvPr>
        </p:nvSpPr>
        <p:spPr>
          <a:xfrm>
            <a:off x="873125" y="1587500"/>
            <a:ext cx="8045450" cy="3744913"/>
          </a:xfrm>
        </p:spPr>
        <p:txBody>
          <a:bodyPr/>
          <a:lstStyle/>
          <a:p>
            <a:pPr eaLnBrk="1" hangingPunct="1"/>
            <a:r>
              <a:rPr lang="en-US" sz="2800" smtClean="0"/>
              <a:t>Inform health policies and plans </a:t>
            </a:r>
          </a:p>
          <a:p>
            <a:pPr eaLnBrk="1" hangingPunct="1"/>
            <a:r>
              <a:rPr lang="en-US" sz="2800" smtClean="0"/>
              <a:t>Raise additional resources </a:t>
            </a:r>
          </a:p>
          <a:p>
            <a:pPr eaLnBrk="1" hangingPunct="1"/>
            <a:r>
              <a:rPr lang="en-US" sz="2800" smtClean="0"/>
              <a:t>Strengthen programs and improve results </a:t>
            </a:r>
          </a:p>
          <a:p>
            <a:pPr eaLnBrk="1" hangingPunct="1"/>
            <a:r>
              <a:rPr lang="en-US" sz="2800" smtClean="0"/>
              <a:t>Ensure accountability and reporting</a:t>
            </a:r>
          </a:p>
          <a:p>
            <a:pPr eaLnBrk="1" hangingPunct="1"/>
            <a:r>
              <a:rPr lang="en-US" sz="2800" smtClean="0"/>
              <a:t>Improve quality of services provided</a:t>
            </a:r>
          </a:p>
          <a:p>
            <a:pPr eaLnBrk="1" hangingPunct="1"/>
            <a:r>
              <a:rPr lang="en-US" sz="2800" smtClean="0"/>
              <a:t>Contribute to global lessons learned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757238" y="287338"/>
            <a:ext cx="7762875" cy="1143000"/>
          </a:xfrm>
        </p:spPr>
        <p:txBody>
          <a:bodyPr/>
          <a:lstStyle/>
          <a:p>
            <a:pPr eaLnBrk="1" hangingPunct="1"/>
            <a:r>
              <a:rPr lang="en-US" sz="3200" smtClean="0"/>
              <a:t>“Making Data Speak” in Thailand</a:t>
            </a:r>
          </a:p>
        </p:txBody>
      </p:sp>
      <p:sp>
        <p:nvSpPr>
          <p:cNvPr id="162818" name="Rectangle 3"/>
          <p:cNvSpPr>
            <a:spLocks noGrp="1" noChangeArrowheads="1"/>
          </p:cNvSpPr>
          <p:nvPr>
            <p:ph idx="1"/>
          </p:nvPr>
        </p:nvSpPr>
        <p:spPr>
          <a:xfrm>
            <a:off x="481013" y="1389063"/>
            <a:ext cx="8353425" cy="4137025"/>
          </a:xfrm>
        </p:spPr>
        <p:txBody>
          <a:bodyPr/>
          <a:lstStyle/>
          <a:p>
            <a:pPr eaLnBrk="1" hangingPunct="1">
              <a:lnSpc>
                <a:spcPct val="80000"/>
              </a:lnSpc>
              <a:spcBef>
                <a:spcPct val="10000"/>
              </a:spcBef>
              <a:spcAft>
                <a:spcPct val="10000"/>
              </a:spcAft>
            </a:pPr>
            <a:r>
              <a:rPr lang="en-US" sz="2800" u="sng" smtClean="0"/>
              <a:t>Need</a:t>
            </a:r>
            <a:r>
              <a:rPr lang="en-US" sz="2800" smtClean="0"/>
              <a:t>:  Strengthen commitment of policymakers to HIV prevention</a:t>
            </a:r>
            <a:endParaRPr lang="en-US" sz="2800" u="sng" smtClean="0"/>
          </a:p>
          <a:p>
            <a:pPr eaLnBrk="1" hangingPunct="1">
              <a:lnSpc>
                <a:spcPct val="70000"/>
              </a:lnSpc>
              <a:spcBef>
                <a:spcPct val="10000"/>
              </a:spcBef>
              <a:spcAft>
                <a:spcPct val="10000"/>
              </a:spcAft>
            </a:pPr>
            <a:r>
              <a:rPr lang="en-US" sz="2800" u="sng" smtClean="0"/>
              <a:t>Data</a:t>
            </a:r>
            <a:r>
              <a:rPr lang="en-US" sz="2800" smtClean="0"/>
              <a:t>:  Behavioral and epidemiological data</a:t>
            </a:r>
          </a:p>
          <a:p>
            <a:pPr eaLnBrk="1" hangingPunct="1">
              <a:lnSpc>
                <a:spcPct val="70000"/>
              </a:lnSpc>
              <a:spcBef>
                <a:spcPct val="10000"/>
              </a:spcBef>
              <a:spcAft>
                <a:spcPct val="10000"/>
              </a:spcAft>
            </a:pPr>
            <a:r>
              <a:rPr lang="en-US" sz="2800" u="sng" smtClean="0"/>
              <a:t>Response</a:t>
            </a:r>
            <a:r>
              <a:rPr lang="en-US" sz="2800" smtClean="0"/>
              <a:t>:</a:t>
            </a:r>
          </a:p>
          <a:p>
            <a:pPr lvl="1" eaLnBrk="1" hangingPunct="1">
              <a:lnSpc>
                <a:spcPct val="70000"/>
              </a:lnSpc>
              <a:spcBef>
                <a:spcPct val="15000"/>
              </a:spcBef>
              <a:spcAft>
                <a:spcPct val="10000"/>
              </a:spcAft>
            </a:pPr>
            <a:r>
              <a:rPr lang="en-US" sz="2200" smtClean="0"/>
              <a:t>Analyzed data with Asian Epidemic Model and GOALS model</a:t>
            </a:r>
          </a:p>
          <a:p>
            <a:pPr lvl="1" eaLnBrk="1" hangingPunct="1">
              <a:lnSpc>
                <a:spcPct val="70000"/>
              </a:lnSpc>
              <a:spcBef>
                <a:spcPct val="15000"/>
              </a:spcBef>
              <a:spcAft>
                <a:spcPct val="10000"/>
              </a:spcAft>
            </a:pPr>
            <a:r>
              <a:rPr lang="en-US" sz="2200" smtClean="0"/>
              <a:t>Determined responses and resources needed</a:t>
            </a:r>
          </a:p>
          <a:p>
            <a:pPr lvl="1" eaLnBrk="1" hangingPunct="1">
              <a:lnSpc>
                <a:spcPct val="70000"/>
              </a:lnSpc>
              <a:spcBef>
                <a:spcPct val="15000"/>
              </a:spcBef>
              <a:spcAft>
                <a:spcPct val="10000"/>
              </a:spcAft>
            </a:pPr>
            <a:r>
              <a:rPr lang="en-US" sz="2200" smtClean="0"/>
              <a:t>Communicated data to stakeholders</a:t>
            </a:r>
          </a:p>
          <a:p>
            <a:pPr eaLnBrk="1" hangingPunct="1">
              <a:lnSpc>
                <a:spcPct val="70000"/>
              </a:lnSpc>
              <a:spcBef>
                <a:spcPct val="10000"/>
              </a:spcBef>
              <a:spcAft>
                <a:spcPct val="10000"/>
              </a:spcAft>
            </a:pPr>
            <a:r>
              <a:rPr lang="en-US" sz="2800" u="sng" smtClean="0"/>
              <a:t>Decision/Action:</a:t>
            </a:r>
          </a:p>
          <a:p>
            <a:pPr lvl="1" eaLnBrk="1" hangingPunct="1">
              <a:lnSpc>
                <a:spcPct val="70000"/>
              </a:lnSpc>
            </a:pPr>
            <a:r>
              <a:rPr lang="en-US" sz="2200" smtClean="0"/>
              <a:t>Successfully emphasized prevention agenda in national strategic plan and developed an operational plan to guide prevention programming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684213" y="334963"/>
            <a:ext cx="7762875" cy="1143000"/>
          </a:xfrm>
        </p:spPr>
        <p:txBody>
          <a:bodyPr/>
          <a:lstStyle/>
          <a:p>
            <a:pPr algn="ctr" eaLnBrk="1" hangingPunct="1"/>
            <a:r>
              <a:rPr lang="en-US" smtClean="0"/>
              <a:t>Using NNRIMS Data to Inform Resource Allocation</a:t>
            </a:r>
          </a:p>
        </p:txBody>
      </p:sp>
      <p:sp>
        <p:nvSpPr>
          <p:cNvPr id="164866" name="Rectangle 4"/>
          <p:cNvSpPr>
            <a:spLocks noGrp="1" noChangeArrowheads="1"/>
          </p:cNvSpPr>
          <p:nvPr>
            <p:ph idx="1"/>
          </p:nvPr>
        </p:nvSpPr>
        <p:spPr>
          <a:xfrm>
            <a:off x="744538" y="1630363"/>
            <a:ext cx="7762875" cy="3856037"/>
          </a:xfrm>
        </p:spPr>
        <p:txBody>
          <a:bodyPr/>
          <a:lstStyle/>
          <a:p>
            <a:pPr eaLnBrk="1" hangingPunct="1">
              <a:lnSpc>
                <a:spcPct val="80000"/>
              </a:lnSpc>
            </a:pPr>
            <a:r>
              <a:rPr lang="en-US" sz="2400" u="sng" smtClean="0"/>
              <a:t>Need</a:t>
            </a:r>
            <a:r>
              <a:rPr lang="en-US" sz="2400" smtClean="0"/>
              <a:t>: Strengthen monitoring of HIV/AIDS service delivery</a:t>
            </a:r>
          </a:p>
          <a:p>
            <a:pPr eaLnBrk="1" hangingPunct="1">
              <a:lnSpc>
                <a:spcPct val="80000"/>
              </a:lnSpc>
            </a:pPr>
            <a:r>
              <a:rPr lang="en-US" sz="2400" u="sng" smtClean="0"/>
              <a:t>Data</a:t>
            </a:r>
            <a:r>
              <a:rPr lang="en-US" sz="2400" smtClean="0"/>
              <a:t>: HIV service delivery indicators</a:t>
            </a:r>
          </a:p>
          <a:p>
            <a:pPr eaLnBrk="1" hangingPunct="1">
              <a:lnSpc>
                <a:spcPct val="80000"/>
              </a:lnSpc>
            </a:pPr>
            <a:r>
              <a:rPr lang="en-US" sz="2400" u="sng" smtClean="0"/>
              <a:t>Response</a:t>
            </a:r>
            <a:r>
              <a:rPr lang="en-US" sz="2400" smtClean="0"/>
              <a:t>: </a:t>
            </a:r>
          </a:p>
          <a:p>
            <a:pPr lvl="1" eaLnBrk="1" hangingPunct="1">
              <a:lnSpc>
                <a:spcPct val="80000"/>
              </a:lnSpc>
            </a:pPr>
            <a:r>
              <a:rPr lang="en-US" sz="2000" smtClean="0"/>
              <a:t>Development of NNRIMS, a routine information system</a:t>
            </a:r>
          </a:p>
          <a:p>
            <a:pPr lvl="1" eaLnBrk="1" hangingPunct="1">
              <a:lnSpc>
                <a:spcPct val="80000"/>
              </a:lnSpc>
            </a:pPr>
            <a:r>
              <a:rPr lang="en-US" sz="2000" smtClean="0"/>
              <a:t>Quarterly reports summarizing data prepared for and reviewed by LGA managers &amp; decision makers  </a:t>
            </a:r>
          </a:p>
          <a:p>
            <a:pPr eaLnBrk="1" hangingPunct="1">
              <a:lnSpc>
                <a:spcPct val="80000"/>
              </a:lnSpc>
            </a:pPr>
            <a:r>
              <a:rPr lang="en-US" sz="2400" u="sng" smtClean="0"/>
              <a:t>Decision/Action</a:t>
            </a:r>
            <a:r>
              <a:rPr lang="en-US" sz="2400" smtClean="0"/>
              <a:t>:</a:t>
            </a:r>
          </a:p>
          <a:p>
            <a:pPr lvl="1" eaLnBrk="1" hangingPunct="1">
              <a:lnSpc>
                <a:spcPct val="80000"/>
              </a:lnSpc>
            </a:pPr>
            <a:r>
              <a:rPr lang="en-US" sz="2000" smtClean="0"/>
              <a:t>Chairman procured 480 HIV Test Kits, enabling more people to get tested in Doma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p:txBody>
          <a:bodyPr/>
          <a:lstStyle/>
          <a:p>
            <a:pPr algn="ctr" eaLnBrk="1" hangingPunct="1"/>
            <a:r>
              <a:rPr lang="en-US" smtClean="0"/>
              <a:t>Key Messages</a:t>
            </a:r>
          </a:p>
        </p:txBody>
      </p:sp>
      <p:sp>
        <p:nvSpPr>
          <p:cNvPr id="166914" name="Content Placeholder 2"/>
          <p:cNvSpPr>
            <a:spLocks noGrp="1"/>
          </p:cNvSpPr>
          <p:nvPr>
            <p:ph idx="1"/>
          </p:nvPr>
        </p:nvSpPr>
        <p:spPr/>
        <p:txBody>
          <a:bodyPr/>
          <a:lstStyle/>
          <a:p>
            <a:pPr eaLnBrk="1" hangingPunct="1">
              <a:lnSpc>
                <a:spcPct val="120000"/>
              </a:lnSpc>
            </a:pPr>
            <a:r>
              <a:rPr lang="en-US" dirty="0" smtClean="0"/>
              <a:t>Decisions based on evidence lead to better health outcomes </a:t>
            </a:r>
          </a:p>
          <a:p>
            <a:pPr eaLnBrk="1" hangingPunct="1">
              <a:lnSpc>
                <a:spcPct val="120000"/>
              </a:lnSpc>
            </a:pPr>
            <a:r>
              <a:rPr lang="en-US" dirty="0" smtClean="0"/>
              <a:t>We all have a role in M&amp;E – partners in progress</a:t>
            </a:r>
          </a:p>
          <a:p>
            <a:pPr eaLnBrk="1" hangingPunct="1">
              <a:lnSpc>
                <a:spcPct val="120000"/>
              </a:lnSpc>
            </a:pPr>
            <a:r>
              <a:rPr lang="en-US" dirty="0" smtClean="0"/>
              <a:t>High-quality information is needed for decision making at policy, planning, and program levels</a:t>
            </a:r>
          </a:p>
          <a:p>
            <a:pPr eaLnBrk="1" hangingPunct="1">
              <a:lnSpc>
                <a:spcPct val="120000"/>
              </a:lnSpc>
            </a:pPr>
            <a:r>
              <a:rPr lang="en-US" dirty="0" smtClean="0"/>
              <a:t>Purpose of M&amp;E is not just to produce more information but to inform action</a:t>
            </a:r>
          </a:p>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806450" y="304800"/>
            <a:ext cx="7762875" cy="1143000"/>
          </a:xfrm>
        </p:spPr>
        <p:txBody>
          <a:bodyPr/>
          <a:lstStyle/>
          <a:p>
            <a:pPr algn="ctr" eaLnBrk="1" hangingPunct="1"/>
            <a:r>
              <a:rPr lang="en-US" sz="3500" smtClean="0"/>
              <a:t>Small Group Activity 1: Instructions</a:t>
            </a:r>
          </a:p>
        </p:txBody>
      </p:sp>
      <p:sp>
        <p:nvSpPr>
          <p:cNvPr id="168962" name="Content Placeholder 2"/>
          <p:cNvSpPr>
            <a:spLocks noGrp="1"/>
          </p:cNvSpPr>
          <p:nvPr>
            <p:ph idx="1"/>
          </p:nvPr>
        </p:nvSpPr>
        <p:spPr>
          <a:xfrm>
            <a:off x="936625" y="1336675"/>
            <a:ext cx="7762875" cy="3962400"/>
          </a:xfrm>
        </p:spPr>
        <p:txBody>
          <a:bodyPr/>
          <a:lstStyle/>
          <a:p>
            <a:pPr eaLnBrk="1" hangingPunct="1"/>
            <a:r>
              <a:rPr lang="en-US" dirty="0" smtClean="0"/>
              <a:t>Select a reporter</a:t>
            </a:r>
          </a:p>
          <a:p>
            <a:pPr eaLnBrk="1" hangingPunct="1"/>
            <a:r>
              <a:rPr lang="en-US" dirty="0" smtClean="0"/>
              <a:t>Read the case study and answer the following questions (45 min):</a:t>
            </a:r>
          </a:p>
          <a:p>
            <a:pPr lvl="1" eaLnBrk="1" hangingPunct="1"/>
            <a:r>
              <a:rPr lang="en-US" dirty="0" smtClean="0"/>
              <a:t>What prompted the data use undertaking?</a:t>
            </a:r>
          </a:p>
          <a:p>
            <a:pPr lvl="1" eaLnBrk="1" hangingPunct="1"/>
            <a:r>
              <a:rPr lang="en-US" dirty="0" smtClean="0"/>
              <a:t>What was the decision taken?</a:t>
            </a:r>
          </a:p>
          <a:p>
            <a:pPr lvl="1" eaLnBrk="1" hangingPunct="1"/>
            <a:r>
              <a:rPr lang="en-US" dirty="0" smtClean="0"/>
              <a:t>What types of data were used to make the decision?</a:t>
            </a:r>
          </a:p>
          <a:p>
            <a:pPr lvl="1" eaLnBrk="1" hangingPunct="1"/>
            <a:r>
              <a:rPr lang="en-US" dirty="0" smtClean="0"/>
              <a:t>What was the outcome of the decision?</a:t>
            </a:r>
          </a:p>
          <a:p>
            <a:pPr lvl="1" eaLnBrk="1" hangingPunct="1"/>
            <a:r>
              <a:rPr lang="en-US" dirty="0" smtClean="0"/>
              <a:t>Report back (</a:t>
            </a:r>
            <a:r>
              <a:rPr lang="en-US" smtClean="0"/>
              <a:t>10 min </a:t>
            </a:r>
            <a:r>
              <a:rPr lang="en-US" dirty="0" smtClean="0"/>
              <a:t>per group)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ChangeArrowheads="1"/>
          </p:cNvSpPr>
          <p:nvPr/>
        </p:nvSpPr>
        <p:spPr bwMode="auto">
          <a:xfrm>
            <a:off x="101600" y="903288"/>
            <a:ext cx="8810625" cy="4340225"/>
          </a:xfrm>
          <a:prstGeom prst="rect">
            <a:avLst/>
          </a:prstGeom>
          <a:noFill/>
          <a:ln w="9525">
            <a:noFill/>
            <a:miter lim="800000"/>
            <a:headEnd/>
            <a:tailEnd/>
          </a:ln>
        </p:spPr>
        <p:txBody>
          <a:bodyPr>
            <a:spAutoFit/>
          </a:bodyPr>
          <a:lstStyle/>
          <a:p>
            <a:pPr algn="ctr"/>
            <a:r>
              <a:rPr lang="en-US" sz="3600" i="1">
                <a:solidFill>
                  <a:srgbClr val="FFFFFF"/>
                </a:solidFill>
              </a:rPr>
              <a:t>THANK YOU!</a:t>
            </a:r>
          </a:p>
          <a:p>
            <a:pPr algn="ctr"/>
            <a:endParaRPr lang="en-US" sz="2000" i="1">
              <a:solidFill>
                <a:srgbClr val="FFFFFF"/>
              </a:solidFill>
            </a:endParaRPr>
          </a:p>
          <a:p>
            <a:pPr algn="ctr">
              <a:lnSpc>
                <a:spcPct val="90000"/>
              </a:lnSpc>
              <a:buFont typeface="Wingdings" pitchFamily="2" charset="2"/>
              <a:buNone/>
            </a:pPr>
            <a:r>
              <a:rPr lang="en-US" sz="2000" b="1"/>
              <a:t>MEASURE Evaluation is a MEASURE project funded by the U.S. Agency for International Development and implemented by the Carolina Population Center at the University of North Carolina at Chapel Hill in partnership with Futures Group International, ICF Macro, John Snow, Inc., Management Sciences for Health, and Tulane University. Views expressed in this presentation do not necessarily reflect the views of USAID or the U.S. Government. MEASURE Evaluation is the USAID Global Health Bureau's primary vehicle for supporting improvements in monitoring and evaluation in population, health and nutrition worldwide.</a:t>
            </a:r>
          </a:p>
          <a:p>
            <a:pPr algn="ctr"/>
            <a:endParaRPr lang="en-US" sz="2000" i="1">
              <a:solidFill>
                <a:srgbClr val="FFFFFF"/>
              </a:solidFill>
            </a:endParaRPr>
          </a:p>
          <a:p>
            <a:pPr algn="ctr"/>
            <a:r>
              <a:rPr lang="en-US" sz="2000" i="1">
                <a:solidFill>
                  <a:srgbClr val="FFFFFF"/>
                </a:solidFill>
              </a:rPr>
              <a:t>Visit us online at http://www.cpc.unc.edu/measure</a:t>
            </a:r>
            <a:r>
              <a:rPr lang="en-US" i="1">
                <a:solidFill>
                  <a:srgbClr val="FFFFFF"/>
                </a:solidFill>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p:txBody>
          <a:bodyPr/>
          <a:lstStyle/>
          <a:p>
            <a:pPr algn="ctr" eaLnBrk="1" hangingPunct="1"/>
            <a:r>
              <a:rPr lang="en-US" smtClean="0"/>
              <a:t>Session Objectives</a:t>
            </a:r>
          </a:p>
        </p:txBody>
      </p:sp>
      <p:sp>
        <p:nvSpPr>
          <p:cNvPr id="138242" name="Content Placeholder 2"/>
          <p:cNvSpPr>
            <a:spLocks noGrp="1"/>
          </p:cNvSpPr>
          <p:nvPr>
            <p:ph idx="1"/>
          </p:nvPr>
        </p:nvSpPr>
        <p:spPr/>
        <p:txBody>
          <a:bodyPr/>
          <a:lstStyle/>
          <a:p>
            <a:pPr eaLnBrk="1" hangingPunct="1">
              <a:lnSpc>
                <a:spcPct val="110000"/>
              </a:lnSpc>
            </a:pPr>
            <a:r>
              <a:rPr lang="en-US" sz="2800" smtClean="0"/>
              <a:t>Understand the importance of improving data-informed decision making</a:t>
            </a:r>
          </a:p>
          <a:p>
            <a:pPr eaLnBrk="1" hangingPunct="1">
              <a:lnSpc>
                <a:spcPct val="110000"/>
              </a:lnSpc>
            </a:pPr>
            <a:r>
              <a:rPr lang="en-US" sz="2800" smtClean="0"/>
              <a:t>Understand the role of monitoring and evaluation (M&amp;E) data in decision making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idx="1"/>
          </p:nvPr>
        </p:nvSpPr>
        <p:spPr>
          <a:xfrm>
            <a:off x="434975" y="1436688"/>
            <a:ext cx="8439150" cy="3962400"/>
          </a:xfrm>
        </p:spPr>
        <p:txBody>
          <a:bodyPr/>
          <a:lstStyle/>
          <a:p>
            <a:pPr eaLnBrk="1" hangingPunct="1">
              <a:buFont typeface="Wingdings" pitchFamily="2" charset="2"/>
              <a:buNone/>
            </a:pPr>
            <a:r>
              <a:rPr lang="en-US" i="1" smtClean="0"/>
              <a:t>  </a:t>
            </a:r>
            <a:r>
              <a:rPr lang="en-US" sz="2800" i="1" smtClean="0"/>
              <a:t>“… without information, things are done arbitrarily and one becomes unsure of whether a policy or program will fail or succeed. If we allow our policies to be guided by empirical facts and data, there will be a noticeable change in the impact of what we do.” </a:t>
            </a:r>
          </a:p>
          <a:p>
            <a:pPr eaLnBrk="1" hangingPunct="1">
              <a:buFont typeface="Wingdings" pitchFamily="2" charset="2"/>
              <a:buNone/>
            </a:pPr>
            <a:endParaRPr lang="en-US" smtClean="0"/>
          </a:p>
          <a:p>
            <a:pPr algn="r" eaLnBrk="1" hangingPunct="1">
              <a:buFont typeface="Wingdings" pitchFamily="2" charset="2"/>
              <a:buNone/>
            </a:pPr>
            <a:r>
              <a:rPr lang="en-US" sz="2400" smtClean="0"/>
              <a:t>    National-level Policymaker, Nigeria</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idx="4294967295"/>
          </p:nvPr>
        </p:nvSpPr>
        <p:spPr>
          <a:xfrm>
            <a:off x="669925" y="246063"/>
            <a:ext cx="7762875" cy="1143000"/>
          </a:xfrm>
        </p:spPr>
        <p:txBody>
          <a:bodyPr/>
          <a:lstStyle/>
          <a:p>
            <a:pPr algn="ctr" eaLnBrk="1" hangingPunct="1"/>
            <a:r>
              <a:rPr lang="en-US" smtClean="0"/>
              <a:t>Why Improve Data-informed Decision Making?</a:t>
            </a:r>
          </a:p>
        </p:txBody>
      </p:sp>
      <p:sp>
        <p:nvSpPr>
          <p:cNvPr id="142338" name="Content Placeholder 2"/>
          <p:cNvSpPr>
            <a:spLocks noGrp="1"/>
          </p:cNvSpPr>
          <p:nvPr>
            <p:ph idx="4294967295"/>
          </p:nvPr>
        </p:nvSpPr>
        <p:spPr>
          <a:xfrm>
            <a:off x="830263" y="1512888"/>
            <a:ext cx="7762875" cy="3962400"/>
          </a:xfrm>
        </p:spPr>
        <p:txBody>
          <a:bodyPr/>
          <a:lstStyle/>
          <a:p>
            <a:pPr eaLnBrk="1" hangingPunct="1"/>
            <a:r>
              <a:rPr lang="en-US" sz="2800" smtClean="0"/>
              <a:t>HIV epidemic</a:t>
            </a:r>
          </a:p>
          <a:p>
            <a:pPr eaLnBrk="1" hangingPunct="1"/>
            <a:r>
              <a:rPr lang="en-US" sz="2800" smtClean="0"/>
              <a:t>Resurgence of TB</a:t>
            </a:r>
          </a:p>
          <a:p>
            <a:pPr eaLnBrk="1" hangingPunct="1"/>
            <a:r>
              <a:rPr lang="en-US" sz="2800" smtClean="0"/>
              <a:t>Continued prevalence of malaria</a:t>
            </a:r>
          </a:p>
          <a:p>
            <a:pPr eaLnBrk="1" hangingPunct="1"/>
            <a:r>
              <a:rPr lang="en-US" sz="2800" smtClean="0"/>
              <a:t>Pockets of stalled fertility decline</a:t>
            </a:r>
          </a:p>
          <a:p>
            <a:pPr eaLnBrk="1" hangingPunct="1"/>
            <a:r>
              <a:rPr lang="en-US" sz="2800" smtClean="0"/>
              <a:t>Population burden</a:t>
            </a:r>
          </a:p>
          <a:p>
            <a:pPr eaLnBrk="1" hangingPunct="1"/>
            <a:r>
              <a:rPr lang="en-US" sz="2800" smtClean="0"/>
              <a:t>Shortage of health care workers</a:t>
            </a:r>
          </a:p>
          <a:p>
            <a:pPr eaLnBrk="1" hangingPunct="1"/>
            <a:endParaRPr lang="en-US" sz="2800" smtClean="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idx="4294967295"/>
          </p:nvPr>
        </p:nvSpPr>
        <p:spPr>
          <a:xfrm>
            <a:off x="614363" y="288925"/>
            <a:ext cx="7762875" cy="1143000"/>
          </a:xfrm>
        </p:spPr>
        <p:txBody>
          <a:bodyPr/>
          <a:lstStyle/>
          <a:p>
            <a:pPr algn="ctr" eaLnBrk="1" hangingPunct="1"/>
            <a:r>
              <a:rPr lang="en-US" smtClean="0"/>
              <a:t>Context</a:t>
            </a:r>
          </a:p>
        </p:txBody>
      </p:sp>
      <p:pic>
        <p:nvPicPr>
          <p:cNvPr id="144386" name="Picture 4"/>
          <p:cNvPicPr>
            <a:picLocks noGrp="1" noChangeAspect="1" noChangeArrowheads="1"/>
          </p:cNvPicPr>
          <p:nvPr>
            <p:ph idx="4294967295"/>
          </p:nvPr>
        </p:nvPicPr>
        <p:blipFill>
          <a:blip r:embed="rId3"/>
          <a:srcRect/>
          <a:stretch>
            <a:fillRect/>
          </a:stretch>
        </p:blipFill>
        <p:spPr>
          <a:xfrm>
            <a:off x="1828800" y="1449388"/>
            <a:ext cx="5719763" cy="4267200"/>
          </a:xfrm>
        </p:spPr>
      </p:pic>
      <p:sp>
        <p:nvSpPr>
          <p:cNvPr id="144387" name="TextBox 4"/>
          <p:cNvSpPr txBox="1">
            <a:spLocks noChangeArrowheads="1"/>
          </p:cNvSpPr>
          <p:nvPr/>
        </p:nvSpPr>
        <p:spPr bwMode="auto">
          <a:xfrm>
            <a:off x="1649413" y="1773238"/>
            <a:ext cx="5692775" cy="369887"/>
          </a:xfrm>
          <a:prstGeom prst="rect">
            <a:avLst/>
          </a:prstGeom>
          <a:noFill/>
          <a:ln w="9525">
            <a:noFill/>
            <a:miter lim="800000"/>
            <a:headEnd/>
            <a:tailEnd/>
          </a:ln>
        </p:spPr>
        <p:txBody>
          <a:bodyPr>
            <a:spAutoFit/>
          </a:bodyPr>
          <a:lstStyle/>
          <a:p>
            <a:endParaRPr lang="en-US">
              <a:cs typeface="Arial" charset="0"/>
            </a:endParaRPr>
          </a:p>
        </p:txBody>
      </p:sp>
      <p:sp>
        <p:nvSpPr>
          <p:cNvPr id="144388" name="TextBox 5"/>
          <p:cNvSpPr txBox="1">
            <a:spLocks noChangeArrowheads="1"/>
          </p:cNvSpPr>
          <p:nvPr/>
        </p:nvSpPr>
        <p:spPr bwMode="auto">
          <a:xfrm>
            <a:off x="1828800" y="1550988"/>
            <a:ext cx="5805488" cy="1373187"/>
          </a:xfrm>
          <a:prstGeom prst="rect">
            <a:avLst/>
          </a:prstGeom>
          <a:noFill/>
          <a:ln w="9525">
            <a:noFill/>
            <a:miter lim="800000"/>
            <a:headEnd/>
            <a:tailEnd/>
          </a:ln>
        </p:spPr>
        <p:txBody>
          <a:bodyPr>
            <a:spAutoFit/>
          </a:bodyPr>
          <a:lstStyle/>
          <a:p>
            <a:pPr algn="ctr"/>
            <a:r>
              <a:rPr lang="en-US" sz="2800">
                <a:solidFill>
                  <a:srgbClr val="FFFF00"/>
                </a:solidFill>
                <a:cs typeface="Arial" charset="0"/>
              </a:rPr>
              <a:t>Pressing need to develop health policies, strategies, and interventions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idx="4294967295"/>
          </p:nvPr>
        </p:nvSpPr>
        <p:spPr>
          <a:xfrm>
            <a:off x="757238" y="288925"/>
            <a:ext cx="7762875" cy="1143000"/>
          </a:xfrm>
        </p:spPr>
        <p:txBody>
          <a:bodyPr/>
          <a:lstStyle/>
          <a:p>
            <a:pPr algn="ctr" eaLnBrk="1" hangingPunct="1"/>
            <a:r>
              <a:rPr lang="en-US" smtClean="0"/>
              <a:t>Why Improve Data-informed Decision Making? </a:t>
            </a:r>
          </a:p>
        </p:txBody>
      </p:sp>
      <p:sp>
        <p:nvSpPr>
          <p:cNvPr id="146434" name="Content Placeholder 2"/>
          <p:cNvSpPr>
            <a:spLocks noGrp="1"/>
          </p:cNvSpPr>
          <p:nvPr>
            <p:ph idx="4294967295"/>
          </p:nvPr>
        </p:nvSpPr>
        <p:spPr>
          <a:xfrm>
            <a:off x="742950" y="1628775"/>
            <a:ext cx="7762875" cy="3962400"/>
          </a:xfrm>
        </p:spPr>
        <p:txBody>
          <a:bodyPr/>
          <a:lstStyle/>
          <a:p>
            <a:pPr eaLnBrk="1" hangingPunct="1"/>
            <a:r>
              <a:rPr lang="en-US" sz="2800" smtClean="0"/>
              <a:t>Increased financial investments for service delivery</a:t>
            </a:r>
          </a:p>
          <a:p>
            <a:pPr eaLnBrk="1" hangingPunct="1"/>
            <a:r>
              <a:rPr lang="en-US" sz="2800" smtClean="0"/>
              <a:t>Increased accountability requirements</a:t>
            </a:r>
          </a:p>
          <a:p>
            <a:pPr eaLnBrk="1" hangingPunct="1"/>
            <a:r>
              <a:rPr lang="en-US" sz="2800" smtClean="0"/>
              <a:t>Improved national HMIS</a:t>
            </a:r>
          </a:p>
          <a:p>
            <a:pPr eaLnBrk="1" hangingPunct="1"/>
            <a:r>
              <a:rPr lang="en-US" sz="2800" smtClean="0"/>
              <a:t>Increased demand for evaluation and other research</a:t>
            </a:r>
          </a:p>
          <a:p>
            <a:pPr eaLnBrk="1" hangingPunct="1"/>
            <a:endParaRPr lang="en-US" sz="280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923925" y="274638"/>
            <a:ext cx="8004175" cy="1143000"/>
          </a:xfrm>
        </p:spPr>
        <p:txBody>
          <a:bodyPr/>
          <a:lstStyle/>
          <a:p>
            <a:pPr eaLnBrk="1" hangingPunct="1"/>
            <a:r>
              <a:rPr lang="en-US" dirty="0" smtClean="0"/>
              <a:t>Why Address Data Demand &amp; Use?</a:t>
            </a:r>
          </a:p>
        </p:txBody>
      </p:sp>
      <p:pic>
        <p:nvPicPr>
          <p:cNvPr id="148482" name="Picture 2"/>
          <p:cNvPicPr>
            <a:picLocks noChangeAspect="1" noChangeArrowheads="1"/>
          </p:cNvPicPr>
          <p:nvPr/>
        </p:nvPicPr>
        <p:blipFill>
          <a:blip r:embed="rId3"/>
          <a:srcRect/>
          <a:stretch>
            <a:fillRect/>
          </a:stretch>
        </p:blipFill>
        <p:spPr bwMode="auto">
          <a:xfrm>
            <a:off x="1165225" y="1652588"/>
            <a:ext cx="7137400"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idx="4294967295"/>
          </p:nvPr>
        </p:nvSpPr>
        <p:spPr>
          <a:xfrm>
            <a:off x="641350" y="295275"/>
            <a:ext cx="7762875" cy="1143000"/>
          </a:xfrm>
        </p:spPr>
        <p:txBody>
          <a:bodyPr/>
          <a:lstStyle/>
          <a:p>
            <a:pPr algn="ctr" eaLnBrk="1" hangingPunct="1"/>
            <a:r>
              <a:rPr lang="en-US" smtClean="0"/>
              <a:t>Evidence-based Decision-making Process</a:t>
            </a:r>
          </a:p>
        </p:txBody>
      </p:sp>
      <p:pic>
        <p:nvPicPr>
          <p:cNvPr id="150530" name="Picture 3" descr="measure flowchart"/>
          <p:cNvPicPr>
            <a:picLocks noChangeAspect="1" noChangeArrowheads="1"/>
          </p:cNvPicPr>
          <p:nvPr/>
        </p:nvPicPr>
        <p:blipFill>
          <a:blip r:embed="rId3" cstate="print"/>
          <a:srcRect/>
          <a:stretch>
            <a:fillRect/>
          </a:stretch>
        </p:blipFill>
        <p:spPr bwMode="auto">
          <a:xfrm>
            <a:off x="1509713" y="1627188"/>
            <a:ext cx="6124575" cy="387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Title 1"/>
          <p:cNvSpPr>
            <a:spLocks noGrp="1"/>
          </p:cNvSpPr>
          <p:nvPr>
            <p:ph type="title"/>
          </p:nvPr>
        </p:nvSpPr>
        <p:spPr/>
        <p:txBody>
          <a:bodyPr/>
          <a:lstStyle/>
          <a:p>
            <a:pPr algn="ctr" eaLnBrk="1" hangingPunct="1"/>
            <a:r>
              <a:rPr lang="en-US" smtClean="0"/>
              <a:t>Level of Dissatisfaction that Policy is Based on Scientific Evidence</a:t>
            </a:r>
          </a:p>
        </p:txBody>
      </p:sp>
      <p:graphicFrame>
        <p:nvGraphicFramePr>
          <p:cNvPr id="152578" name="Content Placeholder 3"/>
          <p:cNvGraphicFramePr>
            <a:graphicFrameLocks noGrp="1"/>
          </p:cNvGraphicFramePr>
          <p:nvPr>
            <p:ph idx="1"/>
          </p:nvPr>
        </p:nvGraphicFramePr>
        <p:xfrm>
          <a:off x="874713" y="1549400"/>
          <a:ext cx="7861300" cy="4064000"/>
        </p:xfrm>
        <a:graphic>
          <a:graphicData uri="http://schemas.openxmlformats.org/presentationml/2006/ole">
            <p:oleObj spid="_x0000_s152586" name="Chart" r:id="rId4" imgW="7867650" imgH="4067175" progId="Excel.Chart.8">
              <p:embed/>
            </p:oleObj>
          </a:graphicData>
        </a:graphic>
      </p:graphicFrame>
      <p:sp>
        <p:nvSpPr>
          <p:cNvPr id="6" name="TextBox 5"/>
          <p:cNvSpPr txBox="1"/>
          <p:nvPr/>
        </p:nvSpPr>
        <p:spPr>
          <a:xfrm>
            <a:off x="410817" y="1775789"/>
            <a:ext cx="553998" cy="3074507"/>
          </a:xfrm>
          <a:prstGeom prst="rect">
            <a:avLst/>
          </a:prstGeom>
          <a:noFill/>
        </p:spPr>
        <p:txBody>
          <a:bodyPr vert="vert270">
            <a:spAutoFit/>
          </a:bodyPr>
          <a:lstStyle/>
          <a:p>
            <a:pPr>
              <a:defRPr/>
            </a:pPr>
            <a:r>
              <a:rPr lang="en-US" sz="2400" dirty="0">
                <a:solidFill>
                  <a:srgbClr val="FFFF00"/>
                </a:solidFill>
                <a:latin typeface="+mj-lt"/>
              </a:rPr>
              <a:t>Percent dissatisfied</a:t>
            </a:r>
          </a:p>
        </p:txBody>
      </p:sp>
      <p:sp>
        <p:nvSpPr>
          <p:cNvPr id="152581" name="TextBox 4"/>
          <p:cNvSpPr txBox="1">
            <a:spLocks noChangeArrowheads="1"/>
          </p:cNvSpPr>
          <p:nvPr/>
        </p:nvSpPr>
        <p:spPr bwMode="auto">
          <a:xfrm>
            <a:off x="0" y="5980113"/>
            <a:ext cx="5381625" cy="585787"/>
          </a:xfrm>
          <a:prstGeom prst="rect">
            <a:avLst/>
          </a:prstGeom>
          <a:noFill/>
          <a:ln w="9525">
            <a:noFill/>
            <a:miter lim="800000"/>
            <a:headEnd/>
            <a:tailEnd/>
          </a:ln>
        </p:spPr>
        <p:txBody>
          <a:bodyPr>
            <a:spAutoFit/>
          </a:bodyPr>
          <a:lstStyle/>
          <a:p>
            <a:r>
              <a:rPr lang="en-US" sz="1400"/>
              <a:t>Overseas Development Institute, Jones et al., 2008.</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ASURE_Eval_slide_template">
  <a:themeElements>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MEASURE_Eval_slide_template-1">
  <a:themeElements>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fontScheme name="MEASURE_Eval_slide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ASURE_Eval_slide_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ASURE_Eval_slide_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ASURE_Eval_slide_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ASURE_Eval_slide_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ASURE_Eval_slide_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ASURE_Eval_slide_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ASURE_Eval_slide_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ASURE_Eval_slide_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ASURE_Eval_slide_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ASURE_Eval_slide_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ASURE_Eval_slide_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ASURE_Eval_slide_template-1 13">
        <a:dk1>
          <a:srgbClr val="000000"/>
        </a:dk1>
        <a:lt1>
          <a:srgbClr val="FFFFFF"/>
        </a:lt1>
        <a:dk2>
          <a:srgbClr val="000000"/>
        </a:dk2>
        <a:lt2>
          <a:srgbClr val="808080"/>
        </a:lt2>
        <a:accent1>
          <a:srgbClr val="141F78"/>
        </a:accent1>
        <a:accent2>
          <a:srgbClr val="19938A"/>
        </a:accent2>
        <a:accent3>
          <a:srgbClr val="FFFFFF"/>
        </a:accent3>
        <a:accent4>
          <a:srgbClr val="000000"/>
        </a:accent4>
        <a:accent5>
          <a:srgbClr val="AAABBE"/>
        </a:accent5>
        <a:accent6>
          <a:srgbClr val="16857D"/>
        </a:accent6>
        <a:hlink>
          <a:srgbClr val="8C1431"/>
        </a:hlink>
        <a:folHlink>
          <a:srgbClr val="946D08"/>
        </a:folHlink>
      </a:clrScheme>
      <a:clrMap bg1="lt1" tx1="dk1" bg2="lt2" tx2="dk2" accent1="accent1" accent2="accent2" accent3="accent3" accent4="accent4" accent5="accent5" accent6="accent6" hlink="hlink" folHlink="folHlink"/>
    </a:extraClrScheme>
    <a:extraClrScheme>
      <a:clrScheme name="MEASURE_Eval_slide_template-1 1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DDDDDD"/>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00FF00"/>
        </a:folHlink>
      </a:clrScheme>
      <a:clrMap bg1="dk2" tx1="lt1" bg2="dk1" tx2="lt2" accent1="accent1" accent2="accent2" accent3="accent3" accent4="accent4" accent5="accent5" accent6="accent6" hlink="hlink" folHlink="folHlink"/>
    </a:extraClrScheme>
    <a:extraClrScheme>
      <a:clrScheme name="MEASURE_Eval_slide_template-1 1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C0C0C0"/>
        </a:hlink>
        <a:folHlink>
          <a:srgbClr val="2B3585"/>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MEASURE_Eval_slide_template</Template>
  <TotalTime>3910</TotalTime>
  <Words>2451</Words>
  <Application>Microsoft Office PowerPoint</Application>
  <PresentationFormat>On-screen Show (4:3)</PresentationFormat>
  <Paragraphs>216</Paragraphs>
  <Slides>18</Slides>
  <Notes>18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18</vt:i4>
      </vt:variant>
    </vt:vector>
  </HeadingPairs>
  <TitlesOfParts>
    <vt:vector size="28" baseType="lpstr">
      <vt:lpstr>MEASURE_Eval_slide_template</vt:lpstr>
      <vt:lpstr>Custom Design</vt:lpstr>
      <vt:lpstr>Theme1</vt:lpstr>
      <vt:lpstr>1_Custom Design</vt:lpstr>
      <vt:lpstr>2_Custom Design</vt:lpstr>
      <vt:lpstr>3_Custom Design</vt:lpstr>
      <vt:lpstr>4_Custom Design</vt:lpstr>
      <vt:lpstr>MEASURE_Eval_slide_template-1</vt:lpstr>
      <vt:lpstr>5_Custom Design</vt:lpstr>
      <vt:lpstr>Chart</vt:lpstr>
      <vt:lpstr>Generating Demand for Data</vt:lpstr>
      <vt:lpstr>Session Objectives</vt:lpstr>
      <vt:lpstr>Slide 3</vt:lpstr>
      <vt:lpstr>Why Improve Data-informed Decision Making?</vt:lpstr>
      <vt:lpstr>Context</vt:lpstr>
      <vt:lpstr>Why Improve Data-informed Decision Making? </vt:lpstr>
      <vt:lpstr>Why Address Data Demand &amp; Use?</vt:lpstr>
      <vt:lpstr>Evidence-based Decision-making Process</vt:lpstr>
      <vt:lpstr>Level of Dissatisfaction that Policy is Based on Scientific Evidence</vt:lpstr>
      <vt:lpstr>Challenges</vt:lpstr>
      <vt:lpstr>The Response</vt:lpstr>
      <vt:lpstr>Group Participation</vt:lpstr>
      <vt:lpstr>We Can Use Information to…</vt:lpstr>
      <vt:lpstr>“Making Data Speak” in Thailand</vt:lpstr>
      <vt:lpstr>Using NNRIMS Data to Inform Resource Allocation</vt:lpstr>
      <vt:lpstr>Key Messages</vt:lpstr>
      <vt:lpstr>Small Group Activity 1: Instructions</vt:lpstr>
      <vt:lpstr>Slide 18</vt:lpstr>
    </vt:vector>
  </TitlesOfParts>
  <Company>UNC-CH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Carolina Population Center</dc:creator>
  <cp:lastModifiedBy>Sivan Goobich</cp:lastModifiedBy>
  <cp:revision>155</cp:revision>
  <dcterms:created xsi:type="dcterms:W3CDTF">2006-10-04T15:25:38Z</dcterms:created>
  <dcterms:modified xsi:type="dcterms:W3CDTF">2013-08-15T15:04:10Z</dcterms:modified>
</cp:coreProperties>
</file>