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42" r:id="rId3"/>
    <p:sldMasterId id="2147483754" r:id="rId4"/>
    <p:sldMasterId id="2147483766" r:id="rId5"/>
    <p:sldMasterId id="2147483778" r:id="rId6"/>
  </p:sldMasterIdLst>
  <p:notesMasterIdLst>
    <p:notesMasterId r:id="rId55"/>
  </p:notesMasterIdLst>
  <p:handoutMasterIdLst>
    <p:handoutMasterId r:id="rId56"/>
  </p:handoutMasterIdLst>
  <p:sldIdLst>
    <p:sldId id="256" r:id="rId7"/>
    <p:sldId id="363" r:id="rId8"/>
    <p:sldId id="311" r:id="rId9"/>
    <p:sldId id="329" r:id="rId10"/>
    <p:sldId id="331" r:id="rId11"/>
    <p:sldId id="332" r:id="rId12"/>
    <p:sldId id="298" r:id="rId13"/>
    <p:sldId id="333" r:id="rId14"/>
    <p:sldId id="294" r:id="rId15"/>
    <p:sldId id="334" r:id="rId16"/>
    <p:sldId id="293" r:id="rId17"/>
    <p:sldId id="335" r:id="rId18"/>
    <p:sldId id="336" r:id="rId19"/>
    <p:sldId id="337" r:id="rId20"/>
    <p:sldId id="338" r:id="rId21"/>
    <p:sldId id="323" r:id="rId22"/>
    <p:sldId id="364" r:id="rId23"/>
    <p:sldId id="365" r:id="rId24"/>
    <p:sldId id="366"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74" r:id="rId46"/>
    <p:sldId id="367" r:id="rId47"/>
    <p:sldId id="368" r:id="rId48"/>
    <p:sldId id="369" r:id="rId49"/>
    <p:sldId id="370" r:id="rId50"/>
    <p:sldId id="371" r:id="rId51"/>
    <p:sldId id="372" r:id="rId52"/>
    <p:sldId id="373" r:id="rId53"/>
    <p:sldId id="340" r:id="rId5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GUs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AEE1E4"/>
    <a:srgbClr val="88D4D8"/>
    <a:srgbClr val="68C2CC"/>
    <a:srgbClr val="67C8CD"/>
    <a:srgbClr val="6497D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207" autoAdjust="0"/>
    <p:restoredTop sz="60064" autoAdjust="0"/>
  </p:normalViewPr>
  <p:slideViewPr>
    <p:cSldViewPr snapToGrid="0">
      <p:cViewPr>
        <p:scale>
          <a:sx n="66" d="100"/>
          <a:sy n="66" d="100"/>
        </p:scale>
        <p:origin x="-11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vl1pPr>
          </a:lstStyle>
          <a:p>
            <a:pPr>
              <a:defRPr/>
            </a:pPr>
            <a:endParaRPr lang="en-US"/>
          </a:p>
        </p:txBody>
      </p:sp>
      <p:sp>
        <p:nvSpPr>
          <p:cNvPr id="7168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vl1pPr>
          </a:lstStyle>
          <a:p>
            <a:pPr>
              <a:defRPr/>
            </a:pPr>
            <a:endParaRPr lang="en-US"/>
          </a:p>
        </p:txBody>
      </p:sp>
      <p:sp>
        <p:nvSpPr>
          <p:cNvPr id="71684"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vl1pPr>
          </a:lstStyle>
          <a:p>
            <a:pPr>
              <a:defRPr/>
            </a:pPr>
            <a:endParaRPr lang="en-US"/>
          </a:p>
        </p:txBody>
      </p:sp>
      <p:sp>
        <p:nvSpPr>
          <p:cNvPr id="71685"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pPr>
              <a:defRPr/>
            </a:pPr>
            <a:fld id="{DDCED126-0B45-4C92-A5A9-E504D528811F}" type="slidenum">
              <a:rPr lang="en-US"/>
              <a:pPr>
                <a:defRPr/>
              </a:pPr>
              <a:t>‹#›</a:t>
            </a:fld>
            <a:endParaRPr lang="en-US"/>
          </a:p>
        </p:txBody>
      </p:sp>
    </p:spTree>
    <p:extLst>
      <p:ext uri="{BB962C8B-B14F-4D97-AF65-F5344CB8AC3E}">
        <p14:creationId xmlns:p14="http://schemas.microsoft.com/office/powerpoint/2010/main" xmlns="" val="339337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pPr>
              <a:defRPr/>
            </a:pPr>
            <a:fld id="{17E57F36-206D-4E67-8A7A-C19A652B0FB4}" type="slidenum">
              <a:rPr lang="en-US"/>
              <a:pPr>
                <a:defRPr/>
              </a:pPr>
              <a:t>‹#›</a:t>
            </a:fld>
            <a:endParaRPr lang="en-US"/>
          </a:p>
        </p:txBody>
      </p:sp>
    </p:spTree>
    <p:extLst>
      <p:ext uri="{BB962C8B-B14F-4D97-AF65-F5344CB8AC3E}">
        <p14:creationId xmlns:p14="http://schemas.microsoft.com/office/powerpoint/2010/main" xmlns="" val="690169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dirty="0" smtClean="0"/>
              <a:t>Once available information is identified, sharing the information and providing feedback is the essential next step in the cycle toward data use. In this session, we will take a closer look at sharing information, providing feedback, and applying data to programmatic action.</a:t>
            </a:r>
          </a:p>
          <a:p>
            <a:endParaRPr lang="en-US" dirty="0" smtClean="0"/>
          </a:p>
        </p:txBody>
      </p:sp>
      <p:sp>
        <p:nvSpPr>
          <p:cNvPr id="78851" name="Slide Number Placeholder 3"/>
          <p:cNvSpPr>
            <a:spLocks noGrp="1"/>
          </p:cNvSpPr>
          <p:nvPr>
            <p:ph type="sldNum" sz="quarter" idx="5"/>
          </p:nvPr>
        </p:nvSpPr>
        <p:spPr>
          <a:noFill/>
        </p:spPr>
        <p:txBody>
          <a:bodyPr/>
          <a:lstStyle/>
          <a:p>
            <a:fld id="{0A18250E-3C15-4D20-AD4B-01C73772106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Feedback can be presented in many different ways, such as…</a:t>
            </a:r>
          </a:p>
          <a:p>
            <a:endParaRPr lang="en-US" dirty="0" smtClean="0"/>
          </a:p>
          <a:p>
            <a:r>
              <a:rPr lang="en-US" i="1" dirty="0" smtClean="0"/>
              <a:t>NOTE to facilitator:  </a:t>
            </a:r>
            <a:r>
              <a:rPr lang="en-US" dirty="0" smtClean="0"/>
              <a:t>Read slide.</a:t>
            </a:r>
          </a:p>
          <a:p>
            <a:endParaRPr lang="en-US" dirty="0" smtClean="0"/>
          </a:p>
          <a:p>
            <a:r>
              <a:rPr lang="en-US" dirty="0" smtClean="0"/>
              <a:t>Let’s take a closer look at narratives. Most countries/programs/facilities have a type of narrative through</a:t>
            </a:r>
            <a:r>
              <a:rPr lang="en-US" baseline="0" dirty="0" smtClean="0"/>
              <a:t> which </a:t>
            </a:r>
            <a:r>
              <a:rPr lang="en-US" dirty="0" smtClean="0"/>
              <a:t>to share data.   </a:t>
            </a:r>
          </a:p>
        </p:txBody>
      </p:sp>
      <p:sp>
        <p:nvSpPr>
          <p:cNvPr id="97283" name="Slide Number Placeholder 3"/>
          <p:cNvSpPr>
            <a:spLocks noGrp="1"/>
          </p:cNvSpPr>
          <p:nvPr>
            <p:ph type="sldNum" sz="quarter" idx="5"/>
          </p:nvPr>
        </p:nvSpPr>
        <p:spPr>
          <a:noFill/>
        </p:spPr>
        <p:txBody>
          <a:bodyPr/>
          <a:lstStyle/>
          <a:p>
            <a:fld id="{39C80A3C-6309-4CA7-9D1B-447B3D0F0C3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079A8AD-EFB8-453E-BE4A-DF1B02A93E8E}" type="slidenum">
              <a:rPr lang="en-US" smtClean="0"/>
              <a:pPr/>
              <a:t>11</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smtClean="0"/>
              <a:t>Here you see a simple pencil-and-paper form applied by community-based programs and primary health clinics during regular supervision visits. It does not require significant levels of literacy or numeracy or an understanding of how to interpret graphs. The form contains a bar representing the average monthly performance of the middle 80% of community distributors during the previous year. The supervisor marked the distributor’s current performance with an X, thereby enabling them to see how it compared to other distributors in the program and stimulating discussion of how to improve performance. The form was received positively by distributors and supervisors alike and significantly increased the amount of time spent discussing program issues.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xfrm>
            <a:off x="1198563" y="727075"/>
            <a:ext cx="4643437" cy="3481388"/>
          </a:xfrm>
          <a:ln/>
        </p:spPr>
      </p:sp>
      <p:sp>
        <p:nvSpPr>
          <p:cNvPr id="101378" name="Notes Placeholder 2"/>
          <p:cNvSpPr>
            <a:spLocks noGrp="1"/>
          </p:cNvSpPr>
          <p:nvPr>
            <p:ph type="body" idx="1"/>
          </p:nvPr>
        </p:nvSpPr>
        <p:spPr>
          <a:noFill/>
          <a:ln/>
        </p:spPr>
        <p:txBody>
          <a:bodyPr/>
          <a:lstStyle/>
          <a:p>
            <a:r>
              <a:rPr lang="en-US" dirty="0" smtClean="0"/>
              <a:t>Here you see an HIV quarterly surveillance report from the government of Haiti. It reports on the number of HIV cases by establishment, month, age, etc. What is interesting about this report is that it provides figures and graphics and is nicely organized so that the reader is not overwhelmed with information.</a:t>
            </a:r>
          </a:p>
        </p:txBody>
      </p:sp>
      <p:sp>
        <p:nvSpPr>
          <p:cNvPr id="101379" name="Slide Number Placeholder 3"/>
          <p:cNvSpPr>
            <a:spLocks noGrp="1"/>
          </p:cNvSpPr>
          <p:nvPr>
            <p:ph type="sldNum" sz="quarter" idx="5"/>
          </p:nvPr>
        </p:nvSpPr>
        <p:spPr>
          <a:noFill/>
        </p:spPr>
        <p:txBody>
          <a:bodyPr/>
          <a:lstStyle/>
          <a:p>
            <a:fld id="{CCF4AC2C-819E-4044-B0A8-C098A02114B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r>
              <a:rPr lang="en-US" dirty="0" smtClean="0"/>
              <a:t>This example is from a facility and reports on ART services delivered for a specific quarter. This simple chart is unique in that it shows how the indicator was calculated by giving the numerator and denominator to show the percentage of the population that was served. Providers then can use this information by comparing it to their targets for each service area.  </a:t>
            </a:r>
          </a:p>
          <a:p>
            <a:endParaRPr lang="en-US" dirty="0" smtClean="0"/>
          </a:p>
          <a:p>
            <a:r>
              <a:rPr lang="en-US" dirty="0" smtClean="0"/>
              <a:t>This summary provides an easy way to discuss facility performance around established performance indicators. </a:t>
            </a:r>
          </a:p>
        </p:txBody>
      </p:sp>
      <p:sp>
        <p:nvSpPr>
          <p:cNvPr id="103427" name="Slide Number Placeholder 3"/>
          <p:cNvSpPr>
            <a:spLocks noGrp="1"/>
          </p:cNvSpPr>
          <p:nvPr>
            <p:ph type="sldNum" sz="quarter" idx="5"/>
          </p:nvPr>
        </p:nvSpPr>
        <p:spPr>
          <a:noFill/>
        </p:spPr>
        <p:txBody>
          <a:bodyPr/>
          <a:lstStyle/>
          <a:p>
            <a:fld id="{E9526C85-0A07-48A6-80E9-7D9C46B04AF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xfrm>
            <a:off x="590550" y="4410075"/>
            <a:ext cx="5857875" cy="4176713"/>
          </a:xfrm>
          <a:ln/>
          <a:extLst/>
        </p:spPr>
        <p:txBody>
          <a:bodyPr/>
          <a:lstStyle/>
          <a:p>
            <a:pPr>
              <a:defRPr/>
            </a:pPr>
            <a:r>
              <a:rPr lang="en-US" dirty="0" smtClean="0">
                <a:latin typeface="Arial" pitchFamily="34" charset="0"/>
              </a:rPr>
              <a:t>In the service delivery setting it is possible that you may be called upon to  work with others in the facility to develop a feedback mechanism.  In this case, there are issues to consider that will improve the usefulness of the feedback mechanism. They include:</a:t>
            </a:r>
          </a:p>
          <a:p>
            <a:pPr>
              <a:defRPr/>
            </a:pPr>
            <a:endParaRPr lang="en-US" dirty="0">
              <a:latin typeface="Arial" pitchFamily="34" charset="0"/>
            </a:endParaRPr>
          </a:p>
          <a:p>
            <a:pPr marL="171450" indent="-171450">
              <a:buFont typeface="Arial" pitchFamily="34" charset="0"/>
              <a:buChar char="•"/>
              <a:defRPr/>
            </a:pPr>
            <a:r>
              <a:rPr lang="en-US" dirty="0" smtClean="0">
                <a:latin typeface="Arial" pitchFamily="34" charset="0"/>
              </a:rPr>
              <a:t>Consider the data being shared. What is the best way to summarize and present them?</a:t>
            </a:r>
          </a:p>
          <a:p>
            <a:pPr marL="171450" indent="-171450">
              <a:buFont typeface="Arial" pitchFamily="34" charset="0"/>
              <a:buChar char="•"/>
              <a:defRPr/>
            </a:pPr>
            <a:r>
              <a:rPr lang="en-US" dirty="0" smtClean="0">
                <a:latin typeface="Arial" pitchFamily="34" charset="0"/>
              </a:rPr>
              <a:t>Consider who – or which stakeholders – will benefit from the information being shared. Is it your fellow providers?  Facility management? District leadership? The recipients of the information will affect how you package it.</a:t>
            </a:r>
          </a:p>
          <a:p>
            <a:pPr marL="171450" indent="-171450">
              <a:buFont typeface="Arial" pitchFamily="34" charset="0"/>
              <a:buChar char="•"/>
              <a:defRPr/>
            </a:pPr>
            <a:r>
              <a:rPr lang="en-US" dirty="0" smtClean="0">
                <a:latin typeface="Arial" pitchFamily="34" charset="0"/>
              </a:rPr>
              <a:t>What is the best format for your information?  Will your feedback be written or verbal? Will it be a formal or informal feedback system?  </a:t>
            </a:r>
          </a:p>
          <a:p>
            <a:pPr marL="171450" indent="-171450">
              <a:buFont typeface="Arial" pitchFamily="34" charset="0"/>
              <a:buChar char="•"/>
              <a:defRPr/>
            </a:pPr>
            <a:r>
              <a:rPr lang="en-US" dirty="0" smtClean="0">
                <a:latin typeface="Arial" pitchFamily="34" charset="0"/>
              </a:rPr>
              <a:t>Consider the forum in which the feedback will be presented. Will it be presented at facility meetings? At district health management team meetings?  </a:t>
            </a:r>
          </a:p>
          <a:p>
            <a:pPr marL="171450" indent="-171450">
              <a:buFont typeface="Arial" pitchFamily="34" charset="0"/>
              <a:buChar char="•"/>
              <a:defRPr/>
            </a:pPr>
            <a:r>
              <a:rPr lang="en-US" dirty="0" smtClean="0">
                <a:latin typeface="Arial" pitchFamily="34" charset="0"/>
              </a:rPr>
              <a:t>How often will the feedback be provided? Weekly? Monthly? Quarterly?</a:t>
            </a:r>
          </a:p>
          <a:p>
            <a:pPr marL="171450" indent="-171450">
              <a:buFont typeface="Arial" pitchFamily="34" charset="0"/>
              <a:buChar char="•"/>
              <a:defRPr/>
            </a:pPr>
            <a:r>
              <a:rPr lang="en-US" dirty="0" smtClean="0">
                <a:latin typeface="Arial" pitchFamily="34" charset="0"/>
              </a:rPr>
              <a:t>Consider how the information will move to the next level. For </a:t>
            </a:r>
            <a:r>
              <a:rPr lang="en-US" dirty="0">
                <a:latin typeface="Arial" pitchFamily="34" charset="0"/>
              </a:rPr>
              <a:t>example, program managers </a:t>
            </a:r>
            <a:r>
              <a:rPr lang="en-US" dirty="0" smtClean="0">
                <a:latin typeface="Arial" pitchFamily="34" charset="0"/>
              </a:rPr>
              <a:t>always should </a:t>
            </a:r>
            <a:r>
              <a:rPr lang="en-US" dirty="0">
                <a:latin typeface="Arial" pitchFamily="34" charset="0"/>
              </a:rPr>
              <a:t>review data before they send </a:t>
            </a:r>
            <a:r>
              <a:rPr lang="en-US" dirty="0" smtClean="0">
                <a:latin typeface="Arial" pitchFamily="34" charset="0"/>
              </a:rPr>
              <a:t>them up </a:t>
            </a:r>
            <a:r>
              <a:rPr lang="en-US" dirty="0">
                <a:latin typeface="Arial" pitchFamily="34" charset="0"/>
              </a:rPr>
              <a:t>to the next </a:t>
            </a:r>
            <a:r>
              <a:rPr lang="en-US" dirty="0" smtClean="0">
                <a:latin typeface="Arial" pitchFamily="34" charset="0"/>
              </a:rPr>
              <a:t>level.</a:t>
            </a:r>
          </a:p>
          <a:p>
            <a:pPr marL="171450" indent="-171450">
              <a:buFont typeface="Arial" pitchFamily="34" charset="0"/>
              <a:buChar char="•"/>
              <a:defRPr/>
            </a:pPr>
            <a:r>
              <a:rPr lang="en-US" dirty="0" smtClean="0">
                <a:latin typeface="Arial" pitchFamily="34" charset="0"/>
              </a:rPr>
              <a:t>Last, document the process for implementing and maintaining the feedback mechanism so that it will be standardized and shared with others. </a:t>
            </a:r>
            <a:endParaRPr lang="en-US" dirty="0">
              <a:latin typeface="Arial" pitchFamily="34" charset="0"/>
            </a:endParaRPr>
          </a:p>
          <a:p>
            <a:pPr marL="174433" indent="-174433">
              <a:buFontTx/>
              <a:buChar char="-"/>
              <a:defRPr/>
            </a:pPr>
            <a:endParaRPr lang="en-US" dirty="0">
              <a:latin typeface="Arial" pitchFamily="34" charset="0"/>
            </a:endParaRPr>
          </a:p>
        </p:txBody>
      </p:sp>
      <p:sp>
        <p:nvSpPr>
          <p:cNvPr id="105475" name="Slide Number Placeholder 3"/>
          <p:cNvSpPr>
            <a:spLocks noGrp="1"/>
          </p:cNvSpPr>
          <p:nvPr>
            <p:ph type="sldNum" sz="quarter" idx="5"/>
          </p:nvPr>
        </p:nvSpPr>
        <p:spPr>
          <a:noFill/>
        </p:spPr>
        <p:txBody>
          <a:bodyPr/>
          <a:lstStyle/>
          <a:p>
            <a:fld id="{B3025A27-CC61-4B3C-BC55-33C329EA2F94}"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B93E7BAA-C92B-4B2D-A1CE-F6ACCE2C82CF}" type="slidenum">
              <a:rPr lang="en-US" smtClean="0"/>
              <a:pPr/>
              <a:t>15</a:t>
            </a:fld>
            <a:endParaRPr lang="en-US" smtClean="0"/>
          </a:p>
        </p:txBody>
      </p:sp>
      <p:sp>
        <p:nvSpPr>
          <p:cNvPr id="107522"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xfrm>
            <a:off x="301625" y="4297363"/>
            <a:ext cx="6405563" cy="4397375"/>
          </a:xfrm>
          <a:ln/>
          <a:extLst/>
        </p:spPr>
        <p:txBody>
          <a:bodyPr/>
          <a:lstStyle/>
          <a:p>
            <a:pPr eaLnBrk="1" hangingPunct="1">
              <a:lnSpc>
                <a:spcPct val="110000"/>
              </a:lnSpc>
              <a:defRPr/>
            </a:pPr>
            <a:r>
              <a:rPr lang="en-US" dirty="0" smtClean="0">
                <a:latin typeface="Arial" pitchFamily="34" charset="0"/>
              </a:rPr>
              <a:t>While sharing information and providing feedback are critical to a provider’s job, there are barriers that may inhibit the ability to do so. They include:</a:t>
            </a:r>
          </a:p>
          <a:p>
            <a:pPr eaLnBrk="1" hangingPunct="1">
              <a:lnSpc>
                <a:spcPct val="110000"/>
              </a:lnSpc>
              <a:defRPr/>
            </a:pPr>
            <a:endParaRPr lang="en-US" dirty="0" smtClean="0">
              <a:latin typeface="Arial" pitchFamily="34" charset="0"/>
            </a:endParaRPr>
          </a:p>
          <a:p>
            <a:pPr marL="171450" indent="-171450" eaLnBrk="1" hangingPunct="1">
              <a:lnSpc>
                <a:spcPct val="110000"/>
              </a:lnSpc>
              <a:buFont typeface="Arial" pitchFamily="34" charset="0"/>
              <a:buChar char="•"/>
              <a:defRPr/>
            </a:pPr>
            <a:r>
              <a:rPr lang="en-US" dirty="0" smtClean="0">
                <a:latin typeface="Arial" pitchFamily="34" charset="0"/>
              </a:rPr>
              <a:t>Hierarchy – All providers report to a facility manager, a doctor, or a program manager. Providing feedback on clinic performance is traditionally seen as a clinic manager’s job. Others may feel that they are stepping out of place to take up this responsibility. While it is true that traditionally it is a manager’s responsibility to provide feedback, other health professionals can facilitate this process. By regularly monitoring, analyzing, interpreting, and presenting data, the manager’s access to necessary information is heightened. Through discussion with clinic supervision, a shared responsibility can be established. </a:t>
            </a:r>
          </a:p>
          <a:p>
            <a:pPr marL="171450" indent="-171450" eaLnBrk="1" hangingPunct="1">
              <a:lnSpc>
                <a:spcPct val="110000"/>
              </a:lnSpc>
              <a:buFont typeface="Arial" pitchFamily="34" charset="0"/>
              <a:buChar char="•"/>
              <a:defRPr/>
            </a:pPr>
            <a:r>
              <a:rPr lang="en-US" dirty="0" smtClean="0">
                <a:latin typeface="Arial" pitchFamily="34" charset="0"/>
              </a:rPr>
              <a:t>In some settings, there are staff dedicated to data capture and data compilation for reporting purposes. In this case, data users or providers can work with data officers to clarify indicators, answer data queries, suggest specific analyses</a:t>
            </a:r>
            <a:r>
              <a:rPr lang="en-US" dirty="0">
                <a:latin typeface="Arial" pitchFamily="34" charset="0"/>
              </a:rPr>
              <a:t> that the provider needs to monitor service delivery</a:t>
            </a:r>
            <a:r>
              <a:rPr lang="en-US" dirty="0" smtClean="0">
                <a:latin typeface="Arial" pitchFamily="34" charset="0"/>
              </a:rPr>
              <a:t>, interpret findings, and communicate data.  </a:t>
            </a:r>
          </a:p>
          <a:p>
            <a:pPr marL="171450" indent="-171450" eaLnBrk="1" hangingPunct="1">
              <a:lnSpc>
                <a:spcPct val="110000"/>
              </a:lnSpc>
              <a:buFont typeface="Arial" pitchFamily="34" charset="0"/>
              <a:buChar char="•"/>
              <a:defRPr/>
            </a:pPr>
            <a:r>
              <a:rPr lang="en-US" dirty="0" smtClean="0">
                <a:latin typeface="Arial" pitchFamily="34" charset="0"/>
              </a:rPr>
              <a:t>In some settings, there may be restrictions on sharing confidential information, requiring approval to distribute data outside of the facility. In these cases, a solution can be discussed with clinic management.</a:t>
            </a:r>
          </a:p>
          <a:p>
            <a:pPr marL="171450" indent="-171450" eaLnBrk="1" hangingPunct="1">
              <a:lnSpc>
                <a:spcPct val="110000"/>
              </a:lnSpc>
              <a:buFont typeface="Arial" pitchFamily="34" charset="0"/>
              <a:buChar char="•"/>
              <a:defRPr/>
            </a:pPr>
            <a:r>
              <a:rPr lang="en-US" dirty="0" smtClean="0">
                <a:latin typeface="Arial" pitchFamily="34" charset="0"/>
              </a:rPr>
              <a:t>Last, a lack of knowledge of what information stakeholders need could limit feedback efforts. Discussions with colleagues, managers, and the community can facilitate this. </a:t>
            </a:r>
          </a:p>
          <a:p>
            <a:pPr eaLnBrk="1" hangingPunct="1">
              <a:defRPr/>
            </a:pP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r>
              <a:rPr lang="en-US" i="1" dirty="0" smtClean="0"/>
              <a:t>NOTE to facilitator:  </a:t>
            </a:r>
            <a:r>
              <a:rPr lang="en-US" dirty="0" smtClean="0"/>
              <a:t>Encourage the group to contribute to the questions above. The total group discussion should take no more than 20 minutes. </a:t>
            </a:r>
          </a:p>
        </p:txBody>
      </p:sp>
      <p:sp>
        <p:nvSpPr>
          <p:cNvPr id="109571" name="Slide Number Placeholder 3"/>
          <p:cNvSpPr>
            <a:spLocks noGrp="1"/>
          </p:cNvSpPr>
          <p:nvPr>
            <p:ph type="sldNum" sz="quarter" idx="5"/>
          </p:nvPr>
        </p:nvSpPr>
        <p:spPr>
          <a:noFill/>
        </p:spPr>
        <p:txBody>
          <a:bodyPr/>
          <a:lstStyle/>
          <a:p>
            <a:fld id="{5E4AFB50-72E7-471B-8C81-05BA44DF51B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Slide Number Placeholder 3"/>
          <p:cNvSpPr>
            <a:spLocks noGrp="1"/>
          </p:cNvSpPr>
          <p:nvPr>
            <p:ph type="sldNum" sz="quarter" idx="5"/>
          </p:nvPr>
        </p:nvSpPr>
        <p:spPr>
          <a:noFill/>
        </p:spPr>
        <p:txBody>
          <a:bodyPr/>
          <a:lstStyle/>
          <a:p>
            <a:fld id="{58BA9E88-A3BB-426F-A29E-8A37CA1E335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9753767E-9587-4F03-BA93-77E56744275B}" type="slidenum">
              <a:rPr lang="en-US" smtClean="0"/>
              <a:pPr/>
              <a:t>18</a:t>
            </a:fld>
            <a:endParaRPr lang="en-US"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lnSpc>
                <a:spcPct val="90000"/>
              </a:lnSpc>
            </a:pPr>
            <a:r>
              <a:rPr lang="en-US" sz="1000" dirty="0" smtClean="0"/>
              <a:t>By the end of this session, the learner will be able to: </a:t>
            </a:r>
          </a:p>
          <a:p>
            <a:pPr eaLnBrk="1" hangingPunct="1">
              <a:lnSpc>
                <a:spcPct val="90000"/>
              </a:lnSpc>
            </a:pPr>
            <a:endParaRPr lang="en-US" sz="1000" dirty="0" smtClean="0"/>
          </a:p>
          <a:p>
            <a:pPr eaLnBrk="1" hangingPunct="1">
              <a:lnSpc>
                <a:spcPct val="90000"/>
              </a:lnSpc>
            </a:pPr>
            <a:r>
              <a:rPr lang="en-US" sz="1000" i="1" dirty="0" smtClean="0"/>
              <a:t>NOTE to facilitator:  </a:t>
            </a:r>
            <a:r>
              <a:rPr lang="en-US" sz="1000" dirty="0" smtClean="0"/>
              <a:t>Read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100" dirty="0"/>
              <a:t>In the previous </a:t>
            </a:r>
            <a:r>
              <a:rPr lang="en-US" sz="1100" dirty="0" smtClean="0"/>
              <a:t>sessions, </a:t>
            </a:r>
            <a:r>
              <a:rPr lang="en-US" sz="1100" dirty="0"/>
              <a:t>we discussed many of the concepts and tools that can facilitate data use in your setting. Now let’s discuss the practical aspect of data use. How </a:t>
            </a:r>
            <a:r>
              <a:rPr lang="en-US" sz="1100" dirty="0" smtClean="0"/>
              <a:t>can you </a:t>
            </a:r>
            <a:r>
              <a:rPr lang="en-US" sz="1100" dirty="0"/>
              <a:t>manage to build data use into your work? </a:t>
            </a:r>
            <a:r>
              <a:rPr lang="en-US" sz="1100" dirty="0" smtClean="0"/>
              <a:t>How </a:t>
            </a:r>
            <a:r>
              <a:rPr lang="en-US" sz="1100" dirty="0"/>
              <a:t>do you ensure that data use becomes part and parcel of your </a:t>
            </a:r>
            <a:r>
              <a:rPr lang="en-US" sz="1100" dirty="0" smtClean="0"/>
              <a:t>day-to-day </a:t>
            </a:r>
            <a:r>
              <a:rPr lang="en-US" sz="1100" dirty="0"/>
              <a:t>duties? </a:t>
            </a:r>
            <a:r>
              <a:rPr lang="en-US" sz="1100" dirty="0" smtClean="0"/>
              <a:t>The </a:t>
            </a:r>
            <a:r>
              <a:rPr lang="en-US" sz="1100" dirty="0"/>
              <a:t>answer is to PLAN for it.  </a:t>
            </a:r>
          </a:p>
          <a:p>
            <a:pPr>
              <a:defRPr/>
            </a:pPr>
            <a:endParaRPr lang="en-US" sz="1100" dirty="0"/>
          </a:p>
          <a:p>
            <a:pPr>
              <a:defRPr/>
            </a:pPr>
            <a:r>
              <a:rPr lang="en-US" sz="1100" dirty="0"/>
              <a:t>MEASURE Evaluation has developed a simple tool that assists users </a:t>
            </a:r>
            <a:r>
              <a:rPr lang="en-US" sz="1100" dirty="0" smtClean="0"/>
              <a:t>in identifying </a:t>
            </a:r>
            <a:r>
              <a:rPr lang="en-US" sz="1100" dirty="0"/>
              <a:t>decisions and programmatic </a:t>
            </a:r>
            <a:r>
              <a:rPr lang="en-US" sz="1100" dirty="0" smtClean="0"/>
              <a:t>questions faced </a:t>
            </a:r>
            <a:r>
              <a:rPr lang="en-US" sz="1100" dirty="0"/>
              <a:t>in </a:t>
            </a:r>
            <a:r>
              <a:rPr lang="en-US" sz="1100" dirty="0" smtClean="0"/>
              <a:t>day-to-day </a:t>
            </a:r>
            <a:r>
              <a:rPr lang="en-US" sz="1100" dirty="0"/>
              <a:t>work. </a:t>
            </a:r>
            <a:r>
              <a:rPr lang="en-US" sz="1100" dirty="0" smtClean="0"/>
              <a:t>These </a:t>
            </a:r>
            <a:r>
              <a:rPr lang="en-US" sz="1100" dirty="0"/>
              <a:t>may be decisions and questions around:</a:t>
            </a:r>
          </a:p>
          <a:p>
            <a:pPr marL="171450" indent="-171450">
              <a:buFont typeface="Arial" pitchFamily="34" charset="0"/>
              <a:buChar char="•"/>
              <a:defRPr/>
            </a:pPr>
            <a:r>
              <a:rPr lang="en-US" sz="1100" dirty="0" smtClean="0"/>
              <a:t>program </a:t>
            </a:r>
            <a:r>
              <a:rPr lang="en-US" sz="1100" dirty="0"/>
              <a:t>monitoring, </a:t>
            </a:r>
            <a:r>
              <a:rPr lang="en-US" sz="1100" dirty="0" smtClean="0"/>
              <a:t>planning, </a:t>
            </a:r>
            <a:r>
              <a:rPr lang="en-US" sz="1100" dirty="0"/>
              <a:t>and improvement</a:t>
            </a:r>
          </a:p>
          <a:p>
            <a:pPr marL="171450" indent="-171450">
              <a:buFont typeface="Arial" pitchFamily="34" charset="0"/>
              <a:buChar char="•"/>
              <a:defRPr/>
            </a:pPr>
            <a:r>
              <a:rPr lang="en-US" sz="1100" dirty="0" smtClean="0"/>
              <a:t>advocacy </a:t>
            </a:r>
            <a:r>
              <a:rPr lang="en-US" sz="1100" dirty="0"/>
              <a:t>needs</a:t>
            </a:r>
          </a:p>
          <a:p>
            <a:pPr marL="171450" indent="-171450">
              <a:buFont typeface="Arial" pitchFamily="34" charset="0"/>
              <a:buChar char="•"/>
              <a:defRPr/>
            </a:pPr>
            <a:r>
              <a:rPr lang="en-US" sz="1100" dirty="0" smtClean="0"/>
              <a:t>program </a:t>
            </a:r>
            <a:r>
              <a:rPr lang="en-US" sz="1100" dirty="0"/>
              <a:t>management or operations </a:t>
            </a:r>
            <a:r>
              <a:rPr lang="en-US" sz="1100" dirty="0" smtClean="0"/>
              <a:t>issues</a:t>
            </a:r>
            <a:endParaRPr lang="en-US" sz="1100" dirty="0"/>
          </a:p>
          <a:p>
            <a:pPr>
              <a:defRPr/>
            </a:pPr>
            <a:endParaRPr lang="en-US" sz="1100" dirty="0"/>
          </a:p>
          <a:p>
            <a:pPr>
              <a:defRPr/>
            </a:pPr>
            <a:r>
              <a:rPr lang="en-US" sz="1100" dirty="0"/>
              <a:t>The Framework helps you to link the decision and questions with data and then creates a </a:t>
            </a:r>
            <a:r>
              <a:rPr lang="en-US" sz="1100" dirty="0" smtClean="0"/>
              <a:t>time-bound </a:t>
            </a:r>
            <a:r>
              <a:rPr lang="en-US" sz="1100" dirty="0"/>
              <a:t>plan for decision making. It is also critical to involve others in your work, as the best decisions are made with stakeholder involvement. </a:t>
            </a:r>
            <a:r>
              <a:rPr lang="en-US" sz="1100" dirty="0" smtClean="0"/>
              <a:t>You </a:t>
            </a:r>
            <a:r>
              <a:rPr lang="en-US" sz="1100" dirty="0"/>
              <a:t>need to understand:</a:t>
            </a:r>
          </a:p>
          <a:p>
            <a:pPr marL="113306" indent="-171450">
              <a:lnSpc>
                <a:spcPct val="90000"/>
              </a:lnSpc>
              <a:spcBef>
                <a:spcPct val="45000"/>
              </a:spcBef>
              <a:buFont typeface="Arial" pitchFamily="34" charset="0"/>
              <a:buChar char="•"/>
              <a:defRPr/>
            </a:pPr>
            <a:r>
              <a:rPr lang="en-US" sz="1100" dirty="0" smtClean="0"/>
              <a:t>decisions </a:t>
            </a:r>
            <a:r>
              <a:rPr lang="en-US" sz="1100" dirty="0"/>
              <a:t>others </a:t>
            </a:r>
            <a:r>
              <a:rPr lang="en-US" sz="1100" dirty="0" smtClean="0"/>
              <a:t>make</a:t>
            </a:r>
          </a:p>
          <a:p>
            <a:pPr marL="113306" indent="-171450">
              <a:lnSpc>
                <a:spcPct val="90000"/>
              </a:lnSpc>
              <a:spcBef>
                <a:spcPct val="45000"/>
              </a:spcBef>
              <a:buFont typeface="Arial" pitchFamily="34" charset="0"/>
              <a:buChar char="•"/>
              <a:defRPr/>
            </a:pPr>
            <a:r>
              <a:rPr lang="en-US" sz="1100" dirty="0" smtClean="0"/>
              <a:t>information </a:t>
            </a:r>
            <a:r>
              <a:rPr lang="en-US" sz="1100" dirty="0"/>
              <a:t>they </a:t>
            </a:r>
            <a:r>
              <a:rPr lang="en-US" sz="1100" dirty="0" smtClean="0"/>
              <a:t>need</a:t>
            </a:r>
          </a:p>
          <a:p>
            <a:pPr marL="113306" indent="-171450">
              <a:lnSpc>
                <a:spcPct val="90000"/>
              </a:lnSpc>
              <a:spcBef>
                <a:spcPct val="45000"/>
              </a:spcBef>
              <a:buFont typeface="Arial" pitchFamily="34" charset="0"/>
              <a:buChar char="•"/>
              <a:defRPr/>
            </a:pPr>
            <a:r>
              <a:rPr lang="en-US" sz="1100" dirty="0" smtClean="0"/>
              <a:t>the </a:t>
            </a:r>
            <a:r>
              <a:rPr lang="en-US" sz="1100" dirty="0"/>
              <a:t>best way to present that information</a:t>
            </a:r>
          </a:p>
          <a:p>
            <a:pPr marL="581444" lvl="1" indent="-174433">
              <a:lnSpc>
                <a:spcPct val="90000"/>
              </a:lnSpc>
              <a:spcBef>
                <a:spcPct val="45000"/>
              </a:spcBef>
              <a:buFontTx/>
              <a:buChar char="-"/>
              <a:defRPr/>
            </a:pPr>
            <a:endParaRPr lang="en-US" sz="1100" dirty="0"/>
          </a:p>
          <a:p>
            <a:pPr indent="-58144">
              <a:lnSpc>
                <a:spcPct val="90000"/>
              </a:lnSpc>
              <a:spcBef>
                <a:spcPct val="45000"/>
              </a:spcBef>
              <a:defRPr/>
            </a:pPr>
            <a:r>
              <a:rPr lang="en-US" sz="1100" dirty="0"/>
              <a:t>In the next few </a:t>
            </a:r>
            <a:r>
              <a:rPr lang="en-US" sz="1100" dirty="0" smtClean="0"/>
              <a:t>slides, </a:t>
            </a:r>
            <a:r>
              <a:rPr lang="en-US" sz="1100" dirty="0"/>
              <a:t>I will orient you to the Framework for Linking Data </a:t>
            </a:r>
            <a:r>
              <a:rPr lang="en-US" sz="1100" dirty="0" smtClean="0"/>
              <a:t>with Action.</a:t>
            </a:r>
            <a:endParaRPr lang="en-US" sz="1100" dirty="0"/>
          </a:p>
          <a:p>
            <a:pPr>
              <a:defRPr/>
            </a:pPr>
            <a:endParaRPr lang="en-US" sz="1100" dirty="0"/>
          </a:p>
        </p:txBody>
      </p:sp>
      <p:sp>
        <p:nvSpPr>
          <p:cNvPr id="115715" name="Slide Number Placeholder 3"/>
          <p:cNvSpPr>
            <a:spLocks noGrp="1"/>
          </p:cNvSpPr>
          <p:nvPr>
            <p:ph type="sldNum" sz="quarter" idx="5"/>
          </p:nvPr>
        </p:nvSpPr>
        <p:spPr>
          <a:noFill/>
        </p:spPr>
        <p:txBody>
          <a:bodyPr/>
          <a:lstStyle/>
          <a:p>
            <a:fld id="{300674AF-4B8B-4C56-8E6D-4C6CE831BB6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a:spLocks noGrp="1"/>
          </p:cNvSpPr>
          <p:nvPr>
            <p:ph type="sldNum" sz="quarter" idx="5"/>
          </p:nvPr>
        </p:nvSpPr>
        <p:spPr>
          <a:noFill/>
        </p:spPr>
        <p:txBody>
          <a:bodyPr/>
          <a:lstStyle/>
          <a:p>
            <a:fld id="{8D8AEF64-EB42-4780-8B21-D16FDC75979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r>
              <a:rPr lang="en-US" dirty="0" smtClean="0"/>
              <a:t>The framework assists you in identifying:</a:t>
            </a:r>
          </a:p>
          <a:p>
            <a:endParaRPr lang="en-US" dirty="0" smtClean="0"/>
          </a:p>
          <a:p>
            <a:r>
              <a:rPr lang="en-US" i="1" dirty="0" smtClean="0"/>
              <a:t>NOTE to facilitator:  </a:t>
            </a:r>
            <a:r>
              <a:rPr lang="en-US" dirty="0" smtClean="0"/>
              <a:t>Read slide.</a:t>
            </a:r>
          </a:p>
        </p:txBody>
      </p:sp>
      <p:sp>
        <p:nvSpPr>
          <p:cNvPr id="117763" name="Slide Number Placeholder 3"/>
          <p:cNvSpPr>
            <a:spLocks noGrp="1"/>
          </p:cNvSpPr>
          <p:nvPr>
            <p:ph type="sldNum" sz="quarter" idx="5"/>
          </p:nvPr>
        </p:nvSpPr>
        <p:spPr>
          <a:noFill/>
        </p:spPr>
        <p:txBody>
          <a:bodyPr/>
          <a:lstStyle/>
          <a:p>
            <a:fld id="{0F6707E1-607D-4976-85A5-34EEAABA714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r>
              <a:rPr lang="en-US" i="1" dirty="0" smtClean="0"/>
              <a:t>NOTE to facilitator:  </a:t>
            </a:r>
            <a:r>
              <a:rPr lang="en-US" dirty="0" smtClean="0"/>
              <a:t>Read slide.</a:t>
            </a:r>
          </a:p>
        </p:txBody>
      </p:sp>
      <p:sp>
        <p:nvSpPr>
          <p:cNvPr id="119811" name="Slide Number Placeholder 3"/>
          <p:cNvSpPr>
            <a:spLocks noGrp="1"/>
          </p:cNvSpPr>
          <p:nvPr>
            <p:ph type="sldNum" sz="quarter" idx="5"/>
          </p:nvPr>
        </p:nvSpPr>
        <p:spPr>
          <a:noFill/>
        </p:spPr>
        <p:txBody>
          <a:bodyPr/>
          <a:lstStyle/>
          <a:p>
            <a:fld id="{4D7E89E1-14FD-4A56-A32C-BBA6240B450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r>
              <a:rPr lang="en-US" dirty="0" smtClean="0"/>
              <a:t>Let’s take a look at the Framework.</a:t>
            </a:r>
          </a:p>
        </p:txBody>
      </p:sp>
      <p:sp>
        <p:nvSpPr>
          <p:cNvPr id="121859" name="Slide Number Placeholder 3"/>
          <p:cNvSpPr>
            <a:spLocks noGrp="1"/>
          </p:cNvSpPr>
          <p:nvPr>
            <p:ph type="sldNum" sz="quarter" idx="5"/>
          </p:nvPr>
        </p:nvSpPr>
        <p:spPr>
          <a:noFill/>
        </p:spPr>
        <p:txBody>
          <a:bodyPr/>
          <a:lstStyle/>
          <a:p>
            <a:fld id="{5EC86D0E-5AC4-4590-A492-685BB8A9440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r>
              <a:rPr lang="en-US" dirty="0" smtClean="0"/>
              <a:t>Here is the template for the Framework for Linking Data with Action. </a:t>
            </a:r>
          </a:p>
          <a:p>
            <a:endParaRPr lang="en-US" dirty="0" smtClean="0"/>
          </a:p>
          <a:p>
            <a:r>
              <a:rPr lang="en-US" dirty="0" smtClean="0"/>
              <a:t>In just a few minutes, we will practice using the Framework. Before we do that, I’d like to spend a few minutes orienting you as</a:t>
            </a:r>
            <a:r>
              <a:rPr lang="en-US" baseline="0" dirty="0" smtClean="0"/>
              <a:t> to </a:t>
            </a:r>
            <a:r>
              <a:rPr lang="en-US" dirty="0" smtClean="0"/>
              <a:t>how to use it.  </a:t>
            </a:r>
          </a:p>
        </p:txBody>
      </p:sp>
      <p:sp>
        <p:nvSpPr>
          <p:cNvPr id="123907" name="Slide Number Placeholder 3"/>
          <p:cNvSpPr>
            <a:spLocks noGrp="1"/>
          </p:cNvSpPr>
          <p:nvPr>
            <p:ph type="sldNum" sz="quarter" idx="5"/>
          </p:nvPr>
        </p:nvSpPr>
        <p:spPr>
          <a:noFill/>
        </p:spPr>
        <p:txBody>
          <a:bodyPr/>
          <a:lstStyle/>
          <a:p>
            <a:fld id="{FBCBA2A6-B495-41FD-844D-EE333BE16649}"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r>
              <a:rPr lang="en-US" dirty="0" smtClean="0"/>
              <a:t>It is important to note that there are two versions of the Framework for Linking Data with Action: Version 1 and Version 2. Version 1 is used when you are starting with the data. Version 2 is used when you start with the question. For this workshop, we will be using Version 2. The two different versions can be found on the MEASURE Evaluation website at: http://www.cpc.unc.edu/measure/tools.</a:t>
            </a:r>
          </a:p>
          <a:p>
            <a:endParaRPr lang="en-US" dirty="0" smtClean="0"/>
          </a:p>
          <a:p>
            <a:r>
              <a:rPr lang="en-US" dirty="0" smtClean="0"/>
              <a:t>Let’s talk first about the first two columns – the Decision/Action and Program/Policy columns.  </a:t>
            </a:r>
          </a:p>
          <a:p>
            <a:endParaRPr lang="en-US" dirty="0" smtClean="0"/>
          </a:p>
          <a:p>
            <a:r>
              <a:rPr lang="en-US" dirty="0" smtClean="0"/>
              <a:t>What would someone put in the first column – the Decision/Action column?  </a:t>
            </a:r>
          </a:p>
          <a:p>
            <a:endParaRPr lang="en-US" dirty="0" smtClean="0"/>
          </a:p>
          <a:p>
            <a:r>
              <a:rPr lang="en-US" i="1" dirty="0" smtClean="0"/>
              <a:t>NOTE to facilitator</a:t>
            </a:r>
            <a:r>
              <a:rPr lang="en-US" dirty="0" smtClean="0"/>
              <a:t>:  In all of the slides </a:t>
            </a:r>
            <a:r>
              <a:rPr lang="en-US" dirty="0" smtClean="0">
                <a:solidFill>
                  <a:srgbClr val="FF0000"/>
                </a:solidFill>
              </a:rPr>
              <a:t>with red circles, </a:t>
            </a:r>
            <a:r>
              <a:rPr lang="en-US" dirty="0" smtClean="0"/>
              <a:t>it is important to orient participants as to which columns you are explaining. Red circles are animated into this presentation to assist with this. Click the mouse and the red circle will appear. Then you can indicate the column(s) to which you are referring.</a:t>
            </a:r>
          </a:p>
        </p:txBody>
      </p:sp>
      <p:sp>
        <p:nvSpPr>
          <p:cNvPr id="125955" name="Slide Number Placeholder 3"/>
          <p:cNvSpPr>
            <a:spLocks noGrp="1"/>
          </p:cNvSpPr>
          <p:nvPr>
            <p:ph type="sldNum" sz="quarter" idx="5"/>
          </p:nvPr>
        </p:nvSpPr>
        <p:spPr>
          <a:noFill/>
        </p:spPr>
        <p:txBody>
          <a:bodyPr/>
          <a:lstStyle/>
          <a:p>
            <a:fld id="{5EDF0B48-3F0E-4A03-BC11-5BAD8B4808E7}"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r>
              <a:rPr lang="en-US" dirty="0" smtClean="0"/>
              <a:t>Lets clarify what we mean by ‘decision’ ….</a:t>
            </a:r>
          </a:p>
          <a:p>
            <a:endParaRPr lang="en-US" dirty="0" smtClean="0"/>
          </a:p>
          <a:p>
            <a:r>
              <a:rPr lang="en-US" dirty="0" smtClean="0"/>
              <a:t>For example, every day you need to make a decision about what to wear out of the house. To make this decision, you may ask yourself some questions that will inform it.</a:t>
            </a:r>
          </a:p>
          <a:p>
            <a:endParaRPr lang="en-US" dirty="0" smtClean="0"/>
          </a:p>
          <a:p>
            <a:pPr marL="171450" indent="-171450">
              <a:buFont typeface="Arial" pitchFamily="34" charset="0"/>
              <a:buChar char="•"/>
            </a:pPr>
            <a:r>
              <a:rPr lang="en-US" dirty="0" smtClean="0"/>
              <a:t>What is the temperature?</a:t>
            </a:r>
          </a:p>
          <a:p>
            <a:pPr marL="171450" indent="-171450">
              <a:buFont typeface="Arial" pitchFamily="34" charset="0"/>
              <a:buChar char="•"/>
            </a:pPr>
            <a:r>
              <a:rPr lang="en-US" dirty="0" smtClean="0"/>
              <a:t>Is it raining?</a:t>
            </a:r>
          </a:p>
          <a:p>
            <a:pPr marL="171450" indent="-171450">
              <a:buFont typeface="Arial" pitchFamily="34" charset="0"/>
              <a:buChar char="•"/>
            </a:pPr>
            <a:r>
              <a:rPr lang="en-US" dirty="0" smtClean="0"/>
              <a:t>What events do I have planned for the day?</a:t>
            </a:r>
          </a:p>
          <a:p>
            <a:pPr>
              <a:buFontTx/>
              <a:buChar char="-"/>
            </a:pPr>
            <a:endParaRPr lang="en-US" dirty="0" smtClean="0"/>
          </a:p>
          <a:p>
            <a:r>
              <a:rPr lang="en-US" dirty="0" smtClean="0"/>
              <a:t>To answer these questions, you may consult the thermometer, the weather report, or your daily calendar.</a:t>
            </a:r>
          </a:p>
        </p:txBody>
      </p:sp>
      <p:sp>
        <p:nvSpPr>
          <p:cNvPr id="128003" name="Slide Number Placeholder 3"/>
          <p:cNvSpPr>
            <a:spLocks noGrp="1"/>
          </p:cNvSpPr>
          <p:nvPr>
            <p:ph type="sldNum" sz="quarter" idx="5"/>
          </p:nvPr>
        </p:nvSpPr>
        <p:spPr>
          <a:noFill/>
        </p:spPr>
        <p:txBody>
          <a:bodyPr/>
          <a:lstStyle/>
          <a:p>
            <a:fld id="{442F3F16-A47C-4588-B290-4C32CE9ECBA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8165716D-83B7-4A04-99FD-618E1BDE181D}" type="slidenum">
              <a:rPr lang="en-US" smtClean="0"/>
              <a:pPr/>
              <a:t>26</a:t>
            </a:fld>
            <a:endParaRPr lang="en-US" smtClean="0"/>
          </a:p>
        </p:txBody>
      </p:sp>
      <p:sp>
        <p:nvSpPr>
          <p:cNvPr id="130050" name="Rectangle 2"/>
          <p:cNvSpPr>
            <a:spLocks noGrp="1" noRot="1" noChangeAspect="1" noChangeArrowheads="1" noTextEdit="1"/>
          </p:cNvSpPr>
          <p:nvPr>
            <p:ph type="sldImg"/>
          </p:nvPr>
        </p:nvSpPr>
        <p:spPr>
          <a:xfrm>
            <a:off x="1166813" y="695325"/>
            <a:ext cx="4665662" cy="3482975"/>
          </a:xfrm>
          <a:ln/>
        </p:spPr>
      </p:sp>
      <p:sp>
        <p:nvSpPr>
          <p:cNvPr id="130051" name="Rectangle 3"/>
          <p:cNvSpPr>
            <a:spLocks noGrp="1" noChangeArrowheads="1"/>
          </p:cNvSpPr>
          <p:nvPr>
            <p:ph type="body" idx="1"/>
          </p:nvPr>
        </p:nvSpPr>
        <p:spPr>
          <a:xfrm>
            <a:off x="933450" y="4410075"/>
            <a:ext cx="5130800" cy="4178300"/>
          </a:xfrm>
          <a:noFill/>
          <a:ln/>
        </p:spPr>
        <p:txBody>
          <a:bodyPr/>
          <a:lstStyle/>
          <a:p>
            <a:pPr eaLnBrk="1" hangingPunct="1"/>
            <a:r>
              <a:rPr lang="en-US" smtClean="0"/>
              <a:t>This slide provides examples of decisions that may be made at different levels of the health care system.  </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D6F5390E-661A-4637-9A51-5E689832CEAC}" type="slidenum">
              <a:rPr lang="en-US" smtClean="0"/>
              <a:pPr/>
              <a:t>27</a:t>
            </a:fld>
            <a:endParaRPr lang="en-US" smtClean="0"/>
          </a:p>
        </p:txBody>
      </p:sp>
      <p:sp>
        <p:nvSpPr>
          <p:cNvPr id="132098" name="Rectangle 2"/>
          <p:cNvSpPr>
            <a:spLocks noGrp="1" noRot="1" noChangeAspect="1" noChangeArrowheads="1" noTextEdit="1"/>
          </p:cNvSpPr>
          <p:nvPr>
            <p:ph type="sldImg"/>
          </p:nvPr>
        </p:nvSpPr>
        <p:spPr>
          <a:xfrm>
            <a:off x="1177925" y="695325"/>
            <a:ext cx="4643438" cy="3482975"/>
          </a:xfrm>
          <a:ln/>
        </p:spPr>
      </p:sp>
      <p:sp>
        <p:nvSpPr>
          <p:cNvPr id="132099" name="Rectangle 3"/>
          <p:cNvSpPr>
            <a:spLocks noGrp="1" noChangeArrowheads="1"/>
          </p:cNvSpPr>
          <p:nvPr>
            <p:ph type="body" idx="1"/>
          </p:nvPr>
        </p:nvSpPr>
        <p:spPr>
          <a:xfrm>
            <a:off x="933450" y="4410075"/>
            <a:ext cx="5130800" cy="4178300"/>
          </a:xfrm>
          <a:noFill/>
          <a:ln/>
        </p:spPr>
        <p:txBody>
          <a:bodyPr/>
          <a:lstStyle/>
          <a:p>
            <a:pPr eaLnBrk="1" hangingPunct="1"/>
            <a:r>
              <a:rPr lang="en-US" dirty="0" smtClean="0"/>
              <a:t>Examples of programmatic questions include:</a:t>
            </a:r>
          </a:p>
          <a:p>
            <a:pPr eaLnBrk="1" hangingPunct="1"/>
            <a:endParaRPr lang="en-US" i="1" dirty="0" smtClean="0"/>
          </a:p>
          <a:p>
            <a:pPr eaLnBrk="1" hangingPunct="1"/>
            <a:r>
              <a:rPr lang="en-US" i="1" dirty="0" smtClean="0"/>
              <a:t>NOTE to facilitator:</a:t>
            </a:r>
            <a:r>
              <a:rPr lang="en-US" dirty="0" smtClean="0"/>
              <a:t>  In some cases, it may be helpful to have participants brainstorm a list of programmatic questions and not use the list above. As participants identify questions (or as you go through the list above), talk about what data could answer the questions, as well as what decisions might result from the data.</a:t>
            </a:r>
          </a:p>
          <a:p>
            <a:pPr eaLnBrk="1" hangingPunct="1"/>
            <a:endParaRPr lang="en-US" dirty="0" smtClean="0"/>
          </a:p>
          <a:p>
            <a:pPr eaLnBrk="1" hangingPunct="1"/>
            <a:r>
              <a:rPr lang="en-US" dirty="0" smtClean="0"/>
              <a:t>For example, if the monthly report data reveal that only 20% of women are delivering in health facilities, ask the participants to brainstorm solutions. Identify at least one decision that would need to be made.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r>
              <a:rPr lang="en-US" dirty="0" smtClean="0"/>
              <a:t>Let’s use an example from a PMTCT program to walk through the Framework. In this example, program managers were interested in finding out if they were reaching their testing targets in PMTCT.  So we start with the program question column. They also had additional questions about the number of available test kits and the nurse-to-client ratios. Next, they considered the key stakeholders who would be interested in these questions. This information is entered in column 3. </a:t>
            </a:r>
          </a:p>
          <a:p>
            <a:r>
              <a:rPr lang="en-US" dirty="0" smtClean="0"/>
              <a:t/>
            </a:r>
            <a:br>
              <a:rPr lang="en-US" dirty="0" smtClean="0"/>
            </a:br>
            <a:r>
              <a:rPr lang="en-US" i="1" dirty="0" smtClean="0"/>
              <a:t>NOTE to facilitator:  </a:t>
            </a:r>
            <a:r>
              <a:rPr lang="en-US" dirty="0" smtClean="0"/>
              <a:t>Click mouse for animation to appear. </a:t>
            </a:r>
          </a:p>
          <a:p>
            <a:endParaRPr lang="en-US" dirty="0" smtClean="0"/>
          </a:p>
        </p:txBody>
      </p:sp>
      <p:sp>
        <p:nvSpPr>
          <p:cNvPr id="134147" name="Slide Number Placeholder 3"/>
          <p:cNvSpPr>
            <a:spLocks noGrp="1"/>
          </p:cNvSpPr>
          <p:nvPr>
            <p:ph type="sldNum" sz="quarter" idx="5"/>
          </p:nvPr>
        </p:nvSpPr>
        <p:spPr>
          <a:noFill/>
        </p:spPr>
        <p:txBody>
          <a:bodyPr/>
          <a:lstStyle/>
          <a:p>
            <a:fld id="{D7F52C93-C04C-4E3B-B24B-B5C2921AD50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r>
              <a:rPr lang="en-US" dirty="0" smtClean="0"/>
              <a:t>If the answers to the questions supported a programmatic change, who would be the person to lead that change? In this example, it is the Head of the Regional Health Management Committee. You will note the ‘DM’ before the name. This indicates the individual who is the true decision maker </a:t>
            </a:r>
            <a:r>
              <a:rPr kumimoji="0" lang="en-US" sz="1200" b="0" i="0" u="none" strike="noStrike" cap="none" normalizeH="0" baseline="0" dirty="0" smtClean="0">
                <a:ln>
                  <a:noFill/>
                </a:ln>
                <a:solidFill>
                  <a:srgbClr val="005A58"/>
                </a:solidFill>
                <a:effectLst/>
                <a:latin typeface="Arial" charset="0"/>
              </a:rPr>
              <a:t>–</a:t>
            </a:r>
            <a:r>
              <a:rPr lang="en-US" dirty="0" smtClean="0"/>
              <a:t> the person who has the responsibility to make a programmatic change. Also note that other stakeholders are indicated in this column as ‘OS’ – other stakeholders. These are the other stakeholders who would be interested in the answers to the programmatic questions, the decisions that are made, and who would be affected by a programmatic change to PMTCT programs. These stakeholders would perhaps be other providers, the division of clinical training, or the supplier of PMTCT supplies.</a:t>
            </a:r>
          </a:p>
          <a:p>
            <a:endParaRPr lang="en-US" dirty="0" smtClean="0"/>
          </a:p>
        </p:txBody>
      </p:sp>
      <p:sp>
        <p:nvSpPr>
          <p:cNvPr id="136195" name="Slide Number Placeholder 3"/>
          <p:cNvSpPr>
            <a:spLocks noGrp="1"/>
          </p:cNvSpPr>
          <p:nvPr>
            <p:ph type="sldNum" sz="quarter" idx="5"/>
          </p:nvPr>
        </p:nvSpPr>
        <p:spPr>
          <a:noFill/>
        </p:spPr>
        <p:txBody>
          <a:bodyPr/>
          <a:lstStyle/>
          <a:p>
            <a:fld id="{8DC86E57-5FC2-4753-83DF-46C0273222CB}"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96F8D2E5-D1B7-4176-B29D-C9BB0176B55D}" type="slidenum">
              <a:rPr lang="en-US" smtClean="0"/>
              <a:pPr/>
              <a:t>3</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lnSpc>
                <a:spcPct val="90000"/>
              </a:lnSpc>
            </a:pPr>
            <a:r>
              <a:rPr lang="en-US" sz="1000" dirty="0" smtClean="0"/>
              <a:t>By the end of this session, the learner will be able to: </a:t>
            </a:r>
          </a:p>
          <a:p>
            <a:pPr eaLnBrk="1" hangingPunct="1">
              <a:lnSpc>
                <a:spcPct val="90000"/>
              </a:lnSpc>
            </a:pPr>
            <a:endParaRPr lang="en-US" sz="1000" dirty="0" smtClean="0"/>
          </a:p>
          <a:p>
            <a:pPr eaLnBrk="1" hangingPunct="1">
              <a:lnSpc>
                <a:spcPct val="90000"/>
              </a:lnSpc>
            </a:pPr>
            <a:r>
              <a:rPr lang="en-US" sz="1000" i="1" dirty="0" smtClean="0"/>
              <a:t>NOTE to facilitator:  </a:t>
            </a:r>
            <a:r>
              <a:rPr lang="en-US" sz="1000" dirty="0" smtClean="0"/>
              <a:t>Read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xfrm>
            <a:off x="746125" y="4379913"/>
            <a:ext cx="5599113" cy="4176712"/>
          </a:xfrm>
          <a:noFill/>
          <a:ln/>
        </p:spPr>
        <p:txBody>
          <a:bodyPr/>
          <a:lstStyle/>
          <a:p>
            <a:pPr defTabSz="930275"/>
            <a:r>
              <a:rPr lang="en-US" i="1" dirty="0" smtClean="0"/>
              <a:t>NOTE to facilitator:  </a:t>
            </a:r>
            <a:r>
              <a:rPr lang="en-US" dirty="0" smtClean="0"/>
              <a:t>Click to reveal animation.</a:t>
            </a:r>
          </a:p>
          <a:p>
            <a:pPr defTabSz="930275"/>
            <a:endParaRPr lang="en-US" dirty="0" smtClean="0"/>
          </a:p>
          <a:p>
            <a:pPr defTabSz="930275"/>
            <a:r>
              <a:rPr lang="en-US" dirty="0" smtClean="0"/>
              <a:t>Now let’s look at the next two columns, Indicator/Data and Data Source. In these two columns, you link your decision with data. So, looking back at our example, we need to answer the following questions. </a:t>
            </a:r>
            <a:r>
              <a:rPr lang="en-US" i="1" dirty="0" smtClean="0"/>
              <a:t>(next slide)</a:t>
            </a:r>
          </a:p>
          <a:p>
            <a:pPr defTabSz="930275"/>
            <a:endParaRPr lang="en-US" dirty="0" smtClean="0"/>
          </a:p>
          <a:p>
            <a:pPr defTabSz="930275"/>
            <a:endParaRPr lang="en-US" dirty="0" smtClean="0"/>
          </a:p>
        </p:txBody>
      </p:sp>
      <p:sp>
        <p:nvSpPr>
          <p:cNvPr id="138243" name="Slide Number Placeholder 3"/>
          <p:cNvSpPr>
            <a:spLocks noGrp="1"/>
          </p:cNvSpPr>
          <p:nvPr>
            <p:ph type="sldNum" sz="quarter" idx="5"/>
          </p:nvPr>
        </p:nvSpPr>
        <p:spPr>
          <a:noFill/>
        </p:spPr>
        <p:txBody>
          <a:bodyPr/>
          <a:lstStyle/>
          <a:p>
            <a:fld id="{215D9816-F622-465A-88A2-8AE63C49BA18}"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r>
              <a:rPr lang="en-US" dirty="0" smtClean="0"/>
              <a:t>1) Are we reaching testing targets in PMTCT?</a:t>
            </a:r>
          </a:p>
          <a:p>
            <a:r>
              <a:rPr lang="en-US" dirty="0" smtClean="0"/>
              <a:t>2) Do we have sufficient test kits?</a:t>
            </a:r>
          </a:p>
          <a:p>
            <a:r>
              <a:rPr lang="en-US" dirty="0" smtClean="0"/>
              <a:t>3) What is nurse-to-client ratio in the clinic?</a:t>
            </a:r>
          </a:p>
          <a:p>
            <a:endParaRPr lang="en-US" dirty="0" smtClean="0"/>
          </a:p>
          <a:p>
            <a:r>
              <a:rPr lang="en-US" dirty="0" smtClean="0"/>
              <a:t>To answer these questions, you will need specific data from your service statistics and logistics management system, so you indicate that in the appropriate column. In the Indicator/Data column (to the left), you specify the indicator in your RHIS that captures this information. Once these questions are answered, you can share your findings with the key decision makers and then take action.</a:t>
            </a:r>
          </a:p>
          <a:p>
            <a:endParaRPr lang="en-US" dirty="0" smtClean="0"/>
          </a:p>
        </p:txBody>
      </p:sp>
      <p:sp>
        <p:nvSpPr>
          <p:cNvPr id="140291" name="Slide Number Placeholder 3"/>
          <p:cNvSpPr>
            <a:spLocks noGrp="1"/>
          </p:cNvSpPr>
          <p:nvPr>
            <p:ph type="sldNum" sz="quarter" idx="5"/>
          </p:nvPr>
        </p:nvSpPr>
        <p:spPr>
          <a:noFill/>
        </p:spPr>
        <p:txBody>
          <a:bodyPr/>
          <a:lstStyle/>
          <a:p>
            <a:fld id="{EC8E6F87-4624-445F-B84B-DF27D3E0C82B}"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r>
              <a:rPr lang="en-US" dirty="0" smtClean="0"/>
              <a:t>Next you fill in the Timeline/Analysis column, which is where you indicate when you will complete your analysis and communicate it to the appropriate stakeholders. In this column, you also can indicate when you need to make your decision or take action.</a:t>
            </a:r>
          </a:p>
        </p:txBody>
      </p:sp>
      <p:sp>
        <p:nvSpPr>
          <p:cNvPr id="142339" name="Slide Number Placeholder 3"/>
          <p:cNvSpPr>
            <a:spLocks noGrp="1"/>
          </p:cNvSpPr>
          <p:nvPr>
            <p:ph type="sldNum" sz="quarter" idx="5"/>
          </p:nvPr>
        </p:nvSpPr>
        <p:spPr>
          <a:noFill/>
        </p:spPr>
        <p:txBody>
          <a:bodyPr/>
          <a:lstStyle/>
          <a:p>
            <a:fld id="{54A69661-8833-437B-9E7A-CDE26285CE0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r>
              <a:rPr lang="en-US" dirty="0" smtClean="0"/>
              <a:t>In this column, you indicate the date by which you need to answer the question and make the decision. This column helps you to set dates for incorporating data use into your job. Note in this example that there are multiple dates entered. </a:t>
            </a:r>
          </a:p>
          <a:p>
            <a:endParaRPr lang="en-US" dirty="0" smtClean="0"/>
          </a:p>
          <a:p>
            <a:r>
              <a:rPr lang="en-US" dirty="0" smtClean="0"/>
              <a:t>The question that interests</a:t>
            </a:r>
            <a:r>
              <a:rPr lang="en-US" baseline="0" dirty="0" smtClean="0"/>
              <a:t> </a:t>
            </a:r>
            <a:r>
              <a:rPr lang="en-US" dirty="0" smtClean="0"/>
              <a:t>the provider is one that requires regular monitoring. Because of this, the provider will review data every three months to determine if the facility is meeting the programmatic targets and if there are sufficient commodities to support program activities. </a:t>
            </a:r>
          </a:p>
          <a:p>
            <a:endParaRPr lang="en-US" dirty="0" smtClean="0"/>
          </a:p>
          <a:p>
            <a:r>
              <a:rPr lang="en-US" dirty="0" smtClean="0"/>
              <a:t>September 2011 is in bold because it is the date when the new strategic plan will be drafted to program activities and funds for the 2012 health program – it is when the key decision maker needs to take action on the findings of the analysis. </a:t>
            </a:r>
          </a:p>
        </p:txBody>
      </p:sp>
      <p:sp>
        <p:nvSpPr>
          <p:cNvPr id="144387" name="Slide Number Placeholder 3"/>
          <p:cNvSpPr>
            <a:spLocks noGrp="1"/>
          </p:cNvSpPr>
          <p:nvPr>
            <p:ph type="sldNum" sz="quarter" idx="5"/>
          </p:nvPr>
        </p:nvSpPr>
        <p:spPr>
          <a:noFill/>
        </p:spPr>
        <p:txBody>
          <a:bodyPr/>
          <a:lstStyle/>
          <a:p>
            <a:fld id="{8D7B7BFB-3625-492F-B404-5B7CCD40B66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r>
              <a:rPr lang="en-US" dirty="0" smtClean="0"/>
              <a:t>In the last column, you indicate how you will inform the decision maker and other stakeholders of the data-informed decision. When completing this column, think back to our session on feedback. What mechanism or format will you use to inform others?  </a:t>
            </a:r>
          </a:p>
          <a:p>
            <a:endParaRPr lang="en-US" dirty="0" smtClean="0"/>
          </a:p>
        </p:txBody>
      </p:sp>
      <p:sp>
        <p:nvSpPr>
          <p:cNvPr id="146435" name="Slide Number Placeholder 3"/>
          <p:cNvSpPr>
            <a:spLocks noGrp="1"/>
          </p:cNvSpPr>
          <p:nvPr>
            <p:ph type="sldNum" sz="quarter" idx="5"/>
          </p:nvPr>
        </p:nvSpPr>
        <p:spPr>
          <a:noFill/>
        </p:spPr>
        <p:txBody>
          <a:bodyPr/>
          <a:lstStyle/>
          <a:p>
            <a:fld id="{F00601EB-6AB8-40E3-9D42-9EB43036B8AD}"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r>
              <a:rPr lang="en-US" dirty="0" smtClean="0"/>
              <a:t>In the case of our example, perhaps you would prepare a short paragraph summarizing the findings of your analysis and highlighting the programmatic recommendation. This would be presented to the stakeholders outlined in the stakeholder column. </a:t>
            </a:r>
          </a:p>
        </p:txBody>
      </p:sp>
      <p:sp>
        <p:nvSpPr>
          <p:cNvPr id="148483" name="Slide Number Placeholder 3"/>
          <p:cNvSpPr>
            <a:spLocks noGrp="1"/>
          </p:cNvSpPr>
          <p:nvPr>
            <p:ph type="sldNum" sz="quarter" idx="5"/>
          </p:nvPr>
        </p:nvSpPr>
        <p:spPr>
          <a:noFill/>
        </p:spPr>
        <p:txBody>
          <a:bodyPr/>
          <a:lstStyle/>
          <a:p>
            <a:fld id="{C5B65F75-36E7-476C-A78F-15D0C5382FDC}"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r>
              <a:rPr lang="en-US" i="1" dirty="0" smtClean="0"/>
              <a:t>NOTE to facilitator</a:t>
            </a:r>
            <a:r>
              <a:rPr lang="en-US" dirty="0" smtClean="0"/>
              <a:t>:  Click mouse to reveal animation.</a:t>
            </a:r>
          </a:p>
          <a:p>
            <a:endParaRPr lang="en-US" dirty="0" smtClean="0"/>
          </a:p>
          <a:p>
            <a:r>
              <a:rPr lang="en-US" dirty="0" smtClean="0"/>
              <a:t>Last, we fill in the Decision/Action column. In our example, let’s assume that the analysis informed us that the PMTCT program was nowhere close to meeting its targets for the year, the client-to-nurse ratio was far below acceptable, and there were sufficient test kits to reach programmatic targets. After this information was discussed with key stakeholders and interpreted in the context of the PMTCT program, the Head of the Regional Health Committee decided that additional PMTCT counselors would improve program performance. So, we fill in column 1 with this information.</a:t>
            </a:r>
          </a:p>
          <a:p>
            <a:endParaRPr lang="en-US" dirty="0" smtClean="0"/>
          </a:p>
          <a:p>
            <a:r>
              <a:rPr lang="en-US" b="1" dirty="0" smtClean="0"/>
              <a:t>It is important to note that this tool can be applied in different ways, depending on the needs of the user. If the decision is known and clear, users will start with column 1 first and work their way across the matrix to the right.  </a:t>
            </a:r>
          </a:p>
        </p:txBody>
      </p:sp>
      <p:sp>
        <p:nvSpPr>
          <p:cNvPr id="150531" name="Slide Number Placeholder 3"/>
          <p:cNvSpPr>
            <a:spLocks noGrp="1"/>
          </p:cNvSpPr>
          <p:nvPr>
            <p:ph type="sldNum" sz="quarter" idx="5"/>
          </p:nvPr>
        </p:nvSpPr>
        <p:spPr>
          <a:noFill/>
        </p:spPr>
        <p:txBody>
          <a:bodyPr/>
          <a:lstStyle/>
          <a:p>
            <a:fld id="{679D824C-C9A3-4F72-88C9-2BD2E873A80D}"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r>
              <a:rPr lang="en-US" dirty="0" smtClean="0"/>
              <a:t>The Framework for Linking Data with Action is a management tool – a combination of template and process – that serves three key purposes:</a:t>
            </a:r>
          </a:p>
          <a:p>
            <a:endParaRPr lang="en-US" dirty="0" smtClean="0"/>
          </a:p>
          <a:p>
            <a:r>
              <a:rPr lang="en-US" b="1" dirty="0" smtClean="0"/>
              <a:t>1) Creates a time-bound plan for data-informed decision making </a:t>
            </a:r>
            <a:r>
              <a:rPr lang="en-US" dirty="0" smtClean="0"/>
              <a:t>by setting dates by which that data should be reviewed in relation to key programmatic questions and upcoming decisions.  </a:t>
            </a:r>
          </a:p>
          <a:p>
            <a:endParaRPr lang="en-US" dirty="0" smtClean="0"/>
          </a:p>
          <a:p>
            <a:r>
              <a:rPr lang="en-US" b="1" dirty="0" smtClean="0"/>
              <a:t>2) Encourages greater use of existing information </a:t>
            </a:r>
            <a:r>
              <a:rPr lang="en-US" b="0" dirty="0" smtClean="0"/>
              <a:t>by</a:t>
            </a:r>
            <a:r>
              <a:rPr lang="en-US" b="1" dirty="0" smtClean="0"/>
              <a:t> </a:t>
            </a:r>
            <a:r>
              <a:rPr lang="en-US" dirty="0" smtClean="0"/>
              <a:t>identifying existing data resources and linking that information with the programmatic questions that need answers to support evidence-based decision making.</a:t>
            </a:r>
          </a:p>
          <a:p>
            <a:endParaRPr lang="en-US" dirty="0" smtClean="0"/>
          </a:p>
          <a:p>
            <a:r>
              <a:rPr lang="en-US" dirty="0" smtClean="0"/>
              <a:t>And last, it provides you with a data-informed decision-making ‘record’ so that you can – </a:t>
            </a:r>
          </a:p>
          <a:p>
            <a:endParaRPr lang="en-US" dirty="0" smtClean="0"/>
          </a:p>
          <a:p>
            <a:r>
              <a:rPr lang="en-US" b="1" dirty="0" smtClean="0"/>
              <a:t>3) Monitor the use of information in decision making – </a:t>
            </a:r>
            <a:r>
              <a:rPr lang="en-US" dirty="0" smtClean="0"/>
              <a:t>Provides</a:t>
            </a:r>
            <a:r>
              <a:rPr lang="en-US" b="1" dirty="0" smtClean="0"/>
              <a:t> </a:t>
            </a:r>
            <a:r>
              <a:rPr lang="en-US" dirty="0" smtClean="0"/>
              <a:t>a timeline for conducting analyses and making decisions.</a:t>
            </a:r>
          </a:p>
          <a:p>
            <a:endParaRPr lang="en-US" dirty="0" smtClean="0"/>
          </a:p>
        </p:txBody>
      </p:sp>
      <p:sp>
        <p:nvSpPr>
          <p:cNvPr id="152579" name="Slide Number Placeholder 3"/>
          <p:cNvSpPr>
            <a:spLocks noGrp="1"/>
          </p:cNvSpPr>
          <p:nvPr>
            <p:ph type="sldNum" sz="quarter" idx="5"/>
          </p:nvPr>
        </p:nvSpPr>
        <p:spPr>
          <a:noFill/>
        </p:spPr>
        <p:txBody>
          <a:bodyPr/>
          <a:lstStyle/>
          <a:p>
            <a:fld id="{7CCC219B-DF99-42E3-8E59-2D2B02B10E8C}"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r>
              <a:rPr lang="en-US" dirty="0" smtClean="0"/>
              <a:t>Now we’re going to practice applying the Framework for Linking Data with Action.</a:t>
            </a:r>
          </a:p>
          <a:p>
            <a:endParaRPr lang="en-US" dirty="0" smtClean="0"/>
          </a:p>
          <a:p>
            <a:r>
              <a:rPr lang="en-US" i="1" dirty="0" smtClean="0"/>
              <a:t>NOTE to facilitator:  </a:t>
            </a:r>
            <a:r>
              <a:rPr lang="en-US" dirty="0" smtClean="0"/>
              <a:t>Divide the group into small groups of six</a:t>
            </a:r>
            <a:r>
              <a:rPr lang="en-US" baseline="0" dirty="0" smtClean="0"/>
              <a:t> to eight</a:t>
            </a:r>
            <a:r>
              <a:rPr lang="en-US" dirty="0" smtClean="0"/>
              <a:t> people per group. Read slide.</a:t>
            </a:r>
          </a:p>
        </p:txBody>
      </p:sp>
      <p:sp>
        <p:nvSpPr>
          <p:cNvPr id="154627" name="Slide Number Placeholder 3"/>
          <p:cNvSpPr>
            <a:spLocks noGrp="1"/>
          </p:cNvSpPr>
          <p:nvPr>
            <p:ph type="sldNum" sz="quarter" idx="5"/>
          </p:nvPr>
        </p:nvSpPr>
        <p:spPr>
          <a:noFill/>
        </p:spPr>
        <p:txBody>
          <a:bodyPr/>
          <a:lstStyle/>
          <a:p>
            <a:fld id="{BF3C5419-4799-45C5-83BE-FB049D08A2E3}"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r>
              <a:rPr lang="en-US" dirty="0" smtClean="0"/>
              <a:t>Once you have completed the exercise, each break-out group will share its experiences with the larger group.  </a:t>
            </a:r>
          </a:p>
          <a:p>
            <a:endParaRPr lang="en-US" dirty="0" smtClean="0"/>
          </a:p>
          <a:p>
            <a:r>
              <a:rPr lang="en-US" i="1" dirty="0" smtClean="0"/>
              <a:t>NOTE to facilitator:  </a:t>
            </a:r>
            <a:r>
              <a:rPr lang="en-US" dirty="0" smtClean="0"/>
              <a:t>Read slide. After each group has presented its work, encourage the large group to comment and ask questions about how the Framework can be improved. </a:t>
            </a:r>
          </a:p>
        </p:txBody>
      </p:sp>
      <p:sp>
        <p:nvSpPr>
          <p:cNvPr id="156675" name="Slide Number Placeholder 3"/>
          <p:cNvSpPr>
            <a:spLocks noGrp="1"/>
          </p:cNvSpPr>
          <p:nvPr>
            <p:ph type="sldNum" sz="quarter" idx="5"/>
          </p:nvPr>
        </p:nvSpPr>
        <p:spPr>
          <a:noFill/>
        </p:spPr>
        <p:txBody>
          <a:bodyPr/>
          <a:lstStyle/>
          <a:p>
            <a:fld id="{E7E2180C-7D02-4908-900B-54E49D540A35}"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r>
              <a:rPr lang="en-US" dirty="0" smtClean="0"/>
              <a:t>You may recall that earlier in the workshop/training I read a quote from a national-level policymaker in Nigeria. MEASURE Evaluation also interviewed professionals at the facility level. The situation described by the Head of an ART facility in Nigeria is what happens when information is not shared. Unfortunately, this is common to many facilities, programs, and countries.</a:t>
            </a:r>
          </a:p>
          <a:p>
            <a:endParaRPr lang="en-US" dirty="0" smtClean="0"/>
          </a:p>
          <a:p>
            <a:r>
              <a:rPr lang="en-US" i="1" dirty="0" smtClean="0"/>
              <a:t>NOTE to facilitator:  </a:t>
            </a:r>
            <a:r>
              <a:rPr lang="en-US" dirty="0" smtClean="0"/>
              <a:t>Read slide.</a:t>
            </a:r>
          </a:p>
        </p:txBody>
      </p:sp>
      <p:sp>
        <p:nvSpPr>
          <p:cNvPr id="84995" name="Slide Number Placeholder 3"/>
          <p:cNvSpPr>
            <a:spLocks noGrp="1"/>
          </p:cNvSpPr>
          <p:nvPr>
            <p:ph type="sldNum" sz="quarter" idx="5"/>
          </p:nvPr>
        </p:nvSpPr>
        <p:spPr>
          <a:noFill/>
        </p:spPr>
        <p:txBody>
          <a:bodyPr/>
          <a:lstStyle/>
          <a:p>
            <a:fld id="{79A175C6-369D-4B1A-A2FA-A5E4834C917B}"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r>
              <a:rPr lang="en-US" sz="1100" dirty="0" smtClean="0"/>
              <a:t>In this session, we discussed the practical aspects of data use and the importance of planning, reviewing your data, using the Framework for Linking Data with Action, and engaging stakeholders. It is important to consider the other data demand and use concepts and tools from previous sessions and think about how to combine them to maximize data use. The following slides will discuss this combination of concepts and tools and provide an example from Nigeria.</a:t>
            </a:r>
          </a:p>
        </p:txBody>
      </p:sp>
      <p:sp>
        <p:nvSpPr>
          <p:cNvPr id="158723" name="Slide Number Placeholder 3"/>
          <p:cNvSpPr>
            <a:spLocks noGrp="1"/>
          </p:cNvSpPr>
          <p:nvPr>
            <p:ph type="sldNum" sz="quarter" idx="5"/>
          </p:nvPr>
        </p:nvSpPr>
        <p:spPr>
          <a:noFill/>
        </p:spPr>
        <p:txBody>
          <a:bodyPr/>
          <a:lstStyle/>
          <a:p>
            <a:fld id="{8CFE277E-D3C3-4042-9E02-2777DEF2777E}"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p:spPr>
        <p:txBody>
          <a:bodyPr/>
          <a:lstStyle/>
          <a:p>
            <a:pPr eaLnBrk="1" hangingPunct="1">
              <a:spcBef>
                <a:spcPct val="0"/>
              </a:spcBef>
              <a:defRPr/>
            </a:pPr>
            <a:r>
              <a:rPr lang="en-US" dirty="0" smtClean="0"/>
              <a:t>Now that you have participated in this training and have gained the basic knowledge of data demand and use concepts and tools, it is important to remember that improving data use often requires a multifaceted approach. As we discussed at the beginning of the workshop, sometimes a single training workshop, assistance with data analysis, or the implementation of a tool is sufficient to improve data use. Often, though, a single tool implementation or capacity building effort is not enough to attain lasting improvements in data use.  </a:t>
            </a:r>
          </a:p>
          <a:p>
            <a:pPr eaLnBrk="1" hangingPunct="1">
              <a:spcBef>
                <a:spcPct val="0"/>
              </a:spcBef>
              <a:defRPr/>
            </a:pPr>
            <a:endParaRPr lang="en-US" dirty="0" smtClean="0"/>
          </a:p>
          <a:p>
            <a:pPr eaLnBrk="1" hangingPunct="1">
              <a:spcBef>
                <a:spcPct val="0"/>
              </a:spcBef>
              <a:defRPr/>
            </a:pPr>
            <a:r>
              <a:rPr lang="en-US" dirty="0" smtClean="0"/>
              <a:t>A multifaceted </a:t>
            </a:r>
            <a:r>
              <a:rPr lang="en-US" b="1" i="1" dirty="0" smtClean="0"/>
              <a:t>approach</a:t>
            </a:r>
            <a:r>
              <a:rPr lang="en-US" dirty="0" smtClean="0"/>
              <a:t> that employs a combination of:</a:t>
            </a:r>
          </a:p>
          <a:p>
            <a:pPr marL="174433" indent="-174433" eaLnBrk="1" hangingPunct="1">
              <a:spcBef>
                <a:spcPct val="0"/>
              </a:spcBef>
              <a:buFont typeface="Arial" pitchFamily="34" charset="0"/>
              <a:buChar char="•"/>
              <a:defRPr/>
            </a:pPr>
            <a:r>
              <a:rPr lang="en-US" dirty="0" smtClean="0"/>
              <a:t>Assessing current data use practices, capacity building needs, and constraints to data use</a:t>
            </a:r>
          </a:p>
          <a:p>
            <a:pPr marL="174433" indent="-174433" eaLnBrk="1" hangingPunct="1">
              <a:spcBef>
                <a:spcPct val="0"/>
              </a:spcBef>
              <a:buFont typeface="Arial" pitchFamily="34" charset="0"/>
              <a:buChar char="•"/>
              <a:defRPr/>
            </a:pPr>
            <a:r>
              <a:rPr lang="en-US" dirty="0" smtClean="0"/>
              <a:t>Capacity building initiatives (such as the one you are participating in today) </a:t>
            </a:r>
          </a:p>
          <a:p>
            <a:pPr marL="174433" indent="-174433" eaLnBrk="1" hangingPunct="1">
              <a:spcBef>
                <a:spcPct val="0"/>
              </a:spcBef>
              <a:buFont typeface="Arial" pitchFamily="34" charset="0"/>
              <a:buChar char="•"/>
              <a:defRPr/>
            </a:pPr>
            <a:r>
              <a:rPr lang="en-US" dirty="0" smtClean="0"/>
              <a:t>Tool application (many of which we discussed in this training)</a:t>
            </a:r>
          </a:p>
          <a:p>
            <a:pPr marL="174433" indent="-174433" eaLnBrk="1" hangingPunct="1">
              <a:spcBef>
                <a:spcPct val="0"/>
              </a:spcBef>
              <a:buFont typeface="Arial" pitchFamily="34" charset="0"/>
              <a:buChar char="•"/>
              <a:defRPr/>
            </a:pPr>
            <a:r>
              <a:rPr lang="en-US" dirty="0" smtClean="0"/>
              <a:t>Organizational development (such as improving data sharing mechanisms) </a:t>
            </a:r>
          </a:p>
          <a:p>
            <a:pPr marL="174433" indent="-174433" eaLnBrk="1" hangingPunct="1">
              <a:spcBef>
                <a:spcPct val="0"/>
              </a:spcBef>
              <a:buFont typeface="Arial" pitchFamily="34" charset="0"/>
              <a:buChar char="•"/>
              <a:defRPr/>
            </a:pPr>
            <a:r>
              <a:rPr lang="en-US" dirty="0" smtClean="0"/>
              <a:t>Other techniques often are needed to strengthen demand for and use of information, such as bringing data users and data producers together.  </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The multifaceted approach allows for data use interventions that are tailored to specific needs and contexts.  </a:t>
            </a:r>
          </a:p>
          <a:p>
            <a:pPr eaLnBrk="1" hangingPunct="1">
              <a:spcBef>
                <a:spcPct val="0"/>
              </a:spcBef>
              <a:defRPr/>
            </a:pPr>
            <a:endParaRPr lang="en-US" dirty="0" smtClean="0"/>
          </a:p>
          <a:p>
            <a:pPr eaLnBrk="1" hangingPunct="1">
              <a:spcBef>
                <a:spcPct val="0"/>
              </a:spcBef>
              <a:defRPr/>
            </a:pPr>
            <a:r>
              <a:rPr lang="en-US" dirty="0" smtClean="0"/>
              <a:t>To illustrate this point, we will discuss an example of this multifaceted approach that was implemented by MEASURE Evaluation in Nigeria.</a:t>
            </a:r>
          </a:p>
          <a:p>
            <a:pPr eaLnBrk="1" hangingPunct="1">
              <a:spcBef>
                <a:spcPct val="0"/>
              </a:spcBef>
              <a:defRPr/>
            </a:pPr>
            <a:endParaRPr lang="en-US" dirty="0" smtClean="0"/>
          </a:p>
        </p:txBody>
      </p:sp>
      <p:sp>
        <p:nvSpPr>
          <p:cNvPr id="160771" name="Slide Number Placeholder 3"/>
          <p:cNvSpPr>
            <a:spLocks noGrp="1"/>
          </p:cNvSpPr>
          <p:nvPr>
            <p:ph type="sldNum" sz="quarter" idx="5"/>
          </p:nvPr>
        </p:nvSpPr>
        <p:spPr>
          <a:noFill/>
        </p:spPr>
        <p:txBody>
          <a:bodyPr/>
          <a:lstStyle/>
          <a:p>
            <a:fld id="{0891CABA-044C-4152-9BAE-7CEB737C216D}" type="slidenum">
              <a:rPr lang="en-US" smtClean="0">
                <a:latin typeface="Calibri" pitchFamily="34" charset="0"/>
              </a:rPr>
              <a:pPr/>
              <a:t>41</a:t>
            </a:fld>
            <a:endParaRPr 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r>
              <a:rPr lang="en-US" dirty="0" smtClean="0"/>
              <a:t>The </a:t>
            </a:r>
            <a:r>
              <a:rPr lang="en-US" dirty="0" err="1" smtClean="0"/>
              <a:t>AIDSRelief</a:t>
            </a:r>
            <a:r>
              <a:rPr lang="en-US" dirty="0" smtClean="0"/>
              <a:t> Nigeria project works to ensure access to high-quality antiretroviral therapy for HIV-infected persons and develop sustainable indigenous capacity in Nigeria. The project is dedicated to collecting and using program data to improve HIV/AIDS services. Even with a data-informed decision mandate, </a:t>
            </a:r>
            <a:r>
              <a:rPr lang="en-US" dirty="0" err="1" smtClean="0"/>
              <a:t>AIDSRelief</a:t>
            </a:r>
            <a:r>
              <a:rPr lang="en-US" dirty="0" smtClean="0"/>
              <a:t> Nigeria noted that data were not being used effectively at sites or within the project. The M&amp;E staff noted a pervasive mistrust of data among staff and at facilities, as well as a lack of understanding of how routinely collected data could be used. In particular,</a:t>
            </a:r>
            <a:r>
              <a:rPr lang="en-US" baseline="0" dirty="0" smtClean="0"/>
              <a:t> t</a:t>
            </a:r>
            <a:r>
              <a:rPr lang="en-US" dirty="0" smtClean="0"/>
              <a:t>hey were concerned about reported misunderstandings of how key indicators are calculated and what they mean for program improvement. MEASURE Evaluation and </a:t>
            </a:r>
            <a:r>
              <a:rPr lang="en-US" dirty="0" err="1" smtClean="0"/>
              <a:t>AIDSRelief</a:t>
            </a:r>
            <a:r>
              <a:rPr lang="en-US" dirty="0" smtClean="0"/>
              <a:t> Nigeria identified an opportunity to collaborate to strengthen the use of data and information within this service delivery project.  </a:t>
            </a:r>
          </a:p>
        </p:txBody>
      </p:sp>
      <p:sp>
        <p:nvSpPr>
          <p:cNvPr id="162819" name="Slide Number Placeholder 3"/>
          <p:cNvSpPr>
            <a:spLocks noGrp="1"/>
          </p:cNvSpPr>
          <p:nvPr>
            <p:ph type="sldNum" sz="quarter" idx="5"/>
          </p:nvPr>
        </p:nvSpPr>
        <p:spPr>
          <a:noFill/>
        </p:spPr>
        <p:txBody>
          <a:bodyPr/>
          <a:lstStyle/>
          <a:p>
            <a:fld id="{907A7774-D4C4-434D-85DB-AD048304DC04}" type="slidenum">
              <a:rPr lang="en-US" smtClean="0">
                <a:solidFill>
                  <a:srgbClr val="000000"/>
                </a:solidFill>
                <a:latin typeface="Calibri" pitchFamily="34" charset="0"/>
              </a:rPr>
              <a:pPr/>
              <a:t>42</a:t>
            </a:fld>
            <a:endParaRPr lang="en-US" smtClean="0">
              <a:solidFill>
                <a:srgbClr val="000000"/>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p:spPr>
        <p:txBody>
          <a:bodyPr/>
          <a:lstStyle/>
          <a:p>
            <a:pPr eaLnBrk="1" hangingPunct="1">
              <a:spcBef>
                <a:spcPct val="0"/>
              </a:spcBef>
            </a:pPr>
            <a:r>
              <a:rPr lang="en-US" dirty="0" smtClean="0"/>
              <a:t>In response to this context, a multifaceted approach to improve data use was implemented with </a:t>
            </a:r>
            <a:r>
              <a:rPr lang="en-US" dirty="0" err="1" smtClean="0"/>
              <a:t>AIDSRelief</a:t>
            </a:r>
            <a:r>
              <a:rPr lang="en-US" dirty="0" smtClean="0"/>
              <a:t>.  As a reminder, the approach consists of three elements: rapid assessment, capacity building, and organizational support.</a:t>
            </a:r>
          </a:p>
          <a:p>
            <a:pPr eaLnBrk="1" hangingPunct="1">
              <a:spcBef>
                <a:spcPct val="0"/>
              </a:spcBef>
            </a:pPr>
            <a:endParaRPr lang="en-US" dirty="0" smtClean="0"/>
          </a:p>
          <a:p>
            <a:pPr eaLnBrk="1" hangingPunct="1">
              <a:spcBef>
                <a:spcPct val="0"/>
              </a:spcBef>
            </a:pPr>
            <a:endParaRPr lang="en-US" dirty="0" smtClean="0"/>
          </a:p>
        </p:txBody>
      </p:sp>
      <p:sp>
        <p:nvSpPr>
          <p:cNvPr id="165891" name="Slide Number Placeholder 3"/>
          <p:cNvSpPr>
            <a:spLocks noGrp="1"/>
          </p:cNvSpPr>
          <p:nvPr>
            <p:ph type="sldNum" sz="quarter" idx="5"/>
          </p:nvPr>
        </p:nvSpPr>
        <p:spPr>
          <a:noFill/>
        </p:spPr>
        <p:txBody>
          <a:bodyPr/>
          <a:lstStyle/>
          <a:p>
            <a:fld id="{532C5F73-08BA-460B-9B75-EDC9982C7556}" type="slidenum">
              <a:rPr lang="en-US" smtClean="0">
                <a:solidFill>
                  <a:srgbClr val="000000"/>
                </a:solidFill>
                <a:latin typeface="Calibri" pitchFamily="34" charset="0"/>
              </a:rPr>
              <a:pPr/>
              <a:t>43</a:t>
            </a:fld>
            <a:endParaRPr lang="en-US" smtClean="0">
              <a:solidFill>
                <a:srgbClr val="000000"/>
              </a:solidFill>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pPr eaLnBrk="1" hangingPunct="1">
              <a:spcBef>
                <a:spcPct val="0"/>
              </a:spcBef>
            </a:pPr>
            <a:r>
              <a:rPr lang="en-US" dirty="0" smtClean="0"/>
              <a:t>First, a rapid Assessment was implemented using the following tools:</a:t>
            </a:r>
          </a:p>
          <a:p>
            <a:pPr eaLnBrk="1" hangingPunct="1">
              <a:spcBef>
                <a:spcPct val="0"/>
              </a:spcBef>
            </a:pPr>
            <a:endParaRPr lang="en-US" dirty="0" smtClean="0"/>
          </a:p>
          <a:p>
            <a:pPr marL="171450" indent="-171450" eaLnBrk="1" hangingPunct="1">
              <a:spcBef>
                <a:spcPct val="0"/>
              </a:spcBef>
              <a:buFont typeface="Arial" pitchFamily="34" charset="0"/>
              <a:buChar char="•"/>
            </a:pPr>
            <a:r>
              <a:rPr lang="en-US" dirty="0" smtClean="0"/>
              <a:t>Stakeholder Analysis and Engagement tool</a:t>
            </a:r>
          </a:p>
          <a:p>
            <a:pPr marL="171450" indent="-171450" eaLnBrk="1" hangingPunct="1">
              <a:spcBef>
                <a:spcPct val="0"/>
              </a:spcBef>
              <a:buFont typeface="Arial" pitchFamily="34" charset="0"/>
              <a:buChar char="•"/>
            </a:pPr>
            <a:r>
              <a:rPr lang="en-US" dirty="0" smtClean="0"/>
              <a:t>Action Plan to Address Barriers to Data Use</a:t>
            </a:r>
          </a:p>
          <a:p>
            <a:pPr marL="171450" indent="-171450" eaLnBrk="1" hangingPunct="1">
              <a:spcBef>
                <a:spcPct val="0"/>
              </a:spcBef>
              <a:buFont typeface="Arial" pitchFamily="34" charset="0"/>
              <a:buChar char="•"/>
            </a:pPr>
            <a:r>
              <a:rPr lang="en-US" dirty="0" smtClean="0"/>
              <a:t>Information Use Mapping</a:t>
            </a:r>
          </a:p>
          <a:p>
            <a:pPr marL="171450" indent="-171450" eaLnBrk="1" hangingPunct="1">
              <a:spcBef>
                <a:spcPct val="0"/>
              </a:spcBef>
              <a:buFont typeface="Arial" pitchFamily="34" charset="0"/>
              <a:buChar char="•"/>
            </a:pPr>
            <a:r>
              <a:rPr lang="en-US" dirty="0" smtClean="0"/>
              <a:t>Framework for Linking Data with Action</a:t>
            </a:r>
          </a:p>
          <a:p>
            <a:pPr eaLnBrk="1" hangingPunct="1">
              <a:spcBef>
                <a:spcPct val="0"/>
              </a:spcBef>
            </a:pPr>
            <a:endParaRPr lang="en-US" dirty="0" smtClean="0"/>
          </a:p>
          <a:p>
            <a:pPr eaLnBrk="1" hangingPunct="1">
              <a:spcBef>
                <a:spcPct val="0"/>
              </a:spcBef>
            </a:pPr>
            <a:r>
              <a:rPr lang="en-US" dirty="0" smtClean="0"/>
              <a:t>Observation of management meetings and processes, discussions with the M&amp;E team, and site visits all were conducted.  </a:t>
            </a:r>
          </a:p>
          <a:p>
            <a:pPr eaLnBrk="1" hangingPunct="1">
              <a:spcBef>
                <a:spcPct val="0"/>
              </a:spcBef>
            </a:pPr>
            <a:endParaRPr lang="en-US" dirty="0" smtClean="0"/>
          </a:p>
          <a:p>
            <a:pPr eaLnBrk="1" hangingPunct="1">
              <a:spcBef>
                <a:spcPct val="0"/>
              </a:spcBef>
            </a:pPr>
            <a:r>
              <a:rPr lang="en-US" dirty="0" smtClean="0"/>
              <a:t>Information from the rapid assessment was used to develop capacity building and organizational support plans.</a:t>
            </a:r>
          </a:p>
          <a:p>
            <a:pPr eaLnBrk="1" hangingPunct="1">
              <a:spcBef>
                <a:spcPct val="0"/>
              </a:spcBef>
            </a:pPr>
            <a:endParaRPr lang="en-US" dirty="0" smtClean="0"/>
          </a:p>
          <a:p>
            <a:pPr eaLnBrk="1" hangingPunct="1">
              <a:spcBef>
                <a:spcPct val="0"/>
              </a:spcBef>
            </a:pPr>
            <a:endParaRPr lang="en-US" dirty="0" smtClean="0"/>
          </a:p>
        </p:txBody>
      </p:sp>
      <p:sp>
        <p:nvSpPr>
          <p:cNvPr id="168963" name="Slide Number Placeholder 3"/>
          <p:cNvSpPr>
            <a:spLocks noGrp="1"/>
          </p:cNvSpPr>
          <p:nvPr>
            <p:ph type="sldNum" sz="quarter" idx="5"/>
          </p:nvPr>
        </p:nvSpPr>
        <p:spPr>
          <a:noFill/>
        </p:spPr>
        <p:txBody>
          <a:bodyPr/>
          <a:lstStyle/>
          <a:p>
            <a:fld id="{707556CE-2454-4B0A-89AE-5A1F8C3E028B}" type="slidenum">
              <a:rPr lang="en-US" smtClean="0">
                <a:solidFill>
                  <a:srgbClr val="000000"/>
                </a:solidFill>
                <a:latin typeface="Calibri" pitchFamily="34" charset="0"/>
              </a:rPr>
              <a:pPr/>
              <a:t>44</a:t>
            </a:fld>
            <a:endParaRPr lang="en-US" smtClean="0">
              <a:solidFill>
                <a:srgbClr val="000000"/>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a:lstStyle/>
          <a:p>
            <a:pPr eaLnBrk="1" hangingPunct="1">
              <a:spcBef>
                <a:spcPct val="0"/>
              </a:spcBef>
            </a:pPr>
            <a:r>
              <a:rPr lang="en-US" dirty="0" smtClean="0"/>
              <a:t>The training resources, or curricula, used during this workshop were used to train members of the organization in many of the same topics we’ve covered together. They include data-informed decision making:</a:t>
            </a:r>
          </a:p>
          <a:p>
            <a:pPr eaLnBrk="1" hangingPunct="1">
              <a:spcBef>
                <a:spcPct val="0"/>
              </a:spcBef>
            </a:pPr>
            <a:endParaRPr lang="en-US" dirty="0" smtClean="0"/>
          </a:p>
          <a:p>
            <a:pPr marL="628650" lvl="1" indent="-171450" eaLnBrk="1" hangingPunct="1">
              <a:spcBef>
                <a:spcPct val="0"/>
              </a:spcBef>
              <a:buFont typeface="Arial" pitchFamily="34" charset="0"/>
              <a:buChar char="•"/>
            </a:pPr>
            <a:r>
              <a:rPr lang="en-US" dirty="0" smtClean="0"/>
              <a:t>Data analysis, interpretation, presentation, communication, and use</a:t>
            </a:r>
          </a:p>
          <a:p>
            <a:pPr marL="628650" lvl="1" indent="-171450" eaLnBrk="1" hangingPunct="1">
              <a:spcBef>
                <a:spcPct val="0"/>
              </a:spcBef>
              <a:buFont typeface="Arial" pitchFamily="34" charset="0"/>
              <a:buChar char="•"/>
            </a:pPr>
            <a:r>
              <a:rPr lang="en-US" dirty="0" smtClean="0"/>
              <a:t>Providing feedback and sharing information</a:t>
            </a:r>
          </a:p>
          <a:p>
            <a:pPr marL="628650" lvl="1" indent="-171450" eaLnBrk="1" hangingPunct="1">
              <a:spcBef>
                <a:spcPct val="0"/>
              </a:spcBef>
              <a:buFont typeface="Arial" pitchFamily="34" charset="0"/>
              <a:buChar char="•"/>
            </a:pPr>
            <a:r>
              <a:rPr lang="en-US" dirty="0" smtClean="0"/>
              <a:t>Developing action plans</a:t>
            </a:r>
          </a:p>
          <a:p>
            <a:pPr marL="628650" lvl="1" indent="-171450" eaLnBrk="1" hangingPunct="1">
              <a:spcBef>
                <a:spcPct val="0"/>
              </a:spcBef>
              <a:buFont typeface="Arial" pitchFamily="34" charset="0"/>
              <a:buChar char="•"/>
            </a:pPr>
            <a:r>
              <a:rPr lang="en-US" dirty="0" smtClean="0"/>
              <a:t>Tools to facilitate data use</a:t>
            </a:r>
          </a:p>
          <a:p>
            <a:pPr lvl="1" eaLnBrk="1" hangingPunct="1">
              <a:spcBef>
                <a:spcPct val="0"/>
              </a:spcBef>
            </a:pPr>
            <a:endParaRPr lang="en-US" dirty="0" smtClean="0"/>
          </a:p>
          <a:p>
            <a:pPr eaLnBrk="1" hangingPunct="1">
              <a:spcBef>
                <a:spcPct val="0"/>
              </a:spcBef>
            </a:pPr>
            <a:r>
              <a:rPr lang="en-US" dirty="0" smtClean="0"/>
              <a:t>The trainings with </a:t>
            </a:r>
            <a:r>
              <a:rPr lang="en-US" dirty="0" err="1" smtClean="0"/>
              <a:t>AIDSRelief</a:t>
            </a:r>
            <a:r>
              <a:rPr lang="en-US" dirty="0" smtClean="0"/>
              <a:t> took place over a year, and each essential group of data users and data producers in the organization was trained on the concepts. Since data users and producers were trained separately in this case, training materials were adapted to highlight the role of each group in their respective trainings.</a:t>
            </a:r>
          </a:p>
          <a:p>
            <a:pPr eaLnBrk="1" hangingPunct="1">
              <a:spcBef>
                <a:spcPct val="0"/>
              </a:spcBef>
            </a:pPr>
            <a:endParaRPr lang="en-US" dirty="0" smtClean="0"/>
          </a:p>
          <a:p>
            <a:pPr eaLnBrk="1" hangingPunct="1"/>
            <a:endParaRPr lang="en-US" dirty="0" smtClean="0"/>
          </a:p>
          <a:p>
            <a:pPr eaLnBrk="1" hangingPunct="1"/>
            <a:endParaRPr lang="en-US" dirty="0" smtClean="0"/>
          </a:p>
          <a:p>
            <a:pPr eaLnBrk="1" hangingPunct="1">
              <a:spcBef>
                <a:spcPct val="0"/>
              </a:spcBef>
            </a:pPr>
            <a:endParaRPr lang="en-US" dirty="0" smtClean="0"/>
          </a:p>
        </p:txBody>
      </p:sp>
      <p:sp>
        <p:nvSpPr>
          <p:cNvPr id="172035" name="Slide Number Placeholder 3"/>
          <p:cNvSpPr>
            <a:spLocks noGrp="1"/>
          </p:cNvSpPr>
          <p:nvPr>
            <p:ph type="sldNum" sz="quarter" idx="5"/>
          </p:nvPr>
        </p:nvSpPr>
        <p:spPr>
          <a:noFill/>
        </p:spPr>
        <p:txBody>
          <a:bodyPr/>
          <a:lstStyle/>
          <a:p>
            <a:fld id="{44C582F8-B563-4B9B-AFB0-36EA8EF8810E}" type="slidenum">
              <a:rPr lang="en-US" smtClean="0">
                <a:solidFill>
                  <a:srgbClr val="000000"/>
                </a:solidFill>
                <a:latin typeface="Calibri" pitchFamily="34" charset="0"/>
              </a:rPr>
              <a:pPr/>
              <a:t>45</a:t>
            </a:fld>
            <a:endParaRPr lang="en-US" smtClean="0">
              <a:solidFill>
                <a:srgbClr val="000000"/>
              </a:solidFill>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r>
              <a:rPr lang="en-US" dirty="0" smtClean="0"/>
              <a:t>Finally, at the organizational level, many activities took place to strengthen data use:</a:t>
            </a:r>
          </a:p>
          <a:p>
            <a:pPr eaLnBrk="1" hangingPunct="1"/>
            <a:endParaRPr lang="en-US" dirty="0" smtClean="0"/>
          </a:p>
          <a:p>
            <a:pPr marL="171450" indent="-171450" eaLnBrk="1" hangingPunct="1">
              <a:buFont typeface="Arial" pitchFamily="34" charset="0"/>
              <a:buChar char="•"/>
            </a:pPr>
            <a:r>
              <a:rPr lang="en-US" dirty="0" smtClean="0"/>
              <a:t>Coaching individuals who participated in the training events – to support what they learned during the training and adapt it to their work settings. </a:t>
            </a:r>
          </a:p>
          <a:p>
            <a:pPr marL="171450" indent="-171450" eaLnBrk="1" hangingPunct="1">
              <a:buFont typeface="Arial" pitchFamily="34" charset="0"/>
              <a:buChar char="•"/>
            </a:pPr>
            <a:r>
              <a:rPr lang="en-US" dirty="0" smtClean="0"/>
              <a:t>A focus on data use issues during regular supervision visits. A special checklist was developed for supervisors to assist them in supervising data use at the facility level.</a:t>
            </a:r>
          </a:p>
          <a:p>
            <a:pPr marL="171450" indent="-171450" eaLnBrk="1" hangingPunct="1">
              <a:buFont typeface="Arial" pitchFamily="34" charset="0"/>
              <a:buChar char="•"/>
            </a:pPr>
            <a:r>
              <a:rPr lang="en-US" dirty="0" smtClean="0"/>
              <a:t>Improving and strengthening feedback mechanisms to improve data sharing.</a:t>
            </a:r>
          </a:p>
          <a:p>
            <a:pPr marL="171450" indent="-171450" eaLnBrk="1" hangingPunct="1">
              <a:buFont typeface="Arial" pitchFamily="34" charset="0"/>
              <a:buChar char="•"/>
            </a:pPr>
            <a:r>
              <a:rPr lang="en-US" dirty="0" smtClean="0"/>
              <a:t>Institutionalizing the </a:t>
            </a:r>
            <a:r>
              <a:rPr lang="en-US" i="1" dirty="0" smtClean="0"/>
              <a:t>Information Use Map </a:t>
            </a:r>
            <a:r>
              <a:rPr lang="en-US" dirty="0" smtClean="0"/>
              <a:t>and</a:t>
            </a:r>
            <a:r>
              <a:rPr lang="en-US" i="1" dirty="0" smtClean="0"/>
              <a:t> Framework for Linking Data with Action.</a:t>
            </a:r>
            <a:r>
              <a:rPr lang="en-US" dirty="0" smtClean="0"/>
              <a:t> </a:t>
            </a:r>
          </a:p>
          <a:p>
            <a:pPr marL="171450" indent="-171450" eaLnBrk="1" hangingPunct="1">
              <a:buFont typeface="Arial" pitchFamily="34" charset="0"/>
              <a:buChar char="•"/>
            </a:pPr>
            <a:r>
              <a:rPr lang="en-US" dirty="0" smtClean="0"/>
              <a:t>Documenting data use.</a:t>
            </a:r>
          </a:p>
          <a:p>
            <a:pPr eaLnBrk="1" hangingPunct="1"/>
            <a:endParaRPr lang="en-US" dirty="0" smtClean="0"/>
          </a:p>
          <a:p>
            <a:pPr eaLnBrk="1" hangingPunct="1"/>
            <a:r>
              <a:rPr lang="en-US" dirty="0" smtClean="0"/>
              <a:t>These steps were essential in creating and refining both the capacity building strategy and organizational support plans. Data users and producers were engaged through these steps.</a:t>
            </a:r>
          </a:p>
          <a:p>
            <a:pPr eaLnBrk="1" hangingPunct="1">
              <a:spcBef>
                <a:spcPct val="0"/>
              </a:spcBef>
            </a:pPr>
            <a:endParaRPr lang="en-US" dirty="0" smtClean="0"/>
          </a:p>
        </p:txBody>
      </p:sp>
      <p:sp>
        <p:nvSpPr>
          <p:cNvPr id="175107" name="Slide Number Placeholder 3"/>
          <p:cNvSpPr>
            <a:spLocks noGrp="1"/>
          </p:cNvSpPr>
          <p:nvPr>
            <p:ph type="sldNum" sz="quarter" idx="5"/>
          </p:nvPr>
        </p:nvSpPr>
        <p:spPr>
          <a:noFill/>
        </p:spPr>
        <p:txBody>
          <a:bodyPr/>
          <a:lstStyle/>
          <a:p>
            <a:fld id="{A3E58AE9-D6D8-4610-8D45-74D5DC3718D2}" type="slidenum">
              <a:rPr lang="en-US" smtClean="0">
                <a:solidFill>
                  <a:srgbClr val="000000"/>
                </a:solidFill>
                <a:latin typeface="Calibri" pitchFamily="34" charset="0"/>
              </a:rPr>
              <a:pPr/>
              <a:t>46</a:t>
            </a:fld>
            <a:endParaRPr lang="en-US" smtClean="0">
              <a:solidFill>
                <a:srgbClr val="000000"/>
              </a:solidFill>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pPr eaLnBrk="1" hangingPunct="1"/>
            <a:r>
              <a:rPr lang="en-US" dirty="0" smtClean="0"/>
              <a:t>Surveys with staff 12 months after the multifaceted approach was implemented revealed that:</a:t>
            </a:r>
          </a:p>
          <a:p>
            <a:pPr eaLnBrk="1" hangingPunct="1"/>
            <a:endParaRPr lang="en-US" dirty="0" smtClean="0"/>
          </a:p>
          <a:p>
            <a:pPr marL="0" indent="0" eaLnBrk="1" hangingPunct="1">
              <a:buFont typeface="Arial" pitchFamily="34" charset="0"/>
              <a:buNone/>
            </a:pPr>
            <a:r>
              <a:rPr lang="en-US" dirty="0" smtClean="0"/>
              <a:t>86% of respondents implemented solutions to identified barriers to data use. This shows that, at an organizational level, changes were being made to facilitate data use.</a:t>
            </a:r>
          </a:p>
          <a:p>
            <a:pPr eaLnBrk="1" hangingPunct="1"/>
            <a:endParaRPr lang="en-US" dirty="0" smtClean="0"/>
          </a:p>
          <a:p>
            <a:pPr eaLnBrk="1" hangingPunct="1"/>
            <a:r>
              <a:rPr lang="en-US" dirty="0" smtClean="0"/>
              <a:t>In addition, individual staff built capacity within the organization. Seventy-six % of M&amp;E officers reported assisting decision makers with data interpretation, which shows that their individual capacity increased, data users and data producers were working together, and improvements were made in the culture of data use.</a:t>
            </a:r>
          </a:p>
          <a:p>
            <a:pPr eaLnBrk="1" hangingPunct="1"/>
            <a:endParaRPr lang="en-US" dirty="0" smtClean="0"/>
          </a:p>
          <a:p>
            <a:pPr eaLnBrk="1" hangingPunct="1"/>
            <a:r>
              <a:rPr lang="en-US" dirty="0" smtClean="0"/>
              <a:t>More than any single element, a multifaceted approach was needed to improve data use with </a:t>
            </a:r>
            <a:r>
              <a:rPr lang="en-US" dirty="0" err="1" smtClean="0"/>
              <a:t>AIDSRelief</a:t>
            </a:r>
            <a:r>
              <a:rPr lang="en-US" dirty="0" smtClean="0"/>
              <a:t> Nigeria.</a:t>
            </a:r>
          </a:p>
          <a:p>
            <a:pPr eaLnBrk="1" hangingPunct="1"/>
            <a:r>
              <a:rPr lang="en-US" dirty="0" smtClean="0"/>
              <a:t> </a:t>
            </a:r>
          </a:p>
        </p:txBody>
      </p:sp>
      <p:sp>
        <p:nvSpPr>
          <p:cNvPr id="177155" name="Slide Number Placeholder 3"/>
          <p:cNvSpPr>
            <a:spLocks noGrp="1"/>
          </p:cNvSpPr>
          <p:nvPr>
            <p:ph type="sldNum" sz="quarter" idx="5"/>
          </p:nvPr>
        </p:nvSpPr>
        <p:spPr>
          <a:noFill/>
        </p:spPr>
        <p:txBody>
          <a:bodyPr/>
          <a:lstStyle/>
          <a:p>
            <a:fld id="{6670936E-A148-46CE-9C7B-B83B0D0D6E71}"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endParaRPr lang="en-US" smtClean="0"/>
          </a:p>
        </p:txBody>
      </p:sp>
      <p:sp>
        <p:nvSpPr>
          <p:cNvPr id="179203" name="Slide Number Placeholder 3"/>
          <p:cNvSpPr>
            <a:spLocks noGrp="1"/>
          </p:cNvSpPr>
          <p:nvPr>
            <p:ph type="sldNum" sz="quarter" idx="5"/>
          </p:nvPr>
        </p:nvSpPr>
        <p:spPr>
          <a:noFill/>
        </p:spPr>
        <p:txBody>
          <a:bodyPr/>
          <a:lstStyle/>
          <a:p>
            <a:fld id="{6827F56D-F4FC-4E45-B3E6-BA367F0E3CB2}" type="slidenum">
              <a:rPr lang="en-US" smtClean="0"/>
              <a:pPr/>
              <a:t>48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xfrm>
            <a:off x="700088" y="4410075"/>
            <a:ext cx="5597525" cy="4378325"/>
          </a:xfrm>
          <a:ln/>
          <a:extLst/>
        </p:spPr>
        <p:txBody>
          <a:bodyPr/>
          <a:lstStyle/>
          <a:p>
            <a:pPr marL="0" lvl="1">
              <a:defRPr/>
            </a:pPr>
            <a:r>
              <a:rPr lang="en-US" dirty="0" smtClean="0">
                <a:latin typeface="Arial" pitchFamily="34" charset="0"/>
              </a:rPr>
              <a:t>As we know, data collection requires the efforts of many individuals within an organization, several organizations and facilities, different levels of government, and community members. The resulting information should be shared just as widely</a:t>
            </a:r>
            <a:r>
              <a:rPr lang="en-US" dirty="0">
                <a:latin typeface="Arial" pitchFamily="34" charset="0"/>
              </a:rPr>
              <a:t>. </a:t>
            </a:r>
            <a:r>
              <a:rPr lang="en-US" dirty="0" smtClean="0">
                <a:latin typeface="Arial" pitchFamily="34" charset="0"/>
              </a:rPr>
              <a:t>Once </a:t>
            </a:r>
            <a:r>
              <a:rPr lang="en-US" dirty="0">
                <a:latin typeface="Arial" pitchFamily="34" charset="0"/>
              </a:rPr>
              <a:t>data </a:t>
            </a:r>
            <a:r>
              <a:rPr lang="en-US" dirty="0" smtClean="0">
                <a:latin typeface="Arial" pitchFamily="34" charset="0"/>
              </a:rPr>
              <a:t>are </a:t>
            </a:r>
            <a:r>
              <a:rPr lang="en-US" dirty="0">
                <a:latin typeface="Arial" pitchFamily="34" charset="0"/>
              </a:rPr>
              <a:t>analyzed</a:t>
            </a:r>
            <a:r>
              <a:rPr lang="en-US" dirty="0" smtClean="0">
                <a:latin typeface="Arial" pitchFamily="34" charset="0"/>
              </a:rPr>
              <a:t>, however, often the </a:t>
            </a:r>
            <a:r>
              <a:rPr lang="en-US" dirty="0">
                <a:latin typeface="Arial" pitchFamily="34" charset="0"/>
              </a:rPr>
              <a:t>information is not made available or accessible to stakeholders who need it for decision </a:t>
            </a:r>
            <a:r>
              <a:rPr lang="en-US" dirty="0" smtClean="0">
                <a:latin typeface="Arial" pitchFamily="34" charset="0"/>
              </a:rPr>
              <a:t>making. </a:t>
            </a:r>
            <a:r>
              <a:rPr lang="en-US" dirty="0">
                <a:latin typeface="Arial" pitchFamily="34" charset="0"/>
              </a:rPr>
              <a:t>Feedback </a:t>
            </a:r>
            <a:r>
              <a:rPr lang="en-US" dirty="0" smtClean="0">
                <a:latin typeface="Arial" pitchFamily="34" charset="0"/>
              </a:rPr>
              <a:t>ensures that those who collected the data benefit from its collection as much as those requesting it. Also, information needs to be shared regularly and in a timely manner so that a ‘culture of information use’ is supported.</a:t>
            </a:r>
          </a:p>
          <a:p>
            <a:pPr marL="0" lvl="1">
              <a:defRPr/>
            </a:pPr>
            <a:endParaRPr lang="en-US" dirty="0" smtClean="0">
              <a:latin typeface="Arial" pitchFamily="34" charset="0"/>
            </a:endParaRPr>
          </a:p>
          <a:p>
            <a:pPr>
              <a:defRPr/>
            </a:pPr>
            <a:r>
              <a:rPr lang="en-US" dirty="0" smtClean="0">
                <a:latin typeface="Arial" pitchFamily="34" charset="0"/>
              </a:rPr>
              <a:t>The sharing – or feedback of information – needs to be done ‘</a:t>
            </a:r>
            <a:r>
              <a:rPr lang="en-US" b="1" dirty="0" smtClean="0">
                <a:latin typeface="Arial" pitchFamily="34" charset="0"/>
              </a:rPr>
              <a:t>up</a:t>
            </a:r>
            <a:r>
              <a:rPr lang="en-US" dirty="0" smtClean="0">
                <a:latin typeface="Arial" pitchFamily="34" charset="0"/>
              </a:rPr>
              <a:t>’ the information hierarchy (from the facility to the district to the province to the national levels) but also </a:t>
            </a:r>
            <a:r>
              <a:rPr lang="en-US" b="1" dirty="0" smtClean="0">
                <a:latin typeface="Arial" pitchFamily="34" charset="0"/>
              </a:rPr>
              <a:t>within</a:t>
            </a:r>
            <a:r>
              <a:rPr lang="en-US" dirty="0" smtClean="0">
                <a:latin typeface="Arial" pitchFamily="34" charset="0"/>
              </a:rPr>
              <a:t> a facility, district, province. Sharing among the other providers and management and </a:t>
            </a:r>
            <a:r>
              <a:rPr lang="en-US" b="1" dirty="0" smtClean="0">
                <a:latin typeface="Arial" pitchFamily="34" charset="0"/>
              </a:rPr>
              <a:t>between</a:t>
            </a:r>
            <a:r>
              <a:rPr lang="en-US" dirty="0" smtClean="0">
                <a:latin typeface="Arial" pitchFamily="34" charset="0"/>
              </a:rPr>
              <a:t> facilities, districts, and provinces is equally important. Last, it needs to be shared </a:t>
            </a:r>
            <a:r>
              <a:rPr lang="en-US" b="1" dirty="0" smtClean="0">
                <a:latin typeface="Arial" pitchFamily="34" charset="0"/>
              </a:rPr>
              <a:t>down</a:t>
            </a:r>
            <a:r>
              <a:rPr lang="en-US" dirty="0" smtClean="0">
                <a:latin typeface="Arial" pitchFamily="34" charset="0"/>
              </a:rPr>
              <a:t> the information hierarchy – from the national level to the province, district, and facility. </a:t>
            </a:r>
          </a:p>
          <a:p>
            <a:pPr>
              <a:defRPr/>
            </a:pPr>
            <a:endParaRPr lang="en-US" dirty="0" smtClean="0">
              <a:solidFill>
                <a:schemeClr val="tx2">
                  <a:lumMod val="75000"/>
                </a:schemeClr>
              </a:solidFill>
            </a:endParaRPr>
          </a:p>
          <a:p>
            <a:pPr>
              <a:defRPr/>
            </a:pPr>
            <a:r>
              <a:rPr lang="en-US" dirty="0" smtClean="0"/>
              <a:t>Feedback is an essential part of the data producer and data user relationship. Without feedback, neither is able to fully fulfill their role. </a:t>
            </a:r>
            <a:r>
              <a:rPr lang="en-US" dirty="0" smtClean="0">
                <a:solidFill>
                  <a:schemeClr val="tx2">
                    <a:lumMod val="75000"/>
                  </a:schemeClr>
                </a:solidFill>
              </a:rPr>
              <a:t>The sharing of data from the data collectors to the data users and then back again also helps to pave a path between data collectors and data users at all levels of the health system.</a:t>
            </a:r>
          </a:p>
          <a:p>
            <a:pPr>
              <a:defRPr/>
            </a:pPr>
            <a:endParaRPr lang="en-US" dirty="0" smtClean="0">
              <a:latin typeface="Arial" pitchFamily="34" charset="0"/>
            </a:endParaRPr>
          </a:p>
        </p:txBody>
      </p:sp>
      <p:sp>
        <p:nvSpPr>
          <p:cNvPr id="87043" name="Slide Number Placeholder 3"/>
          <p:cNvSpPr>
            <a:spLocks noGrp="1"/>
          </p:cNvSpPr>
          <p:nvPr>
            <p:ph type="sldNum" sz="quarter" idx="5"/>
          </p:nvPr>
        </p:nvSpPr>
        <p:spPr>
          <a:noFill/>
        </p:spPr>
        <p:txBody>
          <a:bodyPr/>
          <a:lstStyle/>
          <a:p>
            <a:fld id="{A8615A11-D958-4309-8B54-0351AE4B5BA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0" lvl="1">
              <a:defRPr/>
            </a:pPr>
            <a:r>
              <a:rPr lang="en-US" dirty="0" smtClean="0"/>
              <a:t>Also, when data collectors understand and see the usefulness of data, they are more likely to appreciate and value data. This can translate into higher-quality data collection and the collection of appropriate and useful data. Feedback is also an important element of the management and supervision system. Effective communication helps to ensure the </a:t>
            </a:r>
            <a:r>
              <a:rPr lang="en-US" dirty="0" smtClean="0">
                <a:solidFill>
                  <a:schemeClr val="tx2">
                    <a:lumMod val="75000"/>
                  </a:schemeClr>
                </a:solidFill>
              </a:rPr>
              <a:t>use of information for planning and programmatic improvement. Finally, staff seeing their data and being able to track their progress can function as an incentive to continue to strive to improve service delivery.</a:t>
            </a:r>
            <a:endParaRPr lang="en-US" dirty="0"/>
          </a:p>
        </p:txBody>
      </p:sp>
      <p:sp>
        <p:nvSpPr>
          <p:cNvPr id="89091" name="Slide Number Placeholder 3"/>
          <p:cNvSpPr>
            <a:spLocks noGrp="1"/>
          </p:cNvSpPr>
          <p:nvPr>
            <p:ph type="sldNum" sz="quarter" idx="5"/>
          </p:nvPr>
        </p:nvSpPr>
        <p:spPr>
          <a:noFill/>
        </p:spPr>
        <p:txBody>
          <a:bodyPr/>
          <a:lstStyle/>
          <a:p>
            <a:fld id="{909AB2F2-3E70-467D-99C6-A9F6261CF77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r>
              <a:rPr lang="en-US" dirty="0" smtClean="0"/>
              <a:t>What are some other examples of feedback?</a:t>
            </a:r>
          </a:p>
          <a:p>
            <a:endParaRPr lang="en-US" dirty="0" smtClean="0"/>
          </a:p>
          <a:p>
            <a:r>
              <a:rPr lang="en-US" i="1" dirty="0" smtClean="0"/>
              <a:t>NOTE to facilitator</a:t>
            </a:r>
            <a:r>
              <a:rPr lang="en-US" dirty="0" smtClean="0"/>
              <a:t>:  Read slide</a:t>
            </a:r>
            <a:r>
              <a:rPr lang="en-US" baseline="0" dirty="0" smtClean="0"/>
              <a:t> and</a:t>
            </a:r>
            <a:r>
              <a:rPr lang="en-US" dirty="0" smtClean="0"/>
              <a:t> then ask the group to provide examples of feedback they have either given or received.</a:t>
            </a:r>
          </a:p>
        </p:txBody>
      </p:sp>
      <p:sp>
        <p:nvSpPr>
          <p:cNvPr id="91139" name="Slide Number Placeholder 3"/>
          <p:cNvSpPr>
            <a:spLocks noGrp="1"/>
          </p:cNvSpPr>
          <p:nvPr>
            <p:ph type="sldNum" sz="quarter" idx="5"/>
          </p:nvPr>
        </p:nvSpPr>
        <p:spPr>
          <a:noFill/>
        </p:spPr>
        <p:txBody>
          <a:bodyPr/>
          <a:lstStyle/>
          <a:p>
            <a:fld id="{8B693889-0E41-4F5D-8C1D-B4BAC639957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buFont typeface="Symbol" pitchFamily="18" charset="2"/>
              <a:buNone/>
            </a:pPr>
            <a:r>
              <a:rPr lang="en-US" dirty="0" smtClean="0"/>
              <a:t>Successful feedback contributes to what is known as the information culture. When information becomes available, it is more likely to be used. When information is shared and used, it:</a:t>
            </a:r>
          </a:p>
          <a:p>
            <a:pPr lvl="1">
              <a:buFont typeface="Symbol" pitchFamily="18" charset="2"/>
              <a:buChar char="·"/>
            </a:pPr>
            <a:endParaRPr lang="en-US" dirty="0" smtClean="0"/>
          </a:p>
          <a:p>
            <a:pPr lvl="1">
              <a:buFont typeface="Symbol" pitchFamily="18" charset="2"/>
              <a:buChar char="·"/>
            </a:pPr>
            <a:r>
              <a:rPr lang="en-US" dirty="0" smtClean="0"/>
              <a:t> Becomes an integral part of decision-making processes, including planning, problem solving, choosing alternatives, and giving or receiving feedback.</a:t>
            </a:r>
          </a:p>
          <a:p>
            <a:pPr lvl="1">
              <a:buFont typeface="Symbol" pitchFamily="18" charset="2"/>
              <a:buChar char="·"/>
            </a:pPr>
            <a:r>
              <a:rPr lang="en-US" dirty="0" smtClean="0"/>
              <a:t> Empowers people to ask questions, seek improvement, learn, and improve the quality of programs.</a:t>
            </a:r>
          </a:p>
          <a:p>
            <a:endParaRPr lang="en-US" dirty="0" smtClean="0"/>
          </a:p>
          <a:p>
            <a:endParaRPr lang="en-US" dirty="0" smtClean="0"/>
          </a:p>
        </p:txBody>
      </p:sp>
      <p:sp>
        <p:nvSpPr>
          <p:cNvPr id="93187" name="Slide Number Placeholder 3"/>
          <p:cNvSpPr>
            <a:spLocks noGrp="1"/>
          </p:cNvSpPr>
          <p:nvPr>
            <p:ph type="sldNum" sz="quarter" idx="5"/>
          </p:nvPr>
        </p:nvSpPr>
        <p:spPr>
          <a:noFill/>
        </p:spPr>
        <p:txBody>
          <a:bodyPr/>
          <a:lstStyle/>
          <a:p>
            <a:fld id="{99C4ACBA-EC38-473C-86C9-C2FB2FE2F15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A4B2DED8-1EAB-4D2D-8AAF-7197872B1369}" type="slidenum">
              <a:rPr lang="en-US" smtClean="0"/>
              <a:pPr/>
              <a:t>9</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a:spcBef>
                <a:spcPct val="0"/>
              </a:spcBef>
            </a:pPr>
            <a:r>
              <a:rPr lang="en-US" dirty="0" smtClean="0"/>
              <a:t>When discussing the importance of sharing information, it is helpful to look at information flow.</a:t>
            </a:r>
          </a:p>
          <a:p>
            <a:pPr>
              <a:spcBef>
                <a:spcPct val="0"/>
              </a:spcBef>
            </a:pPr>
            <a:endParaRPr lang="en-US" dirty="0" smtClean="0"/>
          </a:p>
          <a:p>
            <a:pPr>
              <a:spcBef>
                <a:spcPct val="0"/>
              </a:spcBef>
            </a:pPr>
            <a:r>
              <a:rPr lang="en-US" dirty="0" smtClean="0"/>
              <a:t>The flowchart on this slide shows how data can flow effectively from the service delivery level to the higher levels responsible for the supervision of programs (UP the information hierarchy – to the district and eventually national levels). You see in the box on the left that data are collected at the facility level for a specific program area. These data then pass to higher levels (box on the right) for aggregation and use in reporting and hopefully, decision making.</a:t>
            </a:r>
          </a:p>
          <a:p>
            <a:pPr>
              <a:spcBef>
                <a:spcPct val="0"/>
              </a:spcBef>
            </a:pPr>
            <a:endParaRPr lang="en-US" dirty="0" smtClean="0"/>
          </a:p>
          <a:p>
            <a:pPr>
              <a:spcBef>
                <a:spcPct val="0"/>
              </a:spcBef>
            </a:pPr>
            <a:r>
              <a:rPr lang="en-US" dirty="0" smtClean="0"/>
              <a:t>Feedback (as represented by the pink arrow) is an essential part of the information flow process. Reports produced by the higher levels should be shared with service delivery points and organizations to ensure that they are familiar with how other service providers are performing (DOWN the information hierarchy). In addition, the higher level can provide guidance and advice to facilities on an individual level, based on the data they receive.</a:t>
            </a:r>
          </a:p>
          <a:p>
            <a:pPr>
              <a:spcBef>
                <a:spcPct val="0"/>
              </a:spcBef>
            </a:pPr>
            <a:endParaRPr lang="en-US" dirty="0" smtClean="0"/>
          </a:p>
          <a:p>
            <a:pPr>
              <a:spcBef>
                <a:spcPct val="0"/>
              </a:spcBef>
            </a:pPr>
            <a:r>
              <a:rPr lang="en-US" dirty="0" smtClean="0"/>
              <a:t>However, this is not always the case.</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pic>
        <p:nvPicPr>
          <p:cNvPr id="5" name="Picture 5" descr="Vertical_RGB_600"/>
          <p:cNvPicPr>
            <a:picLocks noChangeAspect="1" noChangeArrowheads="1"/>
          </p:cNvPicPr>
          <p:nvPr/>
        </p:nvPicPr>
        <p:blipFill>
          <a:blip r:embed="rId2"/>
          <a:srcRect/>
          <a:stretch>
            <a:fillRect/>
          </a:stretch>
        </p:blipFill>
        <p:spPr bwMode="auto">
          <a:xfrm>
            <a:off x="5568950" y="5059363"/>
            <a:ext cx="1673225" cy="1371600"/>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a:srcRect/>
          <a:stretch>
            <a:fillRect/>
          </a:stretch>
        </p:blipFill>
        <p:spPr bwMode="auto">
          <a:xfrm>
            <a:off x="7504113" y="5021263"/>
            <a:ext cx="1447800" cy="1371600"/>
          </a:xfrm>
          <a:prstGeom prst="rect">
            <a:avLst/>
          </a:prstGeom>
          <a:noFill/>
          <a:ln w="9525">
            <a:noFill/>
            <a:miter lim="800000"/>
            <a:headEnd/>
            <a:tailEnd/>
          </a:ln>
        </p:spPr>
      </p:pic>
      <p:pic>
        <p:nvPicPr>
          <p:cNvPr id="7" name="Picture 13"/>
          <p:cNvPicPr>
            <a:picLocks noChangeAspect="1" noChangeArrowheads="1"/>
          </p:cNvPicPr>
          <p:nvPr userDrawn="1"/>
        </p:nvPicPr>
        <p:blipFill>
          <a:blip r:embed="rId4"/>
          <a:srcRect/>
          <a:stretch>
            <a:fillRect/>
          </a:stretch>
        </p:blipFill>
        <p:spPr bwMode="auto">
          <a:xfrm>
            <a:off x="4494213" y="5308600"/>
            <a:ext cx="758825" cy="911225"/>
          </a:xfrm>
          <a:prstGeom prst="rect">
            <a:avLst/>
          </a:prstGeom>
          <a:noFill/>
          <a:ln w="9525">
            <a:noFill/>
            <a:miter lim="800000"/>
            <a:headEnd/>
            <a:tailEnd/>
          </a:ln>
        </p:spPr>
      </p:pic>
      <p:sp>
        <p:nvSpPr>
          <p:cNvPr id="8" name="Text Box 14"/>
          <p:cNvSpPr txBox="1">
            <a:spLocks noChangeArrowheads="1"/>
          </p:cNvSpPr>
          <p:nvPr userDrawn="1"/>
        </p:nvSpPr>
        <p:spPr bwMode="auto">
          <a:xfrm>
            <a:off x="238125" y="5235575"/>
            <a:ext cx="1101725" cy="915988"/>
          </a:xfrm>
          <a:prstGeom prst="rect">
            <a:avLst/>
          </a:prstGeom>
          <a:noFill/>
          <a:ln w="9525">
            <a:noFill/>
            <a:miter lim="800000"/>
            <a:headEnd/>
            <a:tailEnd/>
          </a:ln>
          <a:effectLst/>
        </p:spPr>
        <p:txBody>
          <a:bodyPr>
            <a:spAutoFit/>
          </a:bodyPr>
          <a:lstStyle/>
          <a:p>
            <a:pPr>
              <a:spcBef>
                <a:spcPct val="50000"/>
              </a:spcBef>
              <a:defRPr/>
            </a:pPr>
            <a:r>
              <a:rPr lang="en-US" b="1">
                <a:solidFill>
                  <a:schemeClr val="folHlink"/>
                </a:solidFill>
              </a:rPr>
              <a:t>ADD Gov’t LOGO</a:t>
            </a:r>
          </a:p>
        </p:txBody>
      </p:sp>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a:t>Click to edit Master title style</a:t>
            </a:r>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a:t>Your Name Here</a:t>
            </a:r>
          </a:p>
          <a:p>
            <a:r>
              <a:rPr lang="en-US"/>
              <a:t>MEASURE Evaluation</a:t>
            </a:r>
          </a:p>
          <a:p>
            <a:r>
              <a:rPr lang="en-US"/>
              <a:t>Date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04A793E-E4DE-41C6-B037-5F4FF8912A4D}"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DB90E4C-2291-4570-A2FE-9535590D2FD7}"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5EED654-74E3-4504-A1D4-2E81CBB396CD}"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562600"/>
            <a:ext cx="9144000" cy="1295400"/>
          </a:xfrm>
          <a:prstGeom prst="rect">
            <a:avLst/>
          </a:prstGeom>
          <a:solidFill>
            <a:schemeClr val="tx1"/>
          </a:solidFill>
          <a:ln w="9525">
            <a:solidFill>
              <a:schemeClr val="tx1"/>
            </a:solidFill>
            <a:miter lim="800000"/>
            <a:headEnd/>
            <a:tailEnd/>
          </a:ln>
          <a:effectLst/>
        </p:spPr>
        <p:txBody>
          <a:bodyPr wrap="none" anchor="ctr"/>
          <a:lstStyle/>
          <a:p>
            <a:pPr>
              <a:defRPr/>
            </a:pPr>
            <a:endParaRPr lang="en-US">
              <a:solidFill>
                <a:srgbClr val="FFFFFF"/>
              </a:solidFill>
              <a:latin typeface="Arial" pitchFamily="34" charset="0"/>
            </a:endParaRPr>
          </a:p>
        </p:txBody>
      </p:sp>
      <p:pic>
        <p:nvPicPr>
          <p:cNvPr id="5" name="Picture 6" descr="logo_2004"/>
          <p:cNvPicPr>
            <a:picLocks noChangeAspect="1" noChangeArrowheads="1"/>
          </p:cNvPicPr>
          <p:nvPr/>
        </p:nvPicPr>
        <p:blipFill>
          <a:blip r:embed="rId2"/>
          <a:srcRect/>
          <a:stretch>
            <a:fillRect/>
          </a:stretch>
        </p:blipFill>
        <p:spPr bwMode="auto">
          <a:xfrm>
            <a:off x="8053388" y="5762625"/>
            <a:ext cx="920750" cy="873125"/>
          </a:xfrm>
          <a:prstGeom prst="rect">
            <a:avLst/>
          </a:prstGeom>
          <a:noFill/>
          <a:ln w="9525">
            <a:noFill/>
            <a:miter lim="800000"/>
            <a:headEnd/>
            <a:tailEnd/>
          </a:ln>
        </p:spPr>
      </p:pic>
      <p:pic>
        <p:nvPicPr>
          <p:cNvPr id="6" name="Picture 8" descr="Vertical_RGB_600"/>
          <p:cNvPicPr>
            <a:picLocks noChangeAspect="1" noChangeArrowheads="1"/>
          </p:cNvPicPr>
          <p:nvPr userDrawn="1"/>
        </p:nvPicPr>
        <p:blipFill>
          <a:blip r:embed="rId3"/>
          <a:srcRect/>
          <a:stretch>
            <a:fillRect/>
          </a:stretch>
        </p:blipFill>
        <p:spPr bwMode="auto">
          <a:xfrm>
            <a:off x="6456363" y="5784850"/>
            <a:ext cx="1092200" cy="895350"/>
          </a:xfrm>
          <a:prstGeom prst="rect">
            <a:avLst/>
          </a:prstGeom>
          <a:noFill/>
          <a:ln w="9525">
            <a:noFill/>
            <a:miter lim="800000"/>
            <a:headEnd/>
            <a:tailEnd/>
          </a:ln>
        </p:spPr>
      </p:pic>
      <p:pic>
        <p:nvPicPr>
          <p:cNvPr id="7" name="Picture 13"/>
          <p:cNvPicPr>
            <a:picLocks noChangeAspect="1" noChangeArrowheads="1"/>
          </p:cNvPicPr>
          <p:nvPr userDrawn="1"/>
        </p:nvPicPr>
        <p:blipFill>
          <a:blip r:embed="rId4"/>
          <a:srcRect/>
          <a:stretch>
            <a:fillRect/>
          </a:stretch>
        </p:blipFill>
        <p:spPr bwMode="auto">
          <a:xfrm>
            <a:off x="5189538" y="5827713"/>
            <a:ext cx="758825" cy="911225"/>
          </a:xfrm>
          <a:prstGeom prst="rect">
            <a:avLst/>
          </a:prstGeom>
          <a:noFill/>
          <a:ln w="9525">
            <a:noFill/>
            <a:miter lim="800000"/>
            <a:headEnd/>
            <a:tailEnd/>
          </a:ln>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a:t>Click to edit Master title style</a:t>
            </a:r>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a:t>Nicole Judice</a:t>
            </a:r>
          </a:p>
          <a:p>
            <a:r>
              <a:rPr lang="en-US"/>
              <a:t>Constella Futures</a:t>
            </a:r>
          </a:p>
          <a:p>
            <a:r>
              <a:rPr lang="en-US"/>
              <a:t>August 14, 2007</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F666D25-C57D-42B7-9441-49739610DEDD}"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A00D6BF-9C2C-4116-8FF8-3C9B63EEFA48}"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C8072A6-E1DC-4979-A5BA-62EC168ACD76}"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9551C2B-EB69-4A37-B384-B1DBCB013F5A}" type="slidenum">
              <a:rPr lang="en-US"/>
              <a:pPr>
                <a:defRPr/>
              </a:pPr>
              <a:t>‹#›</a:t>
            </a:fld>
            <a:endParaRPr 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F13A97E-5D92-4EA8-9159-A9278E856DAB}" type="slidenum">
              <a:rPr lang="en-US"/>
              <a:pPr>
                <a:defRPr/>
              </a:pPr>
              <a:t>‹#›</a:t>
            </a:fld>
            <a:endParaRPr 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DE5B65C-5CF3-4045-A546-96592B7F7798}" type="slidenum">
              <a:rPr lang="en-US"/>
              <a:pPr>
                <a:defRPr/>
              </a:pPr>
              <a:t>‹#›</a:t>
            </a:fld>
            <a:endParaRPr 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523DD22-B351-4731-9986-8293671D9A84}"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D6F82C3-D64E-4750-B434-689949FBFF6B}"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E8FC4AE-4AEB-48AE-8F7B-540CCDD2281D}"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6814501-98D6-4818-8362-58816D0281C3}"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DB8EAD-2FF4-45A3-8CEA-1F592980A972}"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5" name="Picture 5" descr="Vertical_RGB_600"/>
          <p:cNvPicPr>
            <a:picLocks noChangeAspect="1" noChangeArrowheads="1"/>
          </p:cNvPicPr>
          <p:nvPr/>
        </p:nvPicPr>
        <p:blipFill>
          <a:blip r:embed="rId2"/>
          <a:srcRect/>
          <a:stretch>
            <a:fillRect/>
          </a:stretch>
        </p:blipFill>
        <p:spPr bwMode="auto">
          <a:xfrm>
            <a:off x="2600325" y="5010150"/>
            <a:ext cx="1673225" cy="1371600"/>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a:srcRect/>
          <a:stretch>
            <a:fillRect/>
          </a:stretch>
        </p:blipFill>
        <p:spPr bwMode="auto">
          <a:xfrm>
            <a:off x="4810125" y="5010150"/>
            <a:ext cx="1447800" cy="1371600"/>
          </a:xfrm>
          <a:prstGeom prst="rect">
            <a:avLst/>
          </a:prstGeom>
          <a:noFill/>
          <a:ln w="9525">
            <a:noFill/>
            <a:miter lim="800000"/>
            <a:headEnd/>
            <a:tailEnd/>
          </a:ln>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91B64E5-15C5-4E6C-B6E9-ED0256C884D9}"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65B22D04-243B-4E84-9630-C8707AC7C21A}"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AD15179-1446-4444-8C8B-F689E4B4E756}"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A6095BA-7B15-4F51-B9BD-65D389A6D91D}" type="slidenum">
              <a:rPr lang="en-US"/>
              <a:pPr>
                <a:defRPr/>
              </a:pPr>
              <a:t>‹#›</a:t>
            </a:fld>
            <a:endParaRPr 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212D1352-CF39-48F8-B083-D59F979805E9}" type="slidenum">
              <a:rPr lang="en-US"/>
              <a:pPr>
                <a:defRPr/>
              </a:pPr>
              <a:t>‹#›</a:t>
            </a:fld>
            <a:endParaRPr 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E5C1DC3-7081-49FC-91E5-932C3A4EB48E}"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A9E3FAE-02F2-4BCF-BE68-1D82DCD8684D}" type="slidenum">
              <a:rPr lang="en-US"/>
              <a:pPr>
                <a:defRPr/>
              </a:pPr>
              <a:t>‹#›</a:t>
            </a:fld>
            <a:endParaRPr 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5CBC925-75A7-4F92-AFBA-F4BCE60558D3}"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9527ABF-0F51-47CC-BB67-3E4693DE1BCB}"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F729CA9-BAE6-4861-8533-88AFBE19EAE0}"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F8D91D1-C3BE-482F-AF78-3CE311A2A165}"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C6F298B6-064E-4844-8398-51977C54196A}" type="slidenum">
              <a:rPr lang="en-US"/>
              <a:pPr>
                <a:defRPr/>
              </a:pPr>
              <a:t>‹#›</a:t>
            </a:fld>
            <a:endParaRPr 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1E570A58-4A20-41B3-850C-9DA8A0BD9DB0}" type="slidenum">
              <a:rPr lang="en-US"/>
              <a:pPr>
                <a:defRPr/>
              </a:pPr>
              <a:t>‹#›</a:t>
            </a:fld>
            <a:endParaRPr 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5438AD0-29AB-468B-BD9C-F40EC84A0EEB}" type="slidenum">
              <a:rPr lang="en-US"/>
              <a:pPr>
                <a:defRPr/>
              </a:pPr>
              <a:t>‹#›</a:t>
            </a:fld>
            <a:endParaRPr 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070F0A4-A3FF-4F4C-BE9A-43BAB84E4010}" type="slidenum">
              <a:rPr lang="en-US"/>
              <a:pPr>
                <a:defRPr/>
              </a:pPr>
              <a:t>‹#›</a:t>
            </a:fld>
            <a:endParaRPr 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7512D51-4EB7-47A0-B7B8-5C1414C35A2C}"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5D17A4A-D0EC-4287-821F-ED9E38457890}"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64866"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4867"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969696"/>
                </a:solidFill>
              </a:defRPr>
            </a:lvl1pPr>
          </a:lstStyle>
          <a:p>
            <a:pPr>
              <a:defRPr/>
            </a:pPr>
            <a:fld id="{409B01A3-32DB-4370-9E4A-6EEFC910D1DE}" type="slidenum">
              <a:rPr lang="en-US"/>
              <a:pPr>
                <a:defRPr/>
              </a:pPr>
              <a:t>‹#›</a:t>
            </a:fld>
            <a:endParaRPr lang="en-US" sz="1200"/>
          </a:p>
        </p:txBody>
      </p:sp>
      <p:sp>
        <p:nvSpPr>
          <p:cNvPr id="3078" name="Line 6"/>
          <p:cNvSpPr>
            <a:spLocks noChangeShapeType="1"/>
          </p:cNvSpPr>
          <p:nvPr/>
        </p:nvSpPr>
        <p:spPr bwMode="auto">
          <a:xfrm>
            <a:off x="1270000" y="6477000"/>
            <a:ext cx="7569200" cy="0"/>
          </a:xfrm>
          <a:prstGeom prst="line">
            <a:avLst/>
          </a:prstGeom>
          <a:noFill/>
          <a:ln w="9525">
            <a:solidFill>
              <a:schemeClr val="tx1"/>
            </a:solidFill>
            <a:round/>
            <a:headEnd/>
            <a:tailEnd/>
          </a:ln>
          <a:effectLst/>
        </p:spPr>
        <p:txBody>
          <a:bodyPr/>
          <a:lstStyle/>
          <a:p>
            <a:pPr>
              <a:defRPr/>
            </a:pPr>
            <a:endParaRPr lang="en-US"/>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969696"/>
                </a:solidFill>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46"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969696"/>
                </a:solidFill>
                <a:latin typeface="Arial" pitchFamily="34" charset="0"/>
              </a:defRPr>
            </a:lvl1pPr>
          </a:lstStyle>
          <a:p>
            <a:pPr>
              <a:defRPr/>
            </a:pPr>
            <a:fld id="{9B87C80D-538A-4372-A84C-5F30BFC85F15}" type="slidenum">
              <a:rPr lang="en-US"/>
              <a:pPr>
                <a:defRPr/>
              </a:pPr>
              <a:t>‹#›</a:t>
            </a:fld>
            <a:endParaRPr lang="en-US" sz="1200"/>
          </a:p>
        </p:txBody>
      </p:sp>
      <p:sp>
        <p:nvSpPr>
          <p:cNvPr id="3078" name="Line 6"/>
          <p:cNvSpPr>
            <a:spLocks noChangeShapeType="1"/>
          </p:cNvSpPr>
          <p:nvPr/>
        </p:nvSpPr>
        <p:spPr bwMode="auto">
          <a:xfrm>
            <a:off x="1270000" y="6477000"/>
            <a:ext cx="7569200" cy="0"/>
          </a:xfrm>
          <a:prstGeom prst="line">
            <a:avLst/>
          </a:prstGeom>
          <a:noFill/>
          <a:ln w="9525">
            <a:solidFill>
              <a:schemeClr val="tx1"/>
            </a:solidFill>
            <a:round/>
            <a:headEnd/>
            <a:tailEnd/>
          </a:ln>
          <a:effectLst/>
        </p:spPr>
        <p:txBody>
          <a:bodyPr/>
          <a:lstStyle/>
          <a:p>
            <a:pPr>
              <a:defRPr/>
            </a:pPr>
            <a:endParaRPr lang="en-US">
              <a:solidFill>
                <a:srgbClr val="FFFFFF"/>
              </a:solidFill>
              <a:latin typeface="Arial" pitchFamily="34" charset="0"/>
            </a:endParaRPr>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969696"/>
                </a:solidFill>
                <a:latin typeface="Arial" pitchFamily="34"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47"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sp>
        <p:nvSpPr>
          <p:cNvPr id="37891"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2"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969696"/>
                </a:solidFill>
                <a:latin typeface="Arial" charset="0"/>
              </a:defRPr>
            </a:lvl1pPr>
          </a:lstStyle>
          <a:p>
            <a:pPr>
              <a:defRPr/>
            </a:pPr>
            <a:fld id="{F94B27A3-10E2-412C-977A-B3820BA09FC0}" type="slidenum">
              <a:rPr lang="en-US"/>
              <a:pPr>
                <a:defRPr/>
              </a:pPr>
              <a:t>‹#›</a:t>
            </a:fld>
            <a:endParaRPr lang="en-US" sz="1200"/>
          </a:p>
        </p:txBody>
      </p:sp>
      <p:sp>
        <p:nvSpPr>
          <p:cNvPr id="1030" name="Line 6"/>
          <p:cNvSpPr>
            <a:spLocks noChangeShapeType="1"/>
          </p:cNvSpPr>
          <p:nvPr/>
        </p:nvSpPr>
        <p:spPr bwMode="auto">
          <a:xfrm>
            <a:off x="1270000" y="6477000"/>
            <a:ext cx="7569200" cy="0"/>
          </a:xfrm>
          <a:prstGeom prst="line">
            <a:avLst/>
          </a:prstGeom>
          <a:noFill/>
          <a:ln w="9525">
            <a:solidFill>
              <a:schemeClr val="tx1"/>
            </a:solidFill>
            <a:round/>
            <a:headEnd/>
            <a:tailEnd/>
          </a:ln>
          <a:extLst/>
        </p:spPr>
        <p:txBody>
          <a:bodyPr/>
          <a:lstStyle/>
          <a:p>
            <a:pPr>
              <a:defRPr/>
            </a:pPr>
            <a:endParaRPr lang="en-US"/>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969696"/>
                </a:solidFill>
                <a:latin typeface="Arial" charset="0"/>
              </a:defRPr>
            </a:lvl1pPr>
          </a:lstStyle>
          <a:p>
            <a:pPr>
              <a:defRPr/>
            </a:pPr>
            <a:endParaRPr lang="en-US"/>
          </a:p>
        </p:txBody>
      </p:sp>
      <p:pic>
        <p:nvPicPr>
          <p:cNvPr id="37896" name="Picture 8" descr="Vertical_RGB_600"/>
          <p:cNvPicPr>
            <a:picLocks noChangeAspect="1" noChangeArrowheads="1"/>
          </p:cNvPicPr>
          <p:nvPr/>
        </p:nvPicPr>
        <p:blipFill>
          <a:blip r:embed="rId14"/>
          <a:srcRect/>
          <a:stretch>
            <a:fillRect/>
          </a:stretch>
        </p:blipFill>
        <p:spPr bwMode="auto">
          <a:xfrm>
            <a:off x="6580188" y="5829300"/>
            <a:ext cx="1116012" cy="914400"/>
          </a:xfrm>
          <a:prstGeom prst="rect">
            <a:avLst/>
          </a:prstGeom>
          <a:noFill/>
          <a:ln w="9525">
            <a:noFill/>
            <a:miter lim="800000"/>
            <a:headEnd/>
            <a:tailEnd/>
          </a:ln>
        </p:spPr>
      </p:pic>
      <p:pic>
        <p:nvPicPr>
          <p:cNvPr id="37897" name="Picture 9" descr="logo_2004"/>
          <p:cNvPicPr>
            <a:picLocks noChangeAspect="1" noChangeArrowheads="1"/>
          </p:cNvPicPr>
          <p:nvPr/>
        </p:nvPicPr>
        <p:blipFill>
          <a:blip r:embed="rId15"/>
          <a:srcRect/>
          <a:stretch>
            <a:fillRect/>
          </a:stretch>
        </p:blipFill>
        <p:spPr bwMode="auto">
          <a:xfrm>
            <a:off x="7950200" y="5829300"/>
            <a:ext cx="965200"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48"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5.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5.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5.xml"/><Relationship Id="rId1" Type="http://schemas.openxmlformats.org/officeDocument/2006/relationships/vmlDrawing" Target="../drawings/vmlDrawing4.vml"/><Relationship Id="rId4" Type="http://schemas.openxmlformats.org/officeDocument/2006/relationships/package" Target="../embeddings/Microsoft_Office_Word_Document4.docx"/></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700314" y="1260475"/>
            <a:ext cx="7772400" cy="2184400"/>
          </a:xfrm>
        </p:spPr>
        <p:txBody>
          <a:bodyPr/>
          <a:lstStyle/>
          <a:p>
            <a:pPr eaLnBrk="1" hangingPunct="1">
              <a:defRPr/>
            </a:pPr>
            <a:r>
              <a:rPr lang="en-US" cap="small" dirty="0" smtClean="0"/>
              <a:t>Communicating Findings &amp; Linking Data with Action</a:t>
            </a:r>
          </a:p>
        </p:txBody>
      </p:sp>
      <p:sp>
        <p:nvSpPr>
          <p:cNvPr id="77827" name="Text Box 6"/>
          <p:cNvSpPr txBox="1">
            <a:spLocks noChangeArrowheads="1"/>
          </p:cNvSpPr>
          <p:nvPr/>
        </p:nvSpPr>
        <p:spPr bwMode="auto">
          <a:xfrm>
            <a:off x="6819900" y="4197350"/>
            <a:ext cx="2324100" cy="366713"/>
          </a:xfrm>
          <a:prstGeom prst="rect">
            <a:avLst/>
          </a:prstGeom>
          <a:noFill/>
          <a:ln w="9525">
            <a:noFill/>
            <a:miter lim="800000"/>
            <a:headEnd/>
            <a:tailEnd/>
          </a:ln>
        </p:spPr>
        <p:txBody>
          <a:bodyPr>
            <a:spAutoFit/>
          </a:bodyPr>
          <a:lstStyle/>
          <a:p>
            <a:pPr algn="ctr">
              <a:spcBef>
                <a:spcPct val="50000"/>
              </a:spcBef>
            </a:pPr>
            <a:r>
              <a:rPr lang="en-US" b="1" i="1"/>
              <a:t>Module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algn="ctr" eaLnBrk="1" hangingPunct="1"/>
            <a:r>
              <a:rPr lang="en-US" smtClean="0"/>
              <a:t>Variety of Formats</a:t>
            </a:r>
          </a:p>
        </p:txBody>
      </p:sp>
      <p:sp>
        <p:nvSpPr>
          <p:cNvPr id="96258" name="Content Placeholder 2"/>
          <p:cNvSpPr>
            <a:spLocks noGrp="1"/>
          </p:cNvSpPr>
          <p:nvPr>
            <p:ph idx="1"/>
          </p:nvPr>
        </p:nvSpPr>
        <p:spPr/>
        <p:txBody>
          <a:bodyPr/>
          <a:lstStyle/>
          <a:p>
            <a:pPr eaLnBrk="1" hangingPunct="1"/>
            <a:r>
              <a:rPr lang="en-US" sz="2800" smtClean="0"/>
              <a:t>Narratives </a:t>
            </a:r>
          </a:p>
          <a:p>
            <a:pPr lvl="1" eaLnBrk="1" hangingPunct="1"/>
            <a:r>
              <a:rPr lang="en-US" smtClean="0"/>
              <a:t>Summaries, bulleted items, graphs, charts</a:t>
            </a:r>
            <a:endParaRPr lang="en-US" sz="2800" smtClean="0"/>
          </a:p>
          <a:p>
            <a:pPr eaLnBrk="1" hangingPunct="1"/>
            <a:r>
              <a:rPr lang="en-US" sz="2800" smtClean="0"/>
              <a:t>In-person discussion</a:t>
            </a:r>
          </a:p>
          <a:p>
            <a:pPr lvl="1" eaLnBrk="1" hangingPunct="1"/>
            <a:r>
              <a:rPr lang="en-US" smtClean="0"/>
              <a:t>One-on-one</a:t>
            </a:r>
          </a:p>
          <a:p>
            <a:pPr lvl="1" eaLnBrk="1" hangingPunct="1"/>
            <a:r>
              <a:rPr lang="en-US" smtClean="0"/>
              <a:t>Staff meetings, district meetings</a:t>
            </a:r>
          </a:p>
          <a:p>
            <a:pPr eaLnBrk="1" hangingPunct="1"/>
            <a:r>
              <a:rPr lang="en-US" sz="2800" smtClean="0"/>
              <a:t>Speeches to staff</a:t>
            </a:r>
          </a:p>
          <a:p>
            <a:pPr eaLnBrk="1" hangingPunct="1"/>
            <a:r>
              <a:rPr lang="en-US" sz="2800" smtClean="0"/>
              <a:t>Supervision visits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Rectangle 11"/>
          <p:cNvSpPr>
            <a:spLocks noChangeArrowheads="1"/>
          </p:cNvSpPr>
          <p:nvPr/>
        </p:nvSpPr>
        <p:spPr bwMode="auto">
          <a:xfrm>
            <a:off x="-4632325" y="1712913"/>
            <a:ext cx="9144000" cy="0"/>
          </a:xfrm>
          <a:prstGeom prst="rect">
            <a:avLst/>
          </a:prstGeom>
          <a:noFill/>
          <a:ln w="9525">
            <a:noFill/>
            <a:miter lim="800000"/>
            <a:headEnd/>
            <a:tailEnd/>
          </a:ln>
        </p:spPr>
        <p:txBody>
          <a:bodyPr wrap="none" anchor="ctr">
            <a:spAutoFit/>
          </a:bodyPr>
          <a:lstStyle/>
          <a:p>
            <a:endParaRPr lang="en-US"/>
          </a:p>
        </p:txBody>
      </p:sp>
      <p:pic>
        <p:nvPicPr>
          <p:cNvPr id="98306" name="Picture 10"/>
          <p:cNvPicPr>
            <a:picLocks noChangeAspect="1" noChangeArrowheads="1"/>
          </p:cNvPicPr>
          <p:nvPr/>
        </p:nvPicPr>
        <p:blipFill>
          <a:blip r:embed="rId3"/>
          <a:srcRect/>
          <a:stretch>
            <a:fillRect/>
          </a:stretch>
        </p:blipFill>
        <p:spPr bwMode="auto">
          <a:xfrm>
            <a:off x="1216025" y="139700"/>
            <a:ext cx="6988175" cy="650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3" name="Picture 4"/>
          <p:cNvPicPr>
            <a:picLocks noChangeAspect="1" noChangeArrowheads="1"/>
          </p:cNvPicPr>
          <p:nvPr/>
        </p:nvPicPr>
        <p:blipFill>
          <a:blip r:embed="rId3"/>
          <a:srcRect/>
          <a:stretch>
            <a:fillRect/>
          </a:stretch>
        </p:blipFill>
        <p:spPr bwMode="auto">
          <a:xfrm>
            <a:off x="1576388" y="444500"/>
            <a:ext cx="5726112" cy="598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53490" name="Group 818"/>
          <p:cNvGraphicFramePr>
            <a:graphicFrameLocks noGrp="1"/>
          </p:cNvGraphicFramePr>
          <p:nvPr/>
        </p:nvGraphicFramePr>
        <p:xfrm>
          <a:off x="844550" y="274638"/>
          <a:ext cx="7386639" cy="6583400"/>
        </p:xfrm>
        <a:graphic>
          <a:graphicData uri="http://schemas.openxmlformats.org/drawingml/2006/table">
            <a:tbl>
              <a:tblPr/>
              <a:tblGrid>
                <a:gridCol w="208288"/>
                <a:gridCol w="1608941"/>
                <a:gridCol w="2115250"/>
                <a:gridCol w="2070245"/>
                <a:gridCol w="1383915"/>
              </a:tblGrid>
              <a:tr h="274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1443" marR="91443" marT="45713" marB="45713" anchor="b" horzOverflow="overflow">
                    <a:lnL cap="flat">
                      <a:noFill/>
                    </a:lnL>
                    <a:lnR>
                      <a:noFill/>
                    </a:lnR>
                    <a:lnT cap="flat">
                      <a:noFill/>
                    </a:lnT>
                    <a:lnB>
                      <a:noFill/>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charset="0"/>
                      </a:endParaRPr>
                    </a:p>
                  </a:txBody>
                  <a:tcPr marL="91443" marR="91443" marT="45713" marB="45713" anchor="b" horzOverflow="overflow">
                    <a:lnL>
                      <a:noFill/>
                    </a:lnL>
                    <a:lnR>
                      <a:noFill/>
                    </a:lnR>
                    <a:lnT cap="flat">
                      <a:noFill/>
                    </a:lnT>
                    <a:lnB>
                      <a:noFill/>
                    </a:lnB>
                    <a:lnTlToBr>
                      <a:noFill/>
                    </a:lnTlToBr>
                    <a:lnBlToTr>
                      <a:noFill/>
                    </a:lnBlToTr>
                    <a:solidFill>
                      <a:schemeClr val="accent5">
                        <a:lumMod val="60000"/>
                        <a:lumOff val="40000"/>
                      </a:schemeClr>
                    </a:solid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Verdana" pitchFamily="34" charset="0"/>
                          <a:cs typeface="Arial" charset="0"/>
                        </a:rPr>
                        <a:t>Quarterly Performance Indicators</a:t>
                      </a:r>
                      <a:endParaRPr kumimoji="0" lang="en-US" sz="2800" b="0" i="0" u="none" strike="noStrike" cap="none" normalizeH="0" baseline="0" dirty="0" smtClean="0">
                        <a:ln>
                          <a:noFill/>
                        </a:ln>
                        <a:solidFill>
                          <a:schemeClr val="bg2"/>
                        </a:solidFill>
                        <a:effectLst/>
                        <a:latin typeface="Arial" charset="0"/>
                      </a:endParaRPr>
                    </a:p>
                  </a:txBody>
                  <a:tcPr marL="91443" marR="91443" marT="45713" marB="45713" anchor="b" horzOverflow="overflow">
                    <a:lnL>
                      <a:noFill/>
                    </a:lnL>
                    <a:lnR>
                      <a:noFill/>
                    </a:lnR>
                    <a:lnT cap="flat">
                      <a:noFill/>
                    </a:lnT>
                    <a:lnB>
                      <a:noFill/>
                    </a:lnB>
                    <a:lnTlToBr>
                      <a:noFill/>
                    </a:lnTlToBr>
                    <a:lnBlToTr>
                      <a:noFill/>
                    </a:lnBlToTr>
                    <a:solidFill>
                      <a:schemeClr val="accent5">
                        <a:lumMod val="60000"/>
                        <a:lumOff val="40000"/>
                      </a:schemeClr>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bg2"/>
                        </a:solidFill>
                        <a:effectLst/>
                        <a:latin typeface="Arial" charset="0"/>
                      </a:endParaRPr>
                    </a:p>
                  </a:txBody>
                  <a:tcPr marL="91443" marR="91443" marT="45713" marB="45713" anchor="b" horzOverflow="overflow">
                    <a:lnL>
                      <a:noFill/>
                    </a:lnL>
                    <a:lnR cap="flat">
                      <a:noFill/>
                    </a:lnR>
                    <a:lnT cap="flat">
                      <a:noFill/>
                    </a:lnT>
                    <a:lnB>
                      <a:noFill/>
                    </a:lnB>
                    <a:lnTlToBr>
                      <a:noFill/>
                    </a:lnTlToBr>
                    <a:lnBlToTr>
                      <a:noFill/>
                    </a:lnBlToTr>
                    <a:solidFill>
                      <a:schemeClr val="accent5">
                        <a:lumMod val="60000"/>
                        <a:lumOff val="40000"/>
                      </a:schemeClr>
                    </a:solidFill>
                  </a:tcPr>
                </a:tc>
              </a:tr>
              <a:tr h="2438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4">
                              <a:lumMod val="10000"/>
                            </a:schemeClr>
                          </a:solidFill>
                          <a:effectLst/>
                          <a:latin typeface="Verdana" pitchFamily="34" charset="0"/>
                          <a:cs typeface="Arial" charset="0"/>
                        </a:rPr>
                        <a:t>#</a:t>
                      </a:r>
                      <a:endParaRPr kumimoji="0" lang="en-US" sz="1800" b="0" i="0" u="none" strike="noStrike" cap="none" normalizeH="0" baseline="0" dirty="0" smtClean="0">
                        <a:ln>
                          <a:noFill/>
                        </a:ln>
                        <a:solidFill>
                          <a:schemeClr val="accent4">
                            <a:lumMod val="10000"/>
                          </a:schemeClr>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4">
                              <a:lumMod val="10000"/>
                            </a:schemeClr>
                          </a:solidFill>
                          <a:effectLst/>
                          <a:latin typeface="Verdana" pitchFamily="34" charset="0"/>
                          <a:cs typeface="Arial" charset="0"/>
                        </a:rPr>
                        <a:t>Indicator</a:t>
                      </a:r>
                      <a:endParaRPr kumimoji="0" lang="en-US" sz="1800" b="0" i="0" u="none" strike="noStrike" cap="none" normalizeH="0" baseline="0" dirty="0" smtClean="0">
                        <a:ln>
                          <a:noFill/>
                        </a:ln>
                        <a:solidFill>
                          <a:schemeClr val="accent4">
                            <a:lumMod val="10000"/>
                          </a:schemeClr>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4">
                              <a:lumMod val="10000"/>
                            </a:schemeClr>
                          </a:solidFill>
                          <a:effectLst/>
                          <a:latin typeface="Verdana" pitchFamily="34" charset="0"/>
                          <a:cs typeface="Arial" charset="0"/>
                        </a:rPr>
                        <a:t>Numerator</a:t>
                      </a:r>
                      <a:endParaRPr kumimoji="0" lang="en-US" sz="1800" b="0" i="0" u="none" strike="noStrike" cap="none" normalizeH="0" baseline="0" dirty="0" smtClean="0">
                        <a:ln>
                          <a:noFill/>
                        </a:ln>
                        <a:solidFill>
                          <a:schemeClr val="accent4">
                            <a:lumMod val="10000"/>
                          </a:schemeClr>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4">
                              <a:lumMod val="10000"/>
                            </a:schemeClr>
                          </a:solidFill>
                          <a:effectLst/>
                          <a:latin typeface="Verdana" pitchFamily="34" charset="0"/>
                          <a:cs typeface="Arial" charset="0"/>
                        </a:rPr>
                        <a:t>Denominator</a:t>
                      </a:r>
                      <a:endParaRPr kumimoji="0" lang="en-US" sz="1800" b="0" i="0" u="none" strike="noStrike" cap="none" normalizeH="0" baseline="0" dirty="0" smtClean="0">
                        <a:ln>
                          <a:noFill/>
                        </a:ln>
                        <a:solidFill>
                          <a:schemeClr val="accent4">
                            <a:lumMod val="10000"/>
                          </a:schemeClr>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4">
                              <a:lumMod val="10000"/>
                            </a:schemeClr>
                          </a:solidFill>
                          <a:effectLst/>
                          <a:latin typeface="Verdana" pitchFamily="34" charset="0"/>
                          <a:cs typeface="Arial" charset="0"/>
                        </a:rPr>
                        <a:t>Percentage</a:t>
                      </a:r>
                      <a:endParaRPr kumimoji="0" lang="en-US" sz="1800" b="0" i="0" u="none" strike="noStrike" cap="none" normalizeH="0" baseline="0" dirty="0" smtClean="0">
                        <a:ln>
                          <a:noFill/>
                        </a:ln>
                        <a:solidFill>
                          <a:schemeClr val="accent4">
                            <a:lumMod val="10000"/>
                          </a:schemeClr>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4">
                              <a:lumMod val="10000"/>
                            </a:schemeClr>
                          </a:solidFill>
                          <a:effectLst/>
                          <a:latin typeface="Verdana" pitchFamily="34" charset="0"/>
                          <a:cs typeface="Arial" charset="0"/>
                        </a:rPr>
                        <a:t>ART</a:t>
                      </a:r>
                      <a:endParaRPr kumimoji="0" lang="en-US" sz="1800" b="0" i="0" u="none" strike="noStrike" cap="none" normalizeH="0" baseline="0" dirty="0" smtClean="0">
                        <a:ln>
                          <a:noFill/>
                        </a:ln>
                        <a:solidFill>
                          <a:schemeClr val="accent4">
                            <a:lumMod val="10000"/>
                          </a:schemeClr>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623">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charset="0"/>
                        </a:rPr>
                        <a:t>% of eligible clients placed on ART </a:t>
                      </a:r>
                      <a:endParaRPr kumimoji="0" lang="en-US" sz="1800" b="0" i="0" u="none" strike="noStrike" cap="none" normalizeH="0" baseline="0" dirty="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cs typeface="Arial" charset="0"/>
                        </a:rPr>
                        <a:t># of new clients on ART </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cs typeface="Arial" charset="0"/>
                        </a:rPr>
                        <a:t>Sum of # of new clients on ART and clients on ART waiting list</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100%</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39</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39</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396224">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current ART clients  </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active clients on ART </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cs typeface="Arial" charset="0"/>
                        </a:rPr>
                        <a:t># of cumulative clients on ART </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92%</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1620</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1765</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548623">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3</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ART clients in 6 month cohort undergoing repeat CD4 testing</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clients for whom repeat CD4 testing was done at 6 months </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cs typeface="Arial" charset="0"/>
                        </a:rPr>
                        <a:t>Total # of active ART clients in 6 month cohort </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94%</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147</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156</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24382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Pediatric ART</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224">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children current on ART </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active children on ART </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cumulative children on ART </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78%</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45</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58</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24382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ART Care Follow-up</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224">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non active ART patients who have stopped ART. </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patients who stopped ART.</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non active ART patients.</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0%</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0</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145</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396224">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non active ART patients who transferred out. </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patients who transferred out.</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non active ART patients.</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6%</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8</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145</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243825">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3</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non active ART patients who died. </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patients who died.</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non active ART patients.</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73%</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43825">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106</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145</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r h="396224">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Arial" charset="0"/>
                        </a:rPr>
                        <a:t>4</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charset="0"/>
                        </a:rPr>
                        <a:t>% of non active ART patients who have been lost to follow-up. </a:t>
                      </a:r>
                      <a:endParaRPr kumimoji="0" lang="en-US" sz="1800" b="0" i="0" u="none" strike="noStrike" cap="none" normalizeH="0" baseline="0" smtClean="0">
                        <a:ln>
                          <a:noFill/>
                        </a:ln>
                        <a:solidFill>
                          <a:schemeClr val="tx1"/>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patients who have been lost to follow-up.</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Verdana" pitchFamily="34" charset="0"/>
                          <a:cs typeface="Arial" charset="0"/>
                        </a:rPr>
                        <a:t># of non active ART patients.</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Verdana" pitchFamily="34" charset="0"/>
                          <a:cs typeface="Arial" charset="0"/>
                        </a:rPr>
                        <a:t>16%</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04798">
                <a:tc vMerge="1">
                  <a:txBody>
                    <a:bodyPr/>
                    <a:lstStyle/>
                    <a:p>
                      <a:endParaRPr lang="en-US"/>
                    </a:p>
                  </a:txBody>
                  <a:tcPr/>
                </a:tc>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2"/>
                          </a:solidFill>
                          <a:effectLst/>
                          <a:latin typeface="Verdana" pitchFamily="34" charset="0"/>
                          <a:cs typeface="Arial" charset="0"/>
                        </a:rPr>
                        <a:t>23</a:t>
                      </a:r>
                      <a:endParaRPr kumimoji="0" lang="en-US" sz="1800" b="0" i="0" u="none" strike="noStrike" cap="none" normalizeH="0" baseline="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itchFamily="34" charset="0"/>
                          <a:cs typeface="Arial" charset="0"/>
                        </a:rPr>
                        <a:t>145</a:t>
                      </a:r>
                      <a:endParaRPr kumimoji="0" lang="en-US" sz="1800" b="0" i="0" u="none" strike="noStrike" cap="none" normalizeH="0" baseline="0" dirty="0" smtClean="0">
                        <a:ln>
                          <a:noFill/>
                        </a:ln>
                        <a:solidFill>
                          <a:schemeClr val="bg2"/>
                        </a:solidFill>
                        <a:effectLst/>
                        <a:latin typeface="Arial" charset="0"/>
                      </a:endParaRPr>
                    </a:p>
                  </a:txBody>
                  <a:tcPr marL="91443" marR="91443"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lgn="ctr" eaLnBrk="1" hangingPunct="1"/>
            <a:r>
              <a:rPr lang="en-US" smtClean="0"/>
              <a:t>When developing feedback mechanism, consider…</a:t>
            </a:r>
          </a:p>
        </p:txBody>
      </p:sp>
      <p:sp>
        <p:nvSpPr>
          <p:cNvPr id="104450" name="Rectangle 3"/>
          <p:cNvSpPr>
            <a:spLocks noGrp="1" noChangeArrowheads="1"/>
          </p:cNvSpPr>
          <p:nvPr>
            <p:ph idx="1"/>
          </p:nvPr>
        </p:nvSpPr>
        <p:spPr>
          <a:xfrm>
            <a:off x="939800" y="1731963"/>
            <a:ext cx="7762875" cy="4394200"/>
          </a:xfrm>
        </p:spPr>
        <p:txBody>
          <a:bodyPr/>
          <a:lstStyle/>
          <a:p>
            <a:pPr eaLnBrk="1" hangingPunct="1">
              <a:lnSpc>
                <a:spcPct val="110000"/>
              </a:lnSpc>
            </a:pPr>
            <a:r>
              <a:rPr lang="en-US" dirty="0" smtClean="0"/>
              <a:t>The information being shared</a:t>
            </a:r>
          </a:p>
          <a:p>
            <a:pPr eaLnBrk="1" hangingPunct="1">
              <a:lnSpc>
                <a:spcPct val="110000"/>
              </a:lnSpc>
            </a:pPr>
            <a:r>
              <a:rPr lang="en-US" dirty="0" smtClean="0"/>
              <a:t>Who will benefit from feedback </a:t>
            </a:r>
          </a:p>
          <a:p>
            <a:pPr eaLnBrk="1" hangingPunct="1">
              <a:lnSpc>
                <a:spcPct val="110000"/>
              </a:lnSpc>
            </a:pPr>
            <a:r>
              <a:rPr lang="en-US" dirty="0" smtClean="0"/>
              <a:t>The format of the feedback mechanism</a:t>
            </a:r>
          </a:p>
          <a:p>
            <a:pPr eaLnBrk="1" hangingPunct="1">
              <a:lnSpc>
                <a:spcPct val="110000"/>
              </a:lnSpc>
            </a:pPr>
            <a:r>
              <a:rPr lang="en-US" dirty="0" smtClean="0"/>
              <a:t>The forum in which the feedback will be shared</a:t>
            </a:r>
          </a:p>
          <a:p>
            <a:pPr eaLnBrk="1" hangingPunct="1">
              <a:lnSpc>
                <a:spcPct val="120000"/>
              </a:lnSpc>
              <a:spcBef>
                <a:spcPct val="0"/>
              </a:spcBef>
              <a:spcAft>
                <a:spcPct val="0"/>
              </a:spcAft>
            </a:pPr>
            <a:r>
              <a:rPr lang="en-US" dirty="0" smtClean="0"/>
              <a:t>How often the feedback will be provided </a:t>
            </a:r>
          </a:p>
          <a:p>
            <a:pPr eaLnBrk="1" hangingPunct="1">
              <a:lnSpc>
                <a:spcPct val="150000"/>
              </a:lnSpc>
              <a:spcBef>
                <a:spcPct val="0"/>
              </a:spcBef>
              <a:spcAft>
                <a:spcPct val="0"/>
              </a:spcAft>
            </a:pPr>
            <a:r>
              <a:rPr lang="en-US" dirty="0" smtClean="0"/>
              <a:t>How the feedback will move to the next level</a:t>
            </a:r>
          </a:p>
          <a:p>
            <a:pPr eaLnBrk="1" hangingPunct="1">
              <a:lnSpc>
                <a:spcPct val="150000"/>
              </a:lnSpc>
              <a:spcBef>
                <a:spcPct val="0"/>
              </a:spcBef>
              <a:spcAft>
                <a:spcPct val="0"/>
              </a:spcAft>
            </a:pPr>
            <a:r>
              <a:rPr lang="en-US" dirty="0" smtClean="0"/>
              <a:t>Document the process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906463" y="561975"/>
            <a:ext cx="7932737" cy="1143000"/>
          </a:xfrm>
        </p:spPr>
        <p:txBody>
          <a:bodyPr/>
          <a:lstStyle/>
          <a:p>
            <a:pPr algn="ctr" eaLnBrk="1" hangingPunct="1"/>
            <a:r>
              <a:rPr lang="en-US" smtClean="0"/>
              <a:t>Potential barriers to providing feedback</a:t>
            </a:r>
            <a:r>
              <a:rPr lang="en-US" sz="3200" smtClean="0"/>
              <a:t>	</a:t>
            </a:r>
          </a:p>
        </p:txBody>
      </p:sp>
      <p:sp>
        <p:nvSpPr>
          <p:cNvPr id="106498" name="Rectangle 3"/>
          <p:cNvSpPr>
            <a:spLocks noGrp="1" noChangeArrowheads="1"/>
          </p:cNvSpPr>
          <p:nvPr>
            <p:ph idx="1"/>
          </p:nvPr>
        </p:nvSpPr>
        <p:spPr>
          <a:xfrm>
            <a:off x="941388" y="1973263"/>
            <a:ext cx="7762875" cy="3543300"/>
          </a:xfrm>
        </p:spPr>
        <p:txBody>
          <a:bodyPr/>
          <a:lstStyle/>
          <a:p>
            <a:pPr eaLnBrk="1" hangingPunct="1">
              <a:lnSpc>
                <a:spcPct val="110000"/>
              </a:lnSpc>
            </a:pPr>
            <a:r>
              <a:rPr lang="en-US" sz="2800" smtClean="0"/>
              <a:t>Hierarchy </a:t>
            </a:r>
          </a:p>
          <a:p>
            <a:pPr eaLnBrk="1" hangingPunct="1">
              <a:lnSpc>
                <a:spcPct val="110000"/>
              </a:lnSpc>
            </a:pPr>
            <a:r>
              <a:rPr lang="en-US" sz="2800" smtClean="0"/>
              <a:t>Role clarification – data clerk &amp; M&amp;E officer</a:t>
            </a:r>
          </a:p>
          <a:p>
            <a:pPr eaLnBrk="1" hangingPunct="1">
              <a:lnSpc>
                <a:spcPct val="110000"/>
              </a:lnSpc>
            </a:pPr>
            <a:r>
              <a:rPr lang="en-US" sz="2800" smtClean="0"/>
              <a:t>Approval requirements to distribute data</a:t>
            </a:r>
          </a:p>
          <a:p>
            <a:pPr eaLnBrk="1" hangingPunct="1">
              <a:lnSpc>
                <a:spcPct val="110000"/>
              </a:lnSpc>
            </a:pPr>
            <a:r>
              <a:rPr lang="en-US" sz="2800" smtClean="0"/>
              <a:t>Lack of knowledge of what information stakeholders need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algn="ctr" eaLnBrk="1" hangingPunct="1"/>
            <a:r>
              <a:rPr lang="en-US" smtClean="0"/>
              <a:t>Group Participation</a:t>
            </a:r>
          </a:p>
        </p:txBody>
      </p:sp>
      <p:sp>
        <p:nvSpPr>
          <p:cNvPr id="108546" name="Rectangle 3"/>
          <p:cNvSpPr>
            <a:spLocks noGrp="1" noChangeArrowheads="1"/>
          </p:cNvSpPr>
          <p:nvPr>
            <p:ph idx="1"/>
          </p:nvPr>
        </p:nvSpPr>
        <p:spPr>
          <a:xfrm>
            <a:off x="908050" y="1493838"/>
            <a:ext cx="7762875" cy="4848225"/>
          </a:xfrm>
        </p:spPr>
        <p:txBody>
          <a:bodyPr/>
          <a:lstStyle/>
          <a:p>
            <a:pPr eaLnBrk="1" hangingPunct="1">
              <a:lnSpc>
                <a:spcPct val="90000"/>
              </a:lnSpc>
            </a:pPr>
            <a:r>
              <a:rPr lang="en-US" sz="2800" dirty="0" smtClean="0"/>
              <a:t>Discuss barriers to providing feedback that you have experienced in your work</a:t>
            </a:r>
          </a:p>
          <a:p>
            <a:pPr eaLnBrk="1" hangingPunct="1">
              <a:lnSpc>
                <a:spcPct val="90000"/>
              </a:lnSpc>
            </a:pPr>
            <a:r>
              <a:rPr lang="en-US" sz="2800" dirty="0" smtClean="0"/>
              <a:t>Discuss the benefits of feedback that you have experienced in your work</a:t>
            </a:r>
          </a:p>
          <a:p>
            <a:pPr eaLnBrk="1" hangingPunct="1">
              <a:lnSpc>
                <a:spcPct val="90000"/>
              </a:lnSpc>
            </a:pPr>
            <a:r>
              <a:rPr lang="en-US" sz="2800" dirty="0" smtClean="0"/>
              <a:t>Identify:</a:t>
            </a:r>
          </a:p>
          <a:p>
            <a:pPr lvl="1" eaLnBrk="1" hangingPunct="1">
              <a:lnSpc>
                <a:spcPct val="90000"/>
              </a:lnSpc>
            </a:pPr>
            <a:r>
              <a:rPr lang="en-US" dirty="0" smtClean="0"/>
              <a:t>Two stakeholder groups that would benefit from receiving feedback</a:t>
            </a:r>
          </a:p>
          <a:p>
            <a:pPr lvl="1" eaLnBrk="1" hangingPunct="1">
              <a:lnSpc>
                <a:spcPct val="90000"/>
              </a:lnSpc>
            </a:pPr>
            <a:r>
              <a:rPr lang="en-US" dirty="0" smtClean="0"/>
              <a:t>The ideal mechanism to provide feedback to them</a:t>
            </a:r>
          </a:p>
          <a:p>
            <a:pPr eaLnBrk="1" hangingPunct="1">
              <a:lnSpc>
                <a:spcPct val="90000"/>
              </a:lnSpc>
            </a:pPr>
            <a:endParaRPr lang="en-US" sz="3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48605"/>
            <a:ext cx="7819696" cy="1940526"/>
          </a:xfrm>
        </p:spPr>
        <p:txBody>
          <a:bodyPr/>
          <a:lstStyle/>
          <a:p>
            <a:pPr eaLnBrk="1" hangingPunct="1">
              <a:defRPr/>
            </a:pPr>
            <a:r>
              <a:rPr lang="en-US" dirty="0" smtClean="0"/>
              <a:t>Part 2: linking decisions/questions with potential data sources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algn="ctr" eaLnBrk="1" hangingPunct="1"/>
            <a:r>
              <a:rPr lang="en-US" smtClean="0"/>
              <a:t>Part 2: Session Objectives</a:t>
            </a:r>
          </a:p>
        </p:txBody>
      </p:sp>
      <p:sp>
        <p:nvSpPr>
          <p:cNvPr id="112642" name="Rectangle 3"/>
          <p:cNvSpPr>
            <a:spLocks noGrp="1" noChangeArrowheads="1"/>
          </p:cNvSpPr>
          <p:nvPr>
            <p:ph idx="1"/>
          </p:nvPr>
        </p:nvSpPr>
        <p:spPr>
          <a:xfrm>
            <a:off x="630238" y="1447800"/>
            <a:ext cx="8129587" cy="5124450"/>
          </a:xfrm>
        </p:spPr>
        <p:txBody>
          <a:bodyPr/>
          <a:lstStyle/>
          <a:p>
            <a:pPr eaLnBrk="1" hangingPunct="1"/>
            <a:r>
              <a:rPr lang="en-US" smtClean="0"/>
              <a:t>Identify priority decisions and programmatic questions</a:t>
            </a:r>
          </a:p>
          <a:p>
            <a:pPr eaLnBrk="1" hangingPunct="1"/>
            <a:r>
              <a:rPr lang="en-US" smtClean="0"/>
              <a:t>Link decisions/questions with potential data sources</a:t>
            </a:r>
          </a:p>
          <a:p>
            <a:pPr eaLnBrk="1" hangingPunct="1"/>
            <a:r>
              <a:rPr lang="en-US" smtClean="0"/>
              <a:t>Create a time-bound plan for using data in decision making (Framework for Linking Data with Action)</a:t>
            </a:r>
          </a:p>
        </p:txBody>
      </p:sp>
      <p:sp>
        <p:nvSpPr>
          <p:cNvPr id="112643" name="Slide Number Placeholder 4"/>
          <p:cNvSpPr>
            <a:spLocks noGrp="1"/>
          </p:cNvSpPr>
          <p:nvPr>
            <p:ph type="sldNum" sz="quarter" idx="10"/>
          </p:nvPr>
        </p:nvSpPr>
        <p:spPr>
          <a:xfrm>
            <a:off x="0" y="6096000"/>
            <a:ext cx="4191000" cy="476250"/>
          </a:xfrm>
          <a:noFill/>
        </p:spPr>
        <p:txBody>
          <a:bodyPr/>
          <a:lstStyle/>
          <a:p>
            <a:fld id="{220526C8-5DF6-4DD6-9DD9-62B2FC216071}" type="slidenum">
              <a:rPr lang="en-US" sz="1200" smtClean="0"/>
              <a:pPr/>
              <a:t>18</a:t>
            </a:fld>
            <a:endParaRPr lang="en-US" sz="1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923925" y="274638"/>
            <a:ext cx="7762875" cy="1000125"/>
          </a:xfrm>
        </p:spPr>
        <p:txBody>
          <a:bodyPr/>
          <a:lstStyle/>
          <a:p>
            <a:pPr eaLnBrk="1" hangingPunct="1"/>
            <a:r>
              <a:rPr lang="en-US" smtClean="0"/>
              <a:t>Building Data Use into Your Work</a:t>
            </a:r>
          </a:p>
        </p:txBody>
      </p:sp>
      <p:sp>
        <p:nvSpPr>
          <p:cNvPr id="3" name="Content Placeholder 2"/>
          <p:cNvSpPr>
            <a:spLocks noGrp="1"/>
          </p:cNvSpPr>
          <p:nvPr>
            <p:ph idx="1"/>
          </p:nvPr>
        </p:nvSpPr>
        <p:spPr>
          <a:xfrm>
            <a:off x="923925" y="1303338"/>
            <a:ext cx="7762875" cy="4260850"/>
          </a:xfrm>
        </p:spPr>
        <p:txBody>
          <a:bodyPr/>
          <a:lstStyle/>
          <a:p>
            <a:pPr eaLnBrk="1" hangingPunct="1"/>
            <a:r>
              <a:rPr lang="en-US" dirty="0" smtClean="0"/>
              <a:t>PLAN   </a:t>
            </a:r>
            <a:r>
              <a:rPr lang="en-US" dirty="0" err="1" smtClean="0"/>
              <a:t>PLAN</a:t>
            </a:r>
            <a:r>
              <a:rPr lang="en-US" dirty="0" smtClean="0"/>
              <a:t>   </a:t>
            </a:r>
            <a:r>
              <a:rPr lang="en-US" dirty="0" err="1" smtClean="0"/>
              <a:t>PLAN</a:t>
            </a:r>
            <a:r>
              <a:rPr lang="en-US" dirty="0" smtClean="0"/>
              <a:t> !</a:t>
            </a:r>
          </a:p>
          <a:p>
            <a:pPr eaLnBrk="1" hangingPunct="1"/>
            <a:r>
              <a:rPr lang="en-US" dirty="0" smtClean="0"/>
              <a:t>Regularly review your data – schedule time</a:t>
            </a:r>
          </a:p>
          <a:p>
            <a:pPr eaLnBrk="1" hangingPunct="1"/>
            <a:r>
              <a:rPr lang="en-US" dirty="0" smtClean="0"/>
              <a:t>Use the Framework for Linking Data with Action</a:t>
            </a:r>
          </a:p>
          <a:p>
            <a:pPr eaLnBrk="1" hangingPunct="1">
              <a:lnSpc>
                <a:spcPct val="90000"/>
              </a:lnSpc>
              <a:spcBef>
                <a:spcPct val="30000"/>
              </a:spcBef>
            </a:pPr>
            <a:r>
              <a:rPr lang="en-US" dirty="0" smtClean="0"/>
              <a:t>Engage in dialogue with stakeholders to fully understand the </a:t>
            </a:r>
          </a:p>
          <a:p>
            <a:pPr marL="400050" lvl="1" indent="0" eaLnBrk="1" hangingPunct="1">
              <a:lnSpc>
                <a:spcPct val="90000"/>
              </a:lnSpc>
              <a:spcBef>
                <a:spcPct val="45000"/>
              </a:spcBef>
            </a:pPr>
            <a:r>
              <a:rPr lang="en-US" dirty="0" smtClean="0"/>
              <a:t> decisions they make</a:t>
            </a:r>
          </a:p>
          <a:p>
            <a:pPr marL="400050" lvl="1" indent="0" eaLnBrk="1" hangingPunct="1">
              <a:lnSpc>
                <a:spcPct val="90000"/>
              </a:lnSpc>
              <a:spcBef>
                <a:spcPct val="45000"/>
              </a:spcBef>
            </a:pPr>
            <a:r>
              <a:rPr lang="en-US" dirty="0" smtClean="0"/>
              <a:t>information they need </a:t>
            </a:r>
          </a:p>
          <a:p>
            <a:pPr marL="400050" lvl="1" indent="0" eaLnBrk="1" hangingPunct="1">
              <a:lnSpc>
                <a:spcPct val="90000"/>
              </a:lnSpc>
              <a:spcBef>
                <a:spcPct val="45000"/>
              </a:spcBef>
            </a:pPr>
            <a:r>
              <a:rPr lang="en-US" dirty="0" smtClean="0"/>
              <a:t>best way to present that information</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811" y="1734207"/>
            <a:ext cx="6697444" cy="2317531"/>
          </a:xfrm>
        </p:spPr>
        <p:txBody>
          <a:bodyPr/>
          <a:lstStyle/>
          <a:p>
            <a:pPr eaLnBrk="1" hangingPunct="1">
              <a:defRPr/>
            </a:pPr>
            <a:r>
              <a:rPr lang="en-US" dirty="0" smtClean="0"/>
              <a:t>Part i: Providing feedback on data collected / analyzed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algn="ctr" eaLnBrk="1" hangingPunct="1"/>
            <a:r>
              <a:rPr lang="en-US" smtClean="0"/>
              <a:t>Elements of the Framework</a:t>
            </a:r>
          </a:p>
        </p:txBody>
      </p:sp>
      <p:sp>
        <p:nvSpPr>
          <p:cNvPr id="116738" name="Content Placeholder 2"/>
          <p:cNvSpPr>
            <a:spLocks noGrp="1"/>
          </p:cNvSpPr>
          <p:nvPr>
            <p:ph idx="1"/>
          </p:nvPr>
        </p:nvSpPr>
        <p:spPr>
          <a:xfrm>
            <a:off x="593725" y="1503363"/>
            <a:ext cx="8181975" cy="3962400"/>
          </a:xfrm>
        </p:spPr>
        <p:txBody>
          <a:bodyPr/>
          <a:lstStyle/>
          <a:p>
            <a:pPr eaLnBrk="1" hangingPunct="1"/>
            <a:r>
              <a:rPr lang="en-US" sz="2800" dirty="0" smtClean="0"/>
              <a:t>Decision makers and stakeholders with potential interest in your data</a:t>
            </a:r>
          </a:p>
          <a:p>
            <a:pPr eaLnBrk="1" hangingPunct="1"/>
            <a:r>
              <a:rPr lang="en-US" sz="2800" dirty="0" smtClean="0"/>
              <a:t>Decisions / actions that the stakeholder makes (possible uses of data)</a:t>
            </a:r>
          </a:p>
          <a:p>
            <a:pPr eaLnBrk="1" hangingPunct="1"/>
            <a:r>
              <a:rPr lang="en-US" sz="2800" dirty="0" smtClean="0"/>
              <a:t>Questions to which the stakeholder requires answers </a:t>
            </a:r>
          </a:p>
          <a:p>
            <a:pPr eaLnBrk="1" hangingPunct="1"/>
            <a:r>
              <a:rPr lang="en-US" sz="2800" dirty="0" smtClean="0"/>
              <a:t>When the decision will be made</a:t>
            </a:r>
          </a:p>
          <a:p>
            <a:pPr eaLnBrk="1" hangingPunct="1">
              <a:buFont typeface="Wingdings" pitchFamily="2" charset="2"/>
              <a:buNone/>
            </a:pPr>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algn="ctr" eaLnBrk="1" hangingPunct="1"/>
            <a:r>
              <a:rPr lang="en-US" dirty="0" smtClean="0"/>
              <a:t>Elements of the Framework (cont’d)</a:t>
            </a:r>
          </a:p>
        </p:txBody>
      </p:sp>
      <p:sp>
        <p:nvSpPr>
          <p:cNvPr id="10243" name="Content Placeholder 2"/>
          <p:cNvSpPr>
            <a:spLocks noGrp="1"/>
          </p:cNvSpPr>
          <p:nvPr>
            <p:ph idx="1"/>
          </p:nvPr>
        </p:nvSpPr>
        <p:spPr>
          <a:xfrm>
            <a:off x="577850" y="1471613"/>
            <a:ext cx="8180388" cy="3962400"/>
          </a:xfrm>
        </p:spPr>
        <p:txBody>
          <a:bodyPr/>
          <a:lstStyle/>
          <a:p>
            <a:pPr eaLnBrk="1" hangingPunct="1">
              <a:defRPr/>
            </a:pPr>
            <a:r>
              <a:rPr lang="en-US" sz="2800" dirty="0" smtClean="0"/>
              <a:t>Indicators and/or data of interest (to respond to stakeholder need)</a:t>
            </a:r>
          </a:p>
          <a:p>
            <a:pPr eaLnBrk="1" hangingPunct="1">
              <a:defRPr/>
            </a:pPr>
            <a:r>
              <a:rPr lang="en-US" sz="2800" dirty="0" smtClean="0"/>
              <a:t>Source of data</a:t>
            </a:r>
          </a:p>
          <a:p>
            <a:pPr eaLnBrk="1" hangingPunct="1">
              <a:defRPr/>
            </a:pPr>
            <a:r>
              <a:rPr lang="en-US" sz="2800" dirty="0" smtClean="0"/>
              <a:t>How will data be presented (what types of analyses, graphs, formats)?</a:t>
            </a:r>
          </a:p>
          <a:p>
            <a:pPr marL="0" indent="0" eaLnBrk="1" hangingPunct="1">
              <a:buFont typeface="Wingdings" pitchFamily="2" charset="2"/>
              <a:buNone/>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040524" y="1529255"/>
            <a:ext cx="7709337" cy="3924409"/>
          </a:xfrm>
        </p:spPr>
        <p:txBody>
          <a:bodyPr/>
          <a:lstStyle/>
          <a:p>
            <a:pPr eaLnBrk="1" hangingPunct="1">
              <a:defRPr/>
            </a:pPr>
            <a:r>
              <a:rPr lang="en-US" cap="small" dirty="0" smtClean="0"/>
              <a:t>Framework for Linking Data with Action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16059657"/>
              </p:ext>
            </p:extLst>
          </p:nvPr>
        </p:nvGraphicFramePr>
        <p:xfrm>
          <a:off x="244475" y="1673225"/>
          <a:ext cx="8545515" cy="4150345"/>
        </p:xfrm>
        <a:graphic>
          <a:graphicData uri="http://schemas.openxmlformats.org/drawingml/2006/table">
            <a:tbl>
              <a:tblPr firstRow="1" bandRow="1">
                <a:tableStyleId>{5C22544A-7EE6-4342-B048-85BDC9FD1C3A}</a:tableStyleId>
              </a:tblPr>
              <a:tblGrid>
                <a:gridCol w="1142365"/>
                <a:gridCol w="1248784"/>
                <a:gridCol w="1380116"/>
                <a:gridCol w="1169718"/>
                <a:gridCol w="973295"/>
                <a:gridCol w="1358153"/>
                <a:gridCol w="1273084"/>
              </a:tblGrid>
              <a:tr h="914381">
                <a:tc>
                  <a:txBody>
                    <a:bodyPr/>
                    <a:lstStyle/>
                    <a:p>
                      <a:r>
                        <a:rPr lang="en-US" sz="1800" dirty="0" smtClean="0"/>
                        <a:t>Decision/ Action</a:t>
                      </a:r>
                      <a:endParaRPr lang="en-US" sz="1800" dirty="0"/>
                    </a:p>
                  </a:txBody>
                  <a:tcPr marL="91428" marR="91428" marT="45703" marB="45703"/>
                </a:tc>
                <a:tc>
                  <a:txBody>
                    <a:bodyPr/>
                    <a:lstStyle/>
                    <a:p>
                      <a:r>
                        <a:rPr lang="en-US" sz="1800" dirty="0" smtClean="0"/>
                        <a:t>Program/</a:t>
                      </a:r>
                    </a:p>
                    <a:p>
                      <a:r>
                        <a:rPr lang="en-US" sz="1800" dirty="0" smtClean="0"/>
                        <a:t>Policy  Question</a:t>
                      </a:r>
                      <a:endParaRPr lang="en-US" sz="1800" dirty="0"/>
                    </a:p>
                  </a:txBody>
                  <a:tcPr marL="91428" marR="91428" marT="45703" marB="45703"/>
                </a:tc>
                <a:tc>
                  <a:txBody>
                    <a:bodyPr/>
                    <a:lstStyle/>
                    <a:p>
                      <a:r>
                        <a:rPr lang="en-US" sz="1800" dirty="0" smtClean="0"/>
                        <a:t>Decision Maker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a:t>
                      </a:r>
                      <a:r>
                        <a:rPr lang="en-US" sz="1800" baseline="0" dirty="0" smtClean="0"/>
                        <a:t> Other </a:t>
                      </a:r>
                      <a:r>
                        <a:rPr lang="en-US" sz="1800" baseline="0" dirty="0" err="1" smtClean="0"/>
                        <a:t>Stakehold-ers</a:t>
                      </a:r>
                      <a:r>
                        <a:rPr lang="en-US" sz="1800" baseline="0" dirty="0" smtClean="0"/>
                        <a:t> (OS)</a:t>
                      </a:r>
                      <a:endParaRPr lang="en-US" sz="1800" dirty="0" smtClean="0"/>
                    </a:p>
                  </a:txBody>
                  <a:tcPr marL="91428" marR="91428" marT="45703" marB="45703"/>
                </a:tc>
                <a:tc>
                  <a:txBody>
                    <a:bodyPr/>
                    <a:lstStyle/>
                    <a:p>
                      <a:r>
                        <a:rPr lang="en-US" sz="1800" dirty="0" smtClean="0"/>
                        <a:t>Indicator/Data</a:t>
                      </a:r>
                      <a:endParaRPr lang="en-US" sz="1800" dirty="0"/>
                    </a:p>
                  </a:txBody>
                  <a:tcPr marL="91428" marR="91428" marT="45703" marB="45703"/>
                </a:tc>
                <a:tc>
                  <a:txBody>
                    <a:bodyPr/>
                    <a:lstStyle/>
                    <a:p>
                      <a:r>
                        <a:rPr lang="en-US" sz="1800" dirty="0" smtClean="0"/>
                        <a:t>Data Source</a:t>
                      </a:r>
                      <a:endParaRPr lang="en-US" sz="1800" dirty="0"/>
                    </a:p>
                  </a:txBody>
                  <a:tcPr marL="91428" marR="91428" marT="45703" marB="45703"/>
                </a:tc>
                <a:tc>
                  <a:txBody>
                    <a:bodyPr/>
                    <a:lstStyle/>
                    <a:p>
                      <a:r>
                        <a:rPr lang="en-US" sz="1800" dirty="0" smtClean="0"/>
                        <a:t>Timeline</a:t>
                      </a:r>
                    </a:p>
                    <a:p>
                      <a:r>
                        <a:rPr lang="en-US" sz="1800" dirty="0" smtClean="0"/>
                        <a:t>(Analysis)</a:t>
                      </a:r>
                      <a:r>
                        <a:rPr lang="en-US" sz="1800" baseline="0" dirty="0" smtClean="0"/>
                        <a:t> (Decision)</a:t>
                      </a:r>
                      <a:endParaRPr lang="en-US" sz="1800" dirty="0"/>
                    </a:p>
                  </a:txBody>
                  <a:tcPr marL="91428" marR="91428" marT="45703" marB="45703"/>
                </a:tc>
                <a:tc>
                  <a:txBody>
                    <a:bodyPr/>
                    <a:lstStyle/>
                    <a:p>
                      <a:r>
                        <a:rPr lang="en-US" sz="1800" dirty="0" err="1" smtClean="0"/>
                        <a:t>Commu-nication</a:t>
                      </a:r>
                      <a:r>
                        <a:rPr lang="en-US" sz="1800" dirty="0" smtClean="0"/>
                        <a:t> Channel</a:t>
                      </a:r>
                      <a:endParaRPr lang="en-US" sz="1800" dirty="0"/>
                    </a:p>
                  </a:txBody>
                  <a:tcPr marL="91428" marR="91428" marT="45703" marB="45703"/>
                </a:tc>
              </a:tr>
              <a:tr h="514436">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r>
              <a:tr h="486146">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dirty="0"/>
                    </a:p>
                  </a:txBody>
                  <a:tcPr marL="91428" marR="91428" marT="45703" marB="45703"/>
                </a:tc>
              </a:tr>
              <a:tr h="544020">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dirty="0"/>
                    </a:p>
                  </a:txBody>
                  <a:tcPr marL="91428" marR="91428" marT="45703" marB="45703"/>
                </a:tc>
              </a:tr>
              <a:tr h="497720">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r>
              <a:tr h="370697">
                <a:tc>
                  <a:txBody>
                    <a:bodyPr/>
                    <a:lstStyle/>
                    <a:p>
                      <a:endParaRPr lang="en-US" sz="1800" dirty="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a:p>
                  </a:txBody>
                  <a:tcPr marL="91428" marR="91428" marT="45703" marB="45703"/>
                </a:tc>
                <a:tc>
                  <a:txBody>
                    <a:bodyPr/>
                    <a:lstStyle/>
                    <a:p>
                      <a:endParaRPr lang="en-US" sz="1800" dirty="0"/>
                    </a:p>
                  </a:txBody>
                  <a:tcPr marL="91428" marR="91428" marT="45703" marB="45703"/>
                </a:tc>
                <a:tc>
                  <a:txBody>
                    <a:bodyPr/>
                    <a:lstStyle/>
                    <a:p>
                      <a:endParaRPr lang="en-US" sz="1800" dirty="0"/>
                    </a:p>
                  </a:txBody>
                  <a:tcPr marL="91428" marR="91428" marT="45703" marB="45703"/>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46211842"/>
              </p:ext>
            </p:extLst>
          </p:nvPr>
        </p:nvGraphicFramePr>
        <p:xfrm>
          <a:off x="244475" y="1673225"/>
          <a:ext cx="8644031" cy="3865880"/>
        </p:xfrm>
        <a:graphic>
          <a:graphicData uri="http://schemas.openxmlformats.org/drawingml/2006/table">
            <a:tbl>
              <a:tblPr firstRow="1" bandRow="1">
                <a:tableStyleId>{5C22544A-7EE6-4342-B048-85BDC9FD1C3A}</a:tableStyleId>
              </a:tblPr>
              <a:tblGrid>
                <a:gridCol w="1220788"/>
                <a:gridCol w="1183808"/>
                <a:gridCol w="1371600"/>
                <a:gridCol w="1156447"/>
                <a:gridCol w="1156447"/>
                <a:gridCol w="1385047"/>
                <a:gridCol w="1169894"/>
              </a:tblGrid>
              <a:tr h="370840">
                <a:tc>
                  <a:txBody>
                    <a:bodyPr/>
                    <a:lstStyle/>
                    <a:p>
                      <a:r>
                        <a:rPr lang="en-US" dirty="0" smtClean="0"/>
                        <a:t>Decision/ Action</a:t>
                      </a:r>
                      <a:endParaRPr lang="en-US" dirty="0"/>
                    </a:p>
                  </a:txBody>
                  <a:tcPr marL="91428" marR="91428"/>
                </a:tc>
                <a:tc>
                  <a:txBody>
                    <a:bodyPr/>
                    <a:lstStyle/>
                    <a:p>
                      <a:r>
                        <a:rPr lang="en-US" dirty="0" smtClean="0"/>
                        <a:t>Program/Policy  Question</a:t>
                      </a:r>
                      <a:endParaRPr lang="en-US" dirty="0"/>
                    </a:p>
                  </a:txBody>
                  <a:tcPr marL="91428" marR="91428"/>
                </a:tc>
                <a:tc>
                  <a:txBody>
                    <a:bodyPr/>
                    <a:lstStyle/>
                    <a:p>
                      <a:r>
                        <a:rPr lang="en-US" dirty="0" smtClean="0"/>
                        <a:t>Decision Maker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a:t>
                      </a:r>
                      <a:r>
                        <a:rPr lang="en-US" sz="1800" baseline="0" dirty="0" smtClean="0"/>
                        <a:t> Other </a:t>
                      </a:r>
                      <a:r>
                        <a:rPr lang="en-US" sz="1800" baseline="0" dirty="0" err="1" smtClean="0"/>
                        <a:t>Stakehold-ers</a:t>
                      </a:r>
                      <a:r>
                        <a:rPr lang="en-US" sz="1800" baseline="0" dirty="0" smtClean="0"/>
                        <a:t> (OS)</a:t>
                      </a:r>
                      <a:endParaRPr lang="en-US" sz="1800" dirty="0" smtClean="0"/>
                    </a:p>
                    <a:p>
                      <a:endParaRPr lang="en-US" dirty="0"/>
                    </a:p>
                  </a:txBody>
                  <a:tcPr marL="91428" marR="91428"/>
                </a:tc>
                <a:tc>
                  <a:txBody>
                    <a:bodyPr/>
                    <a:lstStyle/>
                    <a:p>
                      <a:r>
                        <a:rPr lang="en-US" dirty="0" smtClean="0"/>
                        <a:t>Indicator/Data</a:t>
                      </a:r>
                      <a:endParaRPr lang="en-US" dirty="0"/>
                    </a:p>
                  </a:txBody>
                  <a:tcPr marL="91428" marR="91428"/>
                </a:tc>
                <a:tc>
                  <a:txBody>
                    <a:bodyPr/>
                    <a:lstStyle/>
                    <a:p>
                      <a:r>
                        <a:rPr lang="en-US" dirty="0" smtClean="0"/>
                        <a:t>Data Source</a:t>
                      </a:r>
                    </a:p>
                    <a:p>
                      <a:endParaRPr lang="en-US" dirty="0"/>
                    </a:p>
                  </a:txBody>
                  <a:tcPr marL="91428" marR="91428"/>
                </a:tc>
                <a:tc>
                  <a:txBody>
                    <a:bodyPr/>
                    <a:lstStyle/>
                    <a:p>
                      <a:r>
                        <a:rPr lang="en-US" dirty="0" smtClean="0"/>
                        <a:t>Timeline</a:t>
                      </a:r>
                    </a:p>
                    <a:p>
                      <a:r>
                        <a:rPr lang="en-US" sz="1800" dirty="0" smtClean="0"/>
                        <a:t>(Analysis)</a:t>
                      </a:r>
                      <a:r>
                        <a:rPr lang="en-US" sz="1800" baseline="0" dirty="0" smtClean="0"/>
                        <a:t> </a:t>
                      </a:r>
                      <a:r>
                        <a:rPr lang="en-US" sz="1800" baseline="0" smtClean="0"/>
                        <a:t>(Decision)</a:t>
                      </a:r>
                      <a:endParaRPr lang="en-US" dirty="0"/>
                    </a:p>
                  </a:txBody>
                  <a:tcPr marL="91428" marR="91428"/>
                </a:tc>
                <a:tc>
                  <a:txBody>
                    <a:bodyPr/>
                    <a:lstStyle/>
                    <a:p>
                      <a:r>
                        <a:rPr lang="en-US" dirty="0" err="1" smtClean="0"/>
                        <a:t>Commu-nication</a:t>
                      </a:r>
                      <a:r>
                        <a:rPr lang="en-US" dirty="0" smtClean="0"/>
                        <a:t> Channel</a:t>
                      </a:r>
                      <a:endParaRPr lang="en-US" dirty="0"/>
                    </a:p>
                  </a:txBody>
                  <a:tcPr marL="91428" marR="91428"/>
                </a:tc>
              </a:tr>
              <a:tr h="370840">
                <a:tc>
                  <a:txBody>
                    <a:bodyPr/>
                    <a:lstStyle/>
                    <a:p>
                      <a:endParaRPr lang="en-US" dirty="0"/>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r>
              <a:tr h="370840">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dirty="0"/>
                    </a:p>
                  </a:txBody>
                  <a:tcPr marL="91428" marR="91428"/>
                </a:tc>
              </a:tr>
              <a:tr h="370840">
                <a:tc>
                  <a:txBody>
                    <a:bodyPr/>
                    <a:lstStyle/>
                    <a:p>
                      <a:endParaRPr lang="en-US"/>
                    </a:p>
                  </a:txBody>
                  <a:tcPr marL="91428" marR="91428"/>
                </a:tc>
                <a:tc>
                  <a:txBody>
                    <a:bodyPr/>
                    <a:lstStyle/>
                    <a:p>
                      <a:endParaRPr lang="en-US" dirty="0"/>
                    </a:p>
                  </a:txBody>
                  <a:tcPr marL="91428" marR="91428"/>
                </a:tc>
                <a:tc>
                  <a:txBody>
                    <a:bodyPr/>
                    <a:lstStyle/>
                    <a:p>
                      <a:endParaRPr lang="en-US" dirty="0"/>
                    </a:p>
                  </a:txBody>
                  <a:tcPr marL="91428" marR="91428"/>
                </a:tc>
                <a:tc>
                  <a:txBody>
                    <a:bodyPr/>
                    <a:lstStyle/>
                    <a:p>
                      <a:endParaRPr lang="en-US" dirty="0"/>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dirty="0"/>
                    </a:p>
                  </a:txBody>
                  <a:tcPr marL="91428" marR="91428"/>
                </a:tc>
              </a:tr>
              <a:tr h="370840">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r>
              <a:tr h="370840">
                <a:tc>
                  <a:txBody>
                    <a:bodyPr/>
                    <a:lstStyle/>
                    <a:p>
                      <a:endParaRPr lang="en-US" dirty="0"/>
                    </a:p>
                  </a:txBody>
                  <a:tcPr marL="91428" marR="91428"/>
                </a:tc>
                <a:tc>
                  <a:txBody>
                    <a:bodyPr/>
                    <a:lstStyle/>
                    <a:p>
                      <a:endParaRPr lang="en-US" dirty="0"/>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a:p>
                  </a:txBody>
                  <a:tcPr marL="91428" marR="91428"/>
                </a:tc>
                <a:tc>
                  <a:txBody>
                    <a:bodyPr/>
                    <a:lstStyle/>
                    <a:p>
                      <a:endParaRPr lang="en-US" dirty="0"/>
                    </a:p>
                  </a:txBody>
                  <a:tcPr marL="91428" marR="91428"/>
                </a:tc>
                <a:tc>
                  <a:txBody>
                    <a:bodyPr/>
                    <a:lstStyle/>
                    <a:p>
                      <a:endParaRPr lang="en-US" dirty="0"/>
                    </a:p>
                  </a:txBody>
                  <a:tcPr marL="91428" marR="91428"/>
                </a:tc>
              </a:tr>
            </a:tbl>
          </a:graphicData>
        </a:graphic>
      </p:graphicFrame>
      <p:sp>
        <p:nvSpPr>
          <p:cNvPr id="3" name="Oval 2"/>
          <p:cNvSpPr/>
          <p:nvPr/>
        </p:nvSpPr>
        <p:spPr>
          <a:xfrm rot="5400000">
            <a:off x="434976" y="849312"/>
            <a:ext cx="1987550" cy="257492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pPr algn="ctr" eaLnBrk="1" hangingPunct="1"/>
            <a:r>
              <a:rPr lang="en-US" smtClean="0"/>
              <a:t>What Are Decisions?</a:t>
            </a:r>
          </a:p>
        </p:txBody>
      </p:sp>
      <p:sp>
        <p:nvSpPr>
          <p:cNvPr id="3" name="Content Placeholder 2"/>
          <p:cNvSpPr>
            <a:spLocks noGrp="1"/>
          </p:cNvSpPr>
          <p:nvPr>
            <p:ph idx="1"/>
          </p:nvPr>
        </p:nvSpPr>
        <p:spPr/>
        <p:txBody>
          <a:bodyPr/>
          <a:lstStyle/>
          <a:p>
            <a:pPr eaLnBrk="1" hangingPunct="1">
              <a:defRPr/>
            </a:pPr>
            <a:r>
              <a:rPr lang="en-US" sz="2800" dirty="0" smtClean="0"/>
              <a:t>Choices that lead to action</a:t>
            </a:r>
          </a:p>
          <a:p>
            <a:pPr eaLnBrk="1" hangingPunct="1">
              <a:defRPr/>
            </a:pPr>
            <a:r>
              <a:rPr lang="en-US" sz="2800" dirty="0" smtClean="0"/>
              <a:t>All decisions are informed by </a:t>
            </a:r>
            <a:r>
              <a:rPr lang="en-US" sz="2800" dirty="0" smtClean="0">
                <a:solidFill>
                  <a:schemeClr val="tx2">
                    <a:lumMod val="75000"/>
                  </a:schemeClr>
                </a:solidFill>
              </a:rPr>
              <a:t>questions</a:t>
            </a:r>
          </a:p>
          <a:p>
            <a:pPr eaLnBrk="1" hangingPunct="1">
              <a:defRPr/>
            </a:pPr>
            <a:r>
              <a:rPr lang="en-US" sz="2800" dirty="0" smtClean="0"/>
              <a:t>All questions should be based on data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576263" y="296863"/>
            <a:ext cx="8297862" cy="1143000"/>
          </a:xfrm>
        </p:spPr>
        <p:txBody>
          <a:bodyPr/>
          <a:lstStyle/>
          <a:p>
            <a:pPr algn="ctr" eaLnBrk="1" hangingPunct="1"/>
            <a:r>
              <a:rPr lang="en-US" smtClean="0"/>
              <a:t>Decisions</a:t>
            </a:r>
          </a:p>
        </p:txBody>
      </p:sp>
      <p:sp>
        <p:nvSpPr>
          <p:cNvPr id="129026" name="Rectangle 3"/>
          <p:cNvSpPr>
            <a:spLocks noGrp="1" noChangeArrowheads="1"/>
          </p:cNvSpPr>
          <p:nvPr>
            <p:ph idx="1"/>
          </p:nvPr>
        </p:nvSpPr>
        <p:spPr>
          <a:xfrm>
            <a:off x="534988" y="1325563"/>
            <a:ext cx="7675562" cy="5032375"/>
          </a:xfrm>
        </p:spPr>
        <p:txBody>
          <a:bodyPr/>
          <a:lstStyle/>
          <a:p>
            <a:pPr eaLnBrk="1" hangingPunct="1"/>
            <a:r>
              <a:rPr lang="en-US" sz="2800" smtClean="0"/>
              <a:t>Allocation of resources across IPs/ states / districts/facilities</a:t>
            </a:r>
          </a:p>
          <a:p>
            <a:pPr eaLnBrk="1" hangingPunct="1"/>
            <a:r>
              <a:rPr lang="en-US" sz="2800" smtClean="0"/>
              <a:t>Revising OVC program approaches to emphasize fostering and adoption</a:t>
            </a:r>
          </a:p>
          <a:p>
            <a:pPr eaLnBrk="1" hangingPunct="1"/>
            <a:r>
              <a:rPr lang="en-US" sz="2800" smtClean="0"/>
              <a:t>Develop and institute workplace policies on HIV/AIDS in all institutions in state X</a:t>
            </a:r>
          </a:p>
          <a:p>
            <a:pPr eaLnBrk="1" hangingPunct="1"/>
            <a:r>
              <a:rPr lang="en-US" sz="2800" smtClean="0"/>
              <a:t>Hire and allocate staff to facilities</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576263" y="296863"/>
            <a:ext cx="8297862" cy="1143000"/>
          </a:xfrm>
        </p:spPr>
        <p:txBody>
          <a:bodyPr/>
          <a:lstStyle/>
          <a:p>
            <a:pPr algn="ctr" eaLnBrk="1" hangingPunct="1"/>
            <a:r>
              <a:rPr lang="en-US" smtClean="0"/>
              <a:t>Programmatic Questions</a:t>
            </a:r>
          </a:p>
        </p:txBody>
      </p:sp>
      <p:sp>
        <p:nvSpPr>
          <p:cNvPr id="131074" name="Rectangle 3"/>
          <p:cNvSpPr>
            <a:spLocks noGrp="1" noChangeArrowheads="1"/>
          </p:cNvSpPr>
          <p:nvPr>
            <p:ph idx="1"/>
          </p:nvPr>
        </p:nvSpPr>
        <p:spPr>
          <a:xfrm>
            <a:off x="534988" y="1325563"/>
            <a:ext cx="7675562" cy="4394200"/>
          </a:xfrm>
        </p:spPr>
        <p:txBody>
          <a:bodyPr/>
          <a:lstStyle/>
          <a:p>
            <a:pPr eaLnBrk="1" hangingPunct="1"/>
            <a:r>
              <a:rPr lang="en-US" sz="2800" dirty="0" smtClean="0"/>
              <a:t>What percentage of HIV+ pregnant women in care actually are delivering in health facilities?</a:t>
            </a:r>
          </a:p>
          <a:p>
            <a:pPr eaLnBrk="1" hangingPunct="1"/>
            <a:r>
              <a:rPr lang="en-US" sz="2800" dirty="0" smtClean="0"/>
              <a:t>What percentage of clients starting ART are lost to follow-up?</a:t>
            </a:r>
          </a:p>
          <a:p>
            <a:pPr eaLnBrk="1" hangingPunct="1"/>
            <a:r>
              <a:rPr lang="en-US" sz="2800" dirty="0" smtClean="0"/>
              <a:t>Are the number of family planning clients decreasing?  </a:t>
            </a:r>
          </a:p>
          <a:p>
            <a:pPr eaLnBrk="1" hangingPunct="1"/>
            <a:r>
              <a:rPr lang="en-US" sz="2800" dirty="0" smtClean="0"/>
              <a:t>What percentage of pregnant patients who are HIV+ actually are receiving ART?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95596307"/>
              </p:ext>
            </p:extLst>
          </p:nvPr>
        </p:nvGraphicFramePr>
        <p:xfrm>
          <a:off x="296863" y="1550988"/>
          <a:ext cx="8658878" cy="5395164"/>
        </p:xfrm>
        <a:graphic>
          <a:graphicData uri="http://schemas.openxmlformats.org/drawingml/2006/table">
            <a:tbl>
              <a:tblPr firstRow="1" bandRow="1">
                <a:tableStyleId>{5C22544A-7EE6-4342-B048-85BDC9FD1C3A}</a:tableStyleId>
              </a:tblPr>
              <a:tblGrid>
                <a:gridCol w="1221014"/>
                <a:gridCol w="1221014"/>
                <a:gridCol w="1221014"/>
                <a:gridCol w="1221014"/>
                <a:gridCol w="1102571"/>
                <a:gridCol w="1327545"/>
                <a:gridCol w="1344706"/>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endParaRPr lang="en-US" sz="1800" dirty="0"/>
                    </a:p>
                  </a:txBody>
                  <a:tcPr marL="91445" marR="91445" marT="45717" marB="45717"/>
                </a:tc>
                <a:tc>
                  <a:txBody>
                    <a:bodyPr/>
                    <a:lstStyle/>
                    <a:p>
                      <a:r>
                        <a:rPr lang="en-US" sz="1800" dirty="0" err="1" smtClean="0"/>
                        <a:t>Commu-nication</a:t>
                      </a:r>
                      <a:r>
                        <a:rPr lang="en-US" sz="1800" dirty="0" smtClean="0"/>
                        <a:t> Channel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 client ratio?</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2497138" y="1212850"/>
            <a:ext cx="1530350" cy="288448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21678211"/>
              </p:ext>
            </p:extLst>
          </p:nvPr>
        </p:nvGraphicFramePr>
        <p:xfrm>
          <a:off x="296863" y="1550988"/>
          <a:ext cx="8645431" cy="5395164"/>
        </p:xfrm>
        <a:graphic>
          <a:graphicData uri="http://schemas.openxmlformats.org/drawingml/2006/table">
            <a:tbl>
              <a:tblPr firstRow="1" bandRow="1">
                <a:tableStyleId>{5C22544A-7EE6-4342-B048-85BDC9FD1C3A}</a:tableStyleId>
              </a:tblPr>
              <a:tblGrid>
                <a:gridCol w="1221014"/>
                <a:gridCol w="1221014"/>
                <a:gridCol w="1288478"/>
                <a:gridCol w="1153550"/>
                <a:gridCol w="1102571"/>
                <a:gridCol w="1367886"/>
                <a:gridCol w="1290918"/>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 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algn="ctr" eaLnBrk="1" hangingPunct="1"/>
            <a:r>
              <a:rPr lang="en-US" smtClean="0"/>
              <a:t>Part 1: Session Objectives</a:t>
            </a:r>
          </a:p>
        </p:txBody>
      </p:sp>
      <p:sp>
        <p:nvSpPr>
          <p:cNvPr id="81922" name="Rectangle 3"/>
          <p:cNvSpPr>
            <a:spLocks noGrp="1" noChangeArrowheads="1"/>
          </p:cNvSpPr>
          <p:nvPr>
            <p:ph idx="1"/>
          </p:nvPr>
        </p:nvSpPr>
        <p:spPr>
          <a:xfrm>
            <a:off x="630238" y="1447800"/>
            <a:ext cx="8129587" cy="5124450"/>
          </a:xfrm>
        </p:spPr>
        <p:txBody>
          <a:bodyPr/>
          <a:lstStyle/>
          <a:p>
            <a:pPr eaLnBrk="1" hangingPunct="1">
              <a:lnSpc>
                <a:spcPct val="120000"/>
              </a:lnSpc>
            </a:pPr>
            <a:r>
              <a:rPr lang="en-US" smtClean="0"/>
              <a:t>Understand the importance of feedback in program improvement and management</a:t>
            </a:r>
          </a:p>
          <a:p>
            <a:pPr eaLnBrk="1" hangingPunct="1">
              <a:lnSpc>
                <a:spcPct val="120000"/>
              </a:lnSpc>
            </a:pPr>
            <a:r>
              <a:rPr lang="en-US" smtClean="0"/>
              <a:t>Consider how to improve feedback mechanisms in own work</a:t>
            </a:r>
          </a:p>
        </p:txBody>
      </p:sp>
      <p:sp>
        <p:nvSpPr>
          <p:cNvPr id="81923" name="Slide Number Placeholder 4"/>
          <p:cNvSpPr>
            <a:spLocks noGrp="1"/>
          </p:cNvSpPr>
          <p:nvPr>
            <p:ph type="sldNum" sz="quarter" idx="10"/>
          </p:nvPr>
        </p:nvSpPr>
        <p:spPr>
          <a:xfrm>
            <a:off x="0" y="6096000"/>
            <a:ext cx="4191000" cy="476250"/>
          </a:xfrm>
          <a:noFill/>
        </p:spPr>
        <p:txBody>
          <a:bodyPr/>
          <a:lstStyle/>
          <a:p>
            <a:fld id="{A359FAD4-2F23-4837-8A5E-DCFE31455416}" type="slidenum">
              <a:rPr lang="en-US" sz="1200" smtClean="0"/>
              <a:pPr/>
              <a:t>3</a:t>
            </a:fld>
            <a:endParaRPr lang="en-US" sz="1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23318265"/>
              </p:ext>
            </p:extLst>
          </p:nvPr>
        </p:nvGraphicFramePr>
        <p:xfrm>
          <a:off x="296863" y="1550988"/>
          <a:ext cx="8618537" cy="5121275"/>
        </p:xfrm>
        <a:graphic>
          <a:graphicData uri="http://schemas.openxmlformats.org/drawingml/2006/table">
            <a:tbl>
              <a:tblPr firstRow="1" bandRow="1">
                <a:tableStyleId>{5C22544A-7EE6-4342-B048-85BDC9FD1C3A}</a:tableStyleId>
              </a:tblPr>
              <a:tblGrid>
                <a:gridCol w="1221014"/>
                <a:gridCol w="1221014"/>
                <a:gridCol w="1288478"/>
                <a:gridCol w="1153550"/>
                <a:gridCol w="1102571"/>
                <a:gridCol w="1340992"/>
                <a:gridCol w="1290918"/>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3692525" y="1055688"/>
            <a:ext cx="2849563" cy="28829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87173521"/>
              </p:ext>
            </p:extLst>
          </p:nvPr>
        </p:nvGraphicFramePr>
        <p:xfrm>
          <a:off x="296863" y="1550988"/>
          <a:ext cx="8645431" cy="5395164"/>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78213"/>
                <a:gridCol w="1250576"/>
              </a:tblGrid>
              <a:tr h="1737570">
                <a:tc>
                  <a:txBody>
                    <a:bodyPr/>
                    <a:lstStyle/>
                    <a:p>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03769309"/>
              </p:ext>
            </p:extLst>
          </p:nvPr>
        </p:nvGraphicFramePr>
        <p:xfrm>
          <a:off x="296863" y="1550988"/>
          <a:ext cx="8631984" cy="5395164"/>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10977"/>
                <a:gridCol w="1304365"/>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a:t>
                      </a:r>
                    </a:p>
                    <a:p>
                      <a:r>
                        <a:rPr lang="en-US" sz="1800" dirty="0" smtClean="0"/>
                        <a:t>DM </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endParaRPr lang="en-US" sz="180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6119813" y="966788"/>
            <a:ext cx="1528762" cy="28844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9952463"/>
              </p:ext>
            </p:extLst>
          </p:nvPr>
        </p:nvGraphicFramePr>
        <p:xfrm>
          <a:off x="296863" y="1550988"/>
          <a:ext cx="8547100" cy="5395164"/>
        </p:xfrm>
        <a:graphic>
          <a:graphicData uri="http://schemas.openxmlformats.org/drawingml/2006/table">
            <a:tbl>
              <a:tblPr firstRow="1" bandRow="1">
                <a:tableStyleId>{5C22544A-7EE6-4342-B048-85BDC9FD1C3A}</a:tableStyleId>
              </a:tblPr>
              <a:tblGrid>
                <a:gridCol w="1221014"/>
                <a:gridCol w="1221014"/>
                <a:gridCol w="1288478"/>
                <a:gridCol w="1095960"/>
                <a:gridCol w="1143000"/>
                <a:gridCol w="1411942"/>
                <a:gridCol w="1165692"/>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a:t>
                      </a:r>
                    </a:p>
                    <a:p>
                      <a:r>
                        <a:rPr lang="en-US" sz="1800" dirty="0" smtClean="0"/>
                        <a:t>DM</a:t>
                      </a:r>
                    </a:p>
                    <a:p>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p>
                    <a:p>
                      <a:r>
                        <a:rPr lang="en-US" sz="1800" dirty="0" smtClean="0"/>
                        <a:t>March 2011,</a:t>
                      </a:r>
                    </a:p>
                    <a:p>
                      <a:r>
                        <a:rPr lang="en-US" sz="1800" dirty="0" smtClean="0"/>
                        <a:t>June</a:t>
                      </a:r>
                      <a:r>
                        <a:rPr lang="en-US" sz="1800" baseline="0" dirty="0" smtClean="0"/>
                        <a:t> 2011, </a:t>
                      </a:r>
                      <a:r>
                        <a:rPr lang="en-US" sz="1800" b="1" baseline="0" dirty="0" smtClean="0"/>
                        <a:t>September 2011</a:t>
                      </a:r>
                      <a:r>
                        <a:rPr lang="en-US" sz="1800" baseline="0" dirty="0" smtClean="0"/>
                        <a:t>,</a:t>
                      </a:r>
                    </a:p>
                    <a:p>
                      <a:r>
                        <a:rPr lang="en-US" sz="1800" baseline="0" dirty="0" smtClean="0"/>
                        <a:t>December 2011</a:t>
                      </a:r>
                      <a:endParaRPr lang="en-US" sz="1800" dirty="0"/>
                    </a:p>
                  </a:txBody>
                  <a:tcPr marL="91445" marR="91445" marT="45717" marB="45717"/>
                </a:tc>
                <a:tc>
                  <a:txBody>
                    <a:bodyPr/>
                    <a:lstStyle/>
                    <a:p>
                      <a:endParaRPr lang="en-US" sz="1800" dirty="0"/>
                    </a:p>
                  </a:txBody>
                  <a:tcPr marL="91445" marR="91445" marT="45717" marB="45717"/>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28176525"/>
              </p:ext>
            </p:extLst>
          </p:nvPr>
        </p:nvGraphicFramePr>
        <p:xfrm>
          <a:off x="296863" y="1550988"/>
          <a:ext cx="8618537" cy="5395164"/>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297530"/>
                <a:gridCol w="1304365"/>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 </a:t>
                      </a:r>
                    </a:p>
                    <a:p>
                      <a:r>
                        <a:rPr lang="en-US" sz="1800" dirty="0" smtClean="0"/>
                        <a:t>DM</a:t>
                      </a:r>
                      <a:br>
                        <a:rPr lang="en-US" sz="1800" dirty="0" smtClean="0"/>
                      </a:br>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endParaRPr lang="en-US" sz="1800" dirty="0"/>
                    </a:p>
                  </a:txBody>
                  <a:tcPr marL="91445" marR="91445" marT="45717" marB="45717"/>
                </a:tc>
                <a:tc>
                  <a:txBody>
                    <a:bodyPr/>
                    <a:lstStyle/>
                    <a:p>
                      <a:endParaRPr lang="en-US" sz="1800" dirty="0"/>
                    </a:p>
                  </a:txBody>
                  <a:tcPr marL="91445" marR="91445" marT="45717" marB="45717"/>
                </a:tc>
              </a:tr>
            </a:tbl>
          </a:graphicData>
        </a:graphic>
      </p:graphicFrame>
      <p:sp>
        <p:nvSpPr>
          <p:cNvPr id="5" name="Oval 4"/>
          <p:cNvSpPr/>
          <p:nvPr/>
        </p:nvSpPr>
        <p:spPr>
          <a:xfrm>
            <a:off x="7535863" y="966788"/>
            <a:ext cx="1530350" cy="28844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86479814"/>
              </p:ext>
            </p:extLst>
          </p:nvPr>
        </p:nvGraphicFramePr>
        <p:xfrm>
          <a:off x="296863" y="1550988"/>
          <a:ext cx="8618537" cy="5395164"/>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51319"/>
                <a:gridCol w="1250576"/>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 </a:t>
                      </a:r>
                    </a:p>
                    <a:p>
                      <a:r>
                        <a:rPr lang="en-US" sz="1800" dirty="0" smtClean="0"/>
                        <a:t>DM</a:t>
                      </a:r>
                      <a:br>
                        <a:rPr lang="en-US" sz="1800" dirty="0" smtClean="0"/>
                      </a:br>
                      <a:r>
                        <a:rPr lang="en-US" sz="1800" dirty="0" smtClean="0"/>
                        <a:t>OS</a:t>
                      </a:r>
                      <a:endParaRPr lang="en-US" sz="1800" dirty="0"/>
                    </a:p>
                  </a:txBody>
                  <a:tcPr marL="91445" marR="91445" marT="45717" marB="45717"/>
                </a:tc>
              </a:tr>
              <a:tr h="3383705">
                <a:tc>
                  <a:txBody>
                    <a:bodyPr/>
                    <a:lstStyle/>
                    <a:p>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endParaRPr lang="en-US" sz="1800" dirty="0"/>
                    </a:p>
                  </a:txBody>
                  <a:tcPr marL="91445" marR="91445" marT="45717" marB="45717"/>
                </a:tc>
                <a:tc>
                  <a:txBody>
                    <a:bodyPr/>
                    <a:lstStyle/>
                    <a:p>
                      <a:r>
                        <a:rPr lang="en-US" sz="1800" dirty="0" smtClean="0"/>
                        <a:t>Short summary presented to facility manager at weekly clinic meeting</a:t>
                      </a:r>
                      <a:endParaRPr lang="en-US" sz="1800" dirty="0"/>
                    </a:p>
                  </a:txBody>
                  <a:tcPr marL="91445" marR="91445" marT="45717" marB="45717"/>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algn="ctr" eaLnBrk="1" hangingPunct="1"/>
            <a:r>
              <a:rPr lang="en-US" dirty="0" smtClean="0"/>
              <a:t>Framework for Linking Data with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67875825"/>
              </p:ext>
            </p:extLst>
          </p:nvPr>
        </p:nvGraphicFramePr>
        <p:xfrm>
          <a:off x="296863" y="1550988"/>
          <a:ext cx="8672325" cy="5395164"/>
        </p:xfrm>
        <a:graphic>
          <a:graphicData uri="http://schemas.openxmlformats.org/drawingml/2006/table">
            <a:tbl>
              <a:tblPr firstRow="1" bandRow="1">
                <a:tableStyleId>{5C22544A-7EE6-4342-B048-85BDC9FD1C3A}</a:tableStyleId>
              </a:tblPr>
              <a:tblGrid>
                <a:gridCol w="1221014"/>
                <a:gridCol w="1221014"/>
                <a:gridCol w="1288478"/>
                <a:gridCol w="1160654"/>
                <a:gridCol w="1125482"/>
                <a:gridCol w="1324424"/>
                <a:gridCol w="1331259"/>
              </a:tblGrid>
              <a:tr h="1737570">
                <a:tc>
                  <a:txBody>
                    <a:bodyPr/>
                    <a:lstStyle/>
                    <a:p>
                      <a:r>
                        <a:rPr lang="en-US" sz="1800" dirty="0" smtClean="0"/>
                        <a:t>Decision/ Action</a:t>
                      </a:r>
                      <a:endParaRPr lang="en-US" sz="1800" dirty="0"/>
                    </a:p>
                  </a:txBody>
                  <a:tcPr marL="91445" marR="91445" marT="45717" marB="45717"/>
                </a:tc>
                <a:tc>
                  <a:txBody>
                    <a:bodyPr/>
                    <a:lstStyle/>
                    <a:p>
                      <a:r>
                        <a:rPr lang="en-US" sz="1800" dirty="0" smtClean="0"/>
                        <a:t>Program/Policy  Question</a:t>
                      </a:r>
                      <a:endParaRPr lang="en-US" sz="1800" dirty="0"/>
                    </a:p>
                  </a:txBody>
                  <a:tcPr marL="91445" marR="91445" marT="45717" marB="45717"/>
                </a:tc>
                <a:tc>
                  <a:txBody>
                    <a:bodyPr/>
                    <a:lstStyle/>
                    <a:p>
                      <a:r>
                        <a:rPr lang="en-US" sz="1800" dirty="0" smtClean="0"/>
                        <a:t>Decision Maker (DM),</a:t>
                      </a:r>
                      <a:r>
                        <a:rPr lang="en-US" sz="1800" baseline="0" dirty="0" smtClean="0"/>
                        <a:t> Other Stakeholders (OS)</a:t>
                      </a:r>
                      <a:endParaRPr lang="en-US" sz="1800" dirty="0"/>
                    </a:p>
                  </a:txBody>
                  <a:tcPr marL="91445" marR="91445" marT="45717" marB="45717"/>
                </a:tc>
                <a:tc>
                  <a:txBody>
                    <a:bodyPr/>
                    <a:lstStyle/>
                    <a:p>
                      <a:r>
                        <a:rPr lang="en-US" sz="1800" dirty="0" smtClean="0"/>
                        <a:t>Indicator/Data</a:t>
                      </a:r>
                      <a:endParaRPr lang="en-US" sz="1800" dirty="0"/>
                    </a:p>
                  </a:txBody>
                  <a:tcPr marL="91445" marR="91445" marT="45717" marB="45717"/>
                </a:tc>
                <a:tc>
                  <a:txBody>
                    <a:bodyPr/>
                    <a:lstStyle/>
                    <a:p>
                      <a:r>
                        <a:rPr lang="en-US" sz="1800" dirty="0" smtClean="0"/>
                        <a:t>Data Source</a:t>
                      </a:r>
                      <a:endParaRPr lang="en-US" sz="1800" dirty="0"/>
                    </a:p>
                  </a:txBody>
                  <a:tcPr marL="91445" marR="91445" marT="45717" marB="45717"/>
                </a:tc>
                <a:tc>
                  <a:txBody>
                    <a:bodyPr/>
                    <a:lstStyle/>
                    <a:p>
                      <a:r>
                        <a:rPr lang="en-US" sz="1800" dirty="0" smtClean="0"/>
                        <a:t>Timeline</a:t>
                      </a:r>
                    </a:p>
                    <a:p>
                      <a:r>
                        <a:rPr lang="en-US" sz="1800" dirty="0" smtClean="0"/>
                        <a:t>(Analysis)</a:t>
                      </a:r>
                    </a:p>
                    <a:p>
                      <a:r>
                        <a:rPr lang="en-US" sz="1800" dirty="0" smtClean="0"/>
                        <a:t>(Decision)</a:t>
                      </a:r>
                    </a:p>
                    <a:p>
                      <a:endParaRPr lang="en-US" sz="1800" dirty="0"/>
                    </a:p>
                  </a:txBody>
                  <a:tcPr marL="91445" marR="91445" marT="45717" marB="45717"/>
                </a:tc>
                <a:tc>
                  <a:txBody>
                    <a:bodyPr/>
                    <a:lstStyle/>
                    <a:p>
                      <a:r>
                        <a:rPr lang="en-US" sz="1800" dirty="0" err="1" smtClean="0"/>
                        <a:t>Commu-nication</a:t>
                      </a:r>
                      <a:r>
                        <a:rPr lang="en-US" sz="1800" dirty="0" smtClean="0"/>
                        <a:t> Channel </a:t>
                      </a:r>
                    </a:p>
                    <a:p>
                      <a:r>
                        <a:rPr lang="en-US" sz="1800" dirty="0" smtClean="0"/>
                        <a:t>DM</a:t>
                      </a:r>
                      <a:br>
                        <a:rPr lang="en-US" sz="1800" dirty="0" smtClean="0"/>
                      </a:br>
                      <a:r>
                        <a:rPr lang="en-US" sz="1800" dirty="0" smtClean="0"/>
                        <a:t>OS</a:t>
                      </a:r>
                      <a:endParaRPr lang="en-US" sz="1800" dirty="0"/>
                    </a:p>
                  </a:txBody>
                  <a:tcPr marL="91445" marR="91445" marT="45717" marB="45717"/>
                </a:tc>
              </a:tr>
              <a:tr h="3383705">
                <a:tc>
                  <a:txBody>
                    <a:bodyPr/>
                    <a:lstStyle/>
                    <a:p>
                      <a:r>
                        <a:rPr lang="en-US" sz="1800" dirty="0" smtClean="0"/>
                        <a:t>Hire</a:t>
                      </a:r>
                      <a:r>
                        <a:rPr lang="en-US" sz="1800" baseline="0" dirty="0" smtClean="0"/>
                        <a:t> more PMTCT counsel-</a:t>
                      </a:r>
                      <a:r>
                        <a:rPr lang="en-US" sz="1800" baseline="0" dirty="0" err="1" smtClean="0"/>
                        <a:t>ors</a:t>
                      </a:r>
                      <a:endParaRPr lang="en-US" sz="1800" dirty="0"/>
                    </a:p>
                  </a:txBody>
                  <a:tcPr marL="91445" marR="91445" marT="45717" marB="45717"/>
                </a:tc>
                <a:tc>
                  <a:txBody>
                    <a:bodyPr/>
                    <a:lstStyle/>
                    <a:p>
                      <a:r>
                        <a:rPr lang="en-US" sz="1800" dirty="0" smtClean="0"/>
                        <a:t>Are we reaching testing</a:t>
                      </a:r>
                      <a:r>
                        <a:rPr lang="en-US" sz="1800" baseline="0" dirty="0" smtClean="0"/>
                        <a:t> targets in PMTCT?</a:t>
                      </a:r>
                    </a:p>
                    <a:p>
                      <a:r>
                        <a:rPr lang="en-US" sz="1800" baseline="0" dirty="0" smtClean="0"/>
                        <a:t>Do we have sufficient test kits?</a:t>
                      </a:r>
                    </a:p>
                    <a:p>
                      <a:r>
                        <a:rPr lang="en-US" sz="1800" baseline="0" dirty="0" smtClean="0"/>
                        <a:t>What is nurse:</a:t>
                      </a:r>
                    </a:p>
                    <a:p>
                      <a:r>
                        <a:rPr lang="en-US" sz="1800" baseline="0" dirty="0" smtClean="0"/>
                        <a:t>client ratio?</a:t>
                      </a:r>
                      <a:endParaRPr lang="en-US" sz="1800" dirty="0"/>
                    </a:p>
                  </a:txBody>
                  <a:tcPr marL="91445" marR="91445" marT="45717" marB="45717"/>
                </a:tc>
                <a:tc>
                  <a:txBody>
                    <a:bodyPr/>
                    <a:lstStyle/>
                    <a:p>
                      <a:r>
                        <a:rPr lang="en-US" sz="1800" dirty="0" smtClean="0"/>
                        <a:t>DM – Head of Regional Health Committee OS – Other providers, Division of Clinical Training</a:t>
                      </a:r>
                      <a:endParaRPr lang="en-US" sz="1800" dirty="0"/>
                    </a:p>
                  </a:txBody>
                  <a:tcPr marL="91445" marR="91445" marT="45717" marB="45717"/>
                </a:tc>
                <a:tc>
                  <a:txBody>
                    <a:bodyPr/>
                    <a:lstStyle/>
                    <a:p>
                      <a:r>
                        <a:rPr lang="en-US" sz="1800" dirty="0" smtClean="0"/>
                        <a:t>711 form indicators K41, B73, B 91</a:t>
                      </a:r>
                      <a:endParaRPr lang="en-US" sz="1800" dirty="0"/>
                    </a:p>
                  </a:txBody>
                  <a:tcPr marL="91445" marR="91445" marT="45717" marB="45717"/>
                </a:tc>
                <a:tc>
                  <a:txBody>
                    <a:bodyPr/>
                    <a:lstStyle/>
                    <a:p>
                      <a:r>
                        <a:rPr lang="en-US" sz="1800" dirty="0" smtClean="0"/>
                        <a:t>Service statistics;</a:t>
                      </a:r>
                      <a:r>
                        <a:rPr lang="en-US" sz="1800" baseline="0" dirty="0" smtClean="0"/>
                        <a:t> Logistics manage-</a:t>
                      </a:r>
                      <a:r>
                        <a:rPr lang="en-US" sz="1800" baseline="0" dirty="0" err="1" smtClean="0"/>
                        <a:t>ment</a:t>
                      </a:r>
                      <a:r>
                        <a:rPr lang="en-US" sz="1800" baseline="0" dirty="0" smtClean="0"/>
                        <a:t> system</a:t>
                      </a:r>
                      <a:endParaRPr lang="en-US" sz="1800" dirty="0"/>
                    </a:p>
                  </a:txBody>
                  <a:tcPr marL="91445" marR="91445" marT="45717" marB="45717"/>
                </a:tc>
                <a:tc>
                  <a:txBody>
                    <a:bodyPr/>
                    <a:lstStyle/>
                    <a:p>
                      <a:r>
                        <a:rPr lang="en-US" sz="1800" dirty="0" smtClean="0"/>
                        <a:t>Dec. 2010</a:t>
                      </a:r>
                      <a:endParaRPr lang="en-US" sz="1800" dirty="0"/>
                    </a:p>
                  </a:txBody>
                  <a:tcPr marL="91445" marR="91445" marT="45717" marB="45717"/>
                </a:tc>
                <a:tc>
                  <a:txBody>
                    <a:bodyPr/>
                    <a:lstStyle/>
                    <a:p>
                      <a:r>
                        <a:rPr lang="en-US" sz="1800" dirty="0" smtClean="0"/>
                        <a:t>Short summary presented to facility manager at weekly clinic meeting</a:t>
                      </a:r>
                      <a:endParaRPr lang="en-US" sz="1800" dirty="0"/>
                    </a:p>
                  </a:txBody>
                  <a:tcPr marL="91445" marR="91445" marT="45717" marB="45717"/>
                </a:tc>
              </a:tr>
            </a:tbl>
          </a:graphicData>
        </a:graphic>
      </p:graphicFrame>
      <p:sp>
        <p:nvSpPr>
          <p:cNvPr id="5" name="Oval 4"/>
          <p:cNvSpPr/>
          <p:nvPr/>
        </p:nvSpPr>
        <p:spPr>
          <a:xfrm>
            <a:off x="0" y="1249363"/>
            <a:ext cx="1530350" cy="162877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pPr algn="ctr" eaLnBrk="1" hangingPunct="1"/>
            <a:r>
              <a:rPr lang="en-US" smtClean="0"/>
              <a:t>Framework for Linking Data with Action</a:t>
            </a:r>
          </a:p>
        </p:txBody>
      </p:sp>
      <p:sp>
        <p:nvSpPr>
          <p:cNvPr id="3" name="Content Placeholder 2"/>
          <p:cNvSpPr>
            <a:spLocks noGrp="1"/>
          </p:cNvSpPr>
          <p:nvPr>
            <p:ph idx="1"/>
          </p:nvPr>
        </p:nvSpPr>
        <p:spPr>
          <a:xfrm>
            <a:off x="923925" y="1773238"/>
            <a:ext cx="7762875" cy="3962400"/>
          </a:xfrm>
        </p:spPr>
        <p:txBody>
          <a:bodyPr/>
          <a:lstStyle/>
          <a:p>
            <a:pPr eaLnBrk="1" fontAlgn="ctr" hangingPunct="1">
              <a:defRPr/>
            </a:pPr>
            <a:r>
              <a:rPr lang="en-US" sz="2800" dirty="0" smtClean="0"/>
              <a:t>Creates a time-bound plan for information-informed decision making</a:t>
            </a:r>
          </a:p>
          <a:p>
            <a:pPr eaLnBrk="1" fontAlgn="ctr" hangingPunct="1">
              <a:defRPr/>
            </a:pPr>
            <a:r>
              <a:rPr lang="en-US" sz="2800" dirty="0" smtClean="0"/>
              <a:t>Encourages greater use of existing information</a:t>
            </a:r>
          </a:p>
          <a:p>
            <a:pPr eaLnBrk="1" fontAlgn="ctr" hangingPunct="1">
              <a:defRPr/>
            </a:pPr>
            <a:r>
              <a:rPr lang="en-US" sz="2800" dirty="0" smtClean="0"/>
              <a:t>Monitors the use of information in decision making</a:t>
            </a:r>
          </a:p>
          <a:p>
            <a:pPr marL="0" indent="0" eaLnBrk="1" fontAlgn="ctr" hangingPunct="1">
              <a:buFont typeface="Wingdings" pitchFamily="2" charset="2"/>
              <a:buNone/>
              <a:defRPr/>
            </a:pPr>
            <a:r>
              <a:rPr lang="en-US" sz="2800" dirty="0" smtClean="0"/>
              <a:t> </a:t>
            </a:r>
          </a:p>
          <a:p>
            <a:pPr marL="0" indent="0" eaLnBrk="1" hangingPunct="1">
              <a:buFont typeface="Wingdings" pitchFamily="2" charset="2"/>
              <a:buNone/>
              <a:defRPr/>
            </a:pPr>
            <a:r>
              <a:rPr lang="en-US" sz="2800" dirty="0" smtClean="0"/>
              <a:t> </a:t>
            </a:r>
          </a:p>
          <a:p>
            <a:pPr eaLnBrk="1" fontAlgn="ctr" hangingPunct="1">
              <a:defRPr/>
            </a:pP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712788" y="274638"/>
            <a:ext cx="8202612" cy="1143000"/>
          </a:xfrm>
        </p:spPr>
        <p:txBody>
          <a:bodyPr/>
          <a:lstStyle/>
          <a:p>
            <a:pPr algn="ctr" eaLnBrk="1" hangingPunct="1"/>
            <a:r>
              <a:rPr lang="en-US" dirty="0" smtClean="0"/>
              <a:t>Small Group Activity 6 –  Instructions</a:t>
            </a:r>
          </a:p>
        </p:txBody>
      </p:sp>
      <p:sp>
        <p:nvSpPr>
          <p:cNvPr id="25603" name="Content Placeholder 2"/>
          <p:cNvSpPr>
            <a:spLocks noGrp="1"/>
          </p:cNvSpPr>
          <p:nvPr>
            <p:ph idx="1"/>
          </p:nvPr>
        </p:nvSpPr>
        <p:spPr/>
        <p:txBody>
          <a:bodyPr/>
          <a:lstStyle/>
          <a:p>
            <a:pPr eaLnBrk="1" hangingPunct="1">
              <a:defRPr/>
            </a:pPr>
            <a:r>
              <a:rPr lang="en-US" dirty="0" smtClean="0"/>
              <a:t>Select a note taker</a:t>
            </a:r>
          </a:p>
          <a:p>
            <a:pPr eaLnBrk="1" hangingPunct="1">
              <a:defRPr/>
            </a:pPr>
            <a:r>
              <a:rPr lang="en-US" dirty="0" smtClean="0"/>
              <a:t>On flip chart paper, create the Framework table</a:t>
            </a:r>
          </a:p>
          <a:p>
            <a:pPr eaLnBrk="1" hangingPunct="1">
              <a:defRPr/>
            </a:pPr>
            <a:r>
              <a:rPr lang="en-US" dirty="0" smtClean="0"/>
              <a:t>Brainstorm three decisions or questions in columns 1 &amp; 2 </a:t>
            </a:r>
          </a:p>
          <a:p>
            <a:pPr eaLnBrk="1" hangingPunct="1">
              <a:defRPr/>
            </a:pPr>
            <a:r>
              <a:rPr lang="en-US" dirty="0" smtClean="0"/>
              <a:t>Complete the remaining columns</a:t>
            </a:r>
          </a:p>
          <a:p>
            <a:pPr eaLnBrk="1" hangingPunct="1">
              <a:defRPr/>
            </a:pPr>
            <a:r>
              <a:rPr lang="en-US" dirty="0" smtClean="0"/>
              <a:t>Time: 1 hour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860425" y="274638"/>
            <a:ext cx="8189913" cy="1143000"/>
          </a:xfrm>
        </p:spPr>
        <p:txBody>
          <a:bodyPr/>
          <a:lstStyle/>
          <a:p>
            <a:pPr algn="ctr" eaLnBrk="1" hangingPunct="1"/>
            <a:r>
              <a:rPr lang="en-US" dirty="0" smtClean="0"/>
              <a:t>Small Group Activity </a:t>
            </a:r>
            <a:r>
              <a:rPr lang="en-US" dirty="0"/>
              <a:t>– </a:t>
            </a:r>
            <a:r>
              <a:rPr lang="en-US" dirty="0" smtClean="0"/>
              <a:t>Report Back</a:t>
            </a:r>
          </a:p>
        </p:txBody>
      </p:sp>
      <p:sp>
        <p:nvSpPr>
          <p:cNvPr id="155650" name="Content Placeholder 2"/>
          <p:cNvSpPr>
            <a:spLocks noGrp="1"/>
          </p:cNvSpPr>
          <p:nvPr>
            <p:ph idx="1"/>
          </p:nvPr>
        </p:nvSpPr>
        <p:spPr>
          <a:xfrm>
            <a:off x="923925" y="1600200"/>
            <a:ext cx="7762875" cy="4291013"/>
          </a:xfrm>
        </p:spPr>
        <p:txBody>
          <a:bodyPr/>
          <a:lstStyle/>
          <a:p>
            <a:pPr eaLnBrk="1" hangingPunct="1"/>
            <a:r>
              <a:rPr lang="en-US" dirty="0" smtClean="0"/>
              <a:t>Each group will have 10 minutes to present its completed Framework</a:t>
            </a:r>
          </a:p>
          <a:p>
            <a:pPr eaLnBrk="1" hangingPunct="1"/>
            <a:r>
              <a:rPr lang="en-US" dirty="0" smtClean="0"/>
              <a:t>Group discussion </a:t>
            </a:r>
            <a:r>
              <a:rPr lang="en-US" dirty="0"/>
              <a:t>– </a:t>
            </a:r>
            <a:r>
              <a:rPr lang="en-US" dirty="0" smtClean="0"/>
              <a:t>are there other data sources that might have been used in this decision? Were there other stakeholders who should have been considered? (10 minutes)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851354" y="187552"/>
            <a:ext cx="7762875" cy="1143000"/>
          </a:xfrm>
        </p:spPr>
        <p:txBody>
          <a:bodyPr/>
          <a:lstStyle/>
          <a:p>
            <a:pPr eaLnBrk="1" hangingPunct="1"/>
            <a:endParaRPr lang="en-US" dirty="0" smtClean="0"/>
          </a:p>
        </p:txBody>
      </p:sp>
      <p:sp>
        <p:nvSpPr>
          <p:cNvPr id="83970" name="Rectangle 3"/>
          <p:cNvSpPr>
            <a:spLocks noGrp="1" noChangeArrowheads="1"/>
          </p:cNvSpPr>
          <p:nvPr>
            <p:ph idx="1"/>
          </p:nvPr>
        </p:nvSpPr>
        <p:spPr/>
        <p:txBody>
          <a:bodyPr/>
          <a:lstStyle/>
          <a:p>
            <a:pPr eaLnBrk="1" hangingPunct="1">
              <a:buFont typeface="Wingdings" pitchFamily="2" charset="2"/>
              <a:buNone/>
            </a:pPr>
            <a:r>
              <a:rPr lang="en-US" i="1" dirty="0" smtClean="0"/>
              <a:t>   “We are always giving patient forms and data to our M&amp;E Unit, who then gives data to donors and the government.  I am the head doctor and I never have the chance to look through the data before they go up.  We just keep giving data up and up, and we never hear back about it…”</a:t>
            </a:r>
          </a:p>
          <a:p>
            <a:pPr eaLnBrk="1" hangingPunct="1">
              <a:buFont typeface="Wingdings" pitchFamily="2" charset="2"/>
              <a:buNone/>
            </a:pPr>
            <a:r>
              <a:rPr lang="en-US" i="1" dirty="0" smtClean="0"/>
              <a:t>				        </a:t>
            </a:r>
            <a:r>
              <a:rPr lang="en-US" sz="2200" i="1" dirty="0" smtClean="0"/>
              <a:t>Head of ART facility, Nigeria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923925" y="274638"/>
            <a:ext cx="7762875" cy="1000125"/>
          </a:xfrm>
        </p:spPr>
        <p:txBody>
          <a:bodyPr/>
          <a:lstStyle/>
          <a:p>
            <a:pPr eaLnBrk="1" hangingPunct="1"/>
            <a:r>
              <a:rPr lang="en-US" smtClean="0"/>
              <a:t>Building Data Use into Your Work</a:t>
            </a:r>
          </a:p>
        </p:txBody>
      </p:sp>
      <p:sp>
        <p:nvSpPr>
          <p:cNvPr id="3" name="Content Placeholder 2"/>
          <p:cNvSpPr>
            <a:spLocks noGrp="1"/>
          </p:cNvSpPr>
          <p:nvPr>
            <p:ph idx="1"/>
          </p:nvPr>
        </p:nvSpPr>
        <p:spPr>
          <a:xfrm>
            <a:off x="923925" y="1303338"/>
            <a:ext cx="7762875" cy="4260850"/>
          </a:xfrm>
        </p:spPr>
        <p:txBody>
          <a:bodyPr/>
          <a:lstStyle/>
          <a:p>
            <a:pPr eaLnBrk="1" hangingPunct="1">
              <a:defRPr/>
            </a:pPr>
            <a:r>
              <a:rPr lang="en-US" dirty="0" smtClean="0"/>
              <a:t>PLAN   </a:t>
            </a:r>
            <a:r>
              <a:rPr lang="en-US" dirty="0" err="1" smtClean="0"/>
              <a:t>PLAN</a:t>
            </a:r>
            <a:r>
              <a:rPr lang="en-US" dirty="0" smtClean="0"/>
              <a:t>   </a:t>
            </a:r>
            <a:r>
              <a:rPr lang="en-US" dirty="0" err="1" smtClean="0"/>
              <a:t>PLAN</a:t>
            </a:r>
            <a:r>
              <a:rPr lang="en-US" dirty="0" smtClean="0"/>
              <a:t> !</a:t>
            </a:r>
          </a:p>
          <a:p>
            <a:pPr eaLnBrk="1" hangingPunct="1">
              <a:defRPr/>
            </a:pPr>
            <a:r>
              <a:rPr lang="en-US" dirty="0" smtClean="0"/>
              <a:t>Regularly review your data – schedule time</a:t>
            </a:r>
          </a:p>
          <a:p>
            <a:pPr eaLnBrk="1" hangingPunct="1">
              <a:defRPr/>
            </a:pPr>
            <a:r>
              <a:rPr lang="en-US" dirty="0" smtClean="0"/>
              <a:t>Use the Framework for Linking Data with Action</a:t>
            </a:r>
          </a:p>
          <a:p>
            <a:pPr eaLnBrk="1" hangingPunct="1">
              <a:lnSpc>
                <a:spcPct val="90000"/>
              </a:lnSpc>
              <a:spcBef>
                <a:spcPct val="30000"/>
              </a:spcBef>
              <a:defRPr/>
            </a:pPr>
            <a:r>
              <a:rPr lang="en-US" dirty="0" smtClean="0"/>
              <a:t>Engage in dialogue with stakeholders</a:t>
            </a:r>
          </a:p>
          <a:p>
            <a:pPr eaLnBrk="1" hangingPunct="1">
              <a:lnSpc>
                <a:spcPct val="90000"/>
              </a:lnSpc>
              <a:spcBef>
                <a:spcPct val="30000"/>
              </a:spcBef>
              <a:defRPr/>
            </a:pPr>
            <a:r>
              <a:rPr lang="en-US" dirty="0" smtClean="0">
                <a:solidFill>
                  <a:schemeClr val="tx2">
                    <a:lumMod val="75000"/>
                  </a:schemeClr>
                </a:solidFill>
              </a:rPr>
              <a:t>Consider other tools or methods related to data demand and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381000" y="274638"/>
            <a:ext cx="8305800" cy="1143000"/>
          </a:xfrm>
        </p:spPr>
        <p:txBody>
          <a:bodyPr/>
          <a:lstStyle/>
          <a:p>
            <a:pPr algn="ctr" eaLnBrk="1" hangingPunct="1"/>
            <a:r>
              <a:rPr lang="en-US" smtClean="0"/>
              <a:t>Improving Data Demand &amp; Use: Multifaceted Approach  </a:t>
            </a:r>
          </a:p>
        </p:txBody>
      </p:sp>
      <p:sp>
        <p:nvSpPr>
          <p:cNvPr id="3" name="Content Placeholder 2"/>
          <p:cNvSpPr>
            <a:spLocks noGrp="1"/>
          </p:cNvSpPr>
          <p:nvPr>
            <p:ph idx="1"/>
          </p:nvPr>
        </p:nvSpPr>
        <p:spPr>
          <a:xfrm>
            <a:off x="685800" y="1600200"/>
            <a:ext cx="8153400" cy="3962400"/>
          </a:xfrm>
        </p:spPr>
        <p:txBody>
          <a:bodyPr/>
          <a:lstStyle/>
          <a:p>
            <a:pPr marL="0" indent="0" eaLnBrk="1" hangingPunct="1">
              <a:buFont typeface="Arial" charset="0"/>
              <a:buNone/>
              <a:defRPr/>
            </a:pPr>
            <a:r>
              <a:rPr lang="en-US" dirty="0" smtClean="0"/>
              <a:t>Applying a combination of: </a:t>
            </a:r>
          </a:p>
          <a:p>
            <a:pPr eaLnBrk="1" hangingPunct="1">
              <a:spcAft>
                <a:spcPts val="0"/>
              </a:spcAft>
              <a:defRPr/>
            </a:pPr>
            <a:r>
              <a:rPr lang="en-US" sz="2400" dirty="0" smtClean="0"/>
              <a:t>Assessment of current data use, capacity building needs, and barriers to data use</a:t>
            </a:r>
          </a:p>
          <a:p>
            <a:pPr eaLnBrk="1" hangingPunct="1">
              <a:spcAft>
                <a:spcPts val="0"/>
              </a:spcAft>
              <a:defRPr/>
            </a:pPr>
            <a:r>
              <a:rPr lang="en-US" sz="2400" dirty="0" smtClean="0"/>
              <a:t>Capacity </a:t>
            </a:r>
            <a:r>
              <a:rPr lang="en-US" sz="2400" dirty="0"/>
              <a:t>building initiatives around </a:t>
            </a:r>
            <a:r>
              <a:rPr lang="en-US" sz="2400" dirty="0" smtClean="0"/>
              <a:t>data use concepts, use </a:t>
            </a:r>
            <a:r>
              <a:rPr lang="en-US" sz="2400" dirty="0"/>
              <a:t>of </a:t>
            </a:r>
            <a:r>
              <a:rPr lang="en-US" sz="2400" dirty="0" smtClean="0"/>
              <a:t>tools, data analysis…</a:t>
            </a:r>
          </a:p>
          <a:p>
            <a:pPr eaLnBrk="1" hangingPunct="1">
              <a:spcAft>
                <a:spcPts val="0"/>
              </a:spcAft>
              <a:defRPr/>
            </a:pPr>
            <a:r>
              <a:rPr lang="en-US" sz="2400" dirty="0" smtClean="0"/>
              <a:t>Tool application</a:t>
            </a:r>
            <a:endParaRPr lang="en-US" sz="2400" dirty="0"/>
          </a:p>
          <a:p>
            <a:pPr eaLnBrk="1" hangingPunct="1">
              <a:spcAft>
                <a:spcPts val="0"/>
              </a:spcAft>
              <a:defRPr/>
            </a:pPr>
            <a:r>
              <a:rPr lang="en-US" sz="2400" dirty="0"/>
              <a:t>Organization development (e.g., leadership, systems improvement)</a:t>
            </a:r>
          </a:p>
          <a:p>
            <a:pPr eaLnBrk="1" hangingPunct="1">
              <a:spcAft>
                <a:spcPts val="0"/>
              </a:spcAft>
              <a:defRPr/>
            </a:pPr>
            <a:r>
              <a:rPr lang="en-US" sz="2400" dirty="0"/>
              <a:t>Collaborative efforts between data users and producers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228600" y="274638"/>
            <a:ext cx="8763000" cy="1143000"/>
          </a:xfrm>
        </p:spPr>
        <p:txBody>
          <a:bodyPr/>
          <a:lstStyle/>
          <a:p>
            <a:pPr algn="ctr" eaLnBrk="1" hangingPunct="1"/>
            <a:r>
              <a:rPr lang="en-US" smtClean="0"/>
              <a:t>Multifaceted Approach in Nigeria</a:t>
            </a:r>
          </a:p>
        </p:txBody>
      </p:sp>
      <p:sp>
        <p:nvSpPr>
          <p:cNvPr id="161794" name="Content Placeholder 2"/>
          <p:cNvSpPr>
            <a:spLocks noGrp="1"/>
          </p:cNvSpPr>
          <p:nvPr>
            <p:ph idx="1"/>
          </p:nvPr>
        </p:nvSpPr>
        <p:spPr>
          <a:xfrm>
            <a:off x="938213" y="1446213"/>
            <a:ext cx="7762875" cy="3962400"/>
          </a:xfrm>
        </p:spPr>
        <p:txBody>
          <a:bodyPr/>
          <a:lstStyle/>
          <a:p>
            <a:pPr eaLnBrk="1" hangingPunct="1"/>
            <a:r>
              <a:rPr lang="en-US" dirty="0" smtClean="0"/>
              <a:t>Large amount of data collected, feeding NNRIMS</a:t>
            </a:r>
          </a:p>
          <a:p>
            <a:pPr eaLnBrk="1" hangingPunct="1"/>
            <a:r>
              <a:rPr lang="en-US" dirty="0" smtClean="0"/>
              <a:t>Data were not being used effectively at sites or within project</a:t>
            </a:r>
          </a:p>
          <a:p>
            <a:pPr eaLnBrk="1" hangingPunct="1"/>
            <a:r>
              <a:rPr lang="en-US" dirty="0" smtClean="0"/>
              <a:t>Pervasive mistrust of data</a:t>
            </a:r>
          </a:p>
          <a:p>
            <a:pPr eaLnBrk="1" hangingPunct="1"/>
            <a:r>
              <a:rPr lang="en-US" dirty="0" smtClean="0"/>
              <a:t>Lack of understanding of how RHIS data could be used</a:t>
            </a:r>
          </a:p>
          <a:p>
            <a:pPr eaLnBrk="1" hangingPunct="1"/>
            <a:r>
              <a:rPr lang="en-US" dirty="0" smtClean="0"/>
              <a:t>Lack of understanding of how indicators were calculated and used for program improvement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Object 6"/>
          <p:cNvGraphicFramePr>
            <a:graphicFrameLocks noChangeAspect="1"/>
          </p:cNvGraphicFramePr>
          <p:nvPr/>
        </p:nvGraphicFramePr>
        <p:xfrm>
          <a:off x="419100" y="533400"/>
          <a:ext cx="8705850" cy="4876800"/>
        </p:xfrm>
        <a:graphic>
          <a:graphicData uri="http://schemas.openxmlformats.org/presentationml/2006/ole">
            <p:oleObj spid="_x0000_s1059" name="Document" r:id="rId4" imgW="8355704" imgH="4351049" progId="Word.Document.12">
              <p:embed/>
            </p:oleObj>
          </a:graphicData>
        </a:graphic>
      </p:graphicFrame>
      <p:sp>
        <p:nvSpPr>
          <p:cNvPr id="1031" name="Title 1"/>
          <p:cNvSpPr>
            <a:spLocks noGrp="1"/>
          </p:cNvSpPr>
          <p:nvPr>
            <p:ph type="title"/>
          </p:nvPr>
        </p:nvSpPr>
        <p:spPr>
          <a:xfrm>
            <a:off x="381000" y="274638"/>
            <a:ext cx="8382000" cy="1143000"/>
          </a:xfrm>
        </p:spPr>
        <p:txBody>
          <a:bodyPr/>
          <a:lstStyle/>
          <a:p>
            <a:pPr algn="ctr" eaLnBrk="1" hangingPunct="1"/>
            <a:r>
              <a:rPr lang="en-US" smtClean="0"/>
              <a:t>Multifaceted Approach in Nigeria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 name="Object 6"/>
          <p:cNvGraphicFramePr>
            <a:graphicFrameLocks noChangeAspect="1"/>
          </p:cNvGraphicFramePr>
          <p:nvPr/>
        </p:nvGraphicFramePr>
        <p:xfrm>
          <a:off x="436563" y="457200"/>
          <a:ext cx="8416925" cy="4405313"/>
        </p:xfrm>
        <a:graphic>
          <a:graphicData uri="http://schemas.openxmlformats.org/presentationml/2006/ole">
            <p:oleObj spid="_x0000_s2083" name="Document" r:id="rId4" imgW="8355704" imgH="4379549" progId="Word.Document.12">
              <p:embed/>
            </p:oleObj>
          </a:graphicData>
        </a:graphic>
      </p:graphicFrame>
      <p:sp>
        <p:nvSpPr>
          <p:cNvPr id="2055" name="Title 1"/>
          <p:cNvSpPr>
            <a:spLocks noGrp="1"/>
          </p:cNvSpPr>
          <p:nvPr>
            <p:ph type="title"/>
          </p:nvPr>
        </p:nvSpPr>
        <p:spPr>
          <a:xfrm>
            <a:off x="381000" y="274638"/>
            <a:ext cx="8382000" cy="1143000"/>
          </a:xfrm>
        </p:spPr>
        <p:txBody>
          <a:bodyPr/>
          <a:lstStyle/>
          <a:p>
            <a:pPr algn="ctr" eaLnBrk="1" hangingPunct="1"/>
            <a:r>
              <a:rPr lang="en-US" smtClean="0"/>
              <a:t>Multifaceted Approach in Nigeria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Object 6"/>
          <p:cNvGraphicFramePr>
            <a:graphicFrameLocks noChangeAspect="1"/>
          </p:cNvGraphicFramePr>
          <p:nvPr/>
        </p:nvGraphicFramePr>
        <p:xfrm>
          <a:off x="436563" y="457200"/>
          <a:ext cx="8645525" cy="4489450"/>
        </p:xfrm>
        <a:graphic>
          <a:graphicData uri="http://schemas.openxmlformats.org/presentationml/2006/ole">
            <p:oleObj spid="_x0000_s3107" name="Document" r:id="rId4" imgW="8355704" imgH="4360429" progId="Word.Document.12">
              <p:embed/>
            </p:oleObj>
          </a:graphicData>
        </a:graphic>
      </p:graphicFrame>
      <p:sp>
        <p:nvSpPr>
          <p:cNvPr id="3079" name="Title 1"/>
          <p:cNvSpPr>
            <a:spLocks noGrp="1"/>
          </p:cNvSpPr>
          <p:nvPr>
            <p:ph type="title"/>
          </p:nvPr>
        </p:nvSpPr>
        <p:spPr>
          <a:xfrm>
            <a:off x="381000" y="274638"/>
            <a:ext cx="8382000" cy="1143000"/>
          </a:xfrm>
        </p:spPr>
        <p:txBody>
          <a:bodyPr/>
          <a:lstStyle/>
          <a:p>
            <a:pPr algn="ctr" eaLnBrk="1" hangingPunct="1"/>
            <a:r>
              <a:rPr lang="en-US" smtClean="0"/>
              <a:t>Multifaceted Approach in Nigeria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2" name="Object 6"/>
          <p:cNvGraphicFramePr>
            <a:graphicFrameLocks noChangeAspect="1"/>
          </p:cNvGraphicFramePr>
          <p:nvPr/>
        </p:nvGraphicFramePr>
        <p:xfrm>
          <a:off x="436563" y="457200"/>
          <a:ext cx="8645525" cy="4489450"/>
        </p:xfrm>
        <a:graphic>
          <a:graphicData uri="http://schemas.openxmlformats.org/presentationml/2006/ole">
            <p:oleObj spid="_x0000_s4131" name="Document" r:id="rId4" imgW="8355704" imgH="4360429" progId="Word.Document.12">
              <p:embed/>
            </p:oleObj>
          </a:graphicData>
        </a:graphic>
      </p:graphicFrame>
      <p:sp>
        <p:nvSpPr>
          <p:cNvPr id="4103" name="Title 1"/>
          <p:cNvSpPr>
            <a:spLocks noGrp="1"/>
          </p:cNvSpPr>
          <p:nvPr>
            <p:ph type="title"/>
          </p:nvPr>
        </p:nvSpPr>
        <p:spPr>
          <a:xfrm>
            <a:off x="381000" y="274638"/>
            <a:ext cx="8382000" cy="1143000"/>
          </a:xfrm>
        </p:spPr>
        <p:txBody>
          <a:bodyPr/>
          <a:lstStyle/>
          <a:p>
            <a:pPr algn="ctr" eaLnBrk="1" hangingPunct="1"/>
            <a:r>
              <a:rPr lang="en-US" smtClean="0"/>
              <a:t>Multifaceted Approach in Nigeria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304800" y="274638"/>
            <a:ext cx="8610600" cy="1143000"/>
          </a:xfrm>
        </p:spPr>
        <p:txBody>
          <a:bodyPr/>
          <a:lstStyle/>
          <a:p>
            <a:pPr algn="ctr" eaLnBrk="1" hangingPunct="1"/>
            <a:r>
              <a:rPr lang="en-US" smtClean="0"/>
              <a:t>Multifaceted Approach in Nigeria: Results</a:t>
            </a:r>
          </a:p>
        </p:txBody>
      </p:sp>
      <p:sp>
        <p:nvSpPr>
          <p:cNvPr id="176130" name="Content Placeholder 2"/>
          <p:cNvSpPr>
            <a:spLocks noGrp="1"/>
          </p:cNvSpPr>
          <p:nvPr>
            <p:ph idx="1"/>
          </p:nvPr>
        </p:nvSpPr>
        <p:spPr>
          <a:xfrm>
            <a:off x="914400" y="1905000"/>
            <a:ext cx="7762875" cy="3962400"/>
          </a:xfrm>
        </p:spPr>
        <p:txBody>
          <a:bodyPr/>
          <a:lstStyle/>
          <a:p>
            <a:pPr eaLnBrk="1" hangingPunct="1"/>
            <a:r>
              <a:rPr lang="en-US" sz="2800" dirty="0" smtClean="0"/>
              <a:t>86% of respondents implemented solutions to identified barriers to data use</a:t>
            </a:r>
          </a:p>
          <a:p>
            <a:pPr eaLnBrk="1" hangingPunct="1"/>
            <a:r>
              <a:rPr lang="en-US" sz="2800" dirty="0" smtClean="0"/>
              <a:t>76% reported assisting decision makers with data interpretation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ChangeArrowheads="1"/>
          </p:cNvSpPr>
          <p:nvPr/>
        </p:nvSpPr>
        <p:spPr bwMode="auto">
          <a:xfrm>
            <a:off x="503238" y="423863"/>
            <a:ext cx="8137525" cy="4400550"/>
          </a:xfrm>
          <a:prstGeom prst="rect">
            <a:avLst/>
          </a:prstGeom>
          <a:noFill/>
          <a:ln w="9525">
            <a:noFill/>
            <a:miter lim="800000"/>
            <a:headEnd/>
            <a:tailEnd/>
          </a:ln>
        </p:spPr>
        <p:txBody>
          <a:bodyPr>
            <a:spAutoFit/>
          </a:bodyPr>
          <a:lstStyle/>
          <a:p>
            <a:pPr algn="ctr"/>
            <a:r>
              <a:rPr lang="en-US" sz="3600" i="1">
                <a:solidFill>
                  <a:srgbClr val="FFFFFF"/>
                </a:solidFill>
              </a:rPr>
              <a:t>THANK YOU!</a:t>
            </a:r>
          </a:p>
          <a:p>
            <a:pPr algn="ctr"/>
            <a:endParaRPr lang="en-US" sz="2000" i="1">
              <a:solidFill>
                <a:srgbClr val="FFFFFF"/>
              </a:solidFill>
            </a:endParaRPr>
          </a:p>
          <a:p>
            <a:pPr algn="ctr">
              <a:lnSpc>
                <a:spcPct val="90000"/>
              </a:lnSpc>
              <a:buFont typeface="Wingdings" pitchFamily="2" charset="2"/>
              <a:buNone/>
            </a:pPr>
            <a:r>
              <a:rPr lang="en-US" sz="2000" b="1"/>
              <a:t>MEASURE Evaluation is a MEASURE project funded by the U.S. Agency for International Development and implemented by the Carolina Population Center at the University of North Carolina at Chapel Hill in partnership with Futures Group International, ICF Macro, John Snow, Inc., Management Sciences for Health, and Tulane University. Views expressed in this presentation do not necessarily reflect the views of USAID or the U.S. Government. MEASURE Evaluation is the USAID Global Health Bureau's primary vehicle for supporting improvements in monitoring and evaluation in population, health and nutrition worldwide.</a:t>
            </a:r>
          </a:p>
          <a:p>
            <a:pPr algn="ctr"/>
            <a:endParaRPr lang="en-US" sz="2000" i="1">
              <a:solidFill>
                <a:srgbClr val="FFFFFF"/>
              </a:solidFill>
            </a:endParaRPr>
          </a:p>
          <a:p>
            <a:pPr algn="ctr"/>
            <a:r>
              <a:rPr lang="en-US" sz="2400" i="1">
                <a:solidFill>
                  <a:srgbClr val="FFFFFF"/>
                </a:solidFill>
              </a:rPr>
              <a:t>Visit us online at http://www.cpc.unc.edu/measure</a:t>
            </a:r>
            <a:endParaRPr lang="en-US" i="1">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algn="ctr" eaLnBrk="1" hangingPunct="1"/>
            <a:r>
              <a:rPr lang="en-US" smtClean="0"/>
              <a:t>Importance of Feedback</a:t>
            </a:r>
          </a:p>
        </p:txBody>
      </p:sp>
      <p:sp>
        <p:nvSpPr>
          <p:cNvPr id="86018" name="Content Placeholder 2"/>
          <p:cNvSpPr>
            <a:spLocks noGrp="1"/>
          </p:cNvSpPr>
          <p:nvPr>
            <p:ph idx="1"/>
          </p:nvPr>
        </p:nvSpPr>
        <p:spPr>
          <a:xfrm>
            <a:off x="939800" y="1489075"/>
            <a:ext cx="7762875" cy="3962400"/>
          </a:xfrm>
        </p:spPr>
        <p:txBody>
          <a:bodyPr/>
          <a:lstStyle/>
          <a:p>
            <a:pPr eaLnBrk="1" hangingPunct="1"/>
            <a:r>
              <a:rPr lang="en-US" sz="2800" dirty="0" smtClean="0"/>
              <a:t>Information needs to be shared</a:t>
            </a:r>
          </a:p>
          <a:p>
            <a:pPr lvl="1" eaLnBrk="1" hangingPunct="1"/>
            <a:r>
              <a:rPr lang="en-US" sz="2600" dirty="0" smtClean="0"/>
              <a:t>At timely and regular intervals</a:t>
            </a:r>
          </a:p>
          <a:p>
            <a:pPr lvl="1" eaLnBrk="1" hangingPunct="1"/>
            <a:r>
              <a:rPr lang="en-US" sz="2600" dirty="0" smtClean="0"/>
              <a:t>Within, between, up, and down</a:t>
            </a:r>
          </a:p>
          <a:p>
            <a:pPr eaLnBrk="1" hangingPunct="1"/>
            <a:r>
              <a:rPr lang="en-US" sz="2800" dirty="0" smtClean="0"/>
              <a:t>Paves path between data collectors and users at all levels of the health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algn="ctr" eaLnBrk="1" hangingPunct="1"/>
            <a:r>
              <a:rPr lang="en-US" smtClean="0"/>
              <a:t>Importance of Feedback</a:t>
            </a:r>
          </a:p>
        </p:txBody>
      </p:sp>
      <p:sp>
        <p:nvSpPr>
          <p:cNvPr id="88066" name="Rectangle 3"/>
          <p:cNvSpPr>
            <a:spLocks noGrp="1" noChangeArrowheads="1"/>
          </p:cNvSpPr>
          <p:nvPr>
            <p:ph idx="1"/>
          </p:nvPr>
        </p:nvSpPr>
        <p:spPr>
          <a:xfrm>
            <a:off x="939800" y="1443038"/>
            <a:ext cx="7762875" cy="4905375"/>
          </a:xfrm>
        </p:spPr>
        <p:txBody>
          <a:bodyPr/>
          <a:lstStyle/>
          <a:p>
            <a:pPr eaLnBrk="1" hangingPunct="1"/>
            <a:r>
              <a:rPr lang="en-US" sz="2800" smtClean="0"/>
              <a:t>Leads to greater appreciation of data:</a:t>
            </a:r>
          </a:p>
          <a:p>
            <a:pPr lvl="1" eaLnBrk="1" hangingPunct="1"/>
            <a:r>
              <a:rPr lang="en-US" sz="2600" smtClean="0"/>
              <a:t>Improved data quality</a:t>
            </a:r>
          </a:p>
          <a:p>
            <a:pPr lvl="1" eaLnBrk="1" hangingPunct="1"/>
            <a:r>
              <a:rPr lang="en-US" sz="2600" smtClean="0"/>
              <a:t>Influencing collection of appropriate data</a:t>
            </a:r>
          </a:p>
          <a:p>
            <a:pPr eaLnBrk="1" hangingPunct="1"/>
            <a:r>
              <a:rPr lang="en-US" sz="2800" smtClean="0"/>
              <a:t>Important element of management and supervision</a:t>
            </a:r>
          </a:p>
          <a:p>
            <a:pPr lvl="1" eaLnBrk="1" hangingPunct="1"/>
            <a:r>
              <a:rPr lang="en-US" sz="2600" smtClean="0"/>
              <a:t>Creates opportunity to monitor &amp; improve program services</a:t>
            </a:r>
          </a:p>
          <a:p>
            <a:pPr lvl="1" eaLnBrk="1" hangingPunct="1"/>
            <a:r>
              <a:rPr lang="en-US" sz="2600" smtClean="0"/>
              <a:t>Incentive for staff</a:t>
            </a:r>
          </a:p>
          <a:p>
            <a:pPr lvl="1" eaLnBrk="1" hangingPunct="1"/>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923925" y="274638"/>
            <a:ext cx="7762875" cy="1004887"/>
          </a:xfrm>
        </p:spPr>
        <p:txBody>
          <a:bodyPr/>
          <a:lstStyle/>
          <a:p>
            <a:pPr algn="ctr" eaLnBrk="1" hangingPunct="1"/>
            <a:r>
              <a:rPr lang="en-US" smtClean="0"/>
              <a:t>Examples of Feedback</a:t>
            </a:r>
          </a:p>
        </p:txBody>
      </p:sp>
      <p:sp>
        <p:nvSpPr>
          <p:cNvPr id="90114" name="Rectangle 3"/>
          <p:cNvSpPr>
            <a:spLocks noGrp="1" noChangeArrowheads="1"/>
          </p:cNvSpPr>
          <p:nvPr>
            <p:ph idx="1"/>
          </p:nvPr>
        </p:nvSpPr>
        <p:spPr>
          <a:xfrm>
            <a:off x="847725" y="1331913"/>
            <a:ext cx="8029575" cy="4841875"/>
          </a:xfrm>
        </p:spPr>
        <p:txBody>
          <a:bodyPr/>
          <a:lstStyle/>
          <a:p>
            <a:pPr eaLnBrk="1" hangingPunct="1">
              <a:lnSpc>
                <a:spcPct val="110000"/>
              </a:lnSpc>
            </a:pPr>
            <a:r>
              <a:rPr lang="en-US" smtClean="0"/>
              <a:t>Sharing information within a  facility or organization</a:t>
            </a:r>
          </a:p>
          <a:p>
            <a:pPr eaLnBrk="1" hangingPunct="1">
              <a:lnSpc>
                <a:spcPct val="110000"/>
              </a:lnSpc>
            </a:pPr>
            <a:r>
              <a:rPr lang="en-US" smtClean="0"/>
              <a:t>Sharing aggregated service provision data from facilities within a district or between provinces</a:t>
            </a:r>
          </a:p>
          <a:p>
            <a:pPr eaLnBrk="1" hangingPunct="1">
              <a:lnSpc>
                <a:spcPct val="110000"/>
              </a:lnSpc>
            </a:pPr>
            <a:r>
              <a:rPr lang="en-US" smtClean="0"/>
              <a:t>Meetings between facility and supervising agency to review and discuss information</a:t>
            </a:r>
          </a:p>
          <a:p>
            <a:pPr eaLnBrk="1" hangingPunct="1">
              <a:lnSpc>
                <a:spcPct val="110000"/>
              </a:lnSpc>
            </a:pPr>
            <a:r>
              <a:rPr lang="en-US" smtClean="0"/>
              <a:t>Meetings between donor and NGO to review information and discuss challenges and opportunities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500063"/>
            <a:ext cx="7769225" cy="960437"/>
          </a:xfrm>
        </p:spPr>
        <p:txBody>
          <a:bodyPr/>
          <a:lstStyle/>
          <a:p>
            <a:pPr algn="ctr" eaLnBrk="1" hangingPunct="1"/>
            <a:r>
              <a:rPr lang="en-US" smtClean="0"/>
              <a:t>Working Toward a Culture of Information Use</a:t>
            </a:r>
          </a:p>
        </p:txBody>
      </p:sp>
      <p:sp>
        <p:nvSpPr>
          <p:cNvPr id="92162" name="Rectangle 3"/>
          <p:cNvSpPr>
            <a:spLocks noGrp="1" noChangeArrowheads="1"/>
          </p:cNvSpPr>
          <p:nvPr>
            <p:ph idx="1"/>
          </p:nvPr>
        </p:nvSpPr>
        <p:spPr>
          <a:xfrm>
            <a:off x="533400" y="1900238"/>
            <a:ext cx="8458200" cy="3678237"/>
          </a:xfrm>
        </p:spPr>
        <p:txBody>
          <a:bodyPr/>
          <a:lstStyle/>
          <a:p>
            <a:pPr lvl="1" eaLnBrk="1" hangingPunct="1"/>
            <a:r>
              <a:rPr lang="en-US" sz="2800" dirty="0" smtClean="0"/>
              <a:t>Information becomes an integral part of decision-making processes, including planning, problem solving, choosing alternatives, feedback, etc.</a:t>
            </a:r>
          </a:p>
          <a:p>
            <a:pPr lvl="1" eaLnBrk="1" hangingPunct="1"/>
            <a:r>
              <a:rPr lang="en-US" sz="2800" dirty="0" smtClean="0"/>
              <a:t>Empowers people to ask questions, seek improvement, learn, and improve quality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2"/>
          <p:cNvGrpSpPr>
            <a:grpSpLocks/>
          </p:cNvGrpSpPr>
          <p:nvPr/>
        </p:nvGrpSpPr>
        <p:grpSpPr bwMode="auto">
          <a:xfrm>
            <a:off x="4071938" y="1816100"/>
            <a:ext cx="4554537" cy="3802063"/>
            <a:chOff x="2555" y="1047"/>
            <a:chExt cx="2869" cy="2395"/>
          </a:xfrm>
        </p:grpSpPr>
        <p:grpSp>
          <p:nvGrpSpPr>
            <p:cNvPr id="94234" name="Group 3"/>
            <p:cNvGrpSpPr>
              <a:grpSpLocks/>
            </p:cNvGrpSpPr>
            <p:nvPr/>
          </p:nvGrpSpPr>
          <p:grpSpPr bwMode="auto">
            <a:xfrm>
              <a:off x="2783" y="1047"/>
              <a:ext cx="2641" cy="2395"/>
              <a:chOff x="2783" y="1047"/>
              <a:chExt cx="2641" cy="2395"/>
            </a:xfrm>
          </p:grpSpPr>
          <p:sp>
            <p:nvSpPr>
              <p:cNvPr id="94238" name="Rectangle 4"/>
              <p:cNvSpPr>
                <a:spLocks noChangeArrowheads="1"/>
              </p:cNvSpPr>
              <p:nvPr/>
            </p:nvSpPr>
            <p:spPr bwMode="auto">
              <a:xfrm>
                <a:off x="2783" y="1047"/>
                <a:ext cx="2641" cy="2148"/>
              </a:xfrm>
              <a:prstGeom prst="rect">
                <a:avLst/>
              </a:prstGeom>
              <a:solidFill>
                <a:srgbClr val="FFFF00">
                  <a:alpha val="18823"/>
                </a:srgbClr>
              </a:solidFill>
              <a:ln w="38100" cmpd="dbl">
                <a:solidFill>
                  <a:schemeClr val="tx1"/>
                </a:solidFill>
                <a:prstDash val="sysDot"/>
                <a:miter lim="800000"/>
                <a:headEnd/>
                <a:tailEnd/>
              </a:ln>
            </p:spPr>
            <p:txBody>
              <a:bodyPr wrap="none" anchor="ctr"/>
              <a:lstStyle/>
              <a:p>
                <a:endParaRPr lang="en-US"/>
              </a:p>
            </p:txBody>
          </p:sp>
          <p:sp>
            <p:nvSpPr>
              <p:cNvPr id="94239" name="Text Box 5"/>
              <p:cNvSpPr txBox="1">
                <a:spLocks noChangeArrowheads="1"/>
              </p:cNvSpPr>
              <p:nvPr/>
            </p:nvSpPr>
            <p:spPr bwMode="auto">
              <a:xfrm>
                <a:off x="3050" y="3076"/>
                <a:ext cx="2161" cy="366"/>
              </a:xfrm>
              <a:prstGeom prst="rect">
                <a:avLst/>
              </a:prstGeom>
              <a:solidFill>
                <a:schemeClr val="bg1"/>
              </a:solidFill>
              <a:ln w="9525">
                <a:noFill/>
                <a:miter lim="800000"/>
                <a:headEnd/>
                <a:tailEnd/>
              </a:ln>
            </p:spPr>
            <p:txBody>
              <a:bodyPr>
                <a:spAutoFit/>
              </a:bodyPr>
              <a:lstStyle/>
              <a:p>
                <a:pPr>
                  <a:spcBef>
                    <a:spcPct val="50000"/>
                  </a:spcBef>
                </a:pPr>
                <a:r>
                  <a:rPr lang="en-US" sz="1600" b="1" i="1" dirty="0"/>
                  <a:t>Higher </a:t>
                </a:r>
                <a:r>
                  <a:rPr lang="en-US" sz="1600" b="1" i="1" dirty="0" smtClean="0"/>
                  <a:t>Levels: District, Province, National</a:t>
                </a:r>
                <a:endParaRPr lang="en-US" sz="1600" b="1" i="1" dirty="0"/>
              </a:p>
            </p:txBody>
          </p:sp>
        </p:grpSp>
        <p:grpSp>
          <p:nvGrpSpPr>
            <p:cNvPr id="94235" name="Group 6"/>
            <p:cNvGrpSpPr>
              <a:grpSpLocks/>
            </p:cNvGrpSpPr>
            <p:nvPr/>
          </p:nvGrpSpPr>
          <p:grpSpPr bwMode="auto">
            <a:xfrm>
              <a:off x="2555" y="2171"/>
              <a:ext cx="1220" cy="730"/>
              <a:chOff x="2555" y="2171"/>
              <a:chExt cx="1220" cy="730"/>
            </a:xfrm>
          </p:grpSpPr>
          <p:sp>
            <p:nvSpPr>
              <p:cNvPr id="94236" name="AutoShape 7"/>
              <p:cNvSpPr>
                <a:spLocks noChangeArrowheads="1"/>
              </p:cNvSpPr>
              <p:nvPr/>
            </p:nvSpPr>
            <p:spPr bwMode="auto">
              <a:xfrm>
                <a:off x="2896" y="2171"/>
                <a:ext cx="879" cy="730"/>
              </a:xfrm>
              <a:prstGeom prst="flowChartAlternateProcess">
                <a:avLst/>
              </a:prstGeom>
              <a:solidFill>
                <a:schemeClr val="bg1"/>
              </a:solidFill>
              <a:ln w="9525">
                <a:solidFill>
                  <a:schemeClr val="tx1"/>
                </a:solidFill>
                <a:miter lim="800000"/>
                <a:headEnd/>
                <a:tailEnd/>
              </a:ln>
            </p:spPr>
            <p:txBody>
              <a:bodyPr anchor="ctr"/>
              <a:lstStyle/>
              <a:p>
                <a:pPr algn="ctr"/>
                <a:r>
                  <a:rPr lang="en-US" sz="1600" dirty="0"/>
                  <a:t>Analysts, </a:t>
                </a:r>
                <a:r>
                  <a:rPr lang="en-US" sz="1600" dirty="0" smtClean="0"/>
                  <a:t>Evaluators</a:t>
                </a:r>
                <a:endParaRPr lang="en-US" sz="1600" dirty="0"/>
              </a:p>
            </p:txBody>
          </p:sp>
          <p:sp>
            <p:nvSpPr>
              <p:cNvPr id="94237" name="Line 8"/>
              <p:cNvSpPr>
                <a:spLocks noChangeShapeType="1"/>
              </p:cNvSpPr>
              <p:nvPr/>
            </p:nvSpPr>
            <p:spPr bwMode="auto">
              <a:xfrm>
                <a:off x="2555" y="2435"/>
                <a:ext cx="309" cy="3"/>
              </a:xfrm>
              <a:prstGeom prst="line">
                <a:avLst/>
              </a:prstGeom>
              <a:noFill/>
              <a:ln w="28575">
                <a:solidFill>
                  <a:schemeClr val="tx1"/>
                </a:solidFill>
                <a:round/>
                <a:headEnd/>
                <a:tailEnd type="triangle" w="med" len="med"/>
              </a:ln>
            </p:spPr>
            <p:txBody>
              <a:bodyPr/>
              <a:lstStyle/>
              <a:p>
                <a:endParaRPr lang="en-US"/>
              </a:p>
            </p:txBody>
          </p:sp>
        </p:grpSp>
      </p:grpSp>
      <p:sp>
        <p:nvSpPr>
          <p:cNvPr id="94210" name="Rectangle 9"/>
          <p:cNvSpPr>
            <a:spLocks noChangeArrowheads="1"/>
          </p:cNvSpPr>
          <p:nvPr/>
        </p:nvSpPr>
        <p:spPr bwMode="auto">
          <a:xfrm>
            <a:off x="461963" y="1816100"/>
            <a:ext cx="3763962" cy="3409950"/>
          </a:xfrm>
          <a:prstGeom prst="rect">
            <a:avLst/>
          </a:prstGeom>
          <a:solidFill>
            <a:srgbClr val="66FFCC">
              <a:alpha val="14902"/>
            </a:srgbClr>
          </a:solidFill>
          <a:ln w="38100" cmpd="dbl">
            <a:solidFill>
              <a:schemeClr val="tx1"/>
            </a:solidFill>
            <a:prstDash val="sysDot"/>
            <a:miter lim="800000"/>
            <a:headEnd/>
            <a:tailEnd/>
          </a:ln>
        </p:spPr>
        <p:txBody>
          <a:bodyPr wrap="none" anchor="ctr"/>
          <a:lstStyle/>
          <a:p>
            <a:endParaRPr lang="en-US"/>
          </a:p>
        </p:txBody>
      </p:sp>
      <p:sp>
        <p:nvSpPr>
          <p:cNvPr id="94211" name="Text Box 10"/>
          <p:cNvSpPr txBox="1">
            <a:spLocks noChangeArrowheads="1"/>
          </p:cNvSpPr>
          <p:nvPr/>
        </p:nvSpPr>
        <p:spPr bwMode="auto">
          <a:xfrm>
            <a:off x="1998663" y="5029200"/>
            <a:ext cx="1909762" cy="581025"/>
          </a:xfrm>
          <a:prstGeom prst="rect">
            <a:avLst/>
          </a:prstGeom>
          <a:solidFill>
            <a:schemeClr val="bg1"/>
          </a:solidFill>
          <a:ln w="9525">
            <a:noFill/>
            <a:miter lim="800000"/>
            <a:headEnd/>
            <a:tailEnd/>
          </a:ln>
        </p:spPr>
        <p:txBody>
          <a:bodyPr>
            <a:spAutoFit/>
          </a:bodyPr>
          <a:lstStyle/>
          <a:p>
            <a:pPr>
              <a:spcBef>
                <a:spcPct val="50000"/>
              </a:spcBef>
            </a:pPr>
            <a:r>
              <a:rPr lang="en-US" sz="1600" b="1" i="1"/>
              <a:t>Service Delivery Point</a:t>
            </a:r>
          </a:p>
        </p:txBody>
      </p:sp>
      <p:sp>
        <p:nvSpPr>
          <p:cNvPr id="94212" name="AutoShape 11"/>
          <p:cNvSpPr>
            <a:spLocks noChangeArrowheads="1"/>
          </p:cNvSpPr>
          <p:nvPr/>
        </p:nvSpPr>
        <p:spPr bwMode="auto">
          <a:xfrm>
            <a:off x="1960563" y="2162175"/>
            <a:ext cx="3775075" cy="830263"/>
          </a:xfrm>
          <a:prstGeom prst="leftArrow">
            <a:avLst>
              <a:gd name="adj1" fmla="val 40824"/>
              <a:gd name="adj2" fmla="val 59762"/>
            </a:avLst>
          </a:prstGeom>
          <a:solidFill>
            <a:srgbClr val="FF99FF"/>
          </a:solidFill>
          <a:ln w="9525">
            <a:noFill/>
            <a:miter lim="800000"/>
            <a:headEnd/>
            <a:tailEnd/>
          </a:ln>
        </p:spPr>
        <p:txBody>
          <a:bodyPr wrap="none" anchor="ctr"/>
          <a:lstStyle/>
          <a:p>
            <a:pPr algn="r"/>
            <a:r>
              <a:rPr lang="en-US" sz="1600" b="1" i="1"/>
              <a:t>Feedback     </a:t>
            </a:r>
          </a:p>
        </p:txBody>
      </p:sp>
      <p:grpSp>
        <p:nvGrpSpPr>
          <p:cNvPr id="94213" name="Group 12"/>
          <p:cNvGrpSpPr>
            <a:grpSpLocks/>
          </p:cNvGrpSpPr>
          <p:nvPr/>
        </p:nvGrpSpPr>
        <p:grpSpPr bwMode="auto">
          <a:xfrm>
            <a:off x="6723063" y="1978025"/>
            <a:ext cx="1903412" cy="1157288"/>
            <a:chOff x="4235" y="1198"/>
            <a:chExt cx="1070" cy="729"/>
          </a:xfrm>
        </p:grpSpPr>
        <p:sp>
          <p:nvSpPr>
            <p:cNvPr id="94232" name="AutoShape 13"/>
            <p:cNvSpPr>
              <a:spLocks noChangeArrowheads="1"/>
            </p:cNvSpPr>
            <p:nvPr/>
          </p:nvSpPr>
          <p:spPr bwMode="auto">
            <a:xfrm>
              <a:off x="4380" y="1198"/>
              <a:ext cx="925" cy="729"/>
            </a:xfrm>
            <a:prstGeom prst="flowChartAlternateProcess">
              <a:avLst/>
            </a:prstGeom>
            <a:solidFill>
              <a:schemeClr val="bg1"/>
            </a:solidFill>
            <a:ln w="9525">
              <a:solidFill>
                <a:schemeClr val="tx1"/>
              </a:solidFill>
              <a:miter lim="800000"/>
              <a:headEnd/>
              <a:tailEnd/>
            </a:ln>
          </p:spPr>
          <p:txBody>
            <a:bodyPr anchor="ctr"/>
            <a:lstStyle/>
            <a:p>
              <a:pPr algn="ctr"/>
              <a:r>
                <a:rPr lang="en-US" sz="1600"/>
                <a:t>Managers, Government, Donors</a:t>
              </a:r>
            </a:p>
          </p:txBody>
        </p:sp>
        <p:sp>
          <p:nvSpPr>
            <p:cNvPr id="94233" name="Line 14"/>
            <p:cNvSpPr>
              <a:spLocks noChangeShapeType="1"/>
            </p:cNvSpPr>
            <p:nvPr/>
          </p:nvSpPr>
          <p:spPr bwMode="auto">
            <a:xfrm>
              <a:off x="4235" y="1564"/>
              <a:ext cx="132" cy="3"/>
            </a:xfrm>
            <a:prstGeom prst="line">
              <a:avLst/>
            </a:prstGeom>
            <a:noFill/>
            <a:ln w="28575">
              <a:solidFill>
                <a:schemeClr val="tx1"/>
              </a:solidFill>
              <a:round/>
              <a:headEnd/>
              <a:tailEnd type="triangle" w="med" len="med"/>
            </a:ln>
          </p:spPr>
          <p:txBody>
            <a:bodyPr/>
            <a:lstStyle/>
            <a:p>
              <a:endParaRPr lang="en-US"/>
            </a:p>
          </p:txBody>
        </p:sp>
      </p:grpSp>
      <p:sp>
        <p:nvSpPr>
          <p:cNvPr id="94214" name="AutoShape 15"/>
          <p:cNvSpPr>
            <a:spLocks noChangeArrowheads="1"/>
          </p:cNvSpPr>
          <p:nvPr/>
        </p:nvSpPr>
        <p:spPr bwMode="auto">
          <a:xfrm>
            <a:off x="693738" y="2046288"/>
            <a:ext cx="1196975" cy="1157287"/>
          </a:xfrm>
          <a:prstGeom prst="flowChartAlternateProcess">
            <a:avLst/>
          </a:prstGeom>
          <a:solidFill>
            <a:schemeClr val="bg1"/>
          </a:solidFill>
          <a:ln w="9525">
            <a:solidFill>
              <a:schemeClr val="tx1"/>
            </a:solidFill>
            <a:miter lim="800000"/>
            <a:headEnd/>
            <a:tailEnd/>
          </a:ln>
        </p:spPr>
        <p:txBody>
          <a:bodyPr anchor="ctr"/>
          <a:lstStyle/>
          <a:p>
            <a:pPr algn="ctr"/>
            <a:r>
              <a:rPr lang="en-US" sz="1600"/>
              <a:t>Program</a:t>
            </a:r>
          </a:p>
        </p:txBody>
      </p:sp>
      <p:grpSp>
        <p:nvGrpSpPr>
          <p:cNvPr id="94215" name="Group 16"/>
          <p:cNvGrpSpPr>
            <a:grpSpLocks/>
          </p:cNvGrpSpPr>
          <p:nvPr/>
        </p:nvGrpSpPr>
        <p:grpSpPr bwMode="auto">
          <a:xfrm>
            <a:off x="2805113" y="3436938"/>
            <a:ext cx="1295400" cy="1238250"/>
            <a:chOff x="1798" y="2131"/>
            <a:chExt cx="766" cy="780"/>
          </a:xfrm>
        </p:grpSpPr>
        <p:sp>
          <p:nvSpPr>
            <p:cNvPr id="94230" name="AutoShape 17"/>
            <p:cNvSpPr>
              <a:spLocks noChangeArrowheads="1"/>
            </p:cNvSpPr>
            <p:nvPr/>
          </p:nvSpPr>
          <p:spPr bwMode="auto">
            <a:xfrm>
              <a:off x="1957" y="2131"/>
              <a:ext cx="607" cy="780"/>
            </a:xfrm>
            <a:prstGeom prst="flowChartDocument">
              <a:avLst/>
            </a:prstGeom>
            <a:solidFill>
              <a:schemeClr val="bg1"/>
            </a:solidFill>
            <a:ln w="9525">
              <a:solidFill>
                <a:schemeClr val="tx1"/>
              </a:solidFill>
              <a:miter lim="800000"/>
              <a:headEnd/>
              <a:tailEnd/>
            </a:ln>
          </p:spPr>
          <p:txBody>
            <a:bodyPr anchor="ctr"/>
            <a:lstStyle/>
            <a:p>
              <a:pPr algn="ctr"/>
              <a:r>
                <a:rPr lang="en-US" sz="1500" dirty="0"/>
                <a:t>Compiled </a:t>
              </a:r>
              <a:r>
                <a:rPr lang="en-US" sz="1500" dirty="0" smtClean="0"/>
                <a:t>Data</a:t>
              </a:r>
              <a:endParaRPr lang="en-US" sz="1500" dirty="0"/>
            </a:p>
          </p:txBody>
        </p:sp>
        <p:sp>
          <p:nvSpPr>
            <p:cNvPr id="94231" name="Line 18"/>
            <p:cNvSpPr>
              <a:spLocks noChangeShapeType="1"/>
            </p:cNvSpPr>
            <p:nvPr/>
          </p:nvSpPr>
          <p:spPr bwMode="auto">
            <a:xfrm>
              <a:off x="1798" y="2471"/>
              <a:ext cx="133" cy="0"/>
            </a:xfrm>
            <a:prstGeom prst="line">
              <a:avLst/>
            </a:prstGeom>
            <a:noFill/>
            <a:ln w="28575">
              <a:solidFill>
                <a:schemeClr val="tx1"/>
              </a:solidFill>
              <a:round/>
              <a:headEnd/>
              <a:tailEnd type="triangle" w="med" len="med"/>
            </a:ln>
          </p:spPr>
          <p:txBody>
            <a:bodyPr/>
            <a:lstStyle/>
            <a:p>
              <a:endParaRPr lang="en-US"/>
            </a:p>
          </p:txBody>
        </p:sp>
      </p:grpSp>
      <p:grpSp>
        <p:nvGrpSpPr>
          <p:cNvPr id="94216" name="Group 19"/>
          <p:cNvGrpSpPr>
            <a:grpSpLocks/>
          </p:cNvGrpSpPr>
          <p:nvPr/>
        </p:nvGrpSpPr>
        <p:grpSpPr bwMode="auto">
          <a:xfrm>
            <a:off x="962025" y="3214688"/>
            <a:ext cx="1884363" cy="1703387"/>
            <a:chOff x="606" y="1991"/>
            <a:chExt cx="1187" cy="1073"/>
          </a:xfrm>
        </p:grpSpPr>
        <p:sp>
          <p:nvSpPr>
            <p:cNvPr id="94226" name="Line 20"/>
            <p:cNvSpPr>
              <a:spLocks noChangeShapeType="1"/>
            </p:cNvSpPr>
            <p:nvPr/>
          </p:nvSpPr>
          <p:spPr bwMode="auto">
            <a:xfrm>
              <a:off x="610" y="2471"/>
              <a:ext cx="132" cy="0"/>
            </a:xfrm>
            <a:prstGeom prst="line">
              <a:avLst/>
            </a:prstGeom>
            <a:noFill/>
            <a:ln w="28575">
              <a:solidFill>
                <a:schemeClr val="tx1"/>
              </a:solidFill>
              <a:round/>
              <a:headEnd/>
              <a:tailEnd type="triangle" w="med" len="med"/>
            </a:ln>
          </p:spPr>
          <p:txBody>
            <a:bodyPr/>
            <a:lstStyle/>
            <a:p>
              <a:endParaRPr lang="en-US"/>
            </a:p>
          </p:txBody>
        </p:sp>
        <p:grpSp>
          <p:nvGrpSpPr>
            <p:cNvPr id="94227" name="Group 21"/>
            <p:cNvGrpSpPr>
              <a:grpSpLocks/>
            </p:cNvGrpSpPr>
            <p:nvPr/>
          </p:nvGrpSpPr>
          <p:grpSpPr bwMode="auto">
            <a:xfrm>
              <a:off x="606" y="1991"/>
              <a:ext cx="1187" cy="1073"/>
              <a:chOff x="610" y="1984"/>
              <a:chExt cx="1187" cy="1073"/>
            </a:xfrm>
          </p:grpSpPr>
          <p:sp>
            <p:nvSpPr>
              <p:cNvPr id="94228" name="AutoShape 22"/>
              <p:cNvSpPr>
                <a:spLocks noChangeArrowheads="1"/>
              </p:cNvSpPr>
              <p:nvPr/>
            </p:nvSpPr>
            <p:spPr bwMode="auto">
              <a:xfrm>
                <a:off x="767" y="2068"/>
                <a:ext cx="1030" cy="989"/>
              </a:xfrm>
              <a:prstGeom prst="flowChartMultidocument">
                <a:avLst/>
              </a:prstGeom>
              <a:solidFill>
                <a:schemeClr val="bg1"/>
              </a:solidFill>
              <a:ln w="9525">
                <a:solidFill>
                  <a:schemeClr val="tx1"/>
                </a:solidFill>
                <a:miter lim="800000"/>
                <a:headEnd/>
                <a:tailEnd/>
              </a:ln>
            </p:spPr>
            <p:txBody>
              <a:bodyPr anchor="ctr"/>
              <a:lstStyle/>
              <a:p>
                <a:pPr algn="ctr"/>
                <a:r>
                  <a:rPr lang="en-US" sz="1600" dirty="0"/>
                  <a:t>Clinical </a:t>
                </a:r>
                <a:r>
                  <a:rPr lang="en-US" sz="1600" dirty="0" smtClean="0"/>
                  <a:t>Histories, Service Statistics</a:t>
                </a:r>
                <a:endParaRPr lang="en-US" sz="1600" dirty="0"/>
              </a:p>
            </p:txBody>
          </p:sp>
          <p:sp>
            <p:nvSpPr>
              <p:cNvPr id="94229" name="Line 23"/>
              <p:cNvSpPr>
                <a:spLocks noChangeShapeType="1"/>
              </p:cNvSpPr>
              <p:nvPr/>
            </p:nvSpPr>
            <p:spPr bwMode="auto">
              <a:xfrm flipV="1">
                <a:off x="610" y="1984"/>
                <a:ext cx="0" cy="485"/>
              </a:xfrm>
              <a:prstGeom prst="line">
                <a:avLst/>
              </a:prstGeom>
              <a:noFill/>
              <a:ln w="28575">
                <a:solidFill>
                  <a:schemeClr val="tx1"/>
                </a:solidFill>
                <a:round/>
                <a:headEnd/>
                <a:tailEnd/>
              </a:ln>
            </p:spPr>
            <p:txBody>
              <a:bodyPr/>
              <a:lstStyle/>
              <a:p>
                <a:endParaRPr lang="en-US"/>
              </a:p>
            </p:txBody>
          </p:sp>
        </p:grpSp>
      </p:grpSp>
      <p:grpSp>
        <p:nvGrpSpPr>
          <p:cNvPr id="94217" name="Group 24"/>
          <p:cNvGrpSpPr>
            <a:grpSpLocks/>
          </p:cNvGrpSpPr>
          <p:nvPr/>
        </p:nvGrpSpPr>
        <p:grpSpPr bwMode="auto">
          <a:xfrm>
            <a:off x="5148263" y="2130425"/>
            <a:ext cx="1574800" cy="1452563"/>
            <a:chOff x="3243" y="1250"/>
            <a:chExt cx="992" cy="915"/>
          </a:xfrm>
        </p:grpSpPr>
        <p:sp>
          <p:nvSpPr>
            <p:cNvPr id="94222" name="AutoShape 25"/>
            <p:cNvSpPr>
              <a:spLocks noChangeArrowheads="1"/>
            </p:cNvSpPr>
            <p:nvPr/>
          </p:nvSpPr>
          <p:spPr bwMode="auto">
            <a:xfrm>
              <a:off x="3606" y="1250"/>
              <a:ext cx="629" cy="780"/>
            </a:xfrm>
            <a:prstGeom prst="flowChartDocument">
              <a:avLst/>
            </a:prstGeom>
            <a:solidFill>
              <a:schemeClr val="bg1"/>
            </a:solidFill>
            <a:ln w="9525">
              <a:solidFill>
                <a:schemeClr val="tx1"/>
              </a:solidFill>
              <a:miter lim="800000"/>
              <a:headEnd/>
              <a:tailEnd/>
            </a:ln>
          </p:spPr>
          <p:txBody>
            <a:bodyPr anchor="ctr"/>
            <a:lstStyle/>
            <a:p>
              <a:pPr algn="ctr"/>
              <a:r>
                <a:rPr lang="en-US" sz="1600"/>
                <a:t>Reports</a:t>
              </a:r>
            </a:p>
          </p:txBody>
        </p:sp>
        <p:grpSp>
          <p:nvGrpSpPr>
            <p:cNvPr id="94223" name="Group 26"/>
            <p:cNvGrpSpPr>
              <a:grpSpLocks/>
            </p:cNvGrpSpPr>
            <p:nvPr/>
          </p:nvGrpSpPr>
          <p:grpSpPr bwMode="auto">
            <a:xfrm>
              <a:off x="3243" y="1802"/>
              <a:ext cx="363" cy="363"/>
              <a:chOff x="2402" y="1695"/>
              <a:chExt cx="314" cy="145"/>
            </a:xfrm>
          </p:grpSpPr>
          <p:sp>
            <p:nvSpPr>
              <p:cNvPr id="94224" name="Line 27"/>
              <p:cNvSpPr>
                <a:spLocks noChangeShapeType="1"/>
              </p:cNvSpPr>
              <p:nvPr/>
            </p:nvSpPr>
            <p:spPr bwMode="auto">
              <a:xfrm flipV="1">
                <a:off x="2402" y="1695"/>
                <a:ext cx="0" cy="145"/>
              </a:xfrm>
              <a:prstGeom prst="line">
                <a:avLst/>
              </a:prstGeom>
              <a:noFill/>
              <a:ln w="28575">
                <a:solidFill>
                  <a:schemeClr val="tx1"/>
                </a:solidFill>
                <a:round/>
                <a:headEnd/>
                <a:tailEnd/>
              </a:ln>
            </p:spPr>
            <p:txBody>
              <a:bodyPr/>
              <a:lstStyle/>
              <a:p>
                <a:endParaRPr lang="en-US"/>
              </a:p>
            </p:txBody>
          </p:sp>
          <p:sp>
            <p:nvSpPr>
              <p:cNvPr id="94225" name="Line 28"/>
              <p:cNvSpPr>
                <a:spLocks noChangeShapeType="1"/>
              </p:cNvSpPr>
              <p:nvPr/>
            </p:nvSpPr>
            <p:spPr bwMode="auto">
              <a:xfrm>
                <a:off x="2402" y="1695"/>
                <a:ext cx="314" cy="0"/>
              </a:xfrm>
              <a:prstGeom prst="line">
                <a:avLst/>
              </a:prstGeom>
              <a:noFill/>
              <a:ln w="28575">
                <a:solidFill>
                  <a:schemeClr val="tx1"/>
                </a:solidFill>
                <a:round/>
                <a:headEnd/>
                <a:tailEnd type="triangle" w="med" len="med"/>
              </a:ln>
            </p:spPr>
            <p:txBody>
              <a:bodyPr/>
              <a:lstStyle/>
              <a:p>
                <a:endParaRPr lang="en-US"/>
              </a:p>
            </p:txBody>
          </p:sp>
        </p:grpSp>
      </p:grpSp>
      <p:sp>
        <p:nvSpPr>
          <p:cNvPr id="94218" name="Rectangle 29"/>
          <p:cNvSpPr>
            <a:spLocks noGrp="1" noChangeArrowheads="1"/>
          </p:cNvSpPr>
          <p:nvPr>
            <p:ph type="title"/>
          </p:nvPr>
        </p:nvSpPr>
        <p:spPr/>
        <p:txBody>
          <a:bodyPr/>
          <a:lstStyle/>
          <a:p>
            <a:pPr algn="ctr" eaLnBrk="1" hangingPunct="1"/>
            <a:r>
              <a:rPr lang="en-US" smtClean="0"/>
              <a:t>Information Flow</a:t>
            </a:r>
          </a:p>
        </p:txBody>
      </p:sp>
      <p:grpSp>
        <p:nvGrpSpPr>
          <p:cNvPr id="94219" name="Group 30"/>
          <p:cNvGrpSpPr>
            <a:grpSpLocks/>
          </p:cNvGrpSpPr>
          <p:nvPr/>
        </p:nvGrpSpPr>
        <p:grpSpPr bwMode="auto">
          <a:xfrm>
            <a:off x="1949450" y="2584450"/>
            <a:ext cx="1431925" cy="844550"/>
            <a:chOff x="1228" y="1531"/>
            <a:chExt cx="896" cy="600"/>
          </a:xfrm>
        </p:grpSpPr>
        <p:sp>
          <p:nvSpPr>
            <p:cNvPr id="94220" name="Line 31"/>
            <p:cNvSpPr>
              <a:spLocks noChangeShapeType="1"/>
            </p:cNvSpPr>
            <p:nvPr/>
          </p:nvSpPr>
          <p:spPr bwMode="auto">
            <a:xfrm flipV="1">
              <a:off x="2124" y="1531"/>
              <a:ext cx="0" cy="600"/>
            </a:xfrm>
            <a:prstGeom prst="line">
              <a:avLst/>
            </a:prstGeom>
            <a:noFill/>
            <a:ln w="28575">
              <a:solidFill>
                <a:schemeClr val="tx1"/>
              </a:solidFill>
              <a:round/>
              <a:headEnd/>
              <a:tailEnd/>
            </a:ln>
          </p:spPr>
          <p:txBody>
            <a:bodyPr/>
            <a:lstStyle/>
            <a:p>
              <a:endParaRPr lang="en-US"/>
            </a:p>
          </p:txBody>
        </p:sp>
        <p:sp>
          <p:nvSpPr>
            <p:cNvPr id="94221" name="Line 32"/>
            <p:cNvSpPr>
              <a:spLocks noChangeShapeType="1"/>
            </p:cNvSpPr>
            <p:nvPr/>
          </p:nvSpPr>
          <p:spPr bwMode="auto">
            <a:xfrm>
              <a:off x="1228" y="1531"/>
              <a:ext cx="896" cy="0"/>
            </a:xfrm>
            <a:prstGeom prst="line">
              <a:avLst/>
            </a:prstGeom>
            <a:noFill/>
            <a:ln w="28575">
              <a:solidFill>
                <a:schemeClr val="tx1"/>
              </a:solidFill>
              <a:round/>
              <a:headEnd type="triangle" w="med" len="med"/>
              <a:tailEnd/>
            </a:ln>
          </p:spPr>
          <p:txBody>
            <a:bodyP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EASURE_Eval_slide_template">
  <a:themeElements>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ASURE_Eval_slide_template">
  <a:themeElements>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MEASURE_Eval_slide_template</Template>
  <TotalTime>4612</TotalTime>
  <Words>6485</Words>
  <Application>Microsoft Office PowerPoint</Application>
  <PresentationFormat>On-screen Show (4:3)</PresentationFormat>
  <Paragraphs>656</Paragraphs>
  <Slides>48</Slides>
  <Notes>48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48</vt:i4>
      </vt:variant>
    </vt:vector>
  </HeadingPairs>
  <TitlesOfParts>
    <vt:vector size="55" baseType="lpstr">
      <vt:lpstr>MEASURE_Eval_slide_template</vt:lpstr>
      <vt:lpstr>Custom Design</vt:lpstr>
      <vt:lpstr>1_MEASURE_Eval_slide_template</vt:lpstr>
      <vt:lpstr>Theme1</vt:lpstr>
      <vt:lpstr>1_Custom Design</vt:lpstr>
      <vt:lpstr>2_Custom Design</vt:lpstr>
      <vt:lpstr>Document</vt:lpstr>
      <vt:lpstr>Communicating Findings &amp; Linking Data with Action</vt:lpstr>
      <vt:lpstr>Part i: Providing feedback on data collected / analyzed</vt:lpstr>
      <vt:lpstr>Part 1: Session Objectives</vt:lpstr>
      <vt:lpstr>Slide 4</vt:lpstr>
      <vt:lpstr>Importance of Feedback</vt:lpstr>
      <vt:lpstr>Importance of Feedback</vt:lpstr>
      <vt:lpstr>Examples of Feedback</vt:lpstr>
      <vt:lpstr>Working Toward a Culture of Information Use</vt:lpstr>
      <vt:lpstr>Information Flow</vt:lpstr>
      <vt:lpstr>Variety of Formats</vt:lpstr>
      <vt:lpstr>Slide 11</vt:lpstr>
      <vt:lpstr>Slide 12</vt:lpstr>
      <vt:lpstr>Slide 13</vt:lpstr>
      <vt:lpstr>When developing feedback mechanism, consider…</vt:lpstr>
      <vt:lpstr>Potential barriers to providing feedback </vt:lpstr>
      <vt:lpstr>Group Participation</vt:lpstr>
      <vt:lpstr>Part 2: linking decisions/questions with potential data sources</vt:lpstr>
      <vt:lpstr>Part 2: Session Objectives</vt:lpstr>
      <vt:lpstr>Building Data Use into Your Work</vt:lpstr>
      <vt:lpstr>Elements of the Framework</vt:lpstr>
      <vt:lpstr>Elements of the Framework (cont’d)</vt:lpstr>
      <vt:lpstr>Framework for Linking Data with Action</vt:lpstr>
      <vt:lpstr>Framework for Linking Data with Action</vt:lpstr>
      <vt:lpstr>Framework for Linking Data with Action</vt:lpstr>
      <vt:lpstr>What Are Decisions?</vt:lpstr>
      <vt:lpstr>Decisions</vt:lpstr>
      <vt:lpstr>Programmatic Questions</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Framework for Linking Data with Action</vt:lpstr>
      <vt:lpstr>Small Group Activity 6 –  Instructions</vt:lpstr>
      <vt:lpstr>Small Group Activity – Report Back</vt:lpstr>
      <vt:lpstr>Building Data Use into Your Work</vt:lpstr>
      <vt:lpstr>Improving Data Demand &amp; Use: Multifaceted Approach  </vt:lpstr>
      <vt:lpstr>Multifaceted Approach in Nigeria</vt:lpstr>
      <vt:lpstr>Multifaceted Approach in Nigeria</vt:lpstr>
      <vt:lpstr>Multifaceted Approach in Nigeria</vt:lpstr>
      <vt:lpstr>Multifaceted Approach in Nigeria</vt:lpstr>
      <vt:lpstr>Multifaceted Approach in Nigeria</vt:lpstr>
      <vt:lpstr>Multifaceted Approach in Nigeria: Results</vt:lpstr>
      <vt:lpstr>Slide 48</vt:lpstr>
    </vt:vector>
  </TitlesOfParts>
  <Company>UNC-CH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Carolina Population Center</dc:creator>
  <cp:lastModifiedBy>Sivan Goobich</cp:lastModifiedBy>
  <cp:revision>167</cp:revision>
  <dcterms:created xsi:type="dcterms:W3CDTF">2006-10-04T15:25:38Z</dcterms:created>
  <dcterms:modified xsi:type="dcterms:W3CDTF">2013-08-15T15:09:19Z</dcterms:modified>
</cp:coreProperties>
</file>