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slides/slide2.xml" ContentType="application/vnd.openxmlformats-officedocument.presentationml.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docProps/app.xml" ContentType="application/vnd.openxmlformats-officedocument.extended-properties+xml"/>
  <Override PartName="/ppt/slides/slide5.xml" ContentType="application/vnd.openxmlformats-officedocument.presentationml.slide+xml"/>
  <Override PartName="/ppt/slideLayouts/slideLayout7.xml" ContentType="application/vnd.openxmlformats-officedocument.presentationml.slideLayout+xml"/>
  <Override PartName="/ppt/theme/theme3.xml" ContentType="application/vnd.openxmlformats-officedocument.theme+xml"/>
  <Override PartName="/ppt/charts/chart4.xml" ContentType="application/vnd.openxmlformats-officedocument.drawingml.chart+xml"/>
  <Override PartName="/ppt/presProps.xml" ContentType="application/vnd.openxmlformats-officedocument.presentationml.presProps+xml"/>
  <Default Extension="jpeg" ContentType="image/jpeg"/>
  <Override PartName="/ppt/charts/chart1.xml" ContentType="application/vnd.openxmlformats-officedocument.drawingml.char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s/slide3.xml" ContentType="application/vnd.openxmlformats-officedocument.presentationml.slide+xml"/>
  <Override PartName="/ppt/slides/slide4.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Default Extension="png" ContentType="image/png"/>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charts/chart2.xml" ContentType="application/vnd.openxmlformats-officedocument.drawingml.chart+xml"/>
  <Default Extension="bin" ContentType="application/vnd.openxmlformats-officedocument.presentationml.printerSettings"/>
  <Override PartName="/ppt/charts/chart3.xml" ContentType="application/vnd.openxmlformats-officedocument.drawingml.chart+xml"/>
  <Override PartName="/ppt/notesSlides/notesSlide3.xml" ContentType="application/vnd.openxmlformats-officedocument.presentationml.notesSlide+xml"/>
  <Override PartName="/ppt/slides/slide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Default Extension="rels" ContentType="application/vnd.openxmlformats-package.relationships+xml"/>
  <Override PartName="/ppt/handoutMasters/handoutMaster1.xml" ContentType="application/vnd.openxmlformats-officedocument.presentationml.handoutMaster+xml"/>
  <Override PartName="/ppt/slides/slide6.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702" r:id="rId1"/>
  </p:sldMasterIdLst>
  <p:notesMasterIdLst>
    <p:notesMasterId r:id="rId11"/>
  </p:notesMasterIdLst>
  <p:handoutMasterIdLst>
    <p:handoutMasterId r:id="rId12"/>
  </p:handoutMasterIdLst>
  <p:sldIdLst>
    <p:sldId id="264" r:id="rId2"/>
    <p:sldId id="266" r:id="rId3"/>
    <p:sldId id="265" r:id="rId4"/>
    <p:sldId id="267" r:id="rId5"/>
    <p:sldId id="268" r:id="rId6"/>
    <p:sldId id="269" r:id="rId7"/>
    <p:sldId id="270" r:id="rId8"/>
    <p:sldId id="271" r:id="rId9"/>
    <p:sldId id="272" r:id="rId10"/>
  </p:sldIdLst>
  <p:sldSz cx="9144000" cy="6858000" type="screen4x3"/>
  <p:notesSz cx="6997700" cy="92837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20"/>
    <p:restoredTop sz="94660"/>
  </p:normalViewPr>
  <p:slideViewPr>
    <p:cSldViewPr>
      <p:cViewPr varScale="1">
        <p:scale>
          <a:sx n="98" d="100"/>
          <a:sy n="98" d="100"/>
        </p:scale>
        <p:origin x="-640" y="-11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4" Type="http://schemas.openxmlformats.org/officeDocument/2006/relationships/presProps" Target="presProps.xml"/><Relationship Id="rId4" Type="http://schemas.openxmlformats.org/officeDocument/2006/relationships/slide" Target="slides/slide3.xml"/><Relationship Id="rId7" Type="http://schemas.openxmlformats.org/officeDocument/2006/relationships/slide" Target="slides/slide6.xml"/><Relationship Id="rId1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6" Type="http://schemas.openxmlformats.org/officeDocument/2006/relationships/theme" Target="theme/theme1.xml"/><Relationship Id="rId8" Type="http://schemas.openxmlformats.org/officeDocument/2006/relationships/slide" Target="slides/slide7.xml"/><Relationship Id="rId13" Type="http://schemas.openxmlformats.org/officeDocument/2006/relationships/printerSettings" Target="printerSettings/printerSettings1.bin"/><Relationship Id="rId10" Type="http://schemas.openxmlformats.org/officeDocument/2006/relationships/slide" Target="slides/slide9.xml"/><Relationship Id="rId5" Type="http://schemas.openxmlformats.org/officeDocument/2006/relationships/slide" Target="slides/slide4.xml"/><Relationship Id="rId15" Type="http://schemas.openxmlformats.org/officeDocument/2006/relationships/viewProps" Target="viewProps.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9" Type="http://schemas.openxmlformats.org/officeDocument/2006/relationships/slide" Target="slides/slide8.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D:\Downloads\tableBuilderController.cfm"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Downloads\tableBuilderController(1).cfm"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Downloads\tableBuilderController.cfm"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Downloads\tableBuilderController.cfm"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view3D>
      <c:rAngAx val="1"/>
    </c:view3D>
    <c:sideWall>
      <c:spPr>
        <a:ln>
          <a:noFill/>
        </a:ln>
        <a:scene3d>
          <a:camera prst="orthographicFront"/>
          <a:lightRig rig="threePt" dir="t"/>
        </a:scene3d>
        <a:sp3d prstMaterial="dkEdge"/>
      </c:spPr>
    </c:sideWall>
    <c:backWall>
      <c:spPr>
        <a:ln>
          <a:noFill/>
        </a:ln>
        <a:scene3d>
          <a:camera prst="orthographicFront"/>
          <a:lightRig rig="threePt" dir="t"/>
        </a:scene3d>
        <a:sp3d prstMaterial="dkEdge"/>
      </c:spPr>
    </c:backWall>
    <c:plotArea>
      <c:layout/>
      <c:bar3DChart>
        <c:barDir val="col"/>
        <c:grouping val="clustered"/>
        <c:ser>
          <c:idx val="0"/>
          <c:order val="0"/>
          <c:spPr>
            <a:scene3d>
              <a:camera prst="orthographicFront"/>
              <a:lightRig rig="threePt" dir="t"/>
            </a:scene3d>
            <a:sp3d/>
          </c:spPr>
          <c:dPt>
            <c:idx val="0"/>
            <c:spPr>
              <a:solidFill>
                <a:schemeClr val="accent5"/>
              </a:solidFill>
              <a:scene3d>
                <a:camera prst="orthographicFront"/>
                <a:lightRig rig="threePt" dir="t"/>
              </a:scene3d>
              <a:sp3d/>
            </c:spPr>
          </c:dPt>
          <c:dPt>
            <c:idx val="1"/>
            <c:spPr>
              <a:solidFill>
                <a:schemeClr val="accent6">
                  <a:lumMod val="75000"/>
                </a:schemeClr>
              </a:solidFill>
              <a:scene3d>
                <a:camera prst="orthographicFront"/>
                <a:lightRig rig="threePt" dir="t"/>
              </a:scene3d>
              <a:sp3d/>
            </c:spPr>
          </c:dPt>
          <c:dPt>
            <c:idx val="3"/>
            <c:spPr>
              <a:solidFill>
                <a:schemeClr val="accent5"/>
              </a:solidFill>
              <a:scene3d>
                <a:camera prst="orthographicFront"/>
                <a:lightRig rig="threePt" dir="t"/>
              </a:scene3d>
              <a:sp3d/>
            </c:spPr>
          </c:dPt>
          <c:dPt>
            <c:idx val="4"/>
            <c:spPr>
              <a:solidFill>
                <a:schemeClr val="accent6">
                  <a:lumMod val="75000"/>
                </a:schemeClr>
              </a:solidFill>
              <a:scene3d>
                <a:camera prst="orthographicFront"/>
                <a:lightRig rig="threePt" dir="t"/>
              </a:scene3d>
              <a:sp3d/>
            </c:spPr>
          </c:dPt>
          <c:dPt>
            <c:idx val="6"/>
            <c:spPr>
              <a:solidFill>
                <a:schemeClr val="accent5"/>
              </a:solidFill>
              <a:scene3d>
                <a:camera prst="orthographicFront"/>
                <a:lightRig rig="threePt" dir="t"/>
              </a:scene3d>
              <a:sp3d/>
            </c:spPr>
          </c:dPt>
          <c:dPt>
            <c:idx val="7"/>
            <c:spPr>
              <a:solidFill>
                <a:srgbClr val="F79646">
                  <a:lumMod val="75000"/>
                </a:srgbClr>
              </a:solidFill>
              <a:scene3d>
                <a:camera prst="orthographicFront"/>
                <a:lightRig rig="threePt" dir="t"/>
              </a:scene3d>
              <a:sp3d/>
            </c:spPr>
          </c:dPt>
          <c:dPt>
            <c:idx val="9"/>
            <c:spPr>
              <a:solidFill>
                <a:schemeClr val="accent5"/>
              </a:solidFill>
              <a:scene3d>
                <a:camera prst="orthographicFront"/>
                <a:lightRig rig="threePt" dir="t"/>
              </a:scene3d>
              <a:sp3d/>
            </c:spPr>
          </c:dPt>
          <c:dPt>
            <c:idx val="10"/>
            <c:spPr>
              <a:solidFill>
                <a:srgbClr val="F79646">
                  <a:lumMod val="75000"/>
                </a:srgbClr>
              </a:solidFill>
              <a:scene3d>
                <a:camera prst="orthographicFront"/>
                <a:lightRig rig="threePt" dir="t"/>
              </a:scene3d>
              <a:sp3d/>
            </c:spPr>
          </c:dPt>
          <c:dLbls>
            <c:dLbl>
              <c:idx val="0"/>
              <c:layout>
                <c:manualLayout>
                  <c:x val="0.0163932274859085"/>
                  <c:y val="-0.00624512099921937"/>
                </c:manualLayout>
              </c:layout>
              <c:showVal val="1"/>
            </c:dLbl>
            <c:dLbl>
              <c:idx val="1"/>
              <c:layout>
                <c:manualLayout>
                  <c:x val="0.0163934426229508"/>
                  <c:y val="0.0"/>
                </c:manualLayout>
              </c:layout>
              <c:showVal val="1"/>
            </c:dLbl>
            <c:dLbl>
              <c:idx val="3"/>
              <c:layout>
                <c:manualLayout>
                  <c:x val="0.0191256830601093"/>
                  <c:y val="0.0"/>
                </c:manualLayout>
              </c:layout>
              <c:showVal val="1"/>
            </c:dLbl>
            <c:dLbl>
              <c:idx val="4"/>
              <c:layout>
                <c:manualLayout>
                  <c:x val="0.0191256830601093"/>
                  <c:y val="0.0"/>
                </c:manualLayout>
              </c:layout>
              <c:showVal val="1"/>
            </c:dLbl>
            <c:dLbl>
              <c:idx val="6"/>
              <c:layout>
                <c:manualLayout>
                  <c:x val="0.0163934426229508"/>
                  <c:y val="0.0"/>
                </c:manualLayout>
              </c:layout>
              <c:showVal val="1"/>
            </c:dLbl>
            <c:dLbl>
              <c:idx val="7"/>
              <c:layout>
                <c:manualLayout>
                  <c:x val="0.0163934426229508"/>
                  <c:y val="0.0"/>
                </c:manualLayout>
              </c:layout>
              <c:showVal val="1"/>
            </c:dLbl>
            <c:dLbl>
              <c:idx val="9"/>
              <c:layout>
                <c:manualLayout>
                  <c:x val="0.0245901639344262"/>
                  <c:y val="-0.00936768149882906"/>
                </c:manualLayout>
              </c:layout>
              <c:showVal val="1"/>
            </c:dLbl>
            <c:dLbl>
              <c:idx val="10"/>
              <c:layout>
                <c:manualLayout>
                  <c:x val="0.0163934426229508"/>
                  <c:y val="0.0"/>
                </c:manualLayout>
              </c:layout>
              <c:showVal val="1"/>
            </c:dLbl>
            <c:txPr>
              <a:bodyPr/>
              <a:lstStyle/>
              <a:p>
                <a:pPr>
                  <a:defRPr sz="1400"/>
                </a:pPr>
                <a:endParaRPr lang="en-US"/>
              </a:p>
            </c:txPr>
            <c:showVal val="1"/>
          </c:dLbls>
          <c:cat>
            <c:strRef>
              <c:f>CPR!$A$5:$A$15</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CPR!$B$5:$B$15</c:f>
              <c:numCache>
                <c:formatCode>General</c:formatCode>
                <c:ptCount val="11"/>
                <c:pt idx="0">
                  <c:v>20.3</c:v>
                </c:pt>
                <c:pt idx="1">
                  <c:v>23.5</c:v>
                </c:pt>
                <c:pt idx="3">
                  <c:v>32.7</c:v>
                </c:pt>
                <c:pt idx="4">
                  <c:v>45.5</c:v>
                </c:pt>
                <c:pt idx="6">
                  <c:v>28.9</c:v>
                </c:pt>
                <c:pt idx="7">
                  <c:v>55.1</c:v>
                </c:pt>
                <c:pt idx="9">
                  <c:v>4.4</c:v>
                </c:pt>
                <c:pt idx="10">
                  <c:v>11.2</c:v>
                </c:pt>
              </c:numCache>
            </c:numRef>
          </c:val>
        </c:ser>
        <c:gapWidth val="49"/>
        <c:gapDepth val="0"/>
        <c:shape val="box"/>
        <c:axId val="825757288"/>
        <c:axId val="825760600"/>
        <c:axId val="0"/>
      </c:bar3DChart>
      <c:catAx>
        <c:axId val="825757288"/>
        <c:scaling>
          <c:orientation val="minMax"/>
        </c:scaling>
        <c:axPos val="b"/>
        <c:majorTickMark val="none"/>
        <c:tickLblPos val="low"/>
        <c:txPr>
          <a:bodyPr rot="1680000" vert="horz"/>
          <a:lstStyle/>
          <a:p>
            <a:pPr>
              <a:defRPr sz="1200" baseline="0"/>
            </a:pPr>
            <a:endParaRPr lang="en-US"/>
          </a:p>
        </c:txPr>
        <c:crossAx val="825760600"/>
        <c:crosses val="autoZero"/>
        <c:auto val="1"/>
        <c:lblAlgn val="ctr"/>
        <c:lblOffset val="75"/>
        <c:tickLblSkip val="1"/>
      </c:catAx>
      <c:valAx>
        <c:axId val="825760600"/>
        <c:scaling>
          <c:orientation val="minMax"/>
        </c:scaling>
        <c:axPos val="l"/>
        <c:majorGridlines/>
        <c:numFmt formatCode="General" sourceLinked="1"/>
        <c:tickLblPos val="nextTo"/>
        <c:crossAx val="825757288"/>
        <c:crosses val="autoZero"/>
        <c:crossBetween val="between"/>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2"/>
  <c:chart>
    <c:view3D>
      <c:rAngAx val="1"/>
    </c:view3D>
    <c:plotArea>
      <c:layout/>
      <c:bar3DChart>
        <c:barDir val="col"/>
        <c:grouping val="clustered"/>
        <c:ser>
          <c:idx val="0"/>
          <c:order val="0"/>
          <c:cat>
            <c:strRef>
              <c:f>'tableBuilderController(1)'!$A$4:$A$14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'tableBuilderController(1)'!$B$4:$B$14</c:f>
              <c:numCache>
                <c:formatCode>General</c:formatCode>
                <c:ptCount val="11"/>
              </c:numCache>
            </c:numRef>
          </c:val>
        </c:ser>
        <c:ser>
          <c:idx val="1"/>
          <c:order val="1"/>
          <c:spPr>
            <a:scene3d>
              <a:camera prst="orthographicFront"/>
              <a:lightRig rig="threePt" dir="t"/>
            </a:scene3d>
            <a:sp3d/>
          </c:spPr>
          <c:dPt>
            <c:idx val="0"/>
            <c:spPr>
              <a:solidFill>
                <a:schemeClr val="accent5"/>
              </a:solidFill>
              <a:scene3d>
                <a:camera prst="orthographicFront"/>
                <a:lightRig rig="threePt" dir="t"/>
              </a:scene3d>
              <a:sp3d/>
            </c:spPr>
          </c:dPt>
          <c:dPt>
            <c:idx val="1"/>
            <c:spPr>
              <a:solidFill>
                <a:schemeClr val="accent6">
                  <a:lumMod val="75000"/>
                </a:schemeClr>
              </a:solidFill>
              <a:scene3d>
                <a:camera prst="orthographicFront"/>
                <a:lightRig rig="threePt" dir="t"/>
              </a:scene3d>
              <a:sp3d/>
            </c:spPr>
          </c:dPt>
          <c:dPt>
            <c:idx val="3"/>
            <c:spPr>
              <a:solidFill>
                <a:srgbClr val="4BACC6"/>
              </a:solidFill>
              <a:scene3d>
                <a:camera prst="orthographicFront"/>
                <a:lightRig rig="threePt" dir="t"/>
              </a:scene3d>
              <a:sp3d/>
            </c:spPr>
          </c:dPt>
          <c:dPt>
            <c:idx val="4"/>
            <c:spPr>
              <a:solidFill>
                <a:srgbClr val="F79646">
                  <a:lumMod val="75000"/>
                </a:srgbClr>
              </a:solidFill>
              <a:scene3d>
                <a:camera prst="orthographicFront"/>
                <a:lightRig rig="threePt" dir="t"/>
              </a:scene3d>
              <a:sp3d/>
            </c:spPr>
          </c:dPt>
          <c:dPt>
            <c:idx val="6"/>
            <c:spPr>
              <a:solidFill>
                <a:srgbClr val="4BACC6"/>
              </a:solidFill>
              <a:scene3d>
                <a:camera prst="orthographicFront"/>
                <a:lightRig rig="threePt" dir="t"/>
              </a:scene3d>
              <a:sp3d/>
            </c:spPr>
          </c:dPt>
          <c:dPt>
            <c:idx val="7"/>
            <c:spPr>
              <a:solidFill>
                <a:srgbClr val="F79646">
                  <a:lumMod val="75000"/>
                </a:srgbClr>
              </a:solidFill>
              <a:scene3d>
                <a:camera prst="orthographicFront"/>
                <a:lightRig rig="threePt" dir="t"/>
              </a:scene3d>
              <a:sp3d/>
            </c:spPr>
          </c:dPt>
          <c:dPt>
            <c:idx val="9"/>
            <c:spPr>
              <a:solidFill>
                <a:srgbClr val="4BACC6"/>
              </a:solidFill>
              <a:scene3d>
                <a:camera prst="orthographicFront"/>
                <a:lightRig rig="threePt" dir="t"/>
              </a:scene3d>
              <a:sp3d/>
            </c:spPr>
          </c:dPt>
          <c:dPt>
            <c:idx val="10"/>
            <c:spPr>
              <a:solidFill>
                <a:srgbClr val="F79646">
                  <a:lumMod val="75000"/>
                </a:srgbClr>
              </a:solidFill>
              <a:scene3d>
                <a:camera prst="orthographicFront"/>
                <a:lightRig rig="threePt" dir="t"/>
              </a:scene3d>
              <a:sp3d/>
            </c:spPr>
          </c:dPt>
          <c:dLbls>
            <c:dLbl>
              <c:idx val="0"/>
              <c:layout>
                <c:manualLayout>
                  <c:x val="0.00925925925925926"/>
                  <c:y val="-0.0104166666666667"/>
                </c:manualLayout>
              </c:layout>
              <c:showVal val="1"/>
            </c:dLbl>
            <c:dLbl>
              <c:idx val="1"/>
              <c:layout>
                <c:manualLayout>
                  <c:x val="0.00308641975308642"/>
                  <c:y val="-0.00260416666666667"/>
                </c:manualLayout>
              </c:layout>
              <c:showVal val="1"/>
            </c:dLbl>
            <c:dLbl>
              <c:idx val="3"/>
              <c:layout>
                <c:manualLayout>
                  <c:x val="0.00308641975308642"/>
                  <c:y val="0.0"/>
                </c:manualLayout>
              </c:layout>
              <c:showVal val="1"/>
            </c:dLbl>
            <c:dLbl>
              <c:idx val="4"/>
              <c:layout>
                <c:manualLayout>
                  <c:x val="0.00771604938271611"/>
                  <c:y val="-0.0104166666666667"/>
                </c:manualLayout>
              </c:layout>
              <c:showVal val="1"/>
            </c:dLbl>
            <c:dLbl>
              <c:idx val="6"/>
              <c:layout>
                <c:manualLayout>
                  <c:x val="0.0154320987654321"/>
                  <c:y val="4.77425040300751E-17"/>
                </c:manualLayout>
              </c:layout>
              <c:showVal val="1"/>
            </c:dLbl>
            <c:dLbl>
              <c:idx val="7"/>
              <c:layout>
                <c:manualLayout>
                  <c:x val="0.0200617283950617"/>
                  <c:y val="-0.0104166666666666"/>
                </c:manualLayout>
              </c:layout>
              <c:showVal val="1"/>
            </c:dLbl>
            <c:dLbl>
              <c:idx val="9"/>
              <c:layout>
                <c:manualLayout>
                  <c:x val="0.00925925925925927"/>
                  <c:y val="-4.77425040300751E-17"/>
                </c:manualLayout>
              </c:layout>
              <c:showVal val="1"/>
            </c:dLbl>
            <c:dLbl>
              <c:idx val="10"/>
              <c:layout>
                <c:manualLayout>
                  <c:x val="0.0138888888888889"/>
                  <c:y val="-0.00520833333333334"/>
                </c:manualLayout>
              </c:layout>
              <c:showVal val="1"/>
            </c:dLbl>
            <c:txPr>
              <a:bodyPr/>
              <a:lstStyle/>
              <a:p>
                <a:pPr>
                  <a:defRPr sz="1400"/>
                </a:pPr>
                <a:endParaRPr lang="en-US"/>
              </a:p>
            </c:txPr>
            <c:showVal val="1"/>
          </c:dLbls>
          <c:cat>
            <c:strRef>
              <c:f>'tableBuilderController(1)'!$A$4:$A$14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'tableBuilderController(1)'!$C$4:$C$14</c:f>
              <c:numCache>
                <c:formatCode>General</c:formatCode>
                <c:ptCount val="11"/>
                <c:pt idx="0">
                  <c:v>36.5</c:v>
                </c:pt>
                <c:pt idx="1">
                  <c:v>35.3</c:v>
                </c:pt>
                <c:pt idx="3">
                  <c:v>35.5</c:v>
                </c:pt>
                <c:pt idx="4">
                  <c:v>25.6</c:v>
                </c:pt>
                <c:pt idx="6">
                  <c:v>21.9</c:v>
                </c:pt>
                <c:pt idx="7">
                  <c:v>20.6</c:v>
                </c:pt>
                <c:pt idx="9">
                  <c:v>18.7</c:v>
                </c:pt>
                <c:pt idx="10">
                  <c:v>15.8</c:v>
                </c:pt>
              </c:numCache>
            </c:numRef>
          </c:val>
        </c:ser>
        <c:gapWidth val="0"/>
        <c:gapDepth val="0"/>
        <c:shape val="box"/>
        <c:axId val="825841032"/>
        <c:axId val="825844344"/>
        <c:axId val="0"/>
      </c:bar3DChart>
      <c:catAx>
        <c:axId val="825841032"/>
        <c:scaling>
          <c:orientation val="minMax"/>
        </c:scaling>
        <c:axPos val="b"/>
        <c:majorTickMark val="none"/>
        <c:tickLblPos val="nextTo"/>
        <c:txPr>
          <a:bodyPr rot="1800000"/>
          <a:lstStyle/>
          <a:p>
            <a:pPr>
              <a:defRPr sz="1200"/>
            </a:pPr>
            <a:endParaRPr lang="en-US"/>
          </a:p>
        </c:txPr>
        <c:crossAx val="825844344"/>
        <c:crosses val="autoZero"/>
        <c:auto val="1"/>
        <c:lblAlgn val="ctr"/>
        <c:lblOffset val="50"/>
      </c:catAx>
      <c:valAx>
        <c:axId val="825844344"/>
        <c:scaling>
          <c:orientation val="minMax"/>
        </c:scaling>
        <c:axPos val="l"/>
        <c:majorGridlines/>
        <c:numFmt formatCode="General" sourceLinked="1"/>
        <c:tickLblPos val="nextTo"/>
        <c:crossAx val="825841032"/>
        <c:crosses val="autoZero"/>
        <c:crossBetween val="between"/>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2"/>
  <c:chart>
    <c:view3D>
      <c:rAngAx val="1"/>
    </c:view3D>
    <c:plotArea>
      <c:layout/>
      <c:bar3DChart>
        <c:barDir val="col"/>
        <c:grouping val="clustered"/>
        <c:ser>
          <c:idx val="0"/>
          <c:order val="0"/>
          <c:cat>
            <c:strRef>
              <c:f>demand!$A$4:$A$14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demand!$B$4:$B$14</c:f>
              <c:numCache>
                <c:formatCode>General</c:formatCode>
                <c:ptCount val="11"/>
              </c:numCache>
            </c:numRef>
          </c:val>
        </c:ser>
        <c:ser>
          <c:idx val="1"/>
          <c:order val="1"/>
          <c:dPt>
            <c:idx val="0"/>
            <c:spPr>
              <a:solidFill>
                <a:schemeClr val="accent5"/>
              </a:solidFill>
            </c:spPr>
          </c:dPt>
          <c:dPt>
            <c:idx val="1"/>
            <c:spPr>
              <a:solidFill>
                <a:srgbClr val="F79646">
                  <a:lumMod val="75000"/>
                </a:srgbClr>
              </a:solidFill>
            </c:spPr>
          </c:dPt>
          <c:dPt>
            <c:idx val="3"/>
            <c:spPr>
              <a:solidFill>
                <a:srgbClr val="4BACC6"/>
              </a:solidFill>
            </c:spPr>
          </c:dPt>
          <c:dPt>
            <c:idx val="4"/>
            <c:spPr>
              <a:solidFill>
                <a:srgbClr val="F79646">
                  <a:lumMod val="75000"/>
                </a:srgbClr>
              </a:solidFill>
            </c:spPr>
          </c:dPt>
          <c:dPt>
            <c:idx val="6"/>
            <c:spPr>
              <a:solidFill>
                <a:srgbClr val="4BACC6"/>
              </a:solidFill>
            </c:spPr>
          </c:dPt>
          <c:dPt>
            <c:idx val="7"/>
            <c:spPr>
              <a:solidFill>
                <a:srgbClr val="F79646">
                  <a:lumMod val="75000"/>
                </a:srgbClr>
              </a:solidFill>
            </c:spPr>
          </c:dPt>
          <c:dPt>
            <c:idx val="9"/>
            <c:spPr>
              <a:solidFill>
                <a:srgbClr val="4BACC6"/>
              </a:solidFill>
            </c:spPr>
          </c:dPt>
          <c:dPt>
            <c:idx val="10"/>
            <c:spPr>
              <a:solidFill>
                <a:srgbClr val="F79646">
                  <a:lumMod val="75000"/>
                </a:srgbClr>
              </a:solidFill>
            </c:spPr>
          </c:dPt>
          <c:dLbls>
            <c:dLbl>
              <c:idx val="0"/>
              <c:layout>
                <c:manualLayout>
                  <c:x val="0.0168350168350169"/>
                  <c:y val="-0.00537634408602148"/>
                </c:manualLayout>
              </c:layout>
              <c:showVal val="1"/>
            </c:dLbl>
            <c:dLbl>
              <c:idx val="1"/>
              <c:layout>
                <c:manualLayout>
                  <c:x val="0.0185185185185185"/>
                  <c:y val="-0.00268817204301075"/>
                </c:manualLayout>
              </c:layout>
              <c:showVal val="1"/>
            </c:dLbl>
            <c:dLbl>
              <c:idx val="3"/>
              <c:layout>
                <c:manualLayout>
                  <c:x val="0.0134680134680135"/>
                  <c:y val="0.0"/>
                </c:manualLayout>
              </c:layout>
              <c:showVal val="1"/>
            </c:dLbl>
            <c:dLbl>
              <c:idx val="4"/>
              <c:layout>
                <c:manualLayout>
                  <c:x val="0.00673400673400674"/>
                  <c:y val="-0.00806451612903226"/>
                </c:manualLayout>
              </c:layout>
              <c:showVal val="1"/>
            </c:dLbl>
            <c:dLbl>
              <c:idx val="6"/>
              <c:layout>
                <c:manualLayout>
                  <c:x val="0.0101010101010101"/>
                  <c:y val="0.0"/>
                </c:manualLayout>
              </c:layout>
              <c:showVal val="1"/>
            </c:dLbl>
            <c:dLbl>
              <c:idx val="7"/>
              <c:layout>
                <c:manualLayout>
                  <c:x val="0.0134680134680135"/>
                  <c:y val="0.0"/>
                </c:manualLayout>
              </c:layout>
              <c:showVal val="1"/>
            </c:dLbl>
            <c:dLbl>
              <c:idx val="9"/>
              <c:layout>
                <c:manualLayout>
                  <c:x val="0.0101010101010101"/>
                  <c:y val="-0.00268817204301075"/>
                </c:manualLayout>
              </c:layout>
              <c:showVal val="1"/>
            </c:dLbl>
            <c:dLbl>
              <c:idx val="10"/>
              <c:layout>
                <c:manualLayout>
                  <c:x val="0.0101010101010101"/>
                  <c:y val="0.0"/>
                </c:manualLayout>
              </c:layout>
              <c:showVal val="1"/>
            </c:dLbl>
            <c:txPr>
              <a:bodyPr/>
              <a:lstStyle/>
              <a:p>
                <a:pPr>
                  <a:defRPr sz="1400"/>
                </a:pPr>
                <a:endParaRPr lang="en-US"/>
              </a:p>
            </c:txPr>
            <c:showVal val="1"/>
          </c:dLbls>
          <c:cat>
            <c:strRef>
              <c:f>demand!$A$4:$A$14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demand!$C$4:$C$14</c:f>
              <c:numCache>
                <c:formatCode>General</c:formatCode>
                <c:ptCount val="11"/>
                <c:pt idx="0">
                  <c:v>56.8</c:v>
                </c:pt>
                <c:pt idx="1">
                  <c:v>58.9</c:v>
                </c:pt>
                <c:pt idx="3">
                  <c:v>68.2</c:v>
                </c:pt>
                <c:pt idx="4">
                  <c:v>71.1</c:v>
                </c:pt>
                <c:pt idx="6">
                  <c:v>50.7</c:v>
                </c:pt>
                <c:pt idx="7">
                  <c:v>75.6</c:v>
                </c:pt>
                <c:pt idx="9">
                  <c:v>23.1</c:v>
                </c:pt>
                <c:pt idx="10">
                  <c:v>27.1</c:v>
                </c:pt>
              </c:numCache>
            </c:numRef>
          </c:val>
        </c:ser>
        <c:gapWidth val="0"/>
        <c:gapDepth val="0"/>
        <c:shape val="box"/>
        <c:axId val="825921736"/>
        <c:axId val="825925048"/>
        <c:axId val="0"/>
      </c:bar3DChart>
      <c:catAx>
        <c:axId val="825921736"/>
        <c:scaling>
          <c:orientation val="minMax"/>
        </c:scaling>
        <c:axPos val="b"/>
        <c:majorTickMark val="none"/>
        <c:tickLblPos val="nextTo"/>
        <c:txPr>
          <a:bodyPr rot="2100000" anchor="t" anchorCtr="0"/>
          <a:lstStyle/>
          <a:p>
            <a:pPr>
              <a:defRPr sz="1200"/>
            </a:pPr>
            <a:endParaRPr lang="en-US"/>
          </a:p>
        </c:txPr>
        <c:crossAx val="825925048"/>
        <c:crosses val="autoZero"/>
        <c:auto val="1"/>
        <c:lblAlgn val="ctr"/>
        <c:lblOffset val="50"/>
      </c:catAx>
      <c:valAx>
        <c:axId val="825925048"/>
        <c:scaling>
          <c:orientation val="minMax"/>
        </c:scaling>
        <c:axPos val="l"/>
        <c:majorGridlines/>
        <c:numFmt formatCode="General" sourceLinked="1"/>
        <c:tickLblPos val="nextTo"/>
        <c:crossAx val="825921736"/>
        <c:crosses val="autoZero"/>
        <c:crossBetween val="between"/>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style val="2"/>
  <c:chart>
    <c:view3D>
      <c:rAngAx val="1"/>
    </c:view3D>
    <c:plotArea>
      <c:layout/>
      <c:bar3DChart>
        <c:barDir val="col"/>
        <c:grouping val="clustered"/>
        <c:ser>
          <c:idx val="0"/>
          <c:order val="0"/>
          <c:cat>
            <c:strRef>
              <c:f>'% demand satisfied'!$A$4:$A$14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 demand satisfied'!$B$4:$B$14</c:f>
              <c:numCache>
                <c:formatCode>General</c:formatCode>
                <c:ptCount val="11"/>
              </c:numCache>
            </c:numRef>
          </c:val>
        </c:ser>
        <c:ser>
          <c:idx val="1"/>
          <c:order val="1"/>
          <c:dPt>
            <c:idx val="0"/>
            <c:spPr>
              <a:solidFill>
                <a:srgbClr val="4BACC6"/>
              </a:solidFill>
            </c:spPr>
          </c:dPt>
          <c:dPt>
            <c:idx val="1"/>
            <c:spPr>
              <a:solidFill>
                <a:schemeClr val="accent6">
                  <a:lumMod val="75000"/>
                </a:schemeClr>
              </a:solidFill>
            </c:spPr>
          </c:dPt>
          <c:dPt>
            <c:idx val="3"/>
            <c:spPr>
              <a:solidFill>
                <a:srgbClr val="4BACC6"/>
              </a:solidFill>
            </c:spPr>
          </c:dPt>
          <c:dPt>
            <c:idx val="4"/>
            <c:spPr>
              <a:solidFill>
                <a:srgbClr val="F79646">
                  <a:lumMod val="75000"/>
                </a:srgbClr>
              </a:solidFill>
            </c:spPr>
          </c:dPt>
          <c:dPt>
            <c:idx val="6"/>
            <c:spPr>
              <a:solidFill>
                <a:srgbClr val="4BACC6"/>
              </a:solidFill>
            </c:spPr>
          </c:dPt>
          <c:dPt>
            <c:idx val="7"/>
            <c:spPr>
              <a:solidFill>
                <a:srgbClr val="F79646">
                  <a:lumMod val="75000"/>
                </a:srgbClr>
              </a:solidFill>
            </c:spPr>
          </c:dPt>
          <c:dPt>
            <c:idx val="9"/>
            <c:spPr>
              <a:solidFill>
                <a:srgbClr val="4BACC6"/>
              </a:solidFill>
            </c:spPr>
          </c:dPt>
          <c:dPt>
            <c:idx val="10"/>
            <c:spPr>
              <a:solidFill>
                <a:srgbClr val="F79646">
                  <a:lumMod val="75000"/>
                </a:srgbClr>
              </a:solidFill>
            </c:spPr>
          </c:dPt>
          <c:dLbls>
            <c:dLbl>
              <c:idx val="0"/>
              <c:layout>
                <c:manualLayout>
                  <c:x val="0.0147058823529412"/>
                  <c:y val="-0.00512820512820513"/>
                </c:manualLayout>
              </c:layout>
              <c:showVal val="1"/>
            </c:dLbl>
            <c:dLbl>
              <c:idx val="1"/>
              <c:layout>
                <c:manualLayout>
                  <c:x val="0.0065359477124183"/>
                  <c:y val="-0.0128205128205128"/>
                </c:manualLayout>
              </c:layout>
              <c:showVal val="1"/>
            </c:dLbl>
            <c:dLbl>
              <c:idx val="3"/>
              <c:layout>
                <c:manualLayout>
                  <c:x val="0.0147058823529412"/>
                  <c:y val="0.0"/>
                </c:manualLayout>
              </c:layout>
              <c:showVal val="1"/>
            </c:dLbl>
            <c:dLbl>
              <c:idx val="4"/>
              <c:layout>
                <c:manualLayout>
                  <c:x val="0.0147058823529411"/>
                  <c:y val="-0.00256410256410257"/>
                </c:manualLayout>
              </c:layout>
              <c:showVal val="1"/>
            </c:dLbl>
            <c:dLbl>
              <c:idx val="6"/>
              <c:layout>
                <c:manualLayout>
                  <c:x val="0.0147058823529412"/>
                  <c:y val="0.00512820512820513"/>
                </c:manualLayout>
              </c:layout>
              <c:showVal val="1"/>
            </c:dLbl>
            <c:dLbl>
              <c:idx val="7"/>
              <c:layout>
                <c:manualLayout>
                  <c:x val="0.00490196078431373"/>
                  <c:y val="0.0"/>
                </c:manualLayout>
              </c:layout>
              <c:showVal val="1"/>
            </c:dLbl>
            <c:dLbl>
              <c:idx val="9"/>
              <c:layout>
                <c:manualLayout>
                  <c:x val="0.0130718954248366"/>
                  <c:y val="-0.00512820512820513"/>
                </c:manualLayout>
              </c:layout>
              <c:showVal val="1"/>
            </c:dLbl>
            <c:dLbl>
              <c:idx val="10"/>
              <c:layout>
                <c:manualLayout>
                  <c:x val="0.0130718954248366"/>
                  <c:y val="0.0"/>
                </c:manualLayout>
              </c:layout>
              <c:showVal val="1"/>
            </c:dLbl>
            <c:numFmt formatCode="#,##0.0" sourceLinked="0"/>
            <c:txPr>
              <a:bodyPr/>
              <a:lstStyle/>
              <a:p>
                <a:pPr>
                  <a:defRPr sz="1400"/>
                </a:pPr>
                <a:endParaRPr lang="en-US"/>
              </a:p>
            </c:txPr>
            <c:showVal val="1"/>
          </c:dLbls>
          <c:cat>
            <c:strRef>
              <c:f>'% demand satisfied'!$A$4:$A$14</c:f>
              <c:strCache>
                <c:ptCount val="11"/>
                <c:pt idx="0">
                  <c:v>Ghana 1993 </c:v>
                </c:pt>
                <c:pt idx="1">
                  <c:v>Ghana 2008 </c:v>
                </c:pt>
                <c:pt idx="3">
                  <c:v>Kenya 1993 </c:v>
                </c:pt>
                <c:pt idx="4">
                  <c:v>Kenya 2008-09 </c:v>
                </c:pt>
                <c:pt idx="6">
                  <c:v>Namibia 1992 </c:v>
                </c:pt>
                <c:pt idx="7">
                  <c:v>Namibia 2006-07 </c:v>
                </c:pt>
                <c:pt idx="9">
                  <c:v>Niger 1992 </c:v>
                </c:pt>
                <c:pt idx="10">
                  <c:v>Niger 2006 </c:v>
                </c:pt>
              </c:strCache>
            </c:strRef>
          </c:cat>
          <c:val>
            <c:numRef>
              <c:f>'% demand satisfied'!$C$4:$C$14</c:f>
              <c:numCache>
                <c:formatCode>General</c:formatCode>
                <c:ptCount val="11"/>
                <c:pt idx="0">
                  <c:v>35.7</c:v>
                </c:pt>
                <c:pt idx="1">
                  <c:v>40.0</c:v>
                </c:pt>
                <c:pt idx="3">
                  <c:v>48.0</c:v>
                </c:pt>
                <c:pt idx="4">
                  <c:v>64.0</c:v>
                </c:pt>
                <c:pt idx="6">
                  <c:v>56.9</c:v>
                </c:pt>
                <c:pt idx="7">
                  <c:v>72.8</c:v>
                </c:pt>
                <c:pt idx="9">
                  <c:v>19.2</c:v>
                </c:pt>
                <c:pt idx="10">
                  <c:v>41.5</c:v>
                </c:pt>
              </c:numCache>
            </c:numRef>
          </c:val>
        </c:ser>
        <c:gapWidth val="0"/>
        <c:gapDepth val="0"/>
        <c:shape val="box"/>
        <c:axId val="825981736"/>
        <c:axId val="825985048"/>
        <c:axId val="0"/>
      </c:bar3DChart>
      <c:catAx>
        <c:axId val="825981736"/>
        <c:scaling>
          <c:orientation val="minMax"/>
        </c:scaling>
        <c:axPos val="b"/>
        <c:majorTickMark val="none"/>
        <c:tickLblPos val="nextTo"/>
        <c:txPr>
          <a:bodyPr rot="1800000"/>
          <a:lstStyle/>
          <a:p>
            <a:pPr>
              <a:defRPr sz="1200"/>
            </a:pPr>
            <a:endParaRPr lang="en-US"/>
          </a:p>
        </c:txPr>
        <c:crossAx val="825985048"/>
        <c:crosses val="autoZero"/>
        <c:auto val="1"/>
        <c:lblAlgn val="ctr"/>
        <c:lblOffset val="50"/>
      </c:catAx>
      <c:valAx>
        <c:axId val="825985048"/>
        <c:scaling>
          <c:orientation val="minMax"/>
        </c:scaling>
        <c:axPos val="l"/>
        <c:majorGridlines/>
        <c:numFmt formatCode="General" sourceLinked="1"/>
        <c:tickLblPos val="nextTo"/>
        <c:crossAx val="825981736"/>
        <c:crosses val="autoZero"/>
        <c:crossBetween val="between"/>
      </c:valAx>
    </c:plotArea>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2641" cy="463571"/>
          </a:xfrm>
          <a:prstGeom prst="rect">
            <a:avLst/>
          </a:prstGeom>
        </p:spPr>
        <p:txBody>
          <a:bodyPr vert="horz" lIns="88002" tIns="44001" rIns="88002" bIns="44001" rtlCol="0"/>
          <a:lstStyle>
            <a:lvl1pPr algn="l">
              <a:defRPr sz="1200"/>
            </a:lvl1pPr>
          </a:lstStyle>
          <a:p>
            <a:endParaRPr lang="en-US"/>
          </a:p>
        </p:txBody>
      </p:sp>
      <p:sp>
        <p:nvSpPr>
          <p:cNvPr id="3" name="Date Placeholder 2"/>
          <p:cNvSpPr>
            <a:spLocks noGrp="1"/>
          </p:cNvSpPr>
          <p:nvPr>
            <p:ph type="dt" sz="quarter" idx="1"/>
          </p:nvPr>
        </p:nvSpPr>
        <p:spPr>
          <a:xfrm>
            <a:off x="3963541" y="0"/>
            <a:ext cx="3032641" cy="463571"/>
          </a:xfrm>
          <a:prstGeom prst="rect">
            <a:avLst/>
          </a:prstGeom>
        </p:spPr>
        <p:txBody>
          <a:bodyPr vert="horz" lIns="88002" tIns="44001" rIns="88002" bIns="44001" rtlCol="0"/>
          <a:lstStyle>
            <a:lvl1pPr algn="r">
              <a:defRPr sz="1200"/>
            </a:lvl1pPr>
          </a:lstStyle>
          <a:p>
            <a:fld id="{67BF4829-356C-4832-A38B-26F7CFB78E3D}" type="datetimeFigureOut">
              <a:rPr lang="en-US" smtClean="0"/>
              <a:pPr/>
              <a:t>7/15/11</a:t>
            </a:fld>
            <a:endParaRPr lang="en-US"/>
          </a:p>
        </p:txBody>
      </p:sp>
      <p:sp>
        <p:nvSpPr>
          <p:cNvPr id="4" name="Footer Placeholder 3"/>
          <p:cNvSpPr>
            <a:spLocks noGrp="1"/>
          </p:cNvSpPr>
          <p:nvPr>
            <p:ph type="ftr" sz="quarter" idx="2"/>
          </p:nvPr>
        </p:nvSpPr>
        <p:spPr>
          <a:xfrm>
            <a:off x="0" y="8818595"/>
            <a:ext cx="3032641" cy="463571"/>
          </a:xfrm>
          <a:prstGeom prst="rect">
            <a:avLst/>
          </a:prstGeom>
        </p:spPr>
        <p:txBody>
          <a:bodyPr vert="horz" lIns="88002" tIns="44001" rIns="88002" bIns="44001" rtlCol="0" anchor="b"/>
          <a:lstStyle>
            <a:lvl1pPr algn="l">
              <a:defRPr sz="1200"/>
            </a:lvl1pPr>
          </a:lstStyle>
          <a:p>
            <a:endParaRPr lang="en-US"/>
          </a:p>
        </p:txBody>
      </p:sp>
      <p:sp>
        <p:nvSpPr>
          <p:cNvPr id="5" name="Slide Number Placeholder 4"/>
          <p:cNvSpPr>
            <a:spLocks noGrp="1"/>
          </p:cNvSpPr>
          <p:nvPr>
            <p:ph type="sldNum" sz="quarter" idx="3"/>
          </p:nvPr>
        </p:nvSpPr>
        <p:spPr>
          <a:xfrm>
            <a:off x="3963541" y="8818595"/>
            <a:ext cx="3032641" cy="463571"/>
          </a:xfrm>
          <a:prstGeom prst="rect">
            <a:avLst/>
          </a:prstGeom>
        </p:spPr>
        <p:txBody>
          <a:bodyPr vert="horz" lIns="88002" tIns="44001" rIns="88002" bIns="44001" rtlCol="0" anchor="b"/>
          <a:lstStyle>
            <a:lvl1pPr algn="r">
              <a:defRPr sz="1200"/>
            </a:lvl1pPr>
          </a:lstStyle>
          <a:p>
            <a:fld id="{27C6878E-A375-4812-BD34-51E89A9C0F13}"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2337" cy="464185"/>
          </a:xfrm>
          <a:prstGeom prst="rect">
            <a:avLst/>
          </a:prstGeom>
          <a:noFill/>
          <a:ln w="9525">
            <a:noFill/>
            <a:miter lim="800000"/>
            <a:headEnd/>
            <a:tailEnd/>
          </a:ln>
          <a:effectLst/>
        </p:spPr>
        <p:txBody>
          <a:bodyPr vert="horz" wrap="square" lIns="93027" tIns="46514" rIns="93027" bIns="46514" numCol="1" anchor="t" anchorCtr="0" compatLnSpc="1">
            <a:prstTxWarp prst="textNoShape">
              <a:avLst/>
            </a:prstTxWarp>
          </a:bodyPr>
          <a:lstStyle>
            <a:lvl1pPr eaLnBrk="1" hangingPunct="1">
              <a:defRPr sz="1300">
                <a:latin typeface="Arial" charset="0"/>
              </a:defRPr>
            </a:lvl1pPr>
          </a:lstStyle>
          <a:p>
            <a:endParaRPr lang="en-US"/>
          </a:p>
        </p:txBody>
      </p:sp>
      <p:sp>
        <p:nvSpPr>
          <p:cNvPr id="46083" name="Rectangle 3"/>
          <p:cNvSpPr>
            <a:spLocks noGrp="1" noChangeArrowheads="1"/>
          </p:cNvSpPr>
          <p:nvPr>
            <p:ph type="dt" idx="1"/>
          </p:nvPr>
        </p:nvSpPr>
        <p:spPr bwMode="auto">
          <a:xfrm>
            <a:off x="3963744" y="0"/>
            <a:ext cx="3032337" cy="464185"/>
          </a:xfrm>
          <a:prstGeom prst="rect">
            <a:avLst/>
          </a:prstGeom>
          <a:noFill/>
          <a:ln w="9525">
            <a:noFill/>
            <a:miter lim="800000"/>
            <a:headEnd/>
            <a:tailEnd/>
          </a:ln>
          <a:effectLst/>
        </p:spPr>
        <p:txBody>
          <a:bodyPr vert="horz" wrap="square" lIns="93027" tIns="46514" rIns="93027" bIns="46514" numCol="1" anchor="t" anchorCtr="0" compatLnSpc="1">
            <a:prstTxWarp prst="textNoShape">
              <a:avLst/>
            </a:prstTxWarp>
          </a:bodyPr>
          <a:lstStyle>
            <a:lvl1pPr algn="r" eaLnBrk="1" hangingPunct="1">
              <a:defRPr sz="1300">
                <a:latin typeface="Arial" charset="0"/>
              </a:defRPr>
            </a:lvl1pPr>
          </a:lstStyle>
          <a:p>
            <a:endParaRPr lang="en-US"/>
          </a:p>
        </p:txBody>
      </p:sp>
      <p:sp>
        <p:nvSpPr>
          <p:cNvPr id="46084" name="Rectangle 4"/>
          <p:cNvSpPr>
            <a:spLocks noGrp="1" noRot="1" noChangeAspect="1" noChangeArrowheads="1" noTextEdit="1"/>
          </p:cNvSpPr>
          <p:nvPr>
            <p:ph type="sldImg" idx="2"/>
          </p:nvPr>
        </p:nvSpPr>
        <p:spPr bwMode="auto">
          <a:xfrm>
            <a:off x="1177925" y="696913"/>
            <a:ext cx="4641850" cy="3481387"/>
          </a:xfrm>
          <a:prstGeom prst="rect">
            <a:avLst/>
          </a:prstGeom>
          <a:noFill/>
          <a:ln w="9525">
            <a:solidFill>
              <a:srgbClr val="000000"/>
            </a:solidFill>
            <a:miter lim="800000"/>
            <a:headEnd/>
            <a:tailEnd/>
          </a:ln>
          <a:effectLst/>
        </p:spPr>
      </p:sp>
      <p:sp>
        <p:nvSpPr>
          <p:cNvPr id="46085" name="Rectangle 5"/>
          <p:cNvSpPr>
            <a:spLocks noGrp="1" noChangeArrowheads="1"/>
          </p:cNvSpPr>
          <p:nvPr>
            <p:ph type="body" sz="quarter" idx="3"/>
          </p:nvPr>
        </p:nvSpPr>
        <p:spPr bwMode="auto">
          <a:xfrm>
            <a:off x="699770" y="4409758"/>
            <a:ext cx="5598160" cy="4177665"/>
          </a:xfrm>
          <a:prstGeom prst="rect">
            <a:avLst/>
          </a:prstGeom>
          <a:noFill/>
          <a:ln w="9525">
            <a:noFill/>
            <a:miter lim="800000"/>
            <a:headEnd/>
            <a:tailEnd/>
          </a:ln>
          <a:effectLst/>
        </p:spPr>
        <p:txBody>
          <a:bodyPr vert="horz" wrap="square" lIns="93027" tIns="46514" rIns="93027" bIns="4651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6086" name="Rectangle 6"/>
          <p:cNvSpPr>
            <a:spLocks noGrp="1" noChangeArrowheads="1"/>
          </p:cNvSpPr>
          <p:nvPr>
            <p:ph type="ftr" sz="quarter" idx="4"/>
          </p:nvPr>
        </p:nvSpPr>
        <p:spPr bwMode="auto">
          <a:xfrm>
            <a:off x="0" y="8817904"/>
            <a:ext cx="3032337" cy="464185"/>
          </a:xfrm>
          <a:prstGeom prst="rect">
            <a:avLst/>
          </a:prstGeom>
          <a:noFill/>
          <a:ln w="9525">
            <a:noFill/>
            <a:miter lim="800000"/>
            <a:headEnd/>
            <a:tailEnd/>
          </a:ln>
          <a:effectLst/>
        </p:spPr>
        <p:txBody>
          <a:bodyPr vert="horz" wrap="square" lIns="93027" tIns="46514" rIns="93027" bIns="46514" numCol="1" anchor="b" anchorCtr="0" compatLnSpc="1">
            <a:prstTxWarp prst="textNoShape">
              <a:avLst/>
            </a:prstTxWarp>
          </a:bodyPr>
          <a:lstStyle>
            <a:lvl1pPr eaLnBrk="1" hangingPunct="1">
              <a:defRPr sz="1300">
                <a:latin typeface="Arial" charset="0"/>
              </a:defRPr>
            </a:lvl1pPr>
          </a:lstStyle>
          <a:p>
            <a:endParaRPr lang="en-US"/>
          </a:p>
        </p:txBody>
      </p:sp>
      <p:sp>
        <p:nvSpPr>
          <p:cNvPr id="46087" name="Rectangle 7"/>
          <p:cNvSpPr>
            <a:spLocks noGrp="1" noChangeArrowheads="1"/>
          </p:cNvSpPr>
          <p:nvPr>
            <p:ph type="sldNum" sz="quarter" idx="5"/>
          </p:nvPr>
        </p:nvSpPr>
        <p:spPr bwMode="auto">
          <a:xfrm>
            <a:off x="3963744" y="8817904"/>
            <a:ext cx="3032337" cy="464185"/>
          </a:xfrm>
          <a:prstGeom prst="rect">
            <a:avLst/>
          </a:prstGeom>
          <a:noFill/>
          <a:ln w="9525">
            <a:noFill/>
            <a:miter lim="800000"/>
            <a:headEnd/>
            <a:tailEnd/>
          </a:ln>
          <a:effectLst/>
        </p:spPr>
        <p:txBody>
          <a:bodyPr vert="horz" wrap="square" lIns="93027" tIns="46514" rIns="93027" bIns="46514" numCol="1" anchor="b" anchorCtr="0" compatLnSpc="1">
            <a:prstTxWarp prst="textNoShape">
              <a:avLst/>
            </a:prstTxWarp>
          </a:bodyPr>
          <a:lstStyle>
            <a:lvl1pPr algn="r" eaLnBrk="1" hangingPunct="1">
              <a:defRPr sz="1300">
                <a:latin typeface="Arial" charset="0"/>
              </a:defRPr>
            </a:lvl1pPr>
          </a:lstStyle>
          <a:p>
            <a:fld id="{07A9A2A5-E399-48BB-A57D-9EBBA2BEFBFB}"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7A9A2A5-E399-48BB-A57D-9EBBA2BEFBFB}"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pPr defTabSz="928908"/>
            <a:fld id="{6B097AFE-8032-414C-9320-234F8E8ADCEB}" type="slidenum">
              <a:rPr lang="en-US"/>
              <a:pPr defTabSz="928908"/>
              <a:t>6</a:t>
            </a:fld>
            <a:endParaRPr lang="en-US" dirty="0"/>
          </a:p>
        </p:txBody>
      </p:sp>
      <p:sp>
        <p:nvSpPr>
          <p:cNvPr id="70659" name="Rectangle 2"/>
          <p:cNvSpPr>
            <a:spLocks noGrp="1" noRot="1" noChangeAspect="1" noChangeArrowheads="1" noTextEdit="1"/>
          </p:cNvSpPr>
          <p:nvPr>
            <p:ph type="sldImg"/>
          </p:nvPr>
        </p:nvSpPr>
        <p:spPr>
          <a:xfrm>
            <a:off x="1177925" y="695325"/>
            <a:ext cx="4641850" cy="3481388"/>
          </a:xfrm>
          <a:ln/>
        </p:spPr>
      </p:sp>
      <p:sp>
        <p:nvSpPr>
          <p:cNvPr id="70660" name="Rectangle 3"/>
          <p:cNvSpPr>
            <a:spLocks noGrp="1" noChangeArrowheads="1"/>
          </p:cNvSpPr>
          <p:nvPr>
            <p:ph type="body" idx="1"/>
          </p:nvPr>
        </p:nvSpPr>
        <p:spPr>
          <a:noFill/>
          <a:ln/>
        </p:spPr>
        <p:txBody>
          <a:bodyPr/>
          <a:lstStyle/>
          <a:p>
            <a:r>
              <a:rPr lang="en-US" dirty="0" smtClean="0">
                <a:latin typeface="Arial" charset="0"/>
                <a:ea typeface="ＭＳ Ｐゴシック" pitchFamily="-65" charset="-128"/>
              </a:rPr>
              <a:t>I now want to turn to a couple of particularly important outcome indicators for family-planning programs. The first of these is the contraceptive prevalence rate, defined as the percentage of women of reproductive age (usually defined as 15-49) who are currently using a contraceptive method. The CPR can be defined for all women, all sexually active women, or all married women. This is a traditional indicator for family-planning programs.</a:t>
            </a:r>
          </a:p>
          <a:p>
            <a:endParaRPr lang="en-US" dirty="0" smtClean="0">
              <a:latin typeface="Arial" charset="0"/>
              <a:ea typeface="ＭＳ Ｐゴシック" pitchFamily="-65" charset="-128"/>
            </a:endParaRPr>
          </a:p>
          <a:p>
            <a:r>
              <a:rPr lang="en-US" dirty="0" smtClean="0">
                <a:latin typeface="Arial" charset="0"/>
                <a:ea typeface="ＭＳ Ｐゴシック" pitchFamily="-65" charset="-128"/>
              </a:rPr>
              <a:t>Unmet need for FP is defined as the percentage of fecund women exposed to the risk of pregnancy who say that they want to wait at least two years for another birth or do not want any more children but are not currently using a method of contraception. It aims to measure the gap between women’s stated fertility desires and their contraceptive behavior. It is a key indicator, particularly post-Cairo, because reducing unmet need is consistent with helping women meet their reproductive goals. </a:t>
            </a:r>
          </a:p>
          <a:p>
            <a:endParaRPr lang="en-US" dirty="0" smtClean="0">
              <a:latin typeface="Arial" charset="0"/>
              <a:ea typeface="ＭＳ Ｐゴシック" pitchFamily="-65" charset="-128"/>
            </a:endParaRPr>
          </a:p>
          <a:p>
            <a:r>
              <a:rPr lang="en-US" dirty="0" smtClean="0">
                <a:latin typeface="Arial" charset="0"/>
                <a:ea typeface="ＭＳ Ｐゴシック" pitchFamily="-65" charset="-128"/>
              </a:rPr>
              <a:t>The terms in turquoise need to be </a:t>
            </a:r>
            <a:r>
              <a:rPr lang="en-US" dirty="0" err="1" smtClean="0">
                <a:latin typeface="Arial" charset="0"/>
                <a:ea typeface="ＭＳ Ｐゴシック" pitchFamily="-65" charset="-128"/>
              </a:rPr>
              <a:t>operationalized</a:t>
            </a:r>
            <a:r>
              <a:rPr lang="en-US" dirty="0" smtClean="0">
                <a:latin typeface="Arial" charset="0"/>
                <a:ea typeface="ＭＳ Ｐゴシック" pitchFamily="-65" charset="-128"/>
              </a:rPr>
              <a:t>, but there are standard ways of defining them in DHS surveys that we won’t go into in detail here (but see the database or DHS recode file documentation for standard operational definitions of these terms).</a:t>
            </a:r>
          </a:p>
          <a:p>
            <a:endParaRPr lang="en-US" dirty="0" smtClean="0">
              <a:latin typeface="Arial" charset="0"/>
              <a:ea typeface="ＭＳ Ｐゴシック" pitchFamily="-65"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defTabSz="928908"/>
            <a:fld id="{ACD01E88-8481-46F4-B206-986D6F8DBC84}" type="slidenum">
              <a:rPr lang="en-US"/>
              <a:pPr defTabSz="928908"/>
              <a:t>7</a:t>
            </a:fld>
            <a:endParaRPr lang="en-US" dirty="0"/>
          </a:p>
        </p:txBody>
      </p:sp>
      <p:sp>
        <p:nvSpPr>
          <p:cNvPr id="71683" name="Rectangle 2"/>
          <p:cNvSpPr>
            <a:spLocks noGrp="1" noRot="1" noChangeAspect="1" noChangeArrowheads="1" noTextEdit="1"/>
          </p:cNvSpPr>
          <p:nvPr>
            <p:ph type="sldImg"/>
          </p:nvPr>
        </p:nvSpPr>
        <p:spPr>
          <a:xfrm>
            <a:off x="1177925" y="695325"/>
            <a:ext cx="4641850" cy="3481388"/>
          </a:xfrm>
          <a:ln/>
        </p:spPr>
      </p:sp>
      <p:sp>
        <p:nvSpPr>
          <p:cNvPr id="71684" name="Rectangle 3"/>
          <p:cNvSpPr>
            <a:spLocks noGrp="1" noChangeArrowheads="1"/>
          </p:cNvSpPr>
          <p:nvPr>
            <p:ph type="body" idx="1"/>
          </p:nvPr>
        </p:nvSpPr>
        <p:spPr>
          <a:noFill/>
          <a:ln/>
        </p:spPr>
        <p:txBody>
          <a:bodyPr/>
          <a:lstStyle/>
          <a:p>
            <a:r>
              <a:rPr lang="en-US" dirty="0" smtClean="0">
                <a:latin typeface="Arial" charset="0"/>
                <a:ea typeface="ＭＳ Ｐゴシック" pitchFamily="-65" charset="-128"/>
              </a:rPr>
              <a:t>Two related indicators are the total demand for FP and percentage of demand satisfied.  Demand for FP</a:t>
            </a:r>
            <a:r>
              <a:rPr lang="en-US" baseline="0" dirty="0" smtClean="0">
                <a:latin typeface="Arial" charset="0"/>
                <a:ea typeface="ＭＳ Ｐゴシック" pitchFamily="-65" charset="-128"/>
              </a:rPr>
              <a:t> is</a:t>
            </a:r>
            <a:r>
              <a:rPr lang="en-US" dirty="0" smtClean="0">
                <a:latin typeface="Arial" charset="0"/>
                <a:ea typeface="ＭＳ Ｐゴシック" pitchFamily="-65" charset="-128"/>
              </a:rPr>
              <a:t> defined as the percentage of women using FP plus the percentage of women with unmet need for FP. This indicator combines both met and unmet need for FP. The second is the percentage of demand satisfied, defined as the percentage of women using FP divided by the percentage of women with demand for FP (i.e. CPR/Demand). These indicators can be defined for all women, all sexually active women, or for married women, though of course it is important to ensure that the base population is the same when comparing them.</a:t>
            </a:r>
          </a:p>
          <a:p>
            <a:endParaRPr lang="en-US" dirty="0" smtClean="0">
              <a:latin typeface="Arial" charset="0"/>
              <a:ea typeface="ＭＳ Ｐゴシック" pitchFamily="-65" charset="-128"/>
            </a:endParaRPr>
          </a:p>
          <a:p>
            <a:r>
              <a:rPr lang="en-US" dirty="0" smtClean="0">
                <a:latin typeface="Arial" charset="0"/>
                <a:ea typeface="ＭＳ Ｐゴシック" pitchFamily="-65" charset="-128"/>
              </a:rPr>
              <a:t>Couple Years of protection is also a common indicator used</a:t>
            </a:r>
            <a:r>
              <a:rPr lang="en-US" baseline="0" dirty="0" smtClean="0">
                <a:latin typeface="Arial" charset="0"/>
                <a:ea typeface="ＭＳ Ｐゴシック" pitchFamily="-65" charset="-128"/>
              </a:rPr>
              <a:t> in family planning programs. It is defined as: t</a:t>
            </a:r>
            <a:r>
              <a:rPr lang="en-US" dirty="0" smtClean="0"/>
              <a:t>he estimated protection provided by family planning (FP) services during a one-year period, based upon the volume of all contraceptives sold or distributed free of charge to clients during that period</a:t>
            </a:r>
            <a:endParaRPr lang="en-US" dirty="0" smtClean="0">
              <a:latin typeface="Arial" charset="0"/>
              <a:ea typeface="ＭＳ Ｐゴシック" pitchFamily="-65"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pPr defTabSz="928908"/>
            <a:fld id="{E1543061-72F4-45F2-BD7E-9F5BD8CC6359}" type="slidenum">
              <a:rPr lang="en-US"/>
              <a:pPr defTabSz="928908"/>
              <a:t>8</a:t>
            </a:fld>
            <a:endParaRPr lang="en-US" dirty="0"/>
          </a:p>
        </p:txBody>
      </p:sp>
      <p:sp>
        <p:nvSpPr>
          <p:cNvPr id="72707" name="Rectangle 2"/>
          <p:cNvSpPr>
            <a:spLocks noGrp="1" noRot="1" noChangeAspect="1" noChangeArrowheads="1" noTextEdit="1"/>
          </p:cNvSpPr>
          <p:nvPr>
            <p:ph type="sldImg"/>
          </p:nvPr>
        </p:nvSpPr>
        <p:spPr>
          <a:xfrm>
            <a:off x="1177925" y="695325"/>
            <a:ext cx="4641850" cy="3481388"/>
          </a:xfrm>
          <a:ln/>
        </p:spPr>
      </p:sp>
      <p:sp>
        <p:nvSpPr>
          <p:cNvPr id="72708" name="Rectangle 3"/>
          <p:cNvSpPr>
            <a:spLocks noGrp="1" noChangeArrowheads="1"/>
          </p:cNvSpPr>
          <p:nvPr>
            <p:ph type="body" idx="1"/>
          </p:nvPr>
        </p:nvSpPr>
        <p:spPr>
          <a:noFill/>
          <a:ln/>
        </p:spPr>
        <p:txBody>
          <a:bodyPr/>
          <a:lstStyle/>
          <a:p>
            <a:r>
              <a:rPr lang="en-US" i="1" dirty="0" smtClean="0">
                <a:latin typeface="Arial" charset="0"/>
                <a:ea typeface="ＭＳ Ｐゴシック" pitchFamily="-65" charset="-128"/>
              </a:rPr>
              <a:t>Note to facilitator: The points on this slide can be incorporated into the discussion around exercise 2 instead of presented as a separate slide.</a:t>
            </a:r>
          </a:p>
          <a:p>
            <a:r>
              <a:rPr lang="en-US" dirty="0" smtClean="0">
                <a:latin typeface="Arial" charset="0"/>
                <a:ea typeface="ＭＳ Ｐゴシック" pitchFamily="-65" charset="-128"/>
              </a:rPr>
              <a:t>This slide summarizes the main differences between the two key indicators of CPR and unmet need. CPR is relatively simple to define, is </a:t>
            </a:r>
            <a:r>
              <a:rPr lang="en-US" dirty="0" err="1" smtClean="0">
                <a:latin typeface="Arial" charset="0"/>
                <a:ea typeface="ＭＳ Ｐゴシック" pitchFamily="-65" charset="-128"/>
              </a:rPr>
              <a:t>uni</a:t>
            </a:r>
            <a:r>
              <a:rPr lang="en-US" dirty="0" smtClean="0">
                <a:latin typeface="Arial" charset="0"/>
                <a:ea typeface="ＭＳ Ｐゴシック" pitchFamily="-65" charset="-128"/>
              </a:rPr>
              <a:t>-dimensional (i.e. it measure only one thing, contraceptive use), is typically consistently defined over time and across studies, but does not capture the post-Cairo perspective of meeting needs. High levels of CPR would not be good if they reflect coercive use of contraception. In contrast, unmet need captures the concept of meeting expressed demand for FP but it is relatively complex to define and calculate, is multi-dimensional in that it is influenced by both demand for and use of FP, and its operational definition has evolved over time. Therefore, when looking at trends in unmet need it is important to be aware of any changes in the operational definition and their implications for trend analysis. Both indicators have their strengths and weaknesses, and both have an important role in FP M&amp;E. It is usually useful to examine both indicators.</a:t>
            </a:r>
          </a:p>
          <a:p>
            <a:endParaRPr lang="en-US" dirty="0" smtClean="0">
              <a:latin typeface="Arial" charset="0"/>
              <a:ea typeface="ＭＳ Ｐゴシック" pitchFamily="-65"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D85F54F8-17AE-B74A-98C6-27BBFAD4F143}" type="slidenum">
              <a:rPr lang="en-US">
                <a:latin typeface="Arial" pitchFamily="-65" charset="0"/>
              </a:rPr>
              <a:pPr/>
              <a:t>9</a:t>
            </a:fld>
            <a:endParaRPr lang="en-US">
              <a:latin typeface="Arial" pitchFamily="-65"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a:latin typeface="Arial" pitchFamily="-65"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3"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a:effectLst/>
        </p:spPr>
        <p:txBody>
          <a:bodyPr wrap="none" anchor="ctr">
            <a:prstTxWarp prst="textNoShape">
              <a:avLst/>
            </a:prstTxWarp>
          </a:bodyPr>
          <a:lstStyle/>
          <a:p>
            <a:pPr>
              <a:defRPr/>
            </a:pPr>
            <a:endParaRPr lang="en-US">
              <a:latin typeface="Arial" pitchFamily="-105" charset="0"/>
            </a:endParaRPr>
          </a:p>
        </p:txBody>
      </p:sp>
      <p:pic>
        <p:nvPicPr>
          <p:cNvPr id="5" name="Picture 5" descr="Vertical_RGB_600"/>
          <p:cNvPicPr>
            <a:picLocks noChangeAspect="1" noChangeArrowheads="1"/>
          </p:cNvPicPr>
          <p:nvPr/>
        </p:nvPicPr>
        <p:blipFill>
          <a:blip r:embed="rId2"/>
          <a:srcRect/>
          <a:stretch>
            <a:fillRect/>
          </a:stretch>
        </p:blipFill>
        <p:spPr bwMode="auto">
          <a:xfrm>
            <a:off x="2600325" y="5010150"/>
            <a:ext cx="1673225" cy="1371600"/>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a:srcRect/>
          <a:stretch>
            <a:fillRect/>
          </a:stretch>
        </p:blipFill>
        <p:spPr bwMode="auto">
          <a:xfrm>
            <a:off x="4810125" y="5010150"/>
            <a:ext cx="1447800" cy="1371600"/>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fld id="{58C27674-6A41-469F-A38C-B0E5DA069A65}" type="slidenum">
              <a:rPr lang="en-US" smtClean="0"/>
              <a:pPr/>
              <a:t>‹#›</a:t>
            </a:fld>
            <a:endParaRPr lang="en-US"/>
          </a:p>
        </p:txBody>
      </p:sp>
      <p:sp>
        <p:nvSpPr>
          <p:cNvPr id="5"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fld id="{BBFCE208-1F24-40C1-A881-E85910E3102C}" type="slidenum">
              <a:rPr lang="en-US" smtClean="0"/>
              <a:pPr/>
              <a:t>‹#›</a:t>
            </a:fld>
            <a:endParaRPr lang="en-US"/>
          </a:p>
        </p:txBody>
      </p:sp>
      <p:sp>
        <p:nvSpPr>
          <p:cNvPr id="5"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fld id="{9B3E99ED-FBCA-4E46-948C-3A33E7D0DBEE}" type="slidenum">
              <a:rPr lang="en-US" smtClean="0"/>
              <a:pPr/>
              <a:t>‹#›</a:t>
            </a:fld>
            <a:endParaRPr lang="en-US"/>
          </a:p>
        </p:txBody>
      </p:sp>
      <p:sp>
        <p:nvSpPr>
          <p:cNvPr id="6"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fld id="{7DA93199-C41D-495C-85D6-7D0D5BB072E0}" type="slidenum">
              <a:rPr lang="en-US" smtClean="0"/>
              <a:pPr/>
              <a:t>‹#›</a:t>
            </a:fld>
            <a:endParaRPr lang="en-US"/>
          </a:p>
        </p:txBody>
      </p:sp>
      <p:sp>
        <p:nvSpPr>
          <p:cNvPr id="8"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fld id="{7B56B184-65B1-4467-A6B8-C060C9CB59FB}" type="slidenum">
              <a:rPr lang="en-US" smtClean="0"/>
              <a:pPr/>
              <a:t>‹#›</a:t>
            </a:fld>
            <a:endParaRPr lang="en-US"/>
          </a:p>
        </p:txBody>
      </p:sp>
      <p:sp>
        <p:nvSpPr>
          <p:cNvPr id="4"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fld id="{81BF2533-37BB-44F1-BD73-F38179873992}" type="slidenum">
              <a:rPr lang="en-US" smtClean="0"/>
              <a:pPr/>
              <a:t>‹#›</a:t>
            </a:fld>
            <a:endParaRPr lang="en-US"/>
          </a:p>
        </p:txBody>
      </p:sp>
      <p:sp>
        <p:nvSpPr>
          <p:cNvPr id="3"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8C37E31F-03A7-45A0-979F-5EECCE8CDC1B}" type="slidenum">
              <a:rPr lang="en-US" smtClean="0"/>
              <a:pPr/>
              <a:t>‹#›</a:t>
            </a:fld>
            <a:endParaRPr lang="en-US"/>
          </a:p>
        </p:txBody>
      </p:sp>
      <p:sp>
        <p:nvSpPr>
          <p:cNvPr id="6"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fld id="{E6410124-BF55-4F04-8EBE-08EB18EF55F9}" type="slidenum">
              <a:rPr lang="en-US" smtClean="0"/>
              <a:pPr/>
              <a:t>‹#›</a:t>
            </a:fld>
            <a:endParaRPr lang="en-US"/>
          </a:p>
        </p:txBody>
      </p:sp>
      <p:sp>
        <p:nvSpPr>
          <p:cNvPr id="6"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fld id="{ACDD652F-E4F5-4D8B-98D0-4AFD372B1894}" type="slidenum">
              <a:rPr lang="en-US" smtClean="0"/>
              <a:pPr/>
              <a:t>‹#›</a:t>
            </a:fld>
            <a:endParaRPr lang="en-US"/>
          </a:p>
        </p:txBody>
      </p:sp>
      <p:sp>
        <p:nvSpPr>
          <p:cNvPr id="5"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fld id="{FC3F39EA-2356-428E-9CFE-7229986DA80D}" type="slidenum">
              <a:rPr lang="en-US" smtClean="0"/>
              <a:pPr/>
              <a:t>‹#›</a:t>
            </a:fld>
            <a:endParaRPr lang="en-US"/>
          </a:p>
        </p:txBody>
      </p:sp>
      <p:sp>
        <p:nvSpPr>
          <p:cNvPr id="5" name="Rectangle 7"/>
          <p:cNvSpPr>
            <a:spLocks noGrp="1" noChangeArrowheads="1"/>
          </p:cNvSpPr>
          <p:nvPr>
            <p:ph type="ftr" sz="quarter" idx="11"/>
          </p:nvPr>
        </p:nvSpPr>
        <p:spPr>
          <a:ln/>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1370013" y="1827213"/>
            <a:ext cx="7313612" cy="4114800"/>
          </a:xfrm>
        </p:spPr>
        <p:txBody>
          <a:bodyPr/>
          <a:lstStyle/>
          <a:p>
            <a:endParaRPr lang="en-US"/>
          </a:p>
        </p:txBody>
      </p:sp>
      <p:sp>
        <p:nvSpPr>
          <p:cNvPr id="4" name="Date Placeholder 3"/>
          <p:cNvSpPr>
            <a:spLocks noGrp="1"/>
          </p:cNvSpPr>
          <p:nvPr>
            <p:ph type="dt" sz="half" idx="10"/>
          </p:nvPr>
        </p:nvSpPr>
        <p:spPr>
          <a:xfrm>
            <a:off x="457200" y="6248400"/>
            <a:ext cx="2133600" cy="457200"/>
          </a:xfrm>
          <a:prstGeom prst="rect">
            <a:avLst/>
          </a:prstGeo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9521E9C7-56D3-4B51-9D09-3AAAD8B8018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4" Type="http://schemas.openxmlformats.org/officeDocument/2006/relationships/image" Target="../media/image1.png"/><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theme" Target="../theme/theme1.xml"/><Relationship Id="rId10" Type="http://schemas.openxmlformats.org/officeDocument/2006/relationships/slideLayout" Target="../slideLayouts/slideLayout10.xml"/><Relationship Id="rId5" Type="http://schemas.openxmlformats.org/officeDocument/2006/relationships/slideLayout" Target="../slideLayouts/slideLayout5.xml"/><Relationship Id="rId15" Type="http://schemas.openxmlformats.org/officeDocument/2006/relationships/image" Target="../media/image2.jpeg"/><Relationship Id="rId12" Type="http://schemas.openxmlformats.org/officeDocument/2006/relationships/slideLayout" Target="../slideLayouts/slideLayout12.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a:effectLst/>
        </p:spPr>
        <p:txBody>
          <a:bodyPr wrap="none" anchor="ctr">
            <a:prstTxWarp prst="textNoShape">
              <a:avLst/>
            </a:prstTxWarp>
          </a:bodyPr>
          <a:lstStyle/>
          <a:p>
            <a:pPr>
              <a:defRPr/>
            </a:pPr>
            <a:endParaRPr lang="en-US">
              <a:latin typeface="Arial" pitchFamily="-105" charset="0"/>
            </a:endParaRPr>
          </a:p>
        </p:txBody>
      </p:sp>
      <p:sp>
        <p:nvSpPr>
          <p:cNvPr id="1027" name="Rectangle 3"/>
          <p:cNvSpPr>
            <a:spLocks noGrp="1" noChangeArrowheads="1"/>
          </p:cNvSpPr>
          <p:nvPr>
            <p:ph type="title"/>
          </p:nvPr>
        </p:nvSpPr>
        <p:spPr bwMode="auto">
          <a:xfrm>
            <a:off x="923925" y="274638"/>
            <a:ext cx="77628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028" name="Rectangle 4"/>
          <p:cNvSpPr>
            <a:spLocks noGrp="1" noChangeArrowheads="1"/>
          </p:cNvSpPr>
          <p:nvPr>
            <p:ph type="body" idx="1"/>
          </p:nvPr>
        </p:nvSpPr>
        <p:spPr bwMode="auto">
          <a:xfrm>
            <a:off x="923925" y="1600200"/>
            <a:ext cx="7762875" cy="3962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latin typeface="Arial" pitchFamily="-105" charset="0"/>
              </a:defRPr>
            </a:lvl1pPr>
          </a:lstStyle>
          <a:p>
            <a:fld id="{E7640D1D-3061-4306-A6CA-14647F39621B}" type="slidenum">
              <a:rPr lang="en-US" smtClean="0"/>
              <a:pPr/>
              <a:t>‹#›</a:t>
            </a:fld>
            <a:endParaRPr lang="en-US"/>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ffectLst/>
        </p:spPr>
        <p:txBody>
          <a:bodyPr/>
          <a:lstStyle/>
          <a:p>
            <a:pPr>
              <a:defRPr/>
            </a:pPr>
            <a:endParaRPr lang="en-US">
              <a:latin typeface="Arial" charset="0"/>
            </a:endParaRPr>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latin typeface="Arial" pitchFamily="-105" charset="0"/>
              </a:defRPr>
            </a:lvl1pPr>
          </a:lstStyle>
          <a:p>
            <a:endParaRPr lang="en-US"/>
          </a:p>
        </p:txBody>
      </p:sp>
      <p:pic>
        <p:nvPicPr>
          <p:cNvPr id="1032" name="Picture 8" descr="Vertical_RGB_600"/>
          <p:cNvPicPr>
            <a:picLocks noChangeAspect="1" noChangeArrowheads="1"/>
          </p:cNvPicPr>
          <p:nvPr/>
        </p:nvPicPr>
        <p:blipFill>
          <a:blip r:embed="rId14"/>
          <a:srcRect/>
          <a:stretch>
            <a:fillRect/>
          </a:stretch>
        </p:blipFill>
        <p:spPr bwMode="auto">
          <a:xfrm>
            <a:off x="6580188" y="5829300"/>
            <a:ext cx="1116012" cy="914400"/>
          </a:xfrm>
          <a:prstGeom prst="rect">
            <a:avLst/>
          </a:prstGeom>
          <a:noFill/>
          <a:ln w="9525">
            <a:noFill/>
            <a:miter lim="800000"/>
            <a:headEnd/>
            <a:tailEnd/>
          </a:ln>
        </p:spPr>
      </p:pic>
      <p:pic>
        <p:nvPicPr>
          <p:cNvPr id="1033" name="Picture 9" descr="logo_2004"/>
          <p:cNvPicPr>
            <a:picLocks noChangeAspect="1" noChangeArrowheads="1"/>
          </p:cNvPicPr>
          <p:nvPr/>
        </p:nvPicPr>
        <p:blipFill>
          <a:blip r:embed="rId15"/>
          <a:srcRect/>
          <a:stretch>
            <a:fillRect/>
          </a:stretch>
        </p:blipFill>
        <p:spPr bwMode="auto">
          <a:xfrm>
            <a:off x="7950200" y="5829300"/>
            <a:ext cx="965200" cy="914400"/>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txStyles>
    <p:titleStyle>
      <a:lvl1pPr algn="l" rtl="0" eaLnBrk="1" fontAlgn="base" hangingPunct="1">
        <a:spcBef>
          <a:spcPct val="0"/>
        </a:spcBef>
        <a:spcAft>
          <a:spcPct val="0"/>
        </a:spcAft>
        <a:defRPr sz="3600" b="1">
          <a:solidFill>
            <a:schemeClr val="tx1"/>
          </a:solidFill>
          <a:latin typeface="+mj-lt"/>
          <a:ea typeface="ＭＳ Ｐゴシック" pitchFamily="-65" charset="-128"/>
          <a:cs typeface="ＭＳ Ｐゴシック" pitchFamily="-65" charset="-128"/>
        </a:defRPr>
      </a:lvl1pPr>
      <a:lvl2pPr algn="l" rtl="0" eaLnBrk="1" fontAlgn="base" hangingPunct="1">
        <a:spcBef>
          <a:spcPct val="0"/>
        </a:spcBef>
        <a:spcAft>
          <a:spcPct val="0"/>
        </a:spcAft>
        <a:defRPr sz="3600" b="1">
          <a:solidFill>
            <a:schemeClr val="tx1"/>
          </a:solidFill>
          <a:latin typeface="Arial" charset="0"/>
          <a:ea typeface="ＭＳ Ｐゴシック" pitchFamily="-65" charset="-128"/>
          <a:cs typeface="ＭＳ Ｐゴシック" pitchFamily="-65" charset="-128"/>
        </a:defRPr>
      </a:lvl2pPr>
      <a:lvl3pPr algn="l" rtl="0" eaLnBrk="1" fontAlgn="base" hangingPunct="1">
        <a:spcBef>
          <a:spcPct val="0"/>
        </a:spcBef>
        <a:spcAft>
          <a:spcPct val="0"/>
        </a:spcAft>
        <a:defRPr sz="3600" b="1">
          <a:solidFill>
            <a:schemeClr val="tx1"/>
          </a:solidFill>
          <a:latin typeface="Arial" charset="0"/>
          <a:ea typeface="ＭＳ Ｐゴシック" pitchFamily="-65" charset="-128"/>
          <a:cs typeface="ＭＳ Ｐゴシック" pitchFamily="-65" charset="-128"/>
        </a:defRPr>
      </a:lvl3pPr>
      <a:lvl4pPr algn="l" rtl="0" eaLnBrk="1" fontAlgn="base" hangingPunct="1">
        <a:spcBef>
          <a:spcPct val="0"/>
        </a:spcBef>
        <a:spcAft>
          <a:spcPct val="0"/>
        </a:spcAft>
        <a:defRPr sz="3600" b="1">
          <a:solidFill>
            <a:schemeClr val="tx1"/>
          </a:solidFill>
          <a:latin typeface="Arial" charset="0"/>
          <a:ea typeface="ＭＳ Ｐゴシック" pitchFamily="-65" charset="-128"/>
          <a:cs typeface="ＭＳ Ｐゴシック" pitchFamily="-65" charset="-128"/>
        </a:defRPr>
      </a:lvl4pPr>
      <a:lvl5pPr algn="l" rtl="0" eaLnBrk="1" fontAlgn="base" hangingPunct="1">
        <a:spcBef>
          <a:spcPct val="0"/>
        </a:spcBef>
        <a:spcAft>
          <a:spcPct val="0"/>
        </a:spcAft>
        <a:defRPr sz="3600" b="1">
          <a:solidFill>
            <a:schemeClr val="tx1"/>
          </a:solidFill>
          <a:latin typeface="Arial" charset="0"/>
          <a:ea typeface="ＭＳ Ｐゴシック" pitchFamily="-65" charset="-128"/>
          <a:cs typeface="ＭＳ Ｐゴシック" pitchFamily="-65" charset="-128"/>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65" charset="2"/>
        <a:buChar char="§"/>
        <a:defRPr sz="2600">
          <a:solidFill>
            <a:schemeClr val="tx1"/>
          </a:solidFill>
          <a:latin typeface="+mn-lt"/>
          <a:ea typeface="ＭＳ Ｐゴシック" pitchFamily="-65" charset="-128"/>
          <a:cs typeface="ＭＳ Ｐゴシック" pitchFamily="-65" charset="-128"/>
        </a:defRPr>
      </a:lvl1pPr>
      <a:lvl2pPr marL="742950" indent="-285750"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2pPr>
      <a:lvl3pPr marL="1143000" indent="-228600" algn="l" rtl="0" eaLnBrk="1" fontAlgn="base" hangingPunct="1">
        <a:spcBef>
          <a:spcPct val="20000"/>
        </a:spcBef>
        <a:spcAft>
          <a:spcPct val="20000"/>
        </a:spcAft>
        <a:buClr>
          <a:schemeClr val="hlink"/>
        </a:buClr>
        <a:buFont typeface="Wingdings" pitchFamily="-65" charset="2"/>
        <a:buChar char="§"/>
        <a:defRPr sz="2200">
          <a:solidFill>
            <a:schemeClr val="tx1"/>
          </a:solidFill>
          <a:latin typeface="+mn-lt"/>
          <a:ea typeface="ＭＳ Ｐゴシック" pitchFamily="-105" charset="-128"/>
        </a:defRPr>
      </a:lvl3pPr>
      <a:lvl4pPr marL="1600200" indent="-228600" algn="l" rtl="0" eaLnBrk="1" fontAlgn="base" hangingPunct="1">
        <a:spcBef>
          <a:spcPct val="20000"/>
        </a:spcBef>
        <a:spcAft>
          <a:spcPct val="20000"/>
        </a:spcAft>
        <a:buClr>
          <a:schemeClr val="hlink"/>
        </a:buClr>
        <a:buFont typeface="Wingdings" pitchFamily="-65" charset="2"/>
        <a:buChar char="§"/>
        <a:defRPr sz="2200">
          <a:solidFill>
            <a:schemeClr val="tx1"/>
          </a:solidFill>
          <a:latin typeface="+mn-lt"/>
          <a:ea typeface="ＭＳ Ｐゴシック" pitchFamily="-105" charset="-128"/>
        </a:defRPr>
      </a:lvl4pPr>
      <a:lvl5pPr marL="2057400" indent="-228600" algn="l" rtl="0" eaLnBrk="1" fontAlgn="base" hangingPunct="1">
        <a:spcBef>
          <a:spcPct val="20000"/>
        </a:spcBef>
        <a:spcAft>
          <a:spcPct val="20000"/>
        </a:spcAft>
        <a:buClr>
          <a:schemeClr val="hlink"/>
        </a:buClr>
        <a:buFont typeface="Wingdings" pitchFamily="-65" charset="2"/>
        <a:buChar char="§"/>
        <a:defRPr sz="2200">
          <a:solidFill>
            <a:schemeClr val="tx1"/>
          </a:solidFill>
          <a:latin typeface="+mn-lt"/>
          <a:ea typeface="ＭＳ Ｐゴシック" pitchFamily="-105" charset="-128"/>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3" Type="http://schemas.openxmlformats.org/officeDocument/2006/relationships/chart" Target="../charts/chart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8180" name="Rectangle 4"/>
          <p:cNvSpPr>
            <a:spLocks noGrp="1" noChangeArrowheads="1"/>
          </p:cNvSpPr>
          <p:nvPr>
            <p:ph type="title"/>
          </p:nvPr>
        </p:nvSpPr>
        <p:spPr>
          <a:xfrm>
            <a:off x="685800" y="228600"/>
            <a:ext cx="7762875" cy="1143000"/>
          </a:xfrm>
        </p:spPr>
        <p:txBody>
          <a:bodyPr/>
          <a:lstStyle/>
          <a:p>
            <a:r>
              <a:rPr lang="en-US" dirty="0"/>
              <a:t>Unmet Need Exercise</a:t>
            </a:r>
          </a:p>
        </p:txBody>
      </p:sp>
      <p:sp>
        <p:nvSpPr>
          <p:cNvPr id="178182" name="Rectangle 6"/>
          <p:cNvSpPr>
            <a:spLocks noGrp="1" noChangeArrowheads="1"/>
          </p:cNvSpPr>
          <p:nvPr>
            <p:ph idx="1"/>
          </p:nvPr>
        </p:nvSpPr>
        <p:spPr>
          <a:xfrm>
            <a:off x="765175" y="1371600"/>
            <a:ext cx="7540625" cy="4114800"/>
          </a:xfrm>
        </p:spPr>
        <p:txBody>
          <a:bodyPr/>
          <a:lstStyle/>
          <a:p>
            <a:pPr>
              <a:lnSpc>
                <a:spcPct val="90000"/>
              </a:lnSpc>
            </a:pPr>
            <a:r>
              <a:rPr lang="en-US" sz="2400" dirty="0"/>
              <a:t>Review the trends in CPR. What do you conclude about the performance of the FP program in each country?</a:t>
            </a:r>
          </a:p>
          <a:p>
            <a:pPr>
              <a:lnSpc>
                <a:spcPct val="90000"/>
              </a:lnSpc>
            </a:pPr>
            <a:r>
              <a:rPr lang="en-US" sz="2400" dirty="0"/>
              <a:t>Review trends in unmet need. What do you conclude about the performance of the FP program in each country?</a:t>
            </a:r>
          </a:p>
          <a:p>
            <a:pPr>
              <a:lnSpc>
                <a:spcPct val="90000"/>
              </a:lnSpc>
            </a:pPr>
            <a:r>
              <a:rPr lang="en-US" sz="2400" dirty="0"/>
              <a:t>Do you come to the same conclusions? If not, why not?</a:t>
            </a:r>
          </a:p>
          <a:p>
            <a:pPr>
              <a:lnSpc>
                <a:spcPct val="90000"/>
              </a:lnSpc>
            </a:pPr>
            <a:r>
              <a:rPr lang="en-US" sz="2400" dirty="0"/>
              <a:t>What does this tell you about the strengths and limitations of each indicator?</a:t>
            </a:r>
          </a:p>
          <a:p>
            <a:pPr>
              <a:lnSpc>
                <a:spcPct val="90000"/>
              </a:lnSpc>
              <a:buFont typeface="Wingdings" pitchFamily="2" charset="2"/>
              <a:buNone/>
            </a:pPr>
            <a:endParaRPr lang="en-US" sz="2400" dirty="0"/>
          </a:p>
          <a:p>
            <a:pPr>
              <a:lnSpc>
                <a:spcPct val="90000"/>
              </a:lnSpc>
              <a:buFont typeface="Wingdings" pitchFamily="2" charset="2"/>
              <a:buNone/>
            </a:pPr>
            <a:endParaRPr lang="en-US" sz="2400" dirty="0"/>
          </a:p>
          <a:p>
            <a:pPr lvl="1">
              <a:lnSpc>
                <a:spcPct val="90000"/>
              </a:lnSpc>
            </a:pP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a:xfrm>
            <a:off x="685800" y="0"/>
            <a:ext cx="7313612" cy="914400"/>
          </a:xfrm>
        </p:spPr>
        <p:txBody>
          <a:bodyPr/>
          <a:lstStyle/>
          <a:p>
            <a:r>
              <a:rPr lang="en-US" dirty="0"/>
              <a:t>Trends in CPR </a:t>
            </a:r>
            <a:r>
              <a:rPr lang="en-US" dirty="0" smtClean="0"/>
              <a:t>1992-2009</a:t>
            </a:r>
            <a:endParaRPr lang="en-US" dirty="0"/>
          </a:p>
        </p:txBody>
      </p:sp>
      <p:graphicFrame>
        <p:nvGraphicFramePr>
          <p:cNvPr id="8" name="Chart Placeholder 7"/>
          <p:cNvGraphicFramePr>
            <a:graphicFrameLocks noGrp="1"/>
          </p:cNvGraphicFramePr>
          <p:nvPr>
            <p:ph type="chart" idx="1"/>
          </p:nvPr>
        </p:nvGraphicFramePr>
        <p:xfrm>
          <a:off x="914400" y="838200"/>
          <a:ext cx="7391400"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181252" name="Text Box 4"/>
          <p:cNvSpPr txBox="1">
            <a:spLocks noChangeArrowheads="1"/>
          </p:cNvSpPr>
          <p:nvPr/>
        </p:nvSpPr>
        <p:spPr bwMode="auto">
          <a:xfrm>
            <a:off x="838200" y="5867400"/>
            <a:ext cx="6858000" cy="276999"/>
          </a:xfrm>
          <a:prstGeom prst="rect">
            <a:avLst/>
          </a:prstGeom>
          <a:noFill/>
          <a:ln w="9525">
            <a:noFill/>
            <a:miter lim="800000"/>
            <a:headEnd/>
            <a:tailEnd/>
          </a:ln>
          <a:effectLst/>
        </p:spPr>
        <p:txBody>
          <a:bodyPr wrap="square">
            <a:spAutoFit/>
          </a:bodyPr>
          <a:lstStyle/>
          <a:p>
            <a:pPr eaLnBrk="1" hangingPunct="1">
              <a:spcBef>
                <a:spcPct val="50000"/>
              </a:spcBef>
            </a:pPr>
            <a:r>
              <a:rPr lang="en-US" sz="1200" dirty="0">
                <a:solidFill>
                  <a:schemeClr val="accent4">
                    <a:lumMod val="10000"/>
                  </a:schemeClr>
                </a:solidFill>
                <a:latin typeface="+mj-lt"/>
              </a:rPr>
              <a:t>Source: DHS </a:t>
            </a:r>
            <a:r>
              <a:rPr lang="en-US" sz="1200" dirty="0" err="1">
                <a:solidFill>
                  <a:schemeClr val="accent4">
                    <a:lumMod val="10000"/>
                  </a:schemeClr>
                </a:solidFill>
                <a:latin typeface="+mj-lt"/>
              </a:rPr>
              <a:t>Statcompiler</a:t>
            </a:r>
            <a:r>
              <a:rPr lang="en-US" sz="1200" dirty="0">
                <a:solidFill>
                  <a:schemeClr val="accent4">
                    <a:lumMod val="10000"/>
                  </a:schemeClr>
                </a:solidFill>
                <a:latin typeface="+mj-lt"/>
              </a:rPr>
              <a:t> (married women)</a:t>
            </a: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533400" y="0"/>
            <a:ext cx="7773987" cy="914400"/>
          </a:xfrm>
        </p:spPr>
        <p:txBody>
          <a:bodyPr>
            <a:noAutofit/>
          </a:bodyPr>
          <a:lstStyle/>
          <a:p>
            <a:r>
              <a:rPr lang="en-US" dirty="0"/>
              <a:t>Trends in Unmet Need </a:t>
            </a:r>
            <a:r>
              <a:rPr lang="en-US" dirty="0" smtClean="0"/>
              <a:t>1992–2009</a:t>
            </a:r>
            <a:endParaRPr lang="en-US" dirty="0"/>
          </a:p>
        </p:txBody>
      </p:sp>
      <p:graphicFrame>
        <p:nvGraphicFramePr>
          <p:cNvPr id="8" name="Chart Placeholder 7"/>
          <p:cNvGraphicFramePr>
            <a:graphicFrameLocks noGrp="1"/>
          </p:cNvGraphicFramePr>
          <p:nvPr>
            <p:ph type="chart" idx="1"/>
          </p:nvPr>
        </p:nvGraphicFramePr>
        <p:xfrm>
          <a:off x="533400" y="838200"/>
          <a:ext cx="8229600" cy="4876800"/>
        </p:xfrm>
        <a:graphic>
          <a:graphicData uri="http://schemas.openxmlformats.org/drawingml/2006/chart">
            <c:chart xmlns:c="http://schemas.openxmlformats.org/drawingml/2006/chart" xmlns:r="http://schemas.openxmlformats.org/officeDocument/2006/relationships" r:id="rId3"/>
          </a:graphicData>
        </a:graphic>
      </p:graphicFrame>
      <p:sp>
        <p:nvSpPr>
          <p:cNvPr id="180228" name="Text Box 4"/>
          <p:cNvSpPr txBox="1">
            <a:spLocks noChangeArrowheads="1"/>
          </p:cNvSpPr>
          <p:nvPr/>
        </p:nvSpPr>
        <p:spPr bwMode="auto">
          <a:xfrm>
            <a:off x="609600" y="5867400"/>
            <a:ext cx="7391400" cy="276999"/>
          </a:xfrm>
          <a:prstGeom prst="rect">
            <a:avLst/>
          </a:prstGeom>
          <a:noFill/>
          <a:ln w="9525">
            <a:noFill/>
            <a:miter lim="800000"/>
            <a:headEnd/>
            <a:tailEnd/>
          </a:ln>
          <a:effectLst/>
        </p:spPr>
        <p:txBody>
          <a:bodyPr>
            <a:spAutoFit/>
          </a:bodyPr>
          <a:lstStyle/>
          <a:p>
            <a:pPr eaLnBrk="1" hangingPunct="1">
              <a:spcBef>
                <a:spcPct val="50000"/>
              </a:spcBef>
            </a:pPr>
            <a:r>
              <a:rPr lang="en-US" sz="1200" dirty="0">
                <a:solidFill>
                  <a:srgbClr val="161616"/>
                </a:solidFill>
                <a:latin typeface="+mj-lt"/>
              </a:rPr>
              <a:t>Source: DHS </a:t>
            </a:r>
            <a:r>
              <a:rPr lang="en-US" sz="1200" dirty="0" err="1">
                <a:solidFill>
                  <a:srgbClr val="161616"/>
                </a:solidFill>
                <a:latin typeface="+mj-lt"/>
              </a:rPr>
              <a:t>Statcompiler</a:t>
            </a:r>
            <a:r>
              <a:rPr lang="en-US" sz="1200" dirty="0">
                <a:solidFill>
                  <a:srgbClr val="161616"/>
                </a:solidFill>
                <a:latin typeface="+mj-lt"/>
              </a:rPr>
              <a:t> (married women)</a:t>
            </a: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533400" y="228601"/>
            <a:ext cx="7313612" cy="609600"/>
          </a:xfrm>
        </p:spPr>
        <p:txBody>
          <a:bodyPr>
            <a:noAutofit/>
          </a:bodyPr>
          <a:lstStyle/>
          <a:p>
            <a:r>
              <a:rPr lang="en-US" dirty="0"/>
              <a:t>Trends in FP </a:t>
            </a:r>
            <a:r>
              <a:rPr lang="en-US" dirty="0" smtClean="0"/>
              <a:t>Demand 1992–2009</a:t>
            </a:r>
            <a:endParaRPr lang="en-US" dirty="0"/>
          </a:p>
        </p:txBody>
      </p:sp>
      <p:sp>
        <p:nvSpPr>
          <p:cNvPr id="182276" name="Text Box 4"/>
          <p:cNvSpPr txBox="1">
            <a:spLocks noChangeArrowheads="1"/>
          </p:cNvSpPr>
          <p:nvPr/>
        </p:nvSpPr>
        <p:spPr bwMode="auto">
          <a:xfrm>
            <a:off x="762000" y="5791200"/>
            <a:ext cx="7391400" cy="276999"/>
          </a:xfrm>
          <a:prstGeom prst="rect">
            <a:avLst/>
          </a:prstGeom>
          <a:noFill/>
          <a:ln w="9525">
            <a:noFill/>
            <a:miter lim="800000"/>
            <a:headEnd/>
            <a:tailEnd/>
          </a:ln>
          <a:effectLst/>
        </p:spPr>
        <p:txBody>
          <a:bodyPr>
            <a:spAutoFit/>
          </a:bodyPr>
          <a:lstStyle/>
          <a:p>
            <a:pPr eaLnBrk="1" hangingPunct="1">
              <a:spcBef>
                <a:spcPct val="50000"/>
              </a:spcBef>
            </a:pPr>
            <a:r>
              <a:rPr lang="en-US" sz="1200" dirty="0">
                <a:solidFill>
                  <a:srgbClr val="161616"/>
                </a:solidFill>
                <a:latin typeface="+mj-lt"/>
              </a:rPr>
              <a:t>Source: DHS </a:t>
            </a:r>
            <a:r>
              <a:rPr lang="en-US" sz="1200" dirty="0" err="1">
                <a:solidFill>
                  <a:srgbClr val="161616"/>
                </a:solidFill>
                <a:latin typeface="+mj-lt"/>
              </a:rPr>
              <a:t>Statcompiler</a:t>
            </a:r>
            <a:r>
              <a:rPr lang="en-US" sz="1200" dirty="0">
                <a:solidFill>
                  <a:srgbClr val="161616"/>
                </a:solidFill>
                <a:latin typeface="+mj-lt"/>
              </a:rPr>
              <a:t> (married women)</a:t>
            </a:r>
          </a:p>
        </p:txBody>
      </p:sp>
      <p:graphicFrame>
        <p:nvGraphicFramePr>
          <p:cNvPr id="8" name="Chart 7"/>
          <p:cNvGraphicFramePr/>
          <p:nvPr/>
        </p:nvGraphicFramePr>
        <p:xfrm>
          <a:off x="762000" y="914400"/>
          <a:ext cx="7543800" cy="47244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384175" y="76200"/>
            <a:ext cx="8607425" cy="685800"/>
          </a:xfrm>
        </p:spPr>
        <p:txBody>
          <a:bodyPr/>
          <a:lstStyle/>
          <a:p>
            <a:r>
              <a:rPr lang="en-US" sz="2400" dirty="0">
                <a:latin typeface="Arial (Headings)"/>
                <a:cs typeface="Arial (Headings)"/>
              </a:rPr>
              <a:t>Trends in Percentage of FP Demand Satisfied </a:t>
            </a:r>
            <a:r>
              <a:rPr lang="en-US" sz="2400" dirty="0" smtClean="0">
                <a:latin typeface="Arial (Headings)"/>
                <a:cs typeface="Arial (Headings)"/>
              </a:rPr>
              <a:t>1992–2009</a:t>
            </a:r>
            <a:endParaRPr lang="en-US" sz="2400" dirty="0">
              <a:latin typeface="Arial (Headings)"/>
              <a:cs typeface="Arial (Headings)"/>
            </a:endParaRPr>
          </a:p>
        </p:txBody>
      </p:sp>
      <p:sp>
        <p:nvSpPr>
          <p:cNvPr id="183300" name="Text Box 4"/>
          <p:cNvSpPr txBox="1">
            <a:spLocks noChangeArrowheads="1"/>
          </p:cNvSpPr>
          <p:nvPr/>
        </p:nvSpPr>
        <p:spPr bwMode="auto">
          <a:xfrm>
            <a:off x="609600" y="5867400"/>
            <a:ext cx="7391400" cy="276999"/>
          </a:xfrm>
          <a:prstGeom prst="rect">
            <a:avLst/>
          </a:prstGeom>
          <a:noFill/>
          <a:ln w="9525">
            <a:noFill/>
            <a:miter lim="800000"/>
            <a:headEnd/>
            <a:tailEnd/>
          </a:ln>
          <a:effectLst/>
        </p:spPr>
        <p:txBody>
          <a:bodyPr>
            <a:spAutoFit/>
          </a:bodyPr>
          <a:lstStyle/>
          <a:p>
            <a:pPr eaLnBrk="1" hangingPunct="1">
              <a:spcBef>
                <a:spcPct val="50000"/>
              </a:spcBef>
            </a:pPr>
            <a:r>
              <a:rPr lang="en-US" sz="1200" dirty="0">
                <a:solidFill>
                  <a:schemeClr val="accent4">
                    <a:lumMod val="10000"/>
                  </a:schemeClr>
                </a:solidFill>
                <a:latin typeface="+mj-lt"/>
              </a:rPr>
              <a:t>Source: DHS </a:t>
            </a:r>
            <a:r>
              <a:rPr lang="en-US" sz="1200" dirty="0" err="1">
                <a:solidFill>
                  <a:schemeClr val="accent4">
                    <a:lumMod val="10000"/>
                  </a:schemeClr>
                </a:solidFill>
                <a:latin typeface="+mj-lt"/>
              </a:rPr>
              <a:t>Statcompiler</a:t>
            </a:r>
            <a:r>
              <a:rPr lang="en-US" sz="1200" dirty="0">
                <a:solidFill>
                  <a:schemeClr val="accent4">
                    <a:lumMod val="10000"/>
                  </a:schemeClr>
                </a:solidFill>
                <a:latin typeface="+mj-lt"/>
              </a:rPr>
              <a:t> (married women)</a:t>
            </a:r>
          </a:p>
        </p:txBody>
      </p:sp>
      <p:graphicFrame>
        <p:nvGraphicFramePr>
          <p:cNvPr id="8" name="Chart 7"/>
          <p:cNvGraphicFramePr/>
          <p:nvPr/>
        </p:nvGraphicFramePr>
        <p:xfrm>
          <a:off x="609600" y="838200"/>
          <a:ext cx="7772400" cy="4953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381000" y="1219200"/>
            <a:ext cx="8580544" cy="4406562"/>
          </a:xfrm>
        </p:spPr>
        <p:txBody>
          <a:bodyPr>
            <a:normAutofit/>
          </a:bodyPr>
          <a:lstStyle/>
          <a:p>
            <a:r>
              <a:rPr lang="en-US" sz="2400" dirty="0" smtClean="0">
                <a:ea typeface="ＭＳ Ｐゴシック" pitchFamily="-65" charset="-128"/>
              </a:rPr>
              <a:t>Contraceptive Prevalence Rate (CPR)</a:t>
            </a:r>
          </a:p>
          <a:p>
            <a:pPr lvl="1"/>
            <a:r>
              <a:rPr lang="en-US" dirty="0" smtClean="0">
                <a:ea typeface="ＭＳ Ｐゴシック" pitchFamily="-65" charset="-128"/>
              </a:rPr>
              <a:t>Percentage of (married) women of reproductive age (15-49) who are </a:t>
            </a:r>
            <a:r>
              <a:rPr lang="en-US" b="1" i="1" dirty="0" smtClean="0">
                <a:solidFill>
                  <a:schemeClr val="accent2"/>
                </a:solidFill>
                <a:ea typeface="ＭＳ Ｐゴシック" pitchFamily="-65" charset="-128"/>
              </a:rPr>
              <a:t>currently using </a:t>
            </a:r>
            <a:r>
              <a:rPr lang="en-US" dirty="0" smtClean="0">
                <a:ea typeface="ＭＳ Ｐゴシック" pitchFamily="-65" charset="-128"/>
              </a:rPr>
              <a:t>a contraceptive method.</a:t>
            </a:r>
          </a:p>
          <a:p>
            <a:r>
              <a:rPr lang="en-US" sz="2400" dirty="0" smtClean="0">
                <a:ea typeface="ＭＳ Ｐゴシック" pitchFamily="-65" charset="-128"/>
              </a:rPr>
              <a:t>Unmet Need for FP</a:t>
            </a:r>
          </a:p>
          <a:p>
            <a:pPr lvl="1"/>
            <a:r>
              <a:rPr lang="en-US" dirty="0" smtClean="0">
                <a:ea typeface="ＭＳ Ｐゴシック" pitchFamily="-65" charset="-128"/>
              </a:rPr>
              <a:t>Percentage of </a:t>
            </a:r>
            <a:r>
              <a:rPr lang="en-US" b="1" i="1" dirty="0" smtClean="0">
                <a:solidFill>
                  <a:schemeClr val="accent2"/>
                </a:solidFill>
                <a:ea typeface="ＭＳ Ｐゴシック" pitchFamily="-65" charset="-128"/>
              </a:rPr>
              <a:t>fecund</a:t>
            </a:r>
            <a:r>
              <a:rPr lang="en-US" dirty="0" smtClean="0">
                <a:ea typeface="ＭＳ Ｐゴシック" pitchFamily="-65" charset="-128"/>
              </a:rPr>
              <a:t> women </a:t>
            </a:r>
            <a:r>
              <a:rPr lang="en-US" b="1" i="1" dirty="0" smtClean="0">
                <a:solidFill>
                  <a:schemeClr val="accent2"/>
                </a:solidFill>
                <a:ea typeface="ＭＳ Ｐゴシック" pitchFamily="-65" charset="-128"/>
              </a:rPr>
              <a:t>exposed to the risk of pregnancy</a:t>
            </a:r>
            <a:r>
              <a:rPr lang="en-US" dirty="0" smtClean="0">
                <a:ea typeface="ＭＳ Ｐゴシック" pitchFamily="-65" charset="-128"/>
              </a:rPr>
              <a:t> who say they want to wait at least two years for another birth (spacing) or do not want any more children (limiting), but are not currently using a method of contraception.</a:t>
            </a:r>
          </a:p>
          <a:p>
            <a:endParaRPr lang="en-US" sz="2400" dirty="0" smtClean="0">
              <a:ea typeface="ＭＳ Ｐゴシック" pitchFamily="-65" charset="-128"/>
            </a:endParaRPr>
          </a:p>
          <a:p>
            <a:pPr lvl="1"/>
            <a:endParaRPr lang="en-US" dirty="0" smtClean="0">
              <a:ea typeface="ＭＳ Ｐゴシック" pitchFamily="-65" charset="-128"/>
            </a:endParaRPr>
          </a:p>
        </p:txBody>
      </p:sp>
      <p:sp>
        <p:nvSpPr>
          <p:cNvPr id="26627" name="TextBox 3"/>
          <p:cNvSpPr txBox="1">
            <a:spLocks noChangeArrowheads="1"/>
          </p:cNvSpPr>
          <p:nvPr/>
        </p:nvSpPr>
        <p:spPr bwMode="auto">
          <a:xfrm>
            <a:off x="312832" y="228600"/>
            <a:ext cx="7688168" cy="883503"/>
          </a:xfrm>
          <a:prstGeom prst="rect">
            <a:avLst/>
          </a:prstGeom>
          <a:noFill/>
          <a:ln w="9525">
            <a:noFill/>
            <a:miter lim="800000"/>
            <a:headEnd/>
            <a:tailEnd/>
          </a:ln>
        </p:spPr>
        <p:txBody>
          <a:bodyPr lIns="82479" tIns="41239" rIns="82479" bIns="41239">
            <a:spAutoFit/>
          </a:bodyPr>
          <a:lstStyle/>
          <a:p>
            <a:r>
              <a:rPr lang="en-US" sz="1600" b="1" i="1" dirty="0" smtClean="0"/>
              <a:t>Notes from presentation</a:t>
            </a:r>
          </a:p>
          <a:p>
            <a:r>
              <a:rPr lang="en-US" sz="3600" b="1" dirty="0" smtClean="0"/>
              <a:t>Common </a:t>
            </a:r>
            <a:r>
              <a:rPr lang="en-US" sz="3600" b="1" dirty="0"/>
              <a:t>FP Indicators</a:t>
            </a: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28600" y="220488"/>
            <a:ext cx="7343516" cy="846312"/>
          </a:xfrm>
        </p:spPr>
        <p:txBody>
          <a:bodyPr>
            <a:normAutofit fontScale="90000"/>
          </a:bodyPr>
          <a:lstStyle/>
          <a:p>
            <a:pPr algn="l"/>
            <a:r>
              <a:rPr lang="en-US" sz="1800" b="1" i="1" dirty="0" smtClean="0"/>
              <a:t>Notes from presentation</a:t>
            </a:r>
            <a:r>
              <a:rPr lang="en-US" b="1" dirty="0" smtClean="0"/>
              <a:t/>
            </a:r>
            <a:br>
              <a:rPr lang="en-US" b="1" dirty="0" smtClean="0"/>
            </a:br>
            <a:r>
              <a:rPr lang="en-US" sz="4000" dirty="0" smtClean="0">
                <a:ea typeface="ＭＳ Ｐゴシック" pitchFamily="-65" charset="-128"/>
              </a:rPr>
              <a:t>Related Indicators</a:t>
            </a:r>
          </a:p>
        </p:txBody>
      </p:sp>
      <p:sp>
        <p:nvSpPr>
          <p:cNvPr id="27651" name="Rectangle 3"/>
          <p:cNvSpPr>
            <a:spLocks noGrp="1" noChangeArrowheads="1"/>
          </p:cNvSpPr>
          <p:nvPr>
            <p:ph idx="1"/>
          </p:nvPr>
        </p:nvSpPr>
        <p:spPr>
          <a:xfrm>
            <a:off x="282752" y="1088014"/>
            <a:ext cx="8785048" cy="4406562"/>
          </a:xfrm>
        </p:spPr>
        <p:txBody>
          <a:bodyPr>
            <a:noAutofit/>
          </a:bodyPr>
          <a:lstStyle/>
          <a:p>
            <a:r>
              <a:rPr lang="en-US" sz="2200" b="1" dirty="0" smtClean="0">
                <a:ea typeface="ＭＳ Ｐゴシック" pitchFamily="-65" charset="-128"/>
              </a:rPr>
              <a:t>Demand for FP</a:t>
            </a:r>
            <a:r>
              <a:rPr lang="en-US" sz="2200" dirty="0" smtClean="0">
                <a:ea typeface="ＭＳ Ｐゴシック" pitchFamily="-65" charset="-128"/>
              </a:rPr>
              <a:t> </a:t>
            </a:r>
          </a:p>
          <a:p>
            <a:pPr lvl="1"/>
            <a:r>
              <a:rPr lang="en-US" sz="2200" dirty="0" smtClean="0">
                <a:ea typeface="ＭＳ Ｐゴシック" pitchFamily="-65" charset="-128"/>
              </a:rPr>
              <a:t>Percentage of (married) women using FP + percentage (married) women with unmet need for FP</a:t>
            </a:r>
          </a:p>
          <a:p>
            <a:r>
              <a:rPr lang="en-US" sz="2200" b="1" dirty="0" smtClean="0">
                <a:ea typeface="ＭＳ Ｐゴシック" pitchFamily="-65" charset="-128"/>
              </a:rPr>
              <a:t>Percentage of demand satisfied</a:t>
            </a:r>
            <a:r>
              <a:rPr lang="en-US" sz="2200" dirty="0" smtClean="0">
                <a:ea typeface="ＭＳ Ｐゴシック" pitchFamily="-65" charset="-128"/>
              </a:rPr>
              <a:t> </a:t>
            </a:r>
          </a:p>
          <a:p>
            <a:pPr lvl="1"/>
            <a:r>
              <a:rPr lang="en-US" sz="2200" dirty="0" smtClean="0">
                <a:ea typeface="ＭＳ Ｐゴシック" pitchFamily="-65" charset="-128"/>
              </a:rPr>
              <a:t>Percentage of (married) women using FP / percentage (married) women with demand for FP</a:t>
            </a:r>
          </a:p>
          <a:p>
            <a:r>
              <a:rPr lang="en-US" sz="2200" b="1" dirty="0" smtClean="0">
                <a:ea typeface="ＭＳ Ｐゴシック" pitchFamily="-65" charset="-128"/>
              </a:rPr>
              <a:t>Couple Years of Protection</a:t>
            </a:r>
          </a:p>
          <a:p>
            <a:pPr lvl="1"/>
            <a:r>
              <a:rPr lang="en-US" sz="2200" dirty="0" smtClean="0"/>
              <a:t>The estimated protection provided by family planning (FP) services during a one-year period, based upon the volume of all contraceptives sold or distributed free of charge to clients during that period</a:t>
            </a:r>
            <a:endParaRPr lang="en-US" sz="2200" b="1" dirty="0" smtClean="0">
              <a:ea typeface="ＭＳ Ｐゴシック" pitchFamily="-65" charset="-128"/>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09219" y="228075"/>
            <a:ext cx="7772543" cy="914925"/>
          </a:xfrm>
        </p:spPr>
        <p:txBody>
          <a:bodyPr>
            <a:normAutofit/>
          </a:bodyPr>
          <a:lstStyle/>
          <a:p>
            <a:pPr algn="l"/>
            <a:r>
              <a:rPr lang="en-US" sz="1600" b="1" i="1" dirty="0" smtClean="0"/>
              <a:t>Notes from presentation</a:t>
            </a:r>
            <a:r>
              <a:rPr lang="en-US" sz="1800" b="1" dirty="0" smtClean="0"/>
              <a:t/>
            </a:r>
            <a:br>
              <a:rPr lang="en-US" sz="1800" b="1" dirty="0" smtClean="0"/>
            </a:br>
            <a:r>
              <a:rPr lang="en-US" dirty="0" smtClean="0">
                <a:ea typeface="ＭＳ Ｐゴシック" pitchFamily="-65" charset="-128"/>
              </a:rPr>
              <a:t>CPR </a:t>
            </a:r>
            <a:r>
              <a:rPr lang="en-US" dirty="0" err="1" smtClean="0">
                <a:ea typeface="ＭＳ Ｐゴシック" pitchFamily="-65" charset="-128"/>
              </a:rPr>
              <a:t>vs</a:t>
            </a:r>
            <a:r>
              <a:rPr lang="en-US" dirty="0" smtClean="0">
                <a:ea typeface="ＭＳ Ｐゴシック" pitchFamily="-65" charset="-128"/>
              </a:rPr>
              <a:t> Unmet Need</a:t>
            </a:r>
          </a:p>
        </p:txBody>
      </p:sp>
      <p:sp>
        <p:nvSpPr>
          <p:cNvPr id="267267" name="Rectangle 3"/>
          <p:cNvSpPr>
            <a:spLocks noGrp="1" noChangeArrowheads="1"/>
          </p:cNvSpPr>
          <p:nvPr>
            <p:ph sz="half" idx="1"/>
          </p:nvPr>
        </p:nvSpPr>
        <p:spPr>
          <a:xfrm>
            <a:off x="609218" y="1371313"/>
            <a:ext cx="3809762" cy="4115374"/>
          </a:xfrm>
        </p:spPr>
        <p:txBody>
          <a:bodyPr/>
          <a:lstStyle/>
          <a:p>
            <a:pPr>
              <a:buFontTx/>
              <a:buNone/>
              <a:defRPr/>
            </a:pPr>
            <a:r>
              <a:rPr lang="en-US" sz="2400" b="1" dirty="0" smtClean="0">
                <a:effectLst>
                  <a:outerShdw blurRad="38100" dist="38100" dir="2700000" algn="tl">
                    <a:srgbClr val="C0C0C0"/>
                  </a:outerShdw>
                </a:effectLst>
                <a:ea typeface="ＭＳ Ｐゴシック" pitchFamily="-65" charset="-128"/>
              </a:rPr>
              <a:t>CPR</a:t>
            </a:r>
          </a:p>
          <a:p>
            <a:pPr>
              <a:defRPr/>
            </a:pPr>
            <a:r>
              <a:rPr lang="en-US" sz="2400" dirty="0" smtClean="0">
                <a:ea typeface="ＭＳ Ｐゴシック" pitchFamily="-65" charset="-128"/>
              </a:rPr>
              <a:t>Relatively simple to define</a:t>
            </a:r>
          </a:p>
          <a:p>
            <a:pPr>
              <a:defRPr/>
            </a:pPr>
            <a:r>
              <a:rPr lang="en-US" sz="2400" dirty="0" err="1" smtClean="0">
                <a:ea typeface="ＭＳ Ｐゴシック" pitchFamily="-65" charset="-128"/>
              </a:rPr>
              <a:t>Uni</a:t>
            </a:r>
            <a:r>
              <a:rPr lang="en-US" sz="2400" dirty="0" smtClean="0">
                <a:ea typeface="ＭＳ Ｐゴシック" pitchFamily="-65" charset="-128"/>
              </a:rPr>
              <a:t>-dimensional</a:t>
            </a:r>
          </a:p>
          <a:p>
            <a:pPr>
              <a:defRPr/>
            </a:pPr>
            <a:r>
              <a:rPr lang="en-US" sz="2400" dirty="0" smtClean="0">
                <a:ea typeface="ＭＳ Ｐゴシック" pitchFamily="-65" charset="-128"/>
              </a:rPr>
              <a:t>Consistency over time</a:t>
            </a:r>
          </a:p>
          <a:p>
            <a:pPr>
              <a:defRPr/>
            </a:pPr>
            <a:r>
              <a:rPr lang="en-US" sz="2400" dirty="0" smtClean="0">
                <a:ea typeface="ＭＳ Ｐゴシック" pitchFamily="-65" charset="-128"/>
              </a:rPr>
              <a:t>Does not capture concept of meeting needs</a:t>
            </a:r>
          </a:p>
          <a:p>
            <a:pPr>
              <a:defRPr/>
            </a:pPr>
            <a:endParaRPr lang="en-US" sz="2400" dirty="0" smtClean="0">
              <a:ea typeface="ＭＳ Ｐゴシック" pitchFamily="-65" charset="-128"/>
            </a:endParaRPr>
          </a:p>
        </p:txBody>
      </p:sp>
      <p:sp>
        <p:nvSpPr>
          <p:cNvPr id="267268" name="Rectangle 4"/>
          <p:cNvSpPr>
            <a:spLocks noGrp="1" noChangeArrowheads="1"/>
          </p:cNvSpPr>
          <p:nvPr>
            <p:ph sz="half" idx="2"/>
          </p:nvPr>
        </p:nvSpPr>
        <p:spPr>
          <a:xfrm>
            <a:off x="4647795" y="1371027"/>
            <a:ext cx="3809762" cy="4115373"/>
          </a:xfrm>
        </p:spPr>
        <p:txBody>
          <a:bodyPr/>
          <a:lstStyle/>
          <a:p>
            <a:pPr>
              <a:buFontTx/>
              <a:buNone/>
              <a:defRPr/>
            </a:pPr>
            <a:r>
              <a:rPr lang="en-US" sz="2400" b="1" dirty="0" smtClean="0">
                <a:effectLst>
                  <a:outerShdw blurRad="38100" dist="38100" dir="2700000" algn="tl">
                    <a:srgbClr val="C0C0C0"/>
                  </a:outerShdw>
                </a:effectLst>
                <a:ea typeface="ＭＳ Ｐゴシック" pitchFamily="-65" charset="-128"/>
              </a:rPr>
              <a:t>Unmet Need</a:t>
            </a:r>
          </a:p>
          <a:p>
            <a:pPr>
              <a:defRPr/>
            </a:pPr>
            <a:r>
              <a:rPr lang="en-US" sz="2400" dirty="0" smtClean="0">
                <a:ea typeface="ＭＳ Ｐゴシック" pitchFamily="-65" charset="-128"/>
              </a:rPr>
              <a:t>Relatively complex to define</a:t>
            </a:r>
          </a:p>
          <a:p>
            <a:pPr>
              <a:defRPr/>
            </a:pPr>
            <a:r>
              <a:rPr lang="en-US" sz="2400" dirty="0" smtClean="0">
                <a:ea typeface="ＭＳ Ｐゴシック" pitchFamily="-65" charset="-128"/>
              </a:rPr>
              <a:t>Multi-dimensional</a:t>
            </a:r>
            <a:r>
              <a:rPr lang="en-US" sz="2400" dirty="0" smtClean="0"/>
              <a:t>—</a:t>
            </a:r>
            <a:r>
              <a:rPr lang="en-US" sz="2400" dirty="0" smtClean="0">
                <a:ea typeface="ＭＳ Ｐゴシック" pitchFamily="-65" charset="-128"/>
              </a:rPr>
              <a:t>demand &amp; use</a:t>
            </a:r>
          </a:p>
          <a:p>
            <a:pPr>
              <a:defRPr/>
            </a:pPr>
            <a:r>
              <a:rPr lang="en-US" sz="2400" dirty="0" smtClean="0">
                <a:ea typeface="ＭＳ Ｐゴシック" pitchFamily="-65" charset="-128"/>
              </a:rPr>
              <a:t>Definition has evolved</a:t>
            </a:r>
          </a:p>
          <a:p>
            <a:pPr>
              <a:defRPr/>
            </a:pPr>
            <a:r>
              <a:rPr lang="en-US" sz="2400" dirty="0" smtClean="0">
                <a:ea typeface="ＭＳ Ｐゴシック" pitchFamily="-65" charset="-128"/>
              </a:rPr>
              <a:t>Captures concept of meeting need</a:t>
            </a: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noChangeArrowheads="1"/>
          </p:cNvSpPr>
          <p:nvPr>
            <p:ph type="body" idx="1"/>
          </p:nvPr>
        </p:nvSpPr>
        <p:spPr>
          <a:xfrm>
            <a:off x="387350" y="592138"/>
            <a:ext cx="8510588" cy="4648200"/>
          </a:xfrm>
        </p:spPr>
        <p:txBody>
          <a:bodyPr/>
          <a:lstStyle/>
          <a:p>
            <a:pPr>
              <a:lnSpc>
                <a:spcPct val="90000"/>
              </a:lnSpc>
              <a:buNone/>
            </a:pPr>
            <a:r>
              <a:rPr lang="en-US" sz="2200" dirty="0" smtClean="0"/>
              <a:t>MEASURE </a:t>
            </a:r>
            <a:r>
              <a:rPr lang="en-US" sz="2200" dirty="0" smtClean="0"/>
              <a:t>Evaluation is funded by the U.S. Agency for</a:t>
            </a:r>
          </a:p>
          <a:p>
            <a:pPr>
              <a:lnSpc>
                <a:spcPct val="90000"/>
              </a:lnSpc>
              <a:buNone/>
            </a:pPr>
            <a:r>
              <a:rPr lang="en-US" sz="2200" dirty="0" smtClean="0"/>
              <a:t>International Development (USAID) and implemented by the</a:t>
            </a:r>
          </a:p>
          <a:p>
            <a:pPr>
              <a:lnSpc>
                <a:spcPct val="90000"/>
              </a:lnSpc>
              <a:buNone/>
            </a:pPr>
            <a:r>
              <a:rPr lang="en-US" sz="2200" dirty="0" smtClean="0"/>
              <a:t>Carolina Population Center at the University of North Carolina at</a:t>
            </a:r>
          </a:p>
          <a:p>
            <a:pPr>
              <a:lnSpc>
                <a:spcPct val="90000"/>
              </a:lnSpc>
              <a:buNone/>
            </a:pPr>
            <a:r>
              <a:rPr lang="en-US" sz="2200" dirty="0" smtClean="0"/>
              <a:t>Chapel Hill in partnership with Futures Group, ICF Macro, John</a:t>
            </a:r>
          </a:p>
          <a:p>
            <a:pPr>
              <a:lnSpc>
                <a:spcPct val="90000"/>
              </a:lnSpc>
              <a:buNone/>
            </a:pPr>
            <a:r>
              <a:rPr lang="en-US" sz="2200" dirty="0" smtClean="0"/>
              <a:t>Snow, Inc., Management Sciences for Health, and Tulane </a:t>
            </a:r>
          </a:p>
          <a:p>
            <a:pPr>
              <a:lnSpc>
                <a:spcPct val="90000"/>
              </a:lnSpc>
              <a:buNone/>
            </a:pPr>
            <a:r>
              <a:rPr lang="en-US" sz="2200" dirty="0" smtClean="0"/>
              <a:t>University. Views expressed in this presentation do not necessarily</a:t>
            </a:r>
          </a:p>
          <a:p>
            <a:pPr>
              <a:lnSpc>
                <a:spcPct val="90000"/>
              </a:lnSpc>
              <a:buNone/>
            </a:pPr>
            <a:r>
              <a:rPr lang="en-US" sz="2200" dirty="0" smtClean="0"/>
              <a:t>reflect the views of USAID or the U.S. government. MEASURE </a:t>
            </a:r>
          </a:p>
          <a:p>
            <a:pPr>
              <a:lnSpc>
                <a:spcPct val="90000"/>
              </a:lnSpc>
              <a:buNone/>
            </a:pPr>
            <a:r>
              <a:rPr lang="en-US" sz="2200" dirty="0" smtClean="0"/>
              <a:t>Evaluation is the USAID Global Health Bureau's primary vehicle for</a:t>
            </a:r>
          </a:p>
          <a:p>
            <a:pPr>
              <a:lnSpc>
                <a:spcPct val="90000"/>
              </a:lnSpc>
              <a:buNone/>
            </a:pPr>
            <a:r>
              <a:rPr lang="en-US" sz="2200" dirty="0" smtClean="0"/>
              <a:t>supporting improvements in monitoring and evaluation in </a:t>
            </a:r>
          </a:p>
          <a:p>
            <a:pPr>
              <a:lnSpc>
                <a:spcPct val="90000"/>
              </a:lnSpc>
              <a:buNone/>
            </a:pPr>
            <a:r>
              <a:rPr lang="en-US" sz="2200" dirty="0" smtClean="0"/>
              <a:t>population, health and nutrition worldwide.</a:t>
            </a:r>
          </a:p>
          <a:p>
            <a:pPr>
              <a:lnSpc>
                <a:spcPct val="90000"/>
              </a:lnSpc>
            </a:pPr>
            <a:endParaRPr lang="en-US" sz="2200" dirty="0"/>
          </a:p>
        </p:txBody>
      </p:sp>
    </p:spTree>
  </p:cSld>
  <p:clrMapOvr>
    <a:masterClrMapping/>
  </p:clrMapOvr>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MEASURE_Eval_slide_template.ppt</Template>
  <TotalTime>1736</TotalTime>
  <Words>1115</Words>
  <Application>Microsoft Office PowerPoint</Application>
  <PresentationFormat>On-screen Show (4:3)</PresentationFormat>
  <Paragraphs>95</Paragraphs>
  <Slides>9</Slides>
  <Notes>5</Notes>
  <HiddenSlides>0</HiddenSlides>
  <MMClips>0</MMClips>
  <ScaleCrop>false</ScaleCrop>
  <HeadingPairs>
    <vt:vector size="4" baseType="variant">
      <vt:variant>
        <vt:lpstr>Design Template</vt:lpstr>
      </vt:variant>
      <vt:variant>
        <vt:i4>1</vt:i4>
      </vt:variant>
      <vt:variant>
        <vt:lpstr>Slide Titles</vt:lpstr>
      </vt:variant>
      <vt:variant>
        <vt:i4>9</vt:i4>
      </vt:variant>
    </vt:vector>
  </HeadingPairs>
  <TitlesOfParts>
    <vt:vector size="10" baseType="lpstr">
      <vt:lpstr>MEASURE_Eval_slide_template-1</vt:lpstr>
      <vt:lpstr>Unmet Need Exercise</vt:lpstr>
      <vt:lpstr>Trends in CPR 1992-2009</vt:lpstr>
      <vt:lpstr>Trends in Unmet Need 1992–2009</vt:lpstr>
      <vt:lpstr>Trends in FP Demand 1992–2009</vt:lpstr>
      <vt:lpstr>Trends in Percentage of FP Demand Satisfied 1992–2009</vt:lpstr>
      <vt:lpstr>Slide 6</vt:lpstr>
      <vt:lpstr>Notes from presentation Related Indicators</vt:lpstr>
      <vt:lpstr>Notes from presentation CPR vs Unmet Need</vt:lpstr>
      <vt:lpstr>Slide 9</vt:lpstr>
    </vt:vector>
  </TitlesOfParts>
  <Company>UNC</Company>
  <LinksUpToDate>false</LinksUpToDate>
  <SharedDoc>false</SharedDoc>
  <HyperlinksChanged>false</HyperlinksChanged>
  <AppVersion>12.0257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Planning and MCH</dc:title>
  <dc:creator>Sian Curtis</dc:creator>
  <cp:lastModifiedBy>Samhita Brown</cp:lastModifiedBy>
  <cp:revision>44</cp:revision>
  <dcterms:created xsi:type="dcterms:W3CDTF">2011-07-15T16:44:50Z</dcterms:created>
  <dcterms:modified xsi:type="dcterms:W3CDTF">2011-07-15T17:14:53Z</dcterms:modified>
</cp:coreProperties>
</file>