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0.xml" ContentType="application/vnd.openxmlformats-officedocument.presentationml.notesSlide+xml"/>
  <Override PartName="/ppt/charts/chart2.xml" ContentType="application/vnd.openxmlformats-officedocument.drawingml.chart+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3.xml" ContentType="application/vnd.openxmlformats-officedocument.drawingml.chart+xml"/>
  <Override PartName="/ppt/theme/themeOverride1.xml" ContentType="application/vnd.openxmlformats-officedocument.themeOverride+xml"/>
  <Override PartName="/ppt/charts/chart4.xml" ContentType="application/vnd.openxmlformats-officedocument.drawingml.chart+xml"/>
  <Override PartName="/ppt/theme/themeOverride2.xml" ContentType="application/vnd.openxmlformats-officedocument.themeOverr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720" r:id="rId2"/>
    <p:sldMasterId id="2147483651" r:id="rId3"/>
  </p:sldMasterIdLst>
  <p:notesMasterIdLst>
    <p:notesMasterId r:id="rId68"/>
  </p:notesMasterIdLst>
  <p:sldIdLst>
    <p:sldId id="259" r:id="rId4"/>
    <p:sldId id="265" r:id="rId5"/>
    <p:sldId id="329" r:id="rId6"/>
    <p:sldId id="266" r:id="rId7"/>
    <p:sldId id="310" r:id="rId8"/>
    <p:sldId id="332" r:id="rId9"/>
    <p:sldId id="271" r:id="rId10"/>
    <p:sldId id="318" r:id="rId11"/>
    <p:sldId id="272" r:id="rId12"/>
    <p:sldId id="328" r:id="rId13"/>
    <p:sldId id="352" r:id="rId14"/>
    <p:sldId id="331" r:id="rId15"/>
    <p:sldId id="297" r:id="rId16"/>
    <p:sldId id="315" r:id="rId17"/>
    <p:sldId id="317" r:id="rId18"/>
    <p:sldId id="326" r:id="rId19"/>
    <p:sldId id="320" r:id="rId20"/>
    <p:sldId id="291" r:id="rId21"/>
    <p:sldId id="292" r:id="rId22"/>
    <p:sldId id="293" r:id="rId23"/>
    <p:sldId id="274" r:id="rId24"/>
    <p:sldId id="275" r:id="rId25"/>
    <p:sldId id="276" r:id="rId26"/>
    <p:sldId id="327" r:id="rId27"/>
    <p:sldId id="261" r:id="rId28"/>
    <p:sldId id="296" r:id="rId29"/>
    <p:sldId id="307" r:id="rId30"/>
    <p:sldId id="333" r:id="rId31"/>
    <p:sldId id="335" r:id="rId32"/>
    <p:sldId id="340" r:id="rId33"/>
    <p:sldId id="336" r:id="rId34"/>
    <p:sldId id="337" r:id="rId35"/>
    <p:sldId id="338" r:id="rId36"/>
    <p:sldId id="304" r:id="rId37"/>
    <p:sldId id="305" r:id="rId38"/>
    <p:sldId id="324" r:id="rId39"/>
    <p:sldId id="306" r:id="rId40"/>
    <p:sldId id="353" r:id="rId41"/>
    <p:sldId id="344" r:id="rId42"/>
    <p:sldId id="334" r:id="rId43"/>
    <p:sldId id="325" r:id="rId44"/>
    <p:sldId id="341" r:id="rId45"/>
    <p:sldId id="346" r:id="rId46"/>
    <p:sldId id="347" r:id="rId47"/>
    <p:sldId id="348" r:id="rId48"/>
    <p:sldId id="350" r:id="rId49"/>
    <p:sldId id="351" r:id="rId50"/>
    <p:sldId id="309" r:id="rId51"/>
    <p:sldId id="277" r:id="rId52"/>
    <p:sldId id="279" r:id="rId53"/>
    <p:sldId id="281" r:id="rId54"/>
    <p:sldId id="283" r:id="rId55"/>
    <p:sldId id="284" r:id="rId56"/>
    <p:sldId id="285" r:id="rId57"/>
    <p:sldId id="286" r:id="rId58"/>
    <p:sldId id="301" r:id="rId59"/>
    <p:sldId id="302" r:id="rId60"/>
    <p:sldId id="321" r:id="rId61"/>
    <p:sldId id="287" r:id="rId62"/>
    <p:sldId id="282" r:id="rId63"/>
    <p:sldId id="311" r:id="rId64"/>
    <p:sldId id="342" r:id="rId65"/>
    <p:sldId id="343" r:id="rId66"/>
    <p:sldId id="264" r:id="rId6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ssica Fehringer" initials="JF" lastIdx="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21" autoAdjust="0"/>
    <p:restoredTop sz="80462" autoAdjust="0"/>
  </p:normalViewPr>
  <p:slideViewPr>
    <p:cSldViewPr snapToGrid="0">
      <p:cViewPr>
        <p:scale>
          <a:sx n="87" d="100"/>
          <a:sy n="87" d="100"/>
        </p:scale>
        <p:origin x="-2286" y="-13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277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2" Type="http://schemas.openxmlformats.org/officeDocument/2006/relationships/oleObject" Target="file:///C:\Users\accannon\Documents\Rwanda\Rwanda%20Report\Graphs\TRAC\PIT_HIV_POS%20graph.xlsx" TargetMode="External"/><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2" Type="http://schemas.openxmlformats.org/officeDocument/2006/relationships/oleObject" Target="file:///C:\Users\accannon\Documents\Rwanda\Rwanda%20Report\Graphs\TRAC\PIT_HIV_POS%20graph.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manualLayout>
          <c:layoutTarget val="inner"/>
          <c:xMode val="edge"/>
          <c:yMode val="edge"/>
          <c:x val="9.2070778475422999E-2"/>
          <c:y val="5.1293365233498402E-2"/>
          <c:w val="0.58571545828678095"/>
          <c:h val="0.92947162280394002"/>
        </c:manualLayout>
      </c:layout>
      <c:pieChart>
        <c:varyColors val="1"/>
        <c:dLbls>
          <c:showLegendKey val="0"/>
          <c:showVal val="0"/>
          <c:showCatName val="0"/>
          <c:showSerName val="0"/>
          <c:showPercent val="0"/>
          <c:showBubbleSize val="0"/>
          <c:showLeaderLines val="0"/>
        </c:dLbls>
        <c:firstSliceAng val="0"/>
      </c:pieChart>
      <c:spPr>
        <a:noFill/>
        <a:ln w="25400">
          <a:noFill/>
        </a:ln>
      </c:spPr>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0.142679900744417"/>
          <c:y val="2.3404255319148901E-2"/>
          <c:w val="0.76013129857102701"/>
          <c:h val="0.83111674753799603"/>
        </c:manualLayout>
      </c:layout>
      <c:barChart>
        <c:barDir val="bar"/>
        <c:grouping val="clustered"/>
        <c:varyColors val="0"/>
        <c:ser>
          <c:idx val="0"/>
          <c:order val="0"/>
          <c:tx>
            <c:strRef>
              <c:f>Sheet1!$A$2</c:f>
              <c:strCache>
                <c:ptCount val="1"/>
                <c:pt idx="0">
                  <c:v>2010</c:v>
                </c:pt>
              </c:strCache>
            </c:strRef>
          </c:tx>
          <c:invertIfNegative val="0"/>
          <c:dLbls>
            <c:delete val="1"/>
          </c:dLbls>
          <c:cat>
            <c:strRef>
              <c:f>Sheet1!$B$1:$I$1</c:f>
              <c:strCache>
                <c:ptCount val="8"/>
                <c:pt idx="0">
                  <c:v>District 1</c:v>
                </c:pt>
                <c:pt idx="1">
                  <c:v>District 2</c:v>
                </c:pt>
                <c:pt idx="2">
                  <c:v>District 3</c:v>
                </c:pt>
                <c:pt idx="3">
                  <c:v>District 4</c:v>
                </c:pt>
                <c:pt idx="4">
                  <c:v>District 5</c:v>
                </c:pt>
                <c:pt idx="5">
                  <c:v>District 6</c:v>
                </c:pt>
                <c:pt idx="6">
                  <c:v>District 7</c:v>
                </c:pt>
                <c:pt idx="7">
                  <c:v>District 8</c:v>
                </c:pt>
              </c:strCache>
            </c:strRef>
          </c:cat>
          <c:val>
            <c:numRef>
              <c:f>Sheet1!$B$2:$I$2</c:f>
              <c:numCache>
                <c:formatCode>General</c:formatCode>
                <c:ptCount val="8"/>
                <c:pt idx="0">
                  <c:v>26</c:v>
                </c:pt>
                <c:pt idx="1">
                  <c:v>0</c:v>
                </c:pt>
                <c:pt idx="2">
                  <c:v>49</c:v>
                </c:pt>
                <c:pt idx="3">
                  <c:v>76</c:v>
                </c:pt>
                <c:pt idx="4">
                  <c:v>26</c:v>
                </c:pt>
                <c:pt idx="5">
                  <c:v>83</c:v>
                </c:pt>
                <c:pt idx="6">
                  <c:v>97</c:v>
                </c:pt>
                <c:pt idx="7">
                  <c:v>77</c:v>
                </c:pt>
              </c:numCache>
            </c:numRef>
          </c:val>
        </c:ser>
        <c:ser>
          <c:idx val="1"/>
          <c:order val="1"/>
          <c:tx>
            <c:strRef>
              <c:f>Sheet1!$A$3</c:f>
              <c:strCache>
                <c:ptCount val="1"/>
                <c:pt idx="0">
                  <c:v>2005</c:v>
                </c:pt>
              </c:strCache>
            </c:strRef>
          </c:tx>
          <c:invertIfNegative val="0"/>
          <c:dLbls>
            <c:delete val="1"/>
          </c:dLbls>
          <c:cat>
            <c:strRef>
              <c:f>Sheet1!$B$1:$I$1</c:f>
              <c:strCache>
                <c:ptCount val="8"/>
                <c:pt idx="0">
                  <c:v>District 1</c:v>
                </c:pt>
                <c:pt idx="1">
                  <c:v>District 2</c:v>
                </c:pt>
                <c:pt idx="2">
                  <c:v>District 3</c:v>
                </c:pt>
                <c:pt idx="3">
                  <c:v>District 4</c:v>
                </c:pt>
                <c:pt idx="4">
                  <c:v>District 5</c:v>
                </c:pt>
                <c:pt idx="5">
                  <c:v>District 6</c:v>
                </c:pt>
                <c:pt idx="6">
                  <c:v>District 7</c:v>
                </c:pt>
                <c:pt idx="7">
                  <c:v>District 8</c:v>
                </c:pt>
              </c:strCache>
            </c:strRef>
          </c:cat>
          <c:val>
            <c:numRef>
              <c:f>Sheet1!$B$3:$I$3</c:f>
              <c:numCache>
                <c:formatCode>General</c:formatCode>
                <c:ptCount val="8"/>
                <c:pt idx="0">
                  <c:v>10</c:v>
                </c:pt>
                <c:pt idx="1">
                  <c:v>94</c:v>
                </c:pt>
                <c:pt idx="2">
                  <c:v>35</c:v>
                </c:pt>
                <c:pt idx="3">
                  <c:v>32</c:v>
                </c:pt>
                <c:pt idx="4">
                  <c:v>19</c:v>
                </c:pt>
                <c:pt idx="5">
                  <c:v>53</c:v>
                </c:pt>
                <c:pt idx="6">
                  <c:v>87</c:v>
                </c:pt>
                <c:pt idx="7">
                  <c:v>76</c:v>
                </c:pt>
              </c:numCache>
            </c:numRef>
          </c:val>
        </c:ser>
        <c:dLbls>
          <c:showLegendKey val="0"/>
          <c:showVal val="1"/>
          <c:showCatName val="0"/>
          <c:showSerName val="0"/>
          <c:showPercent val="0"/>
          <c:showBubbleSize val="0"/>
        </c:dLbls>
        <c:gapWidth val="150"/>
        <c:axId val="53263360"/>
        <c:axId val="53265152"/>
      </c:barChart>
      <c:catAx>
        <c:axId val="53263360"/>
        <c:scaling>
          <c:orientation val="minMax"/>
        </c:scaling>
        <c:delete val="0"/>
        <c:axPos val="l"/>
        <c:numFmt formatCode="General" sourceLinked="1"/>
        <c:majorTickMark val="out"/>
        <c:minorTickMark val="none"/>
        <c:tickLblPos val="nextTo"/>
        <c:txPr>
          <a:bodyPr rot="0" vert="horz"/>
          <a:lstStyle/>
          <a:p>
            <a:pPr>
              <a:defRPr/>
            </a:pPr>
            <a:endParaRPr lang="en-US"/>
          </a:p>
        </c:txPr>
        <c:crossAx val="53265152"/>
        <c:crosses val="autoZero"/>
        <c:auto val="1"/>
        <c:lblAlgn val="ctr"/>
        <c:lblOffset val="100"/>
        <c:tickLblSkip val="1"/>
        <c:tickMarkSkip val="1"/>
        <c:noMultiLvlLbl val="0"/>
      </c:catAx>
      <c:valAx>
        <c:axId val="53265152"/>
        <c:scaling>
          <c:orientation val="minMax"/>
          <c:max val="100"/>
        </c:scaling>
        <c:delete val="0"/>
        <c:axPos val="b"/>
        <c:majorGridlines/>
        <c:title>
          <c:tx>
            <c:rich>
              <a:bodyPr/>
              <a:lstStyle/>
              <a:p>
                <a:pPr>
                  <a:defRPr/>
                </a:pPr>
                <a:r>
                  <a:rPr lang="en-US"/>
                  <a:t>Percent</a:t>
                </a:r>
              </a:p>
            </c:rich>
          </c:tx>
          <c:layout>
            <c:manualLayout>
              <c:xMode val="edge"/>
              <c:yMode val="edge"/>
              <c:x val="0.45037220843672499"/>
              <c:y val="0.89787234042553199"/>
            </c:manualLayout>
          </c:layout>
          <c:overlay val="0"/>
        </c:title>
        <c:numFmt formatCode="General" sourceLinked="1"/>
        <c:majorTickMark val="out"/>
        <c:minorTickMark val="none"/>
        <c:tickLblPos val="nextTo"/>
        <c:txPr>
          <a:bodyPr rot="0" vert="horz"/>
          <a:lstStyle/>
          <a:p>
            <a:pPr>
              <a:defRPr/>
            </a:pPr>
            <a:endParaRPr lang="en-US"/>
          </a:p>
        </c:txPr>
        <c:crossAx val="53263360"/>
        <c:crosses val="autoZero"/>
        <c:crossBetween val="between"/>
      </c:valAx>
    </c:plotArea>
    <c:legend>
      <c:legendPos val="r"/>
      <c:layout>
        <c:manualLayout>
          <c:xMode val="edge"/>
          <c:yMode val="edge"/>
          <c:x val="0.89578163771712205"/>
          <c:y val="0.340425531914894"/>
          <c:w val="9.9255583126550903E-2"/>
          <c:h val="0.12978723404255299"/>
        </c:manualLayout>
      </c:layout>
      <c:overlay val="0"/>
    </c:legend>
    <c:plotVisOnly val="1"/>
    <c:dispBlanksAs val="gap"/>
    <c:showDLblsOverMax val="0"/>
  </c:chart>
  <c:spPr>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c:spPr>
  <c:txPr>
    <a:bodyPr/>
    <a:lstStyle/>
    <a:p>
      <a:pPr>
        <a:defRPr>
          <a:solidFill>
            <a:schemeClr val="dk1"/>
          </a:solidFill>
          <a:latin typeface="+mn-lt"/>
          <a:ea typeface="+mn-ea"/>
          <a:cs typeface="+mn-cs"/>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lgn="ctr" rtl="0">
              <a:defRPr/>
            </a:pPr>
            <a:r>
              <a:rPr lang="fr-FR" sz="1800" b="1" i="0" u="none" strike="noStrike" baseline="0" dirty="0" smtClean="0">
                <a:effectLst/>
              </a:rPr>
              <a:t>Nombre de clients (15-24 ans) testés VIH séropositifs par des tests proposés par les prestataires, par mois</a:t>
            </a:r>
            <a:endParaRPr lang="en-US" dirty="0"/>
          </a:p>
        </c:rich>
      </c:tx>
      <c:layout>
        <c:manualLayout>
          <c:xMode val="edge"/>
          <c:yMode val="edge"/>
          <c:x val="0.100694834245878"/>
          <c:y val="0"/>
        </c:manualLayout>
      </c:layout>
      <c:overlay val="0"/>
    </c:title>
    <c:autoTitleDeleted val="0"/>
    <c:plotArea>
      <c:layout>
        <c:manualLayout>
          <c:layoutTarget val="inner"/>
          <c:xMode val="edge"/>
          <c:yMode val="edge"/>
          <c:x val="8.3987950742663298E-2"/>
          <c:y val="0.27964623282026602"/>
          <c:w val="0.742705585010908"/>
          <c:h val="0.60560665149237003"/>
        </c:manualLayout>
      </c:layout>
      <c:lineChart>
        <c:grouping val="standard"/>
        <c:varyColors val="0"/>
        <c:ser>
          <c:idx val="0"/>
          <c:order val="0"/>
          <c:tx>
            <c:strRef>
              <c:f>Sheet1!$J$1</c:f>
              <c:strCache>
                <c:ptCount val="1"/>
                <c:pt idx="0">
                  <c:v>Total</c:v>
                </c:pt>
              </c:strCache>
            </c:strRef>
          </c:tx>
          <c:spPr>
            <a:ln w="38100"/>
          </c:spPr>
          <c:marker>
            <c:symbol val="none"/>
          </c:marker>
          <c:cat>
            <c:strRef>
              <c:f>Sheet1!$A$2:$A$26</c:f>
              <c:strCache>
                <c:ptCount val="25"/>
                <c:pt idx="0">
                  <c:v>August 2010</c:v>
                </c:pt>
                <c:pt idx="12">
                  <c:v>August 2011</c:v>
                </c:pt>
                <c:pt idx="24">
                  <c:v>August 2012</c:v>
                </c:pt>
              </c:strCache>
            </c:strRef>
          </c:cat>
          <c:val>
            <c:numRef>
              <c:f>Sheet1!$J$2:$J$26</c:f>
              <c:numCache>
                <c:formatCode>General</c:formatCode>
                <c:ptCount val="25"/>
                <c:pt idx="0">
                  <c:v>119</c:v>
                </c:pt>
                <c:pt idx="1">
                  <c:v>143</c:v>
                </c:pt>
                <c:pt idx="2">
                  <c:v>176</c:v>
                </c:pt>
                <c:pt idx="3">
                  <c:v>194</c:v>
                </c:pt>
                <c:pt idx="4">
                  <c:v>179</c:v>
                </c:pt>
                <c:pt idx="5">
                  <c:v>166</c:v>
                </c:pt>
                <c:pt idx="6">
                  <c:v>139</c:v>
                </c:pt>
                <c:pt idx="7">
                  <c:v>199</c:v>
                </c:pt>
                <c:pt idx="8">
                  <c:v>150</c:v>
                </c:pt>
                <c:pt idx="9">
                  <c:v>200</c:v>
                </c:pt>
                <c:pt idx="10">
                  <c:v>236</c:v>
                </c:pt>
                <c:pt idx="11">
                  <c:v>176</c:v>
                </c:pt>
                <c:pt idx="12">
                  <c:v>208</c:v>
                </c:pt>
                <c:pt idx="13">
                  <c:v>146</c:v>
                </c:pt>
                <c:pt idx="14">
                  <c:v>164</c:v>
                </c:pt>
                <c:pt idx="15">
                  <c:v>201</c:v>
                </c:pt>
                <c:pt idx="16">
                  <c:v>179</c:v>
                </c:pt>
                <c:pt idx="17">
                  <c:v>193</c:v>
                </c:pt>
                <c:pt idx="18">
                  <c:v>179</c:v>
                </c:pt>
                <c:pt idx="19">
                  <c:v>213</c:v>
                </c:pt>
                <c:pt idx="20">
                  <c:v>157</c:v>
                </c:pt>
                <c:pt idx="21">
                  <c:v>188</c:v>
                </c:pt>
                <c:pt idx="22">
                  <c:v>146</c:v>
                </c:pt>
                <c:pt idx="23">
                  <c:v>155</c:v>
                </c:pt>
                <c:pt idx="24">
                  <c:v>141</c:v>
                </c:pt>
              </c:numCache>
            </c:numRef>
          </c:val>
          <c:smooth val="0"/>
        </c:ser>
        <c:dLbls>
          <c:showLegendKey val="0"/>
          <c:showVal val="0"/>
          <c:showCatName val="0"/>
          <c:showSerName val="0"/>
          <c:showPercent val="0"/>
          <c:showBubbleSize val="0"/>
        </c:dLbls>
        <c:marker val="1"/>
        <c:smooth val="0"/>
        <c:axId val="53288320"/>
        <c:axId val="53331072"/>
      </c:lineChart>
      <c:catAx>
        <c:axId val="53288320"/>
        <c:scaling>
          <c:orientation val="minMax"/>
        </c:scaling>
        <c:delete val="0"/>
        <c:axPos val="b"/>
        <c:majorTickMark val="out"/>
        <c:minorTickMark val="none"/>
        <c:tickLblPos val="nextTo"/>
        <c:crossAx val="53331072"/>
        <c:crosses val="autoZero"/>
        <c:auto val="1"/>
        <c:lblAlgn val="ctr"/>
        <c:lblOffset val="100"/>
        <c:tickLblSkip val="6"/>
        <c:tickMarkSkip val="6"/>
        <c:noMultiLvlLbl val="0"/>
      </c:catAx>
      <c:valAx>
        <c:axId val="53331072"/>
        <c:scaling>
          <c:orientation val="minMax"/>
        </c:scaling>
        <c:delete val="0"/>
        <c:axPos val="l"/>
        <c:numFmt formatCode="General" sourceLinked="1"/>
        <c:majorTickMark val="out"/>
        <c:minorTickMark val="none"/>
        <c:tickLblPos val="nextTo"/>
        <c:crossAx val="53288320"/>
        <c:crosses val="autoZero"/>
        <c:crossBetween val="between"/>
      </c:valAx>
    </c:plotArea>
    <c:legend>
      <c:legendPos val="r"/>
      <c:layout/>
      <c:overlay val="0"/>
    </c:legend>
    <c:plotVisOnly val="1"/>
    <c:dispBlanksAs val="gap"/>
    <c:showDLblsOverMax val="0"/>
  </c:chart>
  <c:spPr>
    <a:solidFill>
      <a:srgbClr val="FFFFFF"/>
    </a:solidFill>
    <a:ln w="25400" cap="flat" cmpd="sng" algn="ctr">
      <a:solidFill>
        <a:srgbClr val="005A58"/>
      </a:solidFill>
      <a:prstDash val="solid"/>
    </a:ln>
    <a:effectLst/>
  </c:spPr>
  <c:txPr>
    <a:bodyPr/>
    <a:lstStyle/>
    <a:p>
      <a:pPr>
        <a:defRPr>
          <a:solidFill>
            <a:srgbClr val="005A58"/>
          </a:solidFill>
          <a:latin typeface="+mn-lt"/>
          <a:ea typeface="+mn-ea"/>
          <a:cs typeface="+mn-cs"/>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lgn="ctr" rtl="0">
              <a:defRPr/>
            </a:pPr>
            <a:r>
              <a:rPr lang="fr-FR" sz="1800" b="1" i="0" u="none" strike="noStrike" baseline="0" dirty="0" smtClean="0">
                <a:effectLst/>
              </a:rPr>
              <a:t>Nombre de clients (15-24 ans) testés VIH séropositifs par des tests proposés par les prestataires, par mois</a:t>
            </a:r>
            <a:endParaRPr lang="en-US" dirty="0"/>
          </a:p>
        </c:rich>
      </c:tx>
      <c:layout>
        <c:manualLayout>
          <c:xMode val="edge"/>
          <c:yMode val="edge"/>
          <c:x val="0.103047523510546"/>
          <c:y val="4.6370537839819396E-3"/>
        </c:manualLayout>
      </c:layout>
      <c:overlay val="0"/>
    </c:title>
    <c:autoTitleDeleted val="0"/>
    <c:plotArea>
      <c:layout>
        <c:manualLayout>
          <c:layoutTarget val="inner"/>
          <c:xMode val="edge"/>
          <c:yMode val="edge"/>
          <c:x val="8.6071741032370905E-2"/>
          <c:y val="0.22848695957615001"/>
          <c:w val="0.71216097987751503"/>
          <c:h val="0.59902857867673598"/>
        </c:manualLayout>
      </c:layout>
      <c:lineChart>
        <c:grouping val="standard"/>
        <c:varyColors val="0"/>
        <c:ser>
          <c:idx val="0"/>
          <c:order val="0"/>
          <c:tx>
            <c:strRef>
              <c:f>Data!$F$1</c:f>
              <c:strCache>
                <c:ptCount val="1"/>
                <c:pt idx="0">
                  <c:v>Female</c:v>
                </c:pt>
              </c:strCache>
            </c:strRef>
          </c:tx>
          <c:spPr>
            <a:ln w="38100">
              <a:solidFill>
                <a:schemeClr val="accent3"/>
              </a:solidFill>
              <a:prstDash val="dash"/>
            </a:ln>
          </c:spPr>
          <c:marker>
            <c:symbol val="none"/>
          </c:marker>
          <c:cat>
            <c:strRef>
              <c:f>Data!$A$2:$A$26</c:f>
              <c:strCache>
                <c:ptCount val="25"/>
                <c:pt idx="0">
                  <c:v>August 2010</c:v>
                </c:pt>
                <c:pt idx="12">
                  <c:v>August 2011</c:v>
                </c:pt>
                <c:pt idx="24">
                  <c:v>August 2012</c:v>
                </c:pt>
              </c:strCache>
            </c:strRef>
          </c:cat>
          <c:val>
            <c:numRef>
              <c:f>Data!$F$2:$F$26</c:f>
              <c:numCache>
                <c:formatCode>General</c:formatCode>
                <c:ptCount val="25"/>
                <c:pt idx="0">
                  <c:v>88</c:v>
                </c:pt>
                <c:pt idx="1">
                  <c:v>107</c:v>
                </c:pt>
                <c:pt idx="2">
                  <c:v>135</c:v>
                </c:pt>
                <c:pt idx="3">
                  <c:v>145</c:v>
                </c:pt>
                <c:pt idx="4">
                  <c:v>131</c:v>
                </c:pt>
                <c:pt idx="5">
                  <c:v>123</c:v>
                </c:pt>
                <c:pt idx="6">
                  <c:v>103</c:v>
                </c:pt>
                <c:pt idx="7">
                  <c:v>152</c:v>
                </c:pt>
                <c:pt idx="8">
                  <c:v>116</c:v>
                </c:pt>
                <c:pt idx="9">
                  <c:v>159</c:v>
                </c:pt>
                <c:pt idx="10">
                  <c:v>199</c:v>
                </c:pt>
                <c:pt idx="11">
                  <c:v>136</c:v>
                </c:pt>
                <c:pt idx="12">
                  <c:v>158</c:v>
                </c:pt>
                <c:pt idx="13">
                  <c:v>113</c:v>
                </c:pt>
                <c:pt idx="14">
                  <c:v>127</c:v>
                </c:pt>
                <c:pt idx="15">
                  <c:v>165</c:v>
                </c:pt>
                <c:pt idx="16">
                  <c:v>139</c:v>
                </c:pt>
                <c:pt idx="17">
                  <c:v>155</c:v>
                </c:pt>
                <c:pt idx="18">
                  <c:v>143</c:v>
                </c:pt>
                <c:pt idx="19">
                  <c:v>146</c:v>
                </c:pt>
                <c:pt idx="20">
                  <c:v>123</c:v>
                </c:pt>
                <c:pt idx="21">
                  <c:v>141</c:v>
                </c:pt>
                <c:pt idx="22">
                  <c:v>112</c:v>
                </c:pt>
                <c:pt idx="23">
                  <c:v>112</c:v>
                </c:pt>
                <c:pt idx="24">
                  <c:v>107</c:v>
                </c:pt>
              </c:numCache>
            </c:numRef>
          </c:val>
          <c:smooth val="0"/>
        </c:ser>
        <c:ser>
          <c:idx val="1"/>
          <c:order val="1"/>
          <c:tx>
            <c:strRef>
              <c:f>Data!$G$1</c:f>
              <c:strCache>
                <c:ptCount val="1"/>
                <c:pt idx="0">
                  <c:v>Male</c:v>
                </c:pt>
              </c:strCache>
            </c:strRef>
          </c:tx>
          <c:spPr>
            <a:ln w="38100">
              <a:solidFill>
                <a:schemeClr val="accent4"/>
              </a:solidFill>
            </a:ln>
          </c:spPr>
          <c:marker>
            <c:symbol val="none"/>
          </c:marker>
          <c:cat>
            <c:strRef>
              <c:f>Data!$A$2:$A$26</c:f>
              <c:strCache>
                <c:ptCount val="25"/>
                <c:pt idx="0">
                  <c:v>August 2010</c:v>
                </c:pt>
                <c:pt idx="12">
                  <c:v>August 2011</c:v>
                </c:pt>
                <c:pt idx="24">
                  <c:v>August 2012</c:v>
                </c:pt>
              </c:strCache>
            </c:strRef>
          </c:cat>
          <c:val>
            <c:numRef>
              <c:f>Data!$G$2:$G$26</c:f>
              <c:numCache>
                <c:formatCode>General</c:formatCode>
                <c:ptCount val="25"/>
                <c:pt idx="0">
                  <c:v>31</c:v>
                </c:pt>
                <c:pt idx="1">
                  <c:v>36</c:v>
                </c:pt>
                <c:pt idx="2">
                  <c:v>41</c:v>
                </c:pt>
                <c:pt idx="3">
                  <c:v>49</c:v>
                </c:pt>
                <c:pt idx="4">
                  <c:v>48</c:v>
                </c:pt>
                <c:pt idx="5">
                  <c:v>43</c:v>
                </c:pt>
                <c:pt idx="6">
                  <c:v>36</c:v>
                </c:pt>
                <c:pt idx="7">
                  <c:v>47</c:v>
                </c:pt>
                <c:pt idx="8">
                  <c:v>34</c:v>
                </c:pt>
                <c:pt idx="9">
                  <c:v>41</c:v>
                </c:pt>
                <c:pt idx="10">
                  <c:v>37</c:v>
                </c:pt>
                <c:pt idx="11">
                  <c:v>40</c:v>
                </c:pt>
                <c:pt idx="12">
                  <c:v>50</c:v>
                </c:pt>
                <c:pt idx="13">
                  <c:v>33</c:v>
                </c:pt>
                <c:pt idx="14">
                  <c:v>37</c:v>
                </c:pt>
                <c:pt idx="15">
                  <c:v>36</c:v>
                </c:pt>
                <c:pt idx="16">
                  <c:v>40</c:v>
                </c:pt>
                <c:pt idx="17">
                  <c:v>38</c:v>
                </c:pt>
                <c:pt idx="18">
                  <c:v>36</c:v>
                </c:pt>
                <c:pt idx="19">
                  <c:v>67</c:v>
                </c:pt>
                <c:pt idx="20">
                  <c:v>34</c:v>
                </c:pt>
                <c:pt idx="21">
                  <c:v>47</c:v>
                </c:pt>
                <c:pt idx="22">
                  <c:v>34</c:v>
                </c:pt>
                <c:pt idx="23">
                  <c:v>43</c:v>
                </c:pt>
                <c:pt idx="24">
                  <c:v>34</c:v>
                </c:pt>
              </c:numCache>
            </c:numRef>
          </c:val>
          <c:smooth val="0"/>
        </c:ser>
        <c:dLbls>
          <c:showLegendKey val="0"/>
          <c:showVal val="0"/>
          <c:showCatName val="0"/>
          <c:showSerName val="0"/>
          <c:showPercent val="0"/>
          <c:showBubbleSize val="0"/>
        </c:dLbls>
        <c:marker val="1"/>
        <c:smooth val="0"/>
        <c:axId val="54421376"/>
        <c:axId val="54422912"/>
      </c:lineChart>
      <c:catAx>
        <c:axId val="54421376"/>
        <c:scaling>
          <c:orientation val="minMax"/>
        </c:scaling>
        <c:delete val="0"/>
        <c:axPos val="b"/>
        <c:majorTickMark val="out"/>
        <c:minorTickMark val="none"/>
        <c:tickLblPos val="nextTo"/>
        <c:crossAx val="54422912"/>
        <c:crosses val="autoZero"/>
        <c:auto val="1"/>
        <c:lblAlgn val="ctr"/>
        <c:lblOffset val="100"/>
        <c:tickMarkSkip val="6"/>
        <c:noMultiLvlLbl val="0"/>
      </c:catAx>
      <c:valAx>
        <c:axId val="54422912"/>
        <c:scaling>
          <c:orientation val="minMax"/>
        </c:scaling>
        <c:delete val="0"/>
        <c:axPos val="l"/>
        <c:numFmt formatCode="General" sourceLinked="1"/>
        <c:majorTickMark val="out"/>
        <c:minorTickMark val="none"/>
        <c:tickLblPos val="nextTo"/>
        <c:crossAx val="54421376"/>
        <c:crosses val="autoZero"/>
        <c:crossBetween val="between"/>
      </c:valAx>
    </c:plotArea>
    <c:legend>
      <c:legendPos val="r"/>
      <c:layout/>
      <c:overlay val="0"/>
    </c:legend>
    <c:plotVisOnly val="1"/>
    <c:dispBlanksAs val="gap"/>
    <c:showDLblsOverMax val="0"/>
  </c:chart>
  <c:spPr>
    <a:solidFill>
      <a:srgbClr val="FFFFFF"/>
    </a:solidFill>
    <a:ln w="25400" cap="flat" cmpd="sng" algn="ctr">
      <a:solidFill>
        <a:srgbClr val="005A58"/>
      </a:solidFill>
      <a:prstDash val="solid"/>
    </a:ln>
    <a:effectLst/>
  </c:spPr>
  <c:txPr>
    <a:bodyPr/>
    <a:lstStyle/>
    <a:p>
      <a:pPr>
        <a:defRPr>
          <a:solidFill>
            <a:srgbClr val="005A58"/>
          </a:solidFill>
          <a:latin typeface="+mn-lt"/>
          <a:ea typeface="+mn-ea"/>
          <a:cs typeface="+mn-cs"/>
        </a:defRPr>
      </a:pPr>
      <a:endParaRPr lang="en-US"/>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481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7A94EAC-ABBF-48C7-AEC9-09EC85C5F172}" type="slidenum">
              <a:rPr lang="en-US"/>
              <a:pPr>
                <a:defRPr/>
              </a:pPr>
              <a:t>‹#›</a:t>
            </a:fld>
            <a:endParaRPr lang="en-US"/>
          </a:p>
        </p:txBody>
      </p:sp>
    </p:spTree>
    <p:extLst>
      <p:ext uri="{BB962C8B-B14F-4D97-AF65-F5344CB8AC3E}">
        <p14:creationId xmlns:p14="http://schemas.microsoft.com/office/powerpoint/2010/main" val="3180686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Merci de vous joindre à moi aujourd'hui pour parler de comment incorporer la question des spécificités hommes-femmes dans vos programmes et plans de travail actuels pour le suivi et l’évaluation. Cette présentation est le fruit d’un partenariat entre l'USAID et MEASURE Evaluation et son objectif est d’aider le personnel à tous les niveaux à prendre des décisions plus éclairées sur la question du genre en matière de santé. </a:t>
            </a:r>
          </a:p>
          <a:p>
            <a:endParaRPr lang="en-US" sz="1200" kern="1200" dirty="0" smtClean="0">
              <a:solidFill>
                <a:schemeClr val="tx1"/>
              </a:solidFill>
              <a:effectLst/>
              <a:latin typeface="Arial" charset="0"/>
              <a:ea typeface="+mn-ea"/>
              <a:cs typeface="+mn-cs"/>
            </a:endParaRPr>
          </a:p>
          <a:p>
            <a:r>
              <a:rPr lang="fr-FR" sz="1200" i="1" kern="1200" dirty="0" smtClean="0">
                <a:solidFill>
                  <a:schemeClr val="tx1"/>
                </a:solidFill>
                <a:effectLst/>
                <a:latin typeface="Arial" charset="0"/>
                <a:ea typeface="+mn-ea"/>
                <a:cs typeface="+mn-cs"/>
              </a:rPr>
              <a:t>Remarque : les notes concernant ce que l’on dit à voix-haute à l’auditoire ne sont pas mises en italique (tel le paragraphe ci-dessus). Elles peuvent être lues directement ou modifiées par le présentateur, le cas échéant. Les notes dirigées seulement au présentateur (mais pas pour les dire) seront en italique (comme celles-ci).</a:t>
            </a:r>
            <a:endParaRPr lang="en-US"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1</a:t>
            </a:fld>
            <a:endParaRPr lang="en-US"/>
          </a:p>
        </p:txBody>
      </p:sp>
    </p:spTree>
    <p:extLst>
      <p:ext uri="{BB962C8B-B14F-4D97-AF65-F5344CB8AC3E}">
        <p14:creationId xmlns:p14="http://schemas.microsoft.com/office/powerpoint/2010/main" val="1430520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Aujourd'hui nos objectifs d'apprentissage comprennent </a:t>
            </a:r>
            <a:r>
              <a:rPr lang="fr-FR" sz="1200" i="1" kern="1200" dirty="0" smtClean="0">
                <a:solidFill>
                  <a:schemeClr val="tx1"/>
                </a:solidFill>
                <a:effectLst/>
                <a:latin typeface="Arial" charset="0"/>
                <a:ea typeface="+mn-ea"/>
                <a:cs typeface="+mn-cs"/>
              </a:rPr>
              <a:t>[lire la liste].</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J'espère qu’à la fin de cette présentation vous partirez munis de quelques outils pratiques et d’une compréhension qui vous aidera à réévaluer le rôle du genre dans vos programmes et comment mesurer son impact</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2</a:t>
            </a:fld>
            <a:endParaRPr lang="en-US"/>
          </a:p>
        </p:txBody>
      </p:sp>
    </p:spTree>
    <p:extLst>
      <p:ext uri="{BB962C8B-B14F-4D97-AF65-F5344CB8AC3E}">
        <p14:creationId xmlns:p14="http://schemas.microsoft.com/office/powerpoint/2010/main" val="454090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noProof="0" dirty="0" smtClean="0">
                <a:solidFill>
                  <a:schemeClr val="tx1"/>
                </a:solidFill>
                <a:effectLst/>
                <a:latin typeface="Arial" charset="0"/>
                <a:ea typeface="+mn-ea"/>
                <a:cs typeface="+mn-cs"/>
              </a:rPr>
              <a:t>Première activité! Cette activité, appelée “Votez avec vos pieds”, est un exercice amusant, ne portant pas de jugement critique, et qui nous permettra d’explorer nos propres convictions sur les rôles masculins et féminins et les concepts liés à la parité sexuelle. Je vous demande de réfléchir à vos propres idées préconçues à propos de la notion de genre. N’oubliez pas qu’il n’y a pas de bonnes ou mauvaises réponses</a:t>
            </a:r>
            <a:r>
              <a:rPr lang="fr-FR" i="0" baseline="0" noProof="0" dirty="0" smtClean="0"/>
              <a:t>. </a:t>
            </a:r>
            <a:endParaRPr lang="fr-FR" i="0" noProof="0" dirty="0" smtClean="0"/>
          </a:p>
          <a:p>
            <a:endParaRPr lang="en-US" i="0" dirty="0" smtClean="0"/>
          </a:p>
          <a:p>
            <a:r>
              <a:rPr lang="fr-FR" sz="1200" i="1" kern="1200" dirty="0" smtClean="0">
                <a:solidFill>
                  <a:schemeClr val="tx1"/>
                </a:solidFill>
                <a:effectLst/>
                <a:latin typeface="Arial" charset="0"/>
                <a:ea typeface="+mn-ea"/>
                <a:cs typeface="+mn-cs"/>
              </a:rPr>
              <a:t>Il est important de rester neutre. Il s'agit d'un exercice d'apprentissage pour tout le monde, afin de sonder à quel niveau se trouvent leurs préjugés. Cette activité devrait prendre environ 20 minutes</a:t>
            </a:r>
            <a:r>
              <a:rPr lang="en-US" i="1" dirty="0" smtClean="0"/>
              <a:t>.</a:t>
            </a:r>
          </a:p>
          <a:p>
            <a:endParaRPr lang="en-US" i="1" dirty="0" smtClean="0"/>
          </a:p>
          <a:p>
            <a:r>
              <a:rPr lang="fr-FR" sz="1200" kern="1200" dirty="0" smtClean="0">
                <a:solidFill>
                  <a:schemeClr val="tx1"/>
                </a:solidFill>
                <a:effectLst/>
                <a:latin typeface="Arial" charset="0"/>
                <a:ea typeface="+mn-ea"/>
                <a:cs typeface="+mn-cs"/>
              </a:rPr>
              <a:t>Veuillez tous vous approcher du centre de la pièce.  Je vais vous lire un énoncé, faites un pas vers la droite si vous êtes d’accord, ou un pas vers la gauche si vous n’êtes pas d’accord</a:t>
            </a:r>
            <a:r>
              <a:rPr lang="en-US" i="0" dirty="0" smtClean="0"/>
              <a:t>.  </a:t>
            </a:r>
          </a:p>
          <a:p>
            <a:endParaRPr lang="en-US" i="1" dirty="0" smtClean="0"/>
          </a:p>
          <a:p>
            <a:r>
              <a:rPr lang="fr-FR" sz="1200" i="1" kern="1200" dirty="0" smtClean="0">
                <a:solidFill>
                  <a:schemeClr val="tx1"/>
                </a:solidFill>
                <a:effectLst/>
                <a:latin typeface="Arial" charset="0"/>
                <a:ea typeface="+mn-ea"/>
                <a:cs typeface="+mn-cs"/>
              </a:rPr>
              <a:t>Après chaque énoncé, donner aux participants une minute pour se déplacer là où ils le désirent. Demandez à 2 ou 3 des participants de chaque côté d’expliquer pourquoi ils ont voté de cette façon. Animez ensuite une brève discussion sur le sujet, puis lisez l’énoncé suivant. Ne lisez pas plus de 5 déclarations en total. Consultez les énoncés ci-dessous </a:t>
            </a:r>
            <a:r>
              <a:rPr lang="en-US" i="1" dirty="0" smtClean="0"/>
              <a:t>:</a:t>
            </a:r>
          </a:p>
          <a:p>
            <a:endParaRPr lang="en-US" i="0" dirty="0" smtClean="0"/>
          </a:p>
          <a:p>
            <a:r>
              <a:rPr lang="fr-FR" sz="1200" b="1" kern="1200" dirty="0" smtClean="0">
                <a:solidFill>
                  <a:schemeClr val="tx1"/>
                </a:solidFill>
                <a:effectLst/>
                <a:latin typeface="Arial" charset="0"/>
                <a:ea typeface="+mn-ea"/>
                <a:cs typeface="+mn-cs"/>
              </a:rPr>
              <a:t>Énoncés sur les rôles liés au genre et la sexualité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La place d’une femme est à la maison.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La chose la plus importante qu’une femme puisse faire c'est d’avoir des bébés</a:t>
            </a:r>
            <a:r>
              <a:rPr lang="en-US" i="0" dirty="0" smtClean="0"/>
              <a:t>. </a:t>
            </a:r>
          </a:p>
          <a:p>
            <a:r>
              <a:rPr lang="fr-FR" sz="1200" kern="1200" dirty="0" smtClean="0">
                <a:solidFill>
                  <a:schemeClr val="tx1"/>
                </a:solidFill>
                <a:effectLst/>
                <a:latin typeface="Arial" charset="0"/>
                <a:ea typeface="+mn-ea"/>
                <a:cs typeface="+mn-cs"/>
              </a:rPr>
              <a:t>La valeur de l’homme réside dans sa capacité à gagner de l'argent et nourrir sa famille.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Un homme est plus homme, une fois qu'il devient père d’un enfant</a:t>
            </a:r>
            <a:r>
              <a:rPr lang="en-US" i="0" dirty="0" smtClean="0"/>
              <a:t>. </a:t>
            </a:r>
          </a:p>
          <a:p>
            <a:r>
              <a:rPr lang="fr-FR" sz="1200" kern="1200" dirty="0" smtClean="0">
                <a:solidFill>
                  <a:schemeClr val="tx1"/>
                </a:solidFill>
                <a:effectLst/>
                <a:latin typeface="Arial" charset="0"/>
                <a:ea typeface="+mn-ea"/>
                <a:cs typeface="+mn-cs"/>
              </a:rPr>
              <a:t>Les femmes sont naturellement de meilleurs parents que les hommes.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Une femme ne doit avoir de relations sexuelles qu'avec quelqu'un qu'elle aime</a:t>
            </a:r>
            <a:r>
              <a:rPr lang="en-US" i="0" dirty="0" smtClean="0"/>
              <a:t>. </a:t>
            </a:r>
          </a:p>
          <a:p>
            <a:r>
              <a:rPr lang="fr-FR" sz="1200" kern="1200" dirty="0" smtClean="0">
                <a:solidFill>
                  <a:schemeClr val="tx1"/>
                </a:solidFill>
                <a:effectLst/>
                <a:latin typeface="Arial" charset="0"/>
                <a:ea typeface="+mn-ea"/>
                <a:cs typeface="+mn-cs"/>
              </a:rPr>
              <a:t>Un homme ne doit avoir de relations sexuelles qu'avec quelqu'un qu'il aime.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Le sexe est plus important pour les hommes que pour femmes</a:t>
            </a:r>
            <a:r>
              <a:rPr lang="en-US" i="0" dirty="0" smtClean="0"/>
              <a:t>. </a:t>
            </a:r>
          </a:p>
          <a:p>
            <a:r>
              <a:rPr lang="fr-FR" sz="1200" kern="1200" dirty="0" smtClean="0">
                <a:solidFill>
                  <a:schemeClr val="tx1"/>
                </a:solidFill>
                <a:effectLst/>
                <a:latin typeface="Arial" charset="0"/>
                <a:ea typeface="+mn-ea"/>
                <a:cs typeface="+mn-cs"/>
              </a:rPr>
              <a:t>Une femme doit arriver vierge au mariage.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Il est normal pour un homme d'avoir des relations sexuelles en dehors du mariage si sa femme n’est pas au courant de cela</a:t>
            </a:r>
            <a:r>
              <a:rPr lang="en-US" i="0" dirty="0" smtClean="0"/>
              <a:t>. </a:t>
            </a:r>
          </a:p>
          <a:p>
            <a:r>
              <a:rPr lang="fr-FR" sz="1200" kern="1200" dirty="0" smtClean="0">
                <a:solidFill>
                  <a:schemeClr val="tx1"/>
                </a:solidFill>
                <a:effectLst/>
                <a:latin typeface="Arial" charset="0"/>
                <a:ea typeface="+mn-ea"/>
                <a:cs typeface="+mn-cs"/>
              </a:rPr>
              <a:t>Il est inacceptable qu’un homme aime un autre homme</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Il est inacceptable qu'un homme s'habille comme une femme</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Les prestataires de santé devraient refuser de voir des hommes qui s'habillent comme des femmes, car cela sème la confusion quant à quel service leur fournir</a:t>
            </a:r>
            <a:r>
              <a:rPr lang="en-US" i="0" dirty="0" smtClean="0"/>
              <a:t>.</a:t>
            </a:r>
          </a:p>
          <a:p>
            <a:endParaRPr lang="en-US" i="0" dirty="0" smtClean="0"/>
          </a:p>
          <a:p>
            <a:r>
              <a:rPr lang="en-US" i="0" dirty="0" smtClean="0"/>
              <a:t> </a:t>
            </a:r>
          </a:p>
          <a:p>
            <a:pPr marL="0" marR="0" indent="0" algn="l" defTabSz="914400" rtl="0" eaLnBrk="0" fontAlgn="base" latinLnBrk="0" hangingPunct="0">
              <a:lnSpc>
                <a:spcPct val="100000"/>
              </a:lnSpc>
              <a:spcBef>
                <a:spcPct val="30000"/>
              </a:spcBef>
              <a:spcAft>
                <a:spcPct val="0"/>
              </a:spcAft>
              <a:buClrTx/>
              <a:buSzTx/>
              <a:buFontTx/>
              <a:buNone/>
              <a:tabLst/>
              <a:defRPr/>
            </a:pPr>
            <a:r>
              <a:rPr lang="fr-FR" sz="1200" b="1" kern="1200" dirty="0" smtClean="0">
                <a:solidFill>
                  <a:schemeClr val="tx1"/>
                </a:solidFill>
                <a:effectLst/>
                <a:latin typeface="Arial" charset="0"/>
                <a:ea typeface="+mn-ea"/>
                <a:cs typeface="+mn-cs"/>
              </a:rPr>
              <a:t>Énoncés sur les hommes et la santé reproductive </a:t>
            </a:r>
            <a:endParaRPr lang="en-US" i="0" dirty="0" smtClean="0"/>
          </a:p>
          <a:p>
            <a:r>
              <a:rPr lang="fr-FR" sz="1200" kern="1200" dirty="0" smtClean="0">
                <a:solidFill>
                  <a:schemeClr val="tx1"/>
                </a:solidFill>
                <a:effectLst/>
                <a:latin typeface="Arial" charset="0"/>
                <a:ea typeface="+mn-ea"/>
                <a:cs typeface="+mn-cs"/>
              </a:rPr>
              <a:t>La planification familiale sera toujours un enjeu plus important pour une femme que pour un homme parce qu'elle est celle qui peut tomber enceinte.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Les hommes sont plus préoccupés par les MST que les femmes.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Les cliniques devraient se concentrer sur les services dispensés aux hommes plus âgés et mariés car il est très improbable que les adolescents de sexe masculin ne sollicitent de services cliniques</a:t>
            </a:r>
            <a:r>
              <a:rPr lang="en-US" i="0" dirty="0" smtClean="0"/>
              <a:t>. </a:t>
            </a:r>
          </a:p>
          <a:p>
            <a:r>
              <a:rPr lang="fr-FR" sz="1200" kern="1200" dirty="0" smtClean="0">
                <a:solidFill>
                  <a:schemeClr val="tx1"/>
                </a:solidFill>
                <a:effectLst/>
                <a:latin typeface="Arial" charset="0"/>
                <a:ea typeface="+mn-ea"/>
                <a:cs typeface="+mn-cs"/>
              </a:rPr>
              <a:t>Les hommes ne se sentent pas à l'aise pour aller dans un établissement de santé plus orienté vers les services destinés aux femmes ou pour être traités par une clinicienne</a:t>
            </a:r>
            <a:r>
              <a:rPr lang="en-US" i="0" dirty="0" smtClean="0"/>
              <a:t>. </a:t>
            </a:r>
          </a:p>
          <a:p>
            <a:r>
              <a:rPr lang="en-US" i="0" dirty="0" smtClean="0"/>
              <a:t> </a:t>
            </a:r>
          </a:p>
          <a:p>
            <a:r>
              <a:rPr lang="fr-FR" sz="1200" b="1" kern="1200" dirty="0" smtClean="0">
                <a:solidFill>
                  <a:schemeClr val="tx1"/>
                </a:solidFill>
                <a:effectLst/>
                <a:latin typeface="Arial" charset="0"/>
                <a:ea typeface="+mn-ea"/>
                <a:cs typeface="+mn-cs"/>
              </a:rPr>
              <a:t>Énoncés supplémentaires sur le genre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Les hommes se sentiront menacés si trop de femmes assument des rôles ou des postes importants.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Pour que les femmes aient du succès dans leur travail, il faut mettre à leur disposition des prestations et des dispenses spéciales</a:t>
            </a:r>
            <a:r>
              <a:rPr lang="en-US" i="0" dirty="0" smtClean="0"/>
              <a:t>. </a:t>
            </a:r>
          </a:p>
          <a:p>
            <a:r>
              <a:rPr lang="fr-FR" sz="1200" kern="1200" dirty="0" smtClean="0">
                <a:solidFill>
                  <a:schemeClr val="tx1"/>
                </a:solidFill>
                <a:effectLst/>
                <a:latin typeface="Arial" charset="0"/>
                <a:ea typeface="+mn-ea"/>
                <a:cs typeface="+mn-cs"/>
              </a:rPr>
              <a:t>La charge de répondre aux besoins des femmes en milieu de travail revient trop cher.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Des relations équitables entre les sexes ne doivent pas être l'objectif d'un programme de PF/SR</a:t>
            </a:r>
            <a:r>
              <a:rPr lang="en-US" i="0" dirty="0" smtClean="0"/>
              <a:t>. </a:t>
            </a:r>
          </a:p>
          <a:p>
            <a:r>
              <a:rPr lang="fr-FR" sz="1200" kern="1200" dirty="0" smtClean="0">
                <a:solidFill>
                  <a:schemeClr val="tx1"/>
                </a:solidFill>
                <a:effectLst/>
                <a:latin typeface="Arial" charset="0"/>
                <a:ea typeface="+mn-ea"/>
                <a:cs typeface="+mn-cs"/>
              </a:rPr>
              <a:t>Les méthodes contraceptives contrôlées par la femme perpétuent les inégalités entre l’homme et la femme dans les relations sexuelles (parce que la responsabilité de protection contraceptive repose sur les femmes).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Il est injuste et inapproprié d'attendre que les prestataires de services se chargent de réduire la dynamique du pouvoir au sein du couple en quête de services</a:t>
            </a:r>
            <a:r>
              <a:rPr lang="en-US" i="0" dirty="0" smtClean="0"/>
              <a:t>. </a:t>
            </a:r>
          </a:p>
          <a:p>
            <a:endParaRPr lang="en-US" i="0" dirty="0" smtClean="0"/>
          </a:p>
          <a:p>
            <a:endParaRPr lang="en-US" i="0" dirty="0" smtClean="0"/>
          </a:p>
          <a:p>
            <a:r>
              <a:rPr lang="fr-FR" sz="1200" kern="1200" dirty="0" smtClean="0">
                <a:solidFill>
                  <a:schemeClr val="tx1"/>
                </a:solidFill>
                <a:effectLst/>
                <a:latin typeface="Arial" charset="0"/>
                <a:ea typeface="+mn-ea"/>
                <a:cs typeface="+mn-cs"/>
              </a:rPr>
              <a:t>Je vous remercie pour votre participation à cet exercice ! J'espère que vous avez tous appris </a:t>
            </a:r>
            <a:r>
              <a:rPr lang="fr-FR" sz="1200" kern="1200" dirty="0" err="1" smtClean="0">
                <a:solidFill>
                  <a:schemeClr val="tx1"/>
                </a:solidFill>
                <a:effectLst/>
                <a:latin typeface="Arial" charset="0"/>
                <a:ea typeface="+mn-ea"/>
                <a:cs typeface="+mn-cs"/>
              </a:rPr>
              <a:t>quelquechose</a:t>
            </a:r>
            <a:r>
              <a:rPr lang="fr-FR" sz="1200" kern="1200" dirty="0" smtClean="0">
                <a:solidFill>
                  <a:schemeClr val="tx1"/>
                </a:solidFill>
                <a:effectLst/>
                <a:latin typeface="Arial" charset="0"/>
                <a:ea typeface="+mn-ea"/>
                <a:cs typeface="+mn-cs"/>
              </a:rPr>
              <a:t> sur vos propres idées par rapport au concept de genre, mais aussi sur ce que pense la majorité des personnes sur le concept de genre</a:t>
            </a:r>
            <a:r>
              <a:rPr lang="en-US" i="0" baseline="0" dirty="0" smtClean="0"/>
              <a:t>. </a:t>
            </a:r>
            <a:endParaRPr lang="en-US" i="0" dirty="0" smtClean="0"/>
          </a:p>
          <a:p>
            <a:endParaRPr lang="en-US" i="0" dirty="0" smtClean="0"/>
          </a:p>
          <a:p>
            <a:endParaRPr lang="en-US" i="0" dirty="0" smtClean="0"/>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419AD97-BEB9-4BE1-BBBA-FF3A6B67015C}" type="slidenum">
              <a:rPr lang="en-US" smtClean="0"/>
              <a:pPr eaLnBrk="1" hangingPunct="1"/>
              <a:t>4</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Commençons par quelques définitions. Qu'entendons-nous par "sexe" par comparaison avec  "genre" ?</a:t>
            </a: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Le sexe est la classification des personnes en tant que fille ou garçon, homme ou femme. À la naissance, on détermine le sexe du bébé d’après une combinaison de caractéristiques corporelles qui comprennent : les chromosomes, les hormones, les organes reproducteurs internes et les organes génitaux</a:t>
            </a:r>
            <a:r>
              <a:rPr lang="en-US" sz="1200" kern="1200" dirty="0" smtClean="0">
                <a:solidFill>
                  <a:schemeClr val="tx1"/>
                </a:solidFill>
                <a:effectLst/>
                <a:latin typeface="Arial" charset="0"/>
                <a:ea typeface="+mn-ea"/>
                <a:cs typeface="+mn-cs"/>
              </a:rPr>
              <a:t>. </a:t>
            </a:r>
          </a:p>
          <a:p>
            <a:endParaRPr lang="en-US" sz="1200" kern="1200" dirty="0" smtClean="0">
              <a:solidFill>
                <a:schemeClr val="tx1"/>
              </a:solidFill>
              <a:effectLst/>
              <a:latin typeface="Arial" charset="0"/>
              <a:ea typeface="+mn-ea"/>
              <a:cs typeface="+mn-cs"/>
            </a:endParaRPr>
          </a:p>
          <a:p>
            <a:pPr marL="0" marR="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US" sz="1200" kern="1200" dirty="0" smtClean="0">
                <a:solidFill>
                  <a:schemeClr val="tx1"/>
                </a:solidFill>
                <a:effectLst/>
                <a:latin typeface="Arial" charset="0"/>
                <a:ea typeface="+mn-ea"/>
                <a:cs typeface="+mn-cs"/>
              </a:rPr>
              <a:t>(</a:t>
            </a:r>
            <a:r>
              <a:rPr lang="en-US" sz="1200" i="1" kern="1200" dirty="0" smtClean="0">
                <a:solidFill>
                  <a:schemeClr val="tx1"/>
                </a:solidFill>
                <a:effectLst/>
                <a:latin typeface="Arial" charset="0"/>
                <a:ea typeface="+mn-ea"/>
                <a:cs typeface="+mn-cs"/>
              </a:rPr>
              <a:t>USAID , Mars 2012 </a:t>
            </a:r>
            <a:r>
              <a:rPr lang="fr-FR" sz="1200" i="1" kern="1200" dirty="0" smtClean="0">
                <a:solidFill>
                  <a:schemeClr val="tx1"/>
                </a:solidFill>
                <a:effectLst/>
                <a:latin typeface="Arial" charset="0"/>
                <a:ea typeface="+mn-ea"/>
                <a:cs typeface="+mn-cs"/>
              </a:rPr>
              <a:t>Politique sur l’égalité des sexes et l’autonomisation de la femme)</a:t>
            </a:r>
          </a:p>
          <a:p>
            <a:pPr marL="0" marR="0" indent="0" algn="l" defTabSz="914400" rtl="0" eaLnBrk="0" fontAlgn="base" latinLnBrk="0" hangingPunct="0">
              <a:lnSpc>
                <a:spcPct val="100000"/>
              </a:lnSpc>
              <a:spcBef>
                <a:spcPct val="30000"/>
              </a:spcBef>
              <a:spcAft>
                <a:spcPct val="0"/>
              </a:spcAft>
              <a:buClrTx/>
              <a:buSzTx/>
              <a:buFont typeface="Arial" pitchFamily="34" charset="0"/>
              <a:buNone/>
              <a:tabLst/>
              <a:defRPr/>
            </a:pPr>
            <a:endParaRPr lang="en-US" sz="1200" dirty="0" smtClean="0">
              <a:solidFill>
                <a:schemeClr val="bg1">
                  <a:lumMod val="65000"/>
                </a:schemeClr>
              </a:solidFill>
            </a:endParaRPr>
          </a:p>
          <a:p>
            <a:r>
              <a:rPr lang="fr-FR" sz="1200" kern="1200" dirty="0" smtClean="0">
                <a:solidFill>
                  <a:schemeClr val="tx1"/>
                </a:solidFill>
                <a:effectLst/>
                <a:latin typeface="Arial" charset="0"/>
                <a:ea typeface="+mn-ea"/>
                <a:cs typeface="+mn-cs"/>
              </a:rPr>
              <a:t>Le sexe d’une personne ne change pas avec le lieu ou le temps, sauf dans le cas de circonstances chirurgicales rares</a:t>
            </a: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Sur cette photo, le sexe du bébé n'est pas évident</a:t>
            </a:r>
            <a:r>
              <a:rPr lang="en-US" sz="1200" dirty="0" smtClean="0">
                <a:solidFill>
                  <a:schemeClr val="bg1">
                    <a:lumMod val="65000"/>
                  </a:schemeClr>
                </a:solidFill>
              </a:rPr>
              <a:t>. </a:t>
            </a:r>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8251B9E-1663-4202-85C1-1410599F5ED1}" type="slidenum">
              <a:rPr lang="en-US" smtClean="0"/>
              <a:pPr eaLnBrk="1" hangingPunct="1"/>
              <a:t>5</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Alors, qu’est-ce que le genre? C'est un ensemble de rôles économiques, sociaux et politiques, de responsabilités, de droits, de prestations, d’obligations, définis culturellement et associés au fait d’être femme ou homme, et c’est également les relations de pouvoir entre les femmes et les hommes, les garçons et les filles. La définition et les attentes de ce que signifie être une femme ou une fille et un homme ou un garçon, ainsi que les sanctions si on n’adhère pas à ces attentes, varient selon les cultures et au fil du temps et souvent interagissent avec d'autres facteurs comme la race, la classe, l’âge et l'orientation sexuelle</a:t>
            </a:r>
            <a:r>
              <a:rPr lang="en-US" dirty="0" smtClean="0"/>
              <a:t>. </a:t>
            </a:r>
            <a:endParaRPr lang="en-US" dirty="0"/>
          </a:p>
          <a:p>
            <a:endParaRPr lang="en-US" dirty="0" smtClean="0"/>
          </a:p>
          <a:p>
            <a:pPr defTabSz="897301">
              <a:defRPr/>
            </a:pPr>
            <a:r>
              <a:rPr lang="fr-FR" sz="1200" kern="1200" dirty="0" smtClean="0">
                <a:solidFill>
                  <a:schemeClr val="tx1"/>
                </a:solidFill>
                <a:effectLst/>
                <a:latin typeface="Arial" charset="0"/>
                <a:ea typeface="+mn-ea"/>
                <a:cs typeface="+mn-cs"/>
              </a:rPr>
              <a:t>Donc, fondamentalement, les gens naissent de sexe féminin ou de sexe masculin mais apprennent à être des filles et des garçons qui deviendront des femmes et des hommes. Ce comportement appris constitue l'identité de genre et détermine les rôles liés au genre</a:t>
            </a:r>
            <a:r>
              <a:rPr lang="en-US" dirty="0" smtClean="0"/>
              <a:t>.</a:t>
            </a:r>
            <a:endParaRPr lang="en-US" dirty="0"/>
          </a:p>
          <a:p>
            <a:endParaRPr lang="en-US" dirty="0" smtClean="0"/>
          </a:p>
          <a:p>
            <a:pPr defTabSz="914350">
              <a:defRPr/>
            </a:pPr>
            <a:r>
              <a:rPr lang="fr-FR" sz="1200" kern="1200" dirty="0" smtClean="0">
                <a:solidFill>
                  <a:schemeClr val="tx1"/>
                </a:solidFill>
                <a:effectLst/>
                <a:latin typeface="Arial" charset="0"/>
                <a:ea typeface="+mn-ea"/>
                <a:cs typeface="+mn-cs"/>
              </a:rPr>
              <a:t>Sur ces photos, le sexe des bébés est plus apparent en raison de la façon dont ils sont habillés. Dans certaines cultures, le bleu est souvent associé aux garçons, et le rose aux filles. Ceci n'est pas nécessairement vrai dans toutes les sociétés parce que la manifestation du genre change d’une culture à l’autre et d’une époque à l’autre</a:t>
            </a:r>
            <a:r>
              <a:rPr lang="en-US" dirty="0" smtClean="0"/>
              <a:t>.  </a:t>
            </a:r>
            <a:endParaRPr lang="en-US" dirty="0"/>
          </a:p>
          <a:p>
            <a:pPr defTabSz="914350">
              <a:defRPr/>
            </a:pPr>
            <a:endParaRPr lang="en-US" dirty="0"/>
          </a:p>
          <a:p>
            <a:r>
              <a:rPr lang="fr-FR" sz="1200" i="1" kern="1200" dirty="0" smtClean="0">
                <a:solidFill>
                  <a:schemeClr val="tx1"/>
                </a:solidFill>
                <a:effectLst/>
                <a:latin typeface="Arial" charset="0"/>
                <a:ea typeface="+mn-ea"/>
                <a:cs typeface="+mn-cs"/>
              </a:rPr>
              <a:t>[Posez ces questions au groupe et discutez-les]  </a:t>
            </a:r>
            <a:r>
              <a:rPr lang="fr-FR" sz="1200" kern="1200" dirty="0" smtClean="0">
                <a:solidFill>
                  <a:schemeClr val="tx1"/>
                </a:solidFill>
                <a:effectLst/>
                <a:latin typeface="Arial" charset="0"/>
                <a:ea typeface="+mn-ea"/>
                <a:cs typeface="+mn-cs"/>
              </a:rPr>
              <a:t>Pouvez-vous donner quelques exemples sur la façon dont on identifie le sexe d’un bébé dans votre culture ? (robes/saris ou pantalons, maquillage ou pas de maquillage, cheveux courts, longs, etc.)</a:t>
            </a:r>
            <a:endParaRPr lang="en-US" dirty="0" smtClean="0"/>
          </a:p>
          <a:p>
            <a:pPr defTabSz="914350">
              <a:defRPr/>
            </a:pPr>
            <a:endParaRPr lang="en-US" dirty="0" smtClean="0"/>
          </a:p>
          <a:p>
            <a:pPr defTabSz="914350">
              <a:defRPr/>
            </a:pP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0B5956F1-A259-4BFC-9DE0-8D776B2A79F3}" type="slidenum">
              <a:rPr lang="en-US" smtClean="0"/>
              <a:pPr>
                <a:defRPr/>
              </a:pPr>
              <a:t>6</a:t>
            </a:fld>
            <a:endParaRPr lang="en-US"/>
          </a:p>
        </p:txBody>
      </p:sp>
    </p:spTree>
    <p:extLst>
      <p:ext uri="{BB962C8B-B14F-4D97-AF65-F5344CB8AC3E}">
        <p14:creationId xmlns:p14="http://schemas.microsoft.com/office/powerpoint/2010/main" val="2563562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Maintenant je vais vous parler de la différence entre “l’égalité de genre” et  “l’équité de genre”. L’égalité de genre est [</a:t>
            </a:r>
            <a:r>
              <a:rPr lang="fr-FR" sz="1200" i="1" kern="1200" dirty="0" smtClean="0">
                <a:solidFill>
                  <a:schemeClr val="tx1"/>
                </a:solidFill>
                <a:effectLst/>
                <a:latin typeface="Arial" charset="0"/>
                <a:ea typeface="+mn-ea"/>
                <a:cs typeface="+mn-cs"/>
              </a:rPr>
              <a:t>Lire diapo</a:t>
            </a:r>
            <a:r>
              <a:rPr lang="fr-FR" sz="1200" kern="1200" dirty="0" smtClean="0">
                <a:solidFill>
                  <a:schemeClr val="tx1"/>
                </a:solidFill>
                <a:effectLst/>
                <a:latin typeface="Arial" charset="0"/>
                <a:ea typeface="+mn-ea"/>
                <a:cs typeface="+mn-cs"/>
              </a:rPr>
              <a:t>]</a:t>
            </a:r>
            <a:endParaRPr lang="en-US"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7</a:t>
            </a:fld>
            <a:endParaRPr lang="en-US"/>
          </a:p>
        </p:txBody>
      </p:sp>
    </p:spTree>
    <p:extLst>
      <p:ext uri="{BB962C8B-B14F-4D97-AF65-F5344CB8AC3E}">
        <p14:creationId xmlns:p14="http://schemas.microsoft.com/office/powerpoint/2010/main" val="1019741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defRPr/>
            </a:pPr>
            <a:r>
              <a:rPr lang="en-US" sz="3000" i="1" dirty="0" smtClean="0"/>
              <a:t>[lire </a:t>
            </a:r>
            <a:r>
              <a:rPr lang="en-US" sz="3000" i="1" dirty="0" err="1" smtClean="0"/>
              <a:t>diapo</a:t>
            </a:r>
            <a:r>
              <a:rPr lang="en-US" sz="3000" i="1" dirty="0" smtClean="0"/>
              <a:t>]</a:t>
            </a: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8</a:t>
            </a:fld>
            <a:endParaRPr lang="en-US"/>
          </a:p>
        </p:txBody>
      </p:sp>
    </p:spTree>
    <p:extLst>
      <p:ext uri="{BB962C8B-B14F-4D97-AF65-F5344CB8AC3E}">
        <p14:creationId xmlns:p14="http://schemas.microsoft.com/office/powerpoint/2010/main" val="51887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Contrairement à “l’égalité de genre”, “l’équité de genre” représente le processus pour atteindre l'égalité. </a:t>
            </a:r>
            <a:endParaRPr lang="en-US" sz="1200" kern="1200" dirty="0" smtClean="0">
              <a:solidFill>
                <a:schemeClr val="tx1"/>
              </a:solidFill>
              <a:effectLst/>
              <a:latin typeface="Arial" charset="0"/>
              <a:ea typeface="+mn-ea"/>
              <a:cs typeface="+mn-cs"/>
            </a:endParaRPr>
          </a:p>
          <a:p>
            <a:r>
              <a:rPr lang="en-US" sz="1200" kern="1200" dirty="0" smtClean="0">
                <a:solidFill>
                  <a:schemeClr val="tx1"/>
                </a:solidFill>
                <a:effectLst/>
                <a:latin typeface="Arial" charset="0"/>
                <a:ea typeface="+mn-ea"/>
                <a:cs typeface="+mn-cs"/>
              </a:rPr>
              <a:t>[</a:t>
            </a:r>
            <a:r>
              <a:rPr lang="fr-FR" sz="1200" i="1" kern="1200" dirty="0" smtClean="0">
                <a:solidFill>
                  <a:schemeClr val="tx1"/>
                </a:solidFill>
                <a:effectLst/>
                <a:latin typeface="Arial" charset="0"/>
                <a:ea typeface="+mn-ea"/>
                <a:cs typeface="+mn-cs"/>
              </a:rPr>
              <a:t>lire diapo</a:t>
            </a:r>
            <a:r>
              <a:rPr lang="en-US" sz="1200" kern="1200" dirty="0" smtClean="0">
                <a:solidFill>
                  <a:schemeClr val="tx1"/>
                </a:solidFill>
                <a:effectLst/>
                <a:latin typeface="Arial" charset="0"/>
                <a:ea typeface="+mn-ea"/>
                <a:cs typeface="+mn-cs"/>
              </a:rPr>
              <a:t>] </a:t>
            </a:r>
          </a:p>
          <a:p>
            <a:r>
              <a:rPr lang="fr-FR" sz="1200" kern="1200" dirty="0" smtClean="0">
                <a:solidFill>
                  <a:schemeClr val="tx1"/>
                </a:solidFill>
                <a:effectLst/>
                <a:latin typeface="Arial" charset="0"/>
                <a:ea typeface="+mn-ea"/>
                <a:cs typeface="+mn-cs"/>
              </a:rPr>
              <a:t>Dans un souci d'équité, des mesures doivent être prises pour compenser les désavantages cumulatifs au niveau économique, social et politique qui empêchent les femmes et les hommes, les garçons et les filles d'opérer sur un pied d'égalité </a:t>
            </a:r>
            <a:endParaRPr lang="en-US" sz="1200" kern="1200" dirty="0" smtClean="0">
              <a:solidFill>
                <a:schemeClr val="tx1"/>
              </a:solidFill>
              <a:effectLst/>
              <a:latin typeface="Arial" charset="0"/>
              <a:ea typeface="+mn-ea"/>
              <a:cs typeface="+mn-cs"/>
            </a:endParaRPr>
          </a:p>
          <a:p>
            <a:endParaRPr lang="en-US" baseline="0" dirty="0" smtClean="0"/>
          </a:p>
          <a:p>
            <a:r>
              <a:rPr lang="fr-FR" sz="1200" kern="1200" dirty="0" smtClean="0">
                <a:solidFill>
                  <a:schemeClr val="tx1"/>
                </a:solidFill>
                <a:effectLst/>
                <a:latin typeface="Arial" charset="0"/>
                <a:ea typeface="+mn-ea"/>
                <a:cs typeface="+mn-cs"/>
              </a:rPr>
              <a:t>L’équité peut parfois sembler injuste parce qu'elle essaie de déplacer les normes de genre existantes vers l'égalité et, dans le processus, peut paraître favoriser une partie plutôt qu'une autre</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Par exemple, dans une société où les femmes n'ont pas accès au capital (p. ex., argent, marge de crédit) parce que leur rôle de genre a été d'élever des enfants et de s’occuper des tâches ménagères, une organisation que offre de crédit seulement aux femmes peut sembler injuste aux hommes qui n'ont pas accès au crédit mais l'objectif final est d’élever les femmes et les hommes au même niveau</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Quelqu’un peut-il décrire dans leurs propres mots la différence entre égalité de genre et équité de genre</a:t>
            </a:r>
            <a:r>
              <a:rPr lang="en-US" baseline="0" dirty="0" smtClean="0"/>
              <a:t>?</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9</a:t>
            </a:fld>
            <a:endParaRPr lang="en-US"/>
          </a:p>
        </p:txBody>
      </p:sp>
    </p:spTree>
    <p:extLst>
      <p:ext uri="{BB962C8B-B14F-4D97-AF65-F5344CB8AC3E}">
        <p14:creationId xmlns:p14="http://schemas.microsoft.com/office/powerpoint/2010/main" val="1610574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Maintenant, je voudrais parler de pourquoi le sexe est important pour la santé. Mais tout d'abord, je voudrais que vous me disiez pourquoi, selon vous, les questions de genre sont importantes en matière de santé. </a:t>
            </a:r>
            <a:r>
              <a:rPr lang="fr-FR" sz="1200" i="1" kern="1200" dirty="0" smtClean="0">
                <a:solidFill>
                  <a:schemeClr val="tx1"/>
                </a:solidFill>
                <a:effectLst/>
                <a:latin typeface="Arial" charset="0"/>
                <a:ea typeface="+mn-ea"/>
                <a:cs typeface="+mn-cs"/>
              </a:rPr>
              <a:t>[attendez que plusieurs personnes répondent</a:t>
            </a:r>
            <a:r>
              <a:rPr lang="fr-FR" sz="1200" kern="1200" dirty="0" smtClean="0">
                <a:solidFill>
                  <a:schemeClr val="tx1"/>
                </a:solidFill>
                <a:effectLst/>
                <a:latin typeface="Arial" charset="0"/>
                <a:ea typeface="+mn-ea"/>
                <a:cs typeface="+mn-cs"/>
              </a:rPr>
              <a:t>]</a:t>
            </a:r>
            <a:r>
              <a:rPr lang="en-US" sz="1200" kern="1200" dirty="0" smtClean="0">
                <a:solidFill>
                  <a:schemeClr val="tx1"/>
                </a:solidFill>
                <a:effectLst/>
                <a:latin typeface="Arial" charset="0"/>
                <a:ea typeface="+mn-ea"/>
                <a:cs typeface="+mn-cs"/>
              </a:rPr>
              <a:t> </a:t>
            </a:r>
            <a:endParaRPr lang="en-US"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10</a:t>
            </a:fld>
            <a:endParaRPr lang="en-US"/>
          </a:p>
        </p:txBody>
      </p:sp>
    </p:spTree>
    <p:extLst>
      <p:ext uri="{BB962C8B-B14F-4D97-AF65-F5344CB8AC3E}">
        <p14:creationId xmlns:p14="http://schemas.microsoft.com/office/powerpoint/2010/main" val="3608684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Tout d'abord, la raison pour laquelle nous devons réfléchir sur la question du genre en S&amp;E est parce que cela a un puissant impact sur les résultats de santé. L'inégalité de genre affecte l'état de santé et conduit à des inégalités de santé entre hommes et femmes. Dans chacun de ces cas que j'ai ici comme exemples, les normes et les valeurs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et les comportements qui en résultent, ont une incidence négative sur la santé. </a:t>
            </a: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a:t>
            </a:r>
            <a:r>
              <a:rPr lang="fr-FR" sz="1200" i="1" kern="1200" dirty="0" smtClean="0">
                <a:solidFill>
                  <a:schemeClr val="tx1"/>
                </a:solidFill>
                <a:effectLst/>
                <a:latin typeface="Arial" charset="0"/>
                <a:ea typeface="+mn-ea"/>
                <a:cs typeface="+mn-cs"/>
              </a:rPr>
              <a:t>lire les exemples</a:t>
            </a:r>
            <a:r>
              <a:rPr lang="fr-FR" sz="1200" kern="1200" dirty="0" smtClean="0">
                <a:solidFill>
                  <a:schemeClr val="tx1"/>
                </a:solidFill>
                <a:effectLst/>
                <a:latin typeface="Arial" charset="0"/>
                <a:ea typeface="+mn-ea"/>
                <a:cs typeface="+mn-cs"/>
              </a:rPr>
              <a:t>]</a:t>
            </a:r>
            <a:endParaRPr lang="en-US" sz="1200" kern="1200" dirty="0" smtClean="0">
              <a:solidFill>
                <a:schemeClr val="tx1"/>
              </a:solidFill>
              <a:effectLst/>
              <a:latin typeface="Arial" charset="0"/>
              <a:ea typeface="+mn-ea"/>
              <a:cs typeface="+mn-cs"/>
            </a:endParaRPr>
          </a:p>
          <a:p>
            <a:pPr defTabSz="914350">
              <a:defRPr/>
            </a:pPr>
            <a:endParaRPr lang="en-US" dirty="0" smtClean="0"/>
          </a:p>
          <a:p>
            <a:pPr defTabSz="914350">
              <a:defRPr/>
            </a:pPr>
            <a:r>
              <a:rPr lang="fr-FR" sz="1200" kern="1200" dirty="0" smtClean="0">
                <a:solidFill>
                  <a:schemeClr val="tx1"/>
                </a:solidFill>
                <a:effectLst/>
                <a:latin typeface="Arial" charset="0"/>
                <a:ea typeface="+mn-ea"/>
                <a:cs typeface="+mn-cs"/>
              </a:rPr>
              <a:t>L'image du genre dans un endroit et un moment donné peut être l'un des principaux obstacles - parfois l'obstacle le plus important - empêchant hommes et femmes de parvenir au mieux-être</a:t>
            </a:r>
            <a:r>
              <a:rPr lang="en-US" dirty="0" smtClean="0"/>
              <a:t>.</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444D07A3-0E0D-4A38-85B1-2E3E209298A4}" type="slidenum">
              <a:rPr lang="fr-FR" smtClean="0"/>
              <a:pPr/>
              <a:t>11</a:t>
            </a:fld>
            <a:endParaRPr lang="fr-FR"/>
          </a:p>
        </p:txBody>
      </p:sp>
    </p:spTree>
    <p:extLst>
      <p:ext uri="{BB962C8B-B14F-4D97-AF65-F5344CB8AC3E}">
        <p14:creationId xmlns:p14="http://schemas.microsoft.com/office/powerpoint/2010/main" val="3466965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Cela fait 25 ans que des études documentent le fait que le genre, mesuré avec divers moyens, influence toute une gamme de résultats de santé, y compris le VIH/SIDA. Cet effet a montré être indépendant d’autres facteurs. </a:t>
            </a:r>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Cela vaut pour presque tous les effets sur la santé étudiés. </a:t>
            </a:r>
          </a:p>
          <a:p>
            <a:endParaRPr lang="en-US" sz="1200" kern="1200" dirty="0" smtClean="0">
              <a:solidFill>
                <a:schemeClr val="tx1"/>
              </a:solidFill>
              <a:effectLst/>
              <a:latin typeface="Arial" charset="0"/>
              <a:ea typeface="+mn-ea"/>
              <a:cs typeface="+mn-cs"/>
            </a:endParaRPr>
          </a:p>
          <a:p>
            <a:r>
              <a:rPr lang="en-US" sz="1200" i="1" kern="1200" dirty="0" smtClean="0">
                <a:solidFill>
                  <a:schemeClr val="tx1"/>
                </a:solidFill>
                <a:effectLst/>
                <a:latin typeface="Arial" charset="0"/>
                <a:ea typeface="+mn-ea"/>
                <a:cs typeface="+mn-cs"/>
              </a:rPr>
              <a:t>[voir diapo]</a:t>
            </a:r>
            <a:endParaRPr lang="en-US" sz="1200" kern="1200" dirty="0" smtClean="0">
              <a:solidFill>
                <a:schemeClr val="tx1"/>
              </a:solidFill>
              <a:effectLst/>
              <a:latin typeface="Arial" charset="0"/>
              <a:ea typeface="+mn-ea"/>
              <a:cs typeface="+mn-cs"/>
            </a:endParaRPr>
          </a:p>
          <a:p>
            <a:endParaRPr lang="en-US" dirty="0" smtClean="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09" indent="-285734" eaLnBrk="0" hangingPunct="0">
              <a:defRPr>
                <a:solidFill>
                  <a:schemeClr val="tx1"/>
                </a:solidFill>
                <a:latin typeface="Arial" charset="0"/>
              </a:defRPr>
            </a:lvl2pPr>
            <a:lvl3pPr marL="1142937" indent="-228587" eaLnBrk="0" hangingPunct="0">
              <a:defRPr>
                <a:solidFill>
                  <a:schemeClr val="tx1"/>
                </a:solidFill>
                <a:latin typeface="Arial" charset="0"/>
              </a:defRPr>
            </a:lvl3pPr>
            <a:lvl4pPr marL="1600112" indent="-228587" eaLnBrk="0" hangingPunct="0">
              <a:defRPr>
                <a:solidFill>
                  <a:schemeClr val="tx1"/>
                </a:solidFill>
                <a:latin typeface="Arial" charset="0"/>
              </a:defRPr>
            </a:lvl4pPr>
            <a:lvl5pPr marL="2057287" indent="-228587" eaLnBrk="0" hangingPunct="0">
              <a:defRPr>
                <a:solidFill>
                  <a:schemeClr val="tx1"/>
                </a:solidFill>
                <a:latin typeface="Arial" charset="0"/>
              </a:defRPr>
            </a:lvl5pPr>
            <a:lvl6pPr marL="2514461" indent="-228587" eaLnBrk="0" fontAlgn="base" hangingPunct="0">
              <a:spcBef>
                <a:spcPct val="0"/>
              </a:spcBef>
              <a:spcAft>
                <a:spcPct val="0"/>
              </a:spcAft>
              <a:defRPr>
                <a:solidFill>
                  <a:schemeClr val="tx1"/>
                </a:solidFill>
                <a:latin typeface="Arial" charset="0"/>
              </a:defRPr>
            </a:lvl6pPr>
            <a:lvl7pPr marL="2971635" indent="-228587" eaLnBrk="0" fontAlgn="base" hangingPunct="0">
              <a:spcBef>
                <a:spcPct val="0"/>
              </a:spcBef>
              <a:spcAft>
                <a:spcPct val="0"/>
              </a:spcAft>
              <a:defRPr>
                <a:solidFill>
                  <a:schemeClr val="tx1"/>
                </a:solidFill>
                <a:latin typeface="Arial" charset="0"/>
              </a:defRPr>
            </a:lvl7pPr>
            <a:lvl8pPr marL="3428810" indent="-228587" eaLnBrk="0" fontAlgn="base" hangingPunct="0">
              <a:spcBef>
                <a:spcPct val="0"/>
              </a:spcBef>
              <a:spcAft>
                <a:spcPct val="0"/>
              </a:spcAft>
              <a:defRPr>
                <a:solidFill>
                  <a:schemeClr val="tx1"/>
                </a:solidFill>
                <a:latin typeface="Arial" charset="0"/>
              </a:defRPr>
            </a:lvl8pPr>
            <a:lvl9pPr marL="3885985" indent="-228587" eaLnBrk="0" fontAlgn="base" hangingPunct="0">
              <a:spcBef>
                <a:spcPct val="0"/>
              </a:spcBef>
              <a:spcAft>
                <a:spcPct val="0"/>
              </a:spcAft>
              <a:defRPr>
                <a:solidFill>
                  <a:schemeClr val="tx1"/>
                </a:solidFill>
                <a:latin typeface="Arial" charset="0"/>
              </a:defRPr>
            </a:lvl9pPr>
          </a:lstStyle>
          <a:p>
            <a:pPr eaLnBrk="1" hangingPunct="1"/>
            <a:fld id="{DE30D868-9FEF-4778-AEFC-DDF670009D83}" type="slidenum">
              <a:rPr lang="en-US" smtClean="0"/>
              <a:pPr eaLnBrk="1" hangingPunct="1"/>
              <a:t>12</a:t>
            </a:fld>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b="0" i="1" kern="1200" dirty="0" smtClean="0">
                <a:solidFill>
                  <a:schemeClr val="tx1"/>
                </a:solidFill>
                <a:effectLst/>
                <a:latin typeface="Arial" charset="0"/>
                <a:ea typeface="+mn-ea"/>
                <a:cs typeface="+mn-cs"/>
              </a:rPr>
              <a:t>[lire la diapo]. </a:t>
            </a:r>
            <a:r>
              <a:rPr lang="fr-FR" sz="1200" b="0" kern="1200" dirty="0" smtClean="0">
                <a:solidFill>
                  <a:schemeClr val="tx1"/>
                </a:solidFill>
                <a:effectLst/>
                <a:latin typeface="Arial" charset="0"/>
                <a:ea typeface="+mn-ea"/>
                <a:cs typeface="+mn-cs"/>
              </a:rPr>
              <a:t>La première étape est de collecter et rapporter les données ventilées par sexe. Souvent, les données sont collectées ventilées par sexe ou bien il est facilement possible de collecter les données de cette façon, mais les résultats ventilés par sexe ne sont pas analysés et rapportés ou alors la conception de la collecte de données ou son système omet la désagrégation par sexe</a:t>
            </a:r>
            <a:r>
              <a:rPr lang="en-US" b="0" baseline="0" dirty="0" smtClean="0"/>
              <a:t>.</a:t>
            </a:r>
          </a:p>
          <a:p>
            <a:endParaRPr lang="en-US" baseline="0" dirty="0" smtClean="0"/>
          </a:p>
          <a:p>
            <a:r>
              <a:rPr lang="fr-FR" sz="1200" kern="1200" dirty="0" smtClean="0">
                <a:solidFill>
                  <a:schemeClr val="tx1"/>
                </a:solidFill>
                <a:effectLst/>
                <a:latin typeface="Arial" charset="0"/>
                <a:ea typeface="+mn-ea"/>
                <a:cs typeface="+mn-cs"/>
              </a:rPr>
              <a:t>Vous devez aussi vous efforcer de mettre en place de la formation et des stages de perfectionnement pour le personnel du système de S&amp;E sur ce que veut dire adresser la question du genre par le biais du S&amp;E</a:t>
            </a:r>
            <a:r>
              <a:rPr lang="en-US" baseline="0" dirty="0" smtClean="0"/>
              <a:t>.</a:t>
            </a:r>
          </a:p>
          <a:p>
            <a:endParaRPr lang="en-US" baseline="0" dirty="0" smtClean="0"/>
          </a:p>
          <a:p>
            <a:r>
              <a:rPr lang="fr-FR" sz="1200" kern="1200" dirty="0" smtClean="0">
                <a:solidFill>
                  <a:schemeClr val="tx1"/>
                </a:solidFill>
                <a:effectLst/>
                <a:latin typeface="Arial" charset="0"/>
                <a:ea typeface="+mn-ea"/>
                <a:cs typeface="+mn-cs"/>
              </a:rPr>
              <a:t>Votre S&amp;E doit avoir des composantes axées sur le genre afin de mesurer les progrès et l'impact de l'intégration du genre dans les programmes</a:t>
            </a:r>
            <a:r>
              <a:rPr lang="en-US" baseline="0" dirty="0" smtClean="0"/>
              <a:t>.</a:t>
            </a:r>
          </a:p>
          <a:p>
            <a:endParaRPr lang="en-US" baseline="0" dirty="0" smtClean="0"/>
          </a:p>
          <a:p>
            <a:r>
              <a:rPr lang="fr-FR" sz="1200" kern="1200" dirty="0" smtClean="0">
                <a:solidFill>
                  <a:schemeClr val="tx1"/>
                </a:solidFill>
                <a:effectLst/>
                <a:latin typeface="Arial" charset="0"/>
                <a:ea typeface="+mn-ea"/>
                <a:cs typeface="+mn-cs"/>
              </a:rPr>
              <a:t>Enfin, les parties prenantes doivent être impliquées à tous les niveaux, durant tout le processus</a:t>
            </a:r>
            <a:r>
              <a:rPr lang="en-US" baseline="0" dirty="0" smtClean="0"/>
              <a:t>.</a:t>
            </a: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13</a:t>
            </a:fld>
            <a:endParaRPr lang="en-US" dirty="0"/>
          </a:p>
        </p:txBody>
      </p:sp>
    </p:spTree>
    <p:extLst>
      <p:ext uri="{BB962C8B-B14F-4D97-AF65-F5344CB8AC3E}">
        <p14:creationId xmlns:p14="http://schemas.microsoft.com/office/powerpoint/2010/main" val="3712170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Durant la dernière décennie, à la suite des preuves à l'appui de l'intégration du concept de genre dans le contexte des programmes de santé, les donateurs multilatéraux et bilatéraux se sont davantage concentrés sur l'intégration de l'égalité des sexes</a:t>
            </a:r>
            <a:r>
              <a:rPr lang="en-US" sz="1200" kern="1200" dirty="0" smtClean="0">
                <a:solidFill>
                  <a:schemeClr val="tx1"/>
                </a:solidFill>
                <a:effectLst/>
                <a:latin typeface="Arial" charset="0"/>
                <a:ea typeface="+mn-ea"/>
                <a:cs typeface="+mn-cs"/>
              </a:rPr>
              <a:t>.  </a:t>
            </a:r>
          </a:p>
          <a:p>
            <a:endParaRPr lang="en-US" sz="1200" kern="1200" dirty="0" smtClean="0">
              <a:solidFill>
                <a:schemeClr val="tx1"/>
              </a:solidFill>
              <a:effectLst/>
              <a:latin typeface="Arial" charset="0"/>
              <a:ea typeface="+mn-ea"/>
              <a:cs typeface="+mn-cs"/>
            </a:endParaRPr>
          </a:p>
          <a:p>
            <a:endParaRPr lang="en-US" sz="1200" kern="1200" dirty="0" smtClean="0">
              <a:solidFill>
                <a:schemeClr val="tx1"/>
              </a:solidFill>
              <a:effectLst/>
              <a:latin typeface="Arial" charset="0"/>
              <a:ea typeface="+mn-ea"/>
              <a:cs typeface="+mn-cs"/>
            </a:endParaRPr>
          </a:p>
          <a:p>
            <a:r>
              <a:rPr lang="fr-FR" sz="1200" i="1" kern="1200" dirty="0" smtClean="0">
                <a:solidFill>
                  <a:schemeClr val="tx1"/>
                </a:solidFill>
                <a:effectLst/>
                <a:latin typeface="Arial" charset="0"/>
                <a:ea typeface="+mn-ea"/>
                <a:cs typeface="+mn-cs"/>
              </a:rPr>
              <a:t>[note au présentateur : selon l'auditoire et le temps disponible, vous pouvez envisager de sauter une ou plusieurs de ces diapositives sur la politique des donateurs. Vous pourriez en montrer juste une ou deux à titre d'exemple, au lieu de les passer toutes en revue]</a:t>
            </a:r>
            <a:endParaRPr lang="en-US" sz="1200" kern="1200" dirty="0" smtClean="0">
              <a:solidFill>
                <a:schemeClr val="tx1"/>
              </a:solidFill>
              <a:effectLst/>
              <a:latin typeface="Arial" charset="0"/>
              <a:ea typeface="+mn-ea"/>
              <a:cs typeface="+mn-cs"/>
            </a:endParaRPr>
          </a:p>
          <a:p>
            <a:endParaRPr lang="en-US" i="0" dirty="0" smtClean="0"/>
          </a:p>
          <a:p>
            <a:r>
              <a:rPr lang="fr-FR" sz="1200" kern="1200" dirty="0" smtClean="0">
                <a:solidFill>
                  <a:schemeClr val="tx1"/>
                </a:solidFill>
                <a:effectLst/>
                <a:latin typeface="Arial" charset="0"/>
                <a:ea typeface="+mn-ea"/>
                <a:cs typeface="+mn-cs"/>
              </a:rPr>
              <a:t>Sur ces prochaines diapositives, je vais décrire brièvement la politique de plusieurs grands donateurs sur la question du genre.</a:t>
            </a:r>
          </a:p>
          <a:p>
            <a:endParaRPr lang="en-US" sz="1200" kern="1200" dirty="0" smtClean="0">
              <a:solidFill>
                <a:schemeClr val="tx1"/>
              </a:solidFill>
              <a:effectLst/>
              <a:latin typeface="Arial" charset="0"/>
              <a:ea typeface="+mn-ea"/>
              <a:cs typeface="+mn-cs"/>
            </a:endParaRPr>
          </a:p>
          <a:p>
            <a:r>
              <a:rPr lang="en-US" sz="1200" i="1" kern="1200" dirty="0" smtClean="0">
                <a:solidFill>
                  <a:schemeClr val="tx1"/>
                </a:solidFill>
                <a:effectLst/>
                <a:latin typeface="Arial" charset="0"/>
                <a:ea typeface="+mn-ea"/>
                <a:cs typeface="+mn-cs"/>
              </a:rPr>
              <a:t>[lire la </a:t>
            </a:r>
            <a:r>
              <a:rPr lang="en-US" sz="1200" i="1" kern="1200" dirty="0" err="1" smtClean="0">
                <a:solidFill>
                  <a:schemeClr val="tx1"/>
                </a:solidFill>
                <a:effectLst/>
                <a:latin typeface="Arial" charset="0"/>
                <a:ea typeface="+mn-ea"/>
                <a:cs typeface="+mn-cs"/>
              </a:rPr>
              <a:t>diapositive</a:t>
            </a:r>
            <a:r>
              <a:rPr lang="en-US" sz="1200" i="1" kern="1200" dirty="0" smtClean="0">
                <a:solidFill>
                  <a:schemeClr val="tx1"/>
                </a:solidFill>
                <a:effectLst/>
                <a:latin typeface="Arial" charset="0"/>
                <a:ea typeface="+mn-ea"/>
                <a:cs typeface="+mn-cs"/>
              </a:rPr>
              <a:t>]</a:t>
            </a:r>
            <a:endParaRPr lang="en-US"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14</a:t>
            </a:fld>
            <a:endParaRPr lang="en-US" dirty="0"/>
          </a:p>
        </p:txBody>
      </p:sp>
    </p:spTree>
    <p:extLst>
      <p:ext uri="{BB962C8B-B14F-4D97-AF65-F5344CB8AC3E}">
        <p14:creationId xmlns:p14="http://schemas.microsoft.com/office/powerpoint/2010/main" val="7001978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Comme vous le pouvez le voir, l'USAID investit beaucoup dans l'égalité  hommes-femmes et l'autonomisation de la femme. Ils sont aussi en train d’évaluer comment vous allez intégrer les considérations liées au genre dans vos programmes et votre S&amp;E quand ils décideront qui financer</a:t>
            </a:r>
            <a:r>
              <a:rPr lang="en-US" baseline="0" dirty="0" smtClean="0"/>
              <a:t>.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15</a:t>
            </a:fld>
            <a:endParaRPr lang="en-US" dirty="0"/>
          </a:p>
        </p:txBody>
      </p:sp>
    </p:spTree>
    <p:extLst>
      <p:ext uri="{BB962C8B-B14F-4D97-AF65-F5344CB8AC3E}">
        <p14:creationId xmlns:p14="http://schemas.microsoft.com/office/powerpoint/2010/main" val="7756271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FR" sz="1200" kern="1200" dirty="0" smtClean="0">
                <a:solidFill>
                  <a:schemeClr val="tx1"/>
                </a:solidFill>
                <a:effectLst/>
                <a:latin typeface="Arial" charset="0"/>
                <a:ea typeface="+mn-ea"/>
                <a:cs typeface="+mn-cs"/>
              </a:rPr>
              <a:t>L'USAID a aussi récemment publié sa Stratégie pour prévenir et combattre la violence sexiste. Vous pouvez voir ici que le but de cette stratégie consiste à </a:t>
            </a:r>
            <a:r>
              <a:rPr lang="fr-FR" sz="1200" i="1" kern="1200" dirty="0" smtClean="0">
                <a:solidFill>
                  <a:schemeClr val="tx1"/>
                </a:solidFill>
                <a:effectLst/>
                <a:latin typeface="Arial" charset="0"/>
                <a:ea typeface="+mn-ea"/>
                <a:cs typeface="+mn-cs"/>
              </a:rPr>
              <a:t>[lire but]. </a:t>
            </a:r>
            <a:r>
              <a:rPr lang="fr-FR" sz="1200" kern="1200" dirty="0" smtClean="0">
                <a:solidFill>
                  <a:schemeClr val="tx1"/>
                </a:solidFill>
                <a:effectLst/>
                <a:latin typeface="Arial" charset="0"/>
                <a:ea typeface="+mn-ea"/>
                <a:cs typeface="+mn-cs"/>
              </a:rPr>
              <a:t>La stratégie définit en particulier une façon de mesurer les progrès accomplis vers la réalisation des objectifs de prévention et d'intervention en matière de violence sexiste et décrit les étapes suivantes de l'USAID dans ce domaine</a:t>
            </a:r>
            <a:r>
              <a:rPr lang="en-US" i="0" baseline="0" dirty="0" smtClean="0"/>
              <a:t>.</a:t>
            </a:r>
            <a:endParaRPr lang="en-US" i="1" baseline="0" dirty="0" smtClean="0"/>
          </a:p>
          <a:p>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16</a:t>
            </a:fld>
            <a:endParaRPr lang="en-US" dirty="0"/>
          </a:p>
        </p:txBody>
      </p:sp>
    </p:spTree>
    <p:extLst>
      <p:ext uri="{BB962C8B-B14F-4D97-AF65-F5344CB8AC3E}">
        <p14:creationId xmlns:p14="http://schemas.microsoft.com/office/powerpoint/2010/main" val="3921018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De même, PEPFAR exige l'intégration des genres dans tous les secteurs programmatiques. </a:t>
            </a:r>
          </a:p>
          <a:p>
            <a:endParaRPr lang="en-US" sz="1100" kern="1200" dirty="0" smtClean="0">
              <a:solidFill>
                <a:schemeClr val="tx1"/>
              </a:solidFill>
              <a:effectLst/>
              <a:latin typeface="Arial" charset="0"/>
              <a:ea typeface="+mn-ea"/>
              <a:cs typeface="+mn-cs"/>
            </a:endParaRPr>
          </a:p>
          <a:p>
            <a:r>
              <a:rPr lang="fr-FR" sz="1200" kern="1200" noProof="0" dirty="0" smtClean="0">
                <a:solidFill>
                  <a:schemeClr val="tx1"/>
                </a:solidFill>
                <a:effectLst/>
                <a:latin typeface="Arial" charset="0"/>
                <a:ea typeface="+mn-ea"/>
                <a:cs typeface="+mn-cs"/>
              </a:rPr>
              <a:t>Ses stratégies sont les suivantes : </a:t>
            </a:r>
          </a:p>
          <a:p>
            <a:endParaRPr lang="fr-FR" sz="1100" kern="1200" noProof="0" dirty="0" smtClean="0">
              <a:solidFill>
                <a:schemeClr val="tx1"/>
              </a:solidFill>
              <a:effectLst/>
              <a:latin typeface="Arial" charset="0"/>
              <a:ea typeface="+mn-ea"/>
              <a:cs typeface="+mn-cs"/>
            </a:endParaRPr>
          </a:p>
          <a:p>
            <a:r>
              <a:rPr lang="fr-FR" sz="1200" kern="1200" noProof="0" dirty="0" smtClean="0">
                <a:solidFill>
                  <a:schemeClr val="tx1"/>
                </a:solidFill>
                <a:effectLst/>
                <a:latin typeface="Arial" charset="0"/>
                <a:ea typeface="+mn-ea"/>
                <a:cs typeface="+mn-cs"/>
              </a:rPr>
              <a:t>Accroître l'équité entre les sexes dans les activités et les services</a:t>
            </a:r>
            <a:endParaRPr lang="fr-FR" sz="1100" kern="1200" noProof="0" dirty="0" smtClean="0">
              <a:solidFill>
                <a:schemeClr val="tx1"/>
              </a:solidFill>
              <a:effectLst/>
              <a:latin typeface="Arial" charset="0"/>
              <a:ea typeface="+mn-ea"/>
              <a:cs typeface="+mn-cs"/>
            </a:endParaRPr>
          </a:p>
          <a:p>
            <a:r>
              <a:rPr lang="fr-FR" sz="1200" kern="1200" noProof="0" dirty="0" smtClean="0">
                <a:solidFill>
                  <a:schemeClr val="tx1"/>
                </a:solidFill>
                <a:effectLst/>
                <a:latin typeface="Arial" charset="0"/>
                <a:ea typeface="+mn-ea"/>
                <a:cs typeface="+mn-cs"/>
              </a:rPr>
              <a:t>Réduire la violence et la contrainte sexuelle</a:t>
            </a:r>
            <a:r>
              <a:rPr lang="fr-FR" sz="1100" kern="1200" noProof="0" dirty="0" smtClean="0">
                <a:solidFill>
                  <a:schemeClr val="tx1"/>
                </a:solidFill>
                <a:effectLst/>
                <a:latin typeface="Arial" charset="0"/>
                <a:ea typeface="+mn-ea"/>
                <a:cs typeface="+mn-cs"/>
              </a:rPr>
              <a:t> </a:t>
            </a:r>
          </a:p>
          <a:p>
            <a:r>
              <a:rPr lang="fr-FR" sz="1200" kern="1200" noProof="0" dirty="0" smtClean="0">
                <a:solidFill>
                  <a:schemeClr val="tx1"/>
                </a:solidFill>
                <a:effectLst/>
                <a:latin typeface="Arial" charset="0"/>
                <a:ea typeface="+mn-ea"/>
                <a:cs typeface="+mn-cs"/>
              </a:rPr>
              <a:t>Adresser la question des normes et comportements</a:t>
            </a:r>
            <a:r>
              <a:rPr lang="fr-FR" sz="1100" kern="1200" noProof="0" dirty="0" smtClean="0">
                <a:solidFill>
                  <a:schemeClr val="tx1"/>
                </a:solidFill>
                <a:effectLst/>
                <a:latin typeface="Arial" charset="0"/>
                <a:ea typeface="+mn-ea"/>
                <a:cs typeface="+mn-cs"/>
              </a:rPr>
              <a:t> masculins</a:t>
            </a:r>
          </a:p>
          <a:p>
            <a:r>
              <a:rPr lang="fr-FR" sz="1200" kern="1200" noProof="0" dirty="0" smtClean="0">
                <a:solidFill>
                  <a:schemeClr val="tx1"/>
                </a:solidFill>
                <a:effectLst/>
                <a:latin typeface="Arial" charset="0"/>
                <a:ea typeface="+mn-ea"/>
                <a:cs typeface="+mn-cs"/>
              </a:rPr>
              <a:t>Augmenter la protection juridique des femmes</a:t>
            </a:r>
            <a:endParaRPr lang="fr-FR" sz="1100" kern="1200" noProof="0" dirty="0" smtClean="0">
              <a:solidFill>
                <a:schemeClr val="tx1"/>
              </a:solidFill>
              <a:effectLst/>
              <a:latin typeface="Arial" charset="0"/>
              <a:ea typeface="+mn-ea"/>
              <a:cs typeface="+mn-cs"/>
            </a:endParaRPr>
          </a:p>
          <a:p>
            <a:r>
              <a:rPr lang="fr-FR" sz="1200" kern="1200" noProof="0" dirty="0" smtClean="0">
                <a:solidFill>
                  <a:schemeClr val="tx1"/>
                </a:solidFill>
                <a:effectLst/>
                <a:latin typeface="Arial" charset="0"/>
                <a:ea typeface="+mn-ea"/>
                <a:cs typeface="+mn-cs"/>
              </a:rPr>
              <a:t>Accroître l'accès des femmes au revenu et aux ressources productives</a:t>
            </a:r>
            <a:r>
              <a:rPr lang="fr-FR" sz="1100" kern="1200" noProof="0" dirty="0" smtClean="0">
                <a:solidFill>
                  <a:schemeClr val="tx1"/>
                </a:solidFill>
                <a:effectLst/>
                <a:latin typeface="Arial" charset="0"/>
                <a:ea typeface="+mn-ea"/>
                <a:cs typeface="+mn-cs"/>
              </a:rPr>
              <a:t> </a:t>
            </a:r>
            <a:r>
              <a:rPr lang="fr-FR" noProof="0" dirty="0" smtClean="0"/>
              <a:t>.</a:t>
            </a:r>
          </a:p>
          <a:p>
            <a:endParaRPr lang="en-US" dirty="0"/>
          </a:p>
        </p:txBody>
      </p:sp>
      <p:sp>
        <p:nvSpPr>
          <p:cNvPr id="4" name="Slide Number Placeholder 3"/>
          <p:cNvSpPr>
            <a:spLocks noGrp="1"/>
          </p:cNvSpPr>
          <p:nvPr>
            <p:ph type="sldNum" sz="quarter" idx="10"/>
          </p:nvPr>
        </p:nvSpPr>
        <p:spPr/>
        <p:txBody>
          <a:bodyPr/>
          <a:lstStyle/>
          <a:p>
            <a:pPr>
              <a:defRPr/>
            </a:pPr>
            <a:fld id="{0B5956F1-A259-4BFC-9DE0-8D776B2A79F3}" type="slidenum">
              <a:rPr lang="en-US" smtClean="0"/>
              <a:pPr>
                <a:defRPr/>
              </a:pPr>
              <a:t>17</a:t>
            </a:fld>
            <a:endParaRPr lang="en-US" dirty="0"/>
          </a:p>
        </p:txBody>
      </p:sp>
    </p:spTree>
    <p:extLst>
      <p:ext uri="{BB962C8B-B14F-4D97-AF65-F5344CB8AC3E}">
        <p14:creationId xmlns:p14="http://schemas.microsoft.com/office/powerpoint/2010/main" val="3864220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Pareil pour l'Organisation mondiale de la santé. Vous pouvez voir dans les deux dernières points qu'ils veulent une participation égale des hommes et des femmes dans le processus de prise de décision et que la gestion du rendement doit inclure le suivi et l'évaluation de l'intégration de genre. </a:t>
            </a:r>
          </a:p>
          <a:p>
            <a:endParaRPr lang="en-US" sz="1200" kern="1200" dirty="0" smtClean="0">
              <a:solidFill>
                <a:schemeClr val="tx1"/>
              </a:solidFill>
              <a:effectLst/>
              <a:latin typeface="Arial" charset="0"/>
              <a:ea typeface="+mn-ea"/>
              <a:cs typeface="+mn-cs"/>
            </a:endParaRPr>
          </a:p>
          <a:p>
            <a:r>
              <a:rPr lang="fr-FR" sz="1200" i="1" kern="1200" dirty="0" smtClean="0">
                <a:solidFill>
                  <a:schemeClr val="tx1"/>
                </a:solidFill>
                <a:effectLst/>
                <a:latin typeface="Arial" charset="0"/>
                <a:ea typeface="+mn-ea"/>
                <a:cs typeface="+mn-cs"/>
              </a:rPr>
              <a:t>[passer brièvement la diapo en revue]</a:t>
            </a:r>
            <a:endParaRPr lang="en-US" sz="1200" kern="1200" dirty="0">
              <a:solidFill>
                <a:schemeClr val="tx1"/>
              </a:solidFill>
              <a:effectLst/>
              <a:latin typeface="Arial" charset="0"/>
              <a:ea typeface="+mn-ea"/>
              <a:cs typeface="+mn-cs"/>
            </a:endParaRPr>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9FF43A2-1B12-4331-8997-47B7EDB99962}" type="slidenum">
              <a:rPr lang="en-US" smtClean="0"/>
              <a:pPr eaLnBrk="1" hangingPunct="1"/>
              <a:t>18</a:t>
            </a:fld>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Un autre motif de changement de la Banque mondiale est d’élargir les possibilités économiques des femmes et des filles. Alors que les niveaux d’éducation et de santé des femmes et des filles et des niveaux de santé se sont améliorés dans la plupart des pays pauvres, les progrès sur l'amélioration de leurs possibilités économiques sont à la traîne. Ceci est inefficace, car une plus grande participation féminine au marché du travail et un accroissement des gains réalisés par des femmes sont associés avec une réduction de la pauvreté et une accélération de la croissance. C'est aussi pourquoi GAP se concentre sur la facilitation du passage des filles de l'école au travail. Non seulement les femmes bénéficieront de leur autonomisation économique mais aussi les hommes, les enfants et toute la société dans son ensemble</a:t>
            </a:r>
            <a:r>
              <a:rPr lang="en-US" dirty="0" smtClean="0"/>
              <a:t>.</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19</a:t>
            </a:fld>
            <a:endParaRPr lang="en-US" dirty="0"/>
          </a:p>
        </p:txBody>
      </p:sp>
    </p:spTree>
    <p:extLst>
      <p:ext uri="{BB962C8B-B14F-4D97-AF65-F5344CB8AC3E}">
        <p14:creationId xmlns:p14="http://schemas.microsoft.com/office/powerpoint/2010/main" val="1530296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L'ONUSIDA a également un Cadre d'action sur la question du genre, tel que décrit ici.</a:t>
            </a:r>
          </a:p>
          <a:p>
            <a:endParaRPr lang="en-US" sz="1200" kern="1200" dirty="0" smtClean="0">
              <a:solidFill>
                <a:schemeClr val="tx1"/>
              </a:solidFill>
              <a:effectLst/>
              <a:latin typeface="Arial" charset="0"/>
              <a:ea typeface="+mn-ea"/>
              <a:cs typeface="+mn-cs"/>
            </a:endParaRPr>
          </a:p>
          <a:p>
            <a:r>
              <a:rPr lang="fr-FR" sz="1200" i="1" kern="1200" dirty="0" smtClean="0">
                <a:solidFill>
                  <a:schemeClr val="tx1"/>
                </a:solidFill>
                <a:effectLst/>
                <a:latin typeface="Arial" charset="0"/>
                <a:ea typeface="+mn-ea"/>
                <a:cs typeface="+mn-cs"/>
              </a:rPr>
              <a:t>[passer la diapo en revue]</a:t>
            </a: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Comme vous pouvez le voir, la question du genre est inextricablement liée à la santé et au développement et la plupart des principales agences de financement recherchent activement des programmes qui comportent un suivi de l’intégration du genre et collectent des indicateurs relatifs au genre</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20</a:t>
            </a:fld>
            <a:endParaRPr lang="en-US" dirty="0"/>
          </a:p>
        </p:txBody>
      </p:sp>
    </p:spTree>
    <p:extLst>
      <p:ext uri="{BB962C8B-B14F-4D97-AF65-F5344CB8AC3E}">
        <p14:creationId xmlns:p14="http://schemas.microsoft.com/office/powerpoint/2010/main" val="449722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FR" sz="1200" kern="1200" dirty="0" smtClean="0">
                <a:solidFill>
                  <a:schemeClr val="tx1"/>
                </a:solidFill>
                <a:effectLst/>
                <a:latin typeface="Arial" charset="0"/>
                <a:ea typeface="+mn-ea"/>
                <a:cs typeface="+mn-cs"/>
              </a:rPr>
              <a:t>C’est dans le domaine du VIH que l’on commencé, plus rapidement que dans d'autres secteurs de santé publique, à prendre en compte la question du genre. Sur cette diapositive, nous voyons les déclarations sur l'importance du genre pour le VIH/SIDA faites par des leaders dans ce domaine</a:t>
            </a:r>
            <a:r>
              <a:rPr lang="en-US" baseline="0" dirty="0" smtClean="0"/>
              <a:t>.</a:t>
            </a: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fr-FR" sz="1200" kern="1200" dirty="0" smtClean="0">
                <a:solidFill>
                  <a:schemeClr val="tx1"/>
                </a:solidFill>
                <a:effectLst/>
                <a:latin typeface="Arial" charset="0"/>
                <a:ea typeface="+mn-ea"/>
                <a:cs typeface="+mn-cs"/>
              </a:rPr>
              <a:t>En fait, tous les bailleurs de fonds mondiaux ont reconnu que le genre constitue un des principaux moteurs du VIH/SIDA dans le monde. PEPFAR, le Fonds mondial de lutte contre le sida, la tuberculose et le paludisme, ONUSIDA, l’OMS ont tous des démarches stratégiques axées spécifiquement sur la question du genre. Au niveau mondial, il y a une demande pour aborder la question de l'égalité de genre dans tous les aspects des programmes de VIH/SIDA</a:t>
            </a:r>
            <a:r>
              <a:rPr lang="en-US" dirty="0" smtClean="0"/>
              <a:t>.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smtClean="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895E902-71A4-455A-91D9-2B478881AA9D}" type="slidenum">
              <a:rPr lang="en-US" smtClean="0"/>
              <a:pPr eaLnBrk="1" hangingPunct="1"/>
              <a:t>21</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Le genre a un fort impact sur tous les résultats associés avec la lutte contre le VIH/SIDA. L'épidémie de SIDA en Afrique subsaharienne est de plus en plus féminine. Dans le monde entier, selon l’endroit, entre 15 % et 71 % des femmes ont connu la violence conjugale dans le courant de leur vie. Les études ont montré que la violence contre les femmes est un recoupement évident du genre et de la santé et que c'est un des moteurs du VIH</a:t>
            </a:r>
            <a:r>
              <a:rPr lang="en-US" sz="1200" kern="1200" baseline="0" dirty="0" smtClean="0">
                <a:solidFill>
                  <a:schemeClr val="tx1"/>
                </a:solidFill>
                <a:effectLst/>
                <a:latin typeface="Arial" charset="0"/>
                <a:ea typeface="+mn-ea"/>
                <a:cs typeface="+mn-cs"/>
              </a:rPr>
              <a:t>. </a:t>
            </a:r>
            <a:endParaRPr lang="en-US" sz="1200" kern="1200" dirty="0" smtClean="0">
              <a:solidFill>
                <a:schemeClr val="tx1"/>
              </a:solidFill>
              <a:effectLst/>
              <a:latin typeface="Arial" charset="0"/>
              <a:ea typeface="+mn-ea"/>
              <a:cs typeface="+mn-cs"/>
            </a:endParaRPr>
          </a:p>
          <a:p>
            <a:endParaRPr lang="en-US" sz="1200" kern="1200" dirty="0" smtClean="0">
              <a:solidFill>
                <a:schemeClr val="tx1"/>
              </a:solidFill>
              <a:effectLst/>
              <a:latin typeface="Arial" charset="0"/>
              <a:ea typeface="+mn-ea"/>
              <a:cs typeface="+mn-cs"/>
            </a:endParaRPr>
          </a:p>
          <a:p>
            <a:endParaRPr lang="en-US" sz="1200" kern="1200" dirty="0" smtClean="0">
              <a:solidFill>
                <a:schemeClr val="tx1"/>
              </a:solidFill>
              <a:effectLst/>
              <a:latin typeface="Arial" charset="0"/>
              <a:ea typeface="+mn-ea"/>
              <a:cs typeface="+mn-cs"/>
            </a:endParaRPr>
          </a:p>
          <a:p>
            <a:r>
              <a:rPr lang="en-US" sz="1200" kern="1200" dirty="0" smtClean="0">
                <a:solidFill>
                  <a:schemeClr val="tx1"/>
                </a:solidFill>
                <a:effectLst/>
                <a:latin typeface="Arial" charset="0"/>
                <a:ea typeface="+mn-ea"/>
                <a:cs typeface="+mn-cs"/>
              </a:rPr>
              <a:t>Image:</a:t>
            </a:r>
            <a:r>
              <a:rPr lang="en-US" sz="1200" kern="1200" baseline="0" dirty="0" smtClean="0">
                <a:solidFill>
                  <a:schemeClr val="tx1"/>
                </a:solidFill>
                <a:effectLst/>
                <a:latin typeface="Arial" charset="0"/>
                <a:ea typeface="+mn-ea"/>
                <a:cs typeface="+mn-cs"/>
              </a:rPr>
              <a:t> http://developmentdiaries.com/malawi-drilled-on-gender-transformative-hiv-programming-approach/</a:t>
            </a:r>
            <a:endParaRPr lang="en-US" dirty="0"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37CE306-2B07-4843-8070-9B2D2077A340}" type="slidenum">
              <a:rPr lang="en-US" smtClean="0"/>
              <a:pPr eaLnBrk="1" hangingPunct="1"/>
              <a:t>22</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Voici quelques exemples de l'impact  des inégalités de genre sur les programmes de VIH/SIDA. </a:t>
            </a:r>
            <a:r>
              <a:rPr lang="fr-FR" sz="1200" i="1" kern="1200" dirty="0" smtClean="0">
                <a:solidFill>
                  <a:schemeClr val="tx1"/>
                </a:solidFill>
                <a:effectLst/>
                <a:latin typeface="Arial" charset="0"/>
                <a:ea typeface="+mn-ea"/>
                <a:cs typeface="+mn-cs"/>
              </a:rPr>
              <a:t>[passez la diapo en revue]</a:t>
            </a: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Pouvez-vous penser à d'autres exemples? </a:t>
            </a:r>
          </a:p>
          <a:p>
            <a:endParaRPr lang="en-US" sz="1200" kern="1200" dirty="0" smtClean="0">
              <a:solidFill>
                <a:schemeClr val="tx1"/>
              </a:solidFill>
              <a:effectLst/>
              <a:latin typeface="Arial" charset="0"/>
              <a:ea typeface="+mn-ea"/>
              <a:cs typeface="+mn-cs"/>
            </a:endParaRPr>
          </a:p>
          <a:p>
            <a:r>
              <a:rPr lang="fr-FR" sz="1200" i="1" kern="1200" dirty="0" smtClean="0">
                <a:solidFill>
                  <a:schemeClr val="tx1"/>
                </a:solidFill>
                <a:effectLst/>
                <a:latin typeface="Arial" charset="0"/>
                <a:ea typeface="+mn-ea"/>
                <a:cs typeface="+mn-cs"/>
              </a:rPr>
              <a:t>[attendez les réponses et discuter]</a:t>
            </a:r>
            <a:endParaRPr lang="en-US" sz="1200" kern="1200" dirty="0">
              <a:solidFill>
                <a:schemeClr val="tx1"/>
              </a:solidFill>
              <a:effectLst/>
              <a:latin typeface="Arial" charset="0"/>
              <a:ea typeface="+mn-ea"/>
              <a:cs typeface="+mn-cs"/>
            </a:endParaRPr>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87855F6-FE1D-4329-B8A3-0FFD234AC6A3}" type="slidenum">
              <a:rPr lang="en-US" smtClean="0"/>
              <a:pPr eaLnBrk="1" hangingPunct="1"/>
              <a:t>23</a:t>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baseline="0" noProof="0" dirty="0" smtClean="0">
              <a:solidFill>
                <a:schemeClr val="tx2">
                  <a:lumMod val="75000"/>
                </a:schemeClr>
              </a:solidFill>
            </a:endParaRPr>
          </a:p>
          <a:p>
            <a:r>
              <a:rPr lang="fr-FR" sz="1200" kern="1200" noProof="0" dirty="0" smtClean="0">
                <a:solidFill>
                  <a:schemeClr val="tx1"/>
                </a:solidFill>
                <a:effectLst/>
                <a:latin typeface="Arial" charset="0"/>
                <a:ea typeface="+mn-ea"/>
                <a:cs typeface="+mn-cs"/>
              </a:rPr>
              <a:t>Voici un schéma des types de programmation axés sur le genre et qui montre comment seront affectés les résultats des programmes: </a:t>
            </a:r>
            <a:r>
              <a:rPr lang="fr-FR" sz="1200" u="sng" kern="1200" noProof="0" dirty="0" smtClean="0">
                <a:solidFill>
                  <a:schemeClr val="tx1"/>
                </a:solidFill>
                <a:effectLst/>
                <a:latin typeface="Arial" charset="0"/>
                <a:ea typeface="+mn-ea"/>
                <a:cs typeface="+mn-cs"/>
              </a:rPr>
              <a:t>tous les programmes qui prennent le genre en compte sont situés quelque part sur ce continuum</a:t>
            </a:r>
            <a:r>
              <a:rPr lang="fr-FR" u="sng" noProof="0" dirty="0" smtClean="0"/>
              <a:t>. </a:t>
            </a:r>
          </a:p>
          <a:p>
            <a:endParaRPr lang="fr-FR" noProof="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fr-FR" sz="1200" kern="1200" noProof="0" dirty="0" smtClean="0">
                <a:solidFill>
                  <a:schemeClr val="tx1"/>
                </a:solidFill>
                <a:effectLst/>
                <a:latin typeface="Arial" charset="0"/>
                <a:ea typeface="+mn-ea"/>
                <a:cs typeface="+mn-cs"/>
              </a:rPr>
              <a:t>Le </a:t>
            </a:r>
            <a:r>
              <a:rPr lang="fr-FR" sz="1200" b="1" u="sng" kern="1200" noProof="0" dirty="0" smtClean="0">
                <a:solidFill>
                  <a:schemeClr val="tx1"/>
                </a:solidFill>
                <a:effectLst/>
                <a:latin typeface="Arial" charset="0"/>
                <a:ea typeface="+mn-ea"/>
                <a:cs typeface="+mn-cs"/>
              </a:rPr>
              <a:t>Continuum de l'égalité de genre</a:t>
            </a:r>
            <a:r>
              <a:rPr lang="fr-FR" sz="1200" b="1" kern="1200" noProof="0" dirty="0" smtClean="0">
                <a:solidFill>
                  <a:schemeClr val="tx1"/>
                </a:solidFill>
                <a:effectLst/>
                <a:latin typeface="Arial" charset="0"/>
                <a:ea typeface="+mn-ea"/>
                <a:cs typeface="+mn-cs"/>
              </a:rPr>
              <a:t> </a:t>
            </a:r>
            <a:r>
              <a:rPr lang="fr-FR" sz="1200" kern="1200" noProof="0" dirty="0" smtClean="0">
                <a:solidFill>
                  <a:schemeClr val="tx1"/>
                </a:solidFill>
                <a:effectLst/>
                <a:latin typeface="Arial" charset="0"/>
                <a:ea typeface="+mn-ea"/>
                <a:cs typeface="+mn-cs"/>
              </a:rPr>
              <a:t>est un Outil que les planificateurs et les exécutants utilisent dans la planification de façon à intégrer le genre dans leurs programmes et politiques. Il classe les approches selon leur façon de traiter les normes et inégalités de genre dans la conception, mise en œuvre et évaluation des programmes et des politiques. </a:t>
            </a:r>
          </a:p>
          <a:p>
            <a:endParaRPr lang="fr-FR" noProof="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FR" sz="1200" kern="1200" noProof="0" dirty="0" smtClean="0">
                <a:solidFill>
                  <a:schemeClr val="tx1"/>
                </a:solidFill>
                <a:effectLst/>
                <a:latin typeface="Arial" charset="0"/>
                <a:ea typeface="+mn-ea"/>
                <a:cs typeface="+mn-cs"/>
              </a:rPr>
              <a:t>Une intervention consciente de la question du genre, que vous voyez sur cette diapositive en violet, est celle qui utilise des stratégies pour prendre en compte les considérations de genre et pour compenser les inégalités fondées sur le genre.</a:t>
            </a:r>
          </a:p>
          <a:p>
            <a:endParaRPr lang="fr-FR" baseline="0" noProof="0" dirty="0" smtClean="0"/>
          </a:p>
          <a:p>
            <a:r>
              <a:rPr lang="fr-FR" sz="1200" kern="1200" noProof="0" dirty="0" smtClean="0">
                <a:solidFill>
                  <a:schemeClr val="tx1"/>
                </a:solidFill>
                <a:effectLst/>
                <a:latin typeface="Arial" charset="0"/>
                <a:ea typeface="+mn-ea"/>
                <a:cs typeface="+mn-cs"/>
              </a:rPr>
              <a:t>Par ailleurs, ici nous pouvons voir que les interventions tenant en compte les questions relatives au genre peuvent être divisées en interventions d’exploitation, d’accommodation et de transformation. Les approches d’exploitation de l'intégration des genres renforcent ou tirent profit des inégalités de genre; ce n'est pas une approche souhaitable</a:t>
            </a:r>
            <a:r>
              <a:rPr lang="fr-FR" baseline="0" noProof="0" dirty="0" smtClean="0"/>
              <a:t>.  </a:t>
            </a:r>
          </a:p>
          <a:p>
            <a:endParaRPr lang="fr-FR" baseline="0" noProof="0" dirty="0" smtClean="0"/>
          </a:p>
          <a:p>
            <a:r>
              <a:rPr lang="fr-FR" sz="1200" kern="1200" noProof="0" dirty="0" smtClean="0">
                <a:solidFill>
                  <a:schemeClr val="tx1"/>
                </a:solidFill>
                <a:effectLst/>
                <a:latin typeface="Arial" charset="0"/>
                <a:ea typeface="+mn-ea"/>
                <a:cs typeface="+mn-cs"/>
              </a:rPr>
              <a:t>Les approches d’accommodation reconnaissent les inégalités et les normes </a:t>
            </a:r>
            <a:r>
              <a:rPr lang="fr-FR" sz="1200" kern="1200" noProof="0" dirty="0" err="1" smtClean="0">
                <a:solidFill>
                  <a:schemeClr val="tx1"/>
                </a:solidFill>
                <a:effectLst/>
                <a:latin typeface="Arial" charset="0"/>
                <a:ea typeface="+mn-ea"/>
                <a:cs typeface="+mn-cs"/>
              </a:rPr>
              <a:t>sexospécifiques</a:t>
            </a:r>
            <a:r>
              <a:rPr lang="fr-FR" sz="1200" kern="1200" noProof="0" dirty="0" smtClean="0">
                <a:solidFill>
                  <a:schemeClr val="tx1"/>
                </a:solidFill>
                <a:effectLst/>
                <a:latin typeface="Arial" charset="0"/>
                <a:ea typeface="+mn-ea"/>
                <a:cs typeface="+mn-cs"/>
              </a:rPr>
              <a:t> et travaillent l'intervention autour de cela. Elles n’adressent pas les inégalités et les normes </a:t>
            </a:r>
            <a:r>
              <a:rPr lang="fr-FR" sz="1200" kern="1200" noProof="0" dirty="0" err="1" smtClean="0">
                <a:solidFill>
                  <a:schemeClr val="tx1"/>
                </a:solidFill>
                <a:effectLst/>
                <a:latin typeface="Arial" charset="0"/>
                <a:ea typeface="+mn-ea"/>
                <a:cs typeface="+mn-cs"/>
              </a:rPr>
              <a:t>sexospécifiques</a:t>
            </a:r>
            <a:r>
              <a:rPr lang="fr-FR" sz="1200" kern="1200" noProof="0" dirty="0" smtClean="0">
                <a:solidFill>
                  <a:schemeClr val="tx1"/>
                </a:solidFill>
                <a:effectLst/>
                <a:latin typeface="Arial" charset="0"/>
                <a:ea typeface="+mn-ea"/>
                <a:cs typeface="+mn-cs"/>
              </a:rPr>
              <a:t>, ne les remettent pas en question et ne cherchent à les changer</a:t>
            </a:r>
            <a:r>
              <a:rPr lang="fr-FR" sz="1200" noProof="0" dirty="0" smtClean="0"/>
              <a:t>.  </a:t>
            </a:r>
          </a:p>
          <a:p>
            <a:endParaRPr lang="fr-FR" sz="1200" noProof="0" dirty="0" smtClean="0"/>
          </a:p>
          <a:p>
            <a:r>
              <a:rPr lang="fr-FR" sz="1200" kern="1200" noProof="0" dirty="0" smtClean="0">
                <a:solidFill>
                  <a:schemeClr val="tx1"/>
                </a:solidFill>
                <a:effectLst/>
                <a:latin typeface="Arial" charset="0"/>
                <a:ea typeface="+mn-ea"/>
                <a:cs typeface="+mn-cs"/>
              </a:rPr>
              <a:t>En revanche, une intervention de transformation du genre s’attache à créer une prise de conscience critique sur les normes, rôles et inégalités de genre et les </a:t>
            </a:r>
            <a:r>
              <a:rPr lang="fr-FR" sz="1200" b="1" kern="1200" noProof="0" dirty="0" smtClean="0">
                <a:solidFill>
                  <a:schemeClr val="tx1"/>
                </a:solidFill>
                <a:effectLst/>
                <a:latin typeface="Arial" charset="0"/>
                <a:ea typeface="+mn-ea"/>
                <a:cs typeface="+mn-cs"/>
              </a:rPr>
              <a:t>conteste activement</a:t>
            </a:r>
            <a:r>
              <a:rPr lang="fr-FR" sz="1200" kern="1200" noProof="0" dirty="0" smtClean="0">
                <a:solidFill>
                  <a:schemeClr val="tx1"/>
                </a:solidFill>
                <a:effectLst/>
                <a:latin typeface="Arial" charset="0"/>
                <a:ea typeface="+mn-ea"/>
                <a:cs typeface="+mn-cs"/>
              </a:rPr>
              <a:t> et traite ces questions</a:t>
            </a:r>
            <a:r>
              <a:rPr lang="fr-FR" sz="1200" noProof="0" dirty="0" smtClean="0"/>
              <a:t>.</a:t>
            </a:r>
          </a:p>
          <a:p>
            <a:pPr lvl="0"/>
            <a:endParaRPr lang="fr-FR" sz="1200" kern="1200" noProof="0" dirty="0" smtClean="0">
              <a:solidFill>
                <a:schemeClr val="tx1"/>
              </a:solidFill>
              <a:effectLst/>
              <a:latin typeface="Arial" charset="0"/>
              <a:ea typeface="+mn-ea"/>
              <a:cs typeface="+mn-cs"/>
            </a:endParaRPr>
          </a:p>
          <a:p>
            <a:pPr lvl="0"/>
            <a:r>
              <a:rPr lang="fr-FR" sz="1200" i="1" kern="1200" noProof="0" dirty="0" smtClean="0">
                <a:solidFill>
                  <a:schemeClr val="tx1"/>
                </a:solidFill>
                <a:effectLst/>
                <a:latin typeface="Arial" charset="0"/>
                <a:ea typeface="+mn-ea"/>
                <a:cs typeface="+mn-cs"/>
              </a:rPr>
              <a:t>[demandez au groupe] </a:t>
            </a:r>
            <a:r>
              <a:rPr lang="fr-FR" sz="1200" kern="1200" noProof="0" dirty="0" smtClean="0">
                <a:solidFill>
                  <a:schemeClr val="tx1"/>
                </a:solidFill>
                <a:effectLst/>
                <a:latin typeface="Arial" charset="0"/>
                <a:ea typeface="+mn-ea"/>
                <a:cs typeface="+mn-cs"/>
              </a:rPr>
              <a:t>Où placeriez-vous votre programme sur le continuum ? Que pourriez-vous changer pour aller davantage vers le but transformateur </a:t>
            </a:r>
            <a:r>
              <a:rPr lang="fr-FR" sz="1200" kern="1200" baseline="0" noProof="0" dirty="0" smtClean="0">
                <a:solidFill>
                  <a:schemeClr val="tx1"/>
                </a:solidFill>
                <a:effectLst/>
                <a:latin typeface="Arial" charset="0"/>
                <a:ea typeface="+mn-ea"/>
                <a:cs typeface="+mn-cs"/>
              </a:rPr>
              <a:t>?</a:t>
            </a:r>
            <a:endParaRPr lang="fr-FR" sz="1200" kern="1200" noProof="0" dirty="0" smtClean="0">
              <a:solidFill>
                <a:schemeClr val="tx1"/>
              </a:solidFill>
              <a:effectLst/>
              <a:latin typeface="Arial" charset="0"/>
              <a:ea typeface="+mn-ea"/>
              <a:cs typeface="+mn-cs"/>
            </a:endParaRPr>
          </a:p>
          <a:p>
            <a:endParaRPr lang="en-US" dirty="0" smtClean="0"/>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4BB8ECD-2005-42CF-9A5E-31910F581B86}" type="slidenum">
              <a:rPr lang="en-US" smtClean="0"/>
              <a:pPr eaLnBrk="1" hangingPunct="1"/>
              <a:t>25</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noProof="0" dirty="0" smtClean="0">
                <a:solidFill>
                  <a:schemeClr val="tx1"/>
                </a:solidFill>
                <a:effectLst/>
                <a:latin typeface="Arial" charset="0"/>
                <a:ea typeface="+mn-ea"/>
                <a:cs typeface="+mn-cs"/>
              </a:rPr>
              <a:t>Maintenant, examinons quelques exemples d'intégration du genre pour voir cela en pratique</a:t>
            </a:r>
            <a:r>
              <a:rPr lang="fr-FR" i="0" baseline="0" noProof="0" dirty="0" smtClean="0"/>
              <a:t>.</a:t>
            </a:r>
          </a:p>
          <a:p>
            <a:endParaRPr lang="fr-FR" i="0" baseline="0" noProof="0" dirty="0" smtClean="0"/>
          </a:p>
          <a:p>
            <a:r>
              <a:rPr lang="fr-FR" sz="1200" i="1" kern="1200" noProof="0" dirty="0" smtClean="0">
                <a:solidFill>
                  <a:schemeClr val="tx1"/>
                </a:solidFill>
                <a:effectLst/>
                <a:latin typeface="Arial" charset="0"/>
                <a:ea typeface="+mn-ea"/>
                <a:cs typeface="+mn-cs"/>
              </a:rPr>
              <a:t>(Veuillez insérer ici des exemples spécifiques au contexte et à la culture)</a:t>
            </a:r>
          </a:p>
          <a:p>
            <a:endParaRPr lang="fr-FR" sz="1200" kern="1200" noProof="0" dirty="0" smtClean="0">
              <a:solidFill>
                <a:schemeClr val="tx1"/>
              </a:solidFill>
              <a:effectLst/>
              <a:latin typeface="Arial" charset="0"/>
              <a:ea typeface="+mn-ea"/>
              <a:cs typeface="+mn-cs"/>
            </a:endParaRPr>
          </a:p>
          <a:p>
            <a:r>
              <a:rPr lang="fr-FR" sz="1200" i="1" kern="1200" noProof="0" dirty="0" smtClean="0">
                <a:solidFill>
                  <a:schemeClr val="tx1"/>
                </a:solidFill>
                <a:effectLst/>
                <a:latin typeface="Arial" charset="0"/>
                <a:ea typeface="+mn-ea"/>
                <a:cs typeface="+mn-cs"/>
              </a:rPr>
              <a:t>Il s'agit ici d'une activité de discussion : Est-ce que la ségrégation sexuelle est meilleure pour l'égalité de genre</a:t>
            </a:r>
            <a:r>
              <a:rPr lang="fr-FR" i="1" noProof="0" dirty="0" smtClean="0"/>
              <a:t>?</a:t>
            </a:r>
          </a:p>
          <a:p>
            <a:endParaRPr lang="fr-FR" noProof="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fr-FR" noProof="0" dirty="0" smtClean="0"/>
              <a:t>Ici, nous voyons des personnes qui font la queue</a:t>
            </a:r>
            <a:r>
              <a:rPr lang="fr-FR" baseline="0" noProof="0" dirty="0" smtClean="0"/>
              <a:t> pour entrer au </a:t>
            </a:r>
            <a:r>
              <a:rPr lang="fr-FR" noProof="0" dirty="0" smtClean="0"/>
              <a:t>Taj Mahal en Inde. </a:t>
            </a:r>
            <a:r>
              <a:rPr lang="fr-FR" sz="1200" kern="1200" noProof="0" dirty="0" smtClean="0">
                <a:solidFill>
                  <a:schemeClr val="tx1"/>
                </a:solidFill>
                <a:effectLst/>
                <a:latin typeface="Arial" charset="0"/>
                <a:ea typeface="+mn-ea"/>
                <a:cs typeface="+mn-cs"/>
              </a:rPr>
              <a:t>Vous pouvez voir que la ligne est ségréguée selon le sexe</a:t>
            </a:r>
            <a:r>
              <a:rPr lang="fr-FR" noProof="0" dirty="0" smtClean="0"/>
              <a:t>. </a:t>
            </a:r>
            <a:r>
              <a:rPr lang="fr-FR" sz="1200" kern="1200" noProof="0" dirty="0" smtClean="0">
                <a:solidFill>
                  <a:schemeClr val="tx1"/>
                </a:solidFill>
                <a:effectLst/>
                <a:latin typeface="Arial" charset="0"/>
                <a:ea typeface="+mn-ea"/>
                <a:cs typeface="+mn-cs"/>
              </a:rPr>
              <a:t>Delhi a un nouveau système de métro qui a des voitures réservées aux femmes. Les trains ont des compartiments réservés aux femmes. Tout cela est fait pour protéger les femmes contre le possible harcèlement des hommes. Dans le nord de l’Inde, les hommes font des choses qui mettent les femmes mal à l'aise — ça va de regarder les femmes fixement, à les “tamponner“ pour faire contact avec leur corps, ou les toucher avec leurs mains ou leur crier des grossièretés ou les siffler (“</a:t>
            </a:r>
            <a:r>
              <a:rPr lang="fr-FR" sz="1200" kern="1200" noProof="0" dirty="0" err="1" smtClean="0">
                <a:solidFill>
                  <a:schemeClr val="tx1"/>
                </a:solidFill>
                <a:effectLst/>
                <a:latin typeface="Arial" charset="0"/>
                <a:ea typeface="+mn-ea"/>
                <a:cs typeface="+mn-cs"/>
              </a:rPr>
              <a:t>eve</a:t>
            </a:r>
            <a:r>
              <a:rPr lang="fr-FR" sz="1200" kern="1200" noProof="0" dirty="0" smtClean="0">
                <a:solidFill>
                  <a:schemeClr val="tx1"/>
                </a:solidFill>
                <a:effectLst/>
                <a:latin typeface="Arial" charset="0"/>
                <a:ea typeface="+mn-ea"/>
                <a:cs typeface="+mn-cs"/>
              </a:rPr>
              <a:t> </a:t>
            </a:r>
            <a:r>
              <a:rPr lang="fr-FR" sz="1200" kern="1200" noProof="0" dirty="0" err="1" smtClean="0">
                <a:solidFill>
                  <a:schemeClr val="tx1"/>
                </a:solidFill>
                <a:effectLst/>
                <a:latin typeface="Arial" charset="0"/>
                <a:ea typeface="+mn-ea"/>
                <a:cs typeface="+mn-cs"/>
              </a:rPr>
              <a:t>teasing</a:t>
            </a:r>
            <a:r>
              <a:rPr lang="fr-FR" sz="1200" kern="1200" noProof="0" dirty="0" smtClean="0">
                <a:solidFill>
                  <a:schemeClr val="tx1"/>
                </a:solidFill>
                <a:effectLst/>
                <a:latin typeface="Arial" charset="0"/>
                <a:ea typeface="+mn-ea"/>
                <a:cs typeface="+mn-cs"/>
              </a:rPr>
              <a:t>” est le terme local pour ce dernier type de comportement</a:t>
            </a:r>
            <a:r>
              <a:rPr lang="fr-FR" noProof="0" dirty="0" smtClean="0"/>
              <a:t>).   </a:t>
            </a:r>
          </a:p>
          <a:p>
            <a:endParaRPr lang="fr-FR" noProof="0" dirty="0" smtClean="0"/>
          </a:p>
          <a:p>
            <a:r>
              <a:rPr lang="fr-FR" sz="1200" kern="1200" noProof="0" dirty="0" smtClean="0">
                <a:solidFill>
                  <a:schemeClr val="tx1"/>
                </a:solidFill>
                <a:effectLst/>
                <a:latin typeface="Arial" charset="0"/>
                <a:ea typeface="+mn-ea"/>
                <a:cs typeface="+mn-cs"/>
              </a:rPr>
              <a:t>Il s'agit ici d’une “prise de conscience de la question du genre”, mais où placeriez-vous cette intervention sur le continuum qui va de l’exploitation du genre à la transformation du genre ? </a:t>
            </a:r>
            <a:r>
              <a:rPr lang="fr-FR" sz="1200" i="1" kern="1200" noProof="0" dirty="0" smtClean="0">
                <a:solidFill>
                  <a:schemeClr val="tx1"/>
                </a:solidFill>
                <a:effectLst/>
                <a:latin typeface="Arial" charset="0"/>
                <a:ea typeface="+mn-ea"/>
                <a:cs typeface="+mn-cs"/>
              </a:rPr>
              <a:t>[réponse : accommodation]</a:t>
            </a:r>
            <a:endParaRPr lang="fr-FR" sz="1200" kern="1200" noProof="0" dirty="0" smtClean="0">
              <a:solidFill>
                <a:schemeClr val="tx1"/>
              </a:solidFill>
              <a:effectLst/>
              <a:latin typeface="Arial" charset="0"/>
              <a:ea typeface="+mn-ea"/>
              <a:cs typeface="+mn-cs"/>
            </a:endParaRPr>
          </a:p>
          <a:p>
            <a:endParaRPr lang="fr-FR" noProof="0" dirty="0" smtClean="0"/>
          </a:p>
          <a:p>
            <a:r>
              <a:rPr lang="fr-FR" sz="1200" kern="1200" noProof="0" dirty="0" smtClean="0">
                <a:solidFill>
                  <a:schemeClr val="tx1"/>
                </a:solidFill>
                <a:effectLst/>
                <a:latin typeface="Arial" charset="0"/>
                <a:ea typeface="+mn-ea"/>
                <a:cs typeface="+mn-cs"/>
              </a:rPr>
              <a:t>Réflexions : Qu'en est-il des femmes ne voyageant pas dans les voitures réservées aux femmes? </a:t>
            </a:r>
            <a:r>
              <a:rPr lang="fr-FR" sz="1200" kern="1200" noProof="0" dirty="0" err="1" smtClean="0">
                <a:solidFill>
                  <a:schemeClr val="tx1"/>
                </a:solidFill>
                <a:effectLst/>
                <a:latin typeface="Arial" charset="0"/>
                <a:ea typeface="+mn-ea"/>
                <a:cs typeface="+mn-cs"/>
              </a:rPr>
              <a:t>Vont-elles</a:t>
            </a:r>
            <a:r>
              <a:rPr lang="fr-FR" sz="1200" kern="1200" noProof="0" dirty="0" smtClean="0">
                <a:solidFill>
                  <a:schemeClr val="tx1"/>
                </a:solidFill>
                <a:effectLst/>
                <a:latin typeface="Arial" charset="0"/>
                <a:ea typeface="+mn-ea"/>
                <a:cs typeface="+mn-cs"/>
              </a:rPr>
              <a:t> être traitées différemment ? Cela </a:t>
            </a:r>
            <a:r>
              <a:rPr lang="fr-FR" sz="1200" kern="1200" noProof="0" dirty="0" err="1" smtClean="0">
                <a:solidFill>
                  <a:schemeClr val="tx1"/>
                </a:solidFill>
                <a:effectLst/>
                <a:latin typeface="Arial" charset="0"/>
                <a:ea typeface="+mn-ea"/>
                <a:cs typeface="+mn-cs"/>
              </a:rPr>
              <a:t>rendra-t</a:t>
            </a:r>
            <a:r>
              <a:rPr lang="fr-FR" sz="1200" kern="1200" noProof="0" dirty="0" smtClean="0">
                <a:solidFill>
                  <a:schemeClr val="tx1"/>
                </a:solidFill>
                <a:effectLst/>
                <a:latin typeface="Arial" charset="0"/>
                <a:ea typeface="+mn-ea"/>
                <a:cs typeface="+mn-cs"/>
              </a:rPr>
              <a:t>’ il les choix plus difficiles pour les femmes </a:t>
            </a:r>
            <a:r>
              <a:rPr lang="fr-FR" baseline="0" noProof="0" dirty="0" smtClean="0"/>
              <a:t>?</a:t>
            </a:r>
            <a:endParaRPr lang="fr-FR" noProof="0" dirty="0" smtClean="0"/>
          </a:p>
        </p:txBody>
      </p:sp>
      <p:sp>
        <p:nvSpPr>
          <p:cNvPr id="56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96BF5ED-5BE9-4AB9-8A4A-F3360BADC7E8}" type="slidenum">
              <a:rPr lang="en-US" smtClean="0"/>
              <a:pPr eaLnBrk="1" hangingPunct="1"/>
              <a:t>26</a:t>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Cette photo représente une autre manière utilisée par l'Inde pour tenter de traiter les questions de genre</a:t>
            </a:r>
            <a:r>
              <a:rPr lang="en-US" dirty="0" smtClean="0"/>
              <a:t>.  </a:t>
            </a:r>
          </a:p>
          <a:p>
            <a:endParaRPr lang="en-US" dirty="0" smtClean="0"/>
          </a:p>
          <a:p>
            <a:r>
              <a:rPr lang="fr-FR" sz="1200" kern="1200" dirty="0" smtClean="0">
                <a:solidFill>
                  <a:schemeClr val="tx1"/>
                </a:solidFill>
                <a:effectLst/>
                <a:latin typeface="Arial" charset="0"/>
                <a:ea typeface="+mn-ea"/>
                <a:cs typeface="+mn-cs"/>
              </a:rPr>
              <a:t>Comparez ceci aux queues séparées faites à l’entrée du Taj Mahal. Où est-ce que ce type de message tombe le long du continuum programmatique ? </a:t>
            </a:r>
            <a:r>
              <a:rPr lang="fr-FR" sz="1200" i="1" kern="1200" dirty="0" smtClean="0">
                <a:solidFill>
                  <a:schemeClr val="tx1"/>
                </a:solidFill>
                <a:effectLst/>
                <a:latin typeface="Arial" charset="0"/>
                <a:ea typeface="+mn-ea"/>
                <a:cs typeface="+mn-cs"/>
              </a:rPr>
              <a:t>[faites discuter le groupe de cela]</a:t>
            </a:r>
            <a:endParaRPr lang="en-US" sz="1200" kern="1200" dirty="0" smtClean="0">
              <a:solidFill>
                <a:schemeClr val="tx1"/>
              </a:solidFill>
              <a:effectLst/>
              <a:latin typeface="Arial" charset="0"/>
              <a:ea typeface="+mn-ea"/>
              <a:cs typeface="+mn-cs"/>
            </a:endParaRPr>
          </a:p>
          <a:p>
            <a:endParaRPr lang="en-US" dirty="0" smtClean="0"/>
          </a:p>
          <a:p>
            <a:r>
              <a:rPr lang="fr-FR" sz="1200" kern="1200" dirty="0" smtClean="0">
                <a:solidFill>
                  <a:schemeClr val="tx1"/>
                </a:solidFill>
                <a:effectLst/>
                <a:latin typeface="Arial" charset="0"/>
                <a:ea typeface="+mn-ea"/>
                <a:cs typeface="+mn-cs"/>
              </a:rPr>
              <a:t>Nous pouvons constater que bien que la séparation des sexes dans les différents espaces protège les femmes contre les incidents désagréables comme celui illustré ci-dessus, ces types de pratiques ne font rien pour changer les attitudes sous-jacentes, les croyances et les comportements qui contribuent à ce genre d’ incident. En fait, cela risque de les exacerber</a:t>
            </a:r>
            <a:r>
              <a:rPr lang="en-US" dirty="0" smtClean="0"/>
              <a:t>.  </a:t>
            </a:r>
          </a:p>
          <a:p>
            <a:endParaRPr lang="en-US" dirty="0" smtClean="0"/>
          </a:p>
          <a:p>
            <a:r>
              <a:rPr lang="fr-FR" sz="1200" kern="1200" dirty="0" smtClean="0">
                <a:solidFill>
                  <a:schemeClr val="tx1"/>
                </a:solidFill>
                <a:effectLst/>
                <a:latin typeface="Arial" charset="0"/>
                <a:ea typeface="+mn-ea"/>
                <a:cs typeface="+mn-cs"/>
              </a:rPr>
              <a:t>Ce message remet en question l'image de la masculinité. Au lieu de rester là sans rien faire, ou de soutenir ce type de comportement envers les femmes, un "vrai" homme interviendrait tout de suite et laisserait savoir aux coupable que leur comportement est inacceptable. Ceci est considéré comme une intervention “transformatrice” parce qu'elle cherche à transformer les normes</a:t>
            </a:r>
            <a:r>
              <a:rPr lang="en-US" baseline="0" dirty="0" smtClean="0"/>
              <a:t>.</a:t>
            </a:r>
            <a:endParaRPr lang="en-US" dirty="0" smtClean="0"/>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3AF9025-51DD-4D25-82DB-3FED9A53269D}" type="slidenum">
              <a:rPr lang="en-US" smtClean="0"/>
              <a:pPr eaLnBrk="1" hangingPunct="1"/>
              <a:t>27</a:t>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defRPr/>
            </a:pPr>
            <a:r>
              <a:rPr lang="fr-FR" sz="1200" kern="1200" dirty="0" smtClean="0">
                <a:solidFill>
                  <a:schemeClr val="tx1"/>
                </a:solidFill>
                <a:effectLst/>
                <a:latin typeface="Arial" charset="0"/>
                <a:ea typeface="+mn-ea"/>
                <a:cs typeface="+mn-cs"/>
              </a:rPr>
              <a:t>Le genre est une question transversale essentielle en matière de suivi et d'évaluation </a:t>
            </a:r>
            <a:r>
              <a:rPr lang="en-US" dirty="0" smtClean="0">
                <a:latin typeface="Arial" charset="0"/>
              </a:rPr>
              <a:t>(S&amp;E). </a:t>
            </a:r>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28</a:t>
            </a:fld>
            <a:endParaRPr lang="en-US"/>
          </a:p>
        </p:txBody>
      </p:sp>
    </p:spTree>
    <p:extLst>
      <p:ext uri="{BB962C8B-B14F-4D97-AF65-F5344CB8AC3E}">
        <p14:creationId xmlns:p14="http://schemas.microsoft.com/office/powerpoint/2010/main" val="18540128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Compte tenu des preuves documentant la corrélation entre l'égalité de genre et de meilleure résultats dans le domaine de la santé, il est nécessaire d'incorporer la question du genre dans la planification, la mise en œuvre et l’évaluation à tous les niveaux d’un programme de santé</a:t>
            </a:r>
            <a:r>
              <a:rPr lang="en-US" dirty="0" smtClean="0"/>
              <a:t>. </a:t>
            </a:r>
          </a:p>
          <a:p>
            <a:endParaRPr lang="en-US" dirty="0" smtClean="0"/>
          </a:p>
          <a:p>
            <a:r>
              <a:rPr lang="fr-FR" sz="1200" kern="1200" dirty="0" smtClean="0">
                <a:solidFill>
                  <a:schemeClr val="tx1"/>
                </a:solidFill>
                <a:effectLst/>
                <a:latin typeface="Arial" charset="0"/>
                <a:ea typeface="+mn-ea"/>
                <a:cs typeface="+mn-cs"/>
              </a:rPr>
              <a:t>Le fait de maintenir une attention particulière sur le genre dans le S&amp;E des programmes de santé permettra d’assurer que le genre est intégré dans les programmes d'une manière tangible et qu’il fera partie des éléments mesurables des intrants, extrants et résultats du programme.  Quand le genre n'est pas bien intégré dans l'élaboration de programmes et systèmes de S&amp;E, les normes et inégalités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qui influent sur la santé et les comportements favorisant la santé peuvent devenir invisibles ou marginalisées au profit d’autres questions actuellement appuyées par des informations plus solides. </a:t>
            </a:r>
            <a:r>
              <a:rPr lang="fr-FR" sz="1200" b="1" kern="1200" dirty="0" smtClean="0">
                <a:solidFill>
                  <a:schemeClr val="tx1"/>
                </a:solidFill>
                <a:effectLst/>
                <a:latin typeface="Arial" charset="0"/>
                <a:ea typeface="+mn-ea"/>
                <a:cs typeface="+mn-cs"/>
              </a:rPr>
              <a:t>L’information liée au genre apporte des preuves qui aident à sensibiliser au sujet des déséquilibres entre hommes et femmes, à promouvoir le changement, à r des aspects </a:t>
            </a:r>
            <a:r>
              <a:rPr lang="fr-FR" sz="1200" b="1" kern="1200" dirty="0" err="1" smtClean="0">
                <a:solidFill>
                  <a:schemeClr val="tx1"/>
                </a:solidFill>
                <a:effectLst/>
                <a:latin typeface="Arial" charset="0"/>
                <a:ea typeface="+mn-ea"/>
                <a:cs typeface="+mn-cs"/>
              </a:rPr>
              <a:t>sexospécifiques</a:t>
            </a:r>
            <a:r>
              <a:rPr lang="fr-FR" sz="1200" b="1" kern="1200" dirty="0" smtClean="0">
                <a:solidFill>
                  <a:schemeClr val="tx1"/>
                </a:solidFill>
                <a:effectLst/>
                <a:latin typeface="Arial" charset="0"/>
                <a:ea typeface="+mn-ea"/>
                <a:cs typeface="+mn-cs"/>
              </a:rPr>
              <a:t> de la santé et à démontrer les progrès et l'impact du programme</a:t>
            </a:r>
            <a:r>
              <a:rPr lang="en-US" b="1" dirty="0" smtClean="0"/>
              <a:t>.  </a:t>
            </a:r>
          </a:p>
          <a:p>
            <a:endParaRPr lang="en-US" dirty="0"/>
          </a:p>
        </p:txBody>
      </p:sp>
      <p:sp>
        <p:nvSpPr>
          <p:cNvPr id="4" name="Slide Number Placeholder 3"/>
          <p:cNvSpPr>
            <a:spLocks noGrp="1"/>
          </p:cNvSpPr>
          <p:nvPr>
            <p:ph type="sldNum" sz="quarter" idx="10"/>
          </p:nvPr>
        </p:nvSpPr>
        <p:spPr/>
        <p:txBody>
          <a:bodyPr/>
          <a:lstStyle/>
          <a:p>
            <a:pPr>
              <a:defRPr/>
            </a:pPr>
            <a:fld id="{0B5956F1-A259-4BFC-9DE0-8D776B2A79F3}" type="slidenum">
              <a:rPr lang="en-US" smtClean="0"/>
              <a:pPr>
                <a:defRPr/>
              </a:pPr>
              <a:t>29</a:t>
            </a:fld>
            <a:endParaRPr lang="en-US"/>
          </a:p>
        </p:txBody>
      </p:sp>
    </p:spTree>
    <p:extLst>
      <p:ext uri="{BB962C8B-B14F-4D97-AF65-F5344CB8AC3E}">
        <p14:creationId xmlns:p14="http://schemas.microsoft.com/office/powerpoint/2010/main" val="13058007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eaLnBrk="0" fontAlgn="base" hangingPunct="0">
              <a:spcBef>
                <a:spcPct val="30000"/>
              </a:spcBef>
              <a:spcAft>
                <a:spcPct val="0"/>
              </a:spcAft>
              <a:defRPr/>
            </a:pPr>
            <a:r>
              <a:rPr lang="fr-FR" sz="1200" kern="1200" dirty="0" smtClean="0">
                <a:solidFill>
                  <a:schemeClr val="tx1"/>
                </a:solidFill>
                <a:effectLst/>
                <a:latin typeface="Arial" charset="0"/>
                <a:ea typeface="+mn-ea"/>
                <a:cs typeface="+mn-cs"/>
              </a:rPr>
              <a:t>La plupart des systèmes conventionnels de S&amp;E n’évaluent pas complètement la réactivité des projets aux besoins différents des hommes et des femmes, garçons et filles et les différences de genre dans les répercussions des projets</a:t>
            </a:r>
            <a:r>
              <a:rPr lang="en-US" dirty="0" smtClean="0">
                <a:latin typeface="Arial" charset="0"/>
              </a:rPr>
              <a:t>. </a:t>
            </a:r>
          </a:p>
          <a:p>
            <a:pPr defTabSz="931774" eaLnBrk="0" fontAlgn="base" hangingPunct="0">
              <a:spcBef>
                <a:spcPct val="30000"/>
              </a:spcBef>
              <a:spcAft>
                <a:spcPct val="0"/>
              </a:spcAft>
              <a:defRPr/>
            </a:pPr>
            <a:endParaRPr lang="en-US" dirty="0" smtClean="0">
              <a:latin typeface="Arial" charset="0"/>
            </a:endParaRPr>
          </a:p>
          <a:p>
            <a:pPr defTabSz="931774" eaLnBrk="0" fontAlgn="base" hangingPunct="0">
              <a:spcBef>
                <a:spcPct val="30000"/>
              </a:spcBef>
              <a:spcAft>
                <a:spcPct val="0"/>
              </a:spcAft>
              <a:defRPr/>
            </a:pPr>
            <a:r>
              <a:rPr lang="fr-FR" sz="1200" kern="1200" dirty="0" smtClean="0">
                <a:solidFill>
                  <a:schemeClr val="tx1"/>
                </a:solidFill>
                <a:effectLst/>
                <a:latin typeface="Arial" charset="0"/>
                <a:ea typeface="+mn-ea"/>
                <a:cs typeface="+mn-cs"/>
              </a:rPr>
              <a:t>Le S&amp;E du genre veille à ce que le genre soit intégré tout au long du cycle d’un programme de façon tangible, en commençant par les objectifs du programme et qu’il sera un élément mesurable des intrants, processus, extrants et résultats. Il fait également en sorte que ces données soient recueillies par sexe et en employant des méthodes et un échantillonnage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qu’elles soient analysées sans perdre de vue les éventuelles différences liées au genre et qu’elles soient rapportées et utilisées pour améliorer les politiques et les programmes</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30</a:t>
            </a:fld>
            <a:endParaRPr lang="en-US"/>
          </a:p>
        </p:txBody>
      </p:sp>
    </p:spTree>
    <p:extLst>
      <p:ext uri="{BB962C8B-B14F-4D97-AF65-F5344CB8AC3E}">
        <p14:creationId xmlns:p14="http://schemas.microsoft.com/office/powerpoint/2010/main" val="27466039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Lorsqu’on examine le suivi d’un point de vue </a:t>
            </a:r>
            <a:r>
              <a:rPr lang="fr-FR" sz="1200" kern="1200" dirty="0" err="1" smtClean="0">
                <a:solidFill>
                  <a:schemeClr val="tx1"/>
                </a:solidFill>
                <a:effectLst/>
                <a:latin typeface="Arial" charset="0"/>
                <a:ea typeface="+mn-ea"/>
                <a:cs typeface="+mn-cs"/>
              </a:rPr>
              <a:t>sexospécifique</a:t>
            </a:r>
            <a:r>
              <a:rPr lang="fr-FR" sz="1200" kern="1200" dirty="0" smtClean="0">
                <a:solidFill>
                  <a:schemeClr val="tx1"/>
                </a:solidFill>
                <a:effectLst/>
                <a:latin typeface="Arial" charset="0"/>
                <a:ea typeface="+mn-ea"/>
                <a:cs typeface="+mn-cs"/>
              </a:rPr>
              <a:t>, il faut se demander “est-ce que les programmes abordent adéquatement la question du genre? ”</a:t>
            </a:r>
            <a:endParaRPr lang="en-US" sz="1200" kern="1200" dirty="0" smtClean="0">
              <a:solidFill>
                <a:schemeClr val="tx1"/>
              </a:solidFill>
              <a:effectLst/>
              <a:latin typeface="Arial" charset="0"/>
              <a:ea typeface="+mn-ea"/>
              <a:cs typeface="+mn-cs"/>
            </a:endParaRPr>
          </a:p>
          <a:p>
            <a:pPr defTabSz="949426">
              <a:defRPr/>
            </a:pPr>
            <a:endParaRPr lang="en-US" dirty="0" smtClean="0"/>
          </a:p>
          <a:p>
            <a:pPr defTabSz="931774" eaLnBrk="0" fontAlgn="base" hangingPunct="0">
              <a:spcBef>
                <a:spcPct val="30000"/>
              </a:spcBef>
              <a:spcAft>
                <a:spcPct val="0"/>
              </a:spcAft>
              <a:defRPr/>
            </a:pPr>
            <a:r>
              <a:rPr lang="fr-FR" sz="1200" kern="1200" dirty="0" smtClean="0">
                <a:solidFill>
                  <a:schemeClr val="tx1"/>
                </a:solidFill>
                <a:effectLst/>
                <a:latin typeface="Arial" charset="0"/>
                <a:ea typeface="+mn-ea"/>
                <a:cs typeface="+mn-cs"/>
              </a:rPr>
              <a:t>Le suivi du genre ressemble au suivi typique mais avec des questions supplémentaires pour aider à mesurer les différences dans la façon dont les hommes et les femmes, les garçons et les filles, bénéficient d'un programme</a:t>
            </a:r>
            <a:r>
              <a:rPr lang="en-US" dirty="0" smtClean="0">
                <a:latin typeface="Arial" charset="0"/>
              </a:rPr>
              <a:t>.  </a:t>
            </a:r>
          </a:p>
          <a:p>
            <a:endParaRPr lang="en-US" dirty="0" smtClean="0"/>
          </a:p>
          <a:p>
            <a:pPr defTabSz="931774">
              <a:defRPr/>
            </a:pPr>
            <a:r>
              <a:rPr lang="fr-FR" sz="1200" kern="1200" dirty="0" smtClean="0">
                <a:solidFill>
                  <a:schemeClr val="tx1"/>
                </a:solidFill>
                <a:effectLst/>
                <a:latin typeface="Arial" charset="0"/>
                <a:ea typeface="+mn-ea"/>
                <a:cs typeface="+mn-cs"/>
              </a:rPr>
              <a:t>Au niveau le plus fondamental, le suivi du genre requiert des analyses des données de routine stratifiées selon le sexe afin d'examiner les différences entre les sexes dans la mise en œuvre du programme et les résultats différentiels entre femmes et hommes (ou filles et garçons) qui se produisent dans les résultats programmatiques et autres résultats connexes à la santé</a:t>
            </a:r>
            <a:r>
              <a:rPr lang="en-US" dirty="0" smtClean="0">
                <a:latin typeface="Arial" charset="0"/>
              </a:rPr>
              <a:t>.    </a:t>
            </a:r>
          </a:p>
          <a:p>
            <a:pPr defTabSz="931774">
              <a:defRPr/>
            </a:pPr>
            <a:endParaRPr lang="en-US" dirty="0" smtClean="0"/>
          </a:p>
          <a:p>
            <a:r>
              <a:rPr lang="fr-FR" sz="1200" kern="1200" dirty="0" smtClean="0">
                <a:solidFill>
                  <a:schemeClr val="tx1"/>
                </a:solidFill>
                <a:effectLst/>
                <a:latin typeface="Arial" charset="0"/>
                <a:ea typeface="+mn-ea"/>
                <a:cs typeface="+mn-cs"/>
              </a:rPr>
              <a:t>Idéalement, le suivi du genre devrait aussi utiliser des indicateurs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Il s’agit d’indicateurs qui vont au-delà de la ventilation suivant le sexe (mais qui restent encore à être recueillis par homme/femme, le cas échéant) et qui tentent de mesurer directement certains aspects liés au genre et essayent d'examiner plus en détail comment les relations de genre influent sur les résultats du développement. Ces mesures peuvent être plus complexes telles les attitudes et normes (par exemple, la croyance que la violence conjugale est justifiée), différences de pouvoir (par exemple, qui prend les décisions dans le ménage, qui contrôle l'argent) et d’autres choses de ce type. Ceux-ci sont souvent recueillis dans des enquêtes spéciales, telles que le DHS ou d’autres enquêtes et études</a:t>
            </a:r>
            <a:r>
              <a:rPr lang="en-US" baseline="0" dirty="0" smtClean="0"/>
              <a:t>. </a:t>
            </a:r>
          </a:p>
          <a:p>
            <a:pPr defTabSz="931774">
              <a:defRPr/>
            </a:pPr>
            <a:endParaRPr lang="en-US" baseline="0" dirty="0" smtClean="0"/>
          </a:p>
          <a:p>
            <a:pPr defTabSz="931774">
              <a:defRPr/>
            </a:pPr>
            <a:r>
              <a:rPr lang="fr-FR" sz="1200" kern="1200" dirty="0" smtClean="0">
                <a:solidFill>
                  <a:schemeClr val="tx1"/>
                </a:solidFill>
                <a:effectLst/>
                <a:latin typeface="Arial" charset="0"/>
                <a:ea typeface="+mn-ea"/>
                <a:cs typeface="+mn-cs"/>
              </a:rPr>
              <a:t>Dans tout effort de suivi des programmes ou de politiques, il est important d'analyser selon le sexe et quand c’est possible, utiliser des indicateurs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qui examinent spécifiquement la santé et le genre. Ensuite, il est crucial de rapporter ces différences, ou absence de différences, afin d'attirer l'attention sur la question du genre. Et les données et résultats doivent toujours être utilisés pour prendre des décisions éclairées</a:t>
            </a:r>
            <a:r>
              <a:rPr lang="en-US" baseline="0" dirty="0" smtClean="0"/>
              <a:t>. </a:t>
            </a:r>
            <a:endParaRPr lang="en-US" dirty="0" smtClean="0">
              <a:latin typeface="Arial" charset="0"/>
            </a:endParaRPr>
          </a:p>
          <a:p>
            <a:pPr defTabSz="931774">
              <a:defRPr/>
            </a:pPr>
            <a:endParaRPr lang="en-US" baseline="0" dirty="0" smtClean="0"/>
          </a:p>
          <a:p>
            <a:endParaRPr lang="en-US" dirty="0">
              <a:latin typeface="Arial" charset="0"/>
            </a:endParaRPr>
          </a:p>
        </p:txBody>
      </p:sp>
      <p:sp>
        <p:nvSpPr>
          <p:cNvPr id="4" name="Slide Number Placeholder 3"/>
          <p:cNvSpPr>
            <a:spLocks noGrp="1"/>
          </p:cNvSpPr>
          <p:nvPr>
            <p:ph type="sldNum" sz="quarter" idx="10"/>
          </p:nvPr>
        </p:nvSpPr>
        <p:spPr/>
        <p:txBody>
          <a:bodyPr/>
          <a:lstStyle/>
          <a:p>
            <a:pPr>
              <a:defRPr/>
            </a:pPr>
            <a:fld id="{0B5956F1-A259-4BFC-9DE0-8D776B2A79F3}" type="slidenum">
              <a:rPr lang="en-US" smtClean="0"/>
              <a:pPr>
                <a:defRPr/>
              </a:pPr>
              <a:t>31</a:t>
            </a:fld>
            <a:endParaRPr lang="en-US"/>
          </a:p>
        </p:txBody>
      </p:sp>
    </p:spTree>
    <p:extLst>
      <p:ext uri="{BB962C8B-B14F-4D97-AF65-F5344CB8AC3E}">
        <p14:creationId xmlns:p14="http://schemas.microsoft.com/office/powerpoint/2010/main" val="36480577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Ce tableau donne un exemple de ce que peut réaliser un suivi axé sur le genre. Ici, le pourcentage de femmes ayant reçu de l’information au sujet de la violence sexiste dans les sites du programme est présentée pour deux années : 2005 et 2010. Cela nous permet de voir comment la couverture du programme a changé au fil du temps</a:t>
            </a:r>
            <a:r>
              <a:rPr lang="en-US" baseline="0" dirty="0" smtClean="0"/>
              <a:t>. </a:t>
            </a:r>
          </a:p>
        </p:txBody>
      </p:sp>
      <p:sp>
        <p:nvSpPr>
          <p:cNvPr id="4" name="Slide Number Placeholder 3"/>
          <p:cNvSpPr>
            <a:spLocks noGrp="1"/>
          </p:cNvSpPr>
          <p:nvPr>
            <p:ph type="sldNum" sz="quarter" idx="10"/>
          </p:nvPr>
        </p:nvSpPr>
        <p:spPr/>
        <p:txBody>
          <a:bodyPr/>
          <a:lstStyle/>
          <a:p>
            <a:fld id="{29E44AEC-6421-4997-A173-5C71D8F36E11}" type="slidenum">
              <a:rPr lang="en-US" smtClean="0"/>
              <a:t>32</a:t>
            </a:fld>
            <a:endParaRPr lang="en-US"/>
          </a:p>
        </p:txBody>
      </p:sp>
    </p:spTree>
    <p:extLst>
      <p:ext uri="{BB962C8B-B14F-4D97-AF65-F5344CB8AC3E}">
        <p14:creationId xmlns:p14="http://schemas.microsoft.com/office/powerpoint/2010/main" val="14222855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En ce qui concerne l'évaluation du concept de genre, nous cherchons ici à mesurer l'impact que la programmation </a:t>
            </a:r>
            <a:r>
              <a:rPr lang="fr-FR" sz="1200" kern="1200" dirty="0" err="1" smtClean="0">
                <a:solidFill>
                  <a:schemeClr val="tx1"/>
                </a:solidFill>
                <a:effectLst/>
                <a:latin typeface="Arial" charset="0"/>
                <a:ea typeface="+mn-ea"/>
                <a:cs typeface="+mn-cs"/>
              </a:rPr>
              <a:t>sexospécifique</a:t>
            </a:r>
            <a:r>
              <a:rPr lang="fr-FR" sz="1200" kern="1200" dirty="0" smtClean="0">
                <a:solidFill>
                  <a:schemeClr val="tx1"/>
                </a:solidFill>
                <a:effectLst/>
                <a:latin typeface="Arial" charset="0"/>
                <a:ea typeface="+mn-ea"/>
                <a:cs typeface="+mn-cs"/>
              </a:rPr>
              <a:t> ou la programmation intégrant les questions liées au genre a sur les résultats de santé. Les programmes ou politiques tenant compte des questions liées au genre </a:t>
            </a:r>
            <a:r>
              <a:rPr lang="fr-FR" sz="1200" kern="1200" dirty="0" err="1" smtClean="0">
                <a:solidFill>
                  <a:schemeClr val="tx1"/>
                </a:solidFill>
                <a:effectLst/>
                <a:latin typeface="Arial" charset="0"/>
                <a:ea typeface="+mn-ea"/>
                <a:cs typeface="+mn-cs"/>
              </a:rPr>
              <a:t>font-ils</a:t>
            </a:r>
            <a:r>
              <a:rPr lang="fr-FR" sz="1200" kern="1200" dirty="0" smtClean="0">
                <a:solidFill>
                  <a:schemeClr val="tx1"/>
                </a:solidFill>
                <a:effectLst/>
                <a:latin typeface="Arial" charset="0"/>
                <a:ea typeface="+mn-ea"/>
                <a:cs typeface="+mn-cs"/>
              </a:rPr>
              <a:t> la différence ? Qu’est-ce qui fonctionne ou ne fonctionne pas et pourquoi ?</a:t>
            </a:r>
          </a:p>
          <a:p>
            <a:endParaRPr lang="en-US" sz="1200" kern="1200" dirty="0" smtClean="0">
              <a:solidFill>
                <a:schemeClr val="tx1"/>
              </a:solidFill>
              <a:effectLst/>
              <a:latin typeface="Arial" charset="0"/>
              <a:ea typeface="+mn-ea"/>
              <a:cs typeface="+mn-cs"/>
            </a:endParaRPr>
          </a:p>
          <a:p>
            <a:pPr marL="171450" indent="-171450">
              <a:buFont typeface="Arial" panose="020B0604020202020204" pitchFamily="34" charset="0"/>
              <a:buChar char="•"/>
            </a:pPr>
            <a:r>
              <a:rPr lang="fr-FR" sz="1200" kern="1200" dirty="0" smtClean="0">
                <a:solidFill>
                  <a:schemeClr val="tx1"/>
                </a:solidFill>
                <a:effectLst/>
                <a:latin typeface="Arial" charset="0"/>
                <a:ea typeface="+mn-ea"/>
                <a:cs typeface="+mn-cs"/>
              </a:rPr>
              <a:t>À un niveau de base, lorsque nous évaluons des programmes qui intègrent les principes de genre ou visant l’équité sexuelle, nous utilisons aussi des données ventilées par sexe, selon le cas, et utilisons des indicateurs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a:t>
            </a:r>
            <a:endParaRPr lang="en-US" sz="1200" kern="1200" dirty="0" smtClean="0">
              <a:solidFill>
                <a:schemeClr val="tx1"/>
              </a:solidFill>
              <a:effectLst/>
              <a:latin typeface="Arial" charset="0"/>
              <a:ea typeface="+mn-ea"/>
              <a:cs typeface="+mn-cs"/>
            </a:endParaRPr>
          </a:p>
          <a:p>
            <a:pPr marL="171450" indent="-171450" algn="l">
              <a:buFont typeface="Arial" panose="020B0604020202020204" pitchFamily="34" charset="0"/>
              <a:buChar char="•"/>
            </a:pPr>
            <a:r>
              <a:rPr lang="fr-FR" sz="1200" kern="1200" dirty="0" smtClean="0">
                <a:solidFill>
                  <a:schemeClr val="tx1"/>
                </a:solidFill>
                <a:effectLst/>
                <a:latin typeface="Arial" charset="0"/>
                <a:ea typeface="+mn-ea"/>
                <a:cs typeface="+mn-cs"/>
              </a:rPr>
              <a:t>Et nous cherchons à mesurer les éléments du programme qui adressent la question de l'égalité de genre.</a:t>
            </a:r>
            <a:endParaRPr lang="en-US" sz="1200" kern="1200" dirty="0" smtClean="0">
              <a:solidFill>
                <a:schemeClr val="tx1"/>
              </a:solidFill>
              <a:effectLst/>
              <a:latin typeface="Arial" charset="0"/>
              <a:ea typeface="+mn-ea"/>
              <a:cs typeface="+mn-cs"/>
            </a:endParaRPr>
          </a:p>
          <a:p>
            <a:pPr marL="171450" indent="-171450" algn="l">
              <a:buFont typeface="Arial" panose="020B0604020202020204" pitchFamily="34" charset="0"/>
              <a:buChar char="•"/>
            </a:pPr>
            <a:r>
              <a:rPr lang="fr-FR" sz="1200" kern="1200" dirty="0" smtClean="0">
                <a:solidFill>
                  <a:schemeClr val="tx1"/>
                </a:solidFill>
                <a:effectLst/>
                <a:latin typeface="Arial" charset="0"/>
                <a:ea typeface="+mn-ea"/>
                <a:cs typeface="+mn-cs"/>
              </a:rPr>
              <a:t>Nous utilisons des données pour démontrer les progrès vers l'égalité de genre et l'impact du programme sur l'état de santé. </a:t>
            </a:r>
            <a:endParaRPr lang="en-US" sz="1200" kern="1200" dirty="0" smtClean="0">
              <a:solidFill>
                <a:schemeClr val="tx1"/>
              </a:solidFill>
              <a:effectLst/>
              <a:latin typeface="Arial" charset="0"/>
              <a:ea typeface="+mn-ea"/>
              <a:cs typeface="+mn-cs"/>
            </a:endParaRPr>
          </a:p>
          <a:p>
            <a:pPr marL="171450" indent="-171450" algn="l">
              <a:buFont typeface="Arial" panose="020B0604020202020204" pitchFamily="34" charset="0"/>
              <a:buChar char="•"/>
            </a:pPr>
            <a:r>
              <a:rPr lang="fr-FR" sz="1200" kern="1200" dirty="0" smtClean="0">
                <a:solidFill>
                  <a:schemeClr val="tx1"/>
                </a:solidFill>
                <a:effectLst/>
                <a:latin typeface="Arial" charset="0"/>
                <a:ea typeface="+mn-ea"/>
                <a:cs typeface="+mn-cs"/>
              </a:rPr>
              <a:t>À leur tour, les résultats de l'évaluation des programmes intégrant le concept de genre créeront une demande pour des données plus riches.</a:t>
            </a:r>
            <a:endParaRPr lang="en-US" sz="1200" kern="1200" dirty="0" smtClean="0">
              <a:solidFill>
                <a:schemeClr val="tx1"/>
              </a:solidFill>
              <a:effectLst/>
              <a:latin typeface="Arial" charset="0"/>
              <a:ea typeface="+mn-ea"/>
              <a:cs typeface="+mn-cs"/>
            </a:endParaRP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Il y a diverses façons d’évaluer des programmes qui intègrent le principe du genre, suivant le sujet traité, les ressources disponibles, le temps et autres facteurs</a:t>
            </a:r>
            <a:r>
              <a:rPr lang="en-US" sz="1200" dirty="0" smtClean="0">
                <a:latin typeface="Arial" panose="020B0604020202020204" pitchFamily="34" charset="0"/>
                <a:cs typeface="Arial" panose="020B0604020202020204" pitchFamily="34" charset="0"/>
              </a:rPr>
              <a:t>. </a:t>
            </a:r>
          </a:p>
          <a:p>
            <a:pPr lvl="0"/>
            <a:endParaRPr lang="en-US" dirty="0" smtClean="0"/>
          </a:p>
        </p:txBody>
      </p:sp>
      <p:sp>
        <p:nvSpPr>
          <p:cNvPr id="4" name="Slide Number Placeholder 3"/>
          <p:cNvSpPr>
            <a:spLocks noGrp="1"/>
          </p:cNvSpPr>
          <p:nvPr>
            <p:ph type="sldNum" sz="quarter" idx="10"/>
          </p:nvPr>
        </p:nvSpPr>
        <p:spPr/>
        <p:txBody>
          <a:bodyPr/>
          <a:lstStyle/>
          <a:p>
            <a:pPr>
              <a:defRPr/>
            </a:pPr>
            <a:fld id="{0B5956F1-A259-4BFC-9DE0-8D776B2A79F3}" type="slidenum">
              <a:rPr lang="en-US" smtClean="0"/>
              <a:pPr>
                <a:defRPr/>
              </a:pPr>
              <a:t>33</a:t>
            </a:fld>
            <a:endParaRPr lang="en-US"/>
          </a:p>
        </p:txBody>
      </p:sp>
    </p:spTree>
    <p:extLst>
      <p:ext uri="{BB962C8B-B14F-4D97-AF65-F5344CB8AC3E}">
        <p14:creationId xmlns:p14="http://schemas.microsoft.com/office/powerpoint/2010/main" val="27553413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Maintenant examinons l'analyse comparative entre les sexes ou analyse de genre. L'analyse de genre est utilisée pour comprendre et découvrir comment les expériences des femmes et des hommes diffèrent en raison des constructions sociales sur la notion de genre dans une communauté donnée. Ceci peut être utilisé dans de nombreux contextes différents et pour différentes questions de santé. Par exemple, en examinant quels sont les obstacles à l'utilisation des soins de santé, vous pourriez trouver que les constructions de genre pour les femmes et les hommes empêchent un de ces groupes ou les deux de chercher et de recevoir les soins dont ils ont besoin</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Je tiens à souligner que le genre n'est pas seulement une notion à considérer pour les femmes. Les analyses de genre ont révélé des obstacles importants pour les hommes dans leur attitudes pour aller se faire soigner. Pouvez-vous me donner un exemple ? </a:t>
            </a:r>
            <a:r>
              <a:rPr lang="fr-FR" sz="1200" i="1" kern="1200" dirty="0" smtClean="0">
                <a:solidFill>
                  <a:schemeClr val="tx1"/>
                </a:solidFill>
                <a:effectLst/>
                <a:latin typeface="Arial" charset="0"/>
                <a:ea typeface="+mn-ea"/>
                <a:cs typeface="+mn-cs"/>
              </a:rPr>
              <a:t>[exemple : les hommes ne vont pas se faire soigner car cela n'est pas considéré comme masculin dans certains contextes;]</a:t>
            </a:r>
            <a:endParaRPr lang="en-US" sz="1200" kern="1200" dirty="0" smtClean="0">
              <a:solidFill>
                <a:schemeClr val="tx1"/>
              </a:solidFill>
              <a:effectLst/>
              <a:latin typeface="Arial" charset="0"/>
              <a:ea typeface="+mn-ea"/>
              <a:cs typeface="+mn-cs"/>
            </a:endParaRPr>
          </a:p>
          <a:p>
            <a:endParaRPr lang="en-US" i="1"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fr-FR" sz="1200" kern="1200" dirty="0" smtClean="0">
                <a:solidFill>
                  <a:schemeClr val="tx1"/>
                </a:solidFill>
                <a:effectLst/>
                <a:latin typeface="Arial" charset="0"/>
                <a:ea typeface="+mn-ea"/>
                <a:cs typeface="+mn-cs"/>
              </a:rPr>
              <a:t>En un mot : L’analyse de genre révèle l’influence du genre, son omission et ses conséquences pour le travail en politique, programmation et planification de la santé</a:t>
            </a:r>
            <a:r>
              <a:rPr lang="en-US" dirty="0" smtClean="0"/>
              <a:t>.</a:t>
            </a:r>
          </a:p>
          <a:p>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34</a:t>
            </a:fld>
            <a:endParaRPr lang="en-US"/>
          </a:p>
        </p:txBody>
      </p:sp>
    </p:spTree>
    <p:extLst>
      <p:ext uri="{BB962C8B-B14F-4D97-AF65-F5344CB8AC3E}">
        <p14:creationId xmlns:p14="http://schemas.microsoft.com/office/powerpoint/2010/main" val="16454830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Qu’est-ce qui est nécessaire pour l’Analyse de genre ? Les données quantitatives sont une des composantes. Ce qui nous ramène à l'importance de la collecte de données ventilées par sexe. Il est important de réfléchir au type de données dont vous pourriez avoir besoin pour bien comprendre le travail que vous êtes en train d’accomplir. Les données quantitatives nous donnent des preuves tangibles des déséquilibres en matière de genre. Mais souvent elles ne nous aident pas à comprendre pourquoi ces déséquilibres entre les sexes se produisent</a:t>
            </a:r>
            <a:r>
              <a:rPr lang="en-US" baseline="0" dirty="0" smtClean="0"/>
              <a:t>. </a:t>
            </a:r>
            <a:endParaRPr lang="en-US" i="1"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35</a:t>
            </a:fld>
            <a:endParaRPr lang="en-US"/>
          </a:p>
        </p:txBody>
      </p:sp>
    </p:spTree>
    <p:extLst>
      <p:ext uri="{BB962C8B-B14F-4D97-AF65-F5344CB8AC3E}">
        <p14:creationId xmlns:p14="http://schemas.microsoft.com/office/powerpoint/2010/main" val="21353682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fr-FR" sz="1200" kern="1200" dirty="0" smtClean="0">
                <a:solidFill>
                  <a:schemeClr val="tx1"/>
                </a:solidFill>
                <a:effectLst/>
                <a:latin typeface="Arial" charset="0"/>
                <a:ea typeface="+mn-ea"/>
                <a:cs typeface="+mn-cs"/>
              </a:rPr>
              <a:t>Examinons un exemple de données de routine sur le VIH pour voir ce que nous pouvons apprendre de l'analyse fondée sur le genre</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Nous avons ici des graphiques montrant des données sur des clients </a:t>
            </a:r>
            <a:r>
              <a:rPr lang="fr-FR" sz="1200" kern="1200" dirty="0" smtClean="0">
                <a:solidFill>
                  <a:schemeClr val="tx1"/>
                </a:solidFill>
                <a:effectLst/>
                <a:latin typeface="Arial" charset="0"/>
                <a:ea typeface="+mn-ea"/>
                <a:cs typeface="+mn-cs"/>
              </a:rPr>
              <a:t>testés VIH séropositifs. </a:t>
            </a:r>
            <a:r>
              <a:rPr lang="fr-FR" sz="1200" kern="1200" dirty="0" smtClean="0">
                <a:solidFill>
                  <a:schemeClr val="tx1"/>
                </a:solidFill>
                <a:effectLst/>
                <a:latin typeface="Arial" charset="0"/>
                <a:ea typeface="+mn-ea"/>
                <a:cs typeface="+mn-cs"/>
              </a:rPr>
              <a:t>Ces données sont présentées par mois entre août 2010 et août 2012 dans un pays d’Afrique subsaharienne</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Quand nous observons le premier graphique sur la gauche, nous pouvons voir le nombre total de clients qui se sont avérés positifs, par mois et sur un laps de 2 ans. Pris ainsi de façon isolée, vous pouvez voir quelques fluctuations, mais pas beaucoup de changement global</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Cependant, lorsque nous examinons ce deuxième graphique sur la droite, qui est ventilé par sexe, les choses semblent bien différentes. La tendance globale est similaire, mais la différence entre les hommes et les femmes est évidente. Alors qu'il s'agit d'un nombre total de personnes (sans dénominateur), il est clair que plus de femmes sont séropositives, mais cela signifie aussi que plus de femmes se font faire le test, ce qui mène également à la conclusion qu’il n’y a pas autant d'hommes qui se font faire le test et que c'est donc une zone à améliorer</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Ce sont ces types de différences entre les sexes que nous voulons mettre en évidence en analysant et rapportant selon le sexe. Après avoir vu ce graphique, les décideurs pourraient se demander, pourquoi y a-t’ il des différences ? Que pouvons-nous faire pour résoudre ces différences </a:t>
            </a:r>
            <a:r>
              <a:rPr lang="en-US" baseline="0" dirty="0" smtClean="0">
                <a:solidFill>
                  <a:srgbClr val="FF0000"/>
                </a:solidFill>
              </a:rPr>
              <a:t>? </a:t>
            </a:r>
          </a:p>
          <a:p>
            <a:endParaRPr lang="en-US" baseline="0" dirty="0" smtClean="0">
              <a:solidFill>
                <a:srgbClr val="FF0000"/>
              </a:solidFill>
            </a:endParaRPr>
          </a:p>
          <a:p>
            <a:r>
              <a:rPr lang="fr-FR" sz="1200" kern="1200" dirty="0" smtClean="0">
                <a:solidFill>
                  <a:schemeClr val="tx1"/>
                </a:solidFill>
                <a:effectLst/>
                <a:latin typeface="Arial" charset="0"/>
                <a:ea typeface="+mn-ea"/>
                <a:cs typeface="+mn-cs"/>
              </a:rPr>
              <a:t>Qu’est ce qui pourrait être fait pour produire davantage de données ventilées par sexe </a:t>
            </a:r>
            <a:r>
              <a:rPr lang="en-US" dirty="0" smtClean="0"/>
              <a:t>?</a:t>
            </a:r>
          </a:p>
          <a:p>
            <a:endParaRPr lang="en-US" dirty="0" smtClean="0"/>
          </a:p>
          <a:p>
            <a:r>
              <a:rPr lang="fr-FR" sz="1200" kern="1200" dirty="0" smtClean="0">
                <a:solidFill>
                  <a:schemeClr val="tx1"/>
                </a:solidFill>
                <a:effectLst/>
                <a:latin typeface="Arial" charset="0"/>
                <a:ea typeface="+mn-ea"/>
                <a:cs typeface="+mn-cs"/>
              </a:rPr>
              <a:t>Quel type de rapportage mettrait mieux en évidence les lacunes </a:t>
            </a:r>
            <a:r>
              <a:rPr lang="en-US" dirty="0" smtClean="0"/>
              <a:t>?</a:t>
            </a:r>
          </a:p>
          <a:p>
            <a:endParaRPr lang="en-US" dirty="0">
              <a:solidFill>
                <a:srgbClr val="FF0000"/>
              </a:solidFill>
            </a:endParaRPr>
          </a:p>
        </p:txBody>
      </p:sp>
      <p:sp>
        <p:nvSpPr>
          <p:cNvPr id="4" name="Slide Number Placeholder 3"/>
          <p:cNvSpPr>
            <a:spLocks noGrp="1"/>
          </p:cNvSpPr>
          <p:nvPr>
            <p:ph type="sldNum" sz="quarter" idx="10"/>
          </p:nvPr>
        </p:nvSpPr>
        <p:spPr/>
        <p:txBody>
          <a:bodyPr/>
          <a:lstStyle/>
          <a:p>
            <a:pPr>
              <a:defRPr/>
            </a:pPr>
            <a:fld id="{0B5956F1-A259-4BFC-9DE0-8D776B2A79F3}" type="slidenum">
              <a:rPr lang="en-US" smtClean="0"/>
              <a:pPr>
                <a:defRPr/>
              </a:pPr>
              <a:t>36</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Les données qualitatives peuvent aussi être très instructives quand on essaie de comprendre le contexte d'un problème. Le qualitatif offre une information importante qui vous pouvez seulement deviner avec des données quantitatives. Les données qualitatives peuvent vous aider à comprendre le pourquoi ou le comment de votre question de recherche ou d’une difficulté dans votre programme</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Par exemple, dans la dernière diapositive, les données quantitatives ont montré qu'il existait une différence de prévalence du VIH entre les femmes et les hommes. Des entrevues qualitatives pourraient vous aider à comprendre pourquoi (expérience culturelle de la violence, les femmes ne peuvent pas négocier des rapports sexuels protégés, etc.) cette différence a été observée</a:t>
            </a:r>
            <a:r>
              <a:rPr lang="en-US" baseline="0" dirty="0" smtClean="0"/>
              <a:t>.</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37</a:t>
            </a:fld>
            <a:endParaRPr lang="en-US"/>
          </a:p>
        </p:txBody>
      </p:sp>
    </p:spTree>
    <p:extLst>
      <p:ext uri="{BB962C8B-B14F-4D97-AF65-F5344CB8AC3E}">
        <p14:creationId xmlns:p14="http://schemas.microsoft.com/office/powerpoint/2010/main" val="4364855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Maintenant nous allons réfléchir au type de questions que vous pourriez poser en S&amp;E du genre et de la santé. Vous reconnaîtrez peut-être ce graphique en escalier de S&amp;E. C’est utile pour penser aux différents types de questions auxquelles peut répondre le S&amp;E. Les deux marches d’en bas en violet font partie de la planification de programme. Puis les trois prochaines marches en vert font partie du suivi. Enfin, les deux dernières marches en bleu sont des questions qui qu’on examine en évaluation</a:t>
            </a:r>
            <a:r>
              <a:rPr lang="en-US" baseline="0" dirty="0" smtClean="0"/>
              <a:t>.  </a:t>
            </a:r>
          </a:p>
          <a:p>
            <a:endParaRPr lang="en-US" baseline="0" dirty="0" smtClean="0"/>
          </a:p>
          <a:p>
            <a:r>
              <a:rPr lang="fr-FR" sz="1200" kern="1200" dirty="0" smtClean="0">
                <a:solidFill>
                  <a:schemeClr val="tx1"/>
                </a:solidFill>
                <a:effectLst/>
                <a:latin typeface="Arial" charset="0"/>
                <a:ea typeface="+mn-ea"/>
                <a:cs typeface="+mn-cs"/>
              </a:rPr>
              <a:t>Sur les prochaines diapositives, nous aurons des exemples de questions au niveau des extrants (sorties) et des résultats placés vers le sommet de l'escalier</a:t>
            </a:r>
            <a:r>
              <a:rPr lang="en-US" baseline="0" dirty="0" smtClean="0"/>
              <a:t>.</a:t>
            </a:r>
            <a:endParaRPr lang="en-US" dirty="0" smtClean="0"/>
          </a:p>
          <a:p>
            <a:endParaRPr lang="en-US" dirty="0" smtClean="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38</a:t>
            </a:fld>
            <a:endParaRPr lang="en-US"/>
          </a:p>
        </p:txBody>
      </p:sp>
    </p:spTree>
    <p:extLst>
      <p:ext uri="{BB962C8B-B14F-4D97-AF65-F5344CB8AC3E}">
        <p14:creationId xmlns:p14="http://schemas.microsoft.com/office/powerpoint/2010/main" val="33957851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Voici un exemple de question au niveau des résultats. Sur cette diapositive, nous avons des questions liées aux différences de genre dans la prestation de services de santé. Cela requiert -ci des données ventilées par sexe et âge provenant de systèmes d'information sanitaire de routine</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39</a:t>
            </a:fld>
            <a:endParaRPr lang="en-US"/>
          </a:p>
        </p:txBody>
      </p:sp>
    </p:spTree>
    <p:extLst>
      <p:ext uri="{BB962C8B-B14F-4D97-AF65-F5344CB8AC3E}">
        <p14:creationId xmlns:p14="http://schemas.microsoft.com/office/powerpoint/2010/main" val="3139489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Maintenant voyons quelques exemples de questions de S&amp;E au sujet d’un programme</a:t>
            </a:r>
            <a:r>
              <a:rPr lang="fr-FR" sz="1200" kern="1200" baseline="0" dirty="0" smtClean="0">
                <a:solidFill>
                  <a:schemeClr val="tx1"/>
                </a:solidFill>
                <a:effectLst/>
                <a:latin typeface="Arial" charset="0"/>
                <a:ea typeface="+mn-ea"/>
                <a:cs typeface="+mn-cs"/>
              </a:rPr>
              <a:t> ou </a:t>
            </a:r>
            <a:r>
              <a:rPr lang="fr-FR" sz="1200" kern="1200" dirty="0" smtClean="0">
                <a:solidFill>
                  <a:schemeClr val="tx1"/>
                </a:solidFill>
                <a:effectLst/>
                <a:latin typeface="Arial" charset="0"/>
                <a:ea typeface="+mn-ea"/>
                <a:cs typeface="+mn-cs"/>
              </a:rPr>
              <a:t>politique qui intègre la notion de genre</a:t>
            </a:r>
          </a:p>
          <a:p>
            <a:endParaRPr lang="en-US" baseline="0" dirty="0" smtClean="0"/>
          </a:p>
          <a:p>
            <a:r>
              <a:rPr lang="fr-FR" sz="1200" kern="1200" dirty="0" smtClean="0">
                <a:solidFill>
                  <a:schemeClr val="tx1"/>
                </a:solidFill>
                <a:effectLst/>
                <a:latin typeface="Arial" charset="0"/>
                <a:ea typeface="+mn-ea"/>
                <a:cs typeface="+mn-cs"/>
              </a:rPr>
              <a:t>Vous pourriez chercher à savoir si un programme intégrant la notion de genre est mis en œuvre selon les plans ou lignes directrices et/ou si le programme est en train de faire une différence dans les résultats de santé</a:t>
            </a:r>
            <a:r>
              <a:rPr lang="en-US" baseline="0" dirty="0" smtClean="0"/>
              <a:t>.  </a:t>
            </a:r>
          </a:p>
          <a:p>
            <a:endParaRPr lang="en-US" baseline="0" dirty="0" smtClean="0"/>
          </a:p>
          <a:p>
            <a:pPr marL="0" lvl="1" defTabSz="897301">
              <a:defRPr/>
            </a:pPr>
            <a:r>
              <a:rPr lang="fr-FR" sz="1200" kern="1200" dirty="0" smtClean="0">
                <a:solidFill>
                  <a:schemeClr val="tx1"/>
                </a:solidFill>
                <a:effectLst/>
                <a:latin typeface="Arial" charset="0"/>
                <a:ea typeface="+mn-ea"/>
                <a:cs typeface="+mn-cs"/>
              </a:rPr>
              <a:t>L'exemple sur cette diapositive est une question au niveau des extrants (sorties) et examine des lignes directrices nationales sur la Gestion médicale du viol et de violences sexuelles au Kenya. Si nous voulions comprendre si les établissements de santé sont en train de suivre les directives, nous pourrions examiner les données médicales du traitement des survivantes au viol et aux violences sexuelles. Par exemple, une des recommandations dans les lignes directrices est que les survivantes se présentent dans une clinique dans les 72 heures qui suivent l’agression sexuelle afin de recevoir un certain nombre de services, y compris la PPE pour la prévention du VIH. Nous pourrions examiner les données tirées de l'examen des dossiers médicaux pour voir si les prestataires sont en train de suivre cette recommandation. Cela nécessiterait une étude spéciale, à moins que le Système d’information sur la santé (SIS) rassemblent déjà ces informations</a:t>
            </a:r>
            <a:r>
              <a:rPr lang="en-US" baseline="0" dirty="0" smtClean="0"/>
              <a:t>.</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40</a:t>
            </a:fld>
            <a:endParaRPr lang="en-US"/>
          </a:p>
        </p:txBody>
      </p:sp>
    </p:spTree>
    <p:extLst>
      <p:ext uri="{BB962C8B-B14F-4D97-AF65-F5344CB8AC3E}">
        <p14:creationId xmlns:p14="http://schemas.microsoft.com/office/powerpoint/2010/main" val="24321000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914350" rtl="0" eaLnBrk="0" fontAlgn="base" latinLnBrk="0" hangingPunct="0">
              <a:lnSpc>
                <a:spcPct val="100000"/>
              </a:lnSpc>
              <a:spcBef>
                <a:spcPct val="30000"/>
              </a:spcBef>
              <a:spcAft>
                <a:spcPct val="0"/>
              </a:spcAft>
              <a:buClrTx/>
              <a:buSzTx/>
              <a:buFontTx/>
              <a:buNone/>
              <a:tabLst/>
              <a:defRPr/>
            </a:pPr>
            <a:r>
              <a:rPr lang="fr-FR" sz="1200" kern="1200" dirty="0" smtClean="0">
                <a:solidFill>
                  <a:schemeClr val="tx1"/>
                </a:solidFill>
                <a:effectLst/>
                <a:latin typeface="Arial" charset="0"/>
                <a:ea typeface="+mn-ea"/>
                <a:cs typeface="+mn-cs"/>
              </a:rPr>
              <a:t>Nous avons ici un autre exemple de question de S&amp;E envisageant de mesurer une programmation ou politique intégrant la notion de genre et cherchant à savoir si celle-ci est mise en œuvre selon les plans ou lignes directrices et/ou si elle produit les résultats escomptés. Cette question se situe au niveau des résultats</a:t>
            </a:r>
            <a:r>
              <a:rPr lang="en-US" baseline="0" dirty="0" smtClean="0"/>
              <a:t>.</a:t>
            </a:r>
          </a:p>
          <a:p>
            <a:pPr marL="0" lvl="2" defTabSz="914350">
              <a:defRPr/>
            </a:pPr>
            <a:endParaRPr lang="en-US" baseline="0" dirty="0" smtClean="0"/>
          </a:p>
          <a:p>
            <a:pPr marL="0" lvl="2" defTabSz="914350">
              <a:defRPr/>
            </a:pPr>
            <a:r>
              <a:rPr lang="fr-FR" sz="1200" kern="1200" dirty="0" smtClean="0">
                <a:solidFill>
                  <a:schemeClr val="tx1"/>
                </a:solidFill>
                <a:effectLst/>
                <a:latin typeface="Arial" charset="0"/>
                <a:ea typeface="+mn-ea"/>
                <a:cs typeface="+mn-cs"/>
              </a:rPr>
              <a:t>Pour la Stratégie de Santé Reproductive au niveau national d’un pays, l'une des principales stratégies est l'autonomisation des hommes et des femmes, des garçons et des filles afin d’augmenter l'utilisation des Services de SR. La stratégie nationale énonce deux activités clés pour aider à atteindre cet objectif. Il s'agit tout d'abord : d’accroître la participation des hommes dans les programmes de santé reproductive</a:t>
            </a:r>
            <a:r>
              <a:rPr lang="en-US" dirty="0" smtClean="0"/>
              <a:t>.</a:t>
            </a:r>
            <a:endParaRPr lang="en-US" sz="1600" dirty="0"/>
          </a:p>
          <a:p>
            <a:pPr marL="0" lvl="2" defTabSz="914350">
              <a:defRPr/>
            </a:pPr>
            <a:endParaRPr lang="en-US" sz="1600" dirty="0"/>
          </a:p>
          <a:p>
            <a:pPr marL="0" lvl="2" defTabSz="914350">
              <a:defRPr/>
            </a:pPr>
            <a:r>
              <a:rPr lang="fr-FR" sz="1200" kern="1200" dirty="0" smtClean="0">
                <a:solidFill>
                  <a:schemeClr val="tx1"/>
                </a:solidFill>
                <a:effectLst/>
                <a:latin typeface="Arial" charset="0"/>
                <a:ea typeface="+mn-ea"/>
                <a:cs typeface="+mn-cs"/>
              </a:rPr>
              <a:t>Une des façons d’essayer de répondre à la question de savoir s'il y a eu participation accrue des hommes dans les programmes de santé reproductive est d’examiner les données de routine sur le % de clients masculins recevant les services de SH et voir si cela a augmenté au fil du temps. Ces données devraient déjà être disponibles dans le SIS. (Notez que le fait de seulement examiner ces données seules ne pourrait pas vous indiquer si une augmentation peut être attribuée à votre programme ; répondre à cela exigerait des méthodes plus complexes)</a:t>
            </a:r>
            <a:endParaRPr lang="en-US" baseline="0" dirty="0" smtClean="0"/>
          </a:p>
          <a:p>
            <a:pPr defTabSz="914350">
              <a:defRPr/>
            </a:pPr>
            <a:endParaRPr lang="en-US" baseline="0" dirty="0" smtClean="0"/>
          </a:p>
          <a:p>
            <a:pPr defTabSz="914350">
              <a:defRPr/>
            </a:pPr>
            <a:endParaRPr lang="en-US" baseline="0" dirty="0" smtClean="0"/>
          </a:p>
          <a:p>
            <a:pPr defTabSz="914350">
              <a:defRPr/>
            </a:pPr>
            <a:endParaRPr lang="en-US" baseline="0" dirty="0" smtClean="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41</a:t>
            </a:fld>
            <a:endParaRPr lang="en-US"/>
          </a:p>
        </p:txBody>
      </p:sp>
    </p:spTree>
    <p:extLst>
      <p:ext uri="{BB962C8B-B14F-4D97-AF65-F5344CB8AC3E}">
        <p14:creationId xmlns:p14="http://schemas.microsoft.com/office/powerpoint/2010/main" val="24321000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42</a:t>
            </a:fld>
            <a:endParaRPr lang="en-US"/>
          </a:p>
        </p:txBody>
      </p:sp>
    </p:spTree>
    <p:extLst>
      <p:ext uri="{BB962C8B-B14F-4D97-AF65-F5344CB8AC3E}">
        <p14:creationId xmlns:p14="http://schemas.microsoft.com/office/powerpoint/2010/main" val="27243416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Il est difficile de mesurer des concepts sociaux abstraits tels que le genre, et les mesures pour ce concept sont toujours en cours d'élaboration. Cependant, de nombreuses enquêtes ont exploré ces questions, et certaines ont déjà été rigoureusement testées en de leur fiabilité et de validité (c.-à-d., la confiance en ce que les questions liées aux normes de genre mesurent effectivement ces normes). </a:t>
            </a:r>
            <a:endParaRPr lang="en-US" sz="1200" kern="1200" dirty="0" smtClean="0">
              <a:solidFill>
                <a:schemeClr val="tx1"/>
              </a:solidFill>
              <a:effectLst/>
              <a:latin typeface="Arial" charset="0"/>
              <a:ea typeface="+mn-ea"/>
              <a:cs typeface="+mn-cs"/>
            </a:endParaRPr>
          </a:p>
          <a:p>
            <a:endParaRPr lang="en-US" altLang="en-US" dirty="0" smtClean="0"/>
          </a:p>
          <a:p>
            <a:r>
              <a:rPr lang="fr-FR" sz="1200" kern="1200" dirty="0" smtClean="0">
                <a:solidFill>
                  <a:schemeClr val="tx1"/>
                </a:solidFill>
                <a:effectLst/>
                <a:latin typeface="Arial" charset="0"/>
                <a:ea typeface="+mn-ea"/>
                <a:cs typeface="+mn-cs"/>
              </a:rPr>
              <a:t>Comme il n'y a de "règle d’or" pour mesurer les normes et les attitudes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l'autonomisation des femmes ainsi que d’autres aspects du genre, nous utilisons souvent des mesures multiples. Il n'est pas possible d’utiliser une seule mesure parce que le genre opère dans plusieurs domaines et a de nombreuses facettes. Lorsqu'on donne la préférence à  seule mesure, une échelle combinant plusieurs éléments crée une mesure plus valide qu’une  échelle à élément unique utilisée par elle-même</a:t>
            </a:r>
            <a:r>
              <a:rPr lang="en-US" altLang="en-US" dirty="0" smtClean="0"/>
              <a:t>.</a:t>
            </a:r>
          </a:p>
        </p:txBody>
      </p:sp>
      <p:sp>
        <p:nvSpPr>
          <p:cNvPr id="76804"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02574" indent="-269502" eaLnBrk="0" hangingPunct="0">
              <a:spcBef>
                <a:spcPct val="30000"/>
              </a:spcBef>
              <a:defRPr sz="1200">
                <a:solidFill>
                  <a:schemeClr val="tx1"/>
                </a:solidFill>
                <a:latin typeface="Arial" pitchFamily="34" charset="0"/>
              </a:defRPr>
            </a:lvl2pPr>
            <a:lvl3pPr marL="1081123" indent="-214978" eaLnBrk="0" hangingPunct="0">
              <a:spcBef>
                <a:spcPct val="30000"/>
              </a:spcBef>
              <a:defRPr sz="1200">
                <a:solidFill>
                  <a:schemeClr val="tx1"/>
                </a:solidFill>
                <a:latin typeface="Arial" pitchFamily="34" charset="0"/>
              </a:defRPr>
            </a:lvl3pPr>
            <a:lvl4pPr marL="1512638" indent="-214978" eaLnBrk="0" hangingPunct="0">
              <a:spcBef>
                <a:spcPct val="30000"/>
              </a:spcBef>
              <a:defRPr sz="1200">
                <a:solidFill>
                  <a:schemeClr val="tx1"/>
                </a:solidFill>
                <a:latin typeface="Arial" pitchFamily="34" charset="0"/>
              </a:defRPr>
            </a:lvl4pPr>
            <a:lvl5pPr marL="1945710" indent="-214978" eaLnBrk="0" hangingPunct="0">
              <a:spcBef>
                <a:spcPct val="30000"/>
              </a:spcBef>
              <a:defRPr sz="1200">
                <a:solidFill>
                  <a:schemeClr val="tx1"/>
                </a:solidFill>
                <a:latin typeface="Arial" pitchFamily="34" charset="0"/>
              </a:defRPr>
            </a:lvl5pPr>
            <a:lvl6pPr marL="2394360" indent="-214978" eaLnBrk="0" fontAlgn="base" hangingPunct="0">
              <a:spcBef>
                <a:spcPct val="30000"/>
              </a:spcBef>
              <a:spcAft>
                <a:spcPct val="0"/>
              </a:spcAft>
              <a:defRPr sz="1200">
                <a:solidFill>
                  <a:schemeClr val="tx1"/>
                </a:solidFill>
                <a:latin typeface="Arial" pitchFamily="34" charset="0"/>
              </a:defRPr>
            </a:lvl6pPr>
            <a:lvl7pPr marL="2843011" indent="-214978" eaLnBrk="0" fontAlgn="base" hangingPunct="0">
              <a:spcBef>
                <a:spcPct val="30000"/>
              </a:spcBef>
              <a:spcAft>
                <a:spcPct val="0"/>
              </a:spcAft>
              <a:defRPr sz="1200">
                <a:solidFill>
                  <a:schemeClr val="tx1"/>
                </a:solidFill>
                <a:latin typeface="Arial" pitchFamily="34" charset="0"/>
              </a:defRPr>
            </a:lvl7pPr>
            <a:lvl8pPr marL="3291661" indent="-214978" eaLnBrk="0" fontAlgn="base" hangingPunct="0">
              <a:spcBef>
                <a:spcPct val="30000"/>
              </a:spcBef>
              <a:spcAft>
                <a:spcPct val="0"/>
              </a:spcAft>
              <a:defRPr sz="1200">
                <a:solidFill>
                  <a:schemeClr val="tx1"/>
                </a:solidFill>
                <a:latin typeface="Arial" pitchFamily="34" charset="0"/>
              </a:defRPr>
            </a:lvl8pPr>
            <a:lvl9pPr marL="3740311" indent="-214978"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defRPr/>
            </a:pPr>
            <a:fld id="{C3C9A01D-0A5F-4700-B68B-F655D59B95C8}" type="slidenum">
              <a:rPr lang="en-US" altLang="en-US" sz="1300"/>
              <a:pPr eaLnBrk="1" hangingPunct="1">
                <a:spcBef>
                  <a:spcPct val="0"/>
                </a:spcBef>
                <a:defRPr/>
              </a:pPr>
              <a:t>43</a:t>
            </a:fld>
            <a:endParaRPr lang="en-US" altLang="en-US" sz="13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Les types de mesures le plus fréquemment utilisées en évaluation sont celles qui suivent les changements dans la dynamique du pouvoir dans les relations sexuelles entre les hommes et les femmes, les normes individuelles ou les attitudes envers l'égalité de genre (y compris les attitudes sur la violence sexiste, l’expérience de la violence sexiste, l’autonomie et l’émancipation des femmes (par exemple : les questions sur l'emploi des femmes et des hommes, la prise de décisions au sein du ménage entre les femmes et les hommes et l’accès et contrôle des ressources économiques). </a:t>
            </a:r>
            <a:endParaRPr lang="en-US" sz="1200" kern="1200" dirty="0" smtClean="0">
              <a:solidFill>
                <a:schemeClr val="tx1"/>
              </a:solidFill>
              <a:effectLst/>
              <a:latin typeface="Arial" charset="0"/>
              <a:ea typeface="+mn-ea"/>
              <a:cs typeface="+mn-cs"/>
            </a:endParaRPr>
          </a:p>
          <a:p>
            <a:endParaRPr lang="en-US" altLang="en-US" baseline="0" dirty="0" smtClean="0"/>
          </a:p>
          <a:p>
            <a:r>
              <a:rPr lang="fr-FR" sz="1200" kern="1200" dirty="0" smtClean="0">
                <a:solidFill>
                  <a:schemeClr val="tx1"/>
                </a:solidFill>
                <a:effectLst/>
                <a:latin typeface="Arial" charset="0"/>
                <a:ea typeface="+mn-ea"/>
                <a:cs typeface="+mn-cs"/>
              </a:rPr>
              <a:t>Nous pouvons aussi examiner de qu’il en est du </a:t>
            </a:r>
            <a:r>
              <a:rPr lang="fr-FR" sz="1200" kern="1200" dirty="0" err="1" smtClean="0">
                <a:solidFill>
                  <a:schemeClr val="tx1"/>
                </a:solidFill>
                <a:effectLst/>
                <a:latin typeface="Arial" charset="0"/>
                <a:ea typeface="+mn-ea"/>
                <a:cs typeface="+mn-cs"/>
              </a:rPr>
              <a:t>counselling</a:t>
            </a:r>
            <a:r>
              <a:rPr lang="fr-FR" sz="1200" kern="1200" dirty="0" smtClean="0">
                <a:solidFill>
                  <a:schemeClr val="tx1"/>
                </a:solidFill>
                <a:effectLst/>
                <a:latin typeface="Arial" charset="0"/>
                <a:ea typeface="+mn-ea"/>
                <a:cs typeface="+mn-cs"/>
              </a:rPr>
              <a:t> pour le couple et de la participation des hommes (par exemple : </a:t>
            </a:r>
            <a:r>
              <a:rPr lang="fr-FR" sz="1200" b="1" kern="1200" dirty="0" smtClean="0">
                <a:solidFill>
                  <a:schemeClr val="tx1"/>
                </a:solidFill>
                <a:effectLst/>
                <a:latin typeface="Arial" charset="0"/>
                <a:ea typeface="+mn-ea"/>
                <a:cs typeface="+mn-cs"/>
              </a:rPr>
              <a:t>personnes qui ont reçu des CDV pour les couples ou partenaires sexuels et qui ont appris les résultats de leur test du VIH en compagnie de leur partenaire au cours des 12 derniers mois)</a:t>
            </a:r>
            <a:endParaRPr lang="en-US" sz="1200" kern="1200" dirty="0" smtClean="0">
              <a:solidFill>
                <a:schemeClr val="tx1"/>
              </a:solidFill>
              <a:effectLst/>
              <a:latin typeface="Arial" charset="0"/>
              <a:ea typeface="+mn-ea"/>
              <a:cs typeface="+mn-cs"/>
            </a:endParaRPr>
          </a:p>
          <a:p>
            <a:endParaRPr lang="en-US" altLang="en-US" dirty="0" smtClean="0"/>
          </a:p>
          <a:p>
            <a:r>
              <a:rPr lang="fr-FR" sz="1200" kern="1200" dirty="0" smtClean="0">
                <a:solidFill>
                  <a:schemeClr val="tx1"/>
                </a:solidFill>
                <a:effectLst/>
                <a:latin typeface="Arial" charset="0"/>
                <a:ea typeface="+mn-ea"/>
                <a:cs typeface="+mn-cs"/>
              </a:rPr>
              <a:t>Et les indicateurs sur l'égalité des sexes au niveau national permettront d'évaluer si les politiques et les programmes reflètent des inégalités structurelles (telles que l'engagement politique, les cadres juridiques et la législation nationale). Par exemple, "Existe-t-il </a:t>
            </a:r>
            <a:r>
              <a:rPr lang="fr-FR" sz="1200" b="1" kern="1200" dirty="0" smtClean="0">
                <a:solidFill>
                  <a:schemeClr val="tx1"/>
                </a:solidFill>
                <a:effectLst/>
                <a:latin typeface="Arial" charset="0"/>
                <a:ea typeface="+mn-ea"/>
                <a:cs typeface="+mn-cs"/>
              </a:rPr>
              <a:t>une stratégie multisectorielle pour répondre au VIH ayant un budget spécifiquement réservé aux femmes ayant le VIH?« </a:t>
            </a: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Je vais donner quelques exemples sur comment certaines de ces choses peuvent être mesurées</a:t>
            </a:r>
            <a:r>
              <a:rPr lang="en-US" altLang="en-US" dirty="0" smtClean="0"/>
              <a:t>.</a:t>
            </a:r>
            <a:endParaRPr lang="es-DO" altLang="en-US" dirty="0" smtClean="0"/>
          </a:p>
          <a:p>
            <a:endParaRPr lang="en-US" altLang="en-US" dirty="0" smtClean="0"/>
          </a:p>
        </p:txBody>
      </p:sp>
      <p:sp>
        <p:nvSpPr>
          <p:cNvPr id="75780"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02574" indent="-269502" eaLnBrk="0" hangingPunct="0">
              <a:spcBef>
                <a:spcPct val="30000"/>
              </a:spcBef>
              <a:defRPr sz="1200">
                <a:solidFill>
                  <a:schemeClr val="tx1"/>
                </a:solidFill>
                <a:latin typeface="Arial" pitchFamily="34" charset="0"/>
              </a:defRPr>
            </a:lvl2pPr>
            <a:lvl3pPr marL="1081123" indent="-214978" eaLnBrk="0" hangingPunct="0">
              <a:spcBef>
                <a:spcPct val="30000"/>
              </a:spcBef>
              <a:defRPr sz="1200">
                <a:solidFill>
                  <a:schemeClr val="tx1"/>
                </a:solidFill>
                <a:latin typeface="Arial" pitchFamily="34" charset="0"/>
              </a:defRPr>
            </a:lvl3pPr>
            <a:lvl4pPr marL="1512638" indent="-214978" eaLnBrk="0" hangingPunct="0">
              <a:spcBef>
                <a:spcPct val="30000"/>
              </a:spcBef>
              <a:defRPr sz="1200">
                <a:solidFill>
                  <a:schemeClr val="tx1"/>
                </a:solidFill>
                <a:latin typeface="Arial" pitchFamily="34" charset="0"/>
              </a:defRPr>
            </a:lvl4pPr>
            <a:lvl5pPr marL="1945710" indent="-214978" eaLnBrk="0" hangingPunct="0">
              <a:spcBef>
                <a:spcPct val="30000"/>
              </a:spcBef>
              <a:defRPr sz="1200">
                <a:solidFill>
                  <a:schemeClr val="tx1"/>
                </a:solidFill>
                <a:latin typeface="Arial" pitchFamily="34" charset="0"/>
              </a:defRPr>
            </a:lvl5pPr>
            <a:lvl6pPr marL="2394360" indent="-214978" eaLnBrk="0" fontAlgn="base" hangingPunct="0">
              <a:spcBef>
                <a:spcPct val="30000"/>
              </a:spcBef>
              <a:spcAft>
                <a:spcPct val="0"/>
              </a:spcAft>
              <a:defRPr sz="1200">
                <a:solidFill>
                  <a:schemeClr val="tx1"/>
                </a:solidFill>
                <a:latin typeface="Arial" pitchFamily="34" charset="0"/>
              </a:defRPr>
            </a:lvl6pPr>
            <a:lvl7pPr marL="2843011" indent="-214978" eaLnBrk="0" fontAlgn="base" hangingPunct="0">
              <a:spcBef>
                <a:spcPct val="30000"/>
              </a:spcBef>
              <a:spcAft>
                <a:spcPct val="0"/>
              </a:spcAft>
              <a:defRPr sz="1200">
                <a:solidFill>
                  <a:schemeClr val="tx1"/>
                </a:solidFill>
                <a:latin typeface="Arial" pitchFamily="34" charset="0"/>
              </a:defRPr>
            </a:lvl7pPr>
            <a:lvl8pPr marL="3291661" indent="-214978" eaLnBrk="0" fontAlgn="base" hangingPunct="0">
              <a:spcBef>
                <a:spcPct val="30000"/>
              </a:spcBef>
              <a:spcAft>
                <a:spcPct val="0"/>
              </a:spcAft>
              <a:defRPr sz="1200">
                <a:solidFill>
                  <a:schemeClr val="tx1"/>
                </a:solidFill>
                <a:latin typeface="Arial" pitchFamily="34" charset="0"/>
              </a:defRPr>
            </a:lvl8pPr>
            <a:lvl9pPr marL="3740311" indent="-214978"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defRPr/>
            </a:pPr>
            <a:fld id="{0A25E00F-9E0B-428C-AB12-6188BD5A3635}" type="slidenum">
              <a:rPr lang="en-US" altLang="en-US" sz="1300"/>
              <a:pPr eaLnBrk="1" hangingPunct="1">
                <a:spcBef>
                  <a:spcPct val="0"/>
                </a:spcBef>
                <a:defRPr/>
              </a:pPr>
              <a:t>44</a:t>
            </a:fld>
            <a:endParaRPr lang="en-US" altLang="en-US" sz="130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FR" sz="1200" kern="1200" dirty="0" smtClean="0">
                <a:solidFill>
                  <a:schemeClr val="tx1"/>
                </a:solidFill>
                <a:effectLst/>
                <a:latin typeface="Arial" charset="0"/>
                <a:ea typeface="+mn-ea"/>
                <a:cs typeface="+mn-cs"/>
              </a:rPr>
              <a:t>Voici un exemple d'une échelle plus complexe pour mesurer les attitudes liées au genre</a:t>
            </a:r>
            <a:r>
              <a:rPr lang="en-US" baseline="0" dirty="0" smtClean="0"/>
              <a:t>.</a:t>
            </a:r>
          </a:p>
          <a:p>
            <a:pPr>
              <a:defRPr/>
            </a:pPr>
            <a:endParaRPr lang="en-US" baseline="0" dirty="0" smtClean="0"/>
          </a:p>
          <a:p>
            <a:pPr>
              <a:defRPr/>
            </a:pPr>
            <a:r>
              <a:rPr lang="fr-FR" sz="1200" kern="1200" dirty="0" smtClean="0">
                <a:solidFill>
                  <a:schemeClr val="tx1"/>
                </a:solidFill>
                <a:effectLst/>
                <a:latin typeface="Arial" charset="0"/>
                <a:ea typeface="+mn-ea"/>
                <a:cs typeface="+mn-cs"/>
              </a:rPr>
              <a:t>La  GEM ou Échelle (Hommes sensibles à l’équité des genres) a été créée par </a:t>
            </a:r>
            <a:r>
              <a:rPr lang="fr-FR" sz="1200" kern="1200" dirty="0" err="1" smtClean="0">
                <a:solidFill>
                  <a:schemeClr val="tx1"/>
                </a:solidFill>
                <a:effectLst/>
                <a:latin typeface="Arial" charset="0"/>
                <a:ea typeface="+mn-ea"/>
                <a:cs typeface="+mn-cs"/>
              </a:rPr>
              <a:t>Promundo</a:t>
            </a:r>
            <a:r>
              <a:rPr lang="fr-FR" sz="1200" kern="1200" dirty="0" smtClean="0">
                <a:solidFill>
                  <a:schemeClr val="tx1"/>
                </a:solidFill>
                <a:effectLst/>
                <a:latin typeface="Arial" charset="0"/>
                <a:ea typeface="+mn-ea"/>
                <a:cs typeface="+mn-cs"/>
              </a:rPr>
              <a:t>, une ONG au Brésil</a:t>
            </a:r>
            <a:r>
              <a:rPr lang="en-US" dirty="0" smtClean="0"/>
              <a:t>. </a:t>
            </a:r>
            <a:endParaRPr lang="es-DO" dirty="0" smtClean="0"/>
          </a:p>
          <a:p>
            <a:pPr marL="168244" indent="-168244">
              <a:buFont typeface="Arial" panose="020B0604020202020204" pitchFamily="34" charset="0"/>
              <a:buChar char="•"/>
              <a:defRPr/>
            </a:pPr>
            <a:r>
              <a:rPr lang="fr-FR" sz="1200" kern="1200" dirty="0" smtClean="0">
                <a:solidFill>
                  <a:schemeClr val="tx1"/>
                </a:solidFill>
                <a:effectLst/>
                <a:latin typeface="Arial" charset="0"/>
                <a:ea typeface="+mn-ea"/>
                <a:cs typeface="+mn-cs"/>
              </a:rPr>
              <a:t>Elle a été utilisé pour mesurer les attitudes à l'égard des normes de genre dans les relations intimes ou les attentes sociales différentes pour les hommes et les femmes</a:t>
            </a:r>
            <a:r>
              <a:rPr lang="en-US" dirty="0" smtClean="0"/>
              <a:t>. </a:t>
            </a:r>
            <a:endParaRPr lang="es-DO" dirty="0" smtClean="0"/>
          </a:p>
          <a:p>
            <a:pPr marL="168244" indent="-168244">
              <a:buFont typeface="Arial" panose="020B0604020202020204" pitchFamily="34" charset="0"/>
              <a:buChar char="•"/>
              <a:defRPr/>
            </a:pPr>
            <a:r>
              <a:rPr lang="fr-FR" sz="1200" kern="1200" dirty="0" smtClean="0">
                <a:solidFill>
                  <a:schemeClr val="tx1"/>
                </a:solidFill>
                <a:effectLst/>
                <a:latin typeface="Arial" charset="0"/>
                <a:ea typeface="+mn-ea"/>
                <a:cs typeface="+mn-cs"/>
              </a:rPr>
              <a:t>Utilisez-la avec les hommes, les femmes, les garçons et les filles pour prédire les résultats en utilisation du préservatif, utilisation de la contraception, avoir plusieurs partenaires sexuels et la violence conjugale</a:t>
            </a:r>
            <a:r>
              <a:rPr lang="en-US" dirty="0" smtClean="0"/>
              <a:t>. </a:t>
            </a:r>
            <a:endParaRPr lang="es-DO" dirty="0" smtClean="0"/>
          </a:p>
          <a:p>
            <a:pPr marL="168244" indent="-168244">
              <a:buFont typeface="Arial" panose="020B0604020202020204" pitchFamily="34" charset="0"/>
              <a:buChar char="•"/>
              <a:defRPr/>
            </a:pPr>
            <a:r>
              <a:rPr lang="fr-FR" sz="1200" kern="1200" dirty="0" smtClean="0">
                <a:solidFill>
                  <a:schemeClr val="tx1"/>
                </a:solidFill>
                <a:effectLst/>
                <a:latin typeface="Arial" charset="0"/>
                <a:ea typeface="+mn-ea"/>
                <a:cs typeface="+mn-cs"/>
              </a:rPr>
              <a:t>L'échelle GEM a été testée au Brésil, en Chine, en Inde et dans plusieurs pays d'Afrique. Son adaptation à différents contextes a bien fonctionné</a:t>
            </a:r>
            <a:r>
              <a:rPr lang="en-US" dirty="0" smtClean="0"/>
              <a:t>.</a:t>
            </a:r>
            <a:endParaRPr lang="es-DO" dirty="0" smtClean="0"/>
          </a:p>
          <a:p>
            <a:pPr marL="168244" indent="-168244">
              <a:buFont typeface="Arial" panose="020B0604020202020204" pitchFamily="34" charset="0"/>
              <a:buChar char="•"/>
              <a:defRPr/>
            </a:pPr>
            <a:r>
              <a:rPr lang="fr-FR" sz="1200" kern="1200" dirty="0" smtClean="0">
                <a:solidFill>
                  <a:schemeClr val="tx1"/>
                </a:solidFill>
                <a:effectLst/>
                <a:latin typeface="Arial" charset="0"/>
                <a:ea typeface="+mn-ea"/>
                <a:cs typeface="+mn-cs"/>
              </a:rPr>
              <a:t>Les résultats suggèrent que l'échelle GEM est un outil pertinent et sensible du point de vue interculturel</a:t>
            </a:r>
            <a:r>
              <a:rPr lang="en-US" dirty="0" smtClean="0"/>
              <a:t>.</a:t>
            </a:r>
          </a:p>
          <a:p>
            <a:pPr marL="168244" indent="-168244">
              <a:buFont typeface="Arial" panose="020B0604020202020204" pitchFamily="34" charset="0"/>
              <a:buChar char="•"/>
              <a:defRPr/>
            </a:pPr>
            <a:endParaRPr lang="en-US" dirty="0" smtClean="0"/>
          </a:p>
          <a:p>
            <a:pPr>
              <a:defRPr/>
            </a:pPr>
            <a:r>
              <a:rPr lang="fr-FR" sz="1200" kern="1200" dirty="0" smtClean="0">
                <a:solidFill>
                  <a:schemeClr val="tx1"/>
                </a:solidFill>
                <a:effectLst/>
                <a:latin typeface="Arial" charset="0"/>
                <a:ea typeface="+mn-ea"/>
                <a:cs typeface="+mn-cs"/>
              </a:rPr>
              <a:t>Voici quelques exemples d’éléments qui se trouvent sur l’échelle: “Si un homme se fait insulter, il doit défendre sa réputation en employant la force si nécessaire” ou  “Un homme a besoin d'autres femmes même si tout va très bien avec sa propre épouse</a:t>
            </a:r>
            <a:r>
              <a:rPr lang="en-US" dirty="0" smtClean="0"/>
              <a:t>.”</a:t>
            </a:r>
          </a:p>
          <a:p>
            <a:pPr>
              <a:defRPr/>
            </a:pPr>
            <a:endParaRPr lang="en-US"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fr-FR" sz="1200" kern="1200" dirty="0" smtClean="0">
                <a:solidFill>
                  <a:schemeClr val="tx1"/>
                </a:solidFill>
                <a:effectLst/>
                <a:latin typeface="Arial" charset="0"/>
                <a:ea typeface="+mn-ea"/>
                <a:cs typeface="+mn-cs"/>
              </a:rPr>
              <a:t>Les réponses à des séries de questions sont quantifiés et les personnes ayant le score le plus élevé sont les “</a:t>
            </a:r>
            <a:r>
              <a:rPr lang="fr-FR" sz="1200" kern="1200" dirty="0" err="1" smtClean="0">
                <a:solidFill>
                  <a:schemeClr val="tx1"/>
                </a:solidFill>
                <a:effectLst/>
                <a:latin typeface="Arial" charset="0"/>
                <a:ea typeface="+mn-ea"/>
                <a:cs typeface="+mn-cs"/>
              </a:rPr>
              <a:t>plus”équitables</a:t>
            </a:r>
            <a:r>
              <a:rPr lang="fr-FR" sz="1200" kern="1200" dirty="0" smtClean="0">
                <a:solidFill>
                  <a:schemeClr val="tx1"/>
                </a:solidFill>
                <a:effectLst/>
                <a:latin typeface="Arial" charset="0"/>
                <a:ea typeface="+mn-ea"/>
                <a:cs typeface="+mn-cs"/>
              </a:rPr>
              <a:t> en matière de genre sur l'échelle GEM</a:t>
            </a:r>
            <a:r>
              <a:rPr lang="en-US" baseline="0" dirty="0" smtClean="0">
                <a:effectLst/>
              </a:rPr>
              <a:t>. </a:t>
            </a:r>
          </a:p>
          <a:p>
            <a:pPr>
              <a:defRPr/>
            </a:pPr>
            <a:endParaRPr lang="en-US" dirty="0" smtClean="0"/>
          </a:p>
        </p:txBody>
      </p:sp>
      <p:sp>
        <p:nvSpPr>
          <p:cNvPr id="77828"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02574" indent="-269502" eaLnBrk="0" hangingPunct="0">
              <a:spcBef>
                <a:spcPct val="30000"/>
              </a:spcBef>
              <a:defRPr sz="1200">
                <a:solidFill>
                  <a:schemeClr val="tx1"/>
                </a:solidFill>
                <a:latin typeface="Arial" pitchFamily="34" charset="0"/>
              </a:defRPr>
            </a:lvl2pPr>
            <a:lvl3pPr marL="1081123" indent="-214978" eaLnBrk="0" hangingPunct="0">
              <a:spcBef>
                <a:spcPct val="30000"/>
              </a:spcBef>
              <a:defRPr sz="1200">
                <a:solidFill>
                  <a:schemeClr val="tx1"/>
                </a:solidFill>
                <a:latin typeface="Arial" pitchFamily="34" charset="0"/>
              </a:defRPr>
            </a:lvl3pPr>
            <a:lvl4pPr marL="1512638" indent="-214978" eaLnBrk="0" hangingPunct="0">
              <a:spcBef>
                <a:spcPct val="30000"/>
              </a:spcBef>
              <a:defRPr sz="1200">
                <a:solidFill>
                  <a:schemeClr val="tx1"/>
                </a:solidFill>
                <a:latin typeface="Arial" pitchFamily="34" charset="0"/>
              </a:defRPr>
            </a:lvl4pPr>
            <a:lvl5pPr marL="1945710" indent="-214978" eaLnBrk="0" hangingPunct="0">
              <a:spcBef>
                <a:spcPct val="30000"/>
              </a:spcBef>
              <a:defRPr sz="1200">
                <a:solidFill>
                  <a:schemeClr val="tx1"/>
                </a:solidFill>
                <a:latin typeface="Arial" pitchFamily="34" charset="0"/>
              </a:defRPr>
            </a:lvl5pPr>
            <a:lvl6pPr marL="2394360" indent="-214978" eaLnBrk="0" fontAlgn="base" hangingPunct="0">
              <a:spcBef>
                <a:spcPct val="30000"/>
              </a:spcBef>
              <a:spcAft>
                <a:spcPct val="0"/>
              </a:spcAft>
              <a:defRPr sz="1200">
                <a:solidFill>
                  <a:schemeClr val="tx1"/>
                </a:solidFill>
                <a:latin typeface="Arial" pitchFamily="34" charset="0"/>
              </a:defRPr>
            </a:lvl6pPr>
            <a:lvl7pPr marL="2843011" indent="-214978" eaLnBrk="0" fontAlgn="base" hangingPunct="0">
              <a:spcBef>
                <a:spcPct val="30000"/>
              </a:spcBef>
              <a:spcAft>
                <a:spcPct val="0"/>
              </a:spcAft>
              <a:defRPr sz="1200">
                <a:solidFill>
                  <a:schemeClr val="tx1"/>
                </a:solidFill>
                <a:latin typeface="Arial" pitchFamily="34" charset="0"/>
              </a:defRPr>
            </a:lvl7pPr>
            <a:lvl8pPr marL="3291661" indent="-214978" eaLnBrk="0" fontAlgn="base" hangingPunct="0">
              <a:spcBef>
                <a:spcPct val="30000"/>
              </a:spcBef>
              <a:spcAft>
                <a:spcPct val="0"/>
              </a:spcAft>
              <a:defRPr sz="1200">
                <a:solidFill>
                  <a:schemeClr val="tx1"/>
                </a:solidFill>
                <a:latin typeface="Arial" pitchFamily="34" charset="0"/>
              </a:defRPr>
            </a:lvl8pPr>
            <a:lvl9pPr marL="3740311" indent="-214978"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defRPr/>
            </a:pPr>
            <a:fld id="{FC8BC8C9-415B-424A-87CA-B3B15311D22B}" type="slidenum">
              <a:rPr lang="en-US" altLang="en-US" sz="1300"/>
              <a:pPr eaLnBrk="1" hangingPunct="1">
                <a:spcBef>
                  <a:spcPct val="0"/>
                </a:spcBef>
                <a:defRPr/>
              </a:pPr>
              <a:t>45</a:t>
            </a:fld>
            <a:endParaRPr lang="en-US" altLang="en-US" sz="130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Les mesures de la prise de décisions au sein du ménage sont couramment utilisées dans les Enquêtes sur la démographie et la santé (EDS). </a:t>
            </a:r>
          </a:p>
          <a:p>
            <a:endParaRPr lang="en-US" sz="1200" kern="1200" dirty="0" smtClean="0">
              <a:solidFill>
                <a:schemeClr val="tx1"/>
              </a:solidFill>
              <a:effectLst/>
              <a:latin typeface="Arial" charset="0"/>
              <a:ea typeface="+mn-ea"/>
              <a:cs typeface="+mn-cs"/>
            </a:endParaRPr>
          </a:p>
          <a:p>
            <a:r>
              <a:rPr lang="fr-FR" sz="1200" kern="1200" dirty="0" smtClean="0">
                <a:solidFill>
                  <a:schemeClr val="tx1"/>
                </a:solidFill>
                <a:effectLst/>
                <a:latin typeface="Arial" charset="0"/>
                <a:ea typeface="+mn-ea"/>
                <a:cs typeface="+mn-cs"/>
              </a:rPr>
              <a:t>Elles ont été utilisées pour prédire l'utilisation de la planification familiale, la VPI, l’état nutritionnel des femmes, la santé et nutrition infantile et d’autres choses encore</a:t>
            </a:r>
            <a:r>
              <a:rPr lang="en-US" altLang="en-US" dirty="0" smtClean="0"/>
              <a:t>.</a:t>
            </a:r>
          </a:p>
          <a:p>
            <a:endParaRPr lang="en-US" altLang="en-US" dirty="0" smtClean="0"/>
          </a:p>
          <a:p>
            <a:r>
              <a:rPr lang="fr-FR" sz="1200" kern="1200" dirty="0" smtClean="0">
                <a:solidFill>
                  <a:schemeClr val="tx1"/>
                </a:solidFill>
                <a:effectLst/>
                <a:latin typeface="Arial" charset="0"/>
                <a:ea typeface="+mn-ea"/>
                <a:cs typeface="+mn-cs"/>
              </a:rPr>
              <a:t>Elles ont été développées en Asie du Sud et ont depuis été appliquées dans d'autres contextes. On s’interroge au sujet de leur applicabilité à l'Afrique et à d'autres contextes</a:t>
            </a:r>
            <a:r>
              <a:rPr lang="en-US" altLang="en-US" dirty="0" smtClean="0"/>
              <a:t>.</a:t>
            </a:r>
          </a:p>
          <a:p>
            <a:endParaRPr lang="en-US" altLang="en-US" dirty="0" smtClean="0"/>
          </a:p>
          <a:p>
            <a:pPr marL="0" lvl="1"/>
            <a:r>
              <a:rPr lang="fr-FR" sz="1200" kern="1200" dirty="0" smtClean="0">
                <a:solidFill>
                  <a:schemeClr val="tx1"/>
                </a:solidFill>
                <a:effectLst/>
                <a:latin typeface="Arial" charset="0"/>
                <a:ea typeface="+mn-ea"/>
                <a:cs typeface="+mn-cs"/>
              </a:rPr>
              <a:t>Des questions comme "Qui prend habituellement les décisions pour faire les achats relatifs aux besoins domestiques quotidiens?" et "Qui prend généralement les décisions relatives b l’utilisation de la PF?" sont utilisées en analyse pour prédire l'utilisation de la planification familiale, la prévalence du VPI et d’autres éléments qui affectent la santé</a:t>
            </a:r>
            <a:r>
              <a:rPr lang="en-US" altLang="en-US" dirty="0" smtClean="0"/>
              <a:t>. </a:t>
            </a:r>
          </a:p>
          <a:p>
            <a:endParaRPr lang="en-US" altLang="en-US" b="1" dirty="0" smtClean="0"/>
          </a:p>
          <a:p>
            <a:r>
              <a:rPr lang="fr-FR" sz="1200" kern="1200" dirty="0" smtClean="0">
                <a:solidFill>
                  <a:schemeClr val="tx1"/>
                </a:solidFill>
                <a:effectLst/>
                <a:latin typeface="Arial" charset="0"/>
                <a:ea typeface="+mn-ea"/>
                <a:cs typeface="+mn-cs"/>
              </a:rPr>
              <a:t>Une autre façon d'examiner l'autonomie et l'émancipation des femmes est d’analyser la capacité des femmes à réussir et progresser sur le plan économique et leur pouvoir pour prendre des décisions économiques et agir à ce niveau-là</a:t>
            </a:r>
            <a:r>
              <a:rPr lang="en-US" altLang="es-DO" dirty="0" smtClean="0"/>
              <a:t>. </a:t>
            </a:r>
          </a:p>
          <a:p>
            <a:endParaRPr lang="en-US" altLang="en-US" b="1" dirty="0" smtClean="0"/>
          </a:p>
        </p:txBody>
      </p:sp>
      <p:sp>
        <p:nvSpPr>
          <p:cNvPr id="79876"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02574" indent="-269502" eaLnBrk="0" hangingPunct="0">
              <a:spcBef>
                <a:spcPct val="30000"/>
              </a:spcBef>
              <a:defRPr sz="1200">
                <a:solidFill>
                  <a:schemeClr val="tx1"/>
                </a:solidFill>
                <a:latin typeface="Arial" pitchFamily="34" charset="0"/>
              </a:defRPr>
            </a:lvl2pPr>
            <a:lvl3pPr marL="1081123" indent="-214978" eaLnBrk="0" hangingPunct="0">
              <a:spcBef>
                <a:spcPct val="30000"/>
              </a:spcBef>
              <a:defRPr sz="1200">
                <a:solidFill>
                  <a:schemeClr val="tx1"/>
                </a:solidFill>
                <a:latin typeface="Arial" pitchFamily="34" charset="0"/>
              </a:defRPr>
            </a:lvl3pPr>
            <a:lvl4pPr marL="1512638" indent="-214978" eaLnBrk="0" hangingPunct="0">
              <a:spcBef>
                <a:spcPct val="30000"/>
              </a:spcBef>
              <a:defRPr sz="1200">
                <a:solidFill>
                  <a:schemeClr val="tx1"/>
                </a:solidFill>
                <a:latin typeface="Arial" pitchFamily="34" charset="0"/>
              </a:defRPr>
            </a:lvl4pPr>
            <a:lvl5pPr marL="1945710" indent="-214978" eaLnBrk="0" hangingPunct="0">
              <a:spcBef>
                <a:spcPct val="30000"/>
              </a:spcBef>
              <a:defRPr sz="1200">
                <a:solidFill>
                  <a:schemeClr val="tx1"/>
                </a:solidFill>
                <a:latin typeface="Arial" pitchFamily="34" charset="0"/>
              </a:defRPr>
            </a:lvl5pPr>
            <a:lvl6pPr marL="2394360" indent="-214978" eaLnBrk="0" fontAlgn="base" hangingPunct="0">
              <a:spcBef>
                <a:spcPct val="30000"/>
              </a:spcBef>
              <a:spcAft>
                <a:spcPct val="0"/>
              </a:spcAft>
              <a:defRPr sz="1200">
                <a:solidFill>
                  <a:schemeClr val="tx1"/>
                </a:solidFill>
                <a:latin typeface="Arial" pitchFamily="34" charset="0"/>
              </a:defRPr>
            </a:lvl6pPr>
            <a:lvl7pPr marL="2843011" indent="-214978" eaLnBrk="0" fontAlgn="base" hangingPunct="0">
              <a:spcBef>
                <a:spcPct val="30000"/>
              </a:spcBef>
              <a:spcAft>
                <a:spcPct val="0"/>
              </a:spcAft>
              <a:defRPr sz="1200">
                <a:solidFill>
                  <a:schemeClr val="tx1"/>
                </a:solidFill>
                <a:latin typeface="Arial" pitchFamily="34" charset="0"/>
              </a:defRPr>
            </a:lvl7pPr>
            <a:lvl8pPr marL="3291661" indent="-214978" eaLnBrk="0" fontAlgn="base" hangingPunct="0">
              <a:spcBef>
                <a:spcPct val="30000"/>
              </a:spcBef>
              <a:spcAft>
                <a:spcPct val="0"/>
              </a:spcAft>
              <a:defRPr sz="1200">
                <a:solidFill>
                  <a:schemeClr val="tx1"/>
                </a:solidFill>
                <a:latin typeface="Arial" pitchFamily="34" charset="0"/>
              </a:defRPr>
            </a:lvl8pPr>
            <a:lvl9pPr marL="3740311" indent="-214978"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defRPr/>
            </a:pPr>
            <a:fld id="{F715B44F-52C7-4358-A625-D56CA09BB5FB}" type="slidenum">
              <a:rPr lang="en-US" altLang="en-US" sz="1300"/>
              <a:pPr eaLnBrk="1" hangingPunct="1">
                <a:spcBef>
                  <a:spcPct val="0"/>
                </a:spcBef>
                <a:defRPr/>
              </a:pPr>
              <a:t>46</a:t>
            </a:fld>
            <a:endParaRPr lang="en-US" altLang="en-US" sz="130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Les indicateurs de l'autonomisation économique des femmes sont abondants. L’autonomisation économique des femmes est multidimensionnelle et adaptée à la situation considérée. Les programmes adressent la question de l’autonomisation économique par différentes voies, par conséquent les indicateurs appropriés pour tel programme peuvent ne pas être pertinents pour un autre</a:t>
            </a:r>
            <a:r>
              <a:rPr lang="en-US" altLang="en-US" dirty="0" smtClean="0"/>
              <a:t>. </a:t>
            </a:r>
          </a:p>
          <a:p>
            <a:endParaRPr lang="en-US" altLang="en-US" dirty="0" smtClean="0"/>
          </a:p>
          <a:p>
            <a:r>
              <a:rPr lang="fr-FR" sz="1200" kern="1200" dirty="0" smtClean="0">
                <a:solidFill>
                  <a:schemeClr val="tx1"/>
                </a:solidFill>
                <a:effectLst/>
                <a:latin typeface="Arial" charset="0"/>
                <a:ea typeface="+mn-ea"/>
                <a:cs typeface="+mn-cs"/>
              </a:rPr>
              <a:t>Il n'existe pas d’ensemble universel d'indicateurs appropriés pour chaque projet, dans tous les secteurs et dans tous les contextes</a:t>
            </a:r>
            <a:r>
              <a:rPr lang="en-US" altLang="en-US" dirty="0" smtClean="0"/>
              <a:t>. </a:t>
            </a:r>
          </a:p>
          <a:p>
            <a:endParaRPr lang="en-US" altLang="en-US" dirty="0" smtClean="0"/>
          </a:p>
          <a:p>
            <a:r>
              <a:rPr lang="fr-FR" sz="1200" kern="1200" dirty="0" smtClean="0">
                <a:solidFill>
                  <a:schemeClr val="tx1"/>
                </a:solidFill>
                <a:effectLst/>
                <a:latin typeface="Arial" charset="0"/>
                <a:ea typeface="+mn-ea"/>
                <a:cs typeface="+mn-cs"/>
              </a:rPr>
              <a:t>Les Enquêtes de démographie et de santé (EDS) incluent des indicateurs de l'autonomisation économique des femmes :</a:t>
            </a:r>
            <a:br>
              <a:rPr lang="fr-FR" sz="1200" kern="1200" dirty="0" smtClean="0">
                <a:solidFill>
                  <a:schemeClr val="tx1"/>
                </a:solidFill>
                <a:effectLst/>
                <a:latin typeface="Arial" charset="0"/>
                <a:ea typeface="+mn-ea"/>
                <a:cs typeface="+mn-cs"/>
              </a:rPr>
            </a:br>
            <a:r>
              <a:rPr lang="fr-FR" sz="1200" kern="1200" dirty="0" smtClean="0">
                <a:solidFill>
                  <a:schemeClr val="tx1"/>
                </a:solidFill>
                <a:effectLst/>
                <a:latin typeface="Arial" charset="0"/>
                <a:ea typeface="+mn-ea"/>
                <a:cs typeface="+mn-cs"/>
              </a:rPr>
              <a:t>Emploi et profession (toutes), Contrôler de ses propres revenus (la plupart des enquêtes).</a:t>
            </a:r>
            <a:endParaRPr lang="en-US" sz="1200" kern="1200" dirty="0" smtClean="0">
              <a:solidFill>
                <a:schemeClr val="tx1"/>
              </a:solidFill>
              <a:effectLst/>
              <a:latin typeface="Arial" charset="0"/>
              <a:ea typeface="+mn-ea"/>
              <a:cs typeface="+mn-cs"/>
            </a:endParaRPr>
          </a:p>
          <a:p>
            <a:endParaRPr lang="en-US" altLang="en-US" dirty="0" smtClean="0"/>
          </a:p>
          <a:p>
            <a:r>
              <a:rPr lang="fr-FR" sz="1200" kern="1200" dirty="0" smtClean="0">
                <a:solidFill>
                  <a:schemeClr val="tx1"/>
                </a:solidFill>
                <a:effectLst/>
                <a:latin typeface="Arial" charset="0"/>
                <a:ea typeface="+mn-ea"/>
                <a:cs typeface="+mn-cs"/>
              </a:rPr>
              <a:t>Dans un certain nombre de pays, l’EDS a un module de questions supplémentaires sur le statut et l’autonomisation des femmes dans le Module sur le statut de la femme. Les indicateurs disponibles dans ce module comprennent: </a:t>
            </a:r>
            <a:br>
              <a:rPr lang="fr-FR" sz="1200" kern="1200" dirty="0" smtClean="0">
                <a:solidFill>
                  <a:schemeClr val="tx1"/>
                </a:solidFill>
                <a:effectLst/>
                <a:latin typeface="Arial" charset="0"/>
                <a:ea typeface="+mn-ea"/>
                <a:cs typeface="+mn-cs"/>
              </a:rPr>
            </a:br>
            <a:r>
              <a:rPr lang="fr-FR" sz="1200" kern="1200" dirty="0" smtClean="0">
                <a:solidFill>
                  <a:schemeClr val="tx1"/>
                </a:solidFill>
                <a:effectLst/>
                <a:latin typeface="Arial" charset="0"/>
                <a:ea typeface="+mn-ea"/>
                <a:cs typeface="+mn-cs"/>
              </a:rPr>
              <a:t>Connaissance et utilisation des programmes de microcrédit, adhésion à une quelconque association, possession d’un compte bancaire, propriété de biens, contrôle de l'argent à des fins différentes</a:t>
            </a:r>
            <a:r>
              <a:rPr lang="en-US" altLang="en-US" dirty="0" smtClean="0"/>
              <a:t>.</a:t>
            </a:r>
          </a:p>
          <a:p>
            <a:endParaRPr lang="en-US" altLang="en-US" dirty="0" smtClean="0"/>
          </a:p>
          <a:p>
            <a:r>
              <a:rPr lang="fr-FR" sz="1200" kern="1200" dirty="0" smtClean="0">
                <a:solidFill>
                  <a:schemeClr val="tx1"/>
                </a:solidFill>
                <a:effectLst/>
                <a:latin typeface="Arial" charset="0"/>
                <a:ea typeface="+mn-ea"/>
                <a:cs typeface="+mn-cs"/>
              </a:rPr>
              <a:t>Il y a beaucoup d'autres indicateurs qui sont utiles pour mesurer l’égalité économique des femmes (WEE, </a:t>
            </a:r>
            <a:r>
              <a:rPr lang="fr-FR" sz="1200" i="1" kern="1200" dirty="0" smtClean="0">
                <a:solidFill>
                  <a:schemeClr val="tx1"/>
                </a:solidFill>
                <a:effectLst/>
                <a:latin typeface="Arial" charset="0"/>
                <a:ea typeface="+mn-ea"/>
                <a:cs typeface="+mn-cs"/>
              </a:rPr>
              <a:t>acronymes en anglais</a:t>
            </a:r>
            <a:r>
              <a:rPr lang="fr-FR" sz="1200" kern="1200" dirty="0" smtClean="0">
                <a:solidFill>
                  <a:schemeClr val="tx1"/>
                </a:solidFill>
                <a:effectLst/>
                <a:latin typeface="Arial" charset="0"/>
                <a:ea typeface="+mn-ea"/>
                <a:cs typeface="+mn-cs"/>
              </a:rPr>
              <a:t>) à différents niveaux (individuel, communautaire, institutionnel) d'un programme. Une des ressources utiles pour l'utiliser et mesurer l’autonomisation économique des femmes est le guide par le Centre international de recherche sur</a:t>
            </a:r>
            <a:r>
              <a:rPr lang="fr-FR" sz="1200" i="1" kern="1200" dirty="0" smtClean="0">
                <a:solidFill>
                  <a:schemeClr val="tx1"/>
                </a:solidFill>
                <a:effectLst/>
                <a:latin typeface="Arial" charset="0"/>
                <a:ea typeface="+mn-ea"/>
                <a:cs typeface="+mn-cs"/>
              </a:rPr>
              <a:t> "Comprendre et mesurer l’autonomisation économique des femmes - définition, cadre et indicateurs,</a:t>
            </a:r>
            <a:r>
              <a:rPr lang="fr-FR" sz="1200" kern="1200" dirty="0" smtClean="0">
                <a:solidFill>
                  <a:schemeClr val="tx1"/>
                </a:solidFill>
                <a:effectLst/>
                <a:latin typeface="Arial" charset="0"/>
                <a:ea typeface="+mn-ea"/>
                <a:cs typeface="+mn-cs"/>
              </a:rPr>
              <a:t> Centre international pour la recherche sur les femmes." </a:t>
            </a:r>
            <a:endParaRPr lang="en-US" sz="1200" kern="1200" dirty="0" smtClean="0">
              <a:solidFill>
                <a:schemeClr val="tx1"/>
              </a:solidFill>
              <a:effectLst/>
              <a:latin typeface="Arial" charset="0"/>
              <a:ea typeface="+mn-ea"/>
              <a:cs typeface="+mn-cs"/>
            </a:endParaRPr>
          </a:p>
          <a:p>
            <a:endParaRPr lang="en-US" altLang="en-US" dirty="0" smtClean="0">
              <a:solidFill>
                <a:srgbClr val="002060"/>
              </a:solidFill>
            </a:endParaRPr>
          </a:p>
          <a:p>
            <a:r>
              <a:rPr lang="fr-FR" sz="1200" kern="1200" dirty="0" smtClean="0">
                <a:solidFill>
                  <a:schemeClr val="tx1"/>
                </a:solidFill>
                <a:effectLst/>
                <a:latin typeface="Arial" charset="0"/>
                <a:ea typeface="+mn-ea"/>
                <a:cs typeface="+mn-cs"/>
              </a:rPr>
              <a:t>Comme vous pouvez le voir dans les exemples que j'ai donné, il y a une variété d'échelles et d’indicateurs disponibles pour mesurer les résultats liés au genre. [À la fin de cette présentation, nous fournirons davantage de ressources pour vous aider à trouver les bonnes mesures pour votre évaluation.] </a:t>
            </a:r>
            <a:endParaRPr lang="en-US" sz="1200" kern="1200" dirty="0" smtClean="0">
              <a:solidFill>
                <a:schemeClr val="tx1"/>
              </a:solidFill>
              <a:effectLst/>
              <a:latin typeface="Arial" charset="0"/>
              <a:ea typeface="+mn-ea"/>
              <a:cs typeface="+mn-cs"/>
            </a:endParaRPr>
          </a:p>
          <a:p>
            <a:endParaRPr lang="en-US" altLang="en-US" dirty="0" smtClean="0">
              <a:solidFill>
                <a:srgbClr val="002060"/>
              </a:solidFill>
            </a:endParaRPr>
          </a:p>
          <a:p>
            <a:r>
              <a:rPr lang="fr-FR" sz="1200" kern="1200" dirty="0" smtClean="0">
                <a:solidFill>
                  <a:schemeClr val="tx1"/>
                </a:solidFill>
                <a:effectLst/>
                <a:latin typeface="Arial" charset="0"/>
                <a:ea typeface="+mn-ea"/>
                <a:cs typeface="+mn-cs"/>
              </a:rPr>
              <a:t>À ce stade vous pouvez vous demander, “Jusqu’à quel point devons-nous aller pour mesurer ces résultats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pour savoir qu'ils sont en train d’être maintenus? ” [Diapo SUIVANTE]</a:t>
            </a:r>
            <a:endParaRPr lang="en-US" sz="1200" kern="1200" dirty="0" smtClean="0">
              <a:solidFill>
                <a:schemeClr val="tx1"/>
              </a:solidFill>
              <a:effectLst/>
              <a:latin typeface="Arial" charset="0"/>
              <a:ea typeface="+mn-ea"/>
              <a:cs typeface="+mn-cs"/>
            </a:endParaRPr>
          </a:p>
          <a:p>
            <a:r>
              <a:rPr lang="en-US" altLang="en-US" dirty="0" smtClean="0">
                <a:solidFill>
                  <a:srgbClr val="002060"/>
                </a:solidFill>
              </a:rPr>
              <a:t> </a:t>
            </a:r>
          </a:p>
          <a:p>
            <a:endParaRPr lang="en-US" altLang="en-US" dirty="0" smtClean="0">
              <a:solidFill>
                <a:srgbClr val="002060"/>
              </a:solidFill>
            </a:endParaRPr>
          </a:p>
          <a:p>
            <a:endParaRPr lang="en-US" altLang="en-US" dirty="0" smtClean="0">
              <a:solidFill>
                <a:srgbClr val="002060"/>
              </a:solidFill>
            </a:endParaRPr>
          </a:p>
          <a:p>
            <a:endParaRPr lang="en-US" altLang="en-US" dirty="0" smtClean="0">
              <a:solidFill>
                <a:srgbClr val="002060"/>
              </a:solidFill>
            </a:endParaRPr>
          </a:p>
          <a:p>
            <a:endParaRPr lang="en-US" altLang="en-US" dirty="0" smtClean="0">
              <a:solidFill>
                <a:srgbClr val="002060"/>
              </a:solidFill>
            </a:endParaRPr>
          </a:p>
          <a:p>
            <a:endParaRPr lang="en-US" altLang="en-US" dirty="0" smtClean="0">
              <a:solidFill>
                <a:srgbClr val="002060"/>
              </a:solidFill>
            </a:endParaRPr>
          </a:p>
          <a:p>
            <a:endParaRPr lang="en-US" altLang="en-US" dirty="0" smtClean="0"/>
          </a:p>
          <a:p>
            <a:endParaRPr lang="en-US" altLang="en-US" dirty="0" smtClean="0"/>
          </a:p>
          <a:p>
            <a:endParaRPr lang="es-DO" altLang="en-US" dirty="0" smtClean="0"/>
          </a:p>
        </p:txBody>
      </p:sp>
      <p:sp>
        <p:nvSpPr>
          <p:cNvPr id="80900"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02574" indent="-269502" eaLnBrk="0" hangingPunct="0">
              <a:spcBef>
                <a:spcPct val="30000"/>
              </a:spcBef>
              <a:defRPr sz="1200">
                <a:solidFill>
                  <a:schemeClr val="tx1"/>
                </a:solidFill>
                <a:latin typeface="Arial" pitchFamily="34" charset="0"/>
              </a:defRPr>
            </a:lvl2pPr>
            <a:lvl3pPr marL="1081123" indent="-214978" eaLnBrk="0" hangingPunct="0">
              <a:spcBef>
                <a:spcPct val="30000"/>
              </a:spcBef>
              <a:defRPr sz="1200">
                <a:solidFill>
                  <a:schemeClr val="tx1"/>
                </a:solidFill>
                <a:latin typeface="Arial" pitchFamily="34" charset="0"/>
              </a:defRPr>
            </a:lvl3pPr>
            <a:lvl4pPr marL="1512638" indent="-214978" eaLnBrk="0" hangingPunct="0">
              <a:spcBef>
                <a:spcPct val="30000"/>
              </a:spcBef>
              <a:defRPr sz="1200">
                <a:solidFill>
                  <a:schemeClr val="tx1"/>
                </a:solidFill>
                <a:latin typeface="Arial" pitchFamily="34" charset="0"/>
              </a:defRPr>
            </a:lvl4pPr>
            <a:lvl5pPr marL="1945710" indent="-214978" eaLnBrk="0" hangingPunct="0">
              <a:spcBef>
                <a:spcPct val="30000"/>
              </a:spcBef>
              <a:defRPr sz="1200">
                <a:solidFill>
                  <a:schemeClr val="tx1"/>
                </a:solidFill>
                <a:latin typeface="Arial" pitchFamily="34" charset="0"/>
              </a:defRPr>
            </a:lvl5pPr>
            <a:lvl6pPr marL="2394360" indent="-214978" eaLnBrk="0" fontAlgn="base" hangingPunct="0">
              <a:spcBef>
                <a:spcPct val="30000"/>
              </a:spcBef>
              <a:spcAft>
                <a:spcPct val="0"/>
              </a:spcAft>
              <a:defRPr sz="1200">
                <a:solidFill>
                  <a:schemeClr val="tx1"/>
                </a:solidFill>
                <a:latin typeface="Arial" pitchFamily="34" charset="0"/>
              </a:defRPr>
            </a:lvl6pPr>
            <a:lvl7pPr marL="2843011" indent="-214978" eaLnBrk="0" fontAlgn="base" hangingPunct="0">
              <a:spcBef>
                <a:spcPct val="30000"/>
              </a:spcBef>
              <a:spcAft>
                <a:spcPct val="0"/>
              </a:spcAft>
              <a:defRPr sz="1200">
                <a:solidFill>
                  <a:schemeClr val="tx1"/>
                </a:solidFill>
                <a:latin typeface="Arial" pitchFamily="34" charset="0"/>
              </a:defRPr>
            </a:lvl7pPr>
            <a:lvl8pPr marL="3291661" indent="-214978" eaLnBrk="0" fontAlgn="base" hangingPunct="0">
              <a:spcBef>
                <a:spcPct val="30000"/>
              </a:spcBef>
              <a:spcAft>
                <a:spcPct val="0"/>
              </a:spcAft>
              <a:defRPr sz="1200">
                <a:solidFill>
                  <a:schemeClr val="tx1"/>
                </a:solidFill>
                <a:latin typeface="Arial" pitchFamily="34" charset="0"/>
              </a:defRPr>
            </a:lvl8pPr>
            <a:lvl9pPr marL="3740311" indent="-214978"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defRPr/>
            </a:pPr>
            <a:fld id="{749A09DD-BA13-461D-8ACE-05138C2DC333}" type="slidenum">
              <a:rPr lang="en-US" altLang="en-US" sz="1300"/>
              <a:pPr eaLnBrk="1" hangingPunct="1">
                <a:spcBef>
                  <a:spcPct val="0"/>
                </a:spcBef>
                <a:defRPr/>
              </a:pPr>
              <a:t>47</a:t>
            </a:fld>
            <a:endParaRPr lang="en-US" altLang="en-US" sz="130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Il y a eu une poussée récente pour des indicateurs de genre et de santé harmonisés et le domaine du VIH est en avance sur le reste. Il y a de nouveaux guides, y compris un guide sur les indicateurs de la violence contre les femmes et les filles et l'autre sur l'égalité de genre et le VIH. Ils sont tous deux inscrits sur notre liste de ressources</a:t>
            </a:r>
            <a:r>
              <a:rPr lang="en-US" baseline="0" dirty="0" smtClean="0"/>
              <a:t>.</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48</a:t>
            </a:fld>
            <a:endParaRPr lang="en-US"/>
          </a:p>
        </p:txBody>
      </p:sp>
    </p:spTree>
    <p:extLst>
      <p:ext uri="{BB962C8B-B14F-4D97-AF65-F5344CB8AC3E}">
        <p14:creationId xmlns:p14="http://schemas.microsoft.com/office/powerpoint/2010/main" val="114905995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Vu que le domaine du VIH a avancé un peu plus vite dans l'élaboration d'indicateurs harmonisés, nous allons examiner ces zones et les exemples d'indicateurs à titre d'exemple. L'échelle GEM mentionnée précédemment est un de ces indicateurs harmonisés. </a:t>
            </a:r>
            <a:endParaRPr lang="en-US" sz="1200" kern="1200" dirty="0">
              <a:solidFill>
                <a:schemeClr val="tx1"/>
              </a:solidFill>
              <a:effectLst/>
              <a:latin typeface="Arial" charset="0"/>
              <a:ea typeface="+mn-ea"/>
              <a:cs typeface="+mn-cs"/>
            </a:endParaRPr>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D7318C8-E0F7-441C-B22E-C5F96C4F47D2}" type="slidenum">
              <a:rPr lang="en-US" smtClean="0"/>
              <a:pPr eaLnBrk="1" hangingPunct="1"/>
              <a:t>49</a:t>
            </a:fld>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i="1" kern="1200" dirty="0" smtClean="0">
                <a:solidFill>
                  <a:schemeClr val="tx1"/>
                </a:solidFill>
                <a:effectLst/>
                <a:latin typeface="Arial" charset="0"/>
                <a:ea typeface="+mn-ea"/>
                <a:cs typeface="+mn-cs"/>
              </a:rPr>
              <a:t>[lire la diapositive] </a:t>
            </a:r>
            <a:r>
              <a:rPr lang="fr-FR" sz="1200" kern="1200" dirty="0" smtClean="0">
                <a:solidFill>
                  <a:schemeClr val="tx1"/>
                </a:solidFill>
                <a:effectLst/>
                <a:latin typeface="Arial" charset="0"/>
                <a:ea typeface="+mn-ea"/>
                <a:cs typeface="+mn-cs"/>
              </a:rPr>
              <a:t>Ce sont toutes les questions de genre potentielles qui interagissent avec le VIH et leur mesure pourrait nous en dire plus sur le comment et le pourquoi</a:t>
            </a:r>
            <a:r>
              <a:rPr lang="en-US" baseline="0" dirty="0" smtClean="0"/>
              <a:t>.</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50</a:t>
            </a:fld>
            <a:endParaRPr lang="en-US"/>
          </a:p>
        </p:txBody>
      </p:sp>
    </p:spTree>
    <p:extLst>
      <p:ext uri="{BB962C8B-B14F-4D97-AF65-F5344CB8AC3E}">
        <p14:creationId xmlns:p14="http://schemas.microsoft.com/office/powerpoint/2010/main" val="9921416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Voici des exemples de comment des données sur la prévalence et le traitement peuvent se transformer en indicateurs de genre et VIH, avec des descriptions claires sur comment calculer les proportions. </a:t>
            </a:r>
            <a:r>
              <a:rPr lang="fr-FR" sz="1200" i="1" kern="1200" dirty="0" smtClean="0">
                <a:solidFill>
                  <a:schemeClr val="tx1"/>
                </a:solidFill>
                <a:effectLst/>
                <a:latin typeface="Arial" charset="0"/>
                <a:ea typeface="+mn-ea"/>
                <a:cs typeface="+mn-cs"/>
              </a:rPr>
              <a:t>[lire la diapositive]</a:t>
            </a:r>
            <a:endParaRPr lang="en-US" sz="1200" kern="1200" dirty="0" smtClean="0">
              <a:solidFill>
                <a:schemeClr val="tx1"/>
              </a:solidFill>
              <a:effectLst/>
              <a:latin typeface="Arial" charset="0"/>
              <a:ea typeface="+mn-ea"/>
              <a:cs typeface="+mn-cs"/>
            </a:endParaRPr>
          </a:p>
          <a:p>
            <a:endParaRPr lang="en-US" i="1" baseline="0" dirty="0" smtClean="0"/>
          </a:p>
          <a:p>
            <a:r>
              <a:rPr lang="fr-FR" sz="1200" i="1" kern="1200" dirty="0" smtClean="0">
                <a:solidFill>
                  <a:schemeClr val="tx1"/>
                </a:solidFill>
                <a:effectLst/>
                <a:latin typeface="Arial" charset="0"/>
                <a:ea typeface="+mn-ea"/>
                <a:cs typeface="+mn-cs"/>
              </a:rPr>
              <a:t>Nous avons une liste de ressources à la fin de cette présentation qui inclut celles ayant des indicateurs</a:t>
            </a:r>
            <a:r>
              <a:rPr lang="en-US" i="1" baseline="0" dirty="0" smtClean="0"/>
              <a:t>.</a:t>
            </a:r>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51</a:t>
            </a:fld>
            <a:endParaRPr lang="en-US"/>
          </a:p>
        </p:txBody>
      </p:sp>
    </p:spTree>
    <p:extLst>
      <p:ext uri="{BB962C8B-B14F-4D97-AF65-F5344CB8AC3E}">
        <p14:creationId xmlns:p14="http://schemas.microsoft.com/office/powerpoint/2010/main" val="401483836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De même, ceux-ci sont des exemples sur comment des données sur le comportement et les connaissances peuvent se transformer en indicateurs de genre et de VIH, avec des descriptions claires sur comment calculer les proportions. </a:t>
            </a:r>
            <a:r>
              <a:rPr lang="fr-FR" sz="1200" i="1" kern="1200" dirty="0" smtClean="0">
                <a:solidFill>
                  <a:schemeClr val="tx1"/>
                </a:solidFill>
                <a:effectLst/>
                <a:latin typeface="Arial" charset="0"/>
                <a:ea typeface="+mn-ea"/>
                <a:cs typeface="+mn-cs"/>
              </a:rPr>
              <a:t>[lire la diapositive]</a:t>
            </a:r>
            <a:endParaRPr lang="en-US" sz="1200" kern="1200" dirty="0" smtClean="0">
              <a:solidFill>
                <a:schemeClr val="tx1"/>
              </a:solidFill>
              <a:effectLst/>
              <a:latin typeface="Arial"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52</a:t>
            </a:fld>
            <a:endParaRPr lang="en-US"/>
          </a:p>
        </p:txBody>
      </p:sp>
    </p:spTree>
    <p:extLst>
      <p:ext uri="{BB962C8B-B14F-4D97-AF65-F5344CB8AC3E}">
        <p14:creationId xmlns:p14="http://schemas.microsoft.com/office/powerpoint/2010/main" val="164836264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Voici une mesure de genre et d'égalité qui vous parle de la population avec laquelle vous travaillez. Ceci est similaire à l'échelle des Hommes équitables en matière de genre, sauf que vous n'avez pas besoin d’interroger uniquement des hommes. Les femmes ont souvent aussi une vision du monde inéquitable en question de genre</a:t>
            </a:r>
            <a:r>
              <a:rPr lang="en-US" baseline="0" dirty="0" smtClean="0"/>
              <a:t>! </a:t>
            </a:r>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D7F0A0E-0D6B-4B3D-96F7-14038256A34F}" type="slidenum">
              <a:rPr lang="en-US" smtClean="0"/>
              <a:pPr eaLnBrk="1" hangingPunct="1"/>
              <a:t>53</a:t>
            </a:fld>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La portée programmatique vous apporte plus d'information sur le nombre de personnes que votre programme est en train d'atteindre que sur le caractère équitable de votre programme. Mais c'est quand même une mesure importante</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54</a:t>
            </a:fld>
            <a:endParaRPr lang="en-US"/>
          </a:p>
        </p:txBody>
      </p:sp>
    </p:spTree>
    <p:extLst>
      <p:ext uri="{BB962C8B-B14F-4D97-AF65-F5344CB8AC3E}">
        <p14:creationId xmlns:p14="http://schemas.microsoft.com/office/powerpoint/2010/main" val="17036889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Cet indicateur de VBG vous indique à quel degré un système de santé est conscient et sensible à la question du genre par rapport au problème majeur posé par la VBG.</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55</a:t>
            </a:fld>
            <a:endParaRPr lang="en-US"/>
          </a:p>
        </p:txBody>
      </p:sp>
    </p:spTree>
    <p:extLst>
      <p:ext uri="{BB962C8B-B14F-4D97-AF65-F5344CB8AC3E}">
        <p14:creationId xmlns:p14="http://schemas.microsoft.com/office/powerpoint/2010/main" val="57017955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Cet indicateur de VBG a aussi à voir avec le caractère équitable vis-à-vis des questions de genre de la population étudiée</a:t>
            </a:r>
            <a:r>
              <a:rPr lang="en-US" dirty="0" smtClean="0"/>
              <a:t>. </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56</a:t>
            </a:fld>
            <a:endParaRPr lang="en-US"/>
          </a:p>
        </p:txBody>
      </p:sp>
    </p:spTree>
    <p:extLst>
      <p:ext uri="{BB962C8B-B14F-4D97-AF65-F5344CB8AC3E}">
        <p14:creationId xmlns:p14="http://schemas.microsoft.com/office/powerpoint/2010/main" val="259981312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Je vous ai expliqué plusieurs indicateurs </a:t>
            </a:r>
            <a:r>
              <a:rPr lang="fr-FR" sz="1200" kern="1200" dirty="0" err="1" smtClean="0">
                <a:solidFill>
                  <a:schemeClr val="tx1"/>
                </a:solidFill>
                <a:effectLst/>
                <a:latin typeface="Arial" charset="0"/>
                <a:ea typeface="+mn-ea"/>
                <a:cs typeface="+mn-cs"/>
              </a:rPr>
              <a:t>sexospécifiques</a:t>
            </a:r>
            <a:r>
              <a:rPr lang="fr-FR" sz="1200" kern="1200" dirty="0" smtClean="0">
                <a:solidFill>
                  <a:schemeClr val="tx1"/>
                </a:solidFill>
                <a:effectLst/>
                <a:latin typeface="Arial" charset="0"/>
                <a:ea typeface="+mn-ea"/>
                <a:cs typeface="+mn-cs"/>
              </a:rPr>
              <a:t>. Que pensez-vous que cet indicateur peut vous aider à comprendre </a:t>
            </a:r>
            <a:r>
              <a:rPr lang="en-US" dirty="0" smtClean="0"/>
              <a:t>?</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57</a:t>
            </a:fld>
            <a:endParaRPr lang="en-US"/>
          </a:p>
        </p:txBody>
      </p:sp>
    </p:spTree>
    <p:extLst>
      <p:ext uri="{BB962C8B-B14F-4D97-AF65-F5344CB8AC3E}">
        <p14:creationId xmlns:p14="http://schemas.microsoft.com/office/powerpoint/2010/main" val="155376924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L'indicateur </a:t>
            </a:r>
            <a:r>
              <a:rPr lang="fr-FR" sz="1200" kern="1200" dirty="0" err="1" smtClean="0">
                <a:solidFill>
                  <a:schemeClr val="tx1"/>
                </a:solidFill>
                <a:effectLst/>
                <a:latin typeface="Arial" charset="0"/>
                <a:ea typeface="+mn-ea"/>
                <a:cs typeface="+mn-cs"/>
              </a:rPr>
              <a:t>MARPs</a:t>
            </a:r>
            <a:r>
              <a:rPr lang="fr-FR" sz="1200" kern="1200" dirty="0" smtClean="0">
                <a:solidFill>
                  <a:schemeClr val="tx1"/>
                </a:solidFill>
                <a:effectLst/>
                <a:latin typeface="Arial" charset="0"/>
                <a:ea typeface="+mn-ea"/>
                <a:cs typeface="+mn-cs"/>
              </a:rPr>
              <a:t> peut être une bonne mesure du degré d’autonomie qu’ont les travailleuses du sexe ou bien pour mesurer l’efficacité d'une intervention. Il existe de nombreuses façons d'interpréter les données. Il est important de recueillir des données complètes</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58</a:t>
            </a:fld>
            <a:endParaRPr lang="en-US"/>
          </a:p>
        </p:txBody>
      </p:sp>
    </p:spTree>
    <p:extLst>
      <p:ext uri="{BB962C8B-B14F-4D97-AF65-F5344CB8AC3E}">
        <p14:creationId xmlns:p14="http://schemas.microsoft.com/office/powerpoint/2010/main" val="158436169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kern="1200" dirty="0" smtClean="0">
                <a:solidFill>
                  <a:schemeClr val="tx1"/>
                </a:solidFill>
                <a:effectLst/>
                <a:latin typeface="Arial" charset="0"/>
                <a:ea typeface="+mn-ea"/>
                <a:cs typeface="+mn-cs"/>
              </a:rPr>
              <a:t>Voici deux autres indicateurs qui pourraient vous être utiles, alors nous les avons inclus dans la présentation</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59</a:t>
            </a:fld>
            <a:endParaRPr lang="en-US" dirty="0"/>
          </a:p>
        </p:txBody>
      </p:sp>
    </p:spTree>
    <p:extLst>
      <p:ext uri="{BB962C8B-B14F-4D97-AF65-F5344CB8AC3E}">
        <p14:creationId xmlns:p14="http://schemas.microsoft.com/office/powerpoint/2010/main" val="24123621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i="1" kern="1200" dirty="0" smtClean="0">
                <a:solidFill>
                  <a:schemeClr val="tx1"/>
                </a:solidFill>
                <a:effectLst/>
                <a:latin typeface="Arial" charset="0"/>
                <a:ea typeface="+mn-ea"/>
                <a:cs typeface="+mn-cs"/>
              </a:rPr>
              <a:t>Cette activité peut être omise s'il n'y a pas de temps, ou mise dans le cadre des travaux de groupe dans la soirée. Elle se base sur ce sur quoi les groupes travaillent. Ce n’est pas grave s’il n'y a aucune partie </a:t>
            </a:r>
            <a:r>
              <a:rPr lang="fr-FR" sz="1200" i="1" kern="1200" dirty="0" err="1" smtClean="0">
                <a:solidFill>
                  <a:schemeClr val="tx1"/>
                </a:solidFill>
                <a:effectLst/>
                <a:latin typeface="Arial" charset="0"/>
                <a:ea typeface="+mn-ea"/>
                <a:cs typeface="+mn-cs"/>
              </a:rPr>
              <a:t>sexospécifique</a:t>
            </a:r>
            <a:r>
              <a:rPr lang="fr-FR" sz="1200" i="1" kern="1200" dirty="0" smtClean="0">
                <a:solidFill>
                  <a:schemeClr val="tx1"/>
                </a:solidFill>
                <a:effectLst/>
                <a:latin typeface="Arial" charset="0"/>
                <a:ea typeface="+mn-ea"/>
                <a:cs typeface="+mn-cs"/>
              </a:rPr>
              <a:t> dans le programme</a:t>
            </a:r>
            <a:r>
              <a:rPr lang="en-US" i="1" dirty="0" smtClean="0"/>
              <a:t>. </a:t>
            </a:r>
          </a:p>
          <a:p>
            <a:endParaRPr lang="en-US" dirty="0" smtClean="0"/>
          </a:p>
          <a:p>
            <a:r>
              <a:rPr lang="fr-FR" sz="1200" kern="1200" dirty="0" smtClean="0">
                <a:solidFill>
                  <a:schemeClr val="tx1"/>
                </a:solidFill>
                <a:effectLst/>
                <a:latin typeface="Arial" charset="0"/>
                <a:ea typeface="+mn-ea"/>
                <a:cs typeface="+mn-cs"/>
              </a:rPr>
              <a:t>Maintenant, cela fait un bon moment que nous parlons de la notion de genre et des indicateurs de genre. Nous allons voir comment cela peut être appliqué à vos programmes </a:t>
            </a:r>
            <a:r>
              <a:rPr lang="en-US" baseline="0" dirty="0" smtClean="0"/>
              <a:t>!</a:t>
            </a:r>
          </a:p>
          <a:p>
            <a:endParaRPr lang="en-US" dirty="0" smtClean="0"/>
          </a:p>
          <a:p>
            <a:r>
              <a:rPr lang="fr-FR" sz="1200" kern="1200" dirty="0" smtClean="0">
                <a:solidFill>
                  <a:schemeClr val="tx1"/>
                </a:solidFill>
                <a:effectLst/>
                <a:latin typeface="Arial" charset="0"/>
                <a:ea typeface="+mn-ea"/>
                <a:cs typeface="+mn-cs"/>
              </a:rPr>
              <a:t>Le point de cette activité est de trouver un domaine qui soit pertinent au concept de genre—et, vous rencontrerez un!! Ou alors, d’en développer un et puis trouver quelques indicateurs qui pourraient être utilisés pour rendre compte de cet aspect. Regardez au niveau zones dans les indicateurs pour voir ce qui peut le mieux s'appliquer au programme et l'identifiez comment cela sera mesuré dans le contexte du programme</a:t>
            </a:r>
            <a:r>
              <a:rPr lang="en-US" dirty="0" smtClean="0"/>
              <a:t>.</a:t>
            </a:r>
          </a:p>
          <a:p>
            <a:endParaRPr lang="en-US" dirty="0" smtClean="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AD630BF-3FE2-4CCC-B80D-6A8ADD015A48}" type="slidenum">
              <a:rPr lang="en-US" smtClean="0"/>
              <a:pPr eaLnBrk="1" hangingPunct="1"/>
              <a:t>60</a:t>
            </a:fld>
            <a:endParaRPr lang="en-US" dirty="0"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Comme je l’ai dit au début de cette présentation, j'espère que vous emporterez avec vous des outils pratiques et une compréhension de pourquoi la notion de genre est importante et comment l'intégrer dans vos stratégies de S&amp;E et de programme. Nous vous donnons ici quelques ressources supplémentaires à explorer, notamment une excellente ressource intitulée “Demandez au spécialiste”.</a:t>
            </a:r>
            <a:endParaRPr lang="en-US" sz="1200" kern="1200" dirty="0">
              <a:solidFill>
                <a:schemeClr val="tx1"/>
              </a:solidFill>
              <a:effectLst/>
              <a:latin typeface="Arial" charset="0"/>
              <a:ea typeface="+mn-ea"/>
              <a:cs typeface="+mn-cs"/>
            </a:endParaRP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39C8B8-7913-48CB-BB1F-95619247EA21}" type="slidenum">
              <a:rPr lang="en-US" smtClean="0"/>
              <a:pPr eaLnBrk="1" hangingPunct="1"/>
              <a:t>61</a:t>
            </a:fld>
            <a:endParaRPr lang="en-US" dirty="0"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Comme je l’ai dit au début de cette présentation, j'espère que vous emporterez avec vous des outils pratiques et une compréhension de pourquoi la notion de genre est importante et comment l'intégrer dans vos stratégies de S&amp;E et de programme. Nous vous donnons ici quelques ressources supplémentaires à explorer, notamment une excellente ressource intitulée “Demandez au spécialiste”.</a:t>
            </a:r>
            <a:endParaRPr lang="en-US" sz="1200" kern="1200" dirty="0">
              <a:solidFill>
                <a:schemeClr val="tx1"/>
              </a:solidFill>
              <a:effectLst/>
              <a:latin typeface="Arial" charset="0"/>
              <a:ea typeface="+mn-ea"/>
              <a:cs typeface="+mn-cs"/>
            </a:endParaRP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39C8B8-7913-48CB-BB1F-95619247EA21}" type="slidenum">
              <a:rPr lang="en-US" smtClean="0"/>
              <a:pPr eaLnBrk="1" hangingPunct="1"/>
              <a:t>62</a:t>
            </a:fld>
            <a:endParaRPr lang="en-US" dirty="0"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smtClean="0">
                <a:solidFill>
                  <a:schemeClr val="tx1"/>
                </a:solidFill>
                <a:effectLst/>
                <a:latin typeface="Arial" charset="0"/>
                <a:ea typeface="+mn-ea"/>
                <a:cs typeface="+mn-cs"/>
              </a:rPr>
              <a:t>Comme je l’ai dit au début de cette présentation, j'espère que vous emporterez avec vous des outils pratiques et une compréhension de pourquoi la notion de genre est importante et comment l'intégrer dans vos stratégies de S&amp;E et de programme. Nous vous donnons ici quelques ressources supplémentaires à explorer, notamment une excellente ressource intitulée “Demandez au spécialiste”.</a:t>
            </a:r>
            <a:endParaRPr lang="en-US" sz="1200" kern="1200" dirty="0">
              <a:solidFill>
                <a:schemeClr val="tx1"/>
              </a:solidFill>
              <a:effectLst/>
              <a:latin typeface="Arial" charset="0"/>
              <a:ea typeface="+mn-ea"/>
              <a:cs typeface="+mn-cs"/>
            </a:endParaRP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39C8B8-7913-48CB-BB1F-95619247EA21}" type="slidenum">
              <a:rPr lang="en-US" smtClean="0"/>
              <a:pPr eaLnBrk="1" hangingPunct="1"/>
              <a:t>63</a:t>
            </a:fld>
            <a:endParaRPr lang="en-US" dirty="0"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FR" sz="1200" kern="1200" dirty="0" smtClean="0">
                <a:solidFill>
                  <a:schemeClr val="tx1"/>
                </a:solidFill>
                <a:effectLst/>
                <a:latin typeface="Arial" charset="0"/>
                <a:ea typeface="+mn-ea"/>
                <a:cs typeface="+mn-cs"/>
              </a:rPr>
              <a:t>Je vous remercie pour votre temps et votre intérêt. La notion de genre est un déterminant nouvellement reconnu en matière de santé et un nouveau domaine important en S&amp;E. Comme nous l’avons discuté, il est inextricablement lié à la santé. J'espère que cette présentation vous aidera à reconnaître l'importance du genre et des mesures du genre dans vos propres programmes. Je suis à votre disposition pour parler avec vous ou répondre à vos questions</a:t>
            </a:r>
            <a:r>
              <a:rPr lang="en-US" baseline="0" dirty="0" smtClean="0"/>
              <a:t>.</a:t>
            </a:r>
          </a:p>
          <a:p>
            <a:endParaRPr lang="en-US" dirty="0"/>
          </a:p>
        </p:txBody>
      </p:sp>
      <p:sp>
        <p:nvSpPr>
          <p:cNvPr id="4" name="Slide Number Placeholder 3"/>
          <p:cNvSpPr>
            <a:spLocks noGrp="1"/>
          </p:cNvSpPr>
          <p:nvPr>
            <p:ph type="sldNum" sz="quarter" idx="10"/>
          </p:nvPr>
        </p:nvSpPr>
        <p:spPr/>
        <p:txBody>
          <a:bodyPr/>
          <a:lstStyle/>
          <a:p>
            <a:pPr>
              <a:defRPr/>
            </a:pPr>
            <a:fld id="{F7A94EAC-ABBF-48C7-AEC9-09EC85C5F172}" type="slidenum">
              <a:rPr lang="en-US" smtClean="0"/>
              <a:pPr>
                <a:defRPr/>
              </a:pPr>
              <a:t>64</a:t>
            </a:fld>
            <a:endParaRPr lang="en-US"/>
          </a:p>
        </p:txBody>
      </p:sp>
    </p:spTree>
    <p:extLst>
      <p:ext uri="{BB962C8B-B14F-4D97-AF65-F5344CB8AC3E}">
        <p14:creationId xmlns:p14="http://schemas.microsoft.com/office/powerpoint/2010/main" val="7393339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24100"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1888"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spTree>
    <p:extLst>
      <p:ext uri="{BB962C8B-B14F-4D97-AF65-F5344CB8AC3E}">
        <p14:creationId xmlns:p14="http://schemas.microsoft.com/office/powerpoint/2010/main" val="4234457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75554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07384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78761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46028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169230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1953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01302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71250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36418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90870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067920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92137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273535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394852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79824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416506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2322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74354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154497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5096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00425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9448439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34268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720077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044869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292944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1820622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3251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767935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803308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45913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88484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030"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4331" r:id="rId1"/>
    <p:sldLayoutId id="2147484299" r:id="rId2"/>
    <p:sldLayoutId id="2147484300" r:id="rId3"/>
    <p:sldLayoutId id="2147484301" r:id="rId4"/>
    <p:sldLayoutId id="2147484302" r:id="rId5"/>
    <p:sldLayoutId id="2147484303" r:id="rId6"/>
    <p:sldLayoutId id="2147484304" r:id="rId7"/>
    <p:sldLayoutId id="2147484305" r:id="rId8"/>
    <p:sldLayoutId id="2147484306" r:id="rId9"/>
    <p:sldLayoutId id="2147484307" r:id="rId10"/>
    <p:sldLayoutId id="2147484308"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2051"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3"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54" name="Group 9"/>
          <p:cNvGrpSpPr>
            <a:grpSpLocks/>
          </p:cNvGrpSpPr>
          <p:nvPr userDrawn="1"/>
        </p:nvGrpSpPr>
        <p:grpSpPr bwMode="auto">
          <a:xfrm>
            <a:off x="2032000" y="5778500"/>
            <a:ext cx="5065713" cy="1004888"/>
            <a:chOff x="2425" y="3640"/>
            <a:chExt cx="3191" cy="633"/>
          </a:xfrm>
        </p:grpSpPr>
        <p:pic>
          <p:nvPicPr>
            <p:cNvPr id="2055"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145" y="3672"/>
              <a:ext cx="703"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008" y="3672"/>
              <a:ext cx="608"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3" descr="PHFI Logo3"/>
            <p:cNvPicPr>
              <a:picLocks noChangeAspect="1" noChangeArrowheads="1"/>
            </p:cNvPicPr>
            <p:nvPr userDrawn="1"/>
          </p:nvPicPr>
          <p:blipFill>
            <a:blip r:embed="rId15">
              <a:extLst>
                <a:ext uri="{28A0092B-C50C-407E-A947-70E740481C1C}">
                  <a14:useLocalDpi xmlns:a14="http://schemas.microsoft.com/office/drawing/2010/main" val="0"/>
                </a:ext>
              </a:extLst>
            </a:blip>
            <a:srcRect l="4855" t="16942" r="5707" b="10796"/>
            <a:stretch>
              <a:fillRect/>
            </a:stretch>
          </p:blipFill>
          <p:spPr bwMode="auto">
            <a:xfrm>
              <a:off x="2425" y="3640"/>
              <a:ext cx="1578" cy="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dk2" tx1="lt1" bg2="dk1" tx2="lt2" accent1="accent1" accent2="accent2" accent3="accent3" accent4="accent4" accent5="accent5" accent6="accent6" hlink="hlink" folHlink="folHlink"/>
  <p:sldLayoutIdLst>
    <p:sldLayoutId id="2147484309" r:id="rId1"/>
    <p:sldLayoutId id="2147484310" r:id="rId2"/>
    <p:sldLayoutId id="2147484311" r:id="rId3"/>
    <p:sldLayoutId id="2147484312" r:id="rId4"/>
    <p:sldLayoutId id="2147484313" r:id="rId5"/>
    <p:sldLayoutId id="2147484314" r:id="rId6"/>
    <p:sldLayoutId id="2147484315" r:id="rId7"/>
    <p:sldLayoutId id="2147484316" r:id="rId8"/>
    <p:sldLayoutId id="2147484317" r:id="rId9"/>
    <p:sldLayoutId id="2147484318" r:id="rId10"/>
    <p:sldLayoutId id="2147484319"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320" r:id="rId1"/>
    <p:sldLayoutId id="2147484321" r:id="rId2"/>
    <p:sldLayoutId id="2147484322" r:id="rId3"/>
    <p:sldLayoutId id="2147484323" r:id="rId4"/>
    <p:sldLayoutId id="2147484324" r:id="rId5"/>
    <p:sldLayoutId id="2147484325" r:id="rId6"/>
    <p:sldLayoutId id="2147484326" r:id="rId7"/>
    <p:sldLayoutId id="2147484327" r:id="rId8"/>
    <p:sldLayoutId id="2147484328" r:id="rId9"/>
    <p:sldLayoutId id="2147484329" r:id="rId10"/>
    <p:sldLayoutId id="214748433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hyperlink" Target="http://www.who.int/gender/genderandhealth/en/index.html" TargetMode="External"/><Relationship Id="rId5" Type="http://schemas.openxmlformats.org/officeDocument/2006/relationships/chart" Target="../charts/chart1.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chart" Target="../charts/chart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30.xml"/><Relationship Id="rId5" Type="http://schemas.openxmlformats.org/officeDocument/2006/relationships/slideLayout" Target="../slideLayouts/slideLayout2.xml"/><Relationship Id="rId4" Type="http://schemas.openxmlformats.org/officeDocument/2006/relationships/tags" Target="../tags/tag4.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4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sz="quarter"/>
          </p:nvPr>
        </p:nvSpPr>
        <p:spPr>
          <a:xfrm>
            <a:off x="685800" y="441701"/>
            <a:ext cx="7772400" cy="2184400"/>
          </a:xfrm>
        </p:spPr>
        <p:txBody>
          <a:bodyPr/>
          <a:lstStyle/>
          <a:p>
            <a:r>
              <a:rPr lang="en-US" sz="4800" dirty="0" err="1" smtClean="0"/>
              <a:t>Suivi</a:t>
            </a:r>
            <a:r>
              <a:rPr lang="en-US" sz="4800" dirty="0" smtClean="0"/>
              <a:t> et </a:t>
            </a:r>
            <a:r>
              <a:rPr lang="en-US" sz="4800" dirty="0" err="1" smtClean="0"/>
              <a:t>évaluation</a:t>
            </a:r>
            <a:r>
              <a:rPr lang="en-US" sz="4800" dirty="0" smtClean="0"/>
              <a:t> </a:t>
            </a:r>
            <a:r>
              <a:rPr lang="en-US" sz="4800" dirty="0" smtClean="0"/>
              <a:t/>
            </a:r>
            <a:br>
              <a:rPr lang="en-US" sz="4800" dirty="0" smtClean="0"/>
            </a:br>
            <a:r>
              <a:rPr lang="en-US" sz="4800" dirty="0" smtClean="0"/>
              <a:t>du </a:t>
            </a:r>
            <a:r>
              <a:rPr lang="en-US" sz="4800" dirty="0"/>
              <a:t>g</a:t>
            </a:r>
            <a:r>
              <a:rPr lang="en-US" sz="4800" dirty="0" smtClean="0"/>
              <a:t>enre </a:t>
            </a:r>
            <a:r>
              <a:rPr lang="en-US" sz="4800" dirty="0" smtClean="0"/>
              <a:t>et de </a:t>
            </a:r>
            <a:r>
              <a:rPr lang="en-US" sz="4800" dirty="0"/>
              <a:t>la santé</a:t>
            </a:r>
            <a:endParaRPr lang="en-US" sz="48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altLang="en-US" dirty="0" err="1" smtClean="0"/>
              <a:t>Objectifs</a:t>
            </a:r>
            <a:r>
              <a:rPr lang="en-US" altLang="en-US" dirty="0" smtClean="0"/>
              <a:t> </a:t>
            </a:r>
            <a:r>
              <a:rPr lang="en-US" altLang="en-US" dirty="0" err="1" smtClean="0"/>
              <a:t>d’apprentissage</a:t>
            </a:r>
            <a:endParaRPr lang="en-US" dirty="0" smtClean="0"/>
          </a:p>
        </p:txBody>
      </p:sp>
      <p:sp>
        <p:nvSpPr>
          <p:cNvPr id="5123" name="Content Placeholder 2"/>
          <p:cNvSpPr>
            <a:spLocks noGrp="1"/>
          </p:cNvSpPr>
          <p:nvPr>
            <p:ph idx="1"/>
          </p:nvPr>
        </p:nvSpPr>
        <p:spPr/>
        <p:txBody>
          <a:bodyPr>
            <a:normAutofit fontScale="77500" lnSpcReduction="20000"/>
          </a:bodyPr>
          <a:lstStyle/>
          <a:p>
            <a:pPr marL="514350" indent="-514350">
              <a:buFont typeface="+mj-lt"/>
              <a:buAutoNum type="arabicPeriod"/>
              <a:defRPr/>
            </a:pPr>
            <a:r>
              <a:rPr lang="en-US" dirty="0" err="1" smtClean="0"/>
              <a:t>Definir</a:t>
            </a:r>
            <a:r>
              <a:rPr lang="en-US" dirty="0" smtClean="0"/>
              <a:t> le mot ‘genre’ et </a:t>
            </a:r>
            <a:r>
              <a:rPr lang="en-US" dirty="0" err="1" smtClean="0"/>
              <a:t>termes</a:t>
            </a:r>
            <a:r>
              <a:rPr lang="en-US" dirty="0" smtClean="0"/>
              <a:t> </a:t>
            </a:r>
            <a:r>
              <a:rPr lang="en-US" dirty="0" err="1" smtClean="0"/>
              <a:t>connexes</a:t>
            </a:r>
            <a:endParaRPr lang="en-US" dirty="0" smtClean="0"/>
          </a:p>
          <a:p>
            <a:pPr marL="514350" indent="-514350">
              <a:buFont typeface="+mj-lt"/>
              <a:buAutoNum type="arabicPeriod"/>
              <a:defRPr/>
            </a:pPr>
            <a:r>
              <a:rPr lang="en-US" dirty="0" smtClean="0"/>
              <a:t>Identifier </a:t>
            </a:r>
            <a:r>
              <a:rPr lang="en-US" dirty="0" err="1" smtClean="0"/>
              <a:t>pourquoi</a:t>
            </a:r>
            <a:r>
              <a:rPr lang="en-US" dirty="0" smtClean="0"/>
              <a:t> le genre a un </a:t>
            </a:r>
            <a:r>
              <a:rPr lang="en-US" dirty="0" err="1" smtClean="0"/>
              <a:t>effet</a:t>
            </a:r>
            <a:r>
              <a:rPr lang="en-US" dirty="0" smtClean="0"/>
              <a:t>  important </a:t>
            </a:r>
            <a:r>
              <a:rPr lang="en-US" dirty="0" err="1" smtClean="0"/>
              <a:t>dans</a:t>
            </a:r>
            <a:r>
              <a:rPr lang="en-US" dirty="0" smtClean="0"/>
              <a:t> les r</a:t>
            </a:r>
            <a:r>
              <a:rPr lang="fr-FR" altLang="en-US" dirty="0" err="1" smtClean="0"/>
              <a:t>ésultats</a:t>
            </a:r>
            <a:r>
              <a:rPr lang="fr-FR" altLang="en-US" dirty="0" smtClean="0"/>
              <a:t> et les programmes de santé</a:t>
            </a:r>
            <a:endParaRPr lang="en-US" dirty="0" smtClean="0"/>
          </a:p>
          <a:p>
            <a:pPr marL="514350" indent="-514350">
              <a:buFont typeface="+mj-lt"/>
              <a:buAutoNum type="arabicPeriod"/>
              <a:defRPr/>
            </a:pPr>
            <a:r>
              <a:rPr lang="en-US" dirty="0" smtClean="0"/>
              <a:t>Identifier les </a:t>
            </a:r>
            <a:r>
              <a:rPr lang="en-US" dirty="0" err="1" smtClean="0"/>
              <a:t>exigences</a:t>
            </a:r>
            <a:r>
              <a:rPr lang="en-US" dirty="0" smtClean="0"/>
              <a:t> des </a:t>
            </a:r>
            <a:r>
              <a:rPr lang="en-US" dirty="0" err="1" smtClean="0"/>
              <a:t>donateurs</a:t>
            </a:r>
            <a:r>
              <a:rPr lang="en-US" dirty="0" smtClean="0"/>
              <a:t> </a:t>
            </a:r>
            <a:r>
              <a:rPr lang="en-US" dirty="0" err="1" smtClean="0"/>
              <a:t>concernant</a:t>
            </a:r>
            <a:r>
              <a:rPr lang="en-US" dirty="0" smtClean="0"/>
              <a:t> le </a:t>
            </a:r>
            <a:r>
              <a:rPr lang="en-US" dirty="0" err="1" smtClean="0"/>
              <a:t>Suivi</a:t>
            </a:r>
            <a:r>
              <a:rPr lang="en-US" dirty="0" smtClean="0"/>
              <a:t> et l’</a:t>
            </a:r>
            <a:r>
              <a:rPr lang="fr-FR" altLang="en-US" dirty="0" smtClean="0"/>
              <a:t>Évaluation </a:t>
            </a:r>
            <a:r>
              <a:rPr lang="en-US" dirty="0"/>
              <a:t>en </a:t>
            </a:r>
            <a:r>
              <a:rPr lang="en-US" dirty="0" err="1"/>
              <a:t>termes</a:t>
            </a:r>
            <a:r>
              <a:rPr lang="en-US" dirty="0"/>
              <a:t> de </a:t>
            </a:r>
            <a:r>
              <a:rPr lang="en-US" dirty="0" smtClean="0"/>
              <a:t>genre</a:t>
            </a:r>
          </a:p>
          <a:p>
            <a:pPr marL="514350" indent="-514350">
              <a:buFont typeface="+mj-lt"/>
              <a:buAutoNum type="arabicPeriod"/>
              <a:defRPr/>
            </a:pPr>
            <a:r>
              <a:rPr lang="fr-FR" dirty="0"/>
              <a:t>Identifier les critères avec </a:t>
            </a:r>
            <a:r>
              <a:rPr lang="fr-FR" dirty="0" smtClean="0"/>
              <a:t>lesquels </a:t>
            </a:r>
            <a:r>
              <a:rPr lang="fr-FR" dirty="0"/>
              <a:t>le genre est abordé dans les </a:t>
            </a:r>
            <a:r>
              <a:rPr lang="fr-FR" dirty="0" smtClean="0"/>
              <a:t>programmes</a:t>
            </a:r>
            <a:r>
              <a:rPr lang="en-US" dirty="0" smtClean="0"/>
              <a:t> </a:t>
            </a:r>
            <a:endParaRPr lang="en-US" dirty="0"/>
          </a:p>
          <a:p>
            <a:pPr marL="514350" indent="-514350">
              <a:buFont typeface="+mj-lt"/>
              <a:buAutoNum type="arabicPeriod"/>
              <a:defRPr/>
            </a:pPr>
            <a:r>
              <a:rPr lang="en-US" dirty="0" smtClean="0"/>
              <a:t>D</a:t>
            </a:r>
            <a:r>
              <a:rPr lang="fr-FR" altLang="en-US" dirty="0"/>
              <a:t>é</a:t>
            </a:r>
            <a:r>
              <a:rPr lang="en-US" dirty="0" err="1" smtClean="0"/>
              <a:t>terminer</a:t>
            </a:r>
            <a:r>
              <a:rPr lang="en-US" dirty="0" smtClean="0"/>
              <a:t> comment </a:t>
            </a:r>
            <a:r>
              <a:rPr lang="en-US" dirty="0" err="1" smtClean="0"/>
              <a:t>mesurer</a:t>
            </a:r>
            <a:r>
              <a:rPr lang="en-US" dirty="0" smtClean="0"/>
              <a:t> les </a:t>
            </a:r>
            <a:r>
              <a:rPr lang="en-US" dirty="0" err="1" smtClean="0"/>
              <a:t>progr</a:t>
            </a:r>
            <a:r>
              <a:rPr lang="fr-FR" dirty="0" smtClean="0"/>
              <a:t>ès </a:t>
            </a:r>
            <a:r>
              <a:rPr lang="en-US" dirty="0"/>
              <a:t>en </a:t>
            </a:r>
            <a:r>
              <a:rPr lang="en-US" dirty="0" err="1"/>
              <a:t>termes</a:t>
            </a:r>
            <a:r>
              <a:rPr lang="en-US" dirty="0"/>
              <a:t> de genre</a:t>
            </a:r>
          </a:p>
          <a:p>
            <a:pPr marL="514350" indent="-514350">
              <a:buFont typeface="+mj-lt"/>
              <a:buAutoNum type="arabicPeriod"/>
              <a:defRPr/>
            </a:pPr>
            <a:r>
              <a:rPr lang="en-US" dirty="0" err="1" smtClean="0"/>
              <a:t>Comprendre</a:t>
            </a:r>
            <a:r>
              <a:rPr lang="en-US" dirty="0" smtClean="0"/>
              <a:t> comment </a:t>
            </a:r>
            <a:r>
              <a:rPr lang="fr-FR" dirty="0"/>
              <a:t>appliquer les indicateurs </a:t>
            </a:r>
            <a:r>
              <a:rPr lang="fr-FR" dirty="0" err="1" smtClean="0"/>
              <a:t>sexosp</a:t>
            </a:r>
            <a:r>
              <a:rPr lang="fr-FR" altLang="en-US" dirty="0" err="1" smtClean="0"/>
              <a:t>écifiques</a:t>
            </a:r>
            <a:r>
              <a:rPr lang="fr-FR" altLang="en-US" dirty="0" smtClean="0"/>
              <a:t> aux programmes afin d’incorporer la question du genre dans le </a:t>
            </a:r>
            <a:r>
              <a:rPr lang="en-US" dirty="0"/>
              <a:t>le </a:t>
            </a:r>
            <a:r>
              <a:rPr lang="en-US" dirty="0" err="1"/>
              <a:t>s</a:t>
            </a:r>
            <a:r>
              <a:rPr lang="en-US" dirty="0" err="1" smtClean="0"/>
              <a:t>uivi</a:t>
            </a:r>
            <a:r>
              <a:rPr lang="en-US" dirty="0" smtClean="0"/>
              <a:t> </a:t>
            </a:r>
            <a:r>
              <a:rPr lang="en-US" dirty="0"/>
              <a:t>et </a:t>
            </a:r>
            <a:r>
              <a:rPr lang="fr-FR" altLang="en-US" dirty="0" smtClean="0"/>
              <a:t>évaluation</a:t>
            </a: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a:t>
            </a:r>
            <a:r>
              <a:rPr lang="en-US" dirty="0" err="1" smtClean="0">
                <a:latin typeface="Arial" panose="020B0604020202020204" pitchFamily="34" charset="0"/>
                <a:cs typeface="Arial" panose="020B0604020202020204" pitchFamily="34" charset="0"/>
              </a:rPr>
              <a:t>É</a:t>
            </a:r>
            <a:r>
              <a:rPr lang="en-US" dirty="0" err="1" smtClean="0"/>
              <a:t>finitions</a:t>
            </a:r>
            <a:endParaRPr lang="en-US" dirty="0"/>
          </a:p>
        </p:txBody>
      </p:sp>
      <p:pic>
        <p:nvPicPr>
          <p:cNvPr id="4" name="Picture 2" descr="http://www.talkafrique.com/wp-content/uploads/2010/11/African-girl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966650"/>
            <a:ext cx="3693525" cy="2462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447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idx="4294967295"/>
          </p:nvPr>
        </p:nvSpPr>
        <p:spPr>
          <a:xfrm>
            <a:off x="700088" y="274638"/>
            <a:ext cx="7762875" cy="1143000"/>
          </a:xfrm>
        </p:spPr>
        <p:txBody>
          <a:bodyPr/>
          <a:lstStyle/>
          <a:p>
            <a:r>
              <a:rPr lang="en-US" dirty="0" err="1" smtClean="0"/>
              <a:t>Activit</a:t>
            </a:r>
            <a:r>
              <a:rPr lang="fr-FR" altLang="en-US" dirty="0"/>
              <a:t>é</a:t>
            </a:r>
            <a:r>
              <a:rPr lang="en-US" dirty="0" smtClean="0"/>
              <a:t>:  </a:t>
            </a:r>
            <a:r>
              <a:rPr lang="en-US" dirty="0" err="1" smtClean="0"/>
              <a:t>Votez</a:t>
            </a:r>
            <a:r>
              <a:rPr lang="en-US" dirty="0" smtClean="0"/>
              <a:t> avec </a:t>
            </a:r>
            <a:r>
              <a:rPr lang="en-US" dirty="0" err="1" smtClean="0"/>
              <a:t>vos</a:t>
            </a:r>
            <a:r>
              <a:rPr lang="en-US" dirty="0" smtClean="0"/>
              <a:t> </a:t>
            </a:r>
            <a:r>
              <a:rPr lang="en-US" dirty="0" err="1" smtClean="0"/>
              <a:t>pieds</a:t>
            </a:r>
            <a:r>
              <a:rPr lang="en-US" dirty="0" smtClean="0"/>
              <a:t>!</a:t>
            </a:r>
            <a:r>
              <a:rPr lang="en-US" baseline="30000" dirty="0" smtClean="0"/>
              <a:t/>
            </a:r>
            <a:br>
              <a:rPr lang="en-US" baseline="30000" dirty="0" smtClean="0"/>
            </a:br>
            <a:endParaRPr lang="en-US" dirty="0" smtClean="0"/>
          </a:p>
        </p:txBody>
      </p:sp>
      <p:sp>
        <p:nvSpPr>
          <p:cNvPr id="6147" name="Content Placeholder 2"/>
          <p:cNvSpPr>
            <a:spLocks noGrp="1"/>
          </p:cNvSpPr>
          <p:nvPr>
            <p:ph idx="4294967295"/>
          </p:nvPr>
        </p:nvSpPr>
        <p:spPr>
          <a:xfrm>
            <a:off x="591600" y="1374964"/>
            <a:ext cx="5643562" cy="3475037"/>
          </a:xfrm>
        </p:spPr>
        <p:txBody>
          <a:bodyPr/>
          <a:lstStyle/>
          <a:p>
            <a:r>
              <a:rPr lang="en-US" dirty="0" err="1" smtClean="0"/>
              <a:t>Ceci</a:t>
            </a:r>
            <a:r>
              <a:rPr lang="en-US" dirty="0" smtClean="0"/>
              <a:t> nous </a:t>
            </a:r>
            <a:r>
              <a:rPr lang="en-US" dirty="0" err="1" smtClean="0"/>
              <a:t>aidera</a:t>
            </a:r>
            <a:r>
              <a:rPr lang="en-US" dirty="0" smtClean="0"/>
              <a:t> </a:t>
            </a:r>
            <a:r>
              <a:rPr lang="fr-FR" altLang="en-US" dirty="0"/>
              <a:t>à explorer les concepts de </a:t>
            </a:r>
            <a:r>
              <a:rPr lang="en-US" altLang="en-US" dirty="0" smtClean="0"/>
              <a:t>genre</a:t>
            </a:r>
            <a:endParaRPr lang="en-US" dirty="0" smtClean="0"/>
          </a:p>
          <a:p>
            <a:r>
              <a:rPr lang="en-US" dirty="0" err="1" smtClean="0"/>
              <a:t>Nos</a:t>
            </a:r>
            <a:r>
              <a:rPr lang="en-US" dirty="0" smtClean="0"/>
              <a:t> </a:t>
            </a:r>
            <a:r>
              <a:rPr lang="en-US" dirty="0" err="1" smtClean="0"/>
              <a:t>propres</a:t>
            </a:r>
            <a:r>
              <a:rPr lang="en-US" dirty="0" smtClean="0"/>
              <a:t> convictions </a:t>
            </a:r>
            <a:r>
              <a:rPr lang="en-US" dirty="0" err="1" smtClean="0"/>
              <a:t>sur</a:t>
            </a:r>
            <a:r>
              <a:rPr lang="en-US" dirty="0" smtClean="0"/>
              <a:t> les diff</a:t>
            </a:r>
            <a:r>
              <a:rPr lang="fr-FR" altLang="en-US" dirty="0" err="1" smtClean="0"/>
              <a:t>érences</a:t>
            </a:r>
            <a:r>
              <a:rPr lang="fr-FR" altLang="en-US" dirty="0" smtClean="0"/>
              <a:t> entre hommes et femmes peuvent influer</a:t>
            </a:r>
            <a:r>
              <a:rPr lang="en-US" dirty="0" smtClean="0"/>
              <a:t> </a:t>
            </a:r>
          </a:p>
          <a:p>
            <a:r>
              <a:rPr lang="en-US" dirty="0" smtClean="0"/>
              <a:t>Nous </a:t>
            </a:r>
            <a:r>
              <a:rPr lang="en-US" dirty="0" err="1" smtClean="0"/>
              <a:t>devons</a:t>
            </a:r>
            <a:r>
              <a:rPr lang="en-US" dirty="0" smtClean="0"/>
              <a:t> </a:t>
            </a:r>
            <a:r>
              <a:rPr lang="en-US" dirty="0" err="1" smtClean="0"/>
              <a:t>garder</a:t>
            </a:r>
            <a:r>
              <a:rPr lang="en-US" dirty="0" smtClean="0"/>
              <a:t> </a:t>
            </a:r>
            <a:r>
              <a:rPr lang="en-US" dirty="0" err="1" smtClean="0"/>
              <a:t>cela</a:t>
            </a:r>
            <a:r>
              <a:rPr lang="en-US" dirty="0" smtClean="0"/>
              <a:t> </a:t>
            </a:r>
            <a:r>
              <a:rPr lang="fr-FR" altLang="en-US" dirty="0"/>
              <a:t>à </a:t>
            </a:r>
            <a:r>
              <a:rPr lang="fr-FR" altLang="en-US" dirty="0" smtClean="0"/>
              <a:t>   l’esprit quand nous demandons aux gens </a:t>
            </a:r>
            <a:r>
              <a:rPr lang="en-US" dirty="0" err="1" smtClean="0"/>
              <a:t>d’aborder</a:t>
            </a:r>
            <a:r>
              <a:rPr lang="en-US" dirty="0" smtClean="0"/>
              <a:t> les questions </a:t>
            </a:r>
            <a:r>
              <a:rPr lang="fr-FR" altLang="en-US" dirty="0"/>
              <a:t>liées au </a:t>
            </a:r>
            <a:r>
              <a:rPr lang="fr-FR" altLang="en-US" dirty="0" smtClean="0"/>
              <a:t>genre</a:t>
            </a:r>
            <a:endParaRPr lang="en-US" dirty="0" smtClean="0"/>
          </a:p>
          <a:p>
            <a:endParaRPr lang="en-US" dirty="0" smtClean="0"/>
          </a:p>
        </p:txBody>
      </p:sp>
      <p:sp>
        <p:nvSpPr>
          <p:cNvPr id="6149" name="Rectangle 5"/>
          <p:cNvSpPr>
            <a:spLocks noChangeArrowheads="1"/>
          </p:cNvSpPr>
          <p:nvPr/>
        </p:nvSpPr>
        <p:spPr bwMode="auto">
          <a:xfrm>
            <a:off x="248267" y="6038476"/>
            <a:ext cx="61622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sz="1400" dirty="0" smtClean="0">
                <a:solidFill>
                  <a:schemeClr val="tx1">
                    <a:lumMod val="50000"/>
                  </a:schemeClr>
                </a:solidFill>
              </a:rPr>
              <a:t>Source: USAID Formation des formateurs: Genre et santé reproductive 101</a:t>
            </a:r>
            <a:endParaRPr lang="fr-FR" sz="1400" dirty="0">
              <a:solidFill>
                <a:schemeClr val="tx1">
                  <a:lumMod val="50000"/>
                </a:schemeClr>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4433" y="1023799"/>
            <a:ext cx="3259567" cy="46631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1" y="307003"/>
            <a:ext cx="7194176" cy="1024255"/>
          </a:xfrm>
        </p:spPr>
        <p:txBody>
          <a:bodyPr/>
          <a:lstStyle/>
          <a:p>
            <a:r>
              <a:rPr lang="en-US" sz="4400" dirty="0" err="1" smtClean="0"/>
              <a:t>Définitions</a:t>
            </a:r>
            <a:endParaRPr lang="en-US" sz="4400" baseline="30000" dirty="0" smtClean="0"/>
          </a:p>
        </p:txBody>
      </p:sp>
      <p:sp>
        <p:nvSpPr>
          <p:cNvPr id="3" name="Content Placeholder 2"/>
          <p:cNvSpPr>
            <a:spLocks noGrp="1"/>
          </p:cNvSpPr>
          <p:nvPr>
            <p:ph idx="1"/>
          </p:nvPr>
        </p:nvSpPr>
        <p:spPr>
          <a:xfrm>
            <a:off x="2496658" y="1524000"/>
            <a:ext cx="6270824" cy="3762289"/>
          </a:xfrm>
        </p:spPr>
        <p:txBody>
          <a:bodyPr>
            <a:noAutofit/>
          </a:bodyPr>
          <a:lstStyle/>
          <a:p>
            <a:pPr marL="0" indent="0">
              <a:buFont typeface="Wingdings" pitchFamily="2" charset="2"/>
              <a:buNone/>
              <a:defRPr/>
            </a:pPr>
            <a:r>
              <a:rPr lang="en-US" sz="2800" b="1" dirty="0" err="1" smtClean="0">
                <a:solidFill>
                  <a:schemeClr val="tx2">
                    <a:lumMod val="75000"/>
                  </a:schemeClr>
                </a:solidFill>
              </a:rPr>
              <a:t>Sexe</a:t>
            </a:r>
            <a:r>
              <a:rPr lang="en-US" sz="2800" b="1" dirty="0" smtClean="0">
                <a:solidFill>
                  <a:schemeClr val="tx2">
                    <a:lumMod val="75000"/>
                  </a:schemeClr>
                </a:solidFill>
              </a:rPr>
              <a:t>:</a:t>
            </a:r>
            <a:r>
              <a:rPr lang="en-US" sz="2800" b="1" dirty="0" smtClean="0"/>
              <a:t> </a:t>
            </a:r>
            <a:r>
              <a:rPr lang="en-US" sz="2800" dirty="0" smtClean="0"/>
              <a:t>Classification </a:t>
            </a:r>
            <a:r>
              <a:rPr lang="en-US" sz="2800" dirty="0" err="1" smtClean="0"/>
              <a:t>biologique</a:t>
            </a:r>
            <a:r>
              <a:rPr lang="en-US" sz="2800" dirty="0" smtClean="0"/>
              <a:t> des </a:t>
            </a:r>
            <a:r>
              <a:rPr lang="en-US" sz="2800" dirty="0" err="1" smtClean="0"/>
              <a:t>hommes</a:t>
            </a:r>
            <a:r>
              <a:rPr lang="en-US" sz="2800" dirty="0" smtClean="0"/>
              <a:t> et des femmes</a:t>
            </a:r>
          </a:p>
          <a:p>
            <a:pPr lvl="0"/>
            <a:r>
              <a:rPr lang="fr-FR" sz="2800" dirty="0"/>
              <a:t>Déterminé à la naissance selon des caractéristiques biologiques </a:t>
            </a:r>
            <a:endParaRPr lang="en-US" sz="2800" dirty="0"/>
          </a:p>
          <a:p>
            <a:pPr lvl="0"/>
            <a:r>
              <a:rPr lang="fr-FR" sz="2800" dirty="0"/>
              <a:t>Universel pour tous les êtres humains </a:t>
            </a:r>
            <a:endParaRPr lang="en-US" sz="2800" dirty="0"/>
          </a:p>
          <a:p>
            <a:pPr lvl="0"/>
            <a:r>
              <a:rPr lang="fr-FR" sz="2800" dirty="0"/>
              <a:t>Difficile à changer</a:t>
            </a:r>
            <a:endParaRPr lang="en-US" sz="2800" dirty="0"/>
          </a:p>
        </p:txBody>
      </p:sp>
      <p:sp>
        <p:nvSpPr>
          <p:cNvPr id="7172" name="TextBox 3"/>
          <p:cNvSpPr txBox="1">
            <a:spLocks noChangeArrowheads="1"/>
          </p:cNvSpPr>
          <p:nvPr/>
        </p:nvSpPr>
        <p:spPr bwMode="auto">
          <a:xfrm>
            <a:off x="160338" y="5988050"/>
            <a:ext cx="666500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US" sz="1400" dirty="0">
                <a:solidFill>
                  <a:schemeClr val="tx1">
                    <a:lumMod val="50000"/>
                  </a:schemeClr>
                </a:solidFill>
              </a:rPr>
              <a:t>Source: </a:t>
            </a:r>
            <a:r>
              <a:rPr lang="en-US" sz="1400" i="1" dirty="0" smtClean="0">
                <a:solidFill>
                  <a:schemeClr val="tx1">
                    <a:lumMod val="50000"/>
                  </a:schemeClr>
                </a:solidFill>
              </a:rPr>
              <a:t>USAID Mars 2012 </a:t>
            </a:r>
            <a:r>
              <a:rPr lang="fr-FR" sz="1400" i="1" dirty="0">
                <a:solidFill>
                  <a:schemeClr val="bg2"/>
                </a:solidFill>
              </a:rPr>
              <a:t>Politique sur l’égalité des sexes et l’autonomisation de la </a:t>
            </a:r>
            <a:r>
              <a:rPr lang="fr-FR" sz="1400" i="1" dirty="0" smtClean="0">
                <a:solidFill>
                  <a:schemeClr val="bg2"/>
                </a:solidFill>
              </a:rPr>
              <a:t>femme</a:t>
            </a:r>
            <a:endParaRPr lang="en-US" sz="1400" i="1" dirty="0" smtClean="0">
              <a:solidFill>
                <a:schemeClr val="tx1">
                  <a:lumMod val="50000"/>
                </a:schemeClr>
              </a:solidFill>
            </a:endParaRPr>
          </a:p>
        </p:txBody>
      </p:sp>
      <p:pic>
        <p:nvPicPr>
          <p:cNvPr id="6146" name="Picture 2" descr="http://www.christianexaminer.com/Images/Photos_news/May10/Indian_bab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395095"/>
            <a:ext cx="2381250" cy="35528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274638"/>
            <a:ext cx="8229600" cy="1143000"/>
          </a:xfrm>
        </p:spPr>
        <p:txBody>
          <a:bodyPr/>
          <a:lstStyle/>
          <a:p>
            <a:r>
              <a:rPr lang="en-US" sz="4000" dirty="0" err="1"/>
              <a:t>Définitions</a:t>
            </a:r>
            <a:endParaRPr lang="en-US" sz="4000" dirty="0"/>
          </a:p>
        </p:txBody>
      </p:sp>
      <p:sp>
        <p:nvSpPr>
          <p:cNvPr id="3" name="Content Placeholder 2"/>
          <p:cNvSpPr>
            <a:spLocks noGrp="1"/>
          </p:cNvSpPr>
          <p:nvPr>
            <p:ph idx="1"/>
          </p:nvPr>
        </p:nvSpPr>
        <p:spPr>
          <a:xfrm>
            <a:off x="355600" y="1643605"/>
            <a:ext cx="5177111" cy="4085250"/>
          </a:xfrm>
        </p:spPr>
        <p:txBody>
          <a:bodyPr>
            <a:normAutofit fontScale="92500" lnSpcReduction="20000"/>
          </a:bodyPr>
          <a:lstStyle/>
          <a:p>
            <a:pPr marL="0" indent="0">
              <a:buNone/>
              <a:defRPr/>
            </a:pPr>
            <a:r>
              <a:rPr lang="en-US" dirty="0" smtClean="0">
                <a:solidFill>
                  <a:schemeClr val="tx2">
                    <a:lumMod val="75000"/>
                  </a:schemeClr>
                </a:solidFill>
              </a:rPr>
              <a:t>Genre:</a:t>
            </a:r>
            <a:r>
              <a:rPr lang="en-US" dirty="0" smtClean="0"/>
              <a:t>  </a:t>
            </a:r>
          </a:p>
          <a:p>
            <a:r>
              <a:rPr lang="fr-FR" dirty="0"/>
              <a:t>Ensemble de rôles, fonctions, droits, responsabilités définis culturellement et comportements acceptés associés au sexe masculin ou au sexe féminin</a:t>
            </a:r>
            <a:endParaRPr lang="en-US" dirty="0"/>
          </a:p>
          <a:p>
            <a:r>
              <a:rPr lang="fr-FR" dirty="0" smtClean="0"/>
              <a:t>Les </a:t>
            </a:r>
            <a:r>
              <a:rPr lang="fr-FR" dirty="0"/>
              <a:t>relations de pouvoir entre les femmes et les hommes, les garçons et les filles et parmi eux.</a:t>
            </a:r>
            <a:endParaRPr lang="en-US" dirty="0"/>
          </a:p>
          <a:p>
            <a:r>
              <a:rPr lang="fr-FR" dirty="0" smtClean="0"/>
              <a:t>Varie </a:t>
            </a:r>
            <a:r>
              <a:rPr lang="fr-FR" dirty="0"/>
              <a:t>selon les cultures et au fil du temps</a:t>
            </a:r>
            <a:r>
              <a:rPr lang="en-US" dirty="0" smtClean="0"/>
              <a:t>. </a:t>
            </a:r>
            <a:endParaRPr lang="en-US" dirty="0"/>
          </a:p>
        </p:txBody>
      </p:sp>
      <p:sp>
        <p:nvSpPr>
          <p:cNvPr id="4" name="Rectangle 3"/>
          <p:cNvSpPr/>
          <p:nvPr/>
        </p:nvSpPr>
        <p:spPr>
          <a:xfrm>
            <a:off x="355600" y="5936121"/>
            <a:ext cx="5842000" cy="523220"/>
          </a:xfrm>
          <a:prstGeom prst="rect">
            <a:avLst/>
          </a:prstGeom>
        </p:spPr>
        <p:txBody>
          <a:bodyPr wrap="square">
            <a:spAutoFit/>
          </a:bodyPr>
          <a:lstStyle/>
          <a:p>
            <a:pPr eaLnBrk="1" hangingPunct="1"/>
            <a:r>
              <a:rPr lang="en-US" sz="1400" dirty="0" smtClean="0">
                <a:solidFill>
                  <a:schemeClr val="tx1">
                    <a:lumMod val="50000"/>
                  </a:schemeClr>
                </a:solidFill>
              </a:rPr>
              <a:t>Source: OMS </a:t>
            </a:r>
            <a:r>
              <a:rPr lang="en-US" sz="1400" dirty="0">
                <a:solidFill>
                  <a:schemeClr val="tx1">
                    <a:lumMod val="50000"/>
                  </a:schemeClr>
                </a:solidFill>
              </a:rPr>
              <a:t>2009: </a:t>
            </a:r>
            <a:r>
              <a:rPr lang="en-US" sz="1400" dirty="0" err="1" smtClean="0">
                <a:solidFill>
                  <a:schemeClr val="tx1">
                    <a:lumMod val="50000"/>
                  </a:schemeClr>
                </a:solidFill>
              </a:rPr>
              <a:t>Incorporer</a:t>
            </a:r>
            <a:r>
              <a:rPr lang="en-US" sz="1400" dirty="0" smtClean="0">
                <a:solidFill>
                  <a:schemeClr val="tx1">
                    <a:lumMod val="50000"/>
                  </a:schemeClr>
                </a:solidFill>
              </a:rPr>
              <a:t> le concept de genre </a:t>
            </a:r>
            <a:r>
              <a:rPr lang="en-US" sz="1400" dirty="0" err="1" smtClean="0">
                <a:solidFill>
                  <a:schemeClr val="tx1">
                    <a:lumMod val="50000"/>
                  </a:schemeClr>
                </a:solidFill>
              </a:rPr>
              <a:t>dans</a:t>
            </a:r>
            <a:r>
              <a:rPr lang="en-US" sz="1400" dirty="0" smtClean="0">
                <a:solidFill>
                  <a:schemeClr val="tx1">
                    <a:lumMod val="50000"/>
                  </a:schemeClr>
                </a:solidFill>
              </a:rPr>
              <a:t> </a:t>
            </a:r>
            <a:r>
              <a:rPr lang="en-US" sz="1400" dirty="0">
                <a:solidFill>
                  <a:schemeClr val="tx1">
                    <a:lumMod val="50000"/>
                  </a:schemeClr>
                </a:solidFill>
              </a:rPr>
              <a:t>les </a:t>
            </a:r>
            <a:r>
              <a:rPr lang="en-US" sz="1400" dirty="0" err="1">
                <a:solidFill>
                  <a:schemeClr val="tx1">
                    <a:lumMod val="50000"/>
                  </a:schemeClr>
                </a:solidFill>
              </a:rPr>
              <a:t>programmes</a:t>
            </a:r>
            <a:r>
              <a:rPr lang="en-US" sz="1400" dirty="0">
                <a:solidFill>
                  <a:schemeClr val="tx1">
                    <a:lumMod val="50000"/>
                  </a:schemeClr>
                </a:solidFill>
              </a:rPr>
              <a:t> </a:t>
            </a:r>
            <a:r>
              <a:rPr lang="en-US" sz="1400" dirty="0" smtClean="0">
                <a:solidFill>
                  <a:schemeClr val="tx1">
                    <a:lumMod val="50000"/>
                  </a:schemeClr>
                </a:solidFill>
              </a:rPr>
              <a:t>de VIH/SIDA </a:t>
            </a:r>
            <a:r>
              <a:rPr lang="en-US" sz="1400" dirty="0" err="1" smtClean="0">
                <a:solidFill>
                  <a:schemeClr val="tx1">
                    <a:lumMod val="50000"/>
                  </a:schemeClr>
                </a:solidFill>
              </a:rPr>
              <a:t>dans</a:t>
            </a:r>
            <a:r>
              <a:rPr lang="en-US" sz="1400" dirty="0" smtClean="0">
                <a:solidFill>
                  <a:schemeClr val="tx1">
                    <a:lumMod val="50000"/>
                  </a:schemeClr>
                </a:solidFill>
              </a:rPr>
              <a:t> le </a:t>
            </a:r>
            <a:r>
              <a:rPr lang="en-US" sz="1400" dirty="0" err="1" smtClean="0">
                <a:solidFill>
                  <a:schemeClr val="tx1">
                    <a:lumMod val="50000"/>
                  </a:schemeClr>
                </a:solidFill>
              </a:rPr>
              <a:t>secteur</a:t>
            </a:r>
            <a:r>
              <a:rPr lang="en-US" sz="1400" dirty="0" smtClean="0">
                <a:solidFill>
                  <a:schemeClr val="tx1">
                    <a:lumMod val="50000"/>
                  </a:schemeClr>
                </a:solidFill>
              </a:rPr>
              <a:t> de la santé</a:t>
            </a:r>
            <a:endParaRPr lang="en-US" sz="1400" dirty="0">
              <a:solidFill>
                <a:schemeClr val="tx1">
                  <a:lumMod val="50000"/>
                </a:schemeClr>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29" y="75459"/>
            <a:ext cx="1478974" cy="14789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1388" y="75459"/>
            <a:ext cx="1747610" cy="1162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rot="509081">
            <a:off x="6138222" y="1473116"/>
            <a:ext cx="2578265" cy="4154984"/>
          </a:xfrm>
          <a:prstGeom prst="rect">
            <a:avLst/>
          </a:prstGeom>
          <a:ln/>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fr-FR" sz="2400" dirty="0"/>
              <a:t>Que signifie être une femme ou un homme dans votre société ? Quelles sont les attentes associées au fait d’être une fille ou un garçon, </a:t>
            </a:r>
            <a:r>
              <a:rPr lang="fr-FR" sz="2400" dirty="0" smtClean="0"/>
              <a:t>un homme </a:t>
            </a:r>
            <a:r>
              <a:rPr lang="fr-FR" sz="2400" dirty="0"/>
              <a:t>ou </a:t>
            </a:r>
            <a:r>
              <a:rPr lang="fr-FR" sz="2400" dirty="0" smtClean="0"/>
              <a:t>une femme </a:t>
            </a:r>
            <a:r>
              <a:rPr lang="en-US" sz="2200" dirty="0" smtClean="0"/>
              <a:t>?</a:t>
            </a:r>
            <a:endParaRPr lang="en-US" sz="2200" dirty="0"/>
          </a:p>
        </p:txBody>
      </p:sp>
    </p:spTree>
    <p:extLst>
      <p:ext uri="{BB962C8B-B14F-4D97-AF65-F5344CB8AC3E}">
        <p14:creationId xmlns:p14="http://schemas.microsoft.com/office/powerpoint/2010/main" val="23077336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dirty="0" err="1" smtClean="0"/>
              <a:t>Définitions</a:t>
            </a:r>
            <a:r>
              <a:rPr lang="en-US" dirty="0" smtClean="0"/>
              <a:t>: </a:t>
            </a:r>
            <a:r>
              <a:rPr lang="en-US" dirty="0" err="1" smtClean="0">
                <a:latin typeface="Arial" panose="020B0604020202020204" pitchFamily="34" charset="0"/>
                <a:cs typeface="Arial" panose="020B0604020202020204" pitchFamily="34" charset="0"/>
              </a:rPr>
              <a:t>Égalit</a:t>
            </a:r>
            <a:r>
              <a:rPr lang="en-US" dirty="0" err="1" smtClean="0"/>
              <a:t>é</a:t>
            </a:r>
            <a:r>
              <a:rPr lang="en-US" dirty="0" smtClean="0"/>
              <a:t> de genre</a:t>
            </a:r>
            <a:endParaRPr lang="en-US" dirty="0" smtClean="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pPr lvl="0"/>
            <a:r>
              <a:rPr lang="fr-FR" dirty="0"/>
              <a:t>L'état qui offre aux femmes et aux hommes une égale jouissance des droits humains, des biens socialement valorisés, des possibilités et des ressources. </a:t>
            </a:r>
            <a:endParaRPr lang="en-US" dirty="0"/>
          </a:p>
          <a:p>
            <a:pPr lvl="0"/>
            <a:r>
              <a:rPr lang="fr-FR" dirty="0"/>
              <a:t>La véritable égalité est beaucoup plus qu’une simple parité dans les chiffres ou dans les textes de lois; Elle signifie un élargissement des libertés et une meilleure qualité de vie pour tous. </a:t>
            </a:r>
            <a:endParaRPr lang="en-US" dirty="0"/>
          </a:p>
          <a:p>
            <a:r>
              <a:rPr lang="fr-FR" dirty="0"/>
              <a:t>Elle provient de normes, de règles, de lois, écrites et non écrites, et d’opinions partagées</a:t>
            </a:r>
            <a:r>
              <a:rPr lang="en-US" dirty="0" smtClean="0"/>
              <a:t>. </a:t>
            </a:r>
          </a:p>
          <a:p>
            <a:pPr lvl="1">
              <a:defRPr/>
            </a:pPr>
            <a:endParaRPr lang="en-US" dirty="0"/>
          </a:p>
        </p:txBody>
      </p:sp>
      <p:sp>
        <p:nvSpPr>
          <p:cNvPr id="8196" name="TextBox 3"/>
          <p:cNvSpPr txBox="1">
            <a:spLocks noChangeArrowheads="1"/>
          </p:cNvSpPr>
          <p:nvPr/>
        </p:nvSpPr>
        <p:spPr bwMode="auto">
          <a:xfrm>
            <a:off x="228601" y="6016475"/>
            <a:ext cx="6934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fr-FR" sz="1400" dirty="0" smtClean="0">
                <a:solidFill>
                  <a:schemeClr val="tx1">
                    <a:lumMod val="50000"/>
                  </a:schemeClr>
                </a:solidFill>
              </a:rPr>
              <a:t>Source: IGWG ressources de formation; USAID, </a:t>
            </a:r>
            <a:r>
              <a:rPr lang="fr-FR" sz="1400" dirty="0" smtClean="0">
                <a:solidFill>
                  <a:schemeClr val="bg2"/>
                </a:solidFill>
              </a:rPr>
              <a:t>Politique sur l’égalité des sexes et l’autonomisation de la femme</a:t>
            </a:r>
            <a:endParaRPr lang="fr-FR" sz="1400" dirty="0">
              <a:solidFill>
                <a:schemeClr val="tx1">
                  <a:lumMod val="50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533855" y="486457"/>
            <a:ext cx="4349750" cy="4457700"/>
          </a:xfrm>
        </p:spPr>
        <p:txBody>
          <a:bodyPr/>
          <a:lstStyle/>
          <a:p>
            <a:pPr lvl="1">
              <a:defRPr/>
            </a:pPr>
            <a:r>
              <a:rPr lang="fr-FR" sz="2900" i="1" dirty="0"/>
              <a:t>L'inégalité liée au genre est la forme la plus répandue </a:t>
            </a:r>
            <a:r>
              <a:rPr lang="fr-FR" sz="2900" i="1" dirty="0" smtClean="0"/>
              <a:t>d’inégalité </a:t>
            </a:r>
            <a:r>
              <a:rPr lang="fr-FR" sz="2900" i="1" dirty="0"/>
              <a:t>sociale</a:t>
            </a:r>
            <a:endParaRPr lang="en-US" sz="2900" dirty="0"/>
          </a:p>
          <a:p>
            <a:pPr lvl="1">
              <a:defRPr/>
            </a:pPr>
            <a:r>
              <a:rPr lang="fr-FR" sz="2900" i="1" dirty="0"/>
              <a:t>L'inégalité liée au genre recoupe toutes les autres formes telles les inégalités de classe, caste, race et origine </a:t>
            </a:r>
            <a:r>
              <a:rPr lang="fr-FR" sz="2900" i="1" dirty="0" smtClean="0"/>
              <a:t>ethnique</a:t>
            </a:r>
            <a:endParaRPr lang="en-US" sz="2900" dirty="0"/>
          </a:p>
        </p:txBody>
      </p:sp>
      <p:sp>
        <p:nvSpPr>
          <p:cNvPr id="5" name="TextBox 3"/>
          <p:cNvSpPr txBox="1">
            <a:spLocks noChangeArrowheads="1"/>
          </p:cNvSpPr>
          <p:nvPr/>
        </p:nvSpPr>
        <p:spPr bwMode="auto">
          <a:xfrm>
            <a:off x="304800" y="6057900"/>
            <a:ext cx="6061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fr-FR" sz="1400" dirty="0" smtClean="0">
                <a:solidFill>
                  <a:schemeClr val="tx1">
                    <a:lumMod val="50000"/>
                  </a:schemeClr>
                </a:solidFill>
              </a:rPr>
              <a:t>Source: OMS 2009: Incorporer le concept de genre dans les programmes </a:t>
            </a:r>
          </a:p>
          <a:p>
            <a:pPr eaLnBrk="1" hangingPunct="1"/>
            <a:r>
              <a:rPr lang="fr-FR" sz="1400" dirty="0" smtClean="0">
                <a:solidFill>
                  <a:schemeClr val="tx1">
                    <a:lumMod val="50000"/>
                  </a:schemeClr>
                </a:solidFill>
              </a:rPr>
              <a:t>de VIH/SIDA dans le secteur de la santé</a:t>
            </a:r>
            <a:endParaRPr lang="fr-FR" sz="1400" dirty="0">
              <a:solidFill>
                <a:schemeClr val="tx1">
                  <a:lumMod val="50000"/>
                </a:schemeClr>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821" y="1414462"/>
            <a:ext cx="3333307" cy="325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25845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dirty="0" err="1"/>
              <a:t>Définitions</a:t>
            </a:r>
            <a:r>
              <a:rPr lang="en-US" dirty="0" smtClean="0"/>
              <a:t>: </a:t>
            </a:r>
            <a:r>
              <a:rPr lang="en-US" dirty="0" err="1" smtClean="0">
                <a:latin typeface="Arial" panose="020B0604020202020204" pitchFamily="34" charset="0"/>
                <a:cs typeface="Arial" panose="020B0604020202020204" pitchFamily="34" charset="0"/>
              </a:rPr>
              <a:t>É</a:t>
            </a:r>
            <a:r>
              <a:rPr lang="en-US" dirty="0" err="1" smtClean="0"/>
              <a:t>quité</a:t>
            </a:r>
            <a:r>
              <a:rPr lang="en-US" dirty="0" smtClean="0"/>
              <a:t> de genre</a:t>
            </a:r>
          </a:p>
        </p:txBody>
      </p:sp>
      <p:sp>
        <p:nvSpPr>
          <p:cNvPr id="3" name="Content Placeholder 2"/>
          <p:cNvSpPr>
            <a:spLocks noGrp="1"/>
          </p:cNvSpPr>
          <p:nvPr>
            <p:ph idx="1"/>
          </p:nvPr>
        </p:nvSpPr>
        <p:spPr>
          <a:xfrm>
            <a:off x="763793" y="1381125"/>
            <a:ext cx="7937295" cy="3962400"/>
          </a:xfrm>
        </p:spPr>
        <p:txBody>
          <a:bodyPr>
            <a:normAutofit fontScale="92500" lnSpcReduction="10000"/>
          </a:bodyPr>
          <a:lstStyle/>
          <a:p>
            <a:pPr>
              <a:defRPr/>
            </a:pPr>
            <a:r>
              <a:rPr lang="fr-FR" sz="2800" dirty="0" smtClean="0"/>
              <a:t>Le </a:t>
            </a:r>
            <a:r>
              <a:rPr lang="fr-FR" sz="2800" dirty="0"/>
              <a:t>processus d'être </a:t>
            </a:r>
            <a:r>
              <a:rPr lang="fr-FR" sz="2800" dirty="0" smtClean="0"/>
              <a:t>équitable </a:t>
            </a:r>
            <a:r>
              <a:rPr lang="fr-FR" sz="2800" dirty="0"/>
              <a:t>envers les femmes et les hommes, les garçons et les filles</a:t>
            </a:r>
            <a:r>
              <a:rPr lang="en-US" sz="2800" dirty="0" smtClean="0"/>
              <a:t>. </a:t>
            </a:r>
            <a:endParaRPr lang="en-US" dirty="0"/>
          </a:p>
          <a:p>
            <a:pPr lvl="1"/>
            <a:r>
              <a:rPr lang="fr-FR" sz="2600" dirty="0"/>
              <a:t>L’emphase est mise sur </a:t>
            </a:r>
            <a:r>
              <a:rPr lang="fr-FR" sz="2600" u="sng" dirty="0"/>
              <a:t>l'équité</a:t>
            </a:r>
            <a:r>
              <a:rPr lang="fr-FR" sz="2600" dirty="0"/>
              <a:t> comme but </a:t>
            </a:r>
            <a:r>
              <a:rPr lang="fr-FR" sz="2600" dirty="0" smtClean="0"/>
              <a:t>final</a:t>
            </a:r>
            <a:endParaRPr lang="en-US" dirty="0"/>
          </a:p>
          <a:p>
            <a:pPr lvl="1"/>
            <a:r>
              <a:rPr lang="fr-FR" sz="2600" dirty="0"/>
              <a:t>Dans la conception et l'allocation de ressources aux programmes il faut tenir en compte les besoins et obstacles différents/inégaux auxquels font face les femmes et les hommes dans l'accès aux programmes de soins de santé et pour bénéficier de ceux-ci</a:t>
            </a:r>
            <a:endParaRPr lang="en-US" sz="2600" dirty="0"/>
          </a:p>
          <a:p>
            <a:pPr lvl="1">
              <a:defRPr/>
            </a:pPr>
            <a:r>
              <a:rPr lang="fr-FR" sz="2600" dirty="0"/>
              <a:t>Doit être inhérente à tout programme </a:t>
            </a:r>
            <a:r>
              <a:rPr lang="fr-FR" sz="2600" dirty="0" smtClean="0"/>
              <a:t>de </a:t>
            </a:r>
            <a:r>
              <a:rPr lang="en-US" sz="2600" dirty="0" smtClean="0"/>
              <a:t>S&amp;E</a:t>
            </a:r>
            <a:endParaRPr lang="en-US" sz="2600" dirty="0"/>
          </a:p>
          <a:p>
            <a:pPr lvl="1">
              <a:defRPr/>
            </a:pPr>
            <a:endParaRPr lang="en-US" dirty="0" smtClean="0"/>
          </a:p>
        </p:txBody>
      </p:sp>
      <p:sp>
        <p:nvSpPr>
          <p:cNvPr id="9220" name="TextBox 3"/>
          <p:cNvSpPr txBox="1">
            <a:spLocks noChangeArrowheads="1"/>
          </p:cNvSpPr>
          <p:nvPr/>
        </p:nvSpPr>
        <p:spPr bwMode="auto">
          <a:xfrm>
            <a:off x="100405" y="6010499"/>
            <a:ext cx="3666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fr-FR" sz="1400" dirty="0" smtClean="0">
                <a:solidFill>
                  <a:schemeClr val="tx1">
                    <a:lumMod val="50000"/>
                  </a:schemeClr>
                </a:solidFill>
              </a:rPr>
              <a:t>Source: </a:t>
            </a:r>
            <a:r>
              <a:rPr lang="fr-FR" sz="1400" i="1" dirty="0" smtClean="0">
                <a:solidFill>
                  <a:schemeClr val="tx1">
                    <a:lumMod val="50000"/>
                  </a:schemeClr>
                </a:solidFill>
              </a:rPr>
              <a:t>IGWG ressources pour la formation</a:t>
            </a:r>
            <a:endParaRPr lang="fr-FR" sz="1400" dirty="0">
              <a:solidFill>
                <a:schemeClr val="tx1">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22313" y="3610057"/>
            <a:ext cx="7772400" cy="1362075"/>
          </a:xfrm>
        </p:spPr>
        <p:txBody>
          <a:bodyPr/>
          <a:lstStyle/>
          <a:p>
            <a:r>
              <a:rPr lang="en-US" dirty="0" smtClean="0"/>
              <a:t>Genre </a:t>
            </a:r>
            <a:r>
              <a:rPr lang="en-US" dirty="0"/>
              <a:t>et santé</a:t>
            </a:r>
          </a:p>
        </p:txBody>
      </p:sp>
      <p:pic>
        <p:nvPicPr>
          <p:cNvPr id="6" name="Picture 4" descr="http://blog.fh.org/wp-content/uploads/2013/04/WomenWaterRiver-Kenya.jp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8773" y="888220"/>
            <a:ext cx="3296662" cy="247249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597" y="859501"/>
            <a:ext cx="3758658" cy="2501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94337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ZoneTexte 65"/>
          <p:cNvSpPr txBox="1"/>
          <p:nvPr/>
        </p:nvSpPr>
        <p:spPr>
          <a:xfrm>
            <a:off x="252234" y="3884676"/>
            <a:ext cx="8686873" cy="584295"/>
          </a:xfrm>
          <a:prstGeom prst="rect">
            <a:avLst/>
          </a:prstGeom>
          <a:noFill/>
        </p:spPr>
        <p:txBody>
          <a:bodyPr wrap="none" lIns="64291" tIns="32146" rIns="64291" bIns="32146" rtlCol="0">
            <a:spAutoFit/>
          </a:bodyPr>
          <a:lstStyle/>
          <a:p>
            <a:r>
              <a:rPr lang="fr-FR" sz="3400" b="1" spc="246" dirty="0">
                <a:solidFill>
                  <a:srgbClr val="151515"/>
                </a:solidFill>
                <a:latin typeface="Calibri" pitchFamily="34" charset="0"/>
                <a:cs typeface="Calibri" pitchFamily="34" charset="0"/>
              </a:rPr>
              <a:t>----------------------------------------------------</a:t>
            </a:r>
          </a:p>
        </p:txBody>
      </p:sp>
      <p:sp>
        <p:nvSpPr>
          <p:cNvPr id="46" name="ZoneTexte 45"/>
          <p:cNvSpPr txBox="1"/>
          <p:nvPr/>
        </p:nvSpPr>
        <p:spPr>
          <a:xfrm>
            <a:off x="268397" y="1072634"/>
            <a:ext cx="8686873" cy="584295"/>
          </a:xfrm>
          <a:prstGeom prst="rect">
            <a:avLst/>
          </a:prstGeom>
          <a:noFill/>
        </p:spPr>
        <p:txBody>
          <a:bodyPr wrap="none" lIns="64291" tIns="32146" rIns="64291" bIns="32146" rtlCol="0">
            <a:spAutoFit/>
          </a:bodyPr>
          <a:lstStyle/>
          <a:p>
            <a:r>
              <a:rPr lang="fr-FR" sz="3400" b="1" spc="246" dirty="0">
                <a:solidFill>
                  <a:srgbClr val="151515"/>
                </a:solidFill>
                <a:latin typeface="Calibri" pitchFamily="34" charset="0"/>
                <a:cs typeface="Calibri" pitchFamily="34" charset="0"/>
              </a:rPr>
              <a:t>----------------------------------------------------</a:t>
            </a:r>
          </a:p>
        </p:txBody>
      </p:sp>
      <p:sp>
        <p:nvSpPr>
          <p:cNvPr id="47" name="ZoneTexte 46"/>
          <p:cNvSpPr txBox="1"/>
          <p:nvPr/>
        </p:nvSpPr>
        <p:spPr>
          <a:xfrm>
            <a:off x="420289" y="87379"/>
            <a:ext cx="7936315" cy="1357581"/>
          </a:xfrm>
          <a:prstGeom prst="rect">
            <a:avLst/>
          </a:prstGeom>
          <a:noFill/>
          <a:ln>
            <a:noFill/>
          </a:ln>
        </p:spPr>
        <p:txBody>
          <a:bodyPr wrap="square" lIns="64291" tIns="32146" rIns="64291" bIns="32146" rtlCol="0">
            <a:spAutoFit/>
          </a:bodyPr>
          <a:lstStyle/>
          <a:p>
            <a:pPr marL="0" lvl="1" algn="ctr"/>
            <a:r>
              <a:rPr lang="fr-FR" sz="2800" dirty="0" smtClean="0"/>
              <a:t>L’inégalité </a:t>
            </a:r>
            <a:r>
              <a:rPr lang="fr-FR" sz="2800" dirty="0"/>
              <a:t>de genre </a:t>
            </a:r>
            <a:r>
              <a:rPr lang="fr-FR" sz="2800" dirty="0" smtClean="0"/>
              <a:t>affecte </a:t>
            </a:r>
            <a:r>
              <a:rPr lang="fr-FR" sz="2800" dirty="0"/>
              <a:t>l’état de santé et conduit à des inégalités </a:t>
            </a:r>
            <a:r>
              <a:rPr lang="fr-FR" sz="2800" dirty="0" smtClean="0"/>
              <a:t>entre </a:t>
            </a:r>
            <a:r>
              <a:rPr lang="fr-FR" sz="2800" dirty="0"/>
              <a:t>hommes et femmes </a:t>
            </a:r>
            <a:r>
              <a:rPr lang="en-US" sz="2800" dirty="0" smtClean="0"/>
              <a:t>. </a:t>
            </a:r>
            <a:endParaRPr lang="fr-FR" sz="2700" b="1" dirty="0">
              <a:latin typeface="+mj-lt"/>
              <a:cs typeface="Rockwell"/>
            </a:endParaRPr>
          </a:p>
        </p:txBody>
      </p:sp>
      <p:sp>
        <p:nvSpPr>
          <p:cNvPr id="82" name="ZoneTexte 81"/>
          <p:cNvSpPr txBox="1"/>
          <p:nvPr/>
        </p:nvSpPr>
        <p:spPr>
          <a:xfrm rot="5400000">
            <a:off x="3116667" y="2537331"/>
            <a:ext cx="2887392" cy="584295"/>
          </a:xfrm>
          <a:prstGeom prst="rect">
            <a:avLst/>
          </a:prstGeom>
          <a:noFill/>
        </p:spPr>
        <p:txBody>
          <a:bodyPr wrap="none" lIns="64291" tIns="32146" rIns="64291" bIns="32146" rtlCol="0">
            <a:spAutoFit/>
          </a:bodyPr>
          <a:lstStyle/>
          <a:p>
            <a:r>
              <a:rPr lang="fr-FR" sz="3400" b="1" spc="246" dirty="0">
                <a:solidFill>
                  <a:srgbClr val="151515"/>
                </a:solidFill>
                <a:latin typeface="Calibri" pitchFamily="34" charset="0"/>
                <a:cs typeface="Calibri" pitchFamily="34" charset="0"/>
              </a:rPr>
              <a:t>-----------------</a:t>
            </a:r>
          </a:p>
        </p:txBody>
      </p:sp>
      <p:pic>
        <p:nvPicPr>
          <p:cNvPr id="83" name="Image 82" descr="Men1.png"/>
          <p:cNvPicPr>
            <a:picLocks noChangeAspect="1"/>
          </p:cNvPicPr>
          <p:nvPr/>
        </p:nvPicPr>
        <p:blipFill>
          <a:blip r:embed="rId3"/>
          <a:stretch>
            <a:fillRect/>
          </a:stretch>
        </p:blipFill>
        <p:spPr>
          <a:xfrm>
            <a:off x="268397" y="1758189"/>
            <a:ext cx="705357" cy="1901786"/>
          </a:xfrm>
          <a:prstGeom prst="rect">
            <a:avLst/>
          </a:prstGeom>
        </p:spPr>
      </p:pic>
      <p:pic>
        <p:nvPicPr>
          <p:cNvPr id="85" name="Image 84" descr="Women1.png"/>
          <p:cNvPicPr>
            <a:picLocks noChangeAspect="1"/>
          </p:cNvPicPr>
          <p:nvPr/>
        </p:nvPicPr>
        <p:blipFill>
          <a:blip r:embed="rId4"/>
          <a:stretch>
            <a:fillRect/>
          </a:stretch>
        </p:blipFill>
        <p:spPr>
          <a:xfrm>
            <a:off x="8185269" y="1780367"/>
            <a:ext cx="892857" cy="1901786"/>
          </a:xfrm>
          <a:prstGeom prst="rect">
            <a:avLst/>
          </a:prstGeom>
        </p:spPr>
      </p:pic>
      <p:sp>
        <p:nvSpPr>
          <p:cNvPr id="114" name="ZoneTexte 113"/>
          <p:cNvSpPr txBox="1"/>
          <p:nvPr/>
        </p:nvSpPr>
        <p:spPr>
          <a:xfrm>
            <a:off x="1264767" y="4221478"/>
            <a:ext cx="6936396" cy="2296300"/>
          </a:xfrm>
          <a:prstGeom prst="rect">
            <a:avLst/>
          </a:prstGeom>
          <a:noFill/>
        </p:spPr>
        <p:txBody>
          <a:bodyPr wrap="square" lIns="64291" tIns="32146" rIns="64291" bIns="32146" rtlCol="0">
            <a:spAutoFit/>
          </a:bodyPr>
          <a:lstStyle/>
          <a:p>
            <a:pPr lvl="1"/>
            <a:r>
              <a:rPr lang="fr-FR" sz="2000" dirty="0"/>
              <a:t>Une femme contracte le VIH parce que les normes sociétales empêchent que les épouses insistent sur l'utilisation du préservatif auprès de leurs maris mais tolèrent pourtant les relations sexuelles extra-conjugales des hommes mariés</a:t>
            </a:r>
            <a:endParaRPr lang="en-US" sz="2000" dirty="0"/>
          </a:p>
          <a:p>
            <a:pPr lvl="1"/>
            <a:r>
              <a:rPr lang="en-US" sz="2400" dirty="0" smtClean="0"/>
              <a:t>.</a:t>
            </a:r>
            <a:endParaRPr lang="en-US" sz="2400" dirty="0">
              <a:solidFill>
                <a:srgbClr val="002060"/>
              </a:solidFill>
            </a:endParaRPr>
          </a:p>
          <a:p>
            <a:endParaRPr lang="fr-FR" sz="2100" dirty="0">
              <a:solidFill>
                <a:srgbClr val="151515"/>
              </a:solidFill>
              <a:latin typeface="Calibri" pitchFamily="34" charset="0"/>
              <a:cs typeface="Calibri" pitchFamily="34" charset="0"/>
            </a:endParaRPr>
          </a:p>
        </p:txBody>
      </p:sp>
      <p:graphicFrame>
        <p:nvGraphicFramePr>
          <p:cNvPr id="56" name="Graphique 55"/>
          <p:cNvGraphicFramePr/>
          <p:nvPr>
            <p:extLst>
              <p:ext uri="{D42A27DB-BD31-4B8C-83A1-F6EECF244321}">
                <p14:modId xmlns:p14="http://schemas.microsoft.com/office/powerpoint/2010/main" val="1400356352"/>
              </p:ext>
            </p:extLst>
          </p:nvPr>
        </p:nvGraphicFramePr>
        <p:xfrm>
          <a:off x="4065090" y="1567862"/>
          <a:ext cx="3968158" cy="2575093"/>
        </p:xfrm>
        <a:graphic>
          <a:graphicData uri="http://schemas.openxmlformats.org/drawingml/2006/chart">
            <c:chart xmlns:c="http://schemas.openxmlformats.org/drawingml/2006/chart" xmlns:r="http://schemas.openxmlformats.org/officeDocument/2006/relationships" r:id="rId5"/>
          </a:graphicData>
        </a:graphic>
      </p:graphicFrame>
      <p:sp>
        <p:nvSpPr>
          <p:cNvPr id="57" name="ZoneTexte 113"/>
          <p:cNvSpPr txBox="1"/>
          <p:nvPr/>
        </p:nvSpPr>
        <p:spPr>
          <a:xfrm>
            <a:off x="968251" y="1491275"/>
            <a:ext cx="3114250" cy="2773354"/>
          </a:xfrm>
          <a:prstGeom prst="rect">
            <a:avLst/>
          </a:prstGeom>
          <a:noFill/>
        </p:spPr>
        <p:txBody>
          <a:bodyPr wrap="square" lIns="64291" tIns="32146" rIns="64291" bIns="32146" rtlCol="0">
            <a:spAutoFit/>
          </a:bodyPr>
          <a:lstStyle/>
          <a:p>
            <a:r>
              <a:rPr lang="fr-FR" sz="2200" dirty="0">
                <a:latin typeface="+mj-lt"/>
              </a:rPr>
              <a:t>Un jeune adolescent meurt dans un accident parce qu'il a essayé de répondre aux attentes de ses camarades selon </a:t>
            </a:r>
            <a:r>
              <a:rPr lang="fr-FR" sz="2200" dirty="0" smtClean="0">
                <a:latin typeface="+mj-lt"/>
              </a:rPr>
              <a:t>lesquelles </a:t>
            </a:r>
            <a:r>
              <a:rPr lang="fr-FR" sz="2200" dirty="0">
                <a:latin typeface="+mj-lt"/>
              </a:rPr>
              <a:t>un jeune homme doit prendre des </a:t>
            </a:r>
            <a:r>
              <a:rPr lang="fr-FR" sz="2200" dirty="0" smtClean="0">
                <a:latin typeface="+mj-lt"/>
              </a:rPr>
              <a:t>risques</a:t>
            </a:r>
            <a:r>
              <a:rPr lang="en-US" sz="2200" dirty="0" smtClean="0">
                <a:solidFill>
                  <a:srgbClr val="151515"/>
                </a:solidFill>
                <a:latin typeface="+mj-lt"/>
                <a:cs typeface="Calibri" pitchFamily="34" charset="0"/>
              </a:rPr>
              <a:t>.</a:t>
            </a:r>
            <a:endParaRPr lang="fr-FR" sz="2200" dirty="0">
              <a:solidFill>
                <a:srgbClr val="151515"/>
              </a:solidFill>
              <a:latin typeface="+mj-lt"/>
              <a:cs typeface="Calibri" pitchFamily="34" charset="0"/>
            </a:endParaRPr>
          </a:p>
        </p:txBody>
      </p:sp>
      <p:sp>
        <p:nvSpPr>
          <p:cNvPr id="5" name="Rectangle 4"/>
          <p:cNvSpPr/>
          <p:nvPr/>
        </p:nvSpPr>
        <p:spPr>
          <a:xfrm>
            <a:off x="4268216" y="1770844"/>
            <a:ext cx="3875297" cy="2280911"/>
          </a:xfrm>
          <a:prstGeom prst="rect">
            <a:avLst/>
          </a:prstGeom>
        </p:spPr>
        <p:txBody>
          <a:bodyPr wrap="square" lIns="64291" tIns="32146" rIns="64291" bIns="32146">
            <a:spAutoFit/>
          </a:bodyPr>
          <a:lstStyle/>
          <a:p>
            <a:pPr lvl="1"/>
            <a:r>
              <a:rPr lang="fr-FR" sz="2400" dirty="0"/>
              <a:t>Une femme ne peut pas accéder à des soins de santé maternelle nécessaires car elle n'a pas le contrôle de l'argent du ménage</a:t>
            </a:r>
            <a:r>
              <a:rPr lang="en-US" sz="2400" dirty="0" smtClean="0"/>
              <a:t>.</a:t>
            </a:r>
            <a:endParaRPr lang="en-US" sz="2400" dirty="0"/>
          </a:p>
        </p:txBody>
      </p:sp>
      <p:sp>
        <p:nvSpPr>
          <p:cNvPr id="63" name="ZoneTexte 113"/>
          <p:cNvSpPr txBox="1"/>
          <p:nvPr/>
        </p:nvSpPr>
        <p:spPr>
          <a:xfrm>
            <a:off x="1217834" y="5931992"/>
            <a:ext cx="5750227" cy="557362"/>
          </a:xfrm>
          <a:prstGeom prst="rect">
            <a:avLst/>
          </a:prstGeom>
          <a:noFill/>
        </p:spPr>
        <p:txBody>
          <a:bodyPr wrap="square" lIns="64291" tIns="32146" rIns="64291" bIns="32146" rtlCol="0">
            <a:spAutoFit/>
          </a:bodyPr>
          <a:lstStyle/>
          <a:p>
            <a:pPr marL="57147"/>
            <a:r>
              <a:rPr lang="en-US" sz="1600" dirty="0">
                <a:solidFill>
                  <a:srgbClr val="002060"/>
                </a:solidFill>
                <a:latin typeface="+mn-lt"/>
                <a:cs typeface="Rockwell"/>
              </a:rPr>
              <a:t>Source: </a:t>
            </a:r>
            <a:r>
              <a:rPr lang="en-US" sz="1600" dirty="0" err="1" smtClean="0">
                <a:solidFill>
                  <a:srgbClr val="002060"/>
                </a:solidFill>
                <a:latin typeface="+mn-lt"/>
                <a:cs typeface="Rockwell"/>
              </a:rPr>
              <a:t>Organisation</a:t>
            </a:r>
            <a:r>
              <a:rPr lang="en-US" sz="1600" dirty="0" smtClean="0">
                <a:solidFill>
                  <a:srgbClr val="002060"/>
                </a:solidFill>
                <a:latin typeface="+mn-lt"/>
                <a:cs typeface="Rockwell"/>
              </a:rPr>
              <a:t> </a:t>
            </a:r>
            <a:r>
              <a:rPr lang="en-US" sz="1600" dirty="0" err="1" smtClean="0">
                <a:solidFill>
                  <a:srgbClr val="002060"/>
                </a:solidFill>
                <a:latin typeface="+mn-lt"/>
                <a:cs typeface="Rockwell"/>
              </a:rPr>
              <a:t>Mondiale</a:t>
            </a:r>
            <a:r>
              <a:rPr lang="en-US" sz="1600" dirty="0" smtClean="0">
                <a:solidFill>
                  <a:srgbClr val="002060"/>
                </a:solidFill>
                <a:latin typeface="+mn-lt"/>
                <a:cs typeface="Rockwell"/>
              </a:rPr>
              <a:t> de la </a:t>
            </a:r>
            <a:r>
              <a:rPr lang="en-US" sz="1600" dirty="0" smtClean="0">
                <a:solidFill>
                  <a:srgbClr val="002060"/>
                </a:solidFill>
                <a:latin typeface="+mn-lt"/>
                <a:cs typeface="Rockwell"/>
              </a:rPr>
              <a:t>Santé</a:t>
            </a:r>
            <a:r>
              <a:rPr lang="en-US" sz="1600" dirty="0" smtClean="0">
                <a:solidFill>
                  <a:srgbClr val="002060"/>
                </a:solidFill>
                <a:latin typeface="+mn-lt"/>
                <a:cs typeface="Rockwell"/>
              </a:rPr>
              <a:t>, </a:t>
            </a:r>
            <a:r>
              <a:rPr lang="en-US" sz="1600" dirty="0">
                <a:solidFill>
                  <a:srgbClr val="002060"/>
                </a:solidFill>
                <a:latin typeface="+mn-lt"/>
                <a:cs typeface="Rockwell"/>
                <a:hlinkClick r:id="rId6"/>
              </a:rPr>
              <a:t>http://www.who.int/gender/genderandhealth/en/index.html</a:t>
            </a:r>
            <a:endParaRPr lang="en-US" sz="1600" dirty="0">
              <a:solidFill>
                <a:srgbClr val="002060"/>
              </a:solidFill>
              <a:latin typeface="+mn-lt"/>
              <a:cs typeface="Rockwell"/>
            </a:endParaRPr>
          </a:p>
        </p:txBody>
      </p:sp>
    </p:spTree>
    <p:extLst>
      <p:ext uri="{BB962C8B-B14F-4D97-AF65-F5344CB8AC3E}">
        <p14:creationId xmlns:p14="http://schemas.microsoft.com/office/powerpoint/2010/main" val="18924135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xmlns:p14="http://schemas.microsoft.com/office/powerpoint/2010/mai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51012" y="45311"/>
            <a:ext cx="8892989" cy="1143000"/>
          </a:xfrm>
        </p:spPr>
        <p:txBody>
          <a:bodyPr/>
          <a:lstStyle/>
          <a:p>
            <a:pPr algn="ctr"/>
            <a:r>
              <a:rPr lang="fr-FR" dirty="0"/>
              <a:t>Pourquoi le concept de genre est-il important pour la santé </a:t>
            </a:r>
            <a:r>
              <a:rPr lang="en-US" dirty="0" smtClean="0"/>
              <a:t>?</a:t>
            </a:r>
          </a:p>
        </p:txBody>
      </p:sp>
      <p:sp>
        <p:nvSpPr>
          <p:cNvPr id="8195" name="Content Placeholder 2"/>
          <p:cNvSpPr>
            <a:spLocks noGrp="1"/>
          </p:cNvSpPr>
          <p:nvPr>
            <p:ph idx="1"/>
          </p:nvPr>
        </p:nvSpPr>
        <p:spPr>
          <a:xfrm>
            <a:off x="519954" y="1100247"/>
            <a:ext cx="8054306" cy="4542904"/>
          </a:xfrm>
        </p:spPr>
        <p:txBody>
          <a:bodyPr>
            <a:normAutofit fontScale="70000" lnSpcReduction="20000"/>
          </a:bodyPr>
          <a:lstStyle/>
          <a:p>
            <a:pPr>
              <a:defRPr/>
            </a:pPr>
            <a:r>
              <a:rPr lang="fr-FR" sz="3000" dirty="0" smtClean="0"/>
              <a:t>Les </a:t>
            </a:r>
            <a:r>
              <a:rPr lang="fr-FR" sz="3000" dirty="0" smtClean="0">
                <a:solidFill>
                  <a:srgbClr val="FFC000"/>
                </a:solidFill>
              </a:rPr>
              <a:t>inégalités</a:t>
            </a:r>
            <a:r>
              <a:rPr lang="fr-FR" sz="3000" dirty="0" smtClean="0"/>
              <a:t> dues au genre </a:t>
            </a:r>
            <a:r>
              <a:rPr lang="fr-FR" sz="3100" dirty="0" smtClean="0"/>
              <a:t>sont associées à de </a:t>
            </a:r>
            <a:r>
              <a:rPr lang="fr-FR" sz="3000" dirty="0" smtClean="0">
                <a:solidFill>
                  <a:srgbClr val="FFC000"/>
                </a:solidFill>
              </a:rPr>
              <a:t>mauvais </a:t>
            </a:r>
            <a:r>
              <a:rPr lang="fr-FR" sz="3100" dirty="0" smtClean="0"/>
              <a:t>résultats tels que</a:t>
            </a:r>
          </a:p>
          <a:p>
            <a:pPr lvl="2">
              <a:defRPr/>
            </a:pPr>
            <a:r>
              <a:rPr lang="fr-FR" sz="2500" dirty="0" smtClean="0"/>
              <a:t>Incidence plus élevée de mortalité infantile rachitisme et </a:t>
            </a:r>
            <a:r>
              <a:rPr lang="fr-FR" sz="2400" dirty="0" smtClean="0"/>
              <a:t>retard de croissance</a:t>
            </a:r>
            <a:endParaRPr lang="fr-FR" dirty="0" smtClean="0"/>
          </a:p>
          <a:p>
            <a:pPr lvl="2"/>
            <a:r>
              <a:rPr lang="fr-FR" sz="2400" dirty="0" smtClean="0"/>
              <a:t>Plus faible utilisation des soins de santé maternelle, mortalité maternelle plus élevée</a:t>
            </a:r>
            <a:endParaRPr lang="fr-FR" sz="2000" dirty="0" smtClean="0"/>
          </a:p>
          <a:p>
            <a:pPr lvl="2"/>
            <a:r>
              <a:rPr lang="fr-FR" sz="2400" dirty="0" smtClean="0"/>
              <a:t>Fécondité plus élevée, plus faible utilisation de la planification familiale</a:t>
            </a:r>
          </a:p>
          <a:p>
            <a:pPr lvl="2">
              <a:defRPr/>
            </a:pPr>
            <a:r>
              <a:rPr lang="fr-FR" sz="2400" dirty="0" smtClean="0"/>
              <a:t>VBG</a:t>
            </a:r>
            <a:r>
              <a:rPr lang="fr-FR" sz="2400" dirty="0" smtClean="0"/>
              <a:t> </a:t>
            </a:r>
            <a:r>
              <a:rPr lang="fr-FR" sz="2400" dirty="0" smtClean="0"/>
              <a:t>(Violence sexiste)</a:t>
            </a:r>
          </a:p>
          <a:p>
            <a:pPr lvl="0"/>
            <a:r>
              <a:rPr lang="fr-FR" dirty="0" smtClean="0"/>
              <a:t>L'inégalité liée au genre est des principaux moteurs </a:t>
            </a:r>
            <a:br>
              <a:rPr lang="fr-FR" dirty="0" smtClean="0"/>
            </a:br>
            <a:r>
              <a:rPr lang="fr-FR" dirty="0" smtClean="0"/>
              <a:t>de l'épidémie de SIDA et conduit à une</a:t>
            </a:r>
            <a:br>
              <a:rPr lang="fr-FR" dirty="0" smtClean="0"/>
            </a:br>
            <a:r>
              <a:rPr lang="fr-FR" dirty="0" smtClean="0"/>
              <a:t>prise de conscience et des connaissances moindre</a:t>
            </a:r>
          </a:p>
          <a:p>
            <a:pPr lvl="2"/>
            <a:r>
              <a:rPr lang="fr-FR" sz="2400" dirty="0" smtClean="0"/>
              <a:t>Plus de relations sexuelles à risque et PMPCT                                plus élevé, moins de services de VCT et ARV</a:t>
            </a:r>
          </a:p>
          <a:p>
            <a:pPr lvl="2"/>
            <a:r>
              <a:rPr lang="fr-FR" sz="2400" dirty="0" smtClean="0"/>
              <a:t>Prévalence et incidence plus élevées</a:t>
            </a:r>
            <a:endParaRPr lang="fr-FR" sz="2400" dirty="0"/>
          </a:p>
        </p:txBody>
      </p:sp>
      <p:pic>
        <p:nvPicPr>
          <p:cNvPr id="4" name="Picture 2" descr="http://www.samhsa.gov/samhsanewsletter/Volume_17_Number_6/images/GenderDifferences_2ndPage_leftside_190px.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108" y="3274377"/>
            <a:ext cx="2312124" cy="2275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36856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fr-FR" dirty="0"/>
              <a:t>Comment les systèmes de santé </a:t>
            </a:r>
            <a:r>
              <a:rPr lang="fr-FR" dirty="0" smtClean="0"/>
              <a:t>peuvent–ils </a:t>
            </a:r>
            <a:r>
              <a:rPr lang="fr-FR" dirty="0"/>
              <a:t>traiter les inégalités liées au </a:t>
            </a:r>
            <a:r>
              <a:rPr lang="fr-FR" dirty="0" smtClean="0"/>
              <a:t>genre</a:t>
            </a:r>
            <a:r>
              <a:rPr lang="en-US" dirty="0" smtClean="0"/>
              <a:t>?</a:t>
            </a:r>
            <a:r>
              <a:rPr lang="en-US" baseline="30000" dirty="0" smtClean="0"/>
              <a:t> </a:t>
            </a:r>
            <a:endParaRPr lang="en-US" dirty="0"/>
          </a:p>
        </p:txBody>
      </p:sp>
      <p:sp>
        <p:nvSpPr>
          <p:cNvPr id="18435" name="Content Placeholder 2"/>
          <p:cNvSpPr>
            <a:spLocks noGrp="1"/>
          </p:cNvSpPr>
          <p:nvPr>
            <p:ph idx="1"/>
          </p:nvPr>
        </p:nvSpPr>
        <p:spPr/>
        <p:txBody>
          <a:bodyPr/>
          <a:lstStyle/>
          <a:p>
            <a:r>
              <a:rPr lang="fr-FR" dirty="0"/>
              <a:t>Données ventilées par </a:t>
            </a:r>
            <a:r>
              <a:rPr lang="fr-FR" dirty="0" smtClean="0"/>
              <a:t>sexe</a:t>
            </a:r>
            <a:endParaRPr lang="en-US" dirty="0" smtClean="0"/>
          </a:p>
          <a:p>
            <a:pPr lvl="1"/>
            <a:r>
              <a:rPr lang="fr-FR" dirty="0"/>
              <a:t>Souvent collectées ou possible de recueillir, mais non reportées ou laissées de côté à </a:t>
            </a:r>
            <a:r>
              <a:rPr lang="fr-FR" dirty="0" smtClean="0"/>
              <a:t>dessein</a:t>
            </a:r>
            <a:endParaRPr lang="en-US" dirty="0" smtClean="0"/>
          </a:p>
          <a:p>
            <a:r>
              <a:rPr lang="en-US" dirty="0" err="1" smtClean="0"/>
              <a:t>Qualit</a:t>
            </a:r>
            <a:r>
              <a:rPr lang="fr-FR" dirty="0"/>
              <a:t>é</a:t>
            </a:r>
            <a:r>
              <a:rPr lang="en-US" dirty="0" smtClean="0"/>
              <a:t> et formation continue pour le personnel du </a:t>
            </a:r>
            <a:r>
              <a:rPr lang="en-US" dirty="0" err="1" smtClean="0"/>
              <a:t>système</a:t>
            </a:r>
            <a:r>
              <a:rPr lang="en-US" dirty="0" smtClean="0"/>
              <a:t> de S&amp;E</a:t>
            </a:r>
          </a:p>
          <a:p>
            <a:r>
              <a:rPr lang="en-US" dirty="0" smtClean="0"/>
              <a:t>S&amp;E </a:t>
            </a:r>
            <a:r>
              <a:rPr lang="fr-FR" dirty="0"/>
              <a:t>axé sur le genre pour mesurer les progrès et </a:t>
            </a:r>
            <a:r>
              <a:rPr lang="fr-FR" dirty="0" smtClean="0"/>
              <a:t>l'impact</a:t>
            </a:r>
            <a:endParaRPr lang="en-US" dirty="0" smtClean="0"/>
          </a:p>
          <a:p>
            <a:r>
              <a:rPr lang="fr-FR" dirty="0" smtClean="0"/>
              <a:t>Participation </a:t>
            </a:r>
            <a:r>
              <a:rPr lang="fr-FR" dirty="0"/>
              <a:t>des parties prenantes à tous les niveaux</a:t>
            </a:r>
            <a:endParaRPr lang="en-US" dirty="0"/>
          </a:p>
          <a:p>
            <a:endParaRPr lang="en-US" dirty="0" smtClean="0"/>
          </a:p>
        </p:txBody>
      </p:sp>
      <p:sp>
        <p:nvSpPr>
          <p:cNvPr id="4" name="TextBox 3"/>
          <p:cNvSpPr txBox="1"/>
          <p:nvPr/>
        </p:nvSpPr>
        <p:spPr>
          <a:xfrm>
            <a:off x="717323" y="5901237"/>
            <a:ext cx="5716133" cy="430887"/>
          </a:xfrm>
          <a:prstGeom prst="rect">
            <a:avLst/>
          </a:prstGeom>
          <a:noFill/>
        </p:spPr>
        <p:txBody>
          <a:bodyPr wrap="square">
            <a:spAutoFit/>
          </a:bodyPr>
          <a:lstStyle/>
          <a:p>
            <a:pPr>
              <a:defRPr/>
            </a:pPr>
            <a:r>
              <a:rPr lang="en-US" sz="1100" dirty="0">
                <a:solidFill>
                  <a:schemeClr val="tx1">
                    <a:lumMod val="50000"/>
                  </a:schemeClr>
                </a:solidFill>
              </a:rPr>
              <a:t>Source: Payne, Sarah (2009). </a:t>
            </a:r>
            <a:r>
              <a:rPr lang="fr-FR" sz="1100" dirty="0">
                <a:solidFill>
                  <a:schemeClr val="bg2"/>
                </a:solidFill>
              </a:rPr>
              <a:t>Comment la question de l’équité de genre peut-elle être adressée à travers les systèmes de santé</a:t>
            </a:r>
            <a:r>
              <a:rPr lang="en-US" sz="1100" dirty="0" smtClean="0">
                <a:solidFill>
                  <a:schemeClr val="bg2"/>
                </a:solidFill>
              </a:rPr>
              <a:t>, </a:t>
            </a:r>
            <a:r>
              <a:rPr lang="en-US" sz="1100" dirty="0" smtClean="0">
                <a:solidFill>
                  <a:schemeClr val="tx1">
                    <a:lumMod val="50000"/>
                  </a:schemeClr>
                </a:solidFill>
              </a:rPr>
              <a:t>bulletin politique#12</a:t>
            </a:r>
            <a:endParaRPr lang="en-US" sz="1100" dirty="0">
              <a:solidFill>
                <a:schemeClr val="tx1">
                  <a:lumMod val="50000"/>
                </a:scheme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r-FR" dirty="0"/>
              <a:t>Genre et santé : la nouvelle poussée</a:t>
            </a:r>
            <a:br>
              <a:rPr lang="fr-FR" dirty="0"/>
            </a:br>
            <a:r>
              <a:rPr lang="fr-FR" dirty="0"/>
              <a:t>de </a:t>
            </a:r>
            <a:r>
              <a:rPr lang="fr-FR" dirty="0" smtClean="0"/>
              <a:t>politiques </a:t>
            </a:r>
            <a:r>
              <a:rPr lang="fr-FR" dirty="0"/>
              <a:t>sur le genre à niveau mondial</a:t>
            </a:r>
            <a:endParaRPr lang="en-US" dirty="0"/>
          </a:p>
        </p:txBody>
      </p:sp>
      <p:sp>
        <p:nvSpPr>
          <p:cNvPr id="3" name="Content Placeholder 2"/>
          <p:cNvSpPr>
            <a:spLocks noGrp="1"/>
          </p:cNvSpPr>
          <p:nvPr>
            <p:ph idx="1"/>
          </p:nvPr>
        </p:nvSpPr>
        <p:spPr>
          <a:xfrm>
            <a:off x="923925" y="2632840"/>
            <a:ext cx="7762875" cy="2929759"/>
          </a:xfrm>
        </p:spPr>
        <p:txBody>
          <a:bodyPr>
            <a:normAutofit fontScale="85000" lnSpcReduction="10000"/>
          </a:bodyPr>
          <a:lstStyle/>
          <a:p>
            <a:pPr lvl="0"/>
            <a:r>
              <a:rPr lang="fr-FR" dirty="0" smtClean="0"/>
              <a:t>1</a:t>
            </a:r>
            <a:r>
              <a:rPr lang="fr-FR" baseline="30000" dirty="0" smtClean="0"/>
              <a:t>er </a:t>
            </a:r>
            <a:r>
              <a:rPr lang="fr-FR" dirty="0"/>
              <a:t>principe de l’Initiative de Santé Mondiale (ISM) 1: cibler davantage les femmes et les filles à travers le travail en santé mondiale des États-Unis afin d’améliorer la situation des femmes, des filles, des familles et des communautés</a:t>
            </a:r>
            <a:endParaRPr lang="en-US" dirty="0"/>
          </a:p>
          <a:p>
            <a:r>
              <a:rPr lang="fr-FR" dirty="0"/>
              <a:t>Stratégies dans les pays </a:t>
            </a:r>
            <a:r>
              <a:rPr lang="en-US" dirty="0" smtClean="0"/>
              <a:t>:</a:t>
            </a:r>
          </a:p>
          <a:p>
            <a:pPr lvl="1"/>
            <a:r>
              <a:rPr lang="fr-FR" dirty="0" smtClean="0"/>
              <a:t>Effectuer </a:t>
            </a:r>
            <a:r>
              <a:rPr lang="fr-FR" dirty="0"/>
              <a:t>des analyses et des évaluations sur le </a:t>
            </a:r>
            <a:r>
              <a:rPr lang="fr-FR" dirty="0" smtClean="0"/>
              <a:t>genre</a:t>
            </a:r>
            <a:endParaRPr lang="en-US" dirty="0"/>
          </a:p>
          <a:p>
            <a:pPr lvl="1"/>
            <a:r>
              <a:rPr lang="fr-FR" dirty="0"/>
              <a:t>Fournir le récit de l’intégration du genre</a:t>
            </a:r>
            <a:endParaRPr lang="en-US" dirty="0"/>
          </a:p>
          <a:p>
            <a:pPr lvl="1"/>
            <a:r>
              <a:rPr lang="fr-FR" dirty="0" smtClean="0"/>
              <a:t>Ventiler </a:t>
            </a:r>
            <a:r>
              <a:rPr lang="fr-FR" dirty="0"/>
              <a:t>les données par sexe et par </a:t>
            </a:r>
            <a:r>
              <a:rPr lang="fr-FR" dirty="0" smtClean="0"/>
              <a:t>âge</a:t>
            </a:r>
            <a:endParaRPr lang="en-US" dirty="0"/>
          </a:p>
        </p:txBody>
      </p:sp>
      <p:sp>
        <p:nvSpPr>
          <p:cNvPr id="4" name="TextBox 3"/>
          <p:cNvSpPr txBox="1"/>
          <p:nvPr/>
        </p:nvSpPr>
        <p:spPr>
          <a:xfrm>
            <a:off x="322049" y="6053540"/>
            <a:ext cx="6387646" cy="461665"/>
          </a:xfrm>
          <a:prstGeom prst="rect">
            <a:avLst/>
          </a:prstGeom>
          <a:noFill/>
        </p:spPr>
        <p:txBody>
          <a:bodyPr wrap="none" rtlCol="0">
            <a:spAutoFit/>
          </a:bodyPr>
          <a:lstStyle/>
          <a:p>
            <a:r>
              <a:rPr lang="en-US" sz="1200" dirty="0" smtClean="0">
                <a:solidFill>
                  <a:schemeClr val="tx1">
                    <a:lumMod val="50000"/>
                  </a:schemeClr>
                </a:solidFill>
              </a:rPr>
              <a:t>Source: Kaiser Family Foundation (</a:t>
            </a:r>
            <a:r>
              <a:rPr lang="en-US" sz="1200" dirty="0" smtClean="0">
                <a:solidFill>
                  <a:schemeClr val="bg2"/>
                </a:solidFill>
              </a:rPr>
              <a:t>2011). </a:t>
            </a:r>
            <a:r>
              <a:rPr lang="fr-FR" sz="1200" dirty="0">
                <a:solidFill>
                  <a:schemeClr val="bg2"/>
                </a:solidFill>
              </a:rPr>
              <a:t>L’initiative pour santé mondiale du </a:t>
            </a:r>
            <a:r>
              <a:rPr lang="fr-FR" sz="1200" dirty="0" smtClean="0">
                <a:solidFill>
                  <a:schemeClr val="bg2"/>
                </a:solidFill>
              </a:rPr>
              <a:t>gouvernement</a:t>
            </a:r>
          </a:p>
          <a:p>
            <a:r>
              <a:rPr lang="fr-FR" sz="1200" dirty="0" smtClean="0">
                <a:solidFill>
                  <a:schemeClr val="bg2"/>
                </a:solidFill>
              </a:rPr>
              <a:t>des </a:t>
            </a:r>
            <a:r>
              <a:rPr lang="fr-FR" sz="1200" dirty="0">
                <a:solidFill>
                  <a:schemeClr val="bg2"/>
                </a:solidFill>
              </a:rPr>
              <a:t>États-Unis, document de stratégie</a:t>
            </a:r>
            <a:r>
              <a:rPr lang="en-US" sz="1200" dirty="0" smtClean="0">
                <a:solidFill>
                  <a:schemeClr val="tx1">
                    <a:lumMod val="50000"/>
                  </a:schemeClr>
                </a:solidFill>
              </a:rPr>
              <a:t>http</a:t>
            </a:r>
            <a:r>
              <a:rPr lang="en-US" sz="1200" dirty="0">
                <a:solidFill>
                  <a:schemeClr val="tx1">
                    <a:lumMod val="50000"/>
                  </a:schemeClr>
                </a:solidFill>
              </a:rPr>
              <a:t>://www.kff.org/globalhealth/upload/8128.pdf </a:t>
            </a:r>
          </a:p>
        </p:txBody>
      </p:sp>
      <p:pic>
        <p:nvPicPr>
          <p:cNvPr id="5122" name="Picture 2" descr="https://encrypted-tbn2.gstatic.com/images?q=tbn:ANd9GcTJrO_ZB_Rsgv-Woj3z1HjwiBSSeyU0yKbLAV_A7hk1E94vWdxd0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8967" y="1505770"/>
            <a:ext cx="5567831" cy="996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2374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bwMode="auto">
          <a:xfrm>
            <a:off x="491318" y="1405719"/>
            <a:ext cx="5160356" cy="45902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fontScale="85000" lnSpcReduction="20000"/>
          </a:bodyPr>
          <a:lstStyle>
            <a:lvl1pPr marL="228600" indent="-228600" algn="l" rtl="0" eaLnBrk="0" fontAlgn="base" hangingPunct="0">
              <a:spcBef>
                <a:spcPct val="100000"/>
              </a:spcBef>
              <a:spcAft>
                <a:spcPct val="0"/>
              </a:spcAft>
              <a:buClr>
                <a:srgbClr val="16589C"/>
              </a:buClr>
              <a:buFont typeface="Wingdings" pitchFamily="2" charset="2"/>
              <a:defRPr sz="2000" b="1">
                <a:solidFill>
                  <a:srgbClr val="0067AB"/>
                </a:solidFill>
                <a:latin typeface="+mn-lt"/>
                <a:ea typeface="Geneva" pitchFamily="-65" charset="-128"/>
                <a:cs typeface="Geneva" pitchFamily="-65" charset="-128"/>
              </a:defRPr>
            </a:lvl1pPr>
            <a:lvl2pPr marL="682625" indent="-279400" algn="l" rtl="0" eaLnBrk="0" fontAlgn="base" hangingPunct="0">
              <a:spcBef>
                <a:spcPts val="1200"/>
              </a:spcBef>
              <a:spcAft>
                <a:spcPct val="0"/>
              </a:spcAft>
              <a:buClr>
                <a:srgbClr val="16589C"/>
              </a:buClr>
              <a:buFont typeface="Wingdings" pitchFamily="2" charset="2"/>
              <a:buChar char="§"/>
              <a:defRPr>
                <a:solidFill>
                  <a:srgbClr val="000000"/>
                </a:solidFill>
                <a:latin typeface="+mn-lt"/>
                <a:ea typeface="Geneva" pitchFamily="-106" charset="-128"/>
                <a:cs typeface="Geneva"/>
              </a:defRPr>
            </a:lvl2pPr>
            <a:lvl3pPr marL="1089025" indent="-228600" algn="l" rtl="0" eaLnBrk="0" fontAlgn="base" hangingPunct="0">
              <a:spcBef>
                <a:spcPct val="20000"/>
              </a:spcBef>
              <a:spcAft>
                <a:spcPct val="0"/>
              </a:spcAft>
              <a:buClr>
                <a:srgbClr val="16589C"/>
              </a:buClr>
              <a:buFont typeface="Arial" pitchFamily="34" charset="0"/>
              <a:buChar char="–"/>
              <a:defRPr sz="1600">
                <a:solidFill>
                  <a:srgbClr val="000000"/>
                </a:solidFill>
                <a:latin typeface="+mn-lt"/>
                <a:ea typeface="MS PGothic" pitchFamily="34" charset="-128"/>
                <a:cs typeface="Geneva"/>
              </a:defRPr>
            </a:lvl3pPr>
            <a:lvl4pPr marL="1600200" indent="-228600" algn="l" rtl="0" eaLnBrk="0" fontAlgn="base" hangingPunct="0">
              <a:spcBef>
                <a:spcPct val="20000"/>
              </a:spcBef>
              <a:spcAft>
                <a:spcPct val="0"/>
              </a:spcAft>
              <a:buClr>
                <a:srgbClr val="16589C"/>
              </a:buClr>
              <a:buFont typeface="Arial" pitchFamily="34" charset="0"/>
              <a:buChar char="–"/>
              <a:defRPr sz="1400">
                <a:solidFill>
                  <a:srgbClr val="000000"/>
                </a:solidFill>
                <a:latin typeface="+mn-lt"/>
                <a:ea typeface="MS PGothic" pitchFamily="34" charset="-128"/>
                <a:cs typeface="Geneva"/>
              </a:defRPr>
            </a:lvl4pPr>
            <a:lvl5pPr marL="2057400" indent="-228600" algn="l" rtl="0" eaLnBrk="0" fontAlgn="base" hangingPunct="0">
              <a:spcBef>
                <a:spcPct val="20000"/>
              </a:spcBef>
              <a:spcAft>
                <a:spcPct val="0"/>
              </a:spcAft>
              <a:buClr>
                <a:srgbClr val="16589C"/>
              </a:buClr>
              <a:buFont typeface="Wingdings" pitchFamily="2" charset="2"/>
              <a:buChar char="§"/>
              <a:defRPr sz="1200">
                <a:solidFill>
                  <a:srgbClr val="000000"/>
                </a:solidFill>
                <a:latin typeface="+mn-lt"/>
                <a:ea typeface="MS PGothic" pitchFamily="34" charset="-128"/>
                <a:cs typeface="Geneva"/>
              </a:defRPr>
            </a:lvl5pPr>
            <a:lvl6pPr marL="2514600" indent="-228600" algn="l" rtl="0" fontAlgn="base">
              <a:spcBef>
                <a:spcPct val="20000"/>
              </a:spcBef>
              <a:spcAft>
                <a:spcPct val="0"/>
              </a:spcAft>
              <a:buClr>
                <a:srgbClr val="0078C1"/>
              </a:buClr>
              <a:buChar char="»"/>
              <a:defRPr sz="1000">
                <a:solidFill>
                  <a:schemeClr val="tx1"/>
                </a:solidFill>
                <a:latin typeface="+mn-lt"/>
                <a:ea typeface="Geneva" pitchFamily="-106" charset="-128"/>
              </a:defRPr>
            </a:lvl6pPr>
            <a:lvl7pPr marL="2971800" indent="-228600" algn="l" rtl="0" fontAlgn="base">
              <a:spcBef>
                <a:spcPct val="20000"/>
              </a:spcBef>
              <a:spcAft>
                <a:spcPct val="0"/>
              </a:spcAft>
              <a:buClr>
                <a:srgbClr val="0078C1"/>
              </a:buClr>
              <a:buChar char="»"/>
              <a:defRPr sz="1000">
                <a:solidFill>
                  <a:schemeClr val="tx1"/>
                </a:solidFill>
                <a:latin typeface="+mn-lt"/>
                <a:ea typeface="Geneva" pitchFamily="-106" charset="-128"/>
              </a:defRPr>
            </a:lvl7pPr>
            <a:lvl8pPr marL="3429000" indent="-228600" algn="l" rtl="0" fontAlgn="base">
              <a:spcBef>
                <a:spcPct val="20000"/>
              </a:spcBef>
              <a:spcAft>
                <a:spcPct val="0"/>
              </a:spcAft>
              <a:buClr>
                <a:srgbClr val="0078C1"/>
              </a:buClr>
              <a:buChar char="»"/>
              <a:defRPr sz="1000">
                <a:solidFill>
                  <a:schemeClr val="tx1"/>
                </a:solidFill>
                <a:latin typeface="+mn-lt"/>
                <a:ea typeface="Geneva" pitchFamily="-106" charset="-128"/>
              </a:defRPr>
            </a:lvl8pPr>
            <a:lvl9pPr marL="3886200" indent="-228600" algn="l" rtl="0" fontAlgn="base">
              <a:spcBef>
                <a:spcPct val="20000"/>
              </a:spcBef>
              <a:spcAft>
                <a:spcPct val="0"/>
              </a:spcAft>
              <a:buClr>
                <a:srgbClr val="0078C1"/>
              </a:buClr>
              <a:buChar char="»"/>
              <a:defRPr sz="1000">
                <a:solidFill>
                  <a:schemeClr val="tx1"/>
                </a:solidFill>
                <a:latin typeface="+mn-lt"/>
                <a:ea typeface="Geneva" pitchFamily="-106" charset="-128"/>
              </a:defRPr>
            </a:lvl9pPr>
          </a:lstStyle>
          <a:p>
            <a:pPr marL="0" indent="0">
              <a:buNone/>
            </a:pPr>
            <a:r>
              <a:rPr lang="en-US" sz="2800" dirty="0" smtClean="0">
                <a:solidFill>
                  <a:schemeClr val="tx2">
                    <a:lumMod val="75000"/>
                  </a:schemeClr>
                </a:solidFill>
              </a:rPr>
              <a:t>OBJECTIF: </a:t>
            </a:r>
            <a:r>
              <a:rPr lang="fr-FR" sz="2800" b="0" dirty="0" smtClean="0">
                <a:solidFill>
                  <a:schemeClr val="tx1"/>
                </a:solidFill>
              </a:rPr>
              <a:t>améliorer la vie des citoyens du monde entier en faisant progresser l’égalité entre les hommes et les femmes et  autonomiser les femmes et les filles pour qu’elles participent pleinement </a:t>
            </a:r>
            <a:r>
              <a:rPr lang="fr-FR" sz="2800" b="0" dirty="0">
                <a:solidFill>
                  <a:schemeClr val="tx1"/>
                </a:solidFill>
              </a:rPr>
              <a:t>à </a:t>
            </a:r>
            <a:r>
              <a:rPr lang="fr-FR" sz="2800" b="0" dirty="0" smtClean="0">
                <a:solidFill>
                  <a:schemeClr val="tx1"/>
                </a:solidFill>
              </a:rPr>
              <a:t> l’évolution de leur société et en bénéficient</a:t>
            </a:r>
            <a:r>
              <a:rPr lang="en-US" sz="2800" dirty="0" smtClean="0">
                <a:solidFill>
                  <a:schemeClr val="tx1"/>
                </a:solidFill>
              </a:rPr>
              <a:t>.</a:t>
            </a:r>
          </a:p>
          <a:p>
            <a:pPr marL="0" indent="0">
              <a:buNone/>
            </a:pPr>
            <a:r>
              <a:rPr lang="en-US" sz="2300" dirty="0" smtClean="0">
                <a:solidFill>
                  <a:schemeClr val="tx2">
                    <a:lumMod val="90000"/>
                  </a:schemeClr>
                </a:solidFill>
              </a:rPr>
              <a:t> </a:t>
            </a:r>
            <a:r>
              <a:rPr lang="en-US" sz="2300" b="0" dirty="0" smtClean="0">
                <a:solidFill>
                  <a:schemeClr val="tx2">
                    <a:lumMod val="90000"/>
                  </a:schemeClr>
                </a:solidFill>
              </a:rPr>
              <a:t>“</a:t>
            </a:r>
            <a:r>
              <a:rPr lang="fr-FR" sz="2400" b="0" i="1" dirty="0">
                <a:solidFill>
                  <a:schemeClr val="tx2">
                    <a:lumMod val="90000"/>
                  </a:schemeClr>
                </a:solidFill>
              </a:rPr>
              <a:t>Nous savons que, le développement durable et à long terme ne sera possible que lorsque les femmes et les hommes jouiront de chances égales pour atteindre leur potentiel... "- Rajiv Shah , Administrateur de </a:t>
            </a:r>
            <a:r>
              <a:rPr lang="fr-FR" sz="2400" b="0" i="1" dirty="0" smtClean="0">
                <a:solidFill>
                  <a:schemeClr val="tx2">
                    <a:lumMod val="90000"/>
                  </a:schemeClr>
                </a:solidFill>
              </a:rPr>
              <a:t>l'USAID</a:t>
            </a:r>
            <a:endParaRPr lang="en-US" sz="2300" b="0" dirty="0" smtClean="0">
              <a:solidFill>
                <a:schemeClr val="tx2">
                  <a:lumMod val="90000"/>
                </a:schemeClr>
              </a:solidFill>
            </a:endParaRPr>
          </a:p>
        </p:txBody>
      </p:sp>
      <p:sp>
        <p:nvSpPr>
          <p:cNvPr id="5" name="TextBox 4"/>
          <p:cNvSpPr txBox="1"/>
          <p:nvPr/>
        </p:nvSpPr>
        <p:spPr>
          <a:xfrm>
            <a:off x="491318" y="282220"/>
            <a:ext cx="8024883" cy="954107"/>
          </a:xfrm>
          <a:prstGeom prst="rect">
            <a:avLst/>
          </a:prstGeom>
          <a:noFill/>
        </p:spPr>
        <p:txBody>
          <a:bodyPr wrap="square" rtlCol="0">
            <a:spAutoFit/>
          </a:bodyPr>
          <a:lstStyle/>
          <a:p>
            <a:r>
              <a:rPr lang="en-US" altLang="en-US" sz="2800" b="1" dirty="0" err="1" smtClean="0">
                <a:solidFill>
                  <a:srgbClr val="FFFFFF"/>
                </a:solidFill>
              </a:rPr>
              <a:t>Politiques</a:t>
            </a:r>
            <a:r>
              <a:rPr lang="en-US" altLang="en-US" sz="2800" b="1" dirty="0">
                <a:solidFill>
                  <a:srgbClr val="FFFFFF"/>
                </a:solidFill>
              </a:rPr>
              <a:t> </a:t>
            </a:r>
            <a:r>
              <a:rPr lang="en-US" altLang="en-US" sz="2800" b="1" dirty="0" err="1" smtClean="0">
                <a:solidFill>
                  <a:srgbClr val="FFFFFF"/>
                </a:solidFill>
              </a:rPr>
              <a:t>récentes</a:t>
            </a:r>
            <a:r>
              <a:rPr lang="en-US" altLang="en-US" sz="2800" b="1" dirty="0" smtClean="0">
                <a:solidFill>
                  <a:srgbClr val="FFFFFF"/>
                </a:solidFill>
              </a:rPr>
              <a:t> de </a:t>
            </a:r>
            <a:r>
              <a:rPr lang="en-US" altLang="en-US" sz="2800" b="1" dirty="0" err="1">
                <a:solidFill>
                  <a:srgbClr val="FFFFFF"/>
                </a:solidFill>
              </a:rPr>
              <a:t>l’USAID</a:t>
            </a:r>
            <a:r>
              <a:rPr lang="en-US" altLang="en-US" sz="2800" b="1" dirty="0">
                <a:solidFill>
                  <a:srgbClr val="FFFFFF"/>
                </a:solidFill>
              </a:rPr>
              <a:t> </a:t>
            </a:r>
            <a:r>
              <a:rPr lang="en-US" sz="2800" b="1" dirty="0" smtClean="0">
                <a:latin typeface="+mj-lt"/>
              </a:rPr>
              <a:t>: </a:t>
            </a:r>
            <a:r>
              <a:rPr lang="fr-FR" altLang="en-US" sz="2800" b="1" dirty="0" smtClean="0">
                <a:solidFill>
                  <a:srgbClr val="FFFFFF"/>
                </a:solidFill>
              </a:rPr>
              <a:t>Égalité </a:t>
            </a:r>
            <a:r>
              <a:rPr lang="fr-FR" altLang="en-US" sz="2800" b="1" dirty="0">
                <a:solidFill>
                  <a:srgbClr val="FFFFFF"/>
                </a:solidFill>
              </a:rPr>
              <a:t>de genre et </a:t>
            </a:r>
            <a:r>
              <a:rPr lang="fr-FR" altLang="en-US" sz="2800" b="1" dirty="0" smtClean="0">
                <a:solidFill>
                  <a:srgbClr val="FFFFFF"/>
                </a:solidFill>
              </a:rPr>
              <a:t>autonomisation des </a:t>
            </a:r>
            <a:r>
              <a:rPr lang="en-US" sz="2800" b="1" dirty="0" smtClean="0">
                <a:latin typeface="+mj-lt"/>
              </a:rPr>
              <a:t>femmes</a:t>
            </a:r>
            <a:endParaRPr lang="en-US" sz="2800" b="1" dirty="0">
              <a:latin typeface="+mj-lt"/>
            </a:endParaRPr>
          </a:p>
        </p:txBody>
      </p:sp>
      <p:sp>
        <p:nvSpPr>
          <p:cNvPr id="6" name="TextBox 2"/>
          <p:cNvSpPr txBox="1"/>
          <p:nvPr/>
        </p:nvSpPr>
        <p:spPr>
          <a:xfrm>
            <a:off x="491318" y="5995959"/>
            <a:ext cx="5255891" cy="461665"/>
          </a:xfrm>
          <a:prstGeom prst="rect">
            <a:avLst/>
          </a:prstGeom>
          <a:noFill/>
        </p:spPr>
        <p:txBody>
          <a:bodyPr wrap="square">
            <a:spAutoFit/>
          </a:bodyPr>
          <a:lstStyle>
            <a:defPPr>
              <a:defRPr lang="en-US"/>
            </a:defPPr>
            <a:lvl1pPr algn="l" rtl="0" fontAlgn="base">
              <a:spcBef>
                <a:spcPct val="0"/>
              </a:spcBef>
              <a:spcAft>
                <a:spcPct val="0"/>
              </a:spcAft>
              <a:defRPr sz="2400" kern="1200">
                <a:solidFill>
                  <a:schemeClr val="tx1"/>
                </a:solidFill>
                <a:latin typeface="Arial" pitchFamily="34" charset="0"/>
                <a:ea typeface="MS PGothic" pitchFamily="34" charset="-128"/>
                <a:cs typeface="+mn-cs"/>
              </a:defRPr>
            </a:lvl1pPr>
            <a:lvl2pPr marL="457200" algn="l" rtl="0" fontAlgn="base">
              <a:spcBef>
                <a:spcPct val="0"/>
              </a:spcBef>
              <a:spcAft>
                <a:spcPct val="0"/>
              </a:spcAft>
              <a:defRPr sz="2400" kern="1200">
                <a:solidFill>
                  <a:schemeClr val="tx1"/>
                </a:solidFill>
                <a:latin typeface="Arial" pitchFamily="34" charset="0"/>
                <a:ea typeface="MS PGothic" pitchFamily="34" charset="-128"/>
                <a:cs typeface="+mn-cs"/>
              </a:defRPr>
            </a:lvl2pPr>
            <a:lvl3pPr marL="914400" algn="l" rtl="0" fontAlgn="base">
              <a:spcBef>
                <a:spcPct val="0"/>
              </a:spcBef>
              <a:spcAft>
                <a:spcPct val="0"/>
              </a:spcAft>
              <a:defRPr sz="2400" kern="1200">
                <a:solidFill>
                  <a:schemeClr val="tx1"/>
                </a:solidFill>
                <a:latin typeface="Arial" pitchFamily="34" charset="0"/>
                <a:ea typeface="MS PGothic" pitchFamily="34" charset="-128"/>
                <a:cs typeface="+mn-cs"/>
              </a:defRPr>
            </a:lvl3pPr>
            <a:lvl4pPr marL="1371600" algn="l" rtl="0" fontAlgn="base">
              <a:spcBef>
                <a:spcPct val="0"/>
              </a:spcBef>
              <a:spcAft>
                <a:spcPct val="0"/>
              </a:spcAft>
              <a:defRPr sz="2400" kern="1200">
                <a:solidFill>
                  <a:schemeClr val="tx1"/>
                </a:solidFill>
                <a:latin typeface="Arial" pitchFamily="34" charset="0"/>
                <a:ea typeface="MS PGothic" pitchFamily="34" charset="-128"/>
                <a:cs typeface="+mn-cs"/>
              </a:defRPr>
            </a:lvl4pPr>
            <a:lvl5pPr marL="1828800" algn="l" rtl="0" fontAlgn="base">
              <a:spcBef>
                <a:spcPct val="0"/>
              </a:spcBef>
              <a:spcAft>
                <a:spcPct val="0"/>
              </a:spcAft>
              <a:defRPr sz="2400" kern="1200">
                <a:solidFill>
                  <a:schemeClr val="tx1"/>
                </a:solidFill>
                <a:latin typeface="Arial" pitchFamily="34" charset="0"/>
                <a:ea typeface="MS PGothic" pitchFamily="34" charset="-128"/>
                <a:cs typeface="+mn-cs"/>
              </a:defRPr>
            </a:lvl5pPr>
            <a:lvl6pPr marL="2286000" algn="l" defTabSz="914400" rtl="0" eaLnBrk="1" latinLnBrk="0" hangingPunct="1">
              <a:defRPr sz="2400" kern="1200">
                <a:solidFill>
                  <a:schemeClr val="tx1"/>
                </a:solidFill>
                <a:latin typeface="Arial" pitchFamily="34" charset="0"/>
                <a:ea typeface="MS PGothic" pitchFamily="34" charset="-128"/>
                <a:cs typeface="+mn-cs"/>
              </a:defRPr>
            </a:lvl6pPr>
            <a:lvl7pPr marL="2743200" algn="l" defTabSz="914400" rtl="0" eaLnBrk="1" latinLnBrk="0" hangingPunct="1">
              <a:defRPr sz="2400" kern="1200">
                <a:solidFill>
                  <a:schemeClr val="tx1"/>
                </a:solidFill>
                <a:latin typeface="Arial" pitchFamily="34" charset="0"/>
                <a:ea typeface="MS PGothic" pitchFamily="34" charset="-128"/>
                <a:cs typeface="+mn-cs"/>
              </a:defRPr>
            </a:lvl7pPr>
            <a:lvl8pPr marL="3200400" algn="l" defTabSz="914400" rtl="0" eaLnBrk="1" latinLnBrk="0" hangingPunct="1">
              <a:defRPr sz="2400" kern="1200">
                <a:solidFill>
                  <a:schemeClr val="tx1"/>
                </a:solidFill>
                <a:latin typeface="Arial" pitchFamily="34" charset="0"/>
                <a:ea typeface="MS PGothic" pitchFamily="34" charset="-128"/>
                <a:cs typeface="+mn-cs"/>
              </a:defRPr>
            </a:lvl8pPr>
            <a:lvl9pPr marL="3657600" algn="l" defTabSz="914400" rtl="0" eaLnBrk="1" latinLnBrk="0" hangingPunct="1">
              <a:defRPr sz="2400" kern="1200">
                <a:solidFill>
                  <a:schemeClr val="tx1"/>
                </a:solidFill>
                <a:latin typeface="Arial" pitchFamily="34" charset="0"/>
                <a:ea typeface="MS PGothic" pitchFamily="34" charset="-128"/>
                <a:cs typeface="+mn-cs"/>
              </a:defRPr>
            </a:lvl9pPr>
          </a:lstStyle>
          <a:p>
            <a:pPr>
              <a:defRPr/>
            </a:pPr>
            <a:r>
              <a:rPr lang="en-US" sz="1200" dirty="0" smtClean="0">
                <a:solidFill>
                  <a:schemeClr val="tx1">
                    <a:lumMod val="50000"/>
                  </a:schemeClr>
                </a:solidFill>
              </a:rPr>
              <a:t>Source: </a:t>
            </a:r>
            <a:r>
              <a:rPr lang="fr-FR" sz="1200" dirty="0">
                <a:solidFill>
                  <a:schemeClr val="bg2"/>
                </a:solidFill>
              </a:rPr>
              <a:t>L'égalité hommes-femmes et autonomisation des femmes, Politique de l'USAID (mars 2012) </a:t>
            </a:r>
            <a:endParaRPr lang="en-US" sz="1200" dirty="0">
              <a:solidFill>
                <a:schemeClr val="bg2"/>
              </a:solidFill>
            </a:endParaRPr>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4229" y="1558874"/>
            <a:ext cx="2971979" cy="37361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36732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5395" y="365760"/>
            <a:ext cx="7981406" cy="1162594"/>
          </a:xfrm>
        </p:spPr>
        <p:txBody>
          <a:bodyPr/>
          <a:lstStyle/>
          <a:p>
            <a:r>
              <a:rPr lang="en-US" altLang="en-US" sz="3200" dirty="0" err="1">
                <a:solidFill>
                  <a:srgbClr val="FFFFFF"/>
                </a:solidFill>
              </a:rPr>
              <a:t>Politiques</a:t>
            </a:r>
            <a:r>
              <a:rPr lang="en-US" altLang="en-US" sz="3200" dirty="0">
                <a:solidFill>
                  <a:srgbClr val="FFFFFF"/>
                </a:solidFill>
              </a:rPr>
              <a:t> </a:t>
            </a:r>
            <a:r>
              <a:rPr lang="en-US" altLang="en-US" sz="3200" dirty="0" err="1">
                <a:solidFill>
                  <a:srgbClr val="FFFFFF"/>
                </a:solidFill>
              </a:rPr>
              <a:t>récentes</a:t>
            </a:r>
            <a:r>
              <a:rPr lang="en-US" altLang="en-US" sz="3200" dirty="0">
                <a:solidFill>
                  <a:srgbClr val="FFFFFF"/>
                </a:solidFill>
              </a:rPr>
              <a:t> de </a:t>
            </a:r>
            <a:r>
              <a:rPr lang="en-US" altLang="en-US" sz="3200" dirty="0" err="1">
                <a:solidFill>
                  <a:srgbClr val="FFFFFF"/>
                </a:solidFill>
              </a:rPr>
              <a:t>l’USAID</a:t>
            </a:r>
            <a:r>
              <a:rPr lang="en-US" altLang="en-US" sz="3200" dirty="0">
                <a:solidFill>
                  <a:srgbClr val="FFFFFF"/>
                </a:solidFill>
              </a:rPr>
              <a:t> </a:t>
            </a:r>
            <a:r>
              <a:rPr lang="en-US" sz="3200" dirty="0" smtClean="0"/>
              <a:t>: La violence </a:t>
            </a:r>
            <a:r>
              <a:rPr lang="en-US" sz="3200" dirty="0" err="1" smtClean="0"/>
              <a:t>sexiste</a:t>
            </a:r>
            <a:r>
              <a:rPr lang="en-US" dirty="0"/>
              <a:t/>
            </a:r>
            <a:br>
              <a:rPr lang="en-US" dirty="0"/>
            </a:br>
            <a:endParaRPr lang="en-US" dirty="0"/>
          </a:p>
        </p:txBody>
      </p:sp>
      <p:sp>
        <p:nvSpPr>
          <p:cNvPr id="3" name="Content Placeholder 2"/>
          <p:cNvSpPr>
            <a:spLocks noGrp="1"/>
          </p:cNvSpPr>
          <p:nvPr>
            <p:ph idx="1"/>
          </p:nvPr>
        </p:nvSpPr>
        <p:spPr>
          <a:xfrm>
            <a:off x="625516" y="1426503"/>
            <a:ext cx="5107577" cy="3962400"/>
          </a:xfrm>
        </p:spPr>
        <p:txBody>
          <a:bodyPr/>
          <a:lstStyle/>
          <a:p>
            <a:pPr marL="0" indent="0">
              <a:buNone/>
            </a:pPr>
            <a:r>
              <a:rPr lang="en-US" sz="2200" dirty="0" err="1" smtClean="0">
                <a:solidFill>
                  <a:srgbClr val="FFFF00"/>
                </a:solidFill>
              </a:rPr>
              <a:t>Objectif</a:t>
            </a:r>
            <a:r>
              <a:rPr lang="en-US" sz="2200" dirty="0" smtClean="0">
                <a:solidFill>
                  <a:srgbClr val="FFFF00"/>
                </a:solidFill>
              </a:rPr>
              <a:t>: </a:t>
            </a:r>
            <a:r>
              <a:rPr lang="fr-FR" sz="2200" dirty="0" smtClean="0"/>
              <a:t>Établir </a:t>
            </a:r>
            <a:r>
              <a:rPr lang="fr-FR" sz="2200" dirty="0"/>
              <a:t>une démarche de l’ensemble </a:t>
            </a:r>
            <a:r>
              <a:rPr lang="fr-FR" sz="2200" dirty="0" smtClean="0"/>
              <a:t>du gouvernement qui identifie, coordonne, intègre et accroit la prévention, les interventions et les ressources actuelles pour lutter contre </a:t>
            </a:r>
            <a:r>
              <a:rPr lang="en-US" sz="2400" dirty="0"/>
              <a:t>la violence </a:t>
            </a:r>
            <a:r>
              <a:rPr lang="en-US" sz="2400" dirty="0" err="1"/>
              <a:t>basée</a:t>
            </a:r>
            <a:r>
              <a:rPr lang="en-US" sz="2400" dirty="0"/>
              <a:t> </a:t>
            </a:r>
            <a:r>
              <a:rPr lang="en-US" sz="2400" dirty="0" err="1"/>
              <a:t>sur</a:t>
            </a:r>
            <a:r>
              <a:rPr lang="en-US" sz="2400" dirty="0"/>
              <a:t> le genre</a:t>
            </a:r>
            <a:r>
              <a:rPr lang="en-US" sz="2200" dirty="0" smtClean="0"/>
              <a:t>.</a:t>
            </a:r>
            <a:endParaRPr lang="en-US" sz="2200" dirty="0"/>
          </a:p>
          <a:p>
            <a:pPr lvl="0"/>
            <a:r>
              <a:rPr lang="fr-FR" sz="2200" dirty="0" smtClean="0"/>
              <a:t>Cette </a:t>
            </a:r>
            <a:r>
              <a:rPr lang="fr-FR" sz="2200" dirty="0"/>
              <a:t>stratégie comprend une étude sur les prochaines étapes à suivre en recherche et S&amp;E ainsi que les indicateurs permettant de mesurer les </a:t>
            </a:r>
            <a:r>
              <a:rPr lang="fr-FR" sz="2200" dirty="0" smtClean="0"/>
              <a:t>progrès</a:t>
            </a:r>
            <a:endParaRPr lang="en-US" sz="22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243" y="1361190"/>
            <a:ext cx="3192784" cy="413561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75211" y="5930537"/>
            <a:ext cx="5512526" cy="307777"/>
          </a:xfrm>
          <a:prstGeom prst="rect">
            <a:avLst/>
          </a:prstGeom>
          <a:noFill/>
        </p:spPr>
        <p:txBody>
          <a:bodyPr wrap="square" rtlCol="0">
            <a:spAutoFit/>
          </a:bodyPr>
          <a:lstStyle/>
          <a:p>
            <a:r>
              <a:rPr lang="en-US" sz="1400" dirty="0" smtClean="0">
                <a:solidFill>
                  <a:srgbClr val="002060"/>
                </a:solidFill>
              </a:rPr>
              <a:t>Source: http</a:t>
            </a:r>
            <a:r>
              <a:rPr lang="en-US" sz="1400" dirty="0">
                <a:solidFill>
                  <a:srgbClr val="002060"/>
                </a:solidFill>
              </a:rPr>
              <a:t>://www.usaid.gov/gbv</a:t>
            </a:r>
          </a:p>
        </p:txBody>
      </p:sp>
    </p:spTree>
    <p:extLst>
      <p:ext uri="{BB962C8B-B14F-4D97-AF65-F5344CB8AC3E}">
        <p14:creationId xmlns:p14="http://schemas.microsoft.com/office/powerpoint/2010/main" val="30758054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011237"/>
          </a:xfrm>
        </p:spPr>
        <p:txBody>
          <a:bodyPr>
            <a:normAutofit fontScale="90000"/>
          </a:bodyPr>
          <a:lstStyle/>
          <a:p>
            <a:pPr lvl="1" algn="ctr">
              <a:defRPr/>
            </a:pPr>
            <a:r>
              <a:rPr lang="fr-FR" dirty="0" smtClean="0"/>
              <a:t>Genre </a:t>
            </a:r>
            <a:r>
              <a:rPr lang="fr-FR" dirty="0"/>
              <a:t>et santé : la nouvelle poussée</a:t>
            </a:r>
            <a:br>
              <a:rPr lang="fr-FR" dirty="0"/>
            </a:br>
            <a:r>
              <a:rPr lang="fr-FR" dirty="0"/>
              <a:t>de politiques sur le genre à niveau mondial</a:t>
            </a:r>
            <a:endParaRPr lang="en-US" dirty="0">
              <a:latin typeface="+mj-lt"/>
            </a:endParaRPr>
          </a:p>
        </p:txBody>
      </p:sp>
      <p:sp>
        <p:nvSpPr>
          <p:cNvPr id="3" name="Content Placeholder 2"/>
          <p:cNvSpPr>
            <a:spLocks noGrp="1"/>
          </p:cNvSpPr>
          <p:nvPr>
            <p:ph idx="1"/>
          </p:nvPr>
        </p:nvSpPr>
        <p:spPr>
          <a:xfrm>
            <a:off x="557213" y="1545095"/>
            <a:ext cx="8129588" cy="4148137"/>
          </a:xfrm>
        </p:spPr>
        <p:txBody>
          <a:bodyPr>
            <a:normAutofit fontScale="85000" lnSpcReduction="20000"/>
          </a:bodyPr>
          <a:lstStyle/>
          <a:p>
            <a:pPr>
              <a:defRPr/>
            </a:pPr>
            <a:r>
              <a:rPr lang="fr-FR" dirty="0" smtClean="0"/>
              <a:t>Stratégie d'égalité de genre du </a:t>
            </a:r>
            <a:r>
              <a:rPr lang="fr-FR" dirty="0" smtClean="0">
                <a:ea typeface="Arial Unicode MS" pitchFamily="34" charset="-128"/>
                <a:cs typeface="Arial Unicode MS" pitchFamily="34" charset="-128"/>
              </a:rPr>
              <a:t>PEPFAR </a:t>
            </a:r>
            <a:endParaRPr lang="fr-FR" dirty="0" smtClean="0"/>
          </a:p>
          <a:p>
            <a:pPr lvl="1"/>
            <a:r>
              <a:rPr lang="fr-FR" dirty="0" smtClean="0"/>
              <a:t>Intégration des hommes et des femmes dans tous les secteurs de programme (prévention, soins et traitement)</a:t>
            </a:r>
            <a:endParaRPr lang="fr-FR" sz="2000" dirty="0" smtClean="0"/>
          </a:p>
          <a:p>
            <a:pPr lvl="1">
              <a:defRPr/>
            </a:pPr>
            <a:r>
              <a:rPr lang="fr-FR" dirty="0" smtClean="0"/>
              <a:t>Programmation le long de 5 domaines stratégiques et intersectoriels:</a:t>
            </a:r>
          </a:p>
          <a:p>
            <a:r>
              <a:rPr lang="fr-FR" dirty="0" smtClean="0"/>
              <a:t>Augmentation </a:t>
            </a:r>
          </a:p>
          <a:p>
            <a:pPr lvl="2"/>
            <a:r>
              <a:rPr lang="fr-FR" sz="2400" dirty="0" smtClean="0"/>
              <a:t>Accroître l'équité de genre dans les activités et services</a:t>
            </a:r>
            <a:endParaRPr lang="fr-FR" sz="2000" dirty="0" smtClean="0"/>
          </a:p>
          <a:p>
            <a:pPr lvl="2">
              <a:defRPr/>
            </a:pPr>
            <a:r>
              <a:rPr lang="fr-FR" dirty="0" err="1" smtClean="0"/>
              <a:t>Reduire</a:t>
            </a:r>
            <a:r>
              <a:rPr lang="fr-FR" dirty="0" smtClean="0"/>
              <a:t> la violence et la contrainte sexuelle</a:t>
            </a:r>
          </a:p>
          <a:p>
            <a:pPr lvl="2">
              <a:defRPr/>
            </a:pPr>
            <a:r>
              <a:rPr lang="fr-FR" dirty="0" smtClean="0"/>
              <a:t>Aborder la question des normes et comportements masculins</a:t>
            </a:r>
          </a:p>
          <a:p>
            <a:pPr lvl="2"/>
            <a:r>
              <a:rPr lang="fr-FR" sz="2400" dirty="0" smtClean="0"/>
              <a:t>Augmenter la protection juridique des femmes</a:t>
            </a:r>
            <a:endParaRPr lang="fr-FR" sz="2000" dirty="0" smtClean="0"/>
          </a:p>
          <a:p>
            <a:pPr lvl="2">
              <a:defRPr/>
            </a:pPr>
            <a:r>
              <a:rPr lang="fr-FR" sz="2000" dirty="0" smtClean="0"/>
              <a:t>Augmenter</a:t>
            </a:r>
            <a:r>
              <a:rPr lang="fr-FR" dirty="0" smtClean="0"/>
              <a:t> l'accès des femmes au revenu et aux ressources productives</a:t>
            </a:r>
          </a:p>
          <a:p>
            <a:pPr lvl="1">
              <a:defRPr/>
            </a:pPr>
            <a:endParaRPr lang="en-US" dirty="0" smtClean="0"/>
          </a:p>
          <a:p>
            <a:pPr lvl="1">
              <a:defRPr/>
            </a:pPr>
            <a:endParaRPr lang="en-US" dirty="0" smtClean="0"/>
          </a:p>
        </p:txBody>
      </p:sp>
      <p:sp>
        <p:nvSpPr>
          <p:cNvPr id="4" name="TextBox 3"/>
          <p:cNvSpPr txBox="1"/>
          <p:nvPr/>
        </p:nvSpPr>
        <p:spPr>
          <a:xfrm>
            <a:off x="557213" y="6088648"/>
            <a:ext cx="5248296" cy="338554"/>
          </a:xfrm>
          <a:prstGeom prst="rect">
            <a:avLst/>
          </a:prstGeom>
          <a:noFill/>
        </p:spPr>
        <p:txBody>
          <a:bodyPr wrap="none" rtlCol="0">
            <a:spAutoFit/>
          </a:bodyPr>
          <a:lstStyle/>
          <a:p>
            <a:r>
              <a:rPr lang="en-US" sz="1600" dirty="0" smtClean="0">
                <a:solidFill>
                  <a:schemeClr val="tx1">
                    <a:lumMod val="50000"/>
                  </a:schemeClr>
                </a:solidFill>
              </a:rPr>
              <a:t>Source: http</a:t>
            </a:r>
            <a:r>
              <a:rPr lang="en-US" sz="1600" dirty="0">
                <a:solidFill>
                  <a:schemeClr val="tx1">
                    <a:lumMod val="50000"/>
                  </a:schemeClr>
                </a:solidFill>
              </a:rPr>
              <a:t>://www.pepfar.gov/strategy/ghi/134852.htm</a:t>
            </a:r>
          </a:p>
        </p:txBody>
      </p:sp>
    </p:spTree>
    <p:extLst>
      <p:ext uri="{BB962C8B-B14F-4D97-AF65-F5344CB8AC3E}">
        <p14:creationId xmlns:p14="http://schemas.microsoft.com/office/powerpoint/2010/main" val="38533717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9303" y="274638"/>
            <a:ext cx="7947498" cy="1143000"/>
          </a:xfrm>
        </p:spPr>
        <p:txBody>
          <a:bodyPr>
            <a:normAutofit/>
          </a:bodyPr>
          <a:lstStyle/>
          <a:p>
            <a:pPr>
              <a:defRPr/>
            </a:pPr>
            <a:r>
              <a:rPr lang="fr-FR" sz="3200" dirty="0"/>
              <a:t>Stratégies d'égalité sexuelle </a:t>
            </a:r>
            <a:r>
              <a:rPr lang="en-US" sz="3200" dirty="0"/>
              <a:t>au </a:t>
            </a:r>
            <a:r>
              <a:rPr lang="en-US" sz="3200" dirty="0" err="1"/>
              <a:t>niveau</a:t>
            </a:r>
            <a:r>
              <a:rPr lang="en-US" sz="3200" dirty="0"/>
              <a:t> </a:t>
            </a:r>
            <a:br>
              <a:rPr lang="en-US" sz="3200" dirty="0"/>
            </a:br>
            <a:r>
              <a:rPr lang="en-US" sz="3200" dirty="0" smtClean="0"/>
              <a:t>des </a:t>
            </a:r>
            <a:r>
              <a:rPr lang="en-US" sz="3200" dirty="0" err="1" smtClean="0"/>
              <a:t>agences</a:t>
            </a:r>
            <a:r>
              <a:rPr lang="en-US" sz="3200" dirty="0" smtClean="0"/>
              <a:t> </a:t>
            </a:r>
            <a:r>
              <a:rPr lang="en-US" sz="3000" dirty="0" err="1" smtClean="0"/>
              <a:t>bilat</a:t>
            </a:r>
            <a:r>
              <a:rPr lang="fr-FR" sz="2800" dirty="0"/>
              <a:t>é</a:t>
            </a:r>
            <a:r>
              <a:rPr lang="en-US" sz="3000" dirty="0" err="1" smtClean="0"/>
              <a:t>rales</a:t>
            </a:r>
            <a:r>
              <a:rPr lang="en-US" sz="3000" dirty="0"/>
              <a:t> </a:t>
            </a:r>
            <a:r>
              <a:rPr lang="en-US" sz="3000" dirty="0" smtClean="0"/>
              <a:t>et </a:t>
            </a:r>
            <a:r>
              <a:rPr lang="en-US" sz="3000" dirty="0" err="1" smtClean="0"/>
              <a:t>multilat</a:t>
            </a:r>
            <a:r>
              <a:rPr lang="fr-FR" sz="2800" dirty="0"/>
              <a:t>é</a:t>
            </a:r>
            <a:r>
              <a:rPr lang="en-US" sz="3000" dirty="0" err="1" smtClean="0"/>
              <a:t>rales</a:t>
            </a:r>
            <a:r>
              <a:rPr lang="en-US" sz="3000" dirty="0" smtClean="0"/>
              <a:t>  </a:t>
            </a:r>
            <a:endParaRPr lang="en-US" sz="3000" dirty="0"/>
          </a:p>
        </p:txBody>
      </p:sp>
      <p:sp>
        <p:nvSpPr>
          <p:cNvPr id="3" name="Content Placeholder 2"/>
          <p:cNvSpPr>
            <a:spLocks noGrp="1"/>
          </p:cNvSpPr>
          <p:nvPr>
            <p:ph idx="1"/>
          </p:nvPr>
        </p:nvSpPr>
        <p:spPr>
          <a:xfrm>
            <a:off x="954088" y="1468438"/>
            <a:ext cx="7762875" cy="4392612"/>
          </a:xfrm>
        </p:spPr>
        <p:txBody>
          <a:bodyPr>
            <a:normAutofit fontScale="85000" lnSpcReduction="20000"/>
          </a:bodyPr>
          <a:lstStyle/>
          <a:p>
            <a:pPr>
              <a:defRPr/>
            </a:pPr>
            <a:r>
              <a:rPr lang="en-US" dirty="0" err="1" smtClean="0"/>
              <a:t>Principes</a:t>
            </a:r>
            <a:r>
              <a:rPr lang="en-US" dirty="0" smtClean="0"/>
              <a:t> </a:t>
            </a:r>
            <a:r>
              <a:rPr lang="en-US" dirty="0" err="1" smtClean="0"/>
              <a:t>directeurs</a:t>
            </a:r>
            <a:r>
              <a:rPr lang="en-US" dirty="0" smtClean="0"/>
              <a:t> de </a:t>
            </a:r>
            <a:r>
              <a:rPr lang="en-US" dirty="0" err="1" smtClean="0"/>
              <a:t>l’OMS</a:t>
            </a:r>
            <a:endParaRPr lang="en-US" dirty="0"/>
          </a:p>
          <a:p>
            <a:pPr lvl="1"/>
            <a:r>
              <a:rPr lang="fr-FR" dirty="0"/>
              <a:t>Aborder la question de la discrimination fondée sur le sexe est une condition indispensable pour l'équité en santé </a:t>
            </a:r>
            <a:endParaRPr lang="en-US" dirty="0"/>
          </a:p>
          <a:p>
            <a:pPr lvl="1">
              <a:defRPr/>
            </a:pPr>
            <a:r>
              <a:rPr lang="fr-FR" dirty="0"/>
              <a:t>Le leadership et l’ultime responsabilité pour l’intégration des questions de genre se trouvent dans les plus hautes sphères politiques et </a:t>
            </a:r>
            <a:r>
              <a:rPr lang="fr-FR" dirty="0" smtClean="0"/>
              <a:t>techniques</a:t>
            </a:r>
            <a:r>
              <a:rPr lang="en-US" dirty="0" smtClean="0"/>
              <a:t> </a:t>
            </a:r>
            <a:endParaRPr lang="en-US" dirty="0"/>
          </a:p>
          <a:p>
            <a:pPr lvl="1"/>
            <a:r>
              <a:rPr lang="fr-FR" dirty="0"/>
              <a:t>Les programmes doivent analyser le rôle du genre et du sexe dans les secteurs de travail et pour élaborer des réponses </a:t>
            </a:r>
            <a:r>
              <a:rPr lang="fr-FR" dirty="0" err="1"/>
              <a:t>sexospécifiques</a:t>
            </a:r>
            <a:r>
              <a:rPr lang="fr-FR" dirty="0"/>
              <a:t> appropriées dans tous les objectifs </a:t>
            </a:r>
            <a:r>
              <a:rPr lang="fr-FR" dirty="0" smtClean="0"/>
              <a:t>stratégiques</a:t>
            </a:r>
            <a:endParaRPr lang="en-US" dirty="0"/>
          </a:p>
          <a:p>
            <a:pPr lvl="1"/>
            <a:r>
              <a:rPr lang="fr-FR" dirty="0"/>
              <a:t>Participation égale des femmes et des hommes dans la prise de décisions à tous les niveaux </a:t>
            </a:r>
            <a:endParaRPr lang="en-US" dirty="0"/>
          </a:p>
          <a:p>
            <a:pPr lvl="1"/>
            <a:r>
              <a:rPr lang="fr-FR" dirty="0"/>
              <a:t>La gestion du rendement doit inclure le suivi et l'évaluation de l'intégration du genre</a:t>
            </a:r>
            <a:endParaRPr lang="en-US" dirty="0"/>
          </a:p>
          <a:p>
            <a:pPr>
              <a:defRPr/>
            </a:pP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749031" y="274638"/>
            <a:ext cx="7937770" cy="1143000"/>
          </a:xfrm>
        </p:spPr>
        <p:txBody>
          <a:bodyPr/>
          <a:lstStyle/>
          <a:p>
            <a:r>
              <a:rPr lang="fr-FR" sz="3200" dirty="0" smtClean="0"/>
              <a:t>Stratégies d'égalité sexuelle au niveau </a:t>
            </a:r>
            <a:br>
              <a:rPr lang="fr-FR" sz="3200" dirty="0" smtClean="0"/>
            </a:br>
            <a:r>
              <a:rPr lang="fr-FR" sz="3200" dirty="0" smtClean="0"/>
              <a:t>des agences </a:t>
            </a:r>
            <a:r>
              <a:rPr lang="fr-FR" sz="3000" dirty="0" smtClean="0"/>
              <a:t>bilat</a:t>
            </a:r>
            <a:r>
              <a:rPr lang="fr-FR" sz="2800" dirty="0" smtClean="0"/>
              <a:t>é</a:t>
            </a:r>
            <a:r>
              <a:rPr lang="fr-FR" sz="3000" dirty="0" smtClean="0"/>
              <a:t>rales et multilat</a:t>
            </a:r>
            <a:r>
              <a:rPr lang="fr-FR" sz="2800" dirty="0" smtClean="0"/>
              <a:t>é</a:t>
            </a:r>
            <a:r>
              <a:rPr lang="fr-FR" sz="3000" dirty="0" smtClean="0"/>
              <a:t>rales </a:t>
            </a:r>
            <a:endParaRPr lang="fr-FR" sz="3200" dirty="0" smtClean="0"/>
          </a:p>
        </p:txBody>
      </p:sp>
      <p:sp>
        <p:nvSpPr>
          <p:cNvPr id="22531" name="Content Placeholder 2"/>
          <p:cNvSpPr>
            <a:spLocks noGrp="1"/>
          </p:cNvSpPr>
          <p:nvPr>
            <p:ph idx="1"/>
          </p:nvPr>
        </p:nvSpPr>
        <p:spPr>
          <a:xfrm>
            <a:off x="832485" y="1539240"/>
            <a:ext cx="7762875" cy="3962400"/>
          </a:xfrm>
        </p:spPr>
        <p:txBody>
          <a:bodyPr>
            <a:normAutofit fontScale="85000" lnSpcReduction="20000"/>
          </a:bodyPr>
          <a:lstStyle/>
          <a:p>
            <a:pPr>
              <a:defRPr/>
            </a:pPr>
            <a:r>
              <a:rPr lang="fr-FR" dirty="0" smtClean="0"/>
              <a:t>Plan d'Action sur la question du genre du groupe de la Banque </a:t>
            </a:r>
            <a:r>
              <a:rPr lang="fr-FR" dirty="0" smtClean="0"/>
              <a:t>Mondiale </a:t>
            </a:r>
            <a:r>
              <a:rPr lang="fr-FR" dirty="0" smtClean="0"/>
              <a:t>(GAP)</a:t>
            </a:r>
          </a:p>
          <a:p>
            <a:pPr lvl="1"/>
            <a:r>
              <a:rPr lang="fr-FR" dirty="0" smtClean="0"/>
              <a:t>Justification : Les progrès sur les possibilités économiques des femmes sont en retard </a:t>
            </a:r>
          </a:p>
          <a:p>
            <a:pPr lvl="1"/>
            <a:r>
              <a:rPr lang="fr-FR" dirty="0" smtClean="0"/>
              <a:t>L’égalité de genre comme stratégie économique intelligente, un plan de 4 ans qui investit dans l'amélioration de l'accès des femmes à :</a:t>
            </a:r>
          </a:p>
          <a:p>
            <a:pPr lvl="1">
              <a:defRPr/>
            </a:pPr>
            <a:r>
              <a:rPr lang="fr-FR" dirty="0" smtClean="0"/>
              <a:t>L’emploi</a:t>
            </a:r>
          </a:p>
          <a:p>
            <a:pPr lvl="1">
              <a:defRPr/>
            </a:pPr>
            <a:r>
              <a:rPr lang="fr-FR" dirty="0" smtClean="0"/>
              <a:t>Les droits fonciers</a:t>
            </a:r>
          </a:p>
          <a:p>
            <a:pPr lvl="1">
              <a:defRPr/>
            </a:pPr>
            <a:r>
              <a:rPr lang="fr-FR" dirty="0" smtClean="0"/>
              <a:t>Les services financiers</a:t>
            </a:r>
          </a:p>
          <a:p>
            <a:pPr lvl="1">
              <a:defRPr/>
            </a:pPr>
            <a:r>
              <a:rPr lang="fr-FR" dirty="0" smtClean="0"/>
              <a:t>Les intrants agricoles</a:t>
            </a:r>
          </a:p>
          <a:p>
            <a:pPr lvl="1">
              <a:defRPr/>
            </a:pPr>
            <a:r>
              <a:rPr lang="fr-FR" dirty="0" smtClean="0"/>
              <a:t>L’infrastructure</a:t>
            </a:r>
          </a:p>
        </p:txBody>
      </p:sp>
      <p:sp>
        <p:nvSpPr>
          <p:cNvPr id="2" name="TextBox 1"/>
          <p:cNvSpPr txBox="1"/>
          <p:nvPr/>
        </p:nvSpPr>
        <p:spPr>
          <a:xfrm>
            <a:off x="438150" y="5842000"/>
            <a:ext cx="3319463" cy="1016000"/>
          </a:xfrm>
          <a:prstGeom prst="rect">
            <a:avLst/>
          </a:prstGeom>
          <a:noFill/>
        </p:spPr>
        <p:txBody>
          <a:bodyPr>
            <a:spAutoFit/>
          </a:bodyPr>
          <a:lstStyle/>
          <a:p>
            <a:pPr>
              <a:defRPr/>
            </a:pPr>
            <a:r>
              <a:rPr lang="en-US" sz="1200" dirty="0" smtClean="0">
                <a:solidFill>
                  <a:schemeClr val="tx1">
                    <a:lumMod val="50000"/>
                  </a:schemeClr>
                </a:solidFill>
              </a:rPr>
              <a:t>Source: World </a:t>
            </a:r>
            <a:r>
              <a:rPr lang="en-US" sz="1200" dirty="0">
                <a:solidFill>
                  <a:schemeClr val="tx1">
                    <a:lumMod val="50000"/>
                  </a:schemeClr>
                </a:solidFill>
              </a:rPr>
              <a:t>Bank</a:t>
            </a:r>
            <a:r>
              <a:rPr lang="en-US" sz="1200" dirty="0" smtClean="0">
                <a:solidFill>
                  <a:schemeClr val="tx1">
                    <a:lumMod val="50000"/>
                  </a:schemeClr>
                </a:solidFill>
              </a:rPr>
              <a:t>. (2011) http</a:t>
            </a:r>
            <a:r>
              <a:rPr lang="en-US" sz="1200" dirty="0">
                <a:solidFill>
                  <a:schemeClr val="tx1">
                    <a:lumMod val="50000"/>
                  </a:schemeClr>
                </a:solidFill>
              </a:rPr>
              <a:t>://web.worldbank.org/WBSITE/EXTERNAL/TOPICS/EXTGENDER/0,,contentMDK:22386117~pagePK:210058~piPK:210062~theSitePK:336868,00.html</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0761" y="3337476"/>
            <a:ext cx="3063240" cy="23665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571" y="274638"/>
            <a:ext cx="8064230" cy="1143000"/>
          </a:xfrm>
        </p:spPr>
        <p:txBody>
          <a:bodyPr>
            <a:normAutofit fontScale="90000"/>
          </a:bodyPr>
          <a:lstStyle/>
          <a:p>
            <a:pPr>
              <a:defRPr/>
            </a:pPr>
            <a:r>
              <a:rPr lang="fr-FR" dirty="0" smtClean="0"/>
              <a:t>Stratégies d'égalité sexuelle au niveau </a:t>
            </a:r>
            <a:br>
              <a:rPr lang="fr-FR" dirty="0" smtClean="0"/>
            </a:br>
            <a:r>
              <a:rPr lang="fr-FR" dirty="0" smtClean="0"/>
              <a:t>des agences bilat</a:t>
            </a:r>
            <a:r>
              <a:rPr lang="fr-FR" sz="3200" dirty="0" smtClean="0"/>
              <a:t>é</a:t>
            </a:r>
            <a:r>
              <a:rPr lang="fr-FR" dirty="0" smtClean="0"/>
              <a:t>rales et multilat</a:t>
            </a:r>
            <a:r>
              <a:rPr lang="fr-FR" sz="3200" dirty="0" smtClean="0"/>
              <a:t>é</a:t>
            </a:r>
            <a:r>
              <a:rPr lang="fr-FR" dirty="0" smtClean="0"/>
              <a:t>rales </a:t>
            </a:r>
            <a:endParaRPr lang="fr-FR" u="sng" dirty="0"/>
          </a:p>
        </p:txBody>
      </p:sp>
      <p:sp>
        <p:nvSpPr>
          <p:cNvPr id="23555" name="Content Placeholder 2"/>
          <p:cNvSpPr>
            <a:spLocks noGrp="1"/>
          </p:cNvSpPr>
          <p:nvPr>
            <p:ph idx="1"/>
          </p:nvPr>
        </p:nvSpPr>
        <p:spPr>
          <a:xfrm>
            <a:off x="523875" y="1600200"/>
            <a:ext cx="8162925" cy="3962400"/>
          </a:xfrm>
        </p:spPr>
        <p:txBody>
          <a:bodyPr>
            <a:normAutofit fontScale="92500" lnSpcReduction="10000"/>
          </a:bodyPr>
          <a:lstStyle/>
          <a:p>
            <a:pPr lvl="0">
              <a:defRPr/>
            </a:pPr>
            <a:r>
              <a:rPr lang="fr-FR" dirty="0" smtClean="0"/>
              <a:t>Cadre </a:t>
            </a:r>
            <a:r>
              <a:rPr lang="fr-FR" dirty="0"/>
              <a:t>d'Action de l'ONUSIDA sur la question des femmes, des filles, de l'égalité des sexes et du </a:t>
            </a:r>
            <a:r>
              <a:rPr lang="fr-FR" dirty="0" smtClean="0"/>
              <a:t>VIH</a:t>
            </a:r>
            <a:endParaRPr lang="en-US" baseline="30000" dirty="0" smtClean="0"/>
          </a:p>
          <a:p>
            <a:pPr lvl="1">
              <a:defRPr/>
            </a:pPr>
            <a:r>
              <a:rPr lang="fr-FR" dirty="0"/>
              <a:t>Connaître et comprendre les effets de l'épidémie du VIH sur les femmes et les </a:t>
            </a:r>
            <a:r>
              <a:rPr lang="fr-FR" dirty="0" smtClean="0"/>
              <a:t>filles, </a:t>
            </a:r>
            <a:r>
              <a:rPr lang="fr-FR" dirty="0"/>
              <a:t>et y répondre</a:t>
            </a:r>
            <a:r>
              <a:rPr lang="en-US" dirty="0" smtClean="0"/>
              <a:t>. </a:t>
            </a:r>
            <a:endParaRPr lang="en-US" dirty="0"/>
          </a:p>
          <a:p>
            <a:pPr lvl="1">
              <a:defRPr/>
            </a:pPr>
            <a:r>
              <a:rPr lang="fr-FR" dirty="0"/>
              <a:t>Traduire les engagements politiques en action à grande échelle qui traitent des droits et besoins des femmes et des filles dans le contexte du VIH</a:t>
            </a:r>
            <a:r>
              <a:rPr lang="en-US" dirty="0" smtClean="0"/>
              <a:t>. </a:t>
            </a:r>
            <a:endParaRPr lang="en-US" dirty="0"/>
          </a:p>
          <a:p>
            <a:pPr lvl="1">
              <a:defRPr/>
            </a:pPr>
            <a:r>
              <a:rPr lang="fr-FR" dirty="0"/>
              <a:t>Un environnement propice à la réalisation des droits humains des femmes et des filles et de leur autonomisation, dans le contexte du VIH</a:t>
            </a:r>
            <a:r>
              <a:rPr lang="en-US" dirty="0" smtClean="0"/>
              <a:t>. </a:t>
            </a:r>
            <a:endParaRPr lang="en-US" dirty="0"/>
          </a:p>
          <a:p>
            <a:pPr>
              <a:defRPr/>
            </a:pPr>
            <a:endParaRPr lang="en-US" dirty="0"/>
          </a:p>
          <a:p>
            <a:pPr>
              <a:defRPr/>
            </a:pPr>
            <a:endParaRPr lang="en-US" dirty="0" smtClean="0"/>
          </a:p>
        </p:txBody>
      </p:sp>
      <p:sp>
        <p:nvSpPr>
          <p:cNvPr id="3" name="TextBox 2"/>
          <p:cNvSpPr txBox="1"/>
          <p:nvPr/>
        </p:nvSpPr>
        <p:spPr>
          <a:xfrm>
            <a:off x="523874" y="5957888"/>
            <a:ext cx="4162425" cy="646331"/>
          </a:xfrm>
          <a:prstGeom prst="rect">
            <a:avLst/>
          </a:prstGeom>
          <a:noFill/>
        </p:spPr>
        <p:txBody>
          <a:bodyPr wrap="square">
            <a:spAutoFit/>
          </a:bodyPr>
          <a:lstStyle/>
          <a:p>
            <a:pPr>
              <a:defRPr/>
            </a:pPr>
            <a:r>
              <a:rPr lang="en-US" sz="1200" dirty="0" smtClean="0">
                <a:solidFill>
                  <a:schemeClr val="tx1">
                    <a:lumMod val="50000"/>
                  </a:schemeClr>
                </a:solidFill>
              </a:rPr>
              <a:t>Source: Cadre </a:t>
            </a:r>
            <a:r>
              <a:rPr lang="en-US" sz="1200" dirty="0" err="1" smtClean="0">
                <a:solidFill>
                  <a:schemeClr val="tx1">
                    <a:lumMod val="50000"/>
                  </a:schemeClr>
                </a:solidFill>
              </a:rPr>
              <a:t>d’action</a:t>
            </a:r>
            <a:r>
              <a:rPr lang="en-US" sz="1200" dirty="0" smtClean="0">
                <a:solidFill>
                  <a:schemeClr val="tx1">
                    <a:lumMod val="50000"/>
                  </a:schemeClr>
                </a:solidFill>
              </a:rPr>
              <a:t> </a:t>
            </a:r>
            <a:r>
              <a:rPr lang="en-US" sz="1200" dirty="0" err="1" smtClean="0">
                <a:solidFill>
                  <a:schemeClr val="tx1">
                    <a:lumMod val="50000"/>
                  </a:schemeClr>
                </a:solidFill>
              </a:rPr>
              <a:t>d’ONUSIDA</a:t>
            </a:r>
            <a:r>
              <a:rPr lang="en-US" sz="1200" dirty="0" smtClean="0">
                <a:solidFill>
                  <a:schemeClr val="tx1">
                    <a:lumMod val="50000"/>
                  </a:schemeClr>
                </a:solidFill>
              </a:rPr>
              <a:t> </a:t>
            </a:r>
            <a:r>
              <a:rPr lang="en-US" sz="1200" dirty="0" err="1" smtClean="0">
                <a:solidFill>
                  <a:schemeClr val="tx1">
                    <a:lumMod val="50000"/>
                  </a:schemeClr>
                </a:solidFill>
              </a:rPr>
              <a:t>sur</a:t>
            </a:r>
            <a:r>
              <a:rPr lang="en-US" sz="1200" dirty="0" smtClean="0">
                <a:solidFill>
                  <a:schemeClr val="tx1">
                    <a:lumMod val="50000"/>
                  </a:schemeClr>
                </a:solidFill>
              </a:rPr>
              <a:t> la question des femmes, des </a:t>
            </a:r>
            <a:r>
              <a:rPr lang="en-US" sz="1200" dirty="0" err="1" smtClean="0">
                <a:solidFill>
                  <a:schemeClr val="tx1">
                    <a:lumMod val="50000"/>
                  </a:schemeClr>
                </a:solidFill>
              </a:rPr>
              <a:t>filles</a:t>
            </a:r>
            <a:r>
              <a:rPr lang="en-US" sz="1200" dirty="0" smtClean="0">
                <a:solidFill>
                  <a:schemeClr val="tx1">
                    <a:lumMod val="50000"/>
                  </a:schemeClr>
                </a:solidFill>
              </a:rPr>
              <a:t>, de </a:t>
            </a:r>
            <a:r>
              <a:rPr lang="en-US" sz="1200" dirty="0" err="1" smtClean="0">
                <a:solidFill>
                  <a:schemeClr val="tx1">
                    <a:lumMod val="50000"/>
                  </a:schemeClr>
                </a:solidFill>
              </a:rPr>
              <a:t>l’égalit</a:t>
            </a:r>
            <a:r>
              <a:rPr lang="en-US" sz="1200" dirty="0">
                <a:solidFill>
                  <a:schemeClr val="tx1">
                    <a:lumMod val="50000"/>
                  </a:schemeClr>
                </a:solidFill>
              </a:rPr>
              <a:t> </a:t>
            </a:r>
            <a:r>
              <a:rPr lang="en-US" sz="1200" dirty="0" smtClean="0">
                <a:solidFill>
                  <a:schemeClr val="tx1">
                    <a:lumMod val="50000"/>
                  </a:schemeClr>
                </a:solidFill>
              </a:rPr>
              <a:t>é </a:t>
            </a:r>
            <a:r>
              <a:rPr lang="en-US" sz="1200" dirty="0" err="1" smtClean="0">
                <a:solidFill>
                  <a:schemeClr val="tx1">
                    <a:lumMod val="50000"/>
                  </a:schemeClr>
                </a:solidFill>
              </a:rPr>
              <a:t>sexuelle</a:t>
            </a:r>
            <a:r>
              <a:rPr lang="en-US" sz="1200" dirty="0" smtClean="0">
                <a:solidFill>
                  <a:schemeClr val="tx1">
                    <a:lumMod val="50000"/>
                  </a:schemeClr>
                </a:solidFill>
              </a:rPr>
              <a:t> et le VIH1. Cadre </a:t>
            </a:r>
            <a:r>
              <a:rPr lang="en-US" sz="1200" dirty="0" err="1" smtClean="0">
                <a:solidFill>
                  <a:schemeClr val="tx1">
                    <a:lumMod val="50000"/>
                  </a:schemeClr>
                </a:solidFill>
              </a:rPr>
              <a:t>d’action</a:t>
            </a:r>
            <a:r>
              <a:rPr lang="en-US" sz="1200" dirty="0" smtClean="0">
                <a:solidFill>
                  <a:schemeClr val="tx1">
                    <a:lumMod val="50000"/>
                  </a:schemeClr>
                </a:solidFill>
              </a:rPr>
              <a:t> (</a:t>
            </a:r>
            <a:r>
              <a:rPr lang="en-US" sz="1200" dirty="0">
                <a:solidFill>
                  <a:schemeClr val="tx1">
                    <a:lumMod val="50000"/>
                  </a:schemeClr>
                </a:solidFill>
              </a:rPr>
              <a:t>2009)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783771" y="274638"/>
            <a:ext cx="7903029" cy="1143000"/>
          </a:xfrm>
        </p:spPr>
        <p:txBody>
          <a:bodyPr/>
          <a:lstStyle/>
          <a:p>
            <a:r>
              <a:rPr lang="en-US" dirty="0" smtClean="0"/>
              <a:t>Genre et VIH/SIDA</a:t>
            </a:r>
          </a:p>
        </p:txBody>
      </p:sp>
      <p:sp>
        <p:nvSpPr>
          <p:cNvPr id="3" name="Content Placeholder 2"/>
          <p:cNvSpPr>
            <a:spLocks noGrp="1"/>
          </p:cNvSpPr>
          <p:nvPr>
            <p:ph idx="1"/>
          </p:nvPr>
        </p:nvSpPr>
        <p:spPr>
          <a:xfrm>
            <a:off x="757647" y="1600200"/>
            <a:ext cx="7929154" cy="3962400"/>
          </a:xfrm>
        </p:spPr>
        <p:txBody>
          <a:bodyPr>
            <a:normAutofit fontScale="85000" lnSpcReduction="10000"/>
          </a:bodyPr>
          <a:lstStyle/>
          <a:p>
            <a:pPr marL="0" indent="0">
              <a:buNone/>
              <a:defRPr/>
            </a:pPr>
            <a:r>
              <a:rPr lang="en-US" dirty="0" smtClean="0"/>
              <a:t>“</a:t>
            </a:r>
            <a:r>
              <a:rPr lang="fr-FR" dirty="0"/>
              <a:t>L'égalité de genre doit être au cœur de toutes nos actions. Ensemble, nous devons dynamiser la réponse mondiale au SIDA, tout en faisant fortement progresser l'égalité globale</a:t>
            </a:r>
            <a:r>
              <a:rPr lang="en-US" dirty="0" smtClean="0"/>
              <a:t>”</a:t>
            </a:r>
          </a:p>
          <a:p>
            <a:pPr marL="400050" lvl="1" indent="0">
              <a:buNone/>
              <a:defRPr/>
            </a:pPr>
            <a:r>
              <a:rPr lang="en-US" dirty="0" smtClean="0">
                <a:solidFill>
                  <a:schemeClr val="tx2">
                    <a:lumMod val="75000"/>
                  </a:schemeClr>
                </a:solidFill>
              </a:rPr>
              <a:t>-Michel </a:t>
            </a:r>
            <a:r>
              <a:rPr lang="en-US" dirty="0" err="1" smtClean="0">
                <a:solidFill>
                  <a:schemeClr val="tx2">
                    <a:lumMod val="75000"/>
                  </a:schemeClr>
                </a:solidFill>
              </a:rPr>
              <a:t>Sidibé</a:t>
            </a:r>
            <a:r>
              <a:rPr lang="en-US" dirty="0" smtClean="0">
                <a:solidFill>
                  <a:schemeClr val="tx2">
                    <a:lumMod val="75000"/>
                  </a:schemeClr>
                </a:solidFill>
              </a:rPr>
              <a:t>, </a:t>
            </a:r>
            <a:r>
              <a:rPr lang="fr-FR" dirty="0">
                <a:solidFill>
                  <a:schemeClr val="tx2">
                    <a:lumMod val="90000"/>
                  </a:schemeClr>
                </a:solidFill>
              </a:rPr>
              <a:t>Directeur exécutif de </a:t>
            </a:r>
            <a:r>
              <a:rPr lang="fr-FR" dirty="0" smtClean="0">
                <a:solidFill>
                  <a:schemeClr val="tx2">
                    <a:lumMod val="90000"/>
                  </a:schemeClr>
                </a:solidFill>
              </a:rPr>
              <a:t>l'ONUSIDA</a:t>
            </a:r>
            <a:endParaRPr lang="en-US" dirty="0" smtClean="0">
              <a:solidFill>
                <a:schemeClr val="tx2">
                  <a:lumMod val="90000"/>
                </a:schemeClr>
              </a:solidFill>
            </a:endParaRPr>
          </a:p>
          <a:p>
            <a:pPr marL="0" indent="0">
              <a:buNone/>
              <a:defRPr/>
            </a:pPr>
            <a:r>
              <a:rPr lang="en-US" dirty="0" smtClean="0"/>
              <a:t>“</a:t>
            </a:r>
            <a:r>
              <a:rPr lang="fr-FR" dirty="0"/>
              <a:t>Les inégalités liées au genre compromettent la santé des femmes et des filles et, ainsi, affectent les familles et les communautés. La violence sexuelle est une forme grave et répandue d’atteinte aux droits de la personne, ainsi qu’un des principaux moteurs de l'épidémie de VIH</a:t>
            </a:r>
            <a:r>
              <a:rPr lang="en-US" dirty="0" smtClean="0"/>
              <a:t>.”</a:t>
            </a:r>
          </a:p>
          <a:p>
            <a:pPr marL="400050" lvl="1" indent="0">
              <a:buNone/>
              <a:defRPr/>
            </a:pPr>
            <a:r>
              <a:rPr lang="en-US" dirty="0" smtClean="0">
                <a:solidFill>
                  <a:schemeClr val="tx2">
                    <a:lumMod val="75000"/>
                  </a:schemeClr>
                </a:solidFill>
              </a:rPr>
              <a:t>-Deborah von </a:t>
            </a:r>
            <a:r>
              <a:rPr lang="en-US" dirty="0" err="1" smtClean="0">
                <a:solidFill>
                  <a:schemeClr val="tx2">
                    <a:lumMod val="75000"/>
                  </a:schemeClr>
                </a:solidFill>
              </a:rPr>
              <a:t>Zinkernagel</a:t>
            </a:r>
            <a:r>
              <a:rPr lang="en-US" dirty="0" smtClean="0">
                <a:solidFill>
                  <a:schemeClr val="tx2">
                    <a:lumMod val="75000"/>
                  </a:schemeClr>
                </a:solidFill>
              </a:rPr>
              <a:t>, </a:t>
            </a:r>
            <a:r>
              <a:rPr lang="fr-FR" dirty="0">
                <a:solidFill>
                  <a:schemeClr val="tx2">
                    <a:lumMod val="90000"/>
                  </a:schemeClr>
                </a:solidFill>
              </a:rPr>
              <a:t>Adjoint principal du Coordinateur de Global AIDS </a:t>
            </a:r>
            <a:r>
              <a:rPr lang="en-US" dirty="0" smtClean="0">
                <a:solidFill>
                  <a:schemeClr val="tx2">
                    <a:lumMod val="75000"/>
                  </a:schemeClr>
                </a:solidFill>
              </a:rPr>
              <a:t>(OGAC)</a:t>
            </a:r>
            <a:endParaRPr lang="en-US" dirty="0">
              <a:solidFill>
                <a:schemeClr val="tx2">
                  <a:lumMod val="75000"/>
                </a:schemeClr>
              </a:solidFill>
            </a:endParaRPr>
          </a:p>
          <a:p>
            <a:pPr marL="0" indent="0">
              <a:buFont typeface="Wingdings" pitchFamily="2" charset="2"/>
              <a:buNone/>
              <a:defRPr/>
            </a:pPr>
            <a:endParaRPr lang="en-US"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20675" y="459920"/>
            <a:ext cx="7762875" cy="1143000"/>
          </a:xfrm>
        </p:spPr>
        <p:txBody>
          <a:bodyPr/>
          <a:lstStyle/>
          <a:p>
            <a:r>
              <a:rPr lang="en-US" dirty="0" smtClean="0"/>
              <a:t>Genre </a:t>
            </a:r>
            <a:r>
              <a:rPr lang="en-US" dirty="0"/>
              <a:t>et VIH/SIDA</a:t>
            </a:r>
            <a:endParaRPr lang="en-US" dirty="0" smtClean="0"/>
          </a:p>
        </p:txBody>
      </p:sp>
      <p:sp>
        <p:nvSpPr>
          <p:cNvPr id="11267" name="Content Placeholder 2"/>
          <p:cNvSpPr>
            <a:spLocks noGrp="1"/>
          </p:cNvSpPr>
          <p:nvPr>
            <p:ph idx="1"/>
          </p:nvPr>
        </p:nvSpPr>
        <p:spPr>
          <a:xfrm>
            <a:off x="111125" y="1770378"/>
            <a:ext cx="7762875" cy="3962400"/>
          </a:xfrm>
        </p:spPr>
        <p:txBody>
          <a:bodyPr>
            <a:normAutofit fontScale="85000" lnSpcReduction="10000"/>
          </a:bodyPr>
          <a:lstStyle/>
          <a:p>
            <a:pPr>
              <a:defRPr/>
            </a:pPr>
            <a:r>
              <a:rPr lang="fr-FR" dirty="0"/>
              <a:t>De nombreuses études confirment la relation entre l'inégalité de genre et les résultats en matière de lutte contre le VIH/SIDA. </a:t>
            </a:r>
            <a:r>
              <a:rPr lang="fr-FR" dirty="0" smtClean="0"/>
              <a:t>Les inégalités </a:t>
            </a:r>
            <a:r>
              <a:rPr lang="fr-FR" dirty="0"/>
              <a:t>de genre </a:t>
            </a:r>
            <a:r>
              <a:rPr lang="fr-FR" dirty="0" smtClean="0"/>
              <a:t>sont associées </a:t>
            </a:r>
            <a:r>
              <a:rPr lang="fr-FR" dirty="0"/>
              <a:t>à</a:t>
            </a:r>
            <a:r>
              <a:rPr lang="en-US" dirty="0" smtClean="0"/>
              <a:t>:</a:t>
            </a:r>
          </a:p>
          <a:p>
            <a:pPr lvl="1"/>
            <a:r>
              <a:rPr lang="fr-FR" dirty="0" smtClean="0"/>
              <a:t>Un </a:t>
            </a:r>
            <a:r>
              <a:rPr lang="fr-FR" dirty="0"/>
              <a:t>risque plus élevé de transmission/une plus forte </a:t>
            </a:r>
            <a:r>
              <a:rPr lang="fr-FR" dirty="0" smtClean="0"/>
              <a:t>prévalence</a:t>
            </a:r>
            <a:endParaRPr lang="en-US" dirty="0"/>
          </a:p>
          <a:p>
            <a:pPr lvl="1"/>
            <a:r>
              <a:rPr lang="fr-FR" dirty="0"/>
              <a:t>Un risque plus élevé de violence conjugale, ce qui à son tour augmente le risque de contracter le </a:t>
            </a:r>
            <a:r>
              <a:rPr lang="fr-FR" dirty="0" smtClean="0"/>
              <a:t>VIH</a:t>
            </a:r>
            <a:endParaRPr lang="en-US" dirty="0"/>
          </a:p>
          <a:p>
            <a:pPr lvl="1"/>
            <a:r>
              <a:rPr lang="fr-FR" dirty="0"/>
              <a:t>Plus de comportements à risque en raison de la </a:t>
            </a:r>
            <a:r>
              <a:rPr lang="fr-FR" dirty="0" smtClean="0"/>
              <a:t>vulnérabilité</a:t>
            </a:r>
            <a:endParaRPr lang="en-US" dirty="0" smtClean="0"/>
          </a:p>
          <a:p>
            <a:pPr lvl="1">
              <a:defRPr/>
            </a:pPr>
            <a:r>
              <a:rPr lang="fr-FR" dirty="0"/>
              <a:t>Moins de connaissances sur le </a:t>
            </a:r>
            <a:r>
              <a:rPr lang="en-US" dirty="0" smtClean="0"/>
              <a:t>VIH/SIDA</a:t>
            </a:r>
          </a:p>
          <a:p>
            <a:pPr lvl="1">
              <a:defRPr/>
            </a:pPr>
            <a:r>
              <a:rPr lang="fr-FR" dirty="0"/>
              <a:t>Une moindre utilisation des programmes et </a:t>
            </a:r>
            <a:r>
              <a:rPr lang="en-US" dirty="0" smtClean="0"/>
              <a:t>services</a:t>
            </a:r>
          </a:p>
          <a:p>
            <a:pPr lvl="1">
              <a:defRPr/>
            </a:pPr>
            <a:endParaRPr lang="en-US" dirty="0" smtClean="0"/>
          </a:p>
        </p:txBody>
      </p:sp>
      <p:pic>
        <p:nvPicPr>
          <p:cNvPr id="4098" name="Picture 2" descr="http://developmentdiaries.com/wp-content/uploads/2013/10/HIV.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3101" y="0"/>
            <a:ext cx="2120899" cy="2120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84200" y="274637"/>
            <a:ext cx="8102601" cy="1274464"/>
          </a:xfrm>
        </p:spPr>
        <p:txBody>
          <a:bodyPr/>
          <a:lstStyle/>
          <a:p>
            <a:r>
              <a:rPr lang="fr-FR" altLang="en-US" sz="3200" dirty="0"/>
              <a:t>Inégalités </a:t>
            </a:r>
            <a:r>
              <a:rPr lang="fr-FR" altLang="en-US" sz="3200" dirty="0" smtClean="0"/>
              <a:t>de genre et</a:t>
            </a:r>
            <a:br>
              <a:rPr lang="fr-FR" altLang="en-US" sz="3200" dirty="0" smtClean="0"/>
            </a:br>
            <a:r>
              <a:rPr lang="fr-FR" altLang="en-US" sz="3200" dirty="0" smtClean="0"/>
              <a:t>programmes VIH/SIDA</a:t>
            </a:r>
            <a:endParaRPr lang="en-US" sz="3200" dirty="0" smtClean="0"/>
          </a:p>
        </p:txBody>
      </p:sp>
      <p:sp>
        <p:nvSpPr>
          <p:cNvPr id="3" name="Content Placeholder 2"/>
          <p:cNvSpPr>
            <a:spLocks noGrp="1"/>
          </p:cNvSpPr>
          <p:nvPr>
            <p:ph idx="1"/>
          </p:nvPr>
        </p:nvSpPr>
        <p:spPr>
          <a:xfrm>
            <a:off x="609601" y="1600200"/>
            <a:ext cx="8077200" cy="3962400"/>
          </a:xfrm>
        </p:spPr>
        <p:txBody>
          <a:bodyPr>
            <a:normAutofit fontScale="62500" lnSpcReduction="20000"/>
          </a:bodyPr>
          <a:lstStyle/>
          <a:p>
            <a:pPr>
              <a:defRPr/>
            </a:pPr>
            <a:r>
              <a:rPr lang="fr-FR" sz="3500" dirty="0" smtClean="0"/>
              <a:t>Il se peut que les femmes n’aient pas le pouvoir de négocier l’utilisation du préservatif avec leurs partenaires</a:t>
            </a:r>
          </a:p>
          <a:p>
            <a:pPr lvl="1">
              <a:defRPr/>
            </a:pPr>
            <a:r>
              <a:rPr lang="fr-FR" dirty="0" smtClean="0"/>
              <a:t>Donc: Un counseling sur la réduction des risques qui n’autonomise pas les femmes peut être moins efficace que des programmes qui fournissent les compétences nécessaires pour négocier des pratiques sexuelles à moindre risque</a:t>
            </a:r>
          </a:p>
          <a:p>
            <a:pPr>
              <a:defRPr/>
            </a:pPr>
            <a:r>
              <a:rPr lang="fr-FR" sz="3500" dirty="0" smtClean="0"/>
              <a:t>Souvent </a:t>
            </a:r>
            <a:r>
              <a:rPr lang="fr-FR" altLang="en-US" sz="3500" dirty="0" smtClean="0"/>
              <a:t>les femmes craignent d’être abandonnées ou de subir des violences si elles révélaient leur statut sérologique à leurs partenaires, et cela constitue un obstacle au dépistage du VIH</a:t>
            </a:r>
            <a:r>
              <a:rPr lang="fr-FR" sz="3500" dirty="0" smtClean="0"/>
              <a:t> </a:t>
            </a:r>
          </a:p>
          <a:p>
            <a:pPr>
              <a:defRPr/>
            </a:pPr>
            <a:r>
              <a:rPr lang="fr-FR" altLang="en-US" sz="3500" dirty="0" smtClean="0"/>
              <a:t>Dans de nombreuses sociétés, les femmes doivent avoir l'autorisation de leur partenaires et de leur famille pour obtenir des soins de santé, ce qui réduit leur accès aux services de santé, y compris ceux pour le VIH</a:t>
            </a:r>
            <a:endParaRPr lang="fr-FR" sz="3500" dirty="0" smtClean="0"/>
          </a:p>
          <a:p>
            <a:pPr>
              <a:defRPr/>
            </a:pPr>
            <a:endParaRPr lang="en-US" dirty="0"/>
          </a:p>
          <a:p>
            <a:pPr>
              <a:defRPr/>
            </a:pPr>
            <a:endParaRPr lang="en-US" dirty="0"/>
          </a:p>
        </p:txBody>
      </p:sp>
      <p:sp>
        <p:nvSpPr>
          <p:cNvPr id="13316" name="TextBox 3"/>
          <p:cNvSpPr txBox="1">
            <a:spLocks noChangeArrowheads="1"/>
          </p:cNvSpPr>
          <p:nvPr/>
        </p:nvSpPr>
        <p:spPr bwMode="auto">
          <a:xfrm>
            <a:off x="0" y="5956710"/>
            <a:ext cx="69301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400" dirty="0" smtClean="0">
                <a:solidFill>
                  <a:schemeClr val="tx1">
                    <a:lumMod val="50000"/>
                  </a:schemeClr>
                </a:solidFill>
              </a:rPr>
              <a:t>Source: OMS </a:t>
            </a:r>
            <a:r>
              <a:rPr lang="en-US" sz="1400" dirty="0">
                <a:solidFill>
                  <a:schemeClr val="tx1">
                    <a:lumMod val="50000"/>
                  </a:schemeClr>
                </a:solidFill>
              </a:rPr>
              <a:t>2009: </a:t>
            </a:r>
            <a:r>
              <a:rPr lang="en-US" sz="1400" dirty="0" err="1" smtClean="0">
                <a:solidFill>
                  <a:schemeClr val="tx1">
                    <a:lumMod val="50000"/>
                  </a:schemeClr>
                </a:solidFill>
              </a:rPr>
              <a:t>Intégrer</a:t>
            </a:r>
            <a:r>
              <a:rPr lang="en-US" sz="1400" dirty="0" smtClean="0">
                <a:solidFill>
                  <a:schemeClr val="tx1">
                    <a:lumMod val="50000"/>
                  </a:schemeClr>
                </a:solidFill>
              </a:rPr>
              <a:t> la question du genre </a:t>
            </a:r>
            <a:r>
              <a:rPr lang="en-US" sz="1400" dirty="0" err="1" smtClean="0">
                <a:solidFill>
                  <a:schemeClr val="tx1">
                    <a:lumMod val="50000"/>
                  </a:schemeClr>
                </a:solidFill>
              </a:rPr>
              <a:t>dans</a:t>
            </a:r>
            <a:r>
              <a:rPr lang="en-US" sz="1400" dirty="0" smtClean="0">
                <a:solidFill>
                  <a:schemeClr val="tx1">
                    <a:lumMod val="50000"/>
                  </a:schemeClr>
                </a:solidFill>
              </a:rPr>
              <a:t> les </a:t>
            </a:r>
            <a:r>
              <a:rPr lang="en-US" sz="1400" dirty="0" err="1" smtClean="0">
                <a:solidFill>
                  <a:schemeClr val="tx1">
                    <a:lumMod val="50000"/>
                  </a:schemeClr>
                </a:solidFill>
              </a:rPr>
              <a:t>programmes</a:t>
            </a:r>
            <a:r>
              <a:rPr lang="en-US" sz="1400" dirty="0" smtClean="0">
                <a:solidFill>
                  <a:schemeClr val="tx1">
                    <a:lumMod val="50000"/>
                  </a:schemeClr>
                </a:solidFill>
              </a:rPr>
              <a:t> de VIH/SIDA</a:t>
            </a:r>
          </a:p>
          <a:p>
            <a:pPr eaLnBrk="1" hangingPunct="1"/>
            <a:r>
              <a:rPr lang="en-US" sz="1400" dirty="0">
                <a:solidFill>
                  <a:schemeClr val="tx1">
                    <a:lumMod val="50000"/>
                  </a:schemeClr>
                </a:solidFill>
              </a:rPr>
              <a:t> </a:t>
            </a:r>
            <a:r>
              <a:rPr lang="en-US" sz="1400" dirty="0" err="1" smtClean="0">
                <a:solidFill>
                  <a:schemeClr val="tx1">
                    <a:lumMod val="50000"/>
                  </a:schemeClr>
                </a:solidFill>
              </a:rPr>
              <a:t>dans</a:t>
            </a:r>
            <a:r>
              <a:rPr lang="en-US" sz="1400" dirty="0" smtClean="0">
                <a:solidFill>
                  <a:schemeClr val="tx1">
                    <a:lumMod val="50000"/>
                  </a:schemeClr>
                </a:solidFill>
              </a:rPr>
              <a:t> le </a:t>
            </a:r>
            <a:r>
              <a:rPr lang="en-US" sz="1400" dirty="0" err="1" smtClean="0">
                <a:solidFill>
                  <a:schemeClr val="tx1">
                    <a:lumMod val="50000"/>
                  </a:schemeClr>
                </a:solidFill>
              </a:rPr>
              <a:t>secteur</a:t>
            </a:r>
            <a:r>
              <a:rPr lang="en-US" sz="1400" dirty="0" smtClean="0">
                <a:solidFill>
                  <a:schemeClr val="tx1">
                    <a:lumMod val="50000"/>
                  </a:schemeClr>
                </a:solidFill>
              </a:rPr>
              <a:t> de la sant</a:t>
            </a:r>
            <a:r>
              <a:rPr lang="en-US" sz="1400" dirty="0">
                <a:solidFill>
                  <a:schemeClr val="tx1">
                    <a:lumMod val="50000"/>
                  </a:schemeClr>
                </a:solidFill>
              </a:rPr>
              <a:t>é</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649254"/>
            <a:ext cx="7772400" cy="1362075"/>
          </a:xfrm>
        </p:spPr>
        <p:txBody>
          <a:bodyPr/>
          <a:lstStyle/>
          <a:p>
            <a:r>
              <a:rPr lang="en-US" dirty="0" err="1" smtClean="0"/>
              <a:t>Que</a:t>
            </a:r>
            <a:r>
              <a:rPr lang="en-US" dirty="0" smtClean="0"/>
              <a:t> </a:t>
            </a:r>
            <a:r>
              <a:rPr lang="en-US" dirty="0" err="1" smtClean="0"/>
              <a:t>signifie</a:t>
            </a:r>
            <a:r>
              <a:rPr lang="en-US" dirty="0" smtClean="0"/>
              <a:t> </a:t>
            </a:r>
            <a:r>
              <a:rPr lang="en-US" dirty="0" err="1" smtClean="0"/>
              <a:t>intÉgrer</a:t>
            </a:r>
            <a:r>
              <a:rPr lang="en-US" dirty="0" smtClean="0"/>
              <a:t> le genre </a:t>
            </a:r>
            <a:r>
              <a:rPr lang="en-US" dirty="0" err="1" smtClean="0"/>
              <a:t>dans</a:t>
            </a:r>
            <a:r>
              <a:rPr lang="en-US" dirty="0" smtClean="0"/>
              <a:t> les </a:t>
            </a:r>
            <a:r>
              <a:rPr lang="en-US" dirty="0" err="1" smtClean="0"/>
              <a:t>programmes</a:t>
            </a:r>
            <a:r>
              <a:rPr lang="en-US" dirty="0" smtClean="0"/>
              <a:t>?</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9704" y="1304925"/>
            <a:ext cx="4354512"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8"/>
          <p:cNvSpPr txBox="1">
            <a:spLocks noChangeArrowheads="1"/>
          </p:cNvSpPr>
          <p:nvPr/>
        </p:nvSpPr>
        <p:spPr bwMode="auto">
          <a:xfrm rot="16200000">
            <a:off x="4244148" y="2100719"/>
            <a:ext cx="22256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s-DO" sz="1050" dirty="0"/>
              <a:t>Photo credit: </a:t>
            </a:r>
            <a:r>
              <a:rPr lang="en-US" altLang="es-DO" sz="1050" dirty="0" smtClean="0"/>
              <a:t>One Man Can Campaign</a:t>
            </a:r>
            <a:endParaRPr lang="en-US" altLang="es-DO" sz="1050" dirty="0"/>
          </a:p>
        </p:txBody>
      </p:sp>
    </p:spTree>
    <p:extLst>
      <p:ext uri="{BB962C8B-B14F-4D97-AF65-F5344CB8AC3E}">
        <p14:creationId xmlns:p14="http://schemas.microsoft.com/office/powerpoint/2010/main" val="299020034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5"/>
          <p:cNvSpPr>
            <a:spLocks noChangeArrowheads="1"/>
          </p:cNvSpPr>
          <p:nvPr/>
        </p:nvSpPr>
        <p:spPr bwMode="auto">
          <a:xfrm>
            <a:off x="114056" y="6455473"/>
            <a:ext cx="63450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000" i="1" dirty="0" smtClean="0">
                <a:solidFill>
                  <a:schemeClr val="tx1">
                    <a:lumMod val="50000"/>
                  </a:schemeClr>
                </a:solidFill>
              </a:rPr>
              <a:t>Source: USAID </a:t>
            </a:r>
            <a:r>
              <a:rPr lang="en-US" sz="1000" i="1" dirty="0">
                <a:solidFill>
                  <a:schemeClr val="tx1">
                    <a:lumMod val="50000"/>
                  </a:schemeClr>
                </a:solidFill>
              </a:rPr>
              <a:t>&amp; IGWG. </a:t>
            </a:r>
            <a:r>
              <a:rPr lang="fr-FR" sz="1000" i="1" dirty="0"/>
              <a:t>Un manuel pour intégrer le genre dans les programmes de santé reproductive VIH: </a:t>
            </a:r>
            <a:endParaRPr lang="en-US" sz="1000" dirty="0"/>
          </a:p>
          <a:p>
            <a:r>
              <a:rPr lang="fr-FR" sz="1000" i="1" dirty="0"/>
              <a:t>De l’</a:t>
            </a:r>
            <a:r>
              <a:rPr lang="fr-FR" sz="1000" i="1" dirty="0" err="1"/>
              <a:t>egagement</a:t>
            </a:r>
            <a:r>
              <a:rPr lang="fr-FR" sz="1000" i="1" dirty="0"/>
              <a:t> à l’action (2</a:t>
            </a:r>
            <a:r>
              <a:rPr lang="fr-FR" sz="1000" i="1" baseline="30000" dirty="0"/>
              <a:t>éme</a:t>
            </a:r>
            <a:r>
              <a:rPr lang="fr-FR" sz="1000" i="1" dirty="0"/>
              <a:t> édition</a:t>
            </a:r>
            <a:r>
              <a:rPr lang="fr-FR" sz="1000" i="1" dirty="0" smtClean="0"/>
              <a:t>).</a:t>
            </a:r>
            <a:r>
              <a:rPr lang="en-US" sz="1000" i="1" dirty="0" smtClean="0">
                <a:solidFill>
                  <a:schemeClr val="tx1">
                    <a:lumMod val="50000"/>
                  </a:schemeClr>
                </a:solidFill>
              </a:rPr>
              <a:t>2009</a:t>
            </a:r>
            <a:endParaRPr lang="en-US" sz="1000" dirty="0">
              <a:solidFill>
                <a:schemeClr val="tx1">
                  <a:lumMod val="50000"/>
                </a:schemeClr>
              </a:solidFill>
            </a:endParaRPr>
          </a:p>
        </p:txBody>
      </p:sp>
      <p:pic>
        <p:nvPicPr>
          <p:cNvPr id="2" name="Picture 1" descr="Screen Shot 2014-08-04 at 4.00.13 PM.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8714" cy="6452871"/>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3"/>
          <p:cNvSpPr>
            <a:spLocks noGrp="1"/>
          </p:cNvSpPr>
          <p:nvPr>
            <p:ph type="title"/>
          </p:nvPr>
        </p:nvSpPr>
        <p:spPr>
          <a:xfrm>
            <a:off x="248194" y="160339"/>
            <a:ext cx="8725989" cy="953354"/>
          </a:xfrm>
        </p:spPr>
        <p:txBody>
          <a:bodyPr/>
          <a:lstStyle/>
          <a:p>
            <a:r>
              <a:rPr lang="en-US" sz="3200" dirty="0" smtClean="0"/>
              <a:t>La </a:t>
            </a:r>
            <a:r>
              <a:rPr lang="en-US" sz="3200" dirty="0" err="1"/>
              <a:t>s</a:t>
            </a:r>
            <a:r>
              <a:rPr lang="en-US" sz="3200" dirty="0" err="1" smtClean="0"/>
              <a:t>égrégation</a:t>
            </a:r>
            <a:r>
              <a:rPr lang="en-US" sz="3200" dirty="0" smtClean="0"/>
              <a:t> </a:t>
            </a:r>
            <a:r>
              <a:rPr lang="en-US" sz="3200" dirty="0" err="1" smtClean="0"/>
              <a:t>sexuelle</a:t>
            </a:r>
            <a:r>
              <a:rPr lang="en-US" sz="3200" dirty="0" smtClean="0"/>
              <a:t>: </a:t>
            </a:r>
            <a:r>
              <a:rPr lang="en-US" sz="3200" dirty="0" err="1" smtClean="0"/>
              <a:t>accommodante</a:t>
            </a:r>
            <a:r>
              <a:rPr lang="en-US" sz="3200" dirty="0" smtClean="0"/>
              <a:t> </a:t>
            </a:r>
            <a:r>
              <a:rPr lang="en-US" sz="3200" dirty="0" err="1" smtClean="0"/>
              <a:t>ou</a:t>
            </a:r>
            <a:r>
              <a:rPr lang="en-US" sz="3200" dirty="0" smtClean="0"/>
              <a:t> </a:t>
            </a:r>
            <a:r>
              <a:rPr lang="en-US" sz="3200" dirty="0" err="1" smtClean="0"/>
              <a:t>transformatrice</a:t>
            </a:r>
            <a:r>
              <a:rPr lang="en-US" sz="3200" dirty="0" smtClean="0"/>
              <a:t> ? </a:t>
            </a:r>
          </a:p>
        </p:txBody>
      </p:sp>
      <p:pic>
        <p:nvPicPr>
          <p:cNvPr id="15363"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1164982"/>
            <a:ext cx="9144000" cy="6486867"/>
          </a:xfr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3"/>
          <p:cNvSpPr>
            <a:spLocks noGrp="1"/>
          </p:cNvSpPr>
          <p:nvPr>
            <p:ph type="title"/>
          </p:nvPr>
        </p:nvSpPr>
        <p:spPr>
          <a:xfrm>
            <a:off x="313509" y="91440"/>
            <a:ext cx="8174851" cy="842781"/>
          </a:xfrm>
        </p:spPr>
        <p:txBody>
          <a:bodyPr/>
          <a:lstStyle/>
          <a:p>
            <a:r>
              <a:rPr lang="en-US" sz="3000" dirty="0" err="1" smtClean="0"/>
              <a:t>Normes</a:t>
            </a:r>
            <a:r>
              <a:rPr lang="en-US" sz="3000" dirty="0" smtClean="0"/>
              <a:t> de genre: </a:t>
            </a:r>
            <a:r>
              <a:rPr lang="en-US" sz="3000" dirty="0" err="1" smtClean="0"/>
              <a:t>accommodantes</a:t>
            </a:r>
            <a:r>
              <a:rPr lang="en-US" sz="3000" dirty="0" smtClean="0"/>
              <a:t> </a:t>
            </a:r>
            <a:r>
              <a:rPr lang="en-US" sz="3000" dirty="0" err="1" smtClean="0"/>
              <a:t>ou</a:t>
            </a:r>
            <a:r>
              <a:rPr lang="en-US" sz="3000" dirty="0" smtClean="0"/>
              <a:t> </a:t>
            </a:r>
            <a:r>
              <a:rPr lang="en-US" sz="3000" dirty="0" err="1" smtClean="0"/>
              <a:t>transformatrices</a:t>
            </a:r>
            <a:r>
              <a:rPr lang="en-US" sz="3000" dirty="0" smtClean="0"/>
              <a:t>? </a:t>
            </a:r>
          </a:p>
        </p:txBody>
      </p:sp>
      <p:pic>
        <p:nvPicPr>
          <p:cNvPr id="17411" name="Picture 3" descr="D:\MEASURE\PHFI\HIV workshop 2011\Sessions\gender\Picture 001.jpg"/>
          <p:cNvPicPr>
            <a:picLocks noChangeAspect="1" noChangeArrowheads="1"/>
          </p:cNvPicPr>
          <p:nvPr/>
        </p:nvPicPr>
        <p:blipFill>
          <a:blip r:embed="rId3">
            <a:extLst>
              <a:ext uri="{28A0092B-C50C-407E-A947-70E740481C1C}">
                <a14:useLocalDpi xmlns:a14="http://schemas.microsoft.com/office/drawing/2010/main" val="0"/>
              </a:ext>
            </a:extLst>
          </a:blip>
          <a:srcRect l="6029" t="8403" r="3838" b="4605"/>
          <a:stretch>
            <a:fillRect/>
          </a:stretch>
        </p:blipFill>
        <p:spPr bwMode="auto">
          <a:xfrm>
            <a:off x="0" y="1051789"/>
            <a:ext cx="9213846" cy="6446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S&amp;E du genre</a:t>
            </a: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5023" y="1570511"/>
            <a:ext cx="3226129" cy="2419597"/>
          </a:xfrm>
          <a:prstGeom prst="rect">
            <a:avLst/>
          </a:prstGeom>
        </p:spPr>
      </p:pic>
    </p:spTree>
    <p:extLst>
      <p:ext uri="{BB962C8B-B14F-4D97-AF65-F5344CB8AC3E}">
        <p14:creationId xmlns:p14="http://schemas.microsoft.com/office/powerpoint/2010/main" val="33228235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S&amp;E </a:t>
            </a:r>
            <a:r>
              <a:rPr lang="en-US" dirty="0" smtClean="0"/>
              <a:t>DU GENRE</a:t>
            </a:r>
            <a:endParaRPr lang="en-US" dirty="0"/>
          </a:p>
        </p:txBody>
      </p:sp>
      <p:sp>
        <p:nvSpPr>
          <p:cNvPr id="3" name="Content Placeholder 2"/>
          <p:cNvSpPr>
            <a:spLocks noGrp="1"/>
          </p:cNvSpPr>
          <p:nvPr>
            <p:ph idx="1"/>
          </p:nvPr>
        </p:nvSpPr>
        <p:spPr>
          <a:xfrm>
            <a:off x="882361" y="1327067"/>
            <a:ext cx="7857877" cy="846117"/>
          </a:xfrm>
        </p:spPr>
        <p:style>
          <a:lnRef idx="2">
            <a:schemeClr val="accent3">
              <a:shade val="50000"/>
            </a:schemeClr>
          </a:lnRef>
          <a:fillRef idx="1">
            <a:schemeClr val="accent3"/>
          </a:fillRef>
          <a:effectRef idx="0">
            <a:schemeClr val="accent3"/>
          </a:effectRef>
          <a:fontRef idx="minor">
            <a:schemeClr val="lt1"/>
          </a:fontRef>
        </p:style>
        <p:txBody>
          <a:bodyPr/>
          <a:lstStyle/>
          <a:p>
            <a:r>
              <a:rPr lang="fr-FR" sz="3600" dirty="0" smtClean="0">
                <a:solidFill>
                  <a:schemeClr val="accent4">
                    <a:lumMod val="10000"/>
                  </a:schemeClr>
                </a:solidFill>
              </a:rPr>
              <a:t>Pourquoi intégrer </a:t>
            </a:r>
            <a:r>
              <a:rPr lang="en-US" sz="3600" dirty="0" smtClean="0">
                <a:solidFill>
                  <a:schemeClr val="accent4">
                    <a:lumMod val="10000"/>
                  </a:schemeClr>
                </a:solidFill>
              </a:rPr>
              <a:t>le genre au S&amp;E?</a:t>
            </a:r>
            <a:endParaRPr lang="en-US" sz="3600" dirty="0">
              <a:solidFill>
                <a:schemeClr val="accent4">
                  <a:lumMod val="10000"/>
                </a:schemeClr>
              </a:solidFill>
            </a:endParaRPr>
          </a:p>
        </p:txBody>
      </p:sp>
      <p:sp>
        <p:nvSpPr>
          <p:cNvPr id="4" name="Rectangle 3"/>
          <p:cNvSpPr/>
          <p:nvPr/>
        </p:nvSpPr>
        <p:spPr>
          <a:xfrm>
            <a:off x="688768" y="2287817"/>
            <a:ext cx="8051470" cy="4278094"/>
          </a:xfrm>
          <a:prstGeom prst="rect">
            <a:avLst/>
          </a:prstGeom>
        </p:spPr>
        <p:txBody>
          <a:bodyPr wrap="square">
            <a:spAutoFit/>
          </a:bodyPr>
          <a:lstStyle/>
          <a:p>
            <a:pPr marL="457200" indent="-457200">
              <a:buFont typeface="Arial" panose="020B0604020202020204" pitchFamily="34" charset="0"/>
              <a:buChar char="•"/>
            </a:pPr>
            <a:r>
              <a:rPr lang="fr-FR" sz="2600" dirty="0" smtClean="0"/>
              <a:t>Afin d'assurer que la question du genre est traitée dans les programmes de façon mesurable</a:t>
            </a:r>
          </a:p>
          <a:p>
            <a:pPr marL="457200" indent="-457200">
              <a:buFont typeface="Arial" panose="020B0604020202020204" pitchFamily="34" charset="0"/>
              <a:buChar char="•"/>
            </a:pPr>
            <a:r>
              <a:rPr lang="fr-FR" sz="2600" dirty="0" smtClean="0"/>
              <a:t>Cela fournit des preuves pour:</a:t>
            </a:r>
          </a:p>
          <a:p>
            <a:pPr marL="800100" lvl="1" indent="-342900">
              <a:buFont typeface="Arial" panose="020B0604020202020204" pitchFamily="34" charset="0"/>
              <a:buChar char="•"/>
            </a:pPr>
            <a:r>
              <a:rPr lang="fr-FR" sz="2400" dirty="0" smtClean="0"/>
              <a:t>Sensibiliser le public sur la question de l'inégalité de genre </a:t>
            </a:r>
          </a:p>
          <a:p>
            <a:pPr marL="800100" lvl="1" indent="-342900">
              <a:buFont typeface="Arial" panose="020B0604020202020204" pitchFamily="34" charset="0"/>
              <a:buChar char="•"/>
            </a:pPr>
            <a:r>
              <a:rPr lang="fr-FR" sz="2400" dirty="0" smtClean="0"/>
              <a:t>Promouvoir le changement</a:t>
            </a:r>
          </a:p>
          <a:p>
            <a:pPr marL="800100" lvl="1" indent="-342900">
              <a:buFont typeface="Arial" panose="020B0604020202020204" pitchFamily="34" charset="0"/>
              <a:buChar char="•"/>
            </a:pPr>
            <a:r>
              <a:rPr lang="fr-FR" sz="2400" dirty="0" smtClean="0"/>
              <a:t>Traiter des aspects </a:t>
            </a:r>
            <a:r>
              <a:rPr lang="fr-FR" sz="2400" dirty="0" err="1" smtClean="0"/>
              <a:t>sexospécifiques</a:t>
            </a:r>
            <a:r>
              <a:rPr lang="fr-FR" sz="2400" dirty="0" smtClean="0"/>
              <a:t> de la santé</a:t>
            </a:r>
          </a:p>
          <a:p>
            <a:pPr marL="342900" indent="-342900">
              <a:buFont typeface="Arial" panose="020B0604020202020204" pitchFamily="34" charset="0"/>
              <a:buChar char="•"/>
            </a:pPr>
            <a:r>
              <a:rPr lang="fr-FR" sz="2400" dirty="0" smtClean="0"/>
              <a:t> </a:t>
            </a:r>
            <a:r>
              <a:rPr lang="fr-FR" sz="2600" dirty="0" smtClean="0"/>
              <a:t>Démontrer l’impact et les progrès du programme</a:t>
            </a:r>
          </a:p>
          <a:p>
            <a:pPr marL="342900" indent="-342900">
              <a:buFont typeface="Arial" panose="020B0604020202020204" pitchFamily="34" charset="0"/>
              <a:buChar char="•"/>
              <a:defRPr/>
            </a:pPr>
            <a:endParaRPr lang="en-US" sz="2400" dirty="0"/>
          </a:p>
          <a:p>
            <a:pPr>
              <a:defRPr/>
            </a:pPr>
            <a:endParaRPr lang="en-US" sz="2400" dirty="0" smtClean="0"/>
          </a:p>
          <a:p>
            <a:pPr>
              <a:defRPr/>
            </a:pPr>
            <a:endParaRPr lang="en-US" sz="2400" dirty="0"/>
          </a:p>
        </p:txBody>
      </p:sp>
    </p:spTree>
    <p:extLst>
      <p:ext uri="{BB962C8B-B14F-4D97-AF65-F5344CB8AC3E}">
        <p14:creationId xmlns:p14="http://schemas.microsoft.com/office/powerpoint/2010/main" val="8676255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3925" y="0"/>
            <a:ext cx="7762875" cy="1143000"/>
          </a:xfrm>
        </p:spPr>
        <p:txBody>
          <a:bodyPr/>
          <a:lstStyle/>
          <a:p>
            <a:r>
              <a:rPr lang="en-US" dirty="0" smtClean="0"/>
              <a:t>S&amp;E du genre </a:t>
            </a:r>
            <a:r>
              <a:rPr lang="en-US" dirty="0" err="1" smtClean="0"/>
              <a:t>défini</a:t>
            </a:r>
            <a:endParaRPr lang="en-US" dirty="0"/>
          </a:p>
        </p:txBody>
      </p:sp>
      <p:sp>
        <p:nvSpPr>
          <p:cNvPr id="3" name="Content Placeholder 2"/>
          <p:cNvSpPr>
            <a:spLocks noGrp="1"/>
          </p:cNvSpPr>
          <p:nvPr>
            <p:ph idx="1"/>
          </p:nvPr>
        </p:nvSpPr>
        <p:spPr>
          <a:xfrm>
            <a:off x="891268" y="838205"/>
            <a:ext cx="7762875" cy="3962400"/>
          </a:xfrm>
        </p:spPr>
        <p:txBody>
          <a:bodyPr/>
          <a:lstStyle/>
          <a:p>
            <a:pPr lvl="0"/>
            <a:r>
              <a:rPr lang="fr-FR" dirty="0"/>
              <a:t>Genre intégré tout au long du cycle programmatique, en commençant par les objectifs du programme et les éléments mesurables des entrées, sorties, processus et </a:t>
            </a:r>
            <a:r>
              <a:rPr lang="fr-FR" dirty="0" smtClean="0"/>
              <a:t>résultats</a:t>
            </a:r>
            <a:endParaRPr lang="en-US" dirty="0"/>
          </a:p>
          <a:p>
            <a:pPr lvl="0"/>
            <a:r>
              <a:rPr lang="fr-FR" dirty="0"/>
              <a:t>Données recueillies selon le sexe et à l'aide de méthodes et d'échantillonnage </a:t>
            </a:r>
            <a:r>
              <a:rPr lang="fr-FR" dirty="0" err="1"/>
              <a:t>sexospécifiques</a:t>
            </a:r>
            <a:endParaRPr lang="en-US" dirty="0"/>
          </a:p>
          <a:p>
            <a:pPr lvl="0"/>
            <a:r>
              <a:rPr lang="en-US" dirty="0" err="1" smtClean="0"/>
              <a:t>Analys</a:t>
            </a:r>
            <a:r>
              <a:rPr lang="fr-FR" dirty="0" err="1" smtClean="0"/>
              <a:t>ées</a:t>
            </a:r>
            <a:r>
              <a:rPr lang="fr-FR" dirty="0"/>
              <a:t> </a:t>
            </a:r>
            <a:r>
              <a:rPr lang="fr-FR" dirty="0" smtClean="0"/>
              <a:t>avec </a:t>
            </a:r>
            <a:r>
              <a:rPr lang="fr-FR" dirty="0"/>
              <a:t>un œil sur les éventuelles différences liées au genre </a:t>
            </a:r>
            <a:endParaRPr lang="en-US" sz="2800" dirty="0"/>
          </a:p>
          <a:p>
            <a:pPr lvl="0"/>
            <a:r>
              <a:rPr lang="fr-FR" dirty="0"/>
              <a:t>Utilisées pour améliorer les programmes et </a:t>
            </a:r>
            <a:r>
              <a:rPr lang="fr-FR" dirty="0" smtClean="0"/>
              <a:t>politiques</a:t>
            </a:r>
            <a:endParaRPr lang="en-US" sz="2800" dirty="0"/>
          </a:p>
          <a:p>
            <a:endParaRPr lang="en-US" dirty="0"/>
          </a:p>
        </p:txBody>
      </p:sp>
    </p:spTree>
    <p:extLst>
      <p:ext uri="{BB962C8B-B14F-4D97-AF65-F5344CB8AC3E}">
        <p14:creationId xmlns:p14="http://schemas.microsoft.com/office/powerpoint/2010/main" val="40145747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522514" y="332691"/>
            <a:ext cx="8193315" cy="1143000"/>
          </a:xfrm>
        </p:spPr>
        <p:txBody>
          <a:bodyPr/>
          <a:lstStyle/>
          <a:p>
            <a:r>
              <a:rPr lang="en-US" sz="3200" dirty="0" err="1" smtClean="0"/>
              <a:t>Suivi</a:t>
            </a:r>
            <a:r>
              <a:rPr lang="en-US" sz="3200" dirty="0" smtClean="0"/>
              <a:t>: </a:t>
            </a:r>
            <a:r>
              <a:rPr lang="fr-FR" sz="3200" dirty="0"/>
              <a:t>Les programmes traitent-ils (de façon adéquate) la question du genre </a:t>
            </a:r>
            <a:r>
              <a:rPr lang="en-US" sz="3200" dirty="0" smtClean="0"/>
              <a:t>?</a:t>
            </a:r>
            <a:r>
              <a:rPr lang="en-US" sz="3200" dirty="0"/>
              <a:t/>
            </a:r>
            <a:br>
              <a:rPr lang="en-US" sz="3200" dirty="0"/>
            </a:br>
            <a:endParaRPr lang="en-US" sz="3200" dirty="0" smtClean="0"/>
          </a:p>
        </p:txBody>
      </p:sp>
      <p:sp>
        <p:nvSpPr>
          <p:cNvPr id="3" name="Content Placeholder 2"/>
          <p:cNvSpPr>
            <a:spLocks noGrp="1"/>
          </p:cNvSpPr>
          <p:nvPr>
            <p:ph idx="1"/>
          </p:nvPr>
        </p:nvSpPr>
        <p:spPr>
          <a:xfrm>
            <a:off x="287040" y="1555669"/>
            <a:ext cx="6244389" cy="4227616"/>
          </a:xfrm>
        </p:spPr>
        <p:txBody>
          <a:bodyPr>
            <a:normAutofit fontScale="85000" lnSpcReduction="20000"/>
          </a:bodyPr>
          <a:lstStyle/>
          <a:p>
            <a:pPr>
              <a:defRPr/>
            </a:pPr>
            <a:r>
              <a:rPr lang="fr-FR" sz="3600" dirty="0" smtClean="0">
                <a:solidFill>
                  <a:srgbClr val="FFC000"/>
                </a:solidFill>
              </a:rPr>
              <a:t>Collecte </a:t>
            </a:r>
            <a:r>
              <a:rPr lang="fr-FR" sz="3600" dirty="0" smtClean="0"/>
              <a:t>des données</a:t>
            </a:r>
            <a:endParaRPr lang="fr-FR" dirty="0" smtClean="0"/>
          </a:p>
          <a:p>
            <a:pPr lvl="1"/>
            <a:r>
              <a:rPr lang="fr-FR" sz="3400" dirty="0" smtClean="0"/>
              <a:t>Indicateurs ventilés par sexe</a:t>
            </a:r>
          </a:p>
          <a:p>
            <a:pPr lvl="1">
              <a:defRPr/>
            </a:pPr>
            <a:r>
              <a:rPr lang="fr-FR" sz="3400" dirty="0" smtClean="0"/>
              <a:t>Indicateurs </a:t>
            </a:r>
            <a:r>
              <a:rPr lang="fr-FR" sz="3400" dirty="0" err="1" smtClean="0"/>
              <a:t>sexospécifiques</a:t>
            </a:r>
            <a:endParaRPr lang="fr-FR" sz="3400" dirty="0" smtClean="0"/>
          </a:p>
          <a:p>
            <a:pPr lvl="2">
              <a:defRPr/>
            </a:pPr>
            <a:r>
              <a:rPr lang="fr-FR" sz="3200" dirty="0" smtClean="0"/>
              <a:t>Indicateurs de genre et de santé</a:t>
            </a:r>
          </a:p>
          <a:p>
            <a:pPr lvl="2">
              <a:defRPr/>
            </a:pPr>
            <a:r>
              <a:rPr lang="fr-FR" sz="3200" dirty="0" smtClean="0"/>
              <a:t>Mesures complexes (attitudes, normes, pouvoir)</a:t>
            </a:r>
          </a:p>
          <a:p>
            <a:pPr>
              <a:defRPr/>
            </a:pPr>
            <a:r>
              <a:rPr lang="fr-FR" sz="3600" dirty="0" smtClean="0">
                <a:solidFill>
                  <a:srgbClr val="FFC000"/>
                </a:solidFill>
              </a:rPr>
              <a:t>Analyse, rapportage,</a:t>
            </a:r>
            <a:r>
              <a:rPr lang="fr-FR" sz="3600" dirty="0" smtClean="0"/>
              <a:t> et</a:t>
            </a:r>
            <a:r>
              <a:rPr lang="fr-FR" sz="3600" dirty="0" smtClean="0">
                <a:solidFill>
                  <a:srgbClr val="FFC000"/>
                </a:solidFill>
              </a:rPr>
              <a:t> utilisation </a:t>
            </a:r>
            <a:r>
              <a:rPr lang="fr-FR" sz="3600" dirty="0" smtClean="0"/>
              <a:t>des données</a:t>
            </a:r>
            <a:endParaRPr lang="fr-FR" sz="4000" dirty="0" smtClean="0">
              <a:solidFill>
                <a:srgbClr val="FFC000"/>
              </a:solidFill>
            </a:endParaRPr>
          </a:p>
          <a:p>
            <a:pPr>
              <a:defRPr/>
            </a:pPr>
            <a:endParaRPr lang="en-US" sz="3600" dirty="0" smtClean="0"/>
          </a:p>
          <a:p>
            <a:pPr lvl="2">
              <a:defRPr/>
            </a:pPr>
            <a:endParaRPr lang="en-US" sz="3200" dirty="0" smtClean="0"/>
          </a:p>
          <a:p>
            <a:pPr>
              <a:defRPr/>
            </a:pP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2973" y="1240982"/>
            <a:ext cx="2661747" cy="1888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6352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a:xfrm>
            <a:off x="518745" y="41561"/>
            <a:ext cx="8168056" cy="1143000"/>
          </a:xfrm>
        </p:spPr>
        <p:txBody>
          <a:bodyPr/>
          <a:lstStyle/>
          <a:p>
            <a:r>
              <a:rPr lang="en-US" dirty="0" err="1" smtClean="0"/>
              <a:t>Suivi</a:t>
            </a:r>
            <a:r>
              <a:rPr lang="en-US" dirty="0" smtClean="0"/>
              <a:t>: </a:t>
            </a:r>
            <a:r>
              <a:rPr lang="en-US" dirty="0" err="1" smtClean="0"/>
              <a:t>Exemple</a:t>
            </a:r>
            <a:endParaRPr lang="en-US" dirty="0"/>
          </a:p>
        </p:txBody>
      </p:sp>
      <p:graphicFrame>
        <p:nvGraphicFramePr>
          <p:cNvPr id="4" name="Object 5"/>
          <p:cNvGraphicFramePr>
            <a:graphicFrameLocks noChangeAspect="1"/>
          </p:cNvGraphicFramePr>
          <p:nvPr>
            <p:custDataLst>
              <p:tags r:id="rId3"/>
            </p:custDataLst>
            <p:extLst>
              <p:ext uri="{D42A27DB-BD31-4B8C-83A1-F6EECF244321}">
                <p14:modId xmlns:p14="http://schemas.microsoft.com/office/powerpoint/2010/main" val="1299097323"/>
              </p:ext>
            </p:extLst>
          </p:nvPr>
        </p:nvGraphicFramePr>
        <p:xfrm>
          <a:off x="1341144" y="2077192"/>
          <a:ext cx="6199688" cy="3613957"/>
        </p:xfrm>
        <a:graphic>
          <a:graphicData uri="http://schemas.openxmlformats.org/drawingml/2006/chart">
            <c:chart xmlns:c="http://schemas.openxmlformats.org/drawingml/2006/chart" xmlns:r="http://schemas.openxmlformats.org/officeDocument/2006/relationships" r:id="rId7"/>
          </a:graphicData>
        </a:graphic>
      </p:graphicFrame>
      <p:sp>
        <p:nvSpPr>
          <p:cNvPr id="5" name="TextBox 4"/>
          <p:cNvSpPr txBox="1"/>
          <p:nvPr>
            <p:custDataLst>
              <p:tags r:id="rId4"/>
            </p:custDataLst>
          </p:nvPr>
        </p:nvSpPr>
        <p:spPr>
          <a:xfrm>
            <a:off x="518744" y="945522"/>
            <a:ext cx="8209620" cy="1200329"/>
          </a:xfrm>
          <a:prstGeom prst="rect">
            <a:avLst/>
          </a:prstGeom>
          <a:noFill/>
        </p:spPr>
        <p:txBody>
          <a:bodyPr wrap="square" rtlCol="0">
            <a:spAutoFit/>
          </a:bodyPr>
          <a:lstStyle/>
          <a:p>
            <a:r>
              <a:rPr lang="fr-FR" sz="2400" dirty="0"/>
              <a:t>Suivi de programmes au niveau des districts : pourcentage de femmes ayant reçu de l’ </a:t>
            </a:r>
            <a:r>
              <a:rPr lang="fr-FR" sz="2400" b="1" dirty="0"/>
              <a:t>information au sujet de la violence sexiste</a:t>
            </a:r>
            <a:r>
              <a:rPr lang="fr-FR" sz="2400" dirty="0"/>
              <a:t> dans les sites </a:t>
            </a:r>
            <a:r>
              <a:rPr lang="fr-FR" sz="2400" dirty="0" smtClean="0"/>
              <a:t>du programme</a:t>
            </a:r>
            <a:endParaRPr lang="en-US" sz="2400" dirty="0"/>
          </a:p>
        </p:txBody>
      </p:sp>
    </p:spTree>
    <p:custDataLst>
      <p:tags r:id="rId1"/>
    </p:custDataLst>
    <p:extLst>
      <p:ext uri="{BB962C8B-B14F-4D97-AF65-F5344CB8AC3E}">
        <p14:creationId xmlns:p14="http://schemas.microsoft.com/office/powerpoint/2010/main" val="40594218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7397" y="514119"/>
            <a:ext cx="8075346" cy="1292905"/>
          </a:xfrm>
        </p:spPr>
        <p:txBody>
          <a:bodyPr/>
          <a:lstStyle/>
          <a:p>
            <a:r>
              <a:rPr lang="en-US" dirty="0" err="1" smtClean="0"/>
              <a:t>Évaluation</a:t>
            </a:r>
            <a:r>
              <a:rPr lang="en-US" dirty="0" smtClean="0"/>
              <a:t>: Les </a:t>
            </a:r>
            <a:r>
              <a:rPr lang="en-US" dirty="0" err="1" smtClean="0"/>
              <a:t>programmes</a:t>
            </a:r>
            <a:r>
              <a:rPr lang="en-US" dirty="0" smtClean="0"/>
              <a:t> et  </a:t>
            </a:r>
            <a:r>
              <a:rPr lang="en-US" dirty="0" err="1" smtClean="0"/>
              <a:t>politiques</a:t>
            </a:r>
            <a:r>
              <a:rPr lang="en-US" dirty="0" smtClean="0"/>
              <a:t> qui </a:t>
            </a:r>
            <a:r>
              <a:rPr lang="en-US" dirty="0" err="1" smtClean="0"/>
              <a:t>intègrent</a:t>
            </a:r>
            <a:r>
              <a:rPr lang="en-US" dirty="0" smtClean="0"/>
              <a:t> le concept de genre font-</a:t>
            </a:r>
            <a:r>
              <a:rPr lang="en-US" dirty="0" err="1" smtClean="0"/>
              <a:t>ils</a:t>
            </a:r>
            <a:r>
              <a:rPr lang="en-US" dirty="0"/>
              <a:t> </a:t>
            </a:r>
            <a:r>
              <a:rPr lang="en-US" dirty="0" err="1" smtClean="0"/>
              <a:t>une</a:t>
            </a:r>
            <a:r>
              <a:rPr lang="en-US" dirty="0" smtClean="0"/>
              <a:t> </a:t>
            </a:r>
            <a:r>
              <a:rPr lang="en-US" dirty="0" err="1" smtClean="0"/>
              <a:t>différence</a:t>
            </a:r>
            <a:r>
              <a:rPr lang="en-US" dirty="0"/>
              <a:t>?</a:t>
            </a:r>
            <a:br>
              <a:rPr lang="en-US" dirty="0"/>
            </a:br>
            <a:endParaRPr lang="en-US" dirty="0"/>
          </a:p>
        </p:txBody>
      </p:sp>
      <p:sp>
        <p:nvSpPr>
          <p:cNvPr id="3" name="Content Placeholder 2"/>
          <p:cNvSpPr>
            <a:spLocks noGrp="1"/>
          </p:cNvSpPr>
          <p:nvPr>
            <p:ph idx="1"/>
          </p:nvPr>
        </p:nvSpPr>
        <p:spPr>
          <a:xfrm>
            <a:off x="599796" y="1698165"/>
            <a:ext cx="7762875" cy="4691748"/>
          </a:xfrm>
        </p:spPr>
        <p:txBody>
          <a:bodyPr/>
          <a:lstStyle/>
          <a:p>
            <a:pPr lvl="0">
              <a:defRPr/>
            </a:pPr>
            <a:r>
              <a:rPr lang="fr-FR" sz="3200" dirty="0"/>
              <a:t>Données ventilées par sexe et indicateurs </a:t>
            </a:r>
            <a:r>
              <a:rPr lang="fr-FR" sz="3200" dirty="0" err="1"/>
              <a:t>sexospécifiques</a:t>
            </a:r>
            <a:endParaRPr lang="en-US" sz="3200" dirty="0"/>
          </a:p>
          <a:p>
            <a:pPr lvl="0">
              <a:defRPr/>
            </a:pPr>
            <a:r>
              <a:rPr lang="fr-FR" sz="3200" dirty="0" smtClean="0"/>
              <a:t>Mesurent </a:t>
            </a:r>
            <a:r>
              <a:rPr lang="fr-FR" sz="3200" dirty="0"/>
              <a:t>les éléments traitant du genre</a:t>
            </a:r>
            <a:endParaRPr lang="en-US" sz="3200" dirty="0"/>
          </a:p>
          <a:p>
            <a:pPr lvl="0"/>
            <a:r>
              <a:rPr lang="fr-FR" sz="3200" dirty="0" smtClean="0"/>
              <a:t>Démontrent </a:t>
            </a:r>
            <a:r>
              <a:rPr lang="fr-FR" sz="3200" dirty="0"/>
              <a:t>l'incidence du programme sur l'état de santé</a:t>
            </a:r>
            <a:endParaRPr lang="en-US" sz="3200" dirty="0"/>
          </a:p>
          <a:p>
            <a:pPr lvl="0"/>
            <a:r>
              <a:rPr lang="fr-FR" sz="3200" dirty="0" err="1"/>
              <a:t>Générent</a:t>
            </a:r>
            <a:r>
              <a:rPr lang="fr-FR" sz="3200" dirty="0"/>
              <a:t> une demande pour </a:t>
            </a:r>
            <a:r>
              <a:rPr lang="fr-FR" sz="3200" dirty="0" smtClean="0"/>
              <a:t/>
            </a:r>
            <a:br>
              <a:rPr lang="fr-FR" sz="3200" dirty="0" smtClean="0"/>
            </a:br>
            <a:r>
              <a:rPr lang="fr-FR" sz="3200" dirty="0" smtClean="0"/>
              <a:t>des </a:t>
            </a:r>
            <a:r>
              <a:rPr lang="fr-FR" sz="3200" dirty="0"/>
              <a:t>données plus riches</a:t>
            </a:r>
            <a:endParaRPr lang="en-US" sz="3200" dirty="0"/>
          </a:p>
          <a:p>
            <a:endParaRPr lang="en-US" sz="2400"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84474" y="4791565"/>
            <a:ext cx="2759526" cy="20664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90068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14325" y="-97974"/>
            <a:ext cx="8372475" cy="1243467"/>
          </a:xfrm>
        </p:spPr>
        <p:txBody>
          <a:bodyPr/>
          <a:lstStyle/>
          <a:p>
            <a:r>
              <a:rPr lang="en-US" dirty="0" err="1" smtClean="0"/>
              <a:t>Analyse</a:t>
            </a:r>
            <a:r>
              <a:rPr lang="en-US" dirty="0" smtClean="0"/>
              <a:t> de genre (AG)</a:t>
            </a:r>
            <a:endParaRPr lang="en-US" baseline="30000" dirty="0" smtClean="0"/>
          </a:p>
        </p:txBody>
      </p:sp>
      <p:sp>
        <p:nvSpPr>
          <p:cNvPr id="3" name="Content Placeholder 2"/>
          <p:cNvSpPr>
            <a:spLocks noGrp="1"/>
          </p:cNvSpPr>
          <p:nvPr>
            <p:ph idx="1"/>
          </p:nvPr>
        </p:nvSpPr>
        <p:spPr>
          <a:xfrm>
            <a:off x="216644" y="892626"/>
            <a:ext cx="6106316" cy="4621439"/>
          </a:xfrm>
        </p:spPr>
        <p:txBody>
          <a:bodyPr>
            <a:normAutofit fontScale="25000" lnSpcReduction="20000"/>
          </a:bodyPr>
          <a:lstStyle/>
          <a:p>
            <a:pPr lvl="0">
              <a:defRPr/>
            </a:pPr>
            <a:r>
              <a:rPr lang="fr-FR" sz="8000" dirty="0" smtClean="0"/>
              <a:t>Explore en quoi les expériences des femmes et des hommes diffèrent et en quoi elles sont semblables</a:t>
            </a:r>
            <a:endParaRPr lang="en-US" sz="8000" dirty="0" smtClean="0"/>
          </a:p>
          <a:p>
            <a:pPr lvl="0"/>
            <a:r>
              <a:rPr lang="fr-FR" sz="8000" dirty="0" smtClean="0"/>
              <a:t>Examine les rôles et responsabilités que les hommes et les femmes ont dans la société comme: le pouvoir et la prise de décision</a:t>
            </a:r>
            <a:endParaRPr lang="en-US" sz="8000" dirty="0" smtClean="0"/>
          </a:p>
          <a:p>
            <a:pPr lvl="0"/>
            <a:r>
              <a:rPr lang="fr-FR" sz="8000" dirty="0" smtClean="0"/>
              <a:t>Santé — différences dans</a:t>
            </a:r>
            <a:endParaRPr lang="en-US" sz="8000" dirty="0" smtClean="0"/>
          </a:p>
          <a:p>
            <a:pPr lvl="1"/>
            <a:r>
              <a:rPr lang="fr-FR" sz="8000" dirty="0" smtClean="0"/>
              <a:t>L’état de santé et ses déterminants</a:t>
            </a:r>
            <a:endParaRPr lang="en-US" sz="8000" dirty="0" smtClean="0"/>
          </a:p>
          <a:p>
            <a:pPr lvl="1"/>
            <a:r>
              <a:rPr lang="fr-FR" sz="8000" dirty="0" smtClean="0"/>
              <a:t>L’utilisation des soins par rapport aux besoins</a:t>
            </a:r>
            <a:endParaRPr lang="en-US" sz="8000" dirty="0" smtClean="0"/>
          </a:p>
          <a:p>
            <a:pPr lvl="1"/>
            <a:r>
              <a:rPr lang="fr-FR" sz="8000" dirty="0" smtClean="0"/>
              <a:t>La capacité de payer pour les services</a:t>
            </a:r>
            <a:endParaRPr lang="en-US" sz="8000" dirty="0" smtClean="0"/>
          </a:p>
          <a:p>
            <a:pPr lvl="1"/>
            <a:r>
              <a:rPr lang="fr-FR" sz="8000" dirty="0" smtClean="0"/>
              <a:t>La participation des femmes et des hommes dans la gestion de la santé</a:t>
            </a:r>
            <a:endParaRPr lang="en-US" sz="8000" dirty="0" smtClean="0"/>
          </a:p>
          <a:p>
            <a:pPr>
              <a:defRPr/>
            </a:pPr>
            <a:r>
              <a:rPr lang="fr-FR" sz="8000" dirty="0" smtClean="0"/>
              <a:t>En un mot : L’analyse de genre révèle l’influence du genre, son omission et ses conséquences pour le travail en politique, programmation et planification de santé</a:t>
            </a:r>
            <a:endParaRPr lang="en-US" sz="8000" dirty="0" smtClean="0"/>
          </a:p>
          <a:p>
            <a:pPr>
              <a:defRPr/>
            </a:pPr>
            <a:endParaRPr lang="en-US" dirty="0"/>
          </a:p>
        </p:txBody>
      </p:sp>
      <p:sp>
        <p:nvSpPr>
          <p:cNvPr id="4" name="TextBox 3"/>
          <p:cNvSpPr txBox="1"/>
          <p:nvPr/>
        </p:nvSpPr>
        <p:spPr>
          <a:xfrm>
            <a:off x="314325" y="5927725"/>
            <a:ext cx="4595132" cy="461665"/>
          </a:xfrm>
          <a:prstGeom prst="rect">
            <a:avLst/>
          </a:prstGeom>
          <a:noFill/>
        </p:spPr>
        <p:txBody>
          <a:bodyPr wrap="square">
            <a:spAutoFit/>
          </a:bodyPr>
          <a:lstStyle/>
          <a:p>
            <a:pPr>
              <a:defRPr/>
            </a:pPr>
            <a:r>
              <a:rPr lang="fr-FR" sz="1200" dirty="0" smtClean="0">
                <a:solidFill>
                  <a:schemeClr val="tx1">
                    <a:lumMod val="50000"/>
                  </a:schemeClr>
                </a:solidFill>
              </a:rPr>
              <a:t>Source: PAHO (2009).  Lignes directrices pour une analyse de genre des données de santé pour la prise de décision</a:t>
            </a:r>
            <a:endParaRPr lang="fr-FR" sz="1200" dirty="0">
              <a:solidFill>
                <a:schemeClr val="tx1">
                  <a:lumMod val="50000"/>
                </a:schemeClr>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1189" y="1424066"/>
            <a:ext cx="2509903" cy="32457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753035" y="167064"/>
            <a:ext cx="7933765" cy="1143000"/>
          </a:xfrm>
        </p:spPr>
        <p:txBody>
          <a:bodyPr/>
          <a:lstStyle/>
          <a:p>
            <a:r>
              <a:rPr lang="en-US" dirty="0" err="1" smtClean="0"/>
              <a:t>Données</a:t>
            </a:r>
            <a:r>
              <a:rPr lang="en-US" dirty="0" smtClean="0"/>
              <a:t> </a:t>
            </a:r>
            <a:r>
              <a:rPr lang="en-US" dirty="0" err="1" smtClean="0"/>
              <a:t>requises</a:t>
            </a:r>
            <a:r>
              <a:rPr lang="en-US" dirty="0" smtClean="0"/>
              <a:t> pour </a:t>
            </a:r>
            <a:r>
              <a:rPr lang="en-US" dirty="0" err="1" smtClean="0"/>
              <a:t>l’analyse</a:t>
            </a:r>
            <a:r>
              <a:rPr lang="en-US" dirty="0" smtClean="0"/>
              <a:t> de genre</a:t>
            </a:r>
          </a:p>
        </p:txBody>
      </p:sp>
      <p:sp>
        <p:nvSpPr>
          <p:cNvPr id="3" name="Content Placeholder 2"/>
          <p:cNvSpPr>
            <a:spLocks noGrp="1"/>
          </p:cNvSpPr>
          <p:nvPr>
            <p:ph idx="1"/>
          </p:nvPr>
        </p:nvSpPr>
        <p:spPr>
          <a:xfrm>
            <a:off x="627529" y="1272988"/>
            <a:ext cx="8059271" cy="4289612"/>
          </a:xfrm>
        </p:spPr>
        <p:txBody>
          <a:bodyPr>
            <a:normAutofit fontScale="92500" lnSpcReduction="20000"/>
          </a:bodyPr>
          <a:lstStyle/>
          <a:p>
            <a:pPr>
              <a:defRPr/>
            </a:pPr>
            <a:r>
              <a:rPr lang="en-US" dirty="0" err="1" smtClean="0"/>
              <a:t>Quantitatives</a:t>
            </a:r>
            <a:endParaRPr lang="en-US" dirty="0" smtClean="0"/>
          </a:p>
          <a:p>
            <a:pPr lvl="1">
              <a:defRPr/>
            </a:pPr>
            <a:r>
              <a:rPr lang="fr-FR" sz="2600" dirty="0"/>
              <a:t>Collecter, rapporter et analyser les indicateurs de santé et les données de surveillance (ventilées par sexe</a:t>
            </a:r>
            <a:r>
              <a:rPr lang="en-US" sz="2600" dirty="0" smtClean="0"/>
              <a:t>)</a:t>
            </a:r>
          </a:p>
          <a:p>
            <a:pPr lvl="1">
              <a:defRPr/>
            </a:pPr>
            <a:r>
              <a:rPr lang="fr-FR" sz="2600" dirty="0"/>
              <a:t>Données sur les déterminants socioéconomiques de la santé, les résultats, les traitements utilisés, l'incidence de la morbidité et mortalité, les décideurs, les prestataires de santé formels et informels (ventilées par sexe</a:t>
            </a:r>
            <a:r>
              <a:rPr lang="en-US" sz="2600" dirty="0" smtClean="0"/>
              <a:t>)</a:t>
            </a:r>
            <a:endParaRPr lang="en-US" sz="2600" dirty="0"/>
          </a:p>
          <a:p>
            <a:pPr lvl="1"/>
            <a:r>
              <a:rPr lang="fr-FR" sz="2600" dirty="0"/>
              <a:t>Lorsque cela est possible, ventilation supplémentaire par emplacement géographique, âge, revenu, ethnicité et éducation</a:t>
            </a:r>
            <a:endParaRPr lang="en-US" sz="2600" dirty="0"/>
          </a:p>
        </p:txBody>
      </p:sp>
      <p:sp>
        <p:nvSpPr>
          <p:cNvPr id="4" name="TextBox 3"/>
          <p:cNvSpPr txBox="1"/>
          <p:nvPr/>
        </p:nvSpPr>
        <p:spPr>
          <a:xfrm>
            <a:off x="314325" y="5927725"/>
            <a:ext cx="4290332" cy="646331"/>
          </a:xfrm>
          <a:prstGeom prst="rect">
            <a:avLst/>
          </a:prstGeom>
          <a:noFill/>
        </p:spPr>
        <p:txBody>
          <a:bodyPr wrap="square">
            <a:spAutoFit/>
          </a:bodyPr>
          <a:lstStyle/>
          <a:p>
            <a:pPr>
              <a:defRPr/>
            </a:pPr>
            <a:r>
              <a:rPr lang="en-US" sz="1200" dirty="0" smtClean="0">
                <a:solidFill>
                  <a:schemeClr val="tx1">
                    <a:lumMod val="50000"/>
                  </a:schemeClr>
                </a:solidFill>
              </a:rPr>
              <a:t>Source: PAHO </a:t>
            </a:r>
            <a:r>
              <a:rPr lang="en-US" sz="1200" dirty="0">
                <a:solidFill>
                  <a:schemeClr val="tx1">
                    <a:lumMod val="50000"/>
                  </a:schemeClr>
                </a:solidFill>
              </a:rPr>
              <a:t>(2009). </a:t>
            </a:r>
            <a:r>
              <a:rPr lang="fr-FR" sz="1200" dirty="0">
                <a:solidFill>
                  <a:schemeClr val="tx1">
                    <a:lumMod val="50000"/>
                  </a:schemeClr>
                </a:solidFill>
              </a:rPr>
              <a:t>Lignes directrices pour une analyse de genre des données de santé pour la prise de décision</a:t>
            </a:r>
          </a:p>
          <a:p>
            <a:pPr>
              <a:defRPr/>
            </a:pPr>
            <a:r>
              <a:rPr lang="en-US" sz="1200" dirty="0" smtClean="0">
                <a:solidFill>
                  <a:schemeClr val="tx1">
                    <a:lumMod val="50000"/>
                  </a:schemeClr>
                </a:solidFill>
              </a:rPr>
              <a:t>.  </a:t>
            </a:r>
            <a:endParaRPr lang="en-US" sz="1200" dirty="0">
              <a:solidFill>
                <a:schemeClr val="tx1">
                  <a:lumMod val="50000"/>
                </a:schemeClr>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p:cNvGraphicFramePr>
          <p:nvPr>
            <p:extLst>
              <p:ext uri="{D42A27DB-BD31-4B8C-83A1-F6EECF244321}">
                <p14:modId xmlns:p14="http://schemas.microsoft.com/office/powerpoint/2010/main" val="3022184505"/>
              </p:ext>
            </p:extLst>
          </p:nvPr>
        </p:nvGraphicFramePr>
        <p:xfrm>
          <a:off x="254701" y="356260"/>
          <a:ext cx="4685434" cy="277267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p:cNvGraphicFramePr>
            <a:graphicFrameLocks/>
          </p:cNvGraphicFramePr>
          <p:nvPr>
            <p:extLst>
              <p:ext uri="{D42A27DB-BD31-4B8C-83A1-F6EECF244321}">
                <p14:modId xmlns:p14="http://schemas.microsoft.com/office/powerpoint/2010/main" val="2018894700"/>
              </p:ext>
            </p:extLst>
          </p:nvPr>
        </p:nvGraphicFramePr>
        <p:xfrm>
          <a:off x="4140927" y="2880361"/>
          <a:ext cx="4713204" cy="2738808"/>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Box 1"/>
          <p:cNvSpPr txBox="1"/>
          <p:nvPr/>
        </p:nvSpPr>
        <p:spPr>
          <a:xfrm>
            <a:off x="5201392" y="338451"/>
            <a:ext cx="3348842" cy="2554545"/>
          </a:xfrm>
          <a:prstGeom prst="rect">
            <a:avLst/>
          </a:prstGeom>
          <a:noFill/>
        </p:spPr>
        <p:txBody>
          <a:bodyPr wrap="square" rtlCol="0">
            <a:spAutoFit/>
          </a:bodyPr>
          <a:lstStyle/>
          <a:p>
            <a:r>
              <a:rPr lang="fr-FR" sz="3200" dirty="0"/>
              <a:t>Pourquoi vouloir analyser et rapporter les données selon le sexe </a:t>
            </a:r>
            <a:r>
              <a:rPr lang="en-US" sz="3200" dirty="0" smtClean="0"/>
              <a:t>? </a:t>
            </a:r>
            <a:endParaRPr lang="en-US" sz="3200" dirty="0"/>
          </a:p>
        </p:txBody>
      </p:sp>
    </p:spTree>
    <p:extLst>
      <p:ext uri="{BB962C8B-B14F-4D97-AF65-F5344CB8AC3E}">
        <p14:creationId xmlns:p14="http://schemas.microsoft.com/office/powerpoint/2010/main" val="39875262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txBox="1">
            <a:spLocks/>
          </p:cNvSpPr>
          <p:nvPr/>
        </p:nvSpPr>
        <p:spPr bwMode="auto">
          <a:xfrm>
            <a:off x="923924" y="370112"/>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3600" dirty="0" err="1"/>
              <a:t>Données</a:t>
            </a:r>
            <a:r>
              <a:rPr lang="en-US" sz="3600" dirty="0"/>
              <a:t> </a:t>
            </a:r>
            <a:r>
              <a:rPr lang="en-US" sz="3600" dirty="0" err="1"/>
              <a:t>requises</a:t>
            </a:r>
            <a:r>
              <a:rPr lang="en-US" sz="3600" dirty="0"/>
              <a:t> pour </a:t>
            </a:r>
            <a:r>
              <a:rPr lang="en-US" sz="3600" dirty="0" err="1"/>
              <a:t>l’analyse</a:t>
            </a:r>
            <a:r>
              <a:rPr lang="en-US" sz="3600" dirty="0"/>
              <a:t> de genre</a:t>
            </a:r>
            <a:endParaRPr lang="en-US" sz="3600" b="1" dirty="0"/>
          </a:p>
        </p:txBody>
      </p:sp>
      <p:sp>
        <p:nvSpPr>
          <p:cNvPr id="8" name="Content Placeholder 2"/>
          <p:cNvSpPr txBox="1">
            <a:spLocks/>
          </p:cNvSpPr>
          <p:nvPr/>
        </p:nvSpPr>
        <p:spPr>
          <a:xfrm>
            <a:off x="923925" y="1480280"/>
            <a:ext cx="7762875" cy="3962400"/>
          </a:xfrm>
          <a:prstGeom prst="rect">
            <a:avLst/>
          </a:prstGeom>
        </p:spPr>
        <p:txBody>
          <a:bodyPr>
            <a:normAutofit fontScale="92500" lnSpcReduction="10000"/>
          </a:bodyPr>
          <a:lstStyle>
            <a:lvl1pPr marL="342900" indent="-342900" algn="l" rtl="0" eaLnBrk="0" fontAlgn="base" hangingPunct="0">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a:lstStyle>
          <a:p>
            <a:pPr>
              <a:defRPr/>
            </a:pPr>
            <a:r>
              <a:rPr lang="fr-FR" dirty="0" smtClean="0"/>
              <a:t>Qualitatives</a:t>
            </a:r>
          </a:p>
          <a:p>
            <a:pPr lvl="1">
              <a:defRPr/>
            </a:pPr>
            <a:r>
              <a:rPr lang="fr-FR" dirty="0" smtClean="0"/>
              <a:t>Informations sur les expériences et points de vue personnels </a:t>
            </a:r>
          </a:p>
          <a:p>
            <a:pPr lvl="1">
              <a:defRPr/>
            </a:pPr>
            <a:r>
              <a:rPr lang="fr-FR" dirty="0" smtClean="0"/>
              <a:t>Renseignements détaillés sur les motivations, attitudes, comportements, choix, etc.</a:t>
            </a:r>
          </a:p>
          <a:p>
            <a:pPr lvl="1">
              <a:defRPr/>
            </a:pPr>
            <a:r>
              <a:rPr lang="fr-FR" dirty="0" smtClean="0"/>
              <a:t>Chercher à savoir le pourquoi ou le comment </a:t>
            </a:r>
          </a:p>
          <a:p>
            <a:pPr lvl="1">
              <a:defRPr/>
            </a:pPr>
            <a:r>
              <a:rPr lang="fr-FR" dirty="0" smtClean="0"/>
              <a:t>Dans ce cas, la signification et la contextualisation des rôles et des normes liés au genre et pourquoi les gens agissent comme ils le font au sein du système de santé</a:t>
            </a:r>
            <a:endParaRPr lang="fr-FR" dirty="0"/>
          </a:p>
        </p:txBody>
      </p:sp>
      <p:sp>
        <p:nvSpPr>
          <p:cNvPr id="9" name="TextBox 8"/>
          <p:cNvSpPr txBox="1"/>
          <p:nvPr/>
        </p:nvSpPr>
        <p:spPr>
          <a:xfrm>
            <a:off x="314325" y="5927725"/>
            <a:ext cx="4856389" cy="461665"/>
          </a:xfrm>
          <a:prstGeom prst="rect">
            <a:avLst/>
          </a:prstGeom>
          <a:noFill/>
        </p:spPr>
        <p:txBody>
          <a:bodyPr wrap="square">
            <a:spAutoFit/>
          </a:bodyPr>
          <a:lstStyle/>
          <a:p>
            <a:pPr>
              <a:defRPr/>
            </a:pPr>
            <a:r>
              <a:rPr lang="en-US" sz="1200" dirty="0" smtClean="0">
                <a:solidFill>
                  <a:schemeClr val="tx1">
                    <a:lumMod val="50000"/>
                  </a:schemeClr>
                </a:solidFill>
              </a:rPr>
              <a:t>Source: PAHO </a:t>
            </a:r>
            <a:r>
              <a:rPr lang="en-US" sz="1200" dirty="0">
                <a:solidFill>
                  <a:schemeClr val="tx1">
                    <a:lumMod val="50000"/>
                  </a:schemeClr>
                </a:solidFill>
              </a:rPr>
              <a:t>(2009). </a:t>
            </a:r>
            <a:r>
              <a:rPr lang="fr-FR" sz="1200" dirty="0">
                <a:solidFill>
                  <a:schemeClr val="tx1">
                    <a:lumMod val="50000"/>
                  </a:schemeClr>
                </a:solidFill>
              </a:rPr>
              <a:t>Lignes directrices pour une analyse de genre des données de santé pour la prise de </a:t>
            </a:r>
            <a:r>
              <a:rPr lang="fr-FR" sz="1200" dirty="0" smtClean="0">
                <a:solidFill>
                  <a:schemeClr val="tx1">
                    <a:lumMod val="50000"/>
                  </a:schemeClr>
                </a:solidFill>
              </a:rPr>
              <a:t>décision</a:t>
            </a:r>
            <a:r>
              <a:rPr lang="en-US" sz="1200" dirty="0" smtClean="0">
                <a:solidFill>
                  <a:schemeClr val="tx1">
                    <a:lumMod val="50000"/>
                  </a:schemeClr>
                </a:solidFill>
              </a:rPr>
              <a:t>.  </a:t>
            </a:r>
            <a:endParaRPr lang="en-US" sz="1200" dirty="0">
              <a:solidFill>
                <a:schemeClr val="tx1">
                  <a:lumMod val="50000"/>
                </a:schemeClr>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3848" y="6011034"/>
            <a:ext cx="7165295" cy="71952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accent4">
                    <a:lumMod val="10000"/>
                  </a:schemeClr>
                </a:solidFill>
              </a:rPr>
              <a:t>Quelles</a:t>
            </a:r>
            <a:r>
              <a:rPr lang="en-US" dirty="0" smtClean="0">
                <a:solidFill>
                  <a:schemeClr val="accent4">
                    <a:lumMod val="10000"/>
                  </a:schemeClr>
                </a:solidFill>
              </a:rPr>
              <a:t> </a:t>
            </a:r>
            <a:r>
              <a:rPr lang="en-US" dirty="0" err="1" smtClean="0">
                <a:solidFill>
                  <a:schemeClr val="accent4">
                    <a:lumMod val="10000"/>
                  </a:schemeClr>
                </a:solidFill>
              </a:rPr>
              <a:t>sont</a:t>
            </a:r>
            <a:r>
              <a:rPr lang="en-US" dirty="0" smtClean="0">
                <a:solidFill>
                  <a:schemeClr val="accent4">
                    <a:lumMod val="10000"/>
                  </a:schemeClr>
                </a:solidFill>
              </a:rPr>
              <a:t> la nature et magnitude du </a:t>
            </a:r>
            <a:r>
              <a:rPr lang="fr-FR" dirty="0">
                <a:solidFill>
                  <a:schemeClr val="accent4">
                    <a:lumMod val="10000"/>
                  </a:schemeClr>
                </a:solidFill>
              </a:rPr>
              <a:t>problème et pourquoi </a:t>
            </a:r>
            <a:r>
              <a:rPr lang="fr-FR" dirty="0" smtClean="0">
                <a:solidFill>
                  <a:schemeClr val="accent4">
                    <a:lumMod val="10000"/>
                  </a:schemeClr>
                </a:solidFill>
              </a:rPr>
              <a:t/>
            </a:r>
            <a:br>
              <a:rPr lang="fr-FR" dirty="0" smtClean="0">
                <a:solidFill>
                  <a:schemeClr val="accent4">
                    <a:lumMod val="10000"/>
                  </a:schemeClr>
                </a:solidFill>
              </a:rPr>
            </a:br>
            <a:r>
              <a:rPr lang="fr-FR" dirty="0" smtClean="0">
                <a:solidFill>
                  <a:schemeClr val="accent4">
                    <a:lumMod val="10000"/>
                  </a:schemeClr>
                </a:solidFill>
              </a:rPr>
              <a:t>existe-</a:t>
            </a:r>
            <a:r>
              <a:rPr lang="fr-FR" dirty="0" err="1" smtClean="0">
                <a:solidFill>
                  <a:schemeClr val="accent4">
                    <a:lumMod val="10000"/>
                  </a:schemeClr>
                </a:solidFill>
              </a:rPr>
              <a:t>t’il</a:t>
            </a:r>
            <a:r>
              <a:rPr lang="fr-FR" dirty="0" smtClean="0">
                <a:solidFill>
                  <a:schemeClr val="accent4">
                    <a:lumMod val="10000"/>
                  </a:schemeClr>
                </a:solidFill>
              </a:rPr>
              <a:t> </a:t>
            </a:r>
            <a:r>
              <a:rPr lang="en-US" dirty="0" smtClean="0">
                <a:solidFill>
                  <a:schemeClr val="accent4">
                    <a:lumMod val="10000"/>
                  </a:schemeClr>
                </a:solidFill>
              </a:rPr>
              <a:t>?</a:t>
            </a:r>
            <a:endParaRPr lang="en-US" dirty="0">
              <a:solidFill>
                <a:schemeClr val="accent4">
                  <a:lumMod val="10000"/>
                </a:schemeClr>
              </a:solidFill>
            </a:endParaRPr>
          </a:p>
        </p:txBody>
      </p:sp>
      <p:sp>
        <p:nvSpPr>
          <p:cNvPr id="4" name="Rectangle 3"/>
          <p:cNvSpPr/>
          <p:nvPr/>
        </p:nvSpPr>
        <p:spPr>
          <a:xfrm>
            <a:off x="2413416" y="5291506"/>
            <a:ext cx="6505727" cy="71952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chemeClr val="accent4">
                    <a:lumMod val="10000"/>
                  </a:schemeClr>
                </a:solidFill>
              </a:rPr>
              <a:t>Quelles interventions peuvent fonctionner</a:t>
            </a:r>
            <a:r>
              <a:rPr lang="en-US" dirty="0" smtClean="0">
                <a:solidFill>
                  <a:schemeClr val="accent4">
                    <a:lumMod val="10000"/>
                  </a:schemeClr>
                </a:solidFill>
              </a:rPr>
              <a:t>? (</a:t>
            </a:r>
            <a:r>
              <a:rPr lang="fr-FR" dirty="0">
                <a:solidFill>
                  <a:schemeClr val="accent4">
                    <a:lumMod val="10000"/>
                  </a:schemeClr>
                </a:solidFill>
              </a:rPr>
              <a:t>Efficacité et utilité</a:t>
            </a:r>
            <a:r>
              <a:rPr lang="en-US" dirty="0" smtClean="0">
                <a:solidFill>
                  <a:schemeClr val="accent4">
                    <a:lumMod val="10000"/>
                  </a:schemeClr>
                </a:solidFill>
              </a:rPr>
              <a:t>)</a:t>
            </a:r>
            <a:endParaRPr lang="en-US" dirty="0">
              <a:solidFill>
                <a:schemeClr val="accent4">
                  <a:lumMod val="10000"/>
                </a:schemeClr>
              </a:solidFill>
            </a:endParaRPr>
          </a:p>
        </p:txBody>
      </p:sp>
      <p:sp>
        <p:nvSpPr>
          <p:cNvPr id="5" name="Rectangle 4"/>
          <p:cNvSpPr/>
          <p:nvPr/>
        </p:nvSpPr>
        <p:spPr>
          <a:xfrm>
            <a:off x="2938073" y="4568232"/>
            <a:ext cx="5981070" cy="71952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4">
                    <a:lumMod val="10000"/>
                  </a:schemeClr>
                </a:solidFill>
              </a:rPr>
              <a:t>De </a:t>
            </a:r>
            <a:r>
              <a:rPr lang="en-US" dirty="0" err="1" smtClean="0">
                <a:solidFill>
                  <a:schemeClr val="accent4">
                    <a:lumMod val="10000"/>
                  </a:schemeClr>
                </a:solidFill>
              </a:rPr>
              <a:t>quelles</a:t>
            </a:r>
            <a:r>
              <a:rPr lang="en-US" dirty="0" smtClean="0">
                <a:solidFill>
                  <a:schemeClr val="accent4">
                    <a:lumMod val="10000"/>
                  </a:schemeClr>
                </a:solidFill>
              </a:rPr>
              <a:t> interventions et </a:t>
            </a:r>
            <a:r>
              <a:rPr lang="en-US" dirty="0" err="1" smtClean="0">
                <a:solidFill>
                  <a:schemeClr val="accent4">
                    <a:lumMod val="10000"/>
                  </a:schemeClr>
                </a:solidFill>
              </a:rPr>
              <a:t>ressources</a:t>
            </a:r>
            <a:r>
              <a:rPr lang="en-US" dirty="0" smtClean="0">
                <a:solidFill>
                  <a:schemeClr val="accent4">
                    <a:lumMod val="10000"/>
                  </a:schemeClr>
                </a:solidFill>
              </a:rPr>
              <a:t> </a:t>
            </a:r>
            <a:r>
              <a:rPr lang="en-US" dirty="0" err="1" smtClean="0">
                <a:solidFill>
                  <a:schemeClr val="accent4">
                    <a:lumMod val="10000"/>
                  </a:schemeClr>
                </a:solidFill>
              </a:rPr>
              <a:t>avons</a:t>
            </a:r>
            <a:r>
              <a:rPr lang="en-US" dirty="0" smtClean="0">
                <a:solidFill>
                  <a:schemeClr val="accent4">
                    <a:lumMod val="10000"/>
                  </a:schemeClr>
                </a:solidFill>
              </a:rPr>
              <a:t>-nous </a:t>
            </a:r>
            <a:r>
              <a:rPr lang="en-US" dirty="0" err="1" smtClean="0">
                <a:solidFill>
                  <a:schemeClr val="accent4">
                    <a:lumMod val="10000"/>
                  </a:schemeClr>
                </a:solidFill>
              </a:rPr>
              <a:t>besoin</a:t>
            </a:r>
            <a:r>
              <a:rPr lang="en-US" dirty="0" smtClean="0">
                <a:solidFill>
                  <a:schemeClr val="accent4">
                    <a:lumMod val="10000"/>
                  </a:schemeClr>
                </a:solidFill>
              </a:rPr>
              <a:t>?</a:t>
            </a:r>
            <a:endParaRPr lang="en-US" dirty="0">
              <a:solidFill>
                <a:schemeClr val="accent4">
                  <a:lumMod val="10000"/>
                </a:schemeClr>
              </a:solidFill>
            </a:endParaRPr>
          </a:p>
        </p:txBody>
      </p:sp>
      <p:sp>
        <p:nvSpPr>
          <p:cNvPr id="6" name="Rectangle 5"/>
          <p:cNvSpPr/>
          <p:nvPr/>
        </p:nvSpPr>
        <p:spPr>
          <a:xfrm>
            <a:off x="3552669" y="3848704"/>
            <a:ext cx="5366474" cy="71952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accent4">
                    <a:lumMod val="10000"/>
                  </a:schemeClr>
                </a:solidFill>
              </a:rPr>
              <a:t>Qu’est-ce</a:t>
            </a:r>
            <a:r>
              <a:rPr lang="en-US" dirty="0" smtClean="0">
                <a:solidFill>
                  <a:schemeClr val="accent4">
                    <a:lumMod val="10000"/>
                  </a:schemeClr>
                </a:solidFill>
              </a:rPr>
              <a:t> </a:t>
            </a:r>
            <a:r>
              <a:rPr lang="en-US" dirty="0" err="1" smtClean="0">
                <a:solidFill>
                  <a:schemeClr val="accent4">
                    <a:lumMod val="10000"/>
                  </a:schemeClr>
                </a:solidFill>
              </a:rPr>
              <a:t>que</a:t>
            </a:r>
            <a:r>
              <a:rPr lang="en-US" dirty="0" smtClean="0">
                <a:solidFill>
                  <a:schemeClr val="accent4">
                    <a:lumMod val="10000"/>
                  </a:schemeClr>
                </a:solidFill>
              </a:rPr>
              <a:t> nous </a:t>
            </a:r>
            <a:r>
              <a:rPr lang="en-US" dirty="0" err="1" smtClean="0">
                <a:solidFill>
                  <a:schemeClr val="accent4">
                    <a:lumMod val="10000"/>
                  </a:schemeClr>
                </a:solidFill>
              </a:rPr>
              <a:t>sommes</a:t>
            </a:r>
            <a:r>
              <a:rPr lang="en-US" dirty="0" smtClean="0">
                <a:solidFill>
                  <a:schemeClr val="accent4">
                    <a:lumMod val="10000"/>
                  </a:schemeClr>
                </a:solidFill>
              </a:rPr>
              <a:t> en train de faire?</a:t>
            </a:r>
            <a:endParaRPr lang="en-US" dirty="0">
              <a:solidFill>
                <a:schemeClr val="accent4">
                  <a:lumMod val="10000"/>
                </a:schemeClr>
              </a:solidFill>
            </a:endParaRPr>
          </a:p>
        </p:txBody>
      </p:sp>
      <p:sp>
        <p:nvSpPr>
          <p:cNvPr id="7" name="Rectangle 6"/>
          <p:cNvSpPr/>
          <p:nvPr/>
        </p:nvSpPr>
        <p:spPr>
          <a:xfrm>
            <a:off x="4167266" y="3129176"/>
            <a:ext cx="4751877" cy="71952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chemeClr val="accent4">
                    <a:lumMod val="10000"/>
                  </a:schemeClr>
                </a:solidFill>
              </a:rPr>
              <a:t>Sommes-nous en train d’appliquer le programme comme prévu</a:t>
            </a:r>
            <a:r>
              <a:rPr lang="en-US" dirty="0" smtClean="0">
                <a:solidFill>
                  <a:schemeClr val="accent4">
                    <a:lumMod val="10000"/>
                  </a:schemeClr>
                </a:solidFill>
              </a:rPr>
              <a:t>?</a:t>
            </a:r>
            <a:endParaRPr lang="en-US" dirty="0">
              <a:solidFill>
                <a:schemeClr val="accent4">
                  <a:lumMod val="10000"/>
                </a:schemeClr>
              </a:solidFill>
            </a:endParaRPr>
          </a:p>
        </p:txBody>
      </p:sp>
      <p:sp>
        <p:nvSpPr>
          <p:cNvPr id="8" name="Rectangle 7"/>
          <p:cNvSpPr/>
          <p:nvPr/>
        </p:nvSpPr>
        <p:spPr>
          <a:xfrm>
            <a:off x="4766872" y="2409648"/>
            <a:ext cx="4152271" cy="719528"/>
          </a:xfrm>
          <a:prstGeom prst="rect">
            <a:avLst/>
          </a:prstGeom>
          <a:solidFill>
            <a:schemeClr val="accent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chemeClr val="accent4">
                    <a:lumMod val="10000"/>
                  </a:schemeClr>
                </a:solidFill>
              </a:rPr>
              <a:t>Les interventions fonctionnent-elles/</a:t>
            </a:r>
            <a:r>
              <a:rPr lang="fr-FR" dirty="0" err="1">
                <a:solidFill>
                  <a:schemeClr val="accent4">
                    <a:lumMod val="10000"/>
                  </a:schemeClr>
                </a:solidFill>
              </a:rPr>
              <a:t>font-elles</a:t>
            </a:r>
            <a:r>
              <a:rPr lang="fr-FR" dirty="0">
                <a:solidFill>
                  <a:schemeClr val="accent4">
                    <a:lumMod val="10000"/>
                  </a:schemeClr>
                </a:solidFill>
              </a:rPr>
              <a:t> une différence</a:t>
            </a:r>
            <a:r>
              <a:rPr lang="en-US" dirty="0" smtClean="0">
                <a:solidFill>
                  <a:schemeClr val="accent4">
                    <a:lumMod val="10000"/>
                  </a:schemeClr>
                </a:solidFill>
              </a:rPr>
              <a:t>?</a:t>
            </a:r>
            <a:endParaRPr lang="en-US" dirty="0">
              <a:solidFill>
                <a:schemeClr val="accent4">
                  <a:lumMod val="10000"/>
                </a:schemeClr>
              </a:solidFill>
            </a:endParaRPr>
          </a:p>
        </p:txBody>
      </p:sp>
      <p:sp>
        <p:nvSpPr>
          <p:cNvPr id="9" name="Rectangle 8"/>
          <p:cNvSpPr/>
          <p:nvPr/>
        </p:nvSpPr>
        <p:spPr>
          <a:xfrm>
            <a:off x="5336495" y="1526923"/>
            <a:ext cx="3582647" cy="882725"/>
          </a:xfrm>
          <a:prstGeom prst="rect">
            <a:avLst/>
          </a:prstGeom>
          <a:solidFill>
            <a:schemeClr val="accent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chemeClr val="accent4">
                    <a:lumMod val="10000"/>
                  </a:schemeClr>
                </a:solidFill>
              </a:rPr>
              <a:t>Les efforts sont-ils mis en œuvre à une échelle suffisamment grande</a:t>
            </a:r>
            <a:r>
              <a:rPr lang="en-US" dirty="0" smtClean="0">
                <a:solidFill>
                  <a:schemeClr val="accent4">
                    <a:lumMod val="10000"/>
                  </a:schemeClr>
                </a:solidFill>
              </a:rPr>
              <a:t>?</a:t>
            </a:r>
            <a:endParaRPr lang="en-US" dirty="0">
              <a:solidFill>
                <a:schemeClr val="accent4">
                  <a:lumMod val="10000"/>
                </a:schemeClr>
              </a:solidFill>
            </a:endParaRPr>
          </a:p>
        </p:txBody>
      </p:sp>
      <p:sp>
        <p:nvSpPr>
          <p:cNvPr id="11" name="TextBox 10"/>
          <p:cNvSpPr txBox="1"/>
          <p:nvPr/>
        </p:nvSpPr>
        <p:spPr>
          <a:xfrm>
            <a:off x="1259173" y="4038792"/>
            <a:ext cx="2293496" cy="400110"/>
          </a:xfrm>
          <a:prstGeom prst="rect">
            <a:avLst/>
          </a:prstGeom>
          <a:noFill/>
        </p:spPr>
        <p:txBody>
          <a:bodyPr wrap="square" rtlCol="0">
            <a:spAutoFit/>
          </a:bodyPr>
          <a:lstStyle/>
          <a:p>
            <a:r>
              <a:rPr lang="fr-FR" sz="2000" dirty="0" smtClean="0"/>
              <a:t>                Activités</a:t>
            </a:r>
            <a:endParaRPr lang="en-US" sz="2000" dirty="0"/>
          </a:p>
        </p:txBody>
      </p:sp>
      <p:sp>
        <p:nvSpPr>
          <p:cNvPr id="12" name="TextBox 11"/>
          <p:cNvSpPr txBox="1"/>
          <p:nvPr/>
        </p:nvSpPr>
        <p:spPr>
          <a:xfrm>
            <a:off x="434714" y="4731461"/>
            <a:ext cx="2293496" cy="400110"/>
          </a:xfrm>
          <a:prstGeom prst="rect">
            <a:avLst/>
          </a:prstGeom>
          <a:noFill/>
        </p:spPr>
        <p:txBody>
          <a:bodyPr wrap="square" rtlCol="0">
            <a:spAutoFit/>
          </a:bodyPr>
          <a:lstStyle/>
          <a:p>
            <a:pPr algn="r"/>
            <a:r>
              <a:rPr lang="en-US" sz="2000" dirty="0" err="1" smtClean="0"/>
              <a:t>Intrants</a:t>
            </a:r>
            <a:endParaRPr lang="en-US" sz="2000" dirty="0"/>
          </a:p>
        </p:txBody>
      </p:sp>
      <p:sp>
        <p:nvSpPr>
          <p:cNvPr id="13" name="TextBox 12"/>
          <p:cNvSpPr txBox="1"/>
          <p:nvPr/>
        </p:nvSpPr>
        <p:spPr>
          <a:xfrm>
            <a:off x="1873770" y="3304274"/>
            <a:ext cx="2293496" cy="400110"/>
          </a:xfrm>
          <a:prstGeom prst="rect">
            <a:avLst/>
          </a:prstGeom>
          <a:noFill/>
        </p:spPr>
        <p:txBody>
          <a:bodyPr wrap="square" rtlCol="0">
            <a:spAutoFit/>
          </a:bodyPr>
          <a:lstStyle/>
          <a:p>
            <a:pPr algn="r"/>
            <a:r>
              <a:rPr lang="en-US" sz="2000" dirty="0" err="1" smtClean="0"/>
              <a:t>Extrants</a:t>
            </a:r>
            <a:endParaRPr lang="en-US" sz="2000" dirty="0"/>
          </a:p>
        </p:txBody>
      </p:sp>
      <p:sp>
        <p:nvSpPr>
          <p:cNvPr id="14" name="TextBox 13"/>
          <p:cNvSpPr txBox="1"/>
          <p:nvPr/>
        </p:nvSpPr>
        <p:spPr>
          <a:xfrm>
            <a:off x="2450891" y="2621172"/>
            <a:ext cx="2293496" cy="400110"/>
          </a:xfrm>
          <a:prstGeom prst="rect">
            <a:avLst/>
          </a:prstGeom>
          <a:noFill/>
        </p:spPr>
        <p:txBody>
          <a:bodyPr wrap="square" rtlCol="0">
            <a:spAutoFit/>
          </a:bodyPr>
          <a:lstStyle/>
          <a:p>
            <a:pPr algn="r"/>
            <a:r>
              <a:rPr lang="fr-FR" sz="2000" dirty="0" smtClean="0"/>
              <a:t>Résultats</a:t>
            </a:r>
            <a:endParaRPr lang="en-US" sz="2000" dirty="0"/>
          </a:p>
        </p:txBody>
      </p:sp>
      <p:sp>
        <p:nvSpPr>
          <p:cNvPr id="15" name="TextBox 14"/>
          <p:cNvSpPr txBox="1"/>
          <p:nvPr/>
        </p:nvSpPr>
        <p:spPr>
          <a:xfrm>
            <a:off x="2728210" y="1668796"/>
            <a:ext cx="2683237" cy="707886"/>
          </a:xfrm>
          <a:prstGeom prst="rect">
            <a:avLst/>
          </a:prstGeom>
          <a:noFill/>
        </p:spPr>
        <p:txBody>
          <a:bodyPr wrap="square" rtlCol="0">
            <a:spAutoFit/>
          </a:bodyPr>
          <a:lstStyle/>
          <a:p>
            <a:r>
              <a:rPr lang="fr-FR" sz="2000" dirty="0" smtClean="0"/>
              <a:t>      Suivi </a:t>
            </a:r>
            <a:r>
              <a:rPr lang="fr-FR" sz="2000" dirty="0"/>
              <a:t>des résultats </a:t>
            </a:r>
            <a:endParaRPr lang="fr-FR" sz="2000" dirty="0" smtClean="0"/>
          </a:p>
          <a:p>
            <a:r>
              <a:rPr lang="fr-FR" sz="2000" dirty="0" smtClean="0"/>
              <a:t>              et </a:t>
            </a:r>
            <a:r>
              <a:rPr lang="fr-FR" sz="2000" dirty="0"/>
              <a:t>de l’impact</a:t>
            </a:r>
            <a:endParaRPr lang="en-US" sz="2000" dirty="0"/>
          </a:p>
        </p:txBody>
      </p:sp>
      <p:sp>
        <p:nvSpPr>
          <p:cNvPr id="20" name="TextBox 19"/>
          <p:cNvSpPr txBox="1"/>
          <p:nvPr/>
        </p:nvSpPr>
        <p:spPr>
          <a:xfrm>
            <a:off x="809469" y="449705"/>
            <a:ext cx="7435119" cy="1077218"/>
          </a:xfrm>
          <a:prstGeom prst="rect">
            <a:avLst/>
          </a:prstGeom>
          <a:noFill/>
        </p:spPr>
        <p:txBody>
          <a:bodyPr wrap="square" rtlCol="0">
            <a:spAutoFit/>
          </a:bodyPr>
          <a:lstStyle/>
          <a:p>
            <a:r>
              <a:rPr lang="fr-FR" sz="3200" b="1" dirty="0"/>
              <a:t>Approche des questions de santé </a:t>
            </a:r>
            <a:r>
              <a:rPr lang="fr-FR" sz="3200" b="1" dirty="0" smtClean="0"/>
              <a:t>publique au </a:t>
            </a:r>
            <a:r>
              <a:rPr lang="fr-FR" sz="3200" b="1" dirty="0"/>
              <a:t>S&amp;E du genre</a:t>
            </a:r>
            <a:endParaRPr lang="en-US" sz="3200" dirty="0"/>
          </a:p>
        </p:txBody>
      </p:sp>
      <p:sp>
        <p:nvSpPr>
          <p:cNvPr id="21" name="TextBox 20"/>
          <p:cNvSpPr txBox="1"/>
          <p:nvPr/>
        </p:nvSpPr>
        <p:spPr>
          <a:xfrm>
            <a:off x="164892" y="4931516"/>
            <a:ext cx="1416570" cy="2231380"/>
          </a:xfrm>
          <a:prstGeom prst="rect">
            <a:avLst/>
          </a:prstGeom>
          <a:noFill/>
        </p:spPr>
        <p:txBody>
          <a:bodyPr wrap="square" rtlCol="0">
            <a:spAutoFit/>
          </a:bodyPr>
          <a:lstStyle/>
          <a:p>
            <a:r>
              <a:rPr lang="fr-FR" sz="1100" dirty="0"/>
              <a:t>Source : Adapté de </a:t>
            </a:r>
            <a:r>
              <a:rPr lang="fr-FR" sz="1100" dirty="0" err="1"/>
              <a:t>Rugg</a:t>
            </a:r>
            <a:r>
              <a:rPr lang="fr-FR" sz="1100" dirty="0"/>
              <a:t> et al., (2004). Progrès globaux en suivi et évaluation </a:t>
            </a:r>
            <a:r>
              <a:rPr lang="fr-FR" sz="1100" dirty="0">
                <a:solidFill>
                  <a:schemeClr val="bg2"/>
                </a:solidFill>
              </a:rPr>
              <a:t>du VIH/SIDA. Nouvelles directions pour l’évaluation. Hoboken, Périodiques NJ, </a:t>
            </a:r>
            <a:r>
              <a:rPr lang="fr-FR" sz="1100" dirty="0" err="1">
                <a:solidFill>
                  <a:schemeClr val="bg2"/>
                </a:solidFill>
              </a:rPr>
              <a:t>Wiley</a:t>
            </a:r>
            <a:r>
              <a:rPr lang="fr-FR" sz="1100" dirty="0">
                <a:solidFill>
                  <a:schemeClr val="bg2"/>
                </a:solidFill>
              </a:rPr>
              <a:t>, </a:t>
            </a:r>
            <a:r>
              <a:rPr lang="fr-FR" sz="1100" dirty="0" err="1">
                <a:solidFill>
                  <a:schemeClr val="bg2"/>
                </a:solidFill>
              </a:rPr>
              <a:t>Inc</a:t>
            </a:r>
            <a:r>
              <a:rPr lang="en-US" sz="1100" dirty="0" smtClean="0">
                <a:solidFill>
                  <a:schemeClr val="bg2"/>
                </a:solidFill>
              </a:rPr>
              <a:t>.</a:t>
            </a:r>
            <a:endParaRPr lang="en-US" sz="1100" dirty="0">
              <a:solidFill>
                <a:schemeClr val="bg2"/>
              </a:solidFill>
            </a:endParaRPr>
          </a:p>
          <a:p>
            <a:endParaRPr lang="en-US" dirty="0">
              <a:solidFill>
                <a:schemeClr val="accent4">
                  <a:lumMod val="10000"/>
                </a:schemeClr>
              </a:solidFill>
            </a:endParaRPr>
          </a:p>
        </p:txBody>
      </p:sp>
    </p:spTree>
    <p:extLst>
      <p:ext uri="{BB962C8B-B14F-4D97-AF65-F5344CB8AC3E}">
        <p14:creationId xmlns:p14="http://schemas.microsoft.com/office/powerpoint/2010/main" val="34352623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923925" y="122238"/>
            <a:ext cx="7762875" cy="1143000"/>
          </a:xfrm>
        </p:spPr>
        <p:txBody>
          <a:bodyPr/>
          <a:lstStyle/>
          <a:p>
            <a:r>
              <a:rPr lang="en-US" dirty="0" err="1" smtClean="0"/>
              <a:t>Exemples</a:t>
            </a:r>
            <a:r>
              <a:rPr lang="en-US" dirty="0" smtClean="0"/>
              <a:t> </a:t>
            </a:r>
            <a:r>
              <a:rPr lang="en-US" dirty="0"/>
              <a:t>de questions de </a:t>
            </a:r>
            <a:r>
              <a:rPr lang="en-US" dirty="0" smtClean="0"/>
              <a:t>S&amp;E</a:t>
            </a:r>
          </a:p>
        </p:txBody>
      </p:sp>
      <p:sp>
        <p:nvSpPr>
          <p:cNvPr id="5123" name="Content Placeholder 2"/>
          <p:cNvSpPr>
            <a:spLocks noGrp="1"/>
          </p:cNvSpPr>
          <p:nvPr>
            <p:ph idx="1"/>
          </p:nvPr>
        </p:nvSpPr>
        <p:spPr>
          <a:xfrm>
            <a:off x="902154" y="1061983"/>
            <a:ext cx="7762875" cy="4228475"/>
          </a:xfrm>
        </p:spPr>
        <p:txBody>
          <a:bodyPr>
            <a:noAutofit/>
          </a:bodyPr>
          <a:lstStyle/>
          <a:p>
            <a:r>
              <a:rPr lang="fr-FR" sz="2800" dirty="0"/>
              <a:t>Y a-t’ il des différences liées au genre dans l'utilisation et l’accès aux services et traitement ? Par exemple </a:t>
            </a:r>
            <a:r>
              <a:rPr lang="en-US" sz="2800" dirty="0" smtClean="0"/>
              <a:t>:</a:t>
            </a:r>
          </a:p>
          <a:p>
            <a:pPr lvl="1"/>
            <a:r>
              <a:rPr lang="fr-FR" dirty="0"/>
              <a:t>Utilisation de l'ART ? Adhérence</a:t>
            </a:r>
            <a:r>
              <a:rPr lang="en-US" dirty="0" smtClean="0"/>
              <a:t>?</a:t>
            </a:r>
          </a:p>
          <a:p>
            <a:pPr lvl="1"/>
            <a:r>
              <a:rPr lang="fr-FR" dirty="0"/>
              <a:t>Détection de la tuberculose ? Renvoi vers  un traitement</a:t>
            </a:r>
            <a:r>
              <a:rPr lang="en-US" dirty="0" smtClean="0"/>
              <a:t>?</a:t>
            </a:r>
          </a:p>
          <a:p>
            <a:pPr lvl="1"/>
            <a:r>
              <a:rPr lang="fr-FR" dirty="0"/>
              <a:t>Dépistage et traitement du paludisme</a:t>
            </a:r>
            <a:r>
              <a:rPr lang="en-US" dirty="0" smtClean="0"/>
              <a:t>?  </a:t>
            </a:r>
          </a:p>
          <a:p>
            <a:r>
              <a:rPr lang="fr-FR" sz="2800" dirty="0"/>
              <a:t>Données </a:t>
            </a:r>
            <a:r>
              <a:rPr lang="fr-FR" sz="2800" dirty="0" smtClean="0"/>
              <a:t>nécessaires</a:t>
            </a:r>
            <a:r>
              <a:rPr lang="en-US" sz="2800" dirty="0" smtClean="0"/>
              <a:t>: </a:t>
            </a:r>
            <a:r>
              <a:rPr lang="fr-FR" sz="2800" dirty="0"/>
              <a:t>données ventilées par sexe et âge provenant de systèmes d'information sanitaire (SIS)</a:t>
            </a:r>
            <a:endParaRPr lang="en-US" sz="2000" dirty="0" smtClean="0"/>
          </a:p>
          <a:p>
            <a:endParaRPr lang="en-US" sz="2400" dirty="0" smtClean="0"/>
          </a:p>
        </p:txBody>
      </p:sp>
    </p:spTree>
    <p:extLst>
      <p:ext uri="{BB962C8B-B14F-4D97-AF65-F5344CB8AC3E}">
        <p14:creationId xmlns:p14="http://schemas.microsoft.com/office/powerpoint/2010/main" val="17407783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dirty="0" err="1"/>
              <a:t>Exemples</a:t>
            </a:r>
            <a:r>
              <a:rPr lang="en-US" dirty="0"/>
              <a:t> de questions de S&amp;E</a:t>
            </a:r>
            <a:endParaRPr lang="en-US" dirty="0" smtClean="0"/>
          </a:p>
        </p:txBody>
      </p:sp>
      <p:sp>
        <p:nvSpPr>
          <p:cNvPr id="5123" name="Content Placeholder 2"/>
          <p:cNvSpPr>
            <a:spLocks noGrp="1"/>
          </p:cNvSpPr>
          <p:nvPr>
            <p:ph idx="1"/>
          </p:nvPr>
        </p:nvSpPr>
        <p:spPr>
          <a:xfrm>
            <a:off x="923925" y="1361872"/>
            <a:ext cx="7762875" cy="4200728"/>
          </a:xfrm>
        </p:spPr>
        <p:txBody>
          <a:bodyPr>
            <a:normAutofit fontScale="85000" lnSpcReduction="10000"/>
          </a:bodyPr>
          <a:lstStyle/>
          <a:p>
            <a:r>
              <a:rPr lang="fr-FR" dirty="0"/>
              <a:t>Sommes-nous en train de mettre en œuvre des  implémentons sexe intégré de </a:t>
            </a:r>
            <a:r>
              <a:rPr lang="fr-FR" dirty="0" smtClean="0"/>
              <a:t>programmes et politiques </a:t>
            </a:r>
            <a:r>
              <a:rPr lang="fr-FR" dirty="0"/>
              <a:t>où la notion de genre est intégrée comme prévu ? Par exemple </a:t>
            </a:r>
            <a:r>
              <a:rPr lang="en-US" dirty="0" smtClean="0"/>
              <a:t>:</a:t>
            </a:r>
            <a:endParaRPr lang="en-US" dirty="0"/>
          </a:p>
          <a:p>
            <a:pPr lvl="1"/>
            <a:r>
              <a:rPr lang="fr-FR" dirty="0"/>
              <a:t>Lignes directrices nationales du Kenya sur la prise en charge médicale des viols et violences sexuelles </a:t>
            </a:r>
            <a:endParaRPr lang="en-US" dirty="0"/>
          </a:p>
          <a:p>
            <a:pPr lvl="2"/>
            <a:r>
              <a:rPr lang="fr-FR" dirty="0"/>
              <a:t>Pour les cas de viol présentés dans les 72 heures, fournit-on des soins médicaux appropriés, y compris les </a:t>
            </a:r>
            <a:r>
              <a:rPr lang="fr-FR" dirty="0" smtClean="0"/>
              <a:t>PPE </a:t>
            </a:r>
            <a:r>
              <a:rPr lang="en-US" dirty="0" smtClean="0"/>
              <a:t>?</a:t>
            </a:r>
            <a:endParaRPr lang="en-US" dirty="0"/>
          </a:p>
          <a:p>
            <a:pPr lvl="3"/>
            <a:r>
              <a:rPr lang="fr-FR" sz="2400" dirty="0"/>
              <a:t>Données nécessaires : nombre de survivants se présentant pour recevoir des soins dans les 72 heures et proportion recevant un certain nombre de services y compris PPE ; probablement trouvées dans l'examen des dossiers médicaux</a:t>
            </a:r>
            <a:endParaRPr lang="en-US" sz="2400" dirty="0"/>
          </a:p>
          <a:p>
            <a:pPr marL="1371600" lvl="3" indent="0">
              <a:buNone/>
            </a:pPr>
            <a:endParaRPr lang="en-US" dirty="0" smtClean="0"/>
          </a:p>
          <a:p>
            <a:endParaRPr lang="en-US" dirty="0" smtClean="0"/>
          </a:p>
          <a:p>
            <a:pPr lvl="1"/>
            <a:endParaRPr lang="en-US" dirty="0" smtClean="0"/>
          </a:p>
          <a:p>
            <a:endParaRPr lang="en-US" dirty="0" smtClean="0"/>
          </a:p>
        </p:txBody>
      </p:sp>
    </p:spTree>
    <p:extLst>
      <p:ext uri="{BB962C8B-B14F-4D97-AF65-F5344CB8AC3E}">
        <p14:creationId xmlns:p14="http://schemas.microsoft.com/office/powerpoint/2010/main" val="169160871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634999" y="274638"/>
            <a:ext cx="8051801" cy="1143000"/>
          </a:xfrm>
        </p:spPr>
        <p:txBody>
          <a:bodyPr/>
          <a:lstStyle/>
          <a:p>
            <a:r>
              <a:rPr lang="en-US" dirty="0" err="1"/>
              <a:t>Exemples</a:t>
            </a:r>
            <a:r>
              <a:rPr lang="en-US" dirty="0"/>
              <a:t> de questions de </a:t>
            </a:r>
            <a:r>
              <a:rPr lang="en-US" dirty="0" smtClean="0"/>
              <a:t/>
            </a:r>
            <a:br>
              <a:rPr lang="en-US" dirty="0" smtClean="0"/>
            </a:br>
            <a:r>
              <a:rPr lang="en-US" dirty="0" smtClean="0"/>
              <a:t>S&amp;E</a:t>
            </a:r>
            <a:r>
              <a:rPr lang="en-US" dirty="0"/>
              <a:t> </a:t>
            </a:r>
            <a:r>
              <a:rPr lang="en-US" dirty="0" smtClean="0"/>
              <a:t>(</a:t>
            </a:r>
            <a:r>
              <a:rPr lang="en-US" i="1" dirty="0" smtClean="0"/>
              <a:t>cont.)</a:t>
            </a:r>
          </a:p>
        </p:txBody>
      </p:sp>
      <p:sp>
        <p:nvSpPr>
          <p:cNvPr id="5123" name="Content Placeholder 2"/>
          <p:cNvSpPr>
            <a:spLocks noGrp="1"/>
          </p:cNvSpPr>
          <p:nvPr>
            <p:ph idx="1"/>
          </p:nvPr>
        </p:nvSpPr>
        <p:spPr>
          <a:xfrm>
            <a:off x="571500" y="1517072"/>
            <a:ext cx="7762875" cy="4386931"/>
          </a:xfrm>
        </p:spPr>
        <p:txBody>
          <a:bodyPr>
            <a:normAutofit fontScale="92500"/>
          </a:bodyPr>
          <a:lstStyle/>
          <a:p>
            <a:r>
              <a:rPr lang="fr-FR" sz="2800" dirty="0"/>
              <a:t>Stratégie de santé reproductive au </a:t>
            </a:r>
            <a:r>
              <a:rPr lang="fr-FR" sz="2800" dirty="0" smtClean="0"/>
              <a:t>        niveau national</a:t>
            </a:r>
            <a:endParaRPr lang="en-US" dirty="0"/>
          </a:p>
          <a:p>
            <a:pPr lvl="1"/>
            <a:r>
              <a:rPr lang="fr-FR" dirty="0"/>
              <a:t>Stratégie : Autonomisation des </a:t>
            </a:r>
            <a:r>
              <a:rPr lang="fr-FR" dirty="0" smtClean="0"/>
              <a:t>hommes              </a:t>
            </a:r>
            <a:r>
              <a:rPr lang="fr-FR" dirty="0"/>
              <a:t>et des femmes, des garçons et des filles </a:t>
            </a:r>
            <a:r>
              <a:rPr lang="fr-FR" dirty="0" smtClean="0"/>
              <a:t>          afin </a:t>
            </a:r>
            <a:r>
              <a:rPr lang="fr-FR" dirty="0"/>
              <a:t>d’accroître l'utilisation des Services de SR</a:t>
            </a:r>
            <a:endParaRPr lang="en-US" dirty="0"/>
          </a:p>
          <a:p>
            <a:pPr lvl="2"/>
            <a:r>
              <a:rPr lang="fr-FR" dirty="0"/>
              <a:t>Y a-t’ il eu une augmentation de la participation des hommes dans les programmes de santé reproductive </a:t>
            </a:r>
            <a:r>
              <a:rPr lang="en-US" dirty="0" smtClean="0"/>
              <a:t>?</a:t>
            </a:r>
            <a:endParaRPr lang="en-US" dirty="0"/>
          </a:p>
          <a:p>
            <a:pPr lvl="3"/>
            <a:r>
              <a:rPr lang="fr-FR" dirty="0"/>
              <a:t>Données nécessaires : Pourcentage (%) des clients masculins recevant des services de SH (données recueillies à plusieurs points dans le temps); SIS </a:t>
            </a:r>
            <a:endParaRPr lang="en-US" dirty="0" smtClean="0"/>
          </a:p>
          <a:p>
            <a:endParaRPr lang="en-US" dirty="0" smtClean="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6569035" y="489856"/>
            <a:ext cx="2739244" cy="2054434"/>
          </a:xfrm>
          <a:prstGeom prst="rect">
            <a:avLst/>
          </a:prstGeom>
        </p:spPr>
      </p:pic>
      <p:sp>
        <p:nvSpPr>
          <p:cNvPr id="6" name="TextBox 8"/>
          <p:cNvSpPr txBox="1">
            <a:spLocks noChangeArrowheads="1"/>
          </p:cNvSpPr>
          <p:nvPr/>
        </p:nvSpPr>
        <p:spPr bwMode="auto">
          <a:xfrm>
            <a:off x="6877574" y="2886695"/>
            <a:ext cx="22325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s-DO" sz="1000" dirty="0"/>
              <a:t>Photo credit: </a:t>
            </a:r>
            <a:r>
              <a:rPr lang="en-US" altLang="es-DO" sz="1000" dirty="0" smtClean="0"/>
              <a:t>Jessica Fehringer</a:t>
            </a:r>
            <a:endParaRPr lang="en-US" altLang="es-DO" sz="1000" dirty="0"/>
          </a:p>
        </p:txBody>
      </p:sp>
    </p:spTree>
    <p:extLst>
      <p:ext uri="{BB962C8B-B14F-4D97-AF65-F5344CB8AC3E}">
        <p14:creationId xmlns:p14="http://schemas.microsoft.com/office/powerpoint/2010/main" val="156232534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LA </a:t>
            </a:r>
            <a:r>
              <a:rPr lang="en-US" dirty="0" err="1" smtClean="0"/>
              <a:t>MesurE</a:t>
            </a:r>
            <a:r>
              <a:rPr lang="en-US" dirty="0" smtClean="0"/>
              <a:t> DU </a:t>
            </a:r>
            <a:r>
              <a:rPr lang="en-US" dirty="0" err="1" smtClean="0"/>
              <a:t>genrE</a:t>
            </a:r>
            <a:endParaRPr lang="en-US" dirty="0"/>
          </a:p>
        </p:txBody>
      </p:sp>
      <p:pic>
        <p:nvPicPr>
          <p:cNvPr id="8" name="Image 73" descr="Men.png"/>
          <p:cNvPicPr>
            <a:picLocks noChangeAspect="1"/>
          </p:cNvPicPr>
          <p:nvPr/>
        </p:nvPicPr>
        <p:blipFill>
          <a:blip r:embed="rId3"/>
          <a:stretch>
            <a:fillRect/>
          </a:stretch>
        </p:blipFill>
        <p:spPr>
          <a:xfrm>
            <a:off x="7837019" y="2002970"/>
            <a:ext cx="857759" cy="2314331"/>
          </a:xfrm>
          <a:prstGeom prst="rect">
            <a:avLst/>
          </a:prstGeom>
        </p:spPr>
      </p:pic>
      <p:pic>
        <p:nvPicPr>
          <p:cNvPr id="9" name="Image 78" descr="Women.png"/>
          <p:cNvPicPr>
            <a:picLocks noChangeAspect="1"/>
          </p:cNvPicPr>
          <p:nvPr/>
        </p:nvPicPr>
        <p:blipFill>
          <a:blip r:embed="rId4"/>
          <a:stretch>
            <a:fillRect/>
          </a:stretch>
        </p:blipFill>
        <p:spPr>
          <a:xfrm>
            <a:off x="6233199" y="2002970"/>
            <a:ext cx="1076245" cy="2314331"/>
          </a:xfrm>
          <a:prstGeom prst="rect">
            <a:avLst/>
          </a:prstGeom>
        </p:spPr>
      </p:pic>
    </p:spTree>
    <p:extLst>
      <p:ext uri="{BB962C8B-B14F-4D97-AF65-F5344CB8AC3E}">
        <p14:creationId xmlns:p14="http://schemas.microsoft.com/office/powerpoint/2010/main" val="123117567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06725"/>
            <a:ext cx="7721600" cy="4759325"/>
          </a:xfrm>
        </p:spPr>
        <p:txBody>
          <a:bodyPr>
            <a:normAutofit/>
          </a:bodyPr>
          <a:lstStyle/>
          <a:p>
            <a:pPr lvl="0">
              <a:defRPr/>
            </a:pPr>
            <a:r>
              <a:rPr lang="fr-FR" sz="2400" dirty="0"/>
              <a:t>Pas de “règle d’or”  unique pour mesurer les normes </a:t>
            </a:r>
            <a:r>
              <a:rPr lang="fr-FR" sz="2400" dirty="0" err="1"/>
              <a:t>sexospécifiques</a:t>
            </a:r>
            <a:r>
              <a:rPr lang="fr-FR" sz="2400" dirty="0"/>
              <a:t>, les attitudes, l'autonomisation des femmes</a:t>
            </a:r>
            <a:endParaRPr lang="en-US" sz="2400" dirty="0"/>
          </a:p>
          <a:p>
            <a:pPr>
              <a:defRPr/>
            </a:pPr>
            <a:r>
              <a:rPr lang="en-US" sz="2400" dirty="0" err="1" smtClean="0"/>
              <a:t>Utiliser</a:t>
            </a:r>
            <a:r>
              <a:rPr lang="en-US" sz="2400" dirty="0" smtClean="0"/>
              <a:t> </a:t>
            </a:r>
            <a:r>
              <a:rPr lang="en-US" sz="2400" dirty="0" err="1" smtClean="0"/>
              <a:t>plusieurs</a:t>
            </a:r>
            <a:r>
              <a:rPr lang="en-US" sz="2400" dirty="0" smtClean="0"/>
              <a:t> </a:t>
            </a:r>
            <a:r>
              <a:rPr lang="en-US" sz="2400" dirty="0" err="1" smtClean="0"/>
              <a:t>mesures</a:t>
            </a:r>
            <a:endParaRPr lang="en-US" dirty="0"/>
          </a:p>
          <a:p>
            <a:pPr lvl="1"/>
            <a:r>
              <a:rPr lang="fr-FR" dirty="0"/>
              <a:t>Impossible d'utiliser une seule mesure parce que la notion de genre est une construction complexe qui opère dans plusieurs </a:t>
            </a:r>
            <a:r>
              <a:rPr lang="fr-FR" dirty="0" smtClean="0"/>
              <a:t>domaines</a:t>
            </a:r>
            <a:endParaRPr lang="en-US" dirty="0"/>
          </a:p>
          <a:p>
            <a:pPr lvl="1"/>
            <a:r>
              <a:rPr lang="fr-FR" dirty="0"/>
              <a:t>Une échelle combinant plusieurs </a:t>
            </a:r>
            <a:br>
              <a:rPr lang="fr-FR" dirty="0"/>
            </a:br>
            <a:r>
              <a:rPr lang="fr-FR" dirty="0"/>
              <a:t>éléments est plus valide qu’une </a:t>
            </a:r>
            <a:br>
              <a:rPr lang="fr-FR" dirty="0"/>
            </a:br>
            <a:r>
              <a:rPr lang="fr-FR" dirty="0"/>
              <a:t>échelle à élément unique </a:t>
            </a:r>
            <a:r>
              <a:rPr lang="fr-FR" dirty="0" smtClean="0"/>
              <a:t>utilisée                                                                                       </a:t>
            </a:r>
            <a:r>
              <a:rPr lang="fr-FR" dirty="0"/>
              <a:t>seule</a:t>
            </a:r>
            <a:endParaRPr lang="en-US" dirty="0"/>
          </a:p>
          <a:p>
            <a:pPr lvl="1">
              <a:defRPr/>
            </a:pPr>
            <a:endParaRPr lang="en-US" sz="2200" dirty="0"/>
          </a:p>
          <a:p>
            <a:pPr>
              <a:defRPr/>
            </a:pPr>
            <a:endParaRPr lang="en-US" dirty="0">
              <a:solidFill>
                <a:schemeClr val="bg1">
                  <a:lumMod val="50000"/>
                </a:schemeClr>
              </a:solidFill>
            </a:endParaRPr>
          </a:p>
        </p:txBody>
      </p:sp>
      <p:sp>
        <p:nvSpPr>
          <p:cNvPr id="32771" name="Title 2"/>
          <p:cNvSpPr>
            <a:spLocks noGrp="1"/>
          </p:cNvSpPr>
          <p:nvPr>
            <p:ph type="title"/>
          </p:nvPr>
        </p:nvSpPr>
        <p:spPr>
          <a:xfrm>
            <a:off x="461963" y="187550"/>
            <a:ext cx="8224837" cy="1143000"/>
          </a:xfrm>
        </p:spPr>
        <p:txBody>
          <a:bodyPr/>
          <a:lstStyle/>
          <a:p>
            <a:r>
              <a:rPr lang="en-US" altLang="en-US" dirty="0" smtClean="0"/>
              <a:t>La </a:t>
            </a:r>
            <a:r>
              <a:rPr lang="en-US" altLang="en-US" dirty="0" err="1" smtClean="0"/>
              <a:t>mesure</a:t>
            </a:r>
            <a:r>
              <a:rPr lang="en-US" altLang="en-US" dirty="0" smtClean="0"/>
              <a:t> du genre</a:t>
            </a:r>
          </a:p>
        </p:txBody>
      </p:sp>
      <p:sp>
        <p:nvSpPr>
          <p:cNvPr id="5" name="TextBox 8"/>
          <p:cNvSpPr txBox="1">
            <a:spLocks noChangeArrowheads="1"/>
          </p:cNvSpPr>
          <p:nvPr/>
        </p:nvSpPr>
        <p:spPr bwMode="auto">
          <a:xfrm>
            <a:off x="6918325" y="3762375"/>
            <a:ext cx="2225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algn="r" eaLnBrk="1" hangingPunct="1">
              <a:spcBef>
                <a:spcPct val="0"/>
              </a:spcBef>
              <a:spcAft>
                <a:spcPct val="0"/>
              </a:spcAft>
              <a:buClrTx/>
              <a:buFontTx/>
              <a:buNone/>
            </a:pPr>
            <a:r>
              <a:rPr lang="en-US" altLang="es-DO" sz="1200" dirty="0"/>
              <a:t>Photo credit: </a:t>
            </a:r>
            <a:r>
              <a:rPr lang="en-US" altLang="es-DO" sz="1200" dirty="0" err="1"/>
              <a:t>Promundo</a:t>
            </a:r>
            <a:endParaRPr lang="en-US" altLang="es-DO" sz="1200" dirty="0"/>
          </a:p>
        </p:txBody>
      </p:sp>
      <p:pic>
        <p:nvPicPr>
          <p:cNvPr id="6"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96428" y="4038600"/>
            <a:ext cx="37592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2684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Content Placeholder 1"/>
          <p:cNvSpPr>
            <a:spLocks noGrp="1"/>
          </p:cNvSpPr>
          <p:nvPr>
            <p:ph idx="1"/>
          </p:nvPr>
        </p:nvSpPr>
        <p:spPr>
          <a:xfrm>
            <a:off x="342900" y="1281113"/>
            <a:ext cx="7175500" cy="5035550"/>
          </a:xfrm>
        </p:spPr>
        <p:txBody>
          <a:bodyPr/>
          <a:lstStyle/>
          <a:p>
            <a:pPr lvl="0"/>
            <a:r>
              <a:rPr lang="fr-FR" sz="2400" dirty="0"/>
              <a:t>Mesures quantitatives pour l'égalité des </a:t>
            </a:r>
            <a:r>
              <a:rPr lang="fr-FR" sz="2400" dirty="0" smtClean="0"/>
              <a:t>genre</a:t>
            </a:r>
            <a:endParaRPr lang="en-US" altLang="en-US" sz="2400" dirty="0" smtClean="0"/>
          </a:p>
          <a:p>
            <a:pPr lvl="1"/>
            <a:r>
              <a:rPr lang="en-US" altLang="en-US" dirty="0" err="1" smtClean="0"/>
              <a:t>Normes</a:t>
            </a:r>
            <a:r>
              <a:rPr lang="en-US" altLang="en-US" dirty="0" smtClean="0"/>
              <a:t> pour les femmes et les </a:t>
            </a:r>
            <a:r>
              <a:rPr lang="en-US" altLang="en-US" dirty="0" err="1" smtClean="0"/>
              <a:t>hommes</a:t>
            </a:r>
            <a:endParaRPr lang="en-US" dirty="0"/>
          </a:p>
          <a:p>
            <a:pPr lvl="1"/>
            <a:r>
              <a:rPr lang="fr-FR" dirty="0"/>
              <a:t>Expérience de la violence </a:t>
            </a:r>
            <a:r>
              <a:rPr lang="fr-FR" dirty="0" smtClean="0"/>
              <a:t>sexuelle</a:t>
            </a:r>
            <a:endParaRPr lang="en-US" dirty="0"/>
          </a:p>
          <a:p>
            <a:pPr lvl="1"/>
            <a:r>
              <a:rPr lang="fr-FR" dirty="0"/>
              <a:t>Autonomie et émancipation des femmes </a:t>
            </a:r>
            <a:endParaRPr lang="en-US" dirty="0"/>
          </a:p>
          <a:p>
            <a:pPr lvl="2"/>
            <a:r>
              <a:rPr lang="fr-FR" sz="2400" dirty="0"/>
              <a:t>Pouvoir décisionnel au sein du ménage </a:t>
            </a:r>
            <a:endParaRPr lang="en-US" sz="2400" dirty="0"/>
          </a:p>
          <a:p>
            <a:pPr lvl="2"/>
            <a:r>
              <a:rPr lang="fr-FR" sz="2400" dirty="0" smtClean="0"/>
              <a:t>Autonomisation </a:t>
            </a:r>
            <a:r>
              <a:rPr lang="fr-FR" sz="2400" dirty="0"/>
              <a:t>économique </a:t>
            </a:r>
            <a:endParaRPr lang="en-US" dirty="0"/>
          </a:p>
          <a:p>
            <a:pPr lvl="1"/>
            <a:r>
              <a:rPr lang="fr-FR" dirty="0" err="1"/>
              <a:t>Counselling</a:t>
            </a:r>
            <a:r>
              <a:rPr lang="fr-FR" dirty="0"/>
              <a:t> pour le couple et implication des hommes </a:t>
            </a:r>
            <a:endParaRPr lang="en-US" dirty="0"/>
          </a:p>
          <a:p>
            <a:pPr lvl="1"/>
            <a:r>
              <a:rPr lang="fr-FR" dirty="0"/>
              <a:t>Cadre juridique et politique </a:t>
            </a:r>
            <a:endParaRPr lang="en-US" altLang="en-US" dirty="0" smtClean="0"/>
          </a:p>
          <a:p>
            <a:pPr lvl="1"/>
            <a:endParaRPr lang="en-US" altLang="en-US" sz="2200" dirty="0" smtClean="0"/>
          </a:p>
          <a:p>
            <a:pPr lvl="1"/>
            <a:endParaRPr lang="en-US" altLang="en-US" sz="2200" dirty="0" smtClean="0"/>
          </a:p>
        </p:txBody>
      </p:sp>
      <p:sp>
        <p:nvSpPr>
          <p:cNvPr id="35844" name="Title 2"/>
          <p:cNvSpPr>
            <a:spLocks noGrp="1"/>
          </p:cNvSpPr>
          <p:nvPr>
            <p:ph type="title"/>
          </p:nvPr>
        </p:nvSpPr>
        <p:spPr>
          <a:xfrm>
            <a:off x="317500" y="141288"/>
            <a:ext cx="6464299" cy="1143000"/>
          </a:xfrm>
        </p:spPr>
        <p:txBody>
          <a:bodyPr/>
          <a:lstStyle/>
          <a:p>
            <a:r>
              <a:rPr lang="en-US" altLang="en-US" dirty="0"/>
              <a:t>La </a:t>
            </a:r>
            <a:r>
              <a:rPr lang="en-US" altLang="en-US" dirty="0" err="1"/>
              <a:t>mesure</a:t>
            </a:r>
            <a:r>
              <a:rPr lang="en-US" altLang="en-US" dirty="0"/>
              <a:t> </a:t>
            </a:r>
            <a:r>
              <a:rPr lang="en-US" altLang="en-US" dirty="0" smtClean="0"/>
              <a:t>du genre(</a:t>
            </a:r>
            <a:r>
              <a:rPr lang="en-US" altLang="en-US" i="1" dirty="0" smtClean="0"/>
              <a:t>cont.</a:t>
            </a:r>
            <a:r>
              <a:rPr lang="en-US" altLang="en-US" dirty="0" smtClean="0"/>
              <a:t>)</a:t>
            </a:r>
          </a:p>
        </p:txBody>
      </p:sp>
    </p:spTree>
    <p:extLst>
      <p:ext uri="{BB962C8B-B14F-4D97-AF65-F5344CB8AC3E}">
        <p14:creationId xmlns:p14="http://schemas.microsoft.com/office/powerpoint/2010/main" val="322166607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46188"/>
            <a:ext cx="8647113" cy="5138737"/>
          </a:xfrm>
        </p:spPr>
        <p:txBody>
          <a:bodyPr>
            <a:normAutofit/>
          </a:bodyPr>
          <a:lstStyle/>
          <a:p>
            <a:pPr>
              <a:defRPr/>
            </a:pPr>
            <a:r>
              <a:rPr lang="fr-FR" sz="2400" dirty="0"/>
              <a:t>L’échelle des hommes sensibles à l’équité entre les genres (GEM): mesure les attitudes à l'égard des normes de genre dans les relations intimes</a:t>
            </a:r>
            <a:r>
              <a:rPr lang="en-US" sz="2400" dirty="0" smtClean="0"/>
              <a:t>.</a:t>
            </a:r>
          </a:p>
          <a:p>
            <a:pPr lvl="0">
              <a:defRPr/>
            </a:pPr>
            <a:r>
              <a:rPr lang="fr-FR" sz="2400" dirty="0"/>
              <a:t>Répondants : hommes et femmes, garçons et filles </a:t>
            </a:r>
            <a:endParaRPr lang="en-US" sz="2400" dirty="0"/>
          </a:p>
          <a:p>
            <a:pPr lvl="0">
              <a:defRPr/>
            </a:pPr>
            <a:r>
              <a:rPr lang="fr-FR" sz="2400" dirty="0"/>
              <a:t>Appliquée dans plusieurs pays; culturellement adaptée </a:t>
            </a:r>
            <a:endParaRPr lang="en-US" sz="2400" dirty="0"/>
          </a:p>
          <a:p>
            <a:pPr marL="0" indent="0">
              <a:buFont typeface="Wingdings" pitchFamily="2" charset="2"/>
              <a:buNone/>
              <a:defRPr/>
            </a:pPr>
            <a:r>
              <a:rPr lang="en-US" sz="2400" dirty="0" err="1" smtClean="0"/>
              <a:t>Exemples</a:t>
            </a:r>
            <a:r>
              <a:rPr lang="en-US" sz="2400" dirty="0"/>
              <a:t>:</a:t>
            </a:r>
          </a:p>
          <a:p>
            <a:pPr lvl="1">
              <a:defRPr/>
            </a:pPr>
            <a:r>
              <a:rPr lang="en-US" kern="1200" dirty="0" smtClean="0"/>
              <a:t>“</a:t>
            </a:r>
            <a:r>
              <a:rPr lang="fr-FR" dirty="0"/>
              <a:t>Si un homme se fait insulter, il doit défendre sa réputation en employant la force si nécessaire</a:t>
            </a:r>
            <a:r>
              <a:rPr lang="en-US" dirty="0" smtClean="0"/>
              <a:t>”  </a:t>
            </a:r>
            <a:endParaRPr lang="en-US" dirty="0"/>
          </a:p>
          <a:p>
            <a:pPr lvl="1">
              <a:defRPr/>
            </a:pPr>
            <a:r>
              <a:rPr lang="en-US" kern="1200" dirty="0" smtClean="0"/>
              <a:t>“</a:t>
            </a:r>
            <a:r>
              <a:rPr lang="fr-FR" dirty="0"/>
              <a:t>Un homme a besoin d'autres femmes même si tout va très bien avec sa propre épouse</a:t>
            </a:r>
            <a:r>
              <a:rPr lang="en-US" kern="1200" dirty="0" smtClean="0"/>
              <a:t>.”</a:t>
            </a:r>
            <a:r>
              <a:rPr lang="en-US" dirty="0" smtClean="0"/>
              <a:t> </a:t>
            </a:r>
            <a:endParaRPr lang="en-US" dirty="0"/>
          </a:p>
          <a:p>
            <a:pPr>
              <a:defRPr/>
            </a:pPr>
            <a:endParaRPr lang="en-US" sz="2400" dirty="0">
              <a:solidFill>
                <a:schemeClr val="tx2">
                  <a:lumMod val="90000"/>
                </a:schemeClr>
              </a:solidFill>
            </a:endParaRPr>
          </a:p>
          <a:p>
            <a:pPr>
              <a:defRPr/>
            </a:pPr>
            <a:endParaRPr lang="en-US" sz="2400" dirty="0" smtClean="0">
              <a:solidFill>
                <a:schemeClr val="tx2">
                  <a:lumMod val="90000"/>
                </a:schemeClr>
              </a:solidFill>
            </a:endParaRPr>
          </a:p>
          <a:p>
            <a:pPr lvl="1">
              <a:defRPr/>
            </a:pPr>
            <a:endParaRPr lang="en-US" dirty="0" smtClean="0"/>
          </a:p>
          <a:p>
            <a:pPr marL="91440" indent="0">
              <a:buFont typeface="Wingdings" pitchFamily="2" charset="2"/>
              <a:buNone/>
              <a:defRPr/>
            </a:pPr>
            <a:endParaRPr lang="en-US" sz="1200" dirty="0" smtClean="0"/>
          </a:p>
          <a:p>
            <a:pPr marL="91440" indent="0">
              <a:buFont typeface="Wingdings" pitchFamily="2" charset="2"/>
              <a:buNone/>
              <a:defRPr/>
            </a:pPr>
            <a:endParaRPr lang="en-US" sz="1200" dirty="0" smtClean="0">
              <a:solidFill>
                <a:srgbClr val="002060"/>
              </a:solidFill>
            </a:endParaRPr>
          </a:p>
          <a:p>
            <a:pPr marL="91440" indent="0">
              <a:buFont typeface="Wingdings" pitchFamily="2" charset="2"/>
              <a:buNone/>
              <a:defRPr/>
            </a:pPr>
            <a:endParaRPr lang="en-US" sz="1200" dirty="0" smtClean="0">
              <a:solidFill>
                <a:srgbClr val="002060"/>
              </a:solidFill>
            </a:endParaRPr>
          </a:p>
          <a:p>
            <a:pPr marL="91440" indent="0">
              <a:buFont typeface="Wingdings" pitchFamily="2" charset="2"/>
              <a:buNone/>
              <a:defRPr/>
            </a:pPr>
            <a:endParaRPr lang="en-US" sz="1200" dirty="0">
              <a:solidFill>
                <a:srgbClr val="002060"/>
              </a:solidFill>
            </a:endParaRPr>
          </a:p>
        </p:txBody>
      </p:sp>
      <p:sp>
        <p:nvSpPr>
          <p:cNvPr id="36867" name="Title 2"/>
          <p:cNvSpPr>
            <a:spLocks noGrp="1"/>
          </p:cNvSpPr>
          <p:nvPr>
            <p:ph type="title"/>
          </p:nvPr>
        </p:nvSpPr>
        <p:spPr>
          <a:xfrm>
            <a:off x="457201" y="249238"/>
            <a:ext cx="8229600" cy="1143000"/>
          </a:xfrm>
        </p:spPr>
        <p:txBody>
          <a:bodyPr/>
          <a:lstStyle/>
          <a:p>
            <a:r>
              <a:rPr lang="en-US" altLang="en-US" dirty="0"/>
              <a:t>La </a:t>
            </a:r>
            <a:r>
              <a:rPr lang="en-US" altLang="en-US" dirty="0" err="1"/>
              <a:t>mesure</a:t>
            </a:r>
            <a:r>
              <a:rPr lang="en-US" altLang="en-US" dirty="0"/>
              <a:t> du </a:t>
            </a:r>
            <a:r>
              <a:rPr lang="en-US" altLang="en-US" dirty="0" smtClean="0"/>
              <a:t>genre: </a:t>
            </a:r>
            <a:r>
              <a:rPr lang="en-US" altLang="en-US" dirty="0" err="1" smtClean="0"/>
              <a:t>normes</a:t>
            </a:r>
            <a:r>
              <a:rPr lang="en-US" altLang="en-US" dirty="0" smtClean="0"/>
              <a:t> et </a:t>
            </a:r>
            <a:r>
              <a:rPr lang="en-US" altLang="en-US" dirty="0" err="1" smtClean="0"/>
              <a:t>croyances</a:t>
            </a:r>
            <a:endParaRPr lang="en-US" altLang="en-US" dirty="0" smtClean="0"/>
          </a:p>
        </p:txBody>
      </p:sp>
      <p:sp>
        <p:nvSpPr>
          <p:cNvPr id="36868" name="TextBox 2"/>
          <p:cNvSpPr txBox="1">
            <a:spLocks noChangeArrowheads="1"/>
          </p:cNvSpPr>
          <p:nvPr/>
        </p:nvSpPr>
        <p:spPr bwMode="auto">
          <a:xfrm>
            <a:off x="14288" y="5726113"/>
            <a:ext cx="78962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marL="0" lvl="1" eaLnBrk="1" hangingPunct="1">
              <a:spcBef>
                <a:spcPct val="0"/>
              </a:spcBef>
              <a:spcAft>
                <a:spcPct val="0"/>
              </a:spcAft>
              <a:buClrTx/>
              <a:buFontTx/>
              <a:buNone/>
            </a:pPr>
            <a:r>
              <a:rPr lang="en-US" altLang="en-US" sz="1400" b="1" dirty="0">
                <a:solidFill>
                  <a:srgbClr val="002060"/>
                </a:solidFill>
              </a:rPr>
              <a:t>Source: Compendium </a:t>
            </a:r>
            <a:r>
              <a:rPr lang="en-US" altLang="en-US" sz="1400" b="1" dirty="0" smtClean="0">
                <a:solidFill>
                  <a:srgbClr val="002060"/>
                </a:solidFill>
              </a:rPr>
              <a:t>des </a:t>
            </a:r>
            <a:r>
              <a:rPr lang="en-US" altLang="en-US" sz="1400" b="1" dirty="0" err="1" smtClean="0">
                <a:solidFill>
                  <a:srgbClr val="002060"/>
                </a:solidFill>
              </a:rPr>
              <a:t>échelles</a:t>
            </a:r>
            <a:r>
              <a:rPr lang="en-US" altLang="en-US" sz="1400" b="1" dirty="0" smtClean="0">
                <a:solidFill>
                  <a:srgbClr val="002060"/>
                </a:solidFill>
              </a:rPr>
              <a:t> </a:t>
            </a:r>
            <a:r>
              <a:rPr lang="en-US" altLang="en-US" sz="1400" b="1" dirty="0" err="1" smtClean="0">
                <a:solidFill>
                  <a:srgbClr val="002060"/>
                </a:solidFill>
              </a:rPr>
              <a:t>sur</a:t>
            </a:r>
            <a:r>
              <a:rPr lang="en-US" altLang="en-US" sz="1400" b="1" dirty="0" smtClean="0">
                <a:solidFill>
                  <a:srgbClr val="002060"/>
                </a:solidFill>
              </a:rPr>
              <a:t> </a:t>
            </a:r>
            <a:r>
              <a:rPr lang="en-US" altLang="en-US" sz="1400" b="1" dirty="0" err="1" smtClean="0">
                <a:solidFill>
                  <a:srgbClr val="002060"/>
                </a:solidFill>
              </a:rPr>
              <a:t>l’équité</a:t>
            </a:r>
            <a:r>
              <a:rPr lang="en-US" altLang="en-US" sz="1400" b="1" dirty="0" smtClean="0">
                <a:solidFill>
                  <a:srgbClr val="002060"/>
                </a:solidFill>
              </a:rPr>
              <a:t> de genre  </a:t>
            </a:r>
          </a:p>
          <a:p>
            <a:pPr marL="0" lvl="1" eaLnBrk="1" hangingPunct="1">
              <a:spcBef>
                <a:spcPct val="0"/>
              </a:spcBef>
              <a:spcAft>
                <a:spcPct val="0"/>
              </a:spcAft>
              <a:buClrTx/>
              <a:buFontTx/>
              <a:buNone/>
            </a:pPr>
            <a:r>
              <a:rPr lang="en-US" altLang="en-US" sz="1400" b="1" dirty="0" smtClean="0">
                <a:solidFill>
                  <a:srgbClr val="002060"/>
                </a:solidFill>
              </a:rPr>
              <a:t>http</a:t>
            </a:r>
            <a:r>
              <a:rPr lang="en-US" altLang="en-US" sz="1400" b="1" dirty="0">
                <a:solidFill>
                  <a:srgbClr val="002060"/>
                </a:solidFill>
              </a:rPr>
              <a:t>://www.c-changeprogram.org/content/gender-scales-compendium/index.html</a:t>
            </a:r>
          </a:p>
          <a:p>
            <a:pPr eaLnBrk="1" hangingPunct="1">
              <a:spcBef>
                <a:spcPct val="0"/>
              </a:spcBef>
              <a:spcAft>
                <a:spcPct val="0"/>
              </a:spcAft>
              <a:buClrTx/>
              <a:buFontTx/>
              <a:buNone/>
            </a:pPr>
            <a:endParaRPr lang="es-DO" altLang="en-US" sz="1400" dirty="0"/>
          </a:p>
        </p:txBody>
      </p:sp>
    </p:spTree>
    <p:extLst>
      <p:ext uri="{BB962C8B-B14F-4D97-AF65-F5344CB8AC3E}">
        <p14:creationId xmlns:p14="http://schemas.microsoft.com/office/powerpoint/2010/main" val="7383766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1"/>
          <p:cNvSpPr>
            <a:spLocks noGrp="1"/>
          </p:cNvSpPr>
          <p:nvPr>
            <p:ph idx="1"/>
          </p:nvPr>
        </p:nvSpPr>
        <p:spPr>
          <a:xfrm>
            <a:off x="222250" y="1001713"/>
            <a:ext cx="8921750" cy="4943475"/>
          </a:xfrm>
        </p:spPr>
        <p:txBody>
          <a:bodyPr/>
          <a:lstStyle/>
          <a:p>
            <a:pPr lvl="0"/>
            <a:r>
              <a:rPr lang="fr-FR" sz="2400" dirty="0"/>
              <a:t>Mesurer le pouvoir de décision de la femme au sein du foyer tel que perçu par le couple </a:t>
            </a:r>
            <a:endParaRPr lang="en-US" sz="2400" dirty="0"/>
          </a:p>
          <a:p>
            <a:pPr lvl="0"/>
            <a:r>
              <a:rPr lang="fr-FR" sz="2400" dirty="0"/>
              <a:t>Répondants : hommes et femmes, séparément </a:t>
            </a:r>
            <a:endParaRPr lang="en-US" sz="2400" dirty="0"/>
          </a:p>
          <a:p>
            <a:r>
              <a:rPr lang="fr-FR" sz="2400" dirty="0"/>
              <a:t>Applicabilité dans divers milieux </a:t>
            </a:r>
            <a:r>
              <a:rPr lang="en-US" altLang="en-US" sz="2400" dirty="0" smtClean="0"/>
              <a:t>?</a:t>
            </a:r>
          </a:p>
          <a:p>
            <a:r>
              <a:rPr lang="en-US" altLang="en-US" sz="2400" dirty="0" err="1" smtClean="0"/>
              <a:t>Certains</a:t>
            </a:r>
            <a:r>
              <a:rPr lang="en-US" altLang="en-US" sz="2400" dirty="0" smtClean="0"/>
              <a:t> </a:t>
            </a:r>
            <a:r>
              <a:rPr lang="en-US" altLang="en-US" sz="2400" dirty="0" err="1" smtClean="0"/>
              <a:t>exemples</a:t>
            </a:r>
            <a:r>
              <a:rPr lang="en-US" altLang="en-US" sz="2400" dirty="0" smtClean="0"/>
              <a:t>:</a:t>
            </a:r>
          </a:p>
          <a:p>
            <a:pPr lvl="1"/>
            <a:r>
              <a:rPr lang="fr-FR" dirty="0"/>
              <a:t>Normalement, qui prend les </a:t>
            </a:r>
            <a:r>
              <a:rPr lang="fr-FR" dirty="0" smtClean="0"/>
              <a:t>décisions</a:t>
            </a:r>
            <a:r>
              <a:rPr lang="fr-FR" dirty="0"/>
              <a:t/>
            </a:r>
            <a:br>
              <a:rPr lang="fr-FR" dirty="0"/>
            </a:br>
            <a:r>
              <a:rPr lang="fr-FR" dirty="0"/>
              <a:t>à propos des</a:t>
            </a:r>
            <a:r>
              <a:rPr lang="fr-FR" dirty="0" smtClean="0"/>
              <a:t> </a:t>
            </a:r>
            <a:r>
              <a:rPr lang="fr-FR" dirty="0"/>
              <a:t>achats pour les besoins</a:t>
            </a:r>
            <a:br>
              <a:rPr lang="fr-FR" dirty="0"/>
            </a:br>
            <a:r>
              <a:rPr lang="fr-FR" dirty="0"/>
              <a:t>quotidiens du ménage</a:t>
            </a:r>
            <a:r>
              <a:rPr lang="en-US" altLang="en-US" dirty="0" smtClean="0"/>
              <a:t>?</a:t>
            </a:r>
          </a:p>
          <a:p>
            <a:pPr lvl="1"/>
            <a:r>
              <a:rPr lang="fr-FR" dirty="0"/>
              <a:t>Normalement, qui prend des décisions </a:t>
            </a:r>
            <a:br>
              <a:rPr lang="fr-FR" dirty="0"/>
            </a:br>
            <a:r>
              <a:rPr lang="fr-FR" dirty="0"/>
              <a:t>sur les visites à la famille ou aux proches</a:t>
            </a:r>
            <a:r>
              <a:rPr lang="en-US" altLang="en-US" dirty="0" smtClean="0"/>
              <a:t>?</a:t>
            </a:r>
          </a:p>
          <a:p>
            <a:endParaRPr lang="en-US" altLang="en-US" dirty="0" smtClean="0"/>
          </a:p>
        </p:txBody>
      </p:sp>
      <p:sp>
        <p:nvSpPr>
          <p:cNvPr id="38915" name="Title 2"/>
          <p:cNvSpPr>
            <a:spLocks noGrp="1"/>
          </p:cNvSpPr>
          <p:nvPr>
            <p:ph type="title"/>
          </p:nvPr>
        </p:nvSpPr>
        <p:spPr>
          <a:xfrm>
            <a:off x="142875" y="26988"/>
            <a:ext cx="9001125" cy="1143000"/>
          </a:xfrm>
        </p:spPr>
        <p:txBody>
          <a:bodyPr/>
          <a:lstStyle/>
          <a:p>
            <a:r>
              <a:rPr lang="en-US" altLang="en-US" dirty="0"/>
              <a:t>La </a:t>
            </a:r>
            <a:r>
              <a:rPr lang="en-US" altLang="en-US" dirty="0" err="1"/>
              <a:t>mesure</a:t>
            </a:r>
            <a:r>
              <a:rPr lang="en-US" altLang="en-US" dirty="0"/>
              <a:t> du genre : </a:t>
            </a:r>
            <a:r>
              <a:rPr lang="en-US" altLang="en-US" dirty="0" err="1" smtClean="0"/>
              <a:t>Prise</a:t>
            </a:r>
            <a:r>
              <a:rPr lang="en-US" altLang="en-US" dirty="0" smtClean="0"/>
              <a:t> de </a:t>
            </a:r>
            <a:r>
              <a:rPr lang="en-US" altLang="en-US" dirty="0" err="1" smtClean="0"/>
              <a:t>décision</a:t>
            </a:r>
            <a:endParaRPr lang="en-US" altLang="en-US" dirty="0" smtClean="0"/>
          </a:p>
        </p:txBody>
      </p:sp>
      <p:pic>
        <p:nvPicPr>
          <p:cNvPr id="3891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89663" y="2832099"/>
            <a:ext cx="2954337"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Box 5"/>
          <p:cNvSpPr txBox="1">
            <a:spLocks noChangeArrowheads="1"/>
          </p:cNvSpPr>
          <p:nvPr/>
        </p:nvSpPr>
        <p:spPr bwMode="auto">
          <a:xfrm>
            <a:off x="-14288" y="5732463"/>
            <a:ext cx="64150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200" b="1" dirty="0">
                <a:solidFill>
                  <a:srgbClr val="002060"/>
                </a:solidFill>
              </a:rPr>
              <a:t>Source</a:t>
            </a:r>
            <a:r>
              <a:rPr lang="en-US" altLang="en-US" sz="1200" b="1" dirty="0" smtClean="0">
                <a:solidFill>
                  <a:srgbClr val="002060"/>
                </a:solidFill>
              </a:rPr>
              <a:t>: </a:t>
            </a:r>
            <a:r>
              <a:rPr lang="en-US" altLang="en-US" sz="1200" b="1" dirty="0" err="1" smtClean="0">
                <a:solidFill>
                  <a:srgbClr val="002060"/>
                </a:solidFill>
              </a:rPr>
              <a:t>Programme</a:t>
            </a:r>
            <a:r>
              <a:rPr lang="en-US" altLang="en-US" sz="1200" b="1" dirty="0" smtClean="0">
                <a:solidFill>
                  <a:srgbClr val="002060"/>
                </a:solidFill>
              </a:rPr>
              <a:t> EDS</a:t>
            </a:r>
            <a:endParaRPr lang="en-US" altLang="en-US" sz="1200" b="1" dirty="0">
              <a:solidFill>
                <a:srgbClr val="002060"/>
              </a:solidFill>
            </a:endParaRPr>
          </a:p>
          <a:p>
            <a:pPr eaLnBrk="1" hangingPunct="1">
              <a:spcBef>
                <a:spcPct val="0"/>
              </a:spcBef>
              <a:spcAft>
                <a:spcPct val="0"/>
              </a:spcAft>
              <a:buClrTx/>
              <a:buFontTx/>
              <a:buNone/>
            </a:pPr>
            <a:r>
              <a:rPr lang="es-DO" altLang="en-US" sz="1200" b="1" dirty="0">
                <a:solidFill>
                  <a:srgbClr val="002060"/>
                </a:solidFill>
              </a:rPr>
              <a:t>http://dhsprogram.com/topics/Womens-Status-and-Empowerment.cfm</a:t>
            </a:r>
          </a:p>
          <a:p>
            <a:pPr eaLnBrk="1" hangingPunct="1">
              <a:spcBef>
                <a:spcPct val="0"/>
              </a:spcBef>
              <a:spcAft>
                <a:spcPct val="0"/>
              </a:spcAft>
              <a:buClrTx/>
              <a:buFontTx/>
              <a:buNone/>
            </a:pPr>
            <a:endParaRPr lang="es-DO" altLang="en-US" sz="1400" b="1" dirty="0">
              <a:solidFill>
                <a:srgbClr val="002060"/>
              </a:solidFill>
            </a:endParaRPr>
          </a:p>
        </p:txBody>
      </p:sp>
    </p:spTree>
    <p:extLst>
      <p:ext uri="{BB962C8B-B14F-4D97-AF65-F5344CB8AC3E}">
        <p14:creationId xmlns:p14="http://schemas.microsoft.com/office/powerpoint/2010/main" val="292439149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107950" y="274638"/>
            <a:ext cx="6569075" cy="1143000"/>
          </a:xfrm>
        </p:spPr>
        <p:txBody>
          <a:bodyPr/>
          <a:lstStyle/>
          <a:p>
            <a:r>
              <a:rPr lang="en-US" altLang="en-US" dirty="0"/>
              <a:t>La </a:t>
            </a:r>
            <a:r>
              <a:rPr lang="en-US" altLang="en-US" dirty="0" err="1"/>
              <a:t>mesure</a:t>
            </a:r>
            <a:r>
              <a:rPr lang="en-US" altLang="en-US" dirty="0"/>
              <a:t> du genre : </a:t>
            </a:r>
            <a:r>
              <a:rPr lang="fr-FR" dirty="0" smtClean="0"/>
              <a:t>Autonomisation économique </a:t>
            </a:r>
            <a:r>
              <a:rPr lang="fr-FR" dirty="0"/>
              <a:t>des </a:t>
            </a:r>
            <a:r>
              <a:rPr lang="fr-FR" dirty="0" smtClean="0"/>
              <a:t>femmes</a:t>
            </a:r>
            <a:endParaRPr lang="es-DO" altLang="en-US" dirty="0" smtClean="0"/>
          </a:p>
        </p:txBody>
      </p:sp>
      <p:sp>
        <p:nvSpPr>
          <p:cNvPr id="39939" name="Content Placeholder 2"/>
          <p:cNvSpPr>
            <a:spLocks noGrp="1"/>
          </p:cNvSpPr>
          <p:nvPr>
            <p:ph idx="1"/>
          </p:nvPr>
        </p:nvSpPr>
        <p:spPr>
          <a:xfrm>
            <a:off x="214313" y="1632860"/>
            <a:ext cx="6810375" cy="1653949"/>
          </a:xfrm>
        </p:spPr>
        <p:txBody>
          <a:bodyPr/>
          <a:lstStyle/>
          <a:p>
            <a:pPr marL="0" indent="0">
              <a:buNone/>
            </a:pPr>
            <a:r>
              <a:rPr lang="fr-FR" sz="2300" dirty="0"/>
              <a:t>Il n’existe pas d’ensemble universel </a:t>
            </a:r>
            <a:r>
              <a:rPr lang="fr-FR" sz="2300" dirty="0" smtClean="0"/>
              <a:t/>
            </a:r>
            <a:br>
              <a:rPr lang="fr-FR" sz="2300" dirty="0" smtClean="0"/>
            </a:br>
            <a:r>
              <a:rPr lang="fr-FR" sz="2300" dirty="0" smtClean="0"/>
              <a:t>d'indicateurs</a:t>
            </a:r>
            <a:r>
              <a:rPr lang="en-US" altLang="en-US" sz="2300" dirty="0" smtClean="0"/>
              <a:t>. </a:t>
            </a:r>
          </a:p>
          <a:p>
            <a:pPr marL="0" indent="0">
              <a:buNone/>
            </a:pPr>
            <a:r>
              <a:rPr lang="fr-FR" sz="2300" dirty="0"/>
              <a:t>L’EDS a des questions </a:t>
            </a:r>
            <a:r>
              <a:rPr lang="fr-FR" sz="2300" dirty="0" smtClean="0"/>
              <a:t>types </a:t>
            </a:r>
            <a:r>
              <a:rPr lang="fr-FR" sz="2300" dirty="0"/>
              <a:t>sur </a:t>
            </a:r>
            <a:r>
              <a:rPr lang="fr-FR" sz="2300" dirty="0" smtClean="0"/>
              <a:t/>
            </a:r>
            <a:br>
              <a:rPr lang="fr-FR" sz="2300" dirty="0" smtClean="0"/>
            </a:br>
            <a:r>
              <a:rPr lang="fr-FR" sz="2300" dirty="0" smtClean="0"/>
              <a:t>l'autonomisation </a:t>
            </a:r>
            <a:r>
              <a:rPr lang="fr-FR" sz="2300" dirty="0"/>
              <a:t>économique</a:t>
            </a:r>
            <a:r>
              <a:rPr lang="en-US" altLang="en-US" sz="2300" dirty="0" smtClean="0"/>
              <a:t>.</a:t>
            </a:r>
          </a:p>
          <a:p>
            <a:pPr marL="0" indent="0">
              <a:buNone/>
            </a:pPr>
            <a:r>
              <a:rPr lang="fr-FR" sz="2300" dirty="0"/>
              <a:t>Répondants: </a:t>
            </a:r>
            <a:r>
              <a:rPr lang="fr-FR" sz="2300" dirty="0" smtClean="0"/>
              <a:t>hommes </a:t>
            </a:r>
            <a:r>
              <a:rPr lang="fr-FR" sz="2300" dirty="0"/>
              <a:t>et femmes, séparément </a:t>
            </a:r>
            <a:endParaRPr lang="en-US" sz="2300" dirty="0"/>
          </a:p>
          <a:p>
            <a:pPr marL="0" indent="0">
              <a:buFont typeface="Wingdings" pitchFamily="2" charset="2"/>
              <a:buNone/>
            </a:pPr>
            <a:endParaRPr lang="en-US" altLang="en-US" sz="2400" dirty="0" smtClean="0"/>
          </a:p>
        </p:txBody>
      </p:sp>
      <p:sp>
        <p:nvSpPr>
          <p:cNvPr id="39940" name="TextBox 3"/>
          <p:cNvSpPr txBox="1">
            <a:spLocks noChangeArrowheads="1"/>
          </p:cNvSpPr>
          <p:nvPr/>
        </p:nvSpPr>
        <p:spPr bwMode="auto">
          <a:xfrm>
            <a:off x="-50800" y="5734050"/>
            <a:ext cx="59324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200" b="1" dirty="0">
                <a:solidFill>
                  <a:srgbClr val="002060"/>
                </a:solidFill>
              </a:rPr>
              <a:t>Source: </a:t>
            </a:r>
            <a:r>
              <a:rPr lang="en-US" altLang="en-US" sz="1200" b="1" dirty="0" err="1">
                <a:solidFill>
                  <a:srgbClr val="002060"/>
                </a:solidFill>
              </a:rPr>
              <a:t>Golla</a:t>
            </a:r>
            <a:r>
              <a:rPr lang="en-US" altLang="en-US" sz="1200" b="1" dirty="0">
                <a:solidFill>
                  <a:srgbClr val="002060"/>
                </a:solidFill>
              </a:rPr>
              <a:t> AM et al (2011), </a:t>
            </a:r>
            <a:r>
              <a:rPr lang="fr-FR" sz="1200" b="1" i="1" dirty="0" smtClean="0">
                <a:solidFill>
                  <a:srgbClr val="002060"/>
                </a:solidFill>
              </a:rPr>
              <a:t>Comprendre </a:t>
            </a:r>
            <a:r>
              <a:rPr lang="fr-FR" sz="1200" b="1" i="1" dirty="0">
                <a:solidFill>
                  <a:srgbClr val="002060"/>
                </a:solidFill>
              </a:rPr>
              <a:t>et mesurer l’autonomisation économique des femmes- Définition, cadre et indicateurs,</a:t>
            </a:r>
            <a:r>
              <a:rPr lang="fr-FR" sz="1200" b="1" dirty="0">
                <a:solidFill>
                  <a:srgbClr val="002060"/>
                </a:solidFill>
              </a:rPr>
              <a:t> Centre International de recherche sur les femmes </a:t>
            </a:r>
            <a:r>
              <a:rPr lang="en-US" altLang="en-US" sz="1200" b="1" dirty="0" smtClean="0">
                <a:solidFill>
                  <a:srgbClr val="002060"/>
                </a:solidFill>
              </a:rPr>
              <a:t>(</a:t>
            </a:r>
            <a:r>
              <a:rPr lang="en-US" altLang="en-US" sz="1200" b="1" dirty="0">
                <a:solidFill>
                  <a:srgbClr val="002060"/>
                </a:solidFill>
              </a:rPr>
              <a:t>ICRW).</a:t>
            </a:r>
          </a:p>
        </p:txBody>
      </p:sp>
      <p:pic>
        <p:nvPicPr>
          <p:cNvPr id="3994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9986" y="0"/>
            <a:ext cx="2577827" cy="3341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4" name="Rectangle 5"/>
          <p:cNvSpPr>
            <a:spLocks noChangeArrowheads="1"/>
          </p:cNvSpPr>
          <p:nvPr/>
        </p:nvSpPr>
        <p:spPr bwMode="auto">
          <a:xfrm>
            <a:off x="214312" y="3799450"/>
            <a:ext cx="8711973" cy="251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pitchFamily="34"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pitchFamily="34"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pitchFamily="34"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pitchFamily="34"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pitchFamily="34"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pitchFamily="34"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pitchFamily="34"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pitchFamily="34"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pitchFamily="34" charset="0"/>
              </a:defRPr>
            </a:lvl9pPr>
          </a:lstStyle>
          <a:p>
            <a:pPr eaLnBrk="1" hangingPunct="1">
              <a:spcBef>
                <a:spcPct val="0"/>
              </a:spcBef>
              <a:spcAft>
                <a:spcPct val="0"/>
              </a:spcAft>
              <a:buClrTx/>
              <a:buFontTx/>
              <a:buNone/>
              <a:defRPr/>
            </a:pPr>
            <a:r>
              <a:rPr lang="en-US" altLang="en-US" sz="2300" dirty="0" err="1" smtClean="0"/>
              <a:t>Certains</a:t>
            </a:r>
            <a:r>
              <a:rPr lang="en-US" altLang="en-US" sz="2300" dirty="0" smtClean="0"/>
              <a:t> </a:t>
            </a:r>
            <a:r>
              <a:rPr lang="en-US" altLang="en-US" sz="2300" dirty="0" err="1" smtClean="0"/>
              <a:t>exemples</a:t>
            </a:r>
            <a:r>
              <a:rPr lang="en-US" altLang="en-US" sz="2300" dirty="0" smtClean="0"/>
              <a:t> types: </a:t>
            </a:r>
          </a:p>
          <a:p>
            <a:r>
              <a:rPr lang="fr-FR" sz="2300" dirty="0" smtClean="0"/>
              <a:t> Connaissance </a:t>
            </a:r>
            <a:r>
              <a:rPr lang="fr-FR" sz="2300" dirty="0"/>
              <a:t>et utilisation des programmes de microcrédit</a:t>
            </a:r>
            <a:endParaRPr lang="en-US" sz="2300" dirty="0"/>
          </a:p>
          <a:p>
            <a:r>
              <a:rPr lang="fr-FR" sz="2300" dirty="0" smtClean="0"/>
              <a:t> Avoir </a:t>
            </a:r>
            <a:r>
              <a:rPr lang="fr-FR" sz="2300" dirty="0"/>
              <a:t>un compte bancaire, </a:t>
            </a:r>
            <a:r>
              <a:rPr lang="fr-FR" sz="2300" dirty="0" smtClean="0"/>
              <a:t>propriété </a:t>
            </a:r>
            <a:r>
              <a:rPr lang="fr-FR" sz="2300" dirty="0"/>
              <a:t>des biens</a:t>
            </a:r>
            <a:endParaRPr lang="en-US" sz="2300" dirty="0"/>
          </a:p>
          <a:p>
            <a:r>
              <a:rPr lang="fr-FR" sz="2300" dirty="0"/>
              <a:t>Avoir le contrôle de l'argent pour certaines choses</a:t>
            </a:r>
            <a:endParaRPr lang="en-US" sz="2300" dirty="0"/>
          </a:p>
          <a:p>
            <a:pPr eaLnBrk="1" hangingPunct="1">
              <a:spcBef>
                <a:spcPct val="0"/>
              </a:spcBef>
              <a:spcAft>
                <a:spcPct val="0"/>
              </a:spcAft>
              <a:buClrTx/>
              <a:buFont typeface="Wingdings" pitchFamily="2" charset="2"/>
              <a:buNone/>
              <a:defRPr/>
            </a:pPr>
            <a:endParaRPr lang="en-US" altLang="en-US" sz="1800" dirty="0">
              <a:cs typeface="+mn-cs"/>
            </a:endParaRPr>
          </a:p>
          <a:p>
            <a:pPr eaLnBrk="1" hangingPunct="1">
              <a:spcBef>
                <a:spcPct val="0"/>
              </a:spcBef>
              <a:spcAft>
                <a:spcPct val="0"/>
              </a:spcAft>
              <a:buClrTx/>
              <a:buFontTx/>
              <a:buNone/>
              <a:defRPr/>
            </a:pPr>
            <a:endParaRPr lang="es-DO" altLang="en-US" sz="2000" dirty="0" smtClean="0">
              <a:cs typeface="+mn-cs"/>
            </a:endParaRPr>
          </a:p>
        </p:txBody>
      </p:sp>
    </p:spTree>
    <p:extLst>
      <p:ext uri="{BB962C8B-B14F-4D97-AF65-F5344CB8AC3E}">
        <p14:creationId xmlns:p14="http://schemas.microsoft.com/office/powerpoint/2010/main" val="277894671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847725" y="144009"/>
            <a:ext cx="7762875" cy="1143000"/>
          </a:xfrm>
        </p:spPr>
        <p:txBody>
          <a:bodyPr/>
          <a:lstStyle/>
          <a:p>
            <a:r>
              <a:rPr lang="fr-FR" dirty="0"/>
              <a:t>La poussée pour des indicateurs harmonisés en genre et en santé</a:t>
            </a:r>
            <a:endParaRPr lang="en-US" dirty="0"/>
          </a:p>
        </p:txBody>
      </p:sp>
      <p:sp>
        <p:nvSpPr>
          <p:cNvPr id="32771" name="Content Placeholder 2"/>
          <p:cNvSpPr>
            <a:spLocks noGrp="1"/>
          </p:cNvSpPr>
          <p:nvPr>
            <p:ph idx="1"/>
          </p:nvPr>
        </p:nvSpPr>
        <p:spPr>
          <a:xfrm>
            <a:off x="858610" y="1273627"/>
            <a:ext cx="7762875" cy="4158343"/>
          </a:xfrm>
        </p:spPr>
        <p:txBody>
          <a:bodyPr/>
          <a:lstStyle/>
          <a:p>
            <a:pPr lvl="0"/>
            <a:r>
              <a:rPr lang="fr-FR" dirty="0"/>
              <a:t>Le domaine du VIH est en avance sur le reste</a:t>
            </a:r>
            <a:endParaRPr lang="en-US" dirty="0"/>
          </a:p>
          <a:p>
            <a:pPr lvl="0"/>
            <a:r>
              <a:rPr lang="fr-FR" dirty="0"/>
              <a:t>Tout cela fait partie de la nouvelle demande pour des volets de programmation intégrant la dimension du genre, </a:t>
            </a:r>
            <a:r>
              <a:rPr lang="fr-FR" dirty="0" smtClean="0"/>
              <a:t>selon ce </a:t>
            </a:r>
            <a:r>
              <a:rPr lang="fr-FR" dirty="0"/>
              <a:t>que l’on sait déjà</a:t>
            </a:r>
            <a:endParaRPr lang="en-US" dirty="0"/>
          </a:p>
          <a:p>
            <a:r>
              <a:rPr lang="fr-FR" dirty="0"/>
              <a:t>Guides récents </a:t>
            </a:r>
            <a:r>
              <a:rPr lang="en-US" dirty="0" smtClean="0"/>
              <a:t>: </a:t>
            </a:r>
            <a:endParaRPr lang="en-US" dirty="0"/>
          </a:p>
          <a:p>
            <a:pPr lvl="1"/>
            <a:r>
              <a:rPr lang="fr-FR" dirty="0"/>
              <a:t>Compendium des indicateurs sur l'égalité de genre et le </a:t>
            </a:r>
            <a:r>
              <a:rPr lang="fr-FR" dirty="0" smtClean="0"/>
              <a:t>VIH</a:t>
            </a:r>
            <a:endParaRPr lang="en-US" dirty="0"/>
          </a:p>
          <a:p>
            <a:pPr lvl="1"/>
            <a:r>
              <a:rPr lang="fr-FR" dirty="0"/>
              <a:t>Indicateurs harmonisés de la violence contre les femmes et les filles (guide indiqué sur la liste des ressources)</a:t>
            </a:r>
            <a:endParaRPr lang="en-US" dirty="0"/>
          </a:p>
          <a:p>
            <a:pPr lvl="1"/>
            <a:r>
              <a:rPr lang="en-US" dirty="0" smtClean="0"/>
              <a:t>)</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fr-FR" dirty="0"/>
              <a:t>Domaines de mesure :</a:t>
            </a:r>
            <a:br>
              <a:rPr lang="fr-FR" dirty="0"/>
            </a:br>
            <a:r>
              <a:rPr lang="fr-FR" dirty="0"/>
              <a:t>Le genre dans le contexte du VIH</a:t>
            </a:r>
            <a:endParaRPr lang="en-US" dirty="0"/>
          </a:p>
        </p:txBody>
      </p:sp>
      <p:sp>
        <p:nvSpPr>
          <p:cNvPr id="3" name="Content Placeholder 2"/>
          <p:cNvSpPr>
            <a:spLocks noGrp="1"/>
          </p:cNvSpPr>
          <p:nvPr>
            <p:ph idx="1"/>
          </p:nvPr>
        </p:nvSpPr>
        <p:spPr/>
        <p:txBody>
          <a:bodyPr>
            <a:normAutofit fontScale="85000" lnSpcReduction="10000"/>
          </a:bodyPr>
          <a:lstStyle/>
          <a:p>
            <a:pPr lvl="0"/>
            <a:r>
              <a:rPr lang="fr-FR" sz="2800" dirty="0"/>
              <a:t>Prévalence : différences </a:t>
            </a:r>
            <a:r>
              <a:rPr lang="en-US" sz="2800" dirty="0" smtClean="0"/>
              <a:t>li</a:t>
            </a:r>
            <a:r>
              <a:rPr lang="fr-FR" sz="2800" dirty="0" err="1" smtClean="0"/>
              <a:t>ées</a:t>
            </a:r>
            <a:r>
              <a:rPr lang="fr-FR" sz="2800" dirty="0" smtClean="0"/>
              <a:t> au genre</a:t>
            </a:r>
            <a:endParaRPr lang="en-US" sz="2800" dirty="0"/>
          </a:p>
          <a:p>
            <a:pPr lvl="0"/>
            <a:r>
              <a:rPr lang="fr-FR" sz="2800" dirty="0"/>
              <a:t>Traitement : qui reçoit le </a:t>
            </a:r>
            <a:r>
              <a:rPr lang="fr-FR" sz="2800" dirty="0" smtClean="0"/>
              <a:t>traitement?</a:t>
            </a:r>
            <a:endParaRPr lang="en-US" sz="2800" dirty="0"/>
          </a:p>
          <a:p>
            <a:pPr>
              <a:defRPr/>
            </a:pPr>
            <a:r>
              <a:rPr lang="en-US" sz="2800" dirty="0" err="1" smtClean="0"/>
              <a:t>Comportement</a:t>
            </a:r>
            <a:r>
              <a:rPr lang="en-US" sz="2800" dirty="0" smtClean="0"/>
              <a:t>: </a:t>
            </a:r>
            <a:r>
              <a:rPr lang="en-US" sz="2800" dirty="0" err="1" smtClean="0"/>
              <a:t>risques</a:t>
            </a:r>
            <a:r>
              <a:rPr lang="en-US" sz="2800" dirty="0" smtClean="0"/>
              <a:t> et </a:t>
            </a:r>
            <a:r>
              <a:rPr lang="en-US" sz="2800" dirty="0" err="1" smtClean="0"/>
              <a:t>recours</a:t>
            </a:r>
            <a:r>
              <a:rPr lang="en-US" sz="2800" dirty="0" smtClean="0"/>
              <a:t> aux </a:t>
            </a:r>
            <a:r>
              <a:rPr lang="en-US" sz="2800" dirty="0" err="1" smtClean="0"/>
              <a:t>soins</a:t>
            </a:r>
            <a:endParaRPr lang="en-US" sz="2800" dirty="0"/>
          </a:p>
          <a:p>
            <a:pPr>
              <a:defRPr/>
            </a:pPr>
            <a:r>
              <a:rPr lang="en-US" sz="2800" dirty="0" err="1" smtClean="0"/>
              <a:t>Connaissances</a:t>
            </a:r>
            <a:r>
              <a:rPr lang="en-US" sz="2800" dirty="0" smtClean="0"/>
              <a:t>: </a:t>
            </a:r>
            <a:r>
              <a:rPr lang="fr-FR" sz="2800" dirty="0" smtClean="0"/>
              <a:t>différences </a:t>
            </a:r>
            <a:r>
              <a:rPr lang="fr-FR" sz="2800" dirty="0"/>
              <a:t>dans écarts de niveaux et </a:t>
            </a:r>
            <a:r>
              <a:rPr lang="fr-FR" sz="2800" dirty="0" smtClean="0"/>
              <a:t>les schémas </a:t>
            </a:r>
            <a:r>
              <a:rPr lang="fr-FR" sz="2800" dirty="0"/>
              <a:t>(ce que les gens connaissent</a:t>
            </a:r>
            <a:r>
              <a:rPr lang="en-US" sz="2800" dirty="0" smtClean="0"/>
              <a:t>)</a:t>
            </a:r>
            <a:endParaRPr lang="en-US" sz="2800" dirty="0"/>
          </a:p>
          <a:p>
            <a:pPr>
              <a:defRPr/>
            </a:pPr>
            <a:r>
              <a:rPr lang="fr-FR" sz="2800" dirty="0"/>
              <a:t>Mesures </a:t>
            </a:r>
            <a:r>
              <a:rPr lang="fr-FR" sz="2800" dirty="0" smtClean="0"/>
              <a:t>de l'égalité </a:t>
            </a:r>
            <a:r>
              <a:rPr lang="fr-FR" sz="2800" dirty="0"/>
              <a:t>de genre </a:t>
            </a:r>
            <a:r>
              <a:rPr lang="en-US" sz="2800" dirty="0" smtClean="0"/>
              <a:t>(</a:t>
            </a:r>
            <a:r>
              <a:rPr lang="en-US" sz="2800" dirty="0" err="1" smtClean="0"/>
              <a:t>comme</a:t>
            </a:r>
            <a:r>
              <a:rPr lang="en-US" sz="2800" dirty="0" smtClean="0"/>
              <a:t> </a:t>
            </a:r>
            <a:r>
              <a:rPr lang="en-US" sz="2800" dirty="0" err="1" smtClean="0"/>
              <a:t>sur</a:t>
            </a:r>
            <a:r>
              <a:rPr lang="en-US" sz="2800" dirty="0" smtClean="0"/>
              <a:t> les </a:t>
            </a:r>
            <a:r>
              <a:rPr lang="en-US" sz="2800" dirty="0" err="1" smtClean="0"/>
              <a:t>diapositives</a:t>
            </a:r>
            <a:r>
              <a:rPr lang="en-US" sz="2800" dirty="0" smtClean="0"/>
              <a:t> </a:t>
            </a:r>
            <a:r>
              <a:rPr lang="en-US" sz="2800" dirty="0" err="1" smtClean="0"/>
              <a:t>pr</a:t>
            </a:r>
            <a:r>
              <a:rPr lang="fr-FR" sz="2800" dirty="0" err="1" smtClean="0"/>
              <a:t>écédentes</a:t>
            </a:r>
            <a:r>
              <a:rPr lang="en-US" sz="2800" dirty="0" smtClean="0"/>
              <a:t>)</a:t>
            </a:r>
            <a:endParaRPr lang="en-US" sz="2800" dirty="0"/>
          </a:p>
          <a:p>
            <a:pPr lvl="0"/>
            <a:r>
              <a:rPr lang="fr-FR" sz="2800" dirty="0"/>
              <a:t>Portée du programme: populations cibles et couverture</a:t>
            </a:r>
            <a:endParaRPr lang="en-US" sz="2800" dirty="0"/>
          </a:p>
          <a:p>
            <a:pPr lvl="1">
              <a:defRPr/>
            </a:pP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fr-FR" dirty="0"/>
              <a:t>Domaines de mesure :</a:t>
            </a:r>
            <a:br>
              <a:rPr lang="fr-FR" dirty="0"/>
            </a:br>
            <a:r>
              <a:rPr lang="fr-FR" dirty="0"/>
              <a:t>Le genre dans le contexte du VIH</a:t>
            </a:r>
            <a:endParaRPr lang="en-US" dirty="0" smtClean="0"/>
          </a:p>
        </p:txBody>
      </p:sp>
      <p:sp>
        <p:nvSpPr>
          <p:cNvPr id="34819" name="Content Placeholder 2"/>
          <p:cNvSpPr>
            <a:spLocks noGrp="1"/>
          </p:cNvSpPr>
          <p:nvPr>
            <p:ph idx="1"/>
          </p:nvPr>
        </p:nvSpPr>
        <p:spPr>
          <a:xfrm>
            <a:off x="698500" y="1600200"/>
            <a:ext cx="7988301" cy="3962400"/>
          </a:xfrm>
        </p:spPr>
        <p:txBody>
          <a:bodyPr/>
          <a:lstStyle/>
          <a:p>
            <a:r>
              <a:rPr lang="en-US" sz="2400" dirty="0"/>
              <a:t>Violence </a:t>
            </a:r>
            <a:r>
              <a:rPr lang="en-US" sz="2400" dirty="0" err="1" smtClean="0"/>
              <a:t>fondée</a:t>
            </a:r>
            <a:r>
              <a:rPr lang="en-US" sz="2400" dirty="0" smtClean="0"/>
              <a:t> </a:t>
            </a:r>
            <a:r>
              <a:rPr lang="en-US" sz="2400" dirty="0" err="1" smtClean="0"/>
              <a:t>sur</a:t>
            </a:r>
            <a:r>
              <a:rPr lang="en-US" sz="2400" dirty="0" smtClean="0"/>
              <a:t> le genre </a:t>
            </a:r>
            <a:r>
              <a:rPr lang="en-US" sz="2400" dirty="0" smtClean="0"/>
              <a:t>(VBG): </a:t>
            </a:r>
            <a:r>
              <a:rPr lang="en-US" sz="2400" dirty="0" err="1" smtClean="0"/>
              <a:t>prévalence</a:t>
            </a:r>
            <a:r>
              <a:rPr lang="en-US" sz="2400" dirty="0" smtClean="0"/>
              <a:t> </a:t>
            </a:r>
            <a:r>
              <a:rPr lang="fr-FR" sz="2400" dirty="0" smtClean="0"/>
              <a:t>et </a:t>
            </a:r>
            <a:r>
              <a:rPr lang="fr-FR" sz="2400" dirty="0"/>
              <a:t>relation aux services de </a:t>
            </a:r>
            <a:r>
              <a:rPr lang="fr-FR" sz="2400" dirty="0" smtClean="0"/>
              <a:t>santé</a:t>
            </a:r>
            <a:endParaRPr lang="en-US" sz="2400" dirty="0" smtClean="0"/>
          </a:p>
          <a:p>
            <a:pPr lvl="0"/>
            <a:r>
              <a:rPr lang="fr-FR" sz="2400" dirty="0"/>
              <a:t>Stigmatisation/Droits humains : Attitudes, politiques et lois </a:t>
            </a:r>
            <a:endParaRPr lang="en-US" sz="2400" dirty="0"/>
          </a:p>
          <a:p>
            <a:r>
              <a:rPr lang="en-US" sz="2400" dirty="0" err="1" smtClean="0"/>
              <a:t>Urgences</a:t>
            </a:r>
            <a:r>
              <a:rPr lang="en-US" sz="2400" dirty="0" smtClean="0"/>
              <a:t> </a:t>
            </a:r>
            <a:r>
              <a:rPr lang="en-US" sz="2400" dirty="0" err="1" smtClean="0"/>
              <a:t>humanitaires</a:t>
            </a:r>
            <a:r>
              <a:rPr lang="en-US" sz="2400" dirty="0" smtClean="0"/>
              <a:t>: situation pour les femmes et les </a:t>
            </a:r>
            <a:r>
              <a:rPr lang="en-US" sz="2400" dirty="0" err="1" smtClean="0"/>
              <a:t>filles</a:t>
            </a:r>
            <a:r>
              <a:rPr lang="en-US" sz="2400" dirty="0" smtClean="0"/>
              <a:t> </a:t>
            </a:r>
          </a:p>
          <a:p>
            <a:r>
              <a:rPr lang="en-US" sz="2400" dirty="0" smtClean="0"/>
              <a:t>Populations les plus à </a:t>
            </a:r>
            <a:r>
              <a:rPr lang="en-US" sz="2400" dirty="0" err="1" smtClean="0"/>
              <a:t>risque</a:t>
            </a:r>
            <a:r>
              <a:rPr lang="en-US" sz="2400" dirty="0" smtClean="0"/>
              <a:t> (MARPS): </a:t>
            </a:r>
            <a:r>
              <a:rPr lang="en-US" sz="2400" dirty="0" err="1" smtClean="0"/>
              <a:t>personnes</a:t>
            </a:r>
            <a:r>
              <a:rPr lang="en-US" sz="2400" dirty="0" smtClean="0"/>
              <a:t> </a:t>
            </a:r>
            <a:r>
              <a:rPr lang="fr-FR" sz="2400" dirty="0"/>
              <a:t>travaillant dans le marché du sexe</a:t>
            </a:r>
            <a:r>
              <a:rPr lang="en-US" sz="2400" dirty="0" smtClean="0"/>
              <a:t> </a:t>
            </a:r>
          </a:p>
          <a:p>
            <a:r>
              <a:rPr lang="en-US" sz="2400" dirty="0" err="1" smtClean="0"/>
              <a:t>Orphelins</a:t>
            </a:r>
            <a:r>
              <a:rPr lang="en-US" sz="2400" dirty="0" smtClean="0"/>
              <a:t> et </a:t>
            </a:r>
            <a:r>
              <a:rPr lang="en-US" sz="2400" dirty="0" err="1" smtClean="0"/>
              <a:t>enfants</a:t>
            </a:r>
            <a:r>
              <a:rPr lang="en-US" sz="2400" dirty="0"/>
              <a:t> </a:t>
            </a:r>
            <a:r>
              <a:rPr lang="en-US" sz="2400" dirty="0" err="1" smtClean="0"/>
              <a:t>vulnérables</a:t>
            </a:r>
            <a:r>
              <a:rPr lang="en-US" sz="2400" dirty="0" smtClean="0"/>
              <a:t> (OEV)</a:t>
            </a:r>
          </a:p>
          <a:p>
            <a:endParaRPr lang="en-US" dirty="0" smtClean="0"/>
          </a:p>
        </p:txBody>
      </p:sp>
      <p:sp>
        <p:nvSpPr>
          <p:cNvPr id="5" name="TextBox 8"/>
          <p:cNvSpPr txBox="1">
            <a:spLocks noChangeArrowheads="1"/>
          </p:cNvSpPr>
          <p:nvPr/>
        </p:nvSpPr>
        <p:spPr bwMode="auto">
          <a:xfrm>
            <a:off x="5181600" y="6615574"/>
            <a:ext cx="22325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s-DO" sz="1000" dirty="0"/>
              <a:t>Photo credit: </a:t>
            </a:r>
            <a:r>
              <a:rPr lang="en-US" altLang="es-DO" sz="1000" dirty="0" smtClean="0"/>
              <a:t>Jessica Fehringer</a:t>
            </a:r>
            <a:endParaRPr lang="en-US" altLang="es-DO" sz="1000"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495301" y="130628"/>
            <a:ext cx="8311242" cy="1199924"/>
          </a:xfrm>
        </p:spPr>
        <p:txBody>
          <a:bodyPr/>
          <a:lstStyle/>
          <a:p>
            <a:r>
              <a:rPr lang="fr-FR" altLang="en-US" sz="3400" dirty="0"/>
              <a:t>Exemples d'indicateurs</a:t>
            </a:r>
            <a:r>
              <a:rPr lang="en-US" sz="3400" dirty="0" smtClean="0"/>
              <a:t> de genre et VIH</a:t>
            </a:r>
          </a:p>
        </p:txBody>
      </p:sp>
      <p:sp>
        <p:nvSpPr>
          <p:cNvPr id="3" name="Content Placeholder 2"/>
          <p:cNvSpPr>
            <a:spLocks noGrp="1"/>
          </p:cNvSpPr>
          <p:nvPr>
            <p:ph idx="1"/>
          </p:nvPr>
        </p:nvSpPr>
        <p:spPr>
          <a:xfrm>
            <a:off x="371475" y="1271588"/>
            <a:ext cx="8372475" cy="4291012"/>
          </a:xfrm>
        </p:spPr>
        <p:txBody>
          <a:bodyPr>
            <a:normAutofit fontScale="77500" lnSpcReduction="20000"/>
          </a:bodyPr>
          <a:lstStyle/>
          <a:p>
            <a:pPr>
              <a:defRPr/>
            </a:pPr>
            <a:r>
              <a:rPr lang="fr-FR" sz="2800" dirty="0" smtClean="0">
                <a:solidFill>
                  <a:schemeClr val="tx2">
                    <a:lumMod val="75000"/>
                  </a:schemeClr>
                </a:solidFill>
              </a:rPr>
              <a:t>Prévalence</a:t>
            </a:r>
            <a:r>
              <a:rPr lang="fr-FR" sz="2800" dirty="0" smtClean="0"/>
              <a:t> </a:t>
            </a:r>
          </a:p>
          <a:p>
            <a:pPr marL="457200" lvl="1" indent="0">
              <a:buFont typeface="Wingdings" pitchFamily="2" charset="2"/>
              <a:buNone/>
              <a:defRPr/>
            </a:pPr>
            <a:r>
              <a:rPr lang="fr-FR" sz="2600" dirty="0" smtClean="0"/>
              <a:t>Pourcentage (%) de jeunes femmes qui sont infectées par le VIH</a:t>
            </a:r>
          </a:p>
          <a:p>
            <a:pPr marL="914400" lvl="2" indent="0">
              <a:buNone/>
              <a:defRPr/>
            </a:pPr>
            <a:r>
              <a:rPr lang="fr-FR" dirty="0" smtClean="0"/>
              <a:t> Numérateur: </a:t>
            </a:r>
            <a:r>
              <a:rPr lang="fr-FR" altLang="en-US" sz="2400" dirty="0" smtClean="0"/>
              <a:t>Nombre de femmes en consultations prénatales (15-24 </a:t>
            </a:r>
            <a:r>
              <a:rPr lang="fr-FR" altLang="en-US" sz="2400" u="sng" dirty="0" smtClean="0"/>
              <a:t>ans) dont le test est positif pour le VIH</a:t>
            </a:r>
            <a:r>
              <a:rPr lang="fr-FR" b="1" u="sng" dirty="0" smtClean="0"/>
              <a:t>_______________________</a:t>
            </a:r>
          </a:p>
          <a:p>
            <a:pPr marL="914400" lvl="2" indent="0">
              <a:buNone/>
              <a:defRPr/>
            </a:pPr>
            <a:r>
              <a:rPr lang="fr-FR" dirty="0" smtClean="0"/>
              <a:t> Dénominateur: </a:t>
            </a:r>
            <a:r>
              <a:rPr lang="fr-FR" altLang="en-US" sz="2400" dirty="0" smtClean="0"/>
              <a:t>Nombre de femmes en consultations prénatales (15-24 ans) </a:t>
            </a:r>
            <a:r>
              <a:rPr lang="fr-FR" dirty="0" smtClean="0"/>
              <a:t>qui ont  eu le test du VIH </a:t>
            </a:r>
          </a:p>
          <a:p>
            <a:pPr>
              <a:defRPr/>
            </a:pPr>
            <a:r>
              <a:rPr lang="fr-FR" sz="2800" dirty="0" smtClean="0">
                <a:solidFill>
                  <a:schemeClr val="tx2">
                    <a:lumMod val="75000"/>
                  </a:schemeClr>
                </a:solidFill>
              </a:rPr>
              <a:t>Traitement</a:t>
            </a:r>
            <a:r>
              <a:rPr lang="fr-FR" sz="2400" dirty="0" smtClean="0">
                <a:solidFill>
                  <a:schemeClr val="tx2">
                    <a:lumMod val="75000"/>
                  </a:schemeClr>
                </a:solidFill>
              </a:rPr>
              <a:t> </a:t>
            </a:r>
          </a:p>
          <a:p>
            <a:pPr marL="457200" lvl="1" indent="0">
              <a:buNone/>
              <a:defRPr/>
            </a:pPr>
            <a:r>
              <a:rPr lang="fr-FR" sz="2600" dirty="0" smtClean="0"/>
              <a:t>Pourcentage (%) d’adultes et d’enfants vivant avec le VIH </a:t>
            </a:r>
            <a:r>
              <a:rPr lang="fr-FR" sz="2600" dirty="0" smtClean="0"/>
              <a:t>dont </a:t>
            </a:r>
            <a:r>
              <a:rPr lang="fr-FR" sz="2600" dirty="0" smtClean="0"/>
              <a:t>on sait qu’ils sous traitement 12 mois après l’initiation du Traitement antirétroviral (ART). [ventilé par sexe et âge] </a:t>
            </a:r>
          </a:p>
          <a:p>
            <a:pPr marL="914400" lvl="2" indent="0">
              <a:buNone/>
              <a:defRPr/>
            </a:pPr>
            <a:r>
              <a:rPr lang="fr-FR" sz="1800" dirty="0" smtClean="0"/>
              <a:t> </a:t>
            </a:r>
            <a:r>
              <a:rPr lang="fr-FR" sz="2100" dirty="0" smtClean="0"/>
              <a:t>Numérateur: </a:t>
            </a:r>
            <a:r>
              <a:rPr lang="fr-FR" altLang="en-US" sz="2000" dirty="0" smtClean="0"/>
              <a:t>Nombre</a:t>
            </a:r>
            <a:r>
              <a:rPr lang="fr-FR" altLang="en-US" sz="2400" dirty="0" smtClean="0"/>
              <a:t> </a:t>
            </a:r>
            <a:r>
              <a:rPr lang="fr-FR" altLang="en-US" sz="2000" dirty="0" smtClean="0"/>
              <a:t>d'adultes et d'enfants encore en vie et sous ART 12 mois </a:t>
            </a:r>
            <a:r>
              <a:rPr lang="fr-FR" altLang="en-US" sz="2000" u="sng" dirty="0" smtClean="0"/>
              <a:t>après l'initiation du traitement</a:t>
            </a:r>
            <a:r>
              <a:rPr lang="fr-FR" sz="2000" b="1" u="sng" dirty="0" smtClean="0"/>
              <a:t>_________________________________________</a:t>
            </a:r>
          </a:p>
          <a:p>
            <a:pPr marL="457200" lvl="1" indent="0">
              <a:lnSpc>
                <a:spcPct val="80000"/>
              </a:lnSpc>
              <a:buNone/>
            </a:pPr>
            <a:r>
              <a:rPr lang="fr-FR" sz="1800" dirty="0" smtClean="0"/>
              <a:t>	</a:t>
            </a:r>
            <a:r>
              <a:rPr lang="fr-FR" sz="2100" dirty="0" smtClean="0"/>
              <a:t>Dénominateur: </a:t>
            </a:r>
            <a:r>
              <a:rPr lang="fr-FR" altLang="en-US" sz="2100" dirty="0" smtClean="0"/>
              <a:t>Nombre total d'adultes et d'enfants qui ont commencé un 	traitement antirétroviral qui devaient atteindre les résultats de 12 mois </a:t>
            </a:r>
            <a:endParaRPr lang="fr-FR" altLang="en-US" sz="2100"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noAutofit/>
          </a:bodyPr>
          <a:lstStyle/>
          <a:p>
            <a:pPr>
              <a:defRPr/>
            </a:pPr>
            <a:r>
              <a:rPr lang="fr-FR" altLang="en-US" dirty="0"/>
              <a:t>Exemples d'indicateurs</a:t>
            </a:r>
            <a:r>
              <a:rPr lang="en-US" dirty="0"/>
              <a:t> de genre et </a:t>
            </a:r>
            <a:r>
              <a:rPr lang="en-US" dirty="0" smtClean="0"/>
              <a:t>VIH (</a:t>
            </a:r>
            <a:r>
              <a:rPr lang="en-US" i="1" dirty="0" smtClean="0"/>
              <a:t>cont.)</a:t>
            </a:r>
          </a:p>
        </p:txBody>
      </p:sp>
      <p:sp>
        <p:nvSpPr>
          <p:cNvPr id="3" name="Content Placeholder 2"/>
          <p:cNvSpPr>
            <a:spLocks noGrp="1"/>
          </p:cNvSpPr>
          <p:nvPr>
            <p:ph idx="1"/>
          </p:nvPr>
        </p:nvSpPr>
        <p:spPr>
          <a:xfrm>
            <a:off x="820271" y="1600200"/>
            <a:ext cx="8023692" cy="4114800"/>
          </a:xfrm>
        </p:spPr>
        <p:txBody>
          <a:bodyPr>
            <a:normAutofit fontScale="55000" lnSpcReduction="20000"/>
          </a:bodyPr>
          <a:lstStyle/>
          <a:p>
            <a:pPr>
              <a:defRPr/>
            </a:pPr>
            <a:r>
              <a:rPr lang="en-US" sz="3500" dirty="0" err="1" smtClean="0">
                <a:solidFill>
                  <a:schemeClr val="tx2">
                    <a:lumMod val="75000"/>
                  </a:schemeClr>
                </a:solidFill>
              </a:rPr>
              <a:t>Comportement</a:t>
            </a:r>
            <a:r>
              <a:rPr lang="en-US" sz="3500" dirty="0" smtClean="0">
                <a:solidFill>
                  <a:schemeClr val="tx2">
                    <a:lumMod val="75000"/>
                  </a:schemeClr>
                </a:solidFill>
              </a:rPr>
              <a:t>: </a:t>
            </a:r>
            <a:r>
              <a:rPr lang="en-US" sz="3500" dirty="0" err="1" smtClean="0">
                <a:solidFill>
                  <a:schemeClr val="tx2">
                    <a:lumMod val="75000"/>
                  </a:schemeClr>
                </a:solidFill>
              </a:rPr>
              <a:t>risque</a:t>
            </a:r>
            <a:r>
              <a:rPr lang="en-US" sz="3500" dirty="0" smtClean="0">
                <a:solidFill>
                  <a:schemeClr val="tx2">
                    <a:lumMod val="75000"/>
                  </a:schemeClr>
                </a:solidFill>
              </a:rPr>
              <a:t> </a:t>
            </a:r>
          </a:p>
          <a:p>
            <a:pPr marL="457200" lvl="1" indent="0">
              <a:buNone/>
              <a:defRPr/>
            </a:pPr>
            <a:r>
              <a:rPr lang="en-US" sz="3200" dirty="0" err="1" smtClean="0"/>
              <a:t>Pourcentage</a:t>
            </a:r>
            <a:r>
              <a:rPr lang="en-US" sz="3200" dirty="0" smtClean="0"/>
              <a:t> (%) de </a:t>
            </a:r>
            <a:r>
              <a:rPr lang="en-US" sz="3200" dirty="0" err="1" smtClean="0"/>
              <a:t>jeunes</a:t>
            </a:r>
            <a:r>
              <a:rPr lang="en-US" sz="3200" dirty="0" smtClean="0"/>
              <a:t> </a:t>
            </a:r>
            <a:r>
              <a:rPr lang="en-US" sz="3200" dirty="0" err="1" smtClean="0"/>
              <a:t>ayant</a:t>
            </a:r>
            <a:r>
              <a:rPr lang="en-US" sz="3200" dirty="0" smtClean="0"/>
              <a:t> </a:t>
            </a:r>
            <a:r>
              <a:rPr lang="en-US" sz="3200" dirty="0" err="1" smtClean="0"/>
              <a:t>eu</a:t>
            </a:r>
            <a:r>
              <a:rPr lang="en-US" sz="3200" dirty="0" smtClean="0"/>
              <a:t> des rapports </a:t>
            </a:r>
            <a:r>
              <a:rPr lang="en-US" sz="3200" dirty="0" err="1" smtClean="0"/>
              <a:t>sexuels</a:t>
            </a:r>
            <a:r>
              <a:rPr lang="en-US" sz="3200" dirty="0" smtClean="0"/>
              <a:t> </a:t>
            </a:r>
            <a:r>
              <a:rPr lang="en-US" sz="3200" dirty="0" err="1" smtClean="0"/>
              <a:t>avant</a:t>
            </a:r>
            <a:r>
              <a:rPr lang="en-US" sz="3200" dirty="0" smtClean="0"/>
              <a:t> </a:t>
            </a:r>
            <a:r>
              <a:rPr lang="en-US" sz="3200" dirty="0" err="1" smtClean="0"/>
              <a:t>l’âge</a:t>
            </a:r>
            <a:r>
              <a:rPr lang="en-US" sz="3200" dirty="0" smtClean="0"/>
              <a:t> de 15 ans</a:t>
            </a:r>
            <a:r>
              <a:rPr lang="en-US" sz="3200" dirty="0"/>
              <a:t>. [</a:t>
            </a:r>
            <a:r>
              <a:rPr lang="en-US" sz="3200" dirty="0" err="1"/>
              <a:t>ventilé</a:t>
            </a:r>
            <a:r>
              <a:rPr lang="en-US" sz="3200" dirty="0"/>
              <a:t> par </a:t>
            </a:r>
            <a:r>
              <a:rPr lang="en-US" sz="3200" dirty="0" err="1"/>
              <a:t>sexe</a:t>
            </a:r>
            <a:r>
              <a:rPr lang="en-US" sz="3200" dirty="0"/>
              <a:t> et </a:t>
            </a:r>
            <a:r>
              <a:rPr lang="en-US" sz="3200" dirty="0" err="1"/>
              <a:t>âge</a:t>
            </a:r>
            <a:r>
              <a:rPr lang="en-US" sz="3200" dirty="0"/>
              <a:t>]</a:t>
            </a:r>
            <a:endParaRPr lang="en-US" sz="3200" dirty="0" smtClean="0"/>
          </a:p>
          <a:p>
            <a:pPr marL="857250" lvl="2" indent="0">
              <a:buNone/>
              <a:defRPr/>
            </a:pPr>
            <a:r>
              <a:rPr lang="en-US" sz="2900" dirty="0" err="1" smtClean="0"/>
              <a:t>Numérateur</a:t>
            </a:r>
            <a:r>
              <a:rPr lang="en-US" sz="2900" dirty="0"/>
              <a:t>: </a:t>
            </a:r>
            <a:r>
              <a:rPr lang="en-US" sz="2900" dirty="0" err="1" smtClean="0"/>
              <a:t>Nombre</a:t>
            </a:r>
            <a:r>
              <a:rPr lang="en-US" sz="2900" dirty="0" smtClean="0"/>
              <a:t> </a:t>
            </a:r>
            <a:r>
              <a:rPr lang="en-US" sz="2900" dirty="0"/>
              <a:t>de </a:t>
            </a:r>
            <a:r>
              <a:rPr lang="en-US" sz="2900" dirty="0" err="1" smtClean="0"/>
              <a:t>répondants</a:t>
            </a:r>
            <a:r>
              <a:rPr lang="en-US" sz="2900" dirty="0" smtClean="0"/>
              <a:t> (15–24) </a:t>
            </a:r>
            <a:r>
              <a:rPr lang="en-US" sz="2900" dirty="0" err="1" smtClean="0"/>
              <a:t>indiquant</a:t>
            </a:r>
            <a:r>
              <a:rPr lang="en-US" sz="2900" dirty="0" smtClean="0"/>
              <a:t> </a:t>
            </a:r>
            <a:r>
              <a:rPr lang="en-US" sz="2900" dirty="0" err="1" smtClean="0"/>
              <a:t>avoir</a:t>
            </a:r>
            <a:r>
              <a:rPr lang="en-US" sz="2900" dirty="0" smtClean="0"/>
              <a:t> </a:t>
            </a:r>
            <a:r>
              <a:rPr lang="en-US" sz="2900" dirty="0" err="1" smtClean="0"/>
              <a:t>eu</a:t>
            </a:r>
            <a:r>
              <a:rPr lang="en-US" sz="2900" dirty="0" smtClean="0"/>
              <a:t> </a:t>
            </a:r>
            <a:r>
              <a:rPr lang="en-US" sz="2900" dirty="0" err="1" smtClean="0"/>
              <a:t>leur</a:t>
            </a:r>
            <a:r>
              <a:rPr lang="en-US" sz="2900" dirty="0" smtClean="0"/>
              <a:t> premier </a:t>
            </a:r>
            <a:r>
              <a:rPr lang="en-US" sz="2900" u="sng" dirty="0" smtClean="0"/>
              <a:t>rapport </a:t>
            </a:r>
            <a:r>
              <a:rPr lang="en-US" sz="2900" u="sng" dirty="0" err="1" smtClean="0"/>
              <a:t>sexuel</a:t>
            </a:r>
            <a:r>
              <a:rPr lang="en-US" sz="2900" u="sng" dirty="0" smtClean="0"/>
              <a:t> </a:t>
            </a:r>
            <a:r>
              <a:rPr lang="en-US" sz="2900" u="sng" dirty="0" err="1" smtClean="0"/>
              <a:t>avant</a:t>
            </a:r>
            <a:r>
              <a:rPr lang="en-US" sz="2900" u="sng" dirty="0" smtClean="0"/>
              <a:t> </a:t>
            </a:r>
            <a:r>
              <a:rPr lang="en-US" sz="2900" u="sng" dirty="0" err="1" smtClean="0"/>
              <a:t>l’âge</a:t>
            </a:r>
            <a:r>
              <a:rPr lang="en-US" sz="2900" u="sng" dirty="0" smtClean="0"/>
              <a:t> de 15 </a:t>
            </a:r>
            <a:r>
              <a:rPr lang="en-US" sz="2900" u="sng" dirty="0" err="1" smtClean="0"/>
              <a:t>ans</a:t>
            </a:r>
            <a:r>
              <a:rPr lang="en-US" sz="2900" u="sng" dirty="0" smtClean="0"/>
              <a:t> _______________________________</a:t>
            </a:r>
            <a:endParaRPr lang="en-US" sz="2900" u="sng" dirty="0"/>
          </a:p>
          <a:p>
            <a:pPr marL="800100" lvl="2" indent="0">
              <a:buNone/>
              <a:defRPr/>
            </a:pPr>
            <a:r>
              <a:rPr lang="en-US" sz="2900" dirty="0"/>
              <a:t> </a:t>
            </a:r>
            <a:r>
              <a:rPr lang="en-US" sz="2900" dirty="0" err="1"/>
              <a:t>Dénominateur</a:t>
            </a:r>
            <a:r>
              <a:rPr lang="en-US" sz="2900" dirty="0"/>
              <a:t>: </a:t>
            </a:r>
            <a:r>
              <a:rPr lang="en-US" sz="2900" dirty="0" err="1"/>
              <a:t>Nombre</a:t>
            </a:r>
            <a:r>
              <a:rPr lang="en-US" sz="2900" dirty="0"/>
              <a:t> de </a:t>
            </a:r>
            <a:r>
              <a:rPr lang="en-US" sz="2900" dirty="0" err="1"/>
              <a:t>répondants</a:t>
            </a:r>
            <a:r>
              <a:rPr lang="en-US" sz="2900" dirty="0"/>
              <a:t> </a:t>
            </a:r>
            <a:r>
              <a:rPr lang="en-US" sz="2900" dirty="0" smtClean="0"/>
              <a:t> </a:t>
            </a:r>
            <a:r>
              <a:rPr lang="en-US" sz="2900" dirty="0" err="1" smtClean="0"/>
              <a:t>agés</a:t>
            </a:r>
            <a:r>
              <a:rPr lang="en-US" sz="2900" dirty="0" smtClean="0"/>
              <a:t> de 15 à 24 </a:t>
            </a:r>
            <a:r>
              <a:rPr lang="en-US" sz="2900" dirty="0"/>
              <a:t>years</a:t>
            </a:r>
          </a:p>
          <a:p>
            <a:pPr>
              <a:defRPr/>
            </a:pPr>
            <a:r>
              <a:rPr lang="en-US" sz="3500" dirty="0" err="1" smtClean="0">
                <a:solidFill>
                  <a:schemeClr val="tx2">
                    <a:lumMod val="75000"/>
                  </a:schemeClr>
                </a:solidFill>
              </a:rPr>
              <a:t>Connaissances</a:t>
            </a:r>
            <a:r>
              <a:rPr lang="en-US" sz="3500" dirty="0" smtClean="0">
                <a:solidFill>
                  <a:schemeClr val="tx2">
                    <a:lumMod val="75000"/>
                  </a:schemeClr>
                </a:solidFill>
              </a:rPr>
              <a:t>:</a:t>
            </a:r>
          </a:p>
          <a:p>
            <a:pPr marL="514350" lvl="1" indent="0">
              <a:buNone/>
              <a:defRPr/>
            </a:pPr>
            <a:r>
              <a:rPr lang="en-US" sz="3200" dirty="0" err="1" smtClean="0"/>
              <a:t>Pourcentage</a:t>
            </a:r>
            <a:r>
              <a:rPr lang="en-US" sz="3200" dirty="0" smtClean="0"/>
              <a:t> (%) de </a:t>
            </a:r>
            <a:r>
              <a:rPr lang="en-US" sz="3200" dirty="0" err="1" smtClean="0"/>
              <a:t>personnes</a:t>
            </a:r>
            <a:r>
              <a:rPr lang="en-US" sz="3200" dirty="0" smtClean="0"/>
              <a:t> </a:t>
            </a:r>
            <a:r>
              <a:rPr lang="en-US" sz="3200" dirty="0"/>
              <a:t>qui </a:t>
            </a:r>
            <a:r>
              <a:rPr lang="en-US" sz="3200" dirty="0" err="1" smtClean="0"/>
              <a:t>répondent</a:t>
            </a:r>
            <a:r>
              <a:rPr lang="en-US" sz="3200" dirty="0" smtClean="0"/>
              <a:t> </a:t>
            </a:r>
            <a:r>
              <a:rPr lang="en-US" sz="3200" dirty="0" err="1" smtClean="0"/>
              <a:t>correctement</a:t>
            </a:r>
            <a:r>
              <a:rPr lang="en-US" sz="3200" dirty="0" smtClean="0"/>
              <a:t> aux questions </a:t>
            </a:r>
            <a:r>
              <a:rPr lang="en-US" sz="3200" dirty="0" err="1" smtClean="0"/>
              <a:t>posées</a:t>
            </a:r>
            <a:r>
              <a:rPr lang="en-US" sz="3200" dirty="0" smtClean="0"/>
              <a:t> </a:t>
            </a:r>
            <a:r>
              <a:rPr lang="en-US" sz="3200" dirty="0" err="1" smtClean="0"/>
              <a:t>sur</a:t>
            </a:r>
            <a:r>
              <a:rPr lang="en-US" sz="3200" dirty="0" smtClean="0"/>
              <a:t> </a:t>
            </a:r>
            <a:r>
              <a:rPr lang="en-US" sz="3200" dirty="0"/>
              <a:t>la </a:t>
            </a:r>
            <a:r>
              <a:rPr lang="en-US" sz="3200" dirty="0" err="1" smtClean="0"/>
              <a:t>prévention</a:t>
            </a:r>
            <a:r>
              <a:rPr lang="en-US" sz="3200" dirty="0" smtClean="0"/>
              <a:t> de la transmission du VIH de la </a:t>
            </a:r>
            <a:r>
              <a:rPr lang="en-US" sz="3200" dirty="0" err="1" smtClean="0"/>
              <a:t>mère</a:t>
            </a:r>
            <a:r>
              <a:rPr lang="en-US" sz="3200" dirty="0" smtClean="0"/>
              <a:t> </a:t>
            </a:r>
            <a:r>
              <a:rPr lang="en-US" sz="3200" dirty="0" err="1" smtClean="0"/>
              <a:t>àl’enfant</a:t>
            </a:r>
            <a:r>
              <a:rPr lang="en-US" sz="3200" dirty="0" smtClean="0"/>
              <a:t> avec ART et </a:t>
            </a:r>
            <a:r>
              <a:rPr lang="en-US" sz="3200" dirty="0"/>
              <a:t>en </a:t>
            </a:r>
            <a:r>
              <a:rPr lang="en-US" sz="3200" dirty="0" err="1" smtClean="0"/>
              <a:t>évitant</a:t>
            </a:r>
            <a:r>
              <a:rPr lang="en-US" sz="3200" dirty="0" smtClean="0"/>
              <a:t> </a:t>
            </a:r>
            <a:r>
              <a:rPr lang="en-US" sz="3200" dirty="0" err="1" smtClean="0"/>
              <a:t>l’allaitement</a:t>
            </a:r>
            <a:r>
              <a:rPr lang="en-US" sz="3200" dirty="0" smtClean="0"/>
              <a:t> </a:t>
            </a:r>
            <a:r>
              <a:rPr lang="en-US" sz="3200" dirty="0" err="1" smtClean="0"/>
              <a:t>maternel</a:t>
            </a:r>
            <a:endParaRPr lang="en-US" sz="3200" dirty="0" smtClean="0"/>
          </a:p>
          <a:p>
            <a:pPr marL="914400" lvl="2" indent="0">
              <a:buNone/>
              <a:defRPr/>
            </a:pPr>
            <a:r>
              <a:rPr lang="en-US" sz="2900" dirty="0" err="1" smtClean="0"/>
              <a:t>Numérateur</a:t>
            </a:r>
            <a:r>
              <a:rPr lang="en-US" sz="2900" dirty="0" smtClean="0"/>
              <a:t>: </a:t>
            </a:r>
            <a:r>
              <a:rPr lang="en-US" sz="2900" dirty="0" err="1" smtClean="0"/>
              <a:t>Nombre</a:t>
            </a:r>
            <a:r>
              <a:rPr lang="en-US" sz="2900" dirty="0" smtClean="0"/>
              <a:t> de </a:t>
            </a:r>
            <a:r>
              <a:rPr lang="en-US" sz="2900" dirty="0" err="1" smtClean="0"/>
              <a:t>répondants</a:t>
            </a:r>
            <a:r>
              <a:rPr lang="en-US" sz="2900" dirty="0" smtClean="0"/>
              <a:t> </a:t>
            </a:r>
            <a:r>
              <a:rPr lang="fr-FR" altLang="en-US" sz="2900" dirty="0" smtClean="0"/>
              <a:t>qui disent que la transmission du VIH de femmes testées positives pour le VIH peut être prévenue par la prise de </a:t>
            </a:r>
            <a:r>
              <a:rPr lang="fr-FR" altLang="en-US" sz="2900" u="sng" dirty="0" smtClean="0"/>
              <a:t>médicaments par la mère pendant la grossesse et en évitant l’allaitement </a:t>
            </a:r>
            <a:endParaRPr lang="en-US" sz="2900" u="sng" dirty="0" smtClean="0"/>
          </a:p>
          <a:p>
            <a:pPr marL="914400" lvl="2" indent="0">
              <a:buNone/>
              <a:defRPr/>
            </a:pPr>
            <a:r>
              <a:rPr lang="en-US" sz="2900" dirty="0" err="1" smtClean="0"/>
              <a:t>Dénominateur</a:t>
            </a:r>
            <a:r>
              <a:rPr lang="en-US" sz="2900" dirty="0"/>
              <a:t>: </a:t>
            </a:r>
            <a:r>
              <a:rPr lang="en-US" sz="2900" dirty="0" err="1"/>
              <a:t>Nombre</a:t>
            </a:r>
            <a:r>
              <a:rPr lang="en-US" sz="2900" dirty="0"/>
              <a:t> </a:t>
            </a:r>
            <a:r>
              <a:rPr lang="en-US" sz="2900" dirty="0" smtClean="0"/>
              <a:t>total de </a:t>
            </a:r>
            <a:r>
              <a:rPr lang="en-US" sz="2900" dirty="0" err="1"/>
              <a:t>répondants</a:t>
            </a:r>
            <a:r>
              <a:rPr lang="en-US" sz="2900" dirty="0"/>
              <a:t> </a:t>
            </a:r>
            <a:r>
              <a:rPr lang="fr-FR" altLang="en-US" sz="2900" dirty="0"/>
              <a:t>à l'enquête</a:t>
            </a:r>
            <a:endParaRPr lang="en-US" sz="2900"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929" y="1519517"/>
            <a:ext cx="7906872" cy="4155141"/>
          </a:xfrm>
        </p:spPr>
        <p:txBody>
          <a:bodyPr>
            <a:normAutofit fontScale="77500" lnSpcReduction="20000"/>
          </a:bodyPr>
          <a:lstStyle/>
          <a:p>
            <a:pPr>
              <a:defRPr/>
            </a:pPr>
            <a:r>
              <a:rPr lang="fr-FR" altLang="en-US" sz="2400" dirty="0">
                <a:solidFill>
                  <a:schemeClr val="tx2">
                    <a:lumMod val="75000"/>
                  </a:schemeClr>
                </a:solidFill>
              </a:rPr>
              <a:t>Mesures d’égalité du genre</a:t>
            </a:r>
          </a:p>
          <a:p>
            <a:pPr marL="400050" lvl="1" indent="0">
              <a:buFont typeface="Wingdings" pitchFamily="2" charset="2"/>
              <a:buNone/>
              <a:defRPr/>
            </a:pPr>
            <a:r>
              <a:rPr lang="en-US" sz="2200" dirty="0" err="1" smtClean="0"/>
              <a:t>Pourcentage</a:t>
            </a:r>
            <a:r>
              <a:rPr lang="en-US" sz="2200" dirty="0" smtClean="0"/>
              <a:t> (%) de </a:t>
            </a:r>
            <a:r>
              <a:rPr lang="en-US" sz="2200" dirty="0" err="1" smtClean="0"/>
              <a:t>personnes</a:t>
            </a:r>
            <a:r>
              <a:rPr lang="en-US" sz="2200" dirty="0" smtClean="0"/>
              <a:t> qui </a:t>
            </a:r>
            <a:r>
              <a:rPr lang="en-US" sz="2200" dirty="0" err="1" smtClean="0"/>
              <a:t>disent</a:t>
            </a:r>
            <a:r>
              <a:rPr lang="en-US" sz="2200" dirty="0" smtClean="0"/>
              <a:t> </a:t>
            </a:r>
            <a:r>
              <a:rPr lang="en-US" sz="2200" dirty="0" err="1" smtClean="0"/>
              <a:t>que</a:t>
            </a:r>
            <a:r>
              <a:rPr lang="en-US" sz="2200" dirty="0" smtClean="0"/>
              <a:t> </a:t>
            </a:r>
            <a:r>
              <a:rPr lang="en-US" sz="2200" dirty="0" err="1" smtClean="0"/>
              <a:t>battre</a:t>
            </a:r>
            <a:r>
              <a:rPr lang="en-US" sz="2200" dirty="0" smtClean="0"/>
              <a:t> </a:t>
            </a:r>
            <a:r>
              <a:rPr lang="en-US" sz="2200" dirty="0" err="1" smtClean="0"/>
              <a:t>sa</a:t>
            </a:r>
            <a:r>
              <a:rPr lang="en-US" sz="2200" dirty="0" smtClean="0"/>
              <a:t> femme </a:t>
            </a:r>
            <a:r>
              <a:rPr lang="en-US" sz="2200" dirty="0" err="1" smtClean="0"/>
              <a:t>est</a:t>
            </a:r>
            <a:r>
              <a:rPr lang="en-US" sz="2200" dirty="0" smtClean="0"/>
              <a:t> </a:t>
            </a:r>
            <a:r>
              <a:rPr lang="en-US" sz="2200" dirty="0" err="1" smtClean="0"/>
              <a:t>une</a:t>
            </a:r>
            <a:r>
              <a:rPr lang="en-US" sz="2200" dirty="0" smtClean="0"/>
              <a:t> </a:t>
            </a:r>
            <a:r>
              <a:rPr lang="en-US" sz="2200" dirty="0" err="1" smtClean="0"/>
              <a:t>manière</a:t>
            </a:r>
            <a:r>
              <a:rPr lang="en-US" sz="2200" dirty="0" smtClean="0"/>
              <a:t> acceptable pour les </a:t>
            </a:r>
            <a:r>
              <a:rPr lang="en-US" sz="2200" dirty="0" err="1" smtClean="0"/>
              <a:t>maris</a:t>
            </a:r>
            <a:r>
              <a:rPr lang="en-US" sz="2200" dirty="0" smtClean="0"/>
              <a:t> de discipline </a:t>
            </a:r>
            <a:r>
              <a:rPr lang="en-US" sz="2200" dirty="0" err="1" smtClean="0"/>
              <a:t>leur</a:t>
            </a:r>
            <a:r>
              <a:rPr lang="en-US" sz="2200" dirty="0" smtClean="0"/>
              <a:t> </a:t>
            </a:r>
            <a:r>
              <a:rPr lang="en-US" sz="2200" dirty="0" err="1" smtClean="0"/>
              <a:t>épouses</a:t>
            </a:r>
            <a:endParaRPr lang="en-US" sz="2200" dirty="0"/>
          </a:p>
          <a:p>
            <a:pPr marL="857250" lvl="2" indent="0">
              <a:buNone/>
              <a:defRPr/>
            </a:pPr>
            <a:r>
              <a:rPr lang="en-US" sz="1900" dirty="0" err="1" smtClean="0"/>
              <a:t>Numérateur</a:t>
            </a:r>
            <a:r>
              <a:rPr lang="en-US" sz="1900" dirty="0" smtClean="0"/>
              <a:t>:  </a:t>
            </a:r>
            <a:r>
              <a:rPr lang="en-US" sz="1900" dirty="0" err="1" smtClean="0"/>
              <a:t>Nombre</a:t>
            </a:r>
            <a:r>
              <a:rPr lang="en-US" sz="1900" dirty="0" smtClean="0"/>
              <a:t> de </a:t>
            </a:r>
            <a:r>
              <a:rPr lang="en-US" sz="1900" dirty="0" err="1" smtClean="0"/>
              <a:t>personnes</a:t>
            </a:r>
            <a:r>
              <a:rPr lang="en-US" sz="1900" dirty="0" smtClean="0"/>
              <a:t> </a:t>
            </a:r>
            <a:r>
              <a:rPr lang="en-US" sz="1900" dirty="0" err="1" smtClean="0"/>
              <a:t>interrogées</a:t>
            </a:r>
            <a:r>
              <a:rPr lang="en-US" sz="1900" dirty="0" smtClean="0"/>
              <a:t> pour </a:t>
            </a:r>
            <a:r>
              <a:rPr lang="en-US" sz="1900" dirty="0" err="1" smtClean="0"/>
              <a:t>une</a:t>
            </a:r>
            <a:r>
              <a:rPr lang="en-US" sz="1900" dirty="0" smtClean="0"/>
              <a:t> </a:t>
            </a:r>
            <a:r>
              <a:rPr lang="en-US" sz="1900" dirty="0"/>
              <a:t>zone </a:t>
            </a:r>
            <a:r>
              <a:rPr lang="en-US" sz="1900" dirty="0" err="1" smtClean="0"/>
              <a:t>donnée</a:t>
            </a:r>
            <a:r>
              <a:rPr lang="en-US" sz="1900" dirty="0" smtClean="0"/>
              <a:t> </a:t>
            </a:r>
            <a:r>
              <a:rPr lang="en-US" sz="1900" dirty="0"/>
              <a:t>(</a:t>
            </a:r>
            <a:r>
              <a:rPr lang="en-US" sz="1900" dirty="0" err="1"/>
              <a:t>région</a:t>
            </a:r>
            <a:r>
              <a:rPr lang="en-US" sz="1900" dirty="0"/>
              <a:t>, </a:t>
            </a:r>
            <a:r>
              <a:rPr lang="en-US" sz="1900" dirty="0" err="1"/>
              <a:t>communauté</a:t>
            </a:r>
            <a:r>
              <a:rPr lang="en-US" sz="1900" dirty="0"/>
              <a:t>, </a:t>
            </a:r>
            <a:r>
              <a:rPr lang="en-US" sz="1900" dirty="0" smtClean="0"/>
              <a:t>pays) </a:t>
            </a:r>
            <a:r>
              <a:rPr lang="en-US" sz="1900" dirty="0"/>
              <a:t>qui </a:t>
            </a:r>
            <a:r>
              <a:rPr lang="en-US" sz="1900" dirty="0" err="1" smtClean="0"/>
              <a:t>répondent</a:t>
            </a:r>
            <a:r>
              <a:rPr lang="en-US" sz="1900" dirty="0" smtClean="0"/>
              <a:t>  par “</a:t>
            </a:r>
            <a:r>
              <a:rPr lang="en-US" sz="1900" dirty="0" err="1" smtClean="0"/>
              <a:t>oui</a:t>
            </a:r>
            <a:r>
              <a:rPr lang="en-US" sz="1900" dirty="0" smtClean="0"/>
              <a:t>"  </a:t>
            </a:r>
            <a:r>
              <a:rPr lang="fr-FR" altLang="en-US" sz="2000" dirty="0" smtClean="0"/>
              <a:t>à </a:t>
            </a:r>
            <a:r>
              <a:rPr lang="fr-FR" altLang="en-US" sz="2000" dirty="0"/>
              <a:t>l'une des questions suivantes </a:t>
            </a:r>
            <a:r>
              <a:rPr lang="en-US" sz="1900" dirty="0" smtClean="0"/>
              <a:t>:</a:t>
            </a:r>
          </a:p>
          <a:p>
            <a:pPr marL="1314450" lvl="3" indent="0">
              <a:buNone/>
              <a:defRPr/>
            </a:pPr>
            <a:r>
              <a:rPr lang="fr-FR" sz="1900" dirty="0" smtClean="0"/>
              <a:t>Un </a:t>
            </a:r>
            <a:r>
              <a:rPr lang="fr-FR" sz="1900" dirty="0"/>
              <a:t>mari est parfois en colère ou contrarié par des choses que fait sa femme. À votre avis, est-ce qu’ un mari a le droit de frapper ou battre sa femme si </a:t>
            </a:r>
            <a:endParaRPr lang="en-US" dirty="0"/>
          </a:p>
          <a:p>
            <a:pPr lvl="4"/>
            <a:r>
              <a:rPr lang="fr-FR" sz="1900" dirty="0"/>
              <a:t>elle lui est infidèle </a:t>
            </a:r>
            <a:endParaRPr lang="en-US" sz="1900" dirty="0"/>
          </a:p>
          <a:p>
            <a:pPr lvl="4" indent="-285750">
              <a:defRPr/>
            </a:pPr>
            <a:r>
              <a:rPr lang="en-US" sz="1900" dirty="0"/>
              <a:t>E</a:t>
            </a:r>
            <a:r>
              <a:rPr lang="en-US" sz="1900" dirty="0" smtClean="0"/>
              <a:t>lle </a:t>
            </a:r>
            <a:r>
              <a:rPr lang="en-US" sz="1900" dirty="0" err="1" smtClean="0"/>
              <a:t>lui</a:t>
            </a:r>
            <a:r>
              <a:rPr lang="en-US" sz="1900" dirty="0" smtClean="0"/>
              <a:t> </a:t>
            </a:r>
            <a:r>
              <a:rPr lang="fr-FR" sz="1900" dirty="0"/>
              <a:t>désobéit</a:t>
            </a:r>
            <a:r>
              <a:rPr lang="en-US" sz="1900" dirty="0" smtClean="0"/>
              <a:t> </a:t>
            </a:r>
          </a:p>
          <a:p>
            <a:pPr lvl="4" indent="-285750">
              <a:defRPr/>
            </a:pPr>
            <a:r>
              <a:rPr lang="en-US" sz="1900" dirty="0" smtClean="0"/>
              <a:t>Elle </a:t>
            </a:r>
            <a:r>
              <a:rPr lang="en-US" sz="1900" dirty="0" err="1" smtClean="0"/>
              <a:t>discute</a:t>
            </a:r>
            <a:r>
              <a:rPr lang="en-US" sz="1900" dirty="0" smtClean="0"/>
              <a:t> avec </a:t>
            </a:r>
            <a:r>
              <a:rPr lang="en-US" sz="1900" dirty="0" err="1" smtClean="0"/>
              <a:t>lui</a:t>
            </a:r>
            <a:endParaRPr lang="en-US" sz="1900" dirty="0" smtClean="0"/>
          </a:p>
          <a:p>
            <a:pPr lvl="4" indent="-285750">
              <a:defRPr/>
            </a:pPr>
            <a:r>
              <a:rPr lang="en-US" sz="1900" dirty="0" smtClean="0"/>
              <a:t>Elle refuse </a:t>
            </a:r>
            <a:r>
              <a:rPr lang="fr-FR" sz="1900" dirty="0"/>
              <a:t>d'avoir des relations sexuelles </a:t>
            </a:r>
            <a:r>
              <a:rPr lang="en-US" sz="1900" dirty="0" smtClean="0"/>
              <a:t>avec </a:t>
            </a:r>
            <a:r>
              <a:rPr lang="en-US" sz="1900" dirty="0" err="1" smtClean="0"/>
              <a:t>lui</a:t>
            </a:r>
            <a:endParaRPr lang="en-US" sz="1900" dirty="0" smtClean="0"/>
          </a:p>
          <a:p>
            <a:pPr lvl="4" indent="-285750">
              <a:defRPr/>
            </a:pPr>
            <a:r>
              <a:rPr lang="en-US" sz="1900" dirty="0" smtClean="0"/>
              <a:t>Elle </a:t>
            </a:r>
            <a:r>
              <a:rPr lang="fr-FR" sz="1900" dirty="0"/>
              <a:t>ne fait </a:t>
            </a:r>
            <a:r>
              <a:rPr lang="fr-FR" sz="1900" dirty="0" smtClean="0"/>
              <a:t>bien pas </a:t>
            </a:r>
            <a:r>
              <a:rPr lang="fr-FR" sz="1900" dirty="0"/>
              <a:t>le </a:t>
            </a:r>
            <a:r>
              <a:rPr lang="fr-FR" sz="1900" dirty="0" smtClean="0"/>
              <a:t>ménage </a:t>
            </a:r>
            <a:r>
              <a:rPr lang="en-US" sz="1900" dirty="0" smtClean="0"/>
              <a:t>_____________________________________________________</a:t>
            </a:r>
          </a:p>
          <a:p>
            <a:pPr marL="857250" lvl="2" indent="0">
              <a:buNone/>
              <a:defRPr/>
            </a:pPr>
            <a:r>
              <a:rPr lang="en-US" sz="1900" dirty="0" err="1" smtClean="0"/>
              <a:t>Dénominateur</a:t>
            </a:r>
            <a:r>
              <a:rPr lang="en-US" sz="1900" dirty="0"/>
              <a:t>: </a:t>
            </a:r>
            <a:r>
              <a:rPr lang="en-US" sz="1900" dirty="0" err="1"/>
              <a:t>Nombre</a:t>
            </a:r>
            <a:r>
              <a:rPr lang="en-US" sz="1900" dirty="0"/>
              <a:t> </a:t>
            </a:r>
            <a:r>
              <a:rPr lang="en-US" sz="1900" dirty="0" smtClean="0"/>
              <a:t>total de </a:t>
            </a:r>
            <a:r>
              <a:rPr lang="en-US" sz="1900" dirty="0" err="1"/>
              <a:t>personnes</a:t>
            </a:r>
            <a:r>
              <a:rPr lang="en-US" sz="1900" dirty="0"/>
              <a:t> </a:t>
            </a:r>
            <a:r>
              <a:rPr lang="en-US" sz="1900" dirty="0" err="1"/>
              <a:t>interrogées</a:t>
            </a:r>
            <a:r>
              <a:rPr lang="en-US" sz="1900" dirty="0"/>
              <a:t> </a:t>
            </a:r>
            <a:endParaRPr lang="en-US" sz="2000" dirty="0" smtClean="0"/>
          </a:p>
          <a:p>
            <a:pPr>
              <a:defRPr/>
            </a:pPr>
            <a:endParaRPr lang="en-US" dirty="0"/>
          </a:p>
        </p:txBody>
      </p:sp>
      <p:sp>
        <p:nvSpPr>
          <p:cNvPr id="6" name="Title 1"/>
          <p:cNvSpPr>
            <a:spLocks noGrp="1"/>
          </p:cNvSpPr>
          <p:nvPr>
            <p:ph type="title"/>
          </p:nvPr>
        </p:nvSpPr>
        <p:spPr>
          <a:xfrm>
            <a:off x="645459" y="274638"/>
            <a:ext cx="8041341" cy="1143000"/>
          </a:xfrm>
        </p:spPr>
        <p:txBody>
          <a:bodyPr>
            <a:noAutofit/>
          </a:bodyPr>
          <a:lstStyle/>
          <a:p>
            <a:pPr>
              <a:defRPr/>
            </a:pPr>
            <a:r>
              <a:rPr lang="fr-FR" altLang="en-US" dirty="0"/>
              <a:t>Exemples d'indicateurs</a:t>
            </a:r>
            <a:r>
              <a:rPr lang="en-US" dirty="0"/>
              <a:t> de genre et VIH (</a:t>
            </a:r>
            <a:r>
              <a:rPr lang="en-US" i="1" dirty="0"/>
              <a:t>cont.)</a:t>
            </a:r>
            <a:endParaRPr lang="en-US" i="1"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a:defRPr/>
            </a:pPr>
            <a:r>
              <a:rPr lang="en-US" sz="2800" dirty="0" err="1">
                <a:solidFill>
                  <a:schemeClr val="tx2">
                    <a:lumMod val="75000"/>
                  </a:schemeClr>
                </a:solidFill>
              </a:rPr>
              <a:t>Portée</a:t>
            </a:r>
            <a:r>
              <a:rPr lang="en-US" sz="2800" dirty="0">
                <a:solidFill>
                  <a:schemeClr val="tx2">
                    <a:lumMod val="75000"/>
                  </a:schemeClr>
                </a:solidFill>
              </a:rPr>
              <a:t> </a:t>
            </a:r>
            <a:r>
              <a:rPr lang="en-US" sz="2800" dirty="0" err="1">
                <a:solidFill>
                  <a:schemeClr val="tx2">
                    <a:lumMod val="75000"/>
                  </a:schemeClr>
                </a:solidFill>
              </a:rPr>
              <a:t>programmatique</a:t>
            </a:r>
            <a:r>
              <a:rPr lang="en-US" sz="2800" dirty="0" smtClean="0">
                <a:solidFill>
                  <a:schemeClr val="tx2">
                    <a:lumMod val="75000"/>
                  </a:schemeClr>
                </a:solidFill>
              </a:rPr>
              <a:t>:</a:t>
            </a:r>
          </a:p>
          <a:p>
            <a:pPr marL="457200" lvl="1" indent="0">
              <a:buNone/>
              <a:defRPr/>
            </a:pPr>
            <a:r>
              <a:rPr lang="en-US" dirty="0" err="1" smtClean="0"/>
              <a:t>Pourcentage</a:t>
            </a:r>
            <a:r>
              <a:rPr lang="en-US" dirty="0" smtClean="0"/>
              <a:t> (%) de </a:t>
            </a:r>
            <a:r>
              <a:rPr lang="en-US" dirty="0" err="1" smtClean="0"/>
              <a:t>professionels</a:t>
            </a:r>
            <a:r>
              <a:rPr lang="en-US" dirty="0" smtClean="0"/>
              <a:t> du </a:t>
            </a:r>
            <a:r>
              <a:rPr lang="en-US" dirty="0" err="1" smtClean="0"/>
              <a:t>sexe</a:t>
            </a:r>
            <a:r>
              <a:rPr lang="en-US" dirty="0" smtClean="0"/>
              <a:t> </a:t>
            </a:r>
            <a:r>
              <a:rPr lang="en-US" dirty="0" err="1" smtClean="0"/>
              <a:t>atteints</a:t>
            </a:r>
            <a:r>
              <a:rPr lang="en-US" dirty="0" smtClean="0"/>
              <a:t> par les </a:t>
            </a:r>
            <a:r>
              <a:rPr lang="en-US" dirty="0" err="1" smtClean="0"/>
              <a:t>programmes</a:t>
            </a:r>
            <a:r>
              <a:rPr lang="en-US" dirty="0"/>
              <a:t> de </a:t>
            </a:r>
            <a:r>
              <a:rPr lang="en-US" dirty="0" err="1" smtClean="0"/>
              <a:t>prévention</a:t>
            </a:r>
            <a:r>
              <a:rPr lang="en-US" dirty="0" smtClean="0"/>
              <a:t> du </a:t>
            </a:r>
            <a:r>
              <a:rPr lang="en-US" dirty="0" smtClean="0"/>
              <a:t>VIH </a:t>
            </a:r>
            <a:r>
              <a:rPr lang="en-US" dirty="0"/>
              <a:t>[</a:t>
            </a:r>
            <a:r>
              <a:rPr lang="fr-FR" dirty="0"/>
              <a:t>ventilé par sexe et âge</a:t>
            </a:r>
            <a:r>
              <a:rPr lang="en-US" dirty="0" smtClean="0"/>
              <a:t>]</a:t>
            </a:r>
            <a:endParaRPr lang="en-US" dirty="0"/>
          </a:p>
          <a:p>
            <a:pPr lvl="1"/>
            <a:r>
              <a:rPr lang="fr-FR" dirty="0"/>
              <a:t>Numérateur: </a:t>
            </a:r>
            <a:r>
              <a:rPr lang="en-US" dirty="0" err="1" smtClean="0"/>
              <a:t>Nombre</a:t>
            </a:r>
            <a:r>
              <a:rPr lang="en-US" dirty="0" smtClean="0"/>
              <a:t> de PS qui </a:t>
            </a:r>
            <a:r>
              <a:rPr lang="en-US" dirty="0" err="1" smtClean="0"/>
              <a:t>ont</a:t>
            </a:r>
            <a:r>
              <a:rPr lang="en-US" dirty="0" smtClean="0"/>
              <a:t> </a:t>
            </a:r>
            <a:r>
              <a:rPr lang="en-US" dirty="0" err="1" smtClean="0"/>
              <a:t>répondu</a:t>
            </a:r>
            <a:r>
              <a:rPr lang="en-US" dirty="0" smtClean="0"/>
              <a:t> “</a:t>
            </a:r>
            <a:r>
              <a:rPr lang="en-US" dirty="0" err="1" smtClean="0"/>
              <a:t>oui</a:t>
            </a:r>
            <a:r>
              <a:rPr lang="en-US" dirty="0" smtClean="0"/>
              <a:t>” aux </a:t>
            </a:r>
            <a:r>
              <a:rPr lang="en-US" dirty="0" err="1" smtClean="0"/>
              <a:t>deux</a:t>
            </a:r>
            <a:r>
              <a:rPr lang="en-US" dirty="0" smtClean="0"/>
              <a:t>: </a:t>
            </a:r>
          </a:p>
          <a:p>
            <a:pPr marL="1657350" lvl="3" indent="-342900">
              <a:defRPr/>
            </a:pPr>
            <a:r>
              <a:rPr lang="en-US" dirty="0" err="1" smtClean="0"/>
              <a:t>Savez-vous</a:t>
            </a:r>
            <a:r>
              <a:rPr lang="en-US" dirty="0" smtClean="0"/>
              <a:t> </a:t>
            </a:r>
            <a:r>
              <a:rPr lang="en-US" dirty="0" err="1" smtClean="0"/>
              <a:t>où</a:t>
            </a:r>
            <a:r>
              <a:rPr lang="en-US" dirty="0" smtClean="0"/>
              <a:t> </a:t>
            </a:r>
            <a:r>
              <a:rPr lang="en-US" dirty="0" err="1" smtClean="0"/>
              <a:t>aller</a:t>
            </a:r>
            <a:r>
              <a:rPr lang="en-US" dirty="0" smtClean="0"/>
              <a:t> pour </a:t>
            </a:r>
            <a:r>
              <a:rPr lang="en-US" dirty="0" err="1" smtClean="0"/>
              <a:t>vous</a:t>
            </a:r>
            <a:r>
              <a:rPr lang="en-US" dirty="0" smtClean="0"/>
              <a:t> faire </a:t>
            </a:r>
            <a:r>
              <a:rPr lang="en-US" dirty="0" err="1" smtClean="0"/>
              <a:t>faire</a:t>
            </a:r>
            <a:r>
              <a:rPr lang="en-US" dirty="0" smtClean="0"/>
              <a:t> le test du VIH? </a:t>
            </a:r>
          </a:p>
          <a:p>
            <a:pPr marL="1657350" lvl="3" indent="-342900">
              <a:defRPr/>
            </a:pPr>
            <a:r>
              <a:rPr lang="en-US" dirty="0" smtClean="0"/>
              <a:t>Au </a:t>
            </a:r>
            <a:r>
              <a:rPr lang="en-US" dirty="0" err="1" smtClean="0"/>
              <a:t>cours</a:t>
            </a:r>
            <a:r>
              <a:rPr lang="en-US" dirty="0" smtClean="0"/>
              <a:t> des </a:t>
            </a:r>
            <a:r>
              <a:rPr lang="en-US" dirty="0" err="1" smtClean="0"/>
              <a:t>douze</a:t>
            </a:r>
            <a:r>
              <a:rPr lang="en-US" dirty="0" smtClean="0"/>
              <a:t> </a:t>
            </a:r>
            <a:r>
              <a:rPr lang="en-US" dirty="0" err="1" smtClean="0"/>
              <a:t>derniers</a:t>
            </a:r>
            <a:r>
              <a:rPr lang="en-US" dirty="0" smtClean="0"/>
              <a:t> </a:t>
            </a:r>
            <a:r>
              <a:rPr lang="en-US" dirty="0" err="1" smtClean="0"/>
              <a:t>mois</a:t>
            </a:r>
            <a:r>
              <a:rPr lang="en-US" dirty="0" smtClean="0"/>
              <a:t>, </a:t>
            </a:r>
            <a:r>
              <a:rPr lang="en-US" dirty="0" err="1" smtClean="0"/>
              <a:t>avez-vous</a:t>
            </a:r>
            <a:r>
              <a:rPr lang="en-US" dirty="0" smtClean="0"/>
              <a:t> </a:t>
            </a:r>
            <a:r>
              <a:rPr lang="en-US" dirty="0" err="1" smtClean="0"/>
              <a:t>reçu</a:t>
            </a:r>
            <a:r>
              <a:rPr lang="en-US" dirty="0" smtClean="0"/>
              <a:t> des </a:t>
            </a:r>
            <a:r>
              <a:rPr lang="en-US" dirty="0" err="1" smtClean="0"/>
              <a:t>préservatifs</a:t>
            </a:r>
            <a:r>
              <a:rPr lang="en-US" dirty="0" smtClean="0"/>
              <a:t> (</a:t>
            </a:r>
            <a:r>
              <a:rPr lang="fr-FR" altLang="en-US" dirty="0"/>
              <a:t>par </a:t>
            </a:r>
            <a:r>
              <a:rPr lang="fr-FR" altLang="en-US" dirty="0" smtClean="0"/>
              <a:t>exemple, par le biais d’un programme de sensibilisation</a:t>
            </a:r>
            <a:r>
              <a:rPr lang="en-US" dirty="0" smtClean="0"/>
              <a:t>, un </a:t>
            </a:r>
            <a:r>
              <a:rPr lang="en-US" dirty="0" err="1" smtClean="0"/>
              <a:t>centre</a:t>
            </a:r>
            <a:r>
              <a:rPr lang="en-US" dirty="0" smtClean="0"/>
              <a:t> </a:t>
            </a:r>
            <a:r>
              <a:rPr lang="en-US" dirty="0" err="1" smtClean="0"/>
              <a:t>d’accueil</a:t>
            </a:r>
            <a:r>
              <a:rPr lang="en-US" dirty="0" smtClean="0"/>
              <a:t> </a:t>
            </a:r>
            <a:r>
              <a:rPr lang="en-US" dirty="0" err="1" smtClean="0"/>
              <a:t>ou</a:t>
            </a:r>
            <a:r>
              <a:rPr lang="en-US" dirty="0" smtClean="0"/>
              <a:t> </a:t>
            </a:r>
            <a:r>
              <a:rPr lang="en-US" dirty="0" err="1" smtClean="0"/>
              <a:t>une</a:t>
            </a:r>
            <a:r>
              <a:rPr lang="en-US" dirty="0" smtClean="0"/>
              <a:t> </a:t>
            </a:r>
            <a:r>
              <a:rPr lang="en-US" dirty="0" err="1" smtClean="0"/>
              <a:t>clinique</a:t>
            </a:r>
            <a:r>
              <a:rPr lang="en-US" dirty="0" smtClean="0"/>
              <a:t> </a:t>
            </a:r>
            <a:r>
              <a:rPr lang="en-US" dirty="0"/>
              <a:t>de santé </a:t>
            </a:r>
            <a:r>
              <a:rPr lang="en-US" dirty="0" err="1" smtClean="0"/>
              <a:t>sexuelle</a:t>
            </a:r>
            <a:r>
              <a:rPr lang="en-US" dirty="0" smtClean="0"/>
              <a:t>)?</a:t>
            </a:r>
          </a:p>
          <a:p>
            <a:pPr marL="1314450" lvl="3" indent="0">
              <a:buNone/>
              <a:defRPr/>
            </a:pPr>
            <a:r>
              <a:rPr lang="en-US" dirty="0" smtClean="0"/>
              <a:t>___________________________________________</a:t>
            </a:r>
            <a:endParaRPr lang="en-US" dirty="0"/>
          </a:p>
          <a:p>
            <a:pPr marL="1314450" lvl="3" indent="0">
              <a:buNone/>
              <a:defRPr/>
            </a:pPr>
            <a:r>
              <a:rPr lang="en-US" dirty="0" smtClean="0"/>
              <a:t>D</a:t>
            </a:r>
            <a:r>
              <a:rPr lang="fr-FR" dirty="0"/>
              <a:t>é</a:t>
            </a:r>
            <a:r>
              <a:rPr lang="en-US" dirty="0" err="1" smtClean="0"/>
              <a:t>nominateur</a:t>
            </a:r>
            <a:r>
              <a:rPr lang="en-US" dirty="0"/>
              <a:t>: </a:t>
            </a:r>
            <a:r>
              <a:rPr lang="en-US" dirty="0" err="1" smtClean="0"/>
              <a:t>Nombre</a:t>
            </a:r>
            <a:r>
              <a:rPr lang="en-US" dirty="0" smtClean="0"/>
              <a:t> total de PS </a:t>
            </a:r>
            <a:r>
              <a:rPr lang="en-US" dirty="0" err="1" smtClean="0"/>
              <a:t>interrogés</a:t>
            </a:r>
            <a:endParaRPr lang="en-US" dirty="0"/>
          </a:p>
          <a:p>
            <a:pPr marL="857250" lvl="2" indent="0">
              <a:buFont typeface="Wingdings" pitchFamily="2" charset="2"/>
              <a:buNone/>
              <a:defRPr/>
            </a:pPr>
            <a:endParaRPr lang="en-US" dirty="0"/>
          </a:p>
        </p:txBody>
      </p:sp>
      <p:sp>
        <p:nvSpPr>
          <p:cNvPr id="8" name="Title 1"/>
          <p:cNvSpPr>
            <a:spLocks noGrp="1"/>
          </p:cNvSpPr>
          <p:nvPr>
            <p:ph type="title"/>
          </p:nvPr>
        </p:nvSpPr>
        <p:spPr/>
        <p:txBody>
          <a:bodyPr>
            <a:noAutofit/>
          </a:bodyPr>
          <a:lstStyle/>
          <a:p>
            <a:pPr>
              <a:defRPr/>
            </a:pPr>
            <a:r>
              <a:rPr lang="fr-FR" altLang="en-US" dirty="0"/>
              <a:t>Exemples d'indicateurs</a:t>
            </a:r>
            <a:r>
              <a:rPr lang="en-US" dirty="0"/>
              <a:t> de genre et </a:t>
            </a:r>
            <a:r>
              <a:rPr lang="en-US" dirty="0" smtClean="0"/>
              <a:t>VIH (</a:t>
            </a:r>
            <a:r>
              <a:rPr lang="en-US" i="1" dirty="0" smtClean="0"/>
              <a:t>cont.)</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defRPr/>
            </a:pPr>
            <a:r>
              <a:rPr lang="fr-FR" altLang="en-US" sz="2800" b="1" dirty="0">
                <a:solidFill>
                  <a:schemeClr val="tx2">
                    <a:lumMod val="75000"/>
                  </a:schemeClr>
                </a:solidFill>
              </a:rPr>
              <a:t>La violence basée sur le genre </a:t>
            </a:r>
            <a:r>
              <a:rPr lang="en-US" sz="2800" dirty="0" smtClean="0">
                <a:solidFill>
                  <a:schemeClr val="tx2">
                    <a:lumMod val="75000"/>
                  </a:schemeClr>
                </a:solidFill>
              </a:rPr>
              <a:t>:</a:t>
            </a:r>
          </a:p>
          <a:p>
            <a:r>
              <a:rPr lang="fr-FR" sz="2200" dirty="0"/>
              <a:t>Pourcentage (%) d’unités de santé qui ont documenté et a adopté un protocole pour la prise en charge clinique des survivantes à la violence faites aux femmes et aux filles (VFFF</a:t>
            </a:r>
            <a:r>
              <a:rPr lang="fr-FR" sz="2800" dirty="0"/>
              <a:t>)</a:t>
            </a:r>
            <a:endParaRPr lang="en-US" sz="2800" dirty="0"/>
          </a:p>
          <a:p>
            <a:pPr marL="800100" lvl="2" indent="0">
              <a:buNone/>
              <a:defRPr/>
            </a:pPr>
            <a:r>
              <a:rPr lang="fr-FR" dirty="0"/>
              <a:t>Numérateur : Nombre d'établissements de santé dans la région géographique de l'étude (pays, région, communauté) rapportant qu'ils ont à la fois documenté et adopté un protocole de prise en charge clinique des survivantes </a:t>
            </a:r>
            <a:r>
              <a:rPr lang="fr-FR" dirty="0" smtClean="0"/>
              <a:t>de la </a:t>
            </a:r>
            <a:r>
              <a:rPr lang="fr-FR" u="sng" dirty="0"/>
              <a:t>VFFF</a:t>
            </a:r>
            <a:r>
              <a:rPr lang="en-US" u="sng" dirty="0" smtClean="0"/>
              <a:t>__________________________________________</a:t>
            </a:r>
          </a:p>
          <a:p>
            <a:pPr marL="800100" lvl="2" indent="0">
              <a:buNone/>
              <a:defRPr/>
            </a:pPr>
            <a:r>
              <a:rPr lang="en-US" dirty="0" smtClean="0"/>
              <a:t>D</a:t>
            </a:r>
            <a:r>
              <a:rPr lang="fr-FR" dirty="0"/>
              <a:t>é</a:t>
            </a:r>
            <a:r>
              <a:rPr lang="en-US" dirty="0" err="1" smtClean="0"/>
              <a:t>nominateurr</a:t>
            </a:r>
            <a:r>
              <a:rPr lang="en-US" dirty="0" smtClean="0"/>
              <a:t>: </a:t>
            </a:r>
            <a:r>
              <a:rPr lang="fr-FR" dirty="0"/>
              <a:t>Nombre </a:t>
            </a:r>
            <a:r>
              <a:rPr lang="fr-FR" dirty="0" smtClean="0"/>
              <a:t>total d'établissements </a:t>
            </a:r>
            <a:r>
              <a:rPr lang="fr-FR" dirty="0"/>
              <a:t>de santé dans la région géographique de l'étude </a:t>
            </a:r>
            <a:endParaRPr lang="en-US" dirty="0"/>
          </a:p>
          <a:p>
            <a:pPr marL="400050" lvl="1" indent="0">
              <a:buFont typeface="Wingdings" pitchFamily="2" charset="2"/>
              <a:buNone/>
              <a:defRPr/>
            </a:pPr>
            <a:endParaRPr lang="en-US" dirty="0" smtClean="0"/>
          </a:p>
        </p:txBody>
      </p:sp>
      <p:sp>
        <p:nvSpPr>
          <p:cNvPr id="5" name="Title 1"/>
          <p:cNvSpPr>
            <a:spLocks noGrp="1"/>
          </p:cNvSpPr>
          <p:nvPr>
            <p:ph type="title"/>
          </p:nvPr>
        </p:nvSpPr>
        <p:spPr/>
        <p:txBody>
          <a:bodyPr/>
          <a:lstStyle/>
          <a:p>
            <a:r>
              <a:rPr lang="fr-FR" altLang="en-US" dirty="0"/>
              <a:t>Exemples d'indicateurs</a:t>
            </a:r>
            <a:r>
              <a:rPr lang="en-US" dirty="0"/>
              <a:t> de genre et </a:t>
            </a:r>
            <a:r>
              <a:rPr lang="en-US" dirty="0" smtClean="0"/>
              <a:t>VIH (</a:t>
            </a:r>
            <a:r>
              <a:rPr lang="en-US" i="1" dirty="0" smtClean="0"/>
              <a:t>cont</a:t>
            </a:r>
            <a:r>
              <a:rPr lang="en-US" i="1" dirty="0"/>
              <a:t>.)</a:t>
            </a:r>
            <a:endParaRPr lang="en-US" dirty="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defRPr/>
            </a:pPr>
            <a:r>
              <a:rPr lang="fr-FR" altLang="en-US" sz="2400" b="1" dirty="0">
                <a:solidFill>
                  <a:schemeClr val="tx2">
                    <a:lumMod val="75000"/>
                  </a:schemeClr>
                </a:solidFill>
              </a:rPr>
              <a:t>La violence basée sur le genre </a:t>
            </a:r>
            <a:r>
              <a:rPr lang="en-US" sz="2400" dirty="0" smtClean="0">
                <a:solidFill>
                  <a:schemeClr val="tx2">
                    <a:lumMod val="75000"/>
                  </a:schemeClr>
                </a:solidFill>
              </a:rPr>
              <a:t>:</a:t>
            </a:r>
          </a:p>
          <a:p>
            <a:r>
              <a:rPr lang="fr-FR" sz="2800" dirty="0"/>
              <a:t>Pourcentage (%) de personnes qui estiment que le viol peut avoir lieu entre un homme et une femme qui sont mariés</a:t>
            </a:r>
            <a:endParaRPr lang="en-US" sz="2800" dirty="0"/>
          </a:p>
          <a:p>
            <a:pPr marL="800100" lvl="2" indent="0">
              <a:buNone/>
              <a:defRPr/>
            </a:pPr>
            <a:r>
              <a:rPr lang="fr-FR" dirty="0"/>
              <a:t>Numérateur : Nombre de personnes qui sont d'accord avec l'affirmation selon laquelle : quand un mari oblige son épouse à avoir le sexe quand elle ne veut pas, il </a:t>
            </a:r>
            <a:r>
              <a:rPr lang="fr-FR" u="sng" dirty="0"/>
              <a:t>est en train de la </a:t>
            </a:r>
            <a:r>
              <a:rPr lang="fr-FR" u="sng" dirty="0" smtClean="0"/>
              <a:t>violer</a:t>
            </a:r>
            <a:r>
              <a:rPr lang="en-US" u="sng" baseline="30000" dirty="0" smtClean="0"/>
              <a:t>1</a:t>
            </a:r>
            <a:r>
              <a:rPr lang="en-US" u="sng" dirty="0" smtClean="0"/>
              <a:t>________________________</a:t>
            </a:r>
            <a:endParaRPr lang="en-US" u="sng" baseline="30000" dirty="0"/>
          </a:p>
          <a:p>
            <a:pPr marL="800100" lvl="2" indent="0">
              <a:buNone/>
              <a:defRPr/>
            </a:pPr>
            <a:r>
              <a:rPr lang="fr-FR" dirty="0" smtClean="0"/>
              <a:t>Dénominateur: </a:t>
            </a:r>
            <a:r>
              <a:rPr lang="fr-FR" dirty="0"/>
              <a:t>Nombre </a:t>
            </a:r>
            <a:r>
              <a:rPr lang="fr-FR" dirty="0" smtClean="0"/>
              <a:t>total </a:t>
            </a:r>
            <a:r>
              <a:rPr lang="fr-FR" dirty="0"/>
              <a:t>de </a:t>
            </a:r>
            <a:r>
              <a:rPr lang="fr-FR" dirty="0" smtClean="0"/>
              <a:t>personnes interrogées</a:t>
            </a:r>
            <a:endParaRPr lang="en-US" dirty="0" smtClean="0"/>
          </a:p>
          <a:p>
            <a:pPr>
              <a:defRPr/>
            </a:pPr>
            <a:endParaRPr lang="en-US" dirty="0"/>
          </a:p>
        </p:txBody>
      </p:sp>
      <p:sp>
        <p:nvSpPr>
          <p:cNvPr id="4" name="TextBox 3"/>
          <p:cNvSpPr txBox="1"/>
          <p:nvPr/>
        </p:nvSpPr>
        <p:spPr>
          <a:xfrm>
            <a:off x="434975" y="5867400"/>
            <a:ext cx="2892425" cy="830997"/>
          </a:xfrm>
          <a:prstGeom prst="rect">
            <a:avLst/>
          </a:prstGeom>
          <a:noFill/>
        </p:spPr>
        <p:txBody>
          <a:bodyPr>
            <a:spAutoFit/>
          </a:bodyPr>
          <a:lstStyle/>
          <a:p>
            <a:r>
              <a:rPr lang="en-US" sz="1200" dirty="0" smtClean="0">
                <a:solidFill>
                  <a:schemeClr val="tx1">
                    <a:lumMod val="50000"/>
                  </a:schemeClr>
                </a:solidFill>
              </a:rPr>
              <a:t>1 </a:t>
            </a:r>
            <a:r>
              <a:rPr lang="fr-FR" sz="1200" dirty="0">
                <a:solidFill>
                  <a:schemeClr val="bg2"/>
                </a:solidFill>
              </a:rPr>
              <a:t>La formulation de cette question doit être soigneusement élaborée afin d'utiliser un langage qui en transmet la signification dans son contexte culturel</a:t>
            </a:r>
            <a:endParaRPr lang="en-US" sz="1200" dirty="0">
              <a:solidFill>
                <a:schemeClr val="bg2"/>
              </a:solidFill>
            </a:endParaRPr>
          </a:p>
        </p:txBody>
      </p:sp>
      <p:sp>
        <p:nvSpPr>
          <p:cNvPr id="5" name="Title 1"/>
          <p:cNvSpPr>
            <a:spLocks noGrp="1"/>
          </p:cNvSpPr>
          <p:nvPr>
            <p:ph type="title"/>
          </p:nvPr>
        </p:nvSpPr>
        <p:spPr/>
        <p:txBody>
          <a:bodyPr/>
          <a:lstStyle/>
          <a:p>
            <a:r>
              <a:rPr lang="fr-FR" altLang="en-US" dirty="0"/>
              <a:t>Exemples d'indicateurs</a:t>
            </a:r>
            <a:r>
              <a:rPr lang="en-US" dirty="0"/>
              <a:t> de genre et </a:t>
            </a:r>
            <a:r>
              <a:rPr lang="en-US" dirty="0" smtClean="0"/>
              <a:t>VIH (</a:t>
            </a:r>
            <a:r>
              <a:rPr lang="en-US" i="1" dirty="0" smtClean="0"/>
              <a:t>cont</a:t>
            </a:r>
            <a:r>
              <a:rPr lang="en-US" i="1" dirty="0"/>
              <a:t>.)</a:t>
            </a:r>
            <a:endParaRPr lang="en-US" dirty="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fr-FR" altLang="en-US" dirty="0"/>
              <a:t>Exemples d'indicateurs</a:t>
            </a:r>
            <a:r>
              <a:rPr lang="en-US" dirty="0"/>
              <a:t> de genre et </a:t>
            </a:r>
            <a:r>
              <a:rPr lang="en-US" dirty="0" smtClean="0"/>
              <a:t>VIH (</a:t>
            </a:r>
            <a:r>
              <a:rPr lang="en-US" i="1" dirty="0" smtClean="0"/>
              <a:t>cont</a:t>
            </a:r>
            <a:r>
              <a:rPr lang="en-US" i="1" dirty="0"/>
              <a:t>.)</a:t>
            </a:r>
            <a:endParaRPr lang="en-US" dirty="0" smtClean="0"/>
          </a:p>
        </p:txBody>
      </p:sp>
      <p:sp>
        <p:nvSpPr>
          <p:cNvPr id="3" name="Content Placeholder 2"/>
          <p:cNvSpPr>
            <a:spLocks noGrp="1"/>
          </p:cNvSpPr>
          <p:nvPr>
            <p:ph idx="1"/>
          </p:nvPr>
        </p:nvSpPr>
        <p:spPr>
          <a:xfrm>
            <a:off x="605119" y="1474690"/>
            <a:ext cx="8081682" cy="4285129"/>
          </a:xfrm>
        </p:spPr>
        <p:txBody>
          <a:bodyPr>
            <a:normAutofit fontScale="70000" lnSpcReduction="20000"/>
          </a:bodyPr>
          <a:lstStyle/>
          <a:p>
            <a:pPr>
              <a:defRPr/>
            </a:pPr>
            <a:r>
              <a:rPr lang="fr-FR" altLang="en-US" sz="2800" b="1" dirty="0">
                <a:solidFill>
                  <a:schemeClr val="tx2">
                    <a:lumMod val="75000"/>
                  </a:schemeClr>
                </a:solidFill>
              </a:rPr>
              <a:t>La violence basée sur le genre </a:t>
            </a:r>
            <a:r>
              <a:rPr lang="en-US" sz="2800" dirty="0" smtClean="0">
                <a:solidFill>
                  <a:schemeClr val="tx2">
                    <a:lumMod val="75000"/>
                  </a:schemeClr>
                </a:solidFill>
              </a:rPr>
              <a:t>:</a:t>
            </a:r>
          </a:p>
          <a:p>
            <a:r>
              <a:rPr lang="fr-FR" sz="2700" dirty="0"/>
              <a:t>Pourcentage (%) d’organisations servant les jeunes qui incluent des formations pour les bénéficiaires sur les VFFF physiques et sexuelles </a:t>
            </a:r>
            <a:endParaRPr lang="en-US" sz="2700" dirty="0"/>
          </a:p>
          <a:p>
            <a:pPr marL="800100" lvl="2" indent="0">
              <a:buNone/>
              <a:defRPr/>
            </a:pPr>
            <a:r>
              <a:rPr lang="fr-FR" sz="2600" dirty="0"/>
              <a:t>Numérateur : Nombre d’organisations servant les jeunes qui forment les bénéficiaires sur les questions des VFFF. Les programmes de formation destinés à la jeunesse devraient inclure des composantes couvrant </a:t>
            </a:r>
            <a:r>
              <a:rPr lang="en-US" sz="2600" dirty="0" smtClean="0"/>
              <a:t>:</a:t>
            </a:r>
            <a:endParaRPr lang="en-US" dirty="0"/>
          </a:p>
          <a:p>
            <a:pPr lvl="3"/>
            <a:r>
              <a:rPr lang="fr-FR" sz="2400" dirty="0"/>
              <a:t>les actes de VFFF qui affectent les jeunes ainsi que les conséquences sanitaires et </a:t>
            </a:r>
            <a:r>
              <a:rPr lang="fr-FR" sz="2400" dirty="0" smtClean="0"/>
              <a:t>sociales</a:t>
            </a:r>
            <a:endParaRPr lang="en-US" dirty="0"/>
          </a:p>
          <a:p>
            <a:pPr lvl="3"/>
            <a:r>
              <a:rPr lang="fr-FR" sz="2400" dirty="0"/>
              <a:t>Comment les problèmes de pouvoir, coercition et parité de genre placent les jeunes à risque pour la </a:t>
            </a:r>
            <a:r>
              <a:rPr lang="fr-FR" sz="2400" dirty="0" smtClean="0"/>
              <a:t>VFFF</a:t>
            </a:r>
            <a:endParaRPr lang="en-US" dirty="0"/>
          </a:p>
          <a:p>
            <a:pPr lvl="3"/>
            <a:r>
              <a:rPr lang="fr-FR" sz="2400" dirty="0"/>
              <a:t>Où et comment les jeunes peuvent-ils obtenir de l'aide si elles ont subi un acte de VFFF</a:t>
            </a:r>
            <a:endParaRPr lang="en-US" sz="2400" dirty="0"/>
          </a:p>
          <a:p>
            <a:pPr marL="800100" lvl="2" indent="0">
              <a:buFont typeface="Wingdings" pitchFamily="2" charset="2"/>
              <a:buNone/>
              <a:defRPr/>
            </a:pPr>
            <a:r>
              <a:rPr lang="en-US" sz="2600" dirty="0" smtClean="0"/>
              <a:t>_______________________________________________________</a:t>
            </a:r>
          </a:p>
          <a:p>
            <a:pPr marL="800100" lvl="2" indent="0">
              <a:buNone/>
              <a:defRPr/>
            </a:pPr>
            <a:r>
              <a:rPr lang="fr-FR" sz="2400" dirty="0"/>
              <a:t>Dénominateur : Nombre total d’organisations servant les jeunes sondées</a:t>
            </a:r>
            <a:r>
              <a:rPr lang="en-US" sz="2600" dirty="0" smtClean="0"/>
              <a:t>.</a:t>
            </a:r>
            <a:endParaRPr lang="en-US" sz="2600" dirty="0"/>
          </a:p>
          <a:p>
            <a:pPr marL="800100" lvl="2" indent="0">
              <a:buFont typeface="Wingdings" pitchFamily="2" charset="2"/>
              <a:buNone/>
              <a:defRPr/>
            </a:pPr>
            <a:endParaRPr lang="en-US" dirty="0" smtClean="0"/>
          </a:p>
          <a:p>
            <a:pPr>
              <a:defRPr/>
            </a:pPr>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784225" y="173038"/>
            <a:ext cx="7762875" cy="1143000"/>
          </a:xfrm>
        </p:spPr>
        <p:txBody>
          <a:bodyPr/>
          <a:lstStyle/>
          <a:p>
            <a:r>
              <a:rPr lang="fr-FR" altLang="en-US" dirty="0"/>
              <a:t>Exemples d'indicateurs</a:t>
            </a:r>
            <a:r>
              <a:rPr lang="en-US" dirty="0"/>
              <a:t> de genre et </a:t>
            </a:r>
            <a:r>
              <a:rPr lang="en-US" dirty="0" smtClean="0"/>
              <a:t>VIH (</a:t>
            </a:r>
            <a:r>
              <a:rPr lang="en-US" i="1" dirty="0" smtClean="0"/>
              <a:t>cont</a:t>
            </a:r>
            <a:r>
              <a:rPr lang="en-US" i="1" dirty="0"/>
              <a:t>.)</a:t>
            </a:r>
            <a:endParaRPr lang="en-US" dirty="0" smtClean="0"/>
          </a:p>
        </p:txBody>
      </p:sp>
      <p:sp>
        <p:nvSpPr>
          <p:cNvPr id="3" name="Content Placeholder 2"/>
          <p:cNvSpPr>
            <a:spLocks noGrp="1"/>
          </p:cNvSpPr>
          <p:nvPr>
            <p:ph idx="1"/>
          </p:nvPr>
        </p:nvSpPr>
        <p:spPr>
          <a:xfrm>
            <a:off x="537883" y="1600200"/>
            <a:ext cx="8148918" cy="3962400"/>
          </a:xfrm>
        </p:spPr>
        <p:txBody>
          <a:bodyPr>
            <a:normAutofit fontScale="62500" lnSpcReduction="20000"/>
          </a:bodyPr>
          <a:lstStyle/>
          <a:p>
            <a:pPr>
              <a:defRPr/>
            </a:pPr>
            <a:r>
              <a:rPr lang="fr-FR" sz="2800" dirty="0">
                <a:solidFill>
                  <a:schemeClr val="tx2">
                    <a:lumMod val="75000"/>
                  </a:schemeClr>
                </a:solidFill>
              </a:rPr>
              <a:t>Les Populations les plus exposées </a:t>
            </a:r>
            <a:r>
              <a:rPr lang="en-US" sz="2800" dirty="0" smtClean="0">
                <a:solidFill>
                  <a:schemeClr val="tx2">
                    <a:lumMod val="75000"/>
                  </a:schemeClr>
                </a:solidFill>
              </a:rPr>
              <a:t>(MARPs):</a:t>
            </a:r>
            <a:r>
              <a:rPr lang="en-US" sz="2800" dirty="0" smtClean="0"/>
              <a:t> </a:t>
            </a:r>
          </a:p>
          <a:p>
            <a:pPr marL="400050" lvl="1" indent="0">
              <a:buNone/>
              <a:defRPr/>
            </a:pPr>
            <a:r>
              <a:rPr lang="fr-FR" dirty="0"/>
              <a:t>Pourcentage (%) des travailleuses du sexe déclarant avoir utilisé un préservatif avec chaque client au cours du mois </a:t>
            </a:r>
            <a:r>
              <a:rPr lang="fr-FR" dirty="0" smtClean="0"/>
              <a:t>dernier</a:t>
            </a:r>
            <a:endParaRPr lang="en-US" dirty="0" smtClean="0"/>
          </a:p>
          <a:p>
            <a:pPr marL="800100" lvl="2" indent="0">
              <a:buNone/>
              <a:defRPr/>
            </a:pPr>
            <a:r>
              <a:rPr lang="fr-FR" sz="2600" dirty="0"/>
              <a:t>Numérateur : Nombre de </a:t>
            </a:r>
            <a:r>
              <a:rPr lang="fr-FR" sz="2600" dirty="0" smtClean="0"/>
              <a:t>répondantes </a:t>
            </a:r>
            <a:r>
              <a:rPr lang="fr-FR" sz="2600" dirty="0"/>
              <a:t>FSW qui déclarent avoir toujours utilisé un préservatif avec chaque client au cours du mois </a:t>
            </a:r>
            <a:r>
              <a:rPr lang="fr-FR" sz="2600" dirty="0" smtClean="0"/>
              <a:t>dernier </a:t>
            </a:r>
            <a:r>
              <a:rPr lang="en-US" sz="2300" dirty="0" smtClean="0"/>
              <a:t>______________________________________________________</a:t>
            </a:r>
          </a:p>
          <a:p>
            <a:pPr marL="857250" lvl="2" indent="0">
              <a:buNone/>
              <a:defRPr/>
            </a:pPr>
            <a:r>
              <a:rPr lang="fr-FR" sz="2600" dirty="0" smtClean="0"/>
              <a:t>Dénominateur </a:t>
            </a:r>
            <a:r>
              <a:rPr lang="fr-FR" sz="2600" dirty="0"/>
              <a:t>: Nombre total de répondantes FSW </a:t>
            </a:r>
            <a:r>
              <a:rPr lang="fr-FR" sz="2600" dirty="0" smtClean="0"/>
              <a:t>interrogées</a:t>
            </a:r>
            <a:endParaRPr lang="en-US" sz="2600" dirty="0"/>
          </a:p>
          <a:p>
            <a:pPr marL="857250" lvl="2" indent="0">
              <a:buFont typeface="Wingdings" pitchFamily="2" charset="2"/>
              <a:buNone/>
              <a:defRPr/>
            </a:pPr>
            <a:endParaRPr lang="en-US" sz="2300" dirty="0" smtClean="0"/>
          </a:p>
          <a:p>
            <a:pPr>
              <a:defRPr/>
            </a:pPr>
            <a:r>
              <a:rPr lang="en-US" sz="2800" dirty="0" err="1" smtClean="0">
                <a:solidFill>
                  <a:schemeClr val="tx2">
                    <a:lumMod val="75000"/>
                  </a:schemeClr>
                </a:solidFill>
              </a:rPr>
              <a:t>Orphelins</a:t>
            </a:r>
            <a:r>
              <a:rPr lang="en-US" sz="2800" dirty="0" smtClean="0">
                <a:solidFill>
                  <a:schemeClr val="tx2">
                    <a:lumMod val="75000"/>
                  </a:schemeClr>
                </a:solidFill>
              </a:rPr>
              <a:t> et </a:t>
            </a:r>
            <a:r>
              <a:rPr lang="en-US" sz="2800" dirty="0" err="1" smtClean="0">
                <a:solidFill>
                  <a:schemeClr val="tx2">
                    <a:lumMod val="75000"/>
                  </a:schemeClr>
                </a:solidFill>
              </a:rPr>
              <a:t>enfants</a:t>
            </a:r>
            <a:r>
              <a:rPr lang="en-US" sz="2800" dirty="0" smtClean="0">
                <a:solidFill>
                  <a:schemeClr val="tx2">
                    <a:lumMod val="75000"/>
                  </a:schemeClr>
                </a:solidFill>
              </a:rPr>
              <a:t> </a:t>
            </a:r>
            <a:r>
              <a:rPr lang="en-US" sz="2800" dirty="0" err="1" smtClean="0">
                <a:solidFill>
                  <a:schemeClr val="tx2">
                    <a:lumMod val="75000"/>
                  </a:schemeClr>
                </a:solidFill>
              </a:rPr>
              <a:t>vulnérables</a:t>
            </a:r>
            <a:r>
              <a:rPr lang="en-US" sz="2800" dirty="0" smtClean="0">
                <a:solidFill>
                  <a:schemeClr val="tx2">
                    <a:lumMod val="75000"/>
                  </a:schemeClr>
                </a:solidFill>
              </a:rPr>
              <a:t> (OEV)</a:t>
            </a:r>
          </a:p>
          <a:p>
            <a:pPr marL="457200" lvl="1" indent="0">
              <a:buNone/>
              <a:defRPr/>
            </a:pPr>
            <a:r>
              <a:rPr lang="fr-FR" dirty="0"/>
              <a:t>Pourcentage (%) d’enfants de moins de 18 ans qui sont orphelins [ventilé par sexe, âge et type </a:t>
            </a:r>
            <a:r>
              <a:rPr lang="fr-FR" dirty="0" smtClean="0"/>
              <a:t>d'orphelin</a:t>
            </a:r>
            <a:r>
              <a:rPr lang="en-US" dirty="0" smtClean="0"/>
              <a:t>]</a:t>
            </a:r>
          </a:p>
          <a:p>
            <a:pPr marL="857250" lvl="2" indent="0">
              <a:buNone/>
              <a:defRPr/>
            </a:pPr>
            <a:r>
              <a:rPr lang="fr-FR" sz="2600" dirty="0"/>
              <a:t>Numérateur </a:t>
            </a:r>
            <a:r>
              <a:rPr lang="en-US" sz="2600" dirty="0" smtClean="0"/>
              <a:t>: </a:t>
            </a:r>
            <a:r>
              <a:rPr lang="en-US" sz="2600" dirty="0" err="1" smtClean="0"/>
              <a:t>Nombre</a:t>
            </a:r>
            <a:r>
              <a:rPr lang="en-US" sz="2600" dirty="0" smtClean="0"/>
              <a:t> </a:t>
            </a:r>
            <a:r>
              <a:rPr lang="en-US" sz="2600" dirty="0" err="1" smtClean="0"/>
              <a:t>d’enfants</a:t>
            </a:r>
            <a:r>
              <a:rPr lang="en-US" sz="2600" dirty="0" smtClean="0"/>
              <a:t> de </a:t>
            </a:r>
            <a:r>
              <a:rPr lang="en-US" sz="2600" dirty="0" err="1" smtClean="0"/>
              <a:t>moins</a:t>
            </a:r>
            <a:r>
              <a:rPr lang="en-US" sz="2600" dirty="0" smtClean="0"/>
              <a:t> de </a:t>
            </a:r>
            <a:r>
              <a:rPr lang="en-US" sz="2900" dirty="0" smtClean="0"/>
              <a:t>18 </a:t>
            </a:r>
            <a:r>
              <a:rPr lang="fr-FR" sz="2900" dirty="0"/>
              <a:t>dont la mère ou le père ou </a:t>
            </a:r>
            <a:r>
              <a:rPr lang="fr-FR" sz="2900" u="sng" dirty="0"/>
              <a:t>les deux parents sont </a:t>
            </a:r>
            <a:r>
              <a:rPr lang="en-US" sz="2600" u="sng" dirty="0" err="1" smtClean="0"/>
              <a:t>morts</a:t>
            </a:r>
            <a:r>
              <a:rPr lang="en-US" sz="2600" u="sng" dirty="0" smtClean="0"/>
              <a:t>, </a:t>
            </a:r>
            <a:r>
              <a:rPr lang="en-US" sz="2600" u="sng" dirty="0" err="1" smtClean="0"/>
              <a:t>selon</a:t>
            </a:r>
            <a:r>
              <a:rPr lang="en-US" sz="2600" u="sng" dirty="0" smtClean="0"/>
              <a:t> la </a:t>
            </a:r>
            <a:r>
              <a:rPr lang="en-US" sz="2600" u="sng" dirty="0" err="1" smtClean="0"/>
              <a:t>liste</a:t>
            </a:r>
            <a:r>
              <a:rPr lang="en-US" sz="2600" u="sng" dirty="0" smtClean="0"/>
              <a:t> </a:t>
            </a:r>
            <a:r>
              <a:rPr lang="en-US" sz="2600" dirty="0"/>
              <a:t> </a:t>
            </a:r>
            <a:r>
              <a:rPr lang="en-US" sz="2600" u="sng" dirty="0"/>
              <a:t>de r</a:t>
            </a:r>
            <a:r>
              <a:rPr lang="fr-FR" sz="2600" u="sng" dirty="0" err="1"/>
              <a:t>épondants</a:t>
            </a:r>
            <a:r>
              <a:rPr lang="fr-FR" sz="2600" u="sng" dirty="0"/>
              <a:t> au </a:t>
            </a:r>
            <a:r>
              <a:rPr lang="fr-FR" sz="2600" u="sng" dirty="0" smtClean="0"/>
              <a:t>sondage___</a:t>
            </a:r>
            <a:endParaRPr lang="en-US" sz="2600" u="sng" dirty="0" smtClean="0"/>
          </a:p>
          <a:p>
            <a:pPr marL="857250" lvl="2" indent="0">
              <a:buNone/>
              <a:defRPr/>
            </a:pPr>
            <a:r>
              <a:rPr lang="fr-FR" sz="2600" dirty="0" smtClean="0"/>
              <a:t>Dénominateur</a:t>
            </a:r>
            <a:r>
              <a:rPr lang="en-US" sz="2600" dirty="0" smtClean="0"/>
              <a:t>: </a:t>
            </a:r>
            <a:r>
              <a:rPr lang="en-US" sz="2600" dirty="0" err="1" smtClean="0"/>
              <a:t>Tous</a:t>
            </a:r>
            <a:r>
              <a:rPr lang="en-US" sz="2600" dirty="0" smtClean="0"/>
              <a:t> les </a:t>
            </a:r>
            <a:r>
              <a:rPr lang="en-US" sz="2600" dirty="0" err="1" smtClean="0"/>
              <a:t>enfants</a:t>
            </a:r>
            <a:r>
              <a:rPr lang="en-US" sz="2600" dirty="0" smtClean="0"/>
              <a:t> de </a:t>
            </a:r>
            <a:r>
              <a:rPr lang="en-US" sz="2600" dirty="0" err="1" smtClean="0"/>
              <a:t>moins</a:t>
            </a:r>
            <a:r>
              <a:rPr lang="en-US" sz="2600" dirty="0" smtClean="0"/>
              <a:t> de 18 </a:t>
            </a:r>
            <a:r>
              <a:rPr lang="en-US" sz="2600" dirty="0" err="1" smtClean="0"/>
              <a:t>ans</a:t>
            </a:r>
            <a:r>
              <a:rPr lang="en-US" sz="2600" dirty="0" smtClean="0"/>
              <a:t>, </a:t>
            </a:r>
            <a:r>
              <a:rPr lang="en-US" sz="2600" dirty="0" err="1" smtClean="0"/>
              <a:t>selon</a:t>
            </a:r>
            <a:r>
              <a:rPr lang="en-US" sz="2600" dirty="0" smtClean="0"/>
              <a:t> la </a:t>
            </a:r>
            <a:r>
              <a:rPr lang="en-US" sz="2600" dirty="0" err="1" smtClean="0"/>
              <a:t>liste</a:t>
            </a:r>
            <a:r>
              <a:rPr lang="en-US" sz="2600" dirty="0" smtClean="0"/>
              <a:t> de r</a:t>
            </a:r>
            <a:r>
              <a:rPr lang="fr-FR" sz="2600" dirty="0" err="1" smtClean="0"/>
              <a:t>épondants</a:t>
            </a:r>
            <a:r>
              <a:rPr lang="fr-FR" sz="2600" dirty="0" smtClean="0"/>
              <a:t> au sondage</a:t>
            </a:r>
            <a:endParaRPr lang="en-US" sz="2600" dirty="0" smtClean="0">
              <a:solidFill>
                <a:schemeClr val="tx2">
                  <a:lumMod val="75000"/>
                </a:schemeClr>
              </a:solidFill>
            </a:endParaRPr>
          </a:p>
          <a:p>
            <a:pPr>
              <a:defRPr/>
            </a:pPr>
            <a:endParaRPr lang="en-US" dirty="0"/>
          </a:p>
        </p:txBody>
      </p:sp>
    </p:spTree>
    <p:extLst>
      <p:ext uri="{BB962C8B-B14F-4D97-AF65-F5344CB8AC3E}">
        <p14:creationId xmlns:p14="http://schemas.microsoft.com/office/powerpoint/2010/main" val="334921684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664029" y="0"/>
            <a:ext cx="8142514" cy="805543"/>
          </a:xfrm>
        </p:spPr>
        <p:txBody>
          <a:bodyPr/>
          <a:lstStyle/>
          <a:p>
            <a:r>
              <a:rPr lang="fr-FR" altLang="en-US" sz="2800" dirty="0"/>
              <a:t>Exemples d'indicateurs</a:t>
            </a:r>
            <a:r>
              <a:rPr lang="en-US" sz="2800" dirty="0"/>
              <a:t> de genre et </a:t>
            </a:r>
            <a:r>
              <a:rPr lang="en-US" sz="2800" dirty="0" smtClean="0"/>
              <a:t>VIH (</a:t>
            </a:r>
            <a:r>
              <a:rPr lang="en-US" sz="2800" i="1" dirty="0" smtClean="0"/>
              <a:t>cont</a:t>
            </a:r>
            <a:r>
              <a:rPr lang="en-US" sz="2800" i="1" dirty="0"/>
              <a:t>.)</a:t>
            </a:r>
            <a:endParaRPr lang="en-US" sz="2800" dirty="0" smtClean="0"/>
          </a:p>
        </p:txBody>
      </p:sp>
      <p:sp>
        <p:nvSpPr>
          <p:cNvPr id="3" name="Content Placeholder 2"/>
          <p:cNvSpPr>
            <a:spLocks noGrp="1"/>
          </p:cNvSpPr>
          <p:nvPr>
            <p:ph idx="1"/>
          </p:nvPr>
        </p:nvSpPr>
        <p:spPr>
          <a:xfrm>
            <a:off x="477930" y="544286"/>
            <a:ext cx="8350383" cy="5148943"/>
          </a:xfrm>
        </p:spPr>
        <p:txBody>
          <a:bodyPr>
            <a:noAutofit/>
          </a:bodyPr>
          <a:lstStyle/>
          <a:p>
            <a:pPr>
              <a:defRPr/>
            </a:pPr>
            <a:r>
              <a:rPr lang="fr-FR" sz="2000" dirty="0" smtClean="0">
                <a:solidFill>
                  <a:schemeClr val="tx2">
                    <a:lumMod val="75000"/>
                  </a:schemeClr>
                </a:solidFill>
              </a:rPr>
              <a:t>Stigmatisation du VIH / Droits de la personne: </a:t>
            </a:r>
          </a:p>
          <a:p>
            <a:pPr marL="400050" lvl="1" indent="0">
              <a:spcBef>
                <a:spcPts val="0"/>
              </a:spcBef>
              <a:spcAft>
                <a:spcPts val="0"/>
              </a:spcAft>
              <a:buNone/>
              <a:defRPr/>
            </a:pPr>
            <a:r>
              <a:rPr lang="fr-FR" sz="2000" dirty="0" smtClean="0"/>
              <a:t>Pourcentage (%) des personnes de 15 à 49 exprimant une attitude d'acceptation envers les personnes séropositives [ventilées par sexe, âge et éducation]</a:t>
            </a:r>
          </a:p>
          <a:p>
            <a:pPr marL="400050" lvl="1" indent="0">
              <a:spcBef>
                <a:spcPts val="0"/>
              </a:spcBef>
              <a:spcAft>
                <a:spcPts val="0"/>
              </a:spcAft>
              <a:buNone/>
              <a:defRPr/>
            </a:pPr>
            <a:r>
              <a:rPr lang="fr-FR" sz="2000" dirty="0" smtClean="0"/>
              <a:t>	 </a:t>
            </a:r>
            <a:r>
              <a:rPr lang="fr-FR" sz="1700" dirty="0" smtClean="0"/>
              <a:t>Numérateur : Nombre de femmes et d'hommes de 15 à 49 ans qui 	</a:t>
            </a:r>
            <a:r>
              <a:rPr lang="fr-FR" altLang="en-US" sz="1700" dirty="0" smtClean="0"/>
              <a:t>déclarent </a:t>
            </a:r>
            <a:r>
              <a:rPr lang="fr-FR" sz="1700" dirty="0" smtClean="0"/>
              <a:t>t avoir une attitude d'acceptation envers les personnes vivant 	  </a:t>
            </a:r>
            <a:r>
              <a:rPr lang="fr-FR" sz="1700" u="sng" dirty="0" smtClean="0"/>
              <a:t>avec le </a:t>
            </a:r>
            <a:r>
              <a:rPr lang="fr-FR" sz="1700" u="sng" dirty="0" smtClean="0"/>
              <a:t>VIH</a:t>
            </a:r>
            <a:r>
              <a:rPr lang="fr-FR" sz="1700" dirty="0" smtClean="0"/>
              <a:t>______________________________________________</a:t>
            </a:r>
            <a:endParaRPr lang="fr-FR" sz="1700" u="sng" dirty="0" smtClean="0"/>
          </a:p>
          <a:p>
            <a:pPr marL="400050" lvl="1" indent="0">
              <a:buNone/>
              <a:defRPr/>
            </a:pPr>
            <a:r>
              <a:rPr lang="fr-FR" sz="1700" dirty="0" smtClean="0"/>
              <a:t>	  Dénominateur : Tous les répondants de 15 à 49 ans qui ont 	entendu parler du VIH</a:t>
            </a:r>
          </a:p>
          <a:p>
            <a:pPr>
              <a:spcBef>
                <a:spcPts val="0"/>
              </a:spcBef>
              <a:spcAft>
                <a:spcPts val="0"/>
              </a:spcAft>
              <a:defRPr/>
            </a:pPr>
            <a:r>
              <a:rPr lang="fr-FR" sz="2000" dirty="0" smtClean="0">
                <a:solidFill>
                  <a:schemeClr val="tx2">
                    <a:lumMod val="75000"/>
                  </a:schemeClr>
                </a:solidFill>
              </a:rPr>
              <a:t>Urgences humanitaires:</a:t>
            </a:r>
          </a:p>
          <a:p>
            <a:pPr marL="400050" lvl="1" indent="0">
              <a:spcBef>
                <a:spcPts val="0"/>
              </a:spcBef>
              <a:spcAft>
                <a:spcPts val="0"/>
              </a:spcAft>
              <a:buNone/>
              <a:defRPr/>
            </a:pPr>
            <a:r>
              <a:rPr lang="fr-FR" sz="2000" dirty="0" smtClean="0"/>
              <a:t>Pourcentage (%) de femmes et filles signalant des incidents de violence sexuelle pou chaque 10 000 habitants dans la zone d’urgence 	</a:t>
            </a:r>
          </a:p>
          <a:p>
            <a:pPr marL="400050" lvl="1" indent="0">
              <a:spcBef>
                <a:spcPts val="0"/>
              </a:spcBef>
              <a:spcAft>
                <a:spcPts val="0"/>
              </a:spcAft>
              <a:buNone/>
              <a:defRPr/>
            </a:pPr>
            <a:r>
              <a:rPr lang="fr-FR" sz="2000" dirty="0" smtClean="0"/>
              <a:t>	</a:t>
            </a:r>
            <a:r>
              <a:rPr lang="fr-FR" sz="1800" dirty="0" smtClean="0"/>
              <a:t> Numérateur : Nombre d'incidents de violence sexuelle signalés 	</a:t>
            </a:r>
            <a:r>
              <a:rPr lang="fr-FR" sz="1800" u="sng" dirty="0" smtClean="0"/>
              <a:t>par des femmes ou des filles durant la période spécifiée ___________</a:t>
            </a:r>
          </a:p>
          <a:p>
            <a:pPr marL="400050" lvl="1" indent="0">
              <a:buNone/>
              <a:defRPr/>
            </a:pPr>
            <a:r>
              <a:rPr lang="fr-FR" sz="1800" dirty="0" smtClean="0"/>
              <a:t>	 Dénominateur : Population totale du camp/région/pays durant la même   	période de temps</a:t>
            </a:r>
            <a:endParaRPr lang="fr-FR" sz="20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698501" y="274638"/>
            <a:ext cx="7874000" cy="1143000"/>
          </a:xfrm>
        </p:spPr>
        <p:txBody>
          <a:bodyPr>
            <a:noAutofit/>
          </a:bodyPr>
          <a:lstStyle/>
          <a:p>
            <a:pPr>
              <a:defRPr/>
            </a:pPr>
            <a:r>
              <a:rPr lang="en-US" dirty="0" err="1" smtClean="0"/>
              <a:t>Activité</a:t>
            </a:r>
            <a:r>
              <a:rPr lang="en-US" dirty="0" smtClean="0"/>
              <a:t>: </a:t>
            </a:r>
            <a:r>
              <a:rPr lang="fr-FR" dirty="0"/>
              <a:t>Intégration du genre dans le </a:t>
            </a:r>
            <a:r>
              <a:rPr lang="en-US" dirty="0" smtClean="0"/>
              <a:t>S&amp;E</a:t>
            </a:r>
          </a:p>
        </p:txBody>
      </p:sp>
      <p:sp>
        <p:nvSpPr>
          <p:cNvPr id="48131" name="Content Placeholder 2"/>
          <p:cNvSpPr>
            <a:spLocks noGrp="1"/>
          </p:cNvSpPr>
          <p:nvPr>
            <p:ph idx="1"/>
          </p:nvPr>
        </p:nvSpPr>
        <p:spPr>
          <a:xfrm>
            <a:off x="825501" y="1447800"/>
            <a:ext cx="7861300" cy="4114800"/>
          </a:xfrm>
        </p:spPr>
        <p:txBody>
          <a:bodyPr>
            <a:normAutofit fontScale="77500" lnSpcReduction="20000"/>
          </a:bodyPr>
          <a:lstStyle/>
          <a:p>
            <a:pPr lvl="0">
              <a:defRPr/>
            </a:pPr>
            <a:r>
              <a:rPr lang="fr-FR" dirty="0"/>
              <a:t>Examinez le ou les objectifs de votre programme et réfléchissez sur comment adresser la question du genre </a:t>
            </a:r>
            <a:endParaRPr lang="en-US" dirty="0"/>
          </a:p>
          <a:p>
            <a:pPr>
              <a:defRPr/>
            </a:pPr>
            <a:r>
              <a:rPr lang="en-US" dirty="0" smtClean="0"/>
              <a:t>Modifier les </a:t>
            </a:r>
            <a:r>
              <a:rPr lang="en-US" dirty="0" err="1" smtClean="0"/>
              <a:t>activit</a:t>
            </a:r>
            <a:r>
              <a:rPr lang="fr-FR" dirty="0" err="1" smtClean="0"/>
              <a:t>és</a:t>
            </a:r>
            <a:r>
              <a:rPr lang="fr-FR" dirty="0" smtClean="0"/>
              <a:t> </a:t>
            </a:r>
            <a:r>
              <a:rPr lang="en-US" dirty="0" smtClean="0"/>
              <a:t>qui d</a:t>
            </a:r>
            <a:r>
              <a:rPr lang="fr-FR" dirty="0" smtClean="0"/>
              <a:t>écoulent de ces </a:t>
            </a:r>
            <a:r>
              <a:rPr lang="en-US" dirty="0" err="1" smtClean="0"/>
              <a:t>objectifs</a:t>
            </a:r>
            <a:endParaRPr lang="en-US" dirty="0" smtClean="0"/>
          </a:p>
          <a:p>
            <a:pPr>
              <a:defRPr/>
            </a:pPr>
            <a:r>
              <a:rPr lang="fr-FR" dirty="0"/>
              <a:t>En utilisant les ressources </a:t>
            </a:r>
            <a:r>
              <a:rPr lang="fr-FR" dirty="0" smtClean="0"/>
              <a:t>d'indicateurs énumérées </a:t>
            </a:r>
            <a:r>
              <a:rPr lang="fr-FR" dirty="0"/>
              <a:t>ci-dessus </a:t>
            </a:r>
            <a:r>
              <a:rPr lang="en-US" dirty="0" err="1" smtClean="0"/>
              <a:t>dans</a:t>
            </a:r>
            <a:r>
              <a:rPr lang="en-US" dirty="0" smtClean="0"/>
              <a:t> </a:t>
            </a:r>
            <a:r>
              <a:rPr lang="en-US" dirty="0" err="1" smtClean="0"/>
              <a:t>vos</a:t>
            </a:r>
            <a:r>
              <a:rPr lang="en-US" dirty="0" smtClean="0"/>
              <a:t> </a:t>
            </a:r>
            <a:r>
              <a:rPr lang="en-US" dirty="0" err="1" smtClean="0"/>
              <a:t>projets</a:t>
            </a:r>
            <a:r>
              <a:rPr lang="en-US" dirty="0" smtClean="0"/>
              <a:t> de </a:t>
            </a:r>
            <a:r>
              <a:rPr lang="en-US" dirty="0" err="1" smtClean="0"/>
              <a:t>travaux</a:t>
            </a:r>
            <a:r>
              <a:rPr lang="en-US" dirty="0" smtClean="0"/>
              <a:t> de </a:t>
            </a:r>
            <a:r>
              <a:rPr lang="en-US" dirty="0" err="1" smtClean="0"/>
              <a:t>groupe</a:t>
            </a:r>
            <a:r>
              <a:rPr lang="en-US" dirty="0" smtClean="0"/>
              <a:t>:</a:t>
            </a:r>
            <a:endParaRPr lang="en-US" dirty="0"/>
          </a:p>
          <a:p>
            <a:pPr lvl="1"/>
            <a:r>
              <a:rPr lang="fr-FR" dirty="0"/>
              <a:t>Regarder une ou deux des ressources et faites leur correspondre une zone de mesure se rapportant à vos activités modifiées</a:t>
            </a:r>
            <a:endParaRPr lang="en-US" dirty="0"/>
          </a:p>
          <a:p>
            <a:pPr lvl="1">
              <a:defRPr/>
            </a:pPr>
            <a:r>
              <a:rPr lang="fr-FR" dirty="0"/>
              <a:t>Sélectionnez 1 ou 2 indicateurs qui vous permettent de réfléchir à comment le genre est adressé et qui peuvent être suivis en termes d’extrants et de résultats (ou modifier ceux déjà présents</a:t>
            </a:r>
            <a:r>
              <a:rPr lang="en-US" dirty="0" smtClean="0"/>
              <a:t>)</a:t>
            </a:r>
            <a:endParaRPr lang="en-US" dirty="0"/>
          </a:p>
          <a:p>
            <a:pPr lvl="1"/>
            <a:r>
              <a:rPr lang="fr-FR" dirty="0"/>
              <a:t>Remplissez une matrice pour ces indicateurs</a:t>
            </a:r>
            <a:endParaRPr lang="en-US" dirty="0"/>
          </a:p>
          <a:p>
            <a:pPr lvl="1">
              <a:defRPr/>
            </a:pPr>
            <a:r>
              <a:rPr lang="en-US" dirty="0"/>
              <a:t>S</a:t>
            </a:r>
            <a:r>
              <a:rPr lang="en-US" dirty="0" smtClean="0"/>
              <a:t>i le temps le </a:t>
            </a:r>
            <a:r>
              <a:rPr lang="en-US" dirty="0" err="1" smtClean="0"/>
              <a:t>permet</a:t>
            </a:r>
            <a:r>
              <a:rPr lang="en-US" dirty="0" smtClean="0"/>
              <a:t>, cherchez un </a:t>
            </a:r>
            <a:r>
              <a:rPr lang="en-US" dirty="0" err="1" smtClean="0"/>
              <a:t>autre</a:t>
            </a:r>
            <a:r>
              <a:rPr lang="en-US" dirty="0" smtClean="0"/>
              <a:t> </a:t>
            </a:r>
            <a:r>
              <a:rPr lang="en-US" dirty="0" err="1" smtClean="0"/>
              <a:t>domaine</a:t>
            </a:r>
            <a:endParaRPr lang="en-US" dirty="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245661" y="0"/>
            <a:ext cx="8615310" cy="1143000"/>
          </a:xfrm>
        </p:spPr>
        <p:txBody>
          <a:bodyPr/>
          <a:lstStyle/>
          <a:p>
            <a:r>
              <a:rPr lang="fr-FR" sz="3200" dirty="0"/>
              <a:t>Ressources et outils pour le S&amp;E du genre</a:t>
            </a:r>
            <a:endParaRPr lang="en-US" sz="3200" dirty="0"/>
          </a:p>
        </p:txBody>
      </p:sp>
      <p:sp>
        <p:nvSpPr>
          <p:cNvPr id="45059" name="Content Placeholder 2"/>
          <p:cNvSpPr>
            <a:spLocks noGrp="1"/>
          </p:cNvSpPr>
          <p:nvPr>
            <p:ph idx="1"/>
          </p:nvPr>
        </p:nvSpPr>
        <p:spPr>
          <a:xfrm>
            <a:off x="382137" y="979249"/>
            <a:ext cx="8460306" cy="4756826"/>
          </a:xfrm>
        </p:spPr>
        <p:txBody>
          <a:bodyPr>
            <a:noAutofit/>
          </a:bodyPr>
          <a:lstStyle/>
          <a:p>
            <a:pPr>
              <a:defRPr/>
            </a:pPr>
            <a:r>
              <a:rPr lang="en-US" sz="2800" dirty="0" smtClean="0"/>
              <a:t>Site Web </a:t>
            </a:r>
            <a:r>
              <a:rPr lang="en-US" sz="2800" dirty="0" err="1" smtClean="0"/>
              <a:t>sur</a:t>
            </a:r>
            <a:r>
              <a:rPr lang="en-US" sz="2800" dirty="0" smtClean="0"/>
              <a:t> le </a:t>
            </a:r>
            <a:r>
              <a:rPr lang="en-US" sz="2800" dirty="0"/>
              <a:t>genre de MEASURE Evaluation :</a:t>
            </a:r>
          </a:p>
          <a:p>
            <a:pPr lvl="1" indent="-342900">
              <a:defRPr/>
            </a:pPr>
            <a:r>
              <a:rPr lang="en-US" sz="2200" dirty="0" smtClean="0"/>
              <a:t>www.measureevaluation.org/gender</a:t>
            </a:r>
          </a:p>
          <a:p>
            <a:r>
              <a:rPr lang="fr-FR" sz="2800" dirty="0" smtClean="0"/>
              <a:t>Base de données des indicateurs en Planification familiale et santé reproductive </a:t>
            </a:r>
            <a:r>
              <a:rPr lang="en-US" sz="2800" dirty="0" smtClean="0"/>
              <a:t>(MEASURE Evaluation PRH)</a:t>
            </a:r>
          </a:p>
          <a:p>
            <a:pPr lvl="1"/>
            <a:r>
              <a:rPr lang="en-US" sz="2200" dirty="0" smtClean="0"/>
              <a:t>http</a:t>
            </a:r>
            <a:r>
              <a:rPr lang="en-US" sz="2200" dirty="0"/>
              <a:t>://</a:t>
            </a:r>
            <a:r>
              <a:rPr lang="en-US" sz="2200" dirty="0" smtClean="0"/>
              <a:t>www.cpc.unc.edu/measure/prh/rh_indicators/crosscutting/wgse</a:t>
            </a:r>
          </a:p>
          <a:p>
            <a:pPr lvl="1"/>
            <a:r>
              <a:rPr lang="fr-FR" sz="2000" dirty="0" smtClean="0"/>
              <a:t>Sous “indicateurs transversaux ,” voir “Statut et autonomisation des femmes et filles,” et “Prestation de services: Equité de genre </a:t>
            </a:r>
            <a:r>
              <a:rPr lang="fr-FR" sz="2000" dirty="0" err="1" smtClean="0"/>
              <a:t>aet</a:t>
            </a:r>
            <a:r>
              <a:rPr lang="fr-FR" sz="2000" dirty="0" smtClean="0"/>
              <a:t> Sensibilité,” et “Engagement masculin dans les programmes de Santé Reproductive.”</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7629" y="5328553"/>
            <a:ext cx="2536371" cy="1513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1982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245661" y="0"/>
            <a:ext cx="8366076" cy="1143000"/>
          </a:xfrm>
        </p:spPr>
        <p:txBody>
          <a:bodyPr/>
          <a:lstStyle/>
          <a:p>
            <a:r>
              <a:rPr lang="fr-FR" dirty="0"/>
              <a:t>Ressources et </a:t>
            </a:r>
            <a:r>
              <a:rPr lang="fr-FR" dirty="0" smtClean="0"/>
              <a:t>outils </a:t>
            </a:r>
            <a:r>
              <a:rPr lang="en-US" dirty="0" smtClean="0"/>
              <a:t>(cont.)</a:t>
            </a:r>
          </a:p>
        </p:txBody>
      </p:sp>
      <p:sp>
        <p:nvSpPr>
          <p:cNvPr id="45059" name="Content Placeholder 2"/>
          <p:cNvSpPr>
            <a:spLocks noGrp="1"/>
          </p:cNvSpPr>
          <p:nvPr>
            <p:ph idx="1"/>
          </p:nvPr>
        </p:nvSpPr>
        <p:spPr>
          <a:xfrm>
            <a:off x="382138" y="968829"/>
            <a:ext cx="7324948" cy="4789017"/>
          </a:xfrm>
        </p:spPr>
        <p:txBody>
          <a:bodyPr>
            <a:noAutofit/>
          </a:bodyPr>
          <a:lstStyle/>
          <a:p>
            <a:r>
              <a:rPr lang="fr-FR" sz="2800" dirty="0" smtClean="0"/>
              <a:t>Compendium sur l’égalité de genre et les indicateurs du VIH </a:t>
            </a:r>
            <a:r>
              <a:rPr lang="en-US" sz="2800" dirty="0" smtClean="0"/>
              <a:t>(</a:t>
            </a:r>
            <a:r>
              <a:rPr lang="en-US" sz="2800" dirty="0"/>
              <a:t>MEASURE Evaluation</a:t>
            </a:r>
          </a:p>
          <a:p>
            <a:pPr lvl="1"/>
            <a:r>
              <a:rPr lang="en-US" sz="2000" dirty="0"/>
              <a:t>http://www.cpc.unc.edu/measure/publications/ms-13-82</a:t>
            </a:r>
          </a:p>
          <a:p>
            <a:r>
              <a:rPr lang="en-US" sz="2800" dirty="0"/>
              <a:t>Compendium </a:t>
            </a:r>
            <a:r>
              <a:rPr lang="en-US" sz="2800" dirty="0" err="1" smtClean="0"/>
              <a:t>sur</a:t>
            </a:r>
            <a:r>
              <a:rPr lang="en-US" sz="2800" dirty="0" smtClean="0"/>
              <a:t> la VFFF</a:t>
            </a:r>
            <a:endParaRPr lang="en-US" sz="2800" dirty="0"/>
          </a:p>
          <a:p>
            <a:pPr lvl="1"/>
            <a:r>
              <a:rPr lang="en-US" sz="2000" dirty="0"/>
              <a:t>https://www.cpc.unc.edu/measure/publications/ms-08-30 </a:t>
            </a:r>
          </a:p>
          <a:p>
            <a:r>
              <a:rPr lang="fr-FR" sz="2800" dirty="0" smtClean="0"/>
              <a:t>Registre d’indicateurs du VIH </a:t>
            </a:r>
            <a:r>
              <a:rPr lang="en-US" sz="2800" dirty="0" smtClean="0"/>
              <a:t>(ONUSIDA)</a:t>
            </a:r>
            <a:endParaRPr lang="en-US" sz="2000" dirty="0"/>
          </a:p>
          <a:p>
            <a:pPr lvl="1"/>
            <a:r>
              <a:rPr lang="en-US" sz="2000" dirty="0"/>
              <a:t>http://www.indicatorregistry.org/</a:t>
            </a:r>
          </a:p>
          <a:p>
            <a:pPr lvl="1"/>
            <a:r>
              <a:rPr lang="en-US" sz="2000" dirty="0" err="1" smtClean="0"/>
              <a:t>Aller</a:t>
            </a:r>
            <a:r>
              <a:rPr lang="en-US" sz="2000" dirty="0" smtClean="0"/>
              <a:t> à: </a:t>
            </a:r>
            <a:r>
              <a:rPr lang="en-US" sz="2000" dirty="0"/>
              <a:t>browse </a:t>
            </a:r>
            <a:r>
              <a:rPr lang="en-US" sz="2000" dirty="0" smtClean="0"/>
              <a:t>indicators—</a:t>
            </a:r>
            <a:r>
              <a:rPr lang="en-US" sz="2000" dirty="0" err="1" smtClean="0"/>
              <a:t>il</a:t>
            </a:r>
            <a:r>
              <a:rPr lang="en-US" sz="2000" dirty="0" smtClean="0"/>
              <a:t> </a:t>
            </a:r>
            <a:r>
              <a:rPr lang="en-US" sz="2000" dirty="0" err="1" smtClean="0"/>
              <a:t>faut</a:t>
            </a:r>
            <a:r>
              <a:rPr lang="en-US" sz="2000" dirty="0" smtClean="0"/>
              <a:t> identifier les </a:t>
            </a:r>
            <a:r>
              <a:rPr lang="en-US" sz="2000" dirty="0" err="1" smtClean="0"/>
              <a:t>indicateurs</a:t>
            </a:r>
            <a:r>
              <a:rPr lang="en-US" sz="2000" dirty="0" smtClean="0"/>
              <a:t> </a:t>
            </a:r>
            <a:r>
              <a:rPr lang="en-US" sz="2000" dirty="0" err="1" smtClean="0"/>
              <a:t>ici</a:t>
            </a:r>
            <a:endParaRPr lang="en-US" sz="2000" dirty="0"/>
          </a:p>
        </p:txBody>
      </p:sp>
      <p:pic>
        <p:nvPicPr>
          <p:cNvPr id="4" name="Picture 3"/>
          <p:cNvPicPr>
            <a:picLocks noChangeAspect="1" noChangeArrowheads="1"/>
          </p:cNvPicPr>
          <p:nvPr/>
        </p:nvPicPr>
        <p:blipFill>
          <a:blip r:embed="rId3"/>
          <a:srcRect/>
          <a:stretch>
            <a:fillRect/>
          </a:stretch>
        </p:blipFill>
        <p:spPr bwMode="auto">
          <a:xfrm>
            <a:off x="7505286" y="3428998"/>
            <a:ext cx="1466500" cy="2051857"/>
          </a:xfrm>
          <a:prstGeom prst="rect">
            <a:avLst/>
          </a:prstGeom>
          <a:noFill/>
          <a:ln w="19050">
            <a:solidFill>
              <a:schemeClr val="tx1"/>
            </a:solidFill>
            <a:miter lim="800000"/>
            <a:headEnd/>
            <a:tailEnd/>
          </a:ln>
          <a:effectLst>
            <a:outerShdw blurRad="50800" dist="50800" dir="5400000" algn="ctr" rotWithShape="0">
              <a:schemeClr val="bg1">
                <a:lumMod val="75000"/>
              </a:schemeClr>
            </a:outerShdw>
          </a:effectLst>
          <a:extLst>
            <a:ext uri="{909E8E84-426E-40DD-AFC4-6F175D3DCCD1}">
              <a14:hiddenFill xmlns:a14="http://schemas.microsoft.com/office/drawing/2010/main">
                <a:solidFill>
                  <a:schemeClr val="accent1"/>
                </a:solidFill>
              </a14:hiddenFill>
            </a:ext>
          </a:extLst>
        </p:spPr>
      </p:pic>
      <p:pic>
        <p:nvPicPr>
          <p:cNvPr id="5" name="Picture 5"/>
          <p:cNvPicPr>
            <a:picLocks noChangeAspect="1" noChangeArrowheads="1"/>
          </p:cNvPicPr>
          <p:nvPr/>
        </p:nvPicPr>
        <p:blipFill>
          <a:blip r:embed="rId4"/>
          <a:srcRect/>
          <a:stretch>
            <a:fillRect/>
          </a:stretch>
        </p:blipFill>
        <p:spPr bwMode="auto">
          <a:xfrm>
            <a:off x="7518129" y="1167309"/>
            <a:ext cx="1519891" cy="1967813"/>
          </a:xfrm>
          <a:prstGeom prst="rect">
            <a:avLst/>
          </a:prstGeom>
          <a:noFill/>
          <a:ln>
            <a:solidFill>
              <a:schemeClr val="tx1">
                <a:lumMod val="95000"/>
              </a:schemeClr>
            </a:solidFill>
          </a:ln>
          <a:effectLst>
            <a:outerShdw blurRad="50800" dist="50800" dir="5400000" algn="ctr" rotWithShape="0">
              <a:schemeClr val="bg1">
                <a:lumMod val="75000"/>
              </a:schemeClr>
            </a:outerShdw>
          </a:effectLst>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197829752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245661" y="0"/>
            <a:ext cx="8366076" cy="1143000"/>
          </a:xfrm>
        </p:spPr>
        <p:txBody>
          <a:bodyPr/>
          <a:lstStyle/>
          <a:p>
            <a:r>
              <a:rPr lang="fr-FR" dirty="0"/>
              <a:t>Ressources et </a:t>
            </a:r>
            <a:r>
              <a:rPr lang="fr-FR" dirty="0" smtClean="0"/>
              <a:t>outils </a:t>
            </a:r>
            <a:r>
              <a:rPr lang="en-US" dirty="0" smtClean="0"/>
              <a:t>(cont.)</a:t>
            </a:r>
          </a:p>
        </p:txBody>
      </p:sp>
      <p:sp>
        <p:nvSpPr>
          <p:cNvPr id="45059" name="Content Placeholder 2"/>
          <p:cNvSpPr>
            <a:spLocks noGrp="1"/>
          </p:cNvSpPr>
          <p:nvPr>
            <p:ph idx="1"/>
          </p:nvPr>
        </p:nvSpPr>
        <p:spPr>
          <a:xfrm>
            <a:off x="382137" y="826852"/>
            <a:ext cx="8460306" cy="4756826"/>
          </a:xfrm>
        </p:spPr>
        <p:txBody>
          <a:bodyPr>
            <a:noAutofit/>
          </a:bodyPr>
          <a:lstStyle/>
          <a:p>
            <a:r>
              <a:rPr lang="en-US" sz="2800" dirty="0" err="1" smtClean="0"/>
              <a:t>Échelles</a:t>
            </a:r>
            <a:r>
              <a:rPr lang="en-US" sz="2800" dirty="0" smtClean="0"/>
              <a:t> </a:t>
            </a:r>
            <a:r>
              <a:rPr lang="en-US" sz="2800" dirty="0" err="1" smtClean="0"/>
              <a:t>sur</a:t>
            </a:r>
            <a:r>
              <a:rPr lang="en-US" sz="2800" dirty="0" smtClean="0"/>
              <a:t> la notion de genre </a:t>
            </a:r>
            <a:endParaRPr lang="en-US" sz="2800" dirty="0"/>
          </a:p>
          <a:p>
            <a:r>
              <a:rPr lang="en-US" sz="1800" dirty="0" smtClean="0"/>
              <a:t>http://www.c-changeprogram.org/content/gender-scales-compendium/index.html</a:t>
            </a:r>
          </a:p>
          <a:p>
            <a:r>
              <a:rPr lang="en-US" sz="2800" dirty="0" smtClean="0"/>
              <a:t>K4 Health IGWG Toolkit </a:t>
            </a:r>
            <a:r>
              <a:rPr lang="en-US" sz="2800" dirty="0" err="1" smtClean="0"/>
              <a:t>sur</a:t>
            </a:r>
            <a:r>
              <a:rPr lang="en-US" sz="2800" dirty="0" smtClean="0"/>
              <a:t> le genre et la </a:t>
            </a:r>
            <a:r>
              <a:rPr lang="en-US" sz="2800" dirty="0" err="1" smtClean="0"/>
              <a:t>sant</a:t>
            </a:r>
            <a:r>
              <a:rPr lang="fr-FR" sz="2800" dirty="0"/>
              <a:t>é</a:t>
            </a:r>
            <a:endParaRPr lang="en-US" sz="2800" dirty="0" smtClean="0"/>
          </a:p>
          <a:p>
            <a:pPr lvl="1"/>
            <a:r>
              <a:rPr lang="en-US" sz="1800" dirty="0" smtClean="0"/>
              <a:t>http://www.k4health.org/toolkits/igwg-gender</a:t>
            </a:r>
            <a:endParaRPr lang="en-US" dirty="0" smtClean="0"/>
          </a:p>
          <a:p>
            <a:pPr>
              <a:defRPr/>
            </a:pPr>
            <a:r>
              <a:rPr lang="fr-FR" dirty="0" smtClean="0"/>
              <a:t>Guide de ressources pour les données et statistiques sur le genre </a:t>
            </a:r>
            <a:r>
              <a:rPr lang="en-US" sz="2000" dirty="0" smtClean="0"/>
              <a:t>(OMS, IGWG/USAID et MEASURE Evaluation)</a:t>
            </a:r>
            <a:r>
              <a:rPr lang="en-US" sz="2800" dirty="0" smtClean="0"/>
              <a:t> </a:t>
            </a:r>
            <a:r>
              <a:rPr lang="en-US" sz="2000" dirty="0" smtClean="0"/>
              <a:t>https://www.cpc.unc.edu/measure/publications/ms-12-52</a:t>
            </a:r>
          </a:p>
          <a:p>
            <a:pPr>
              <a:spcBef>
                <a:spcPts val="0"/>
              </a:spcBef>
              <a:spcAft>
                <a:spcPts val="0"/>
              </a:spcAft>
            </a:pPr>
            <a:r>
              <a:rPr lang="fr-FR" sz="2800" dirty="0" smtClean="0"/>
              <a:t>Questions sur le S&amp;E du genre? Demandez au spécialiste</a:t>
            </a:r>
            <a:r>
              <a:rPr lang="en-US" sz="2800" dirty="0" smtClean="0"/>
              <a:t>!</a:t>
            </a:r>
          </a:p>
          <a:p>
            <a:pPr lvl="1">
              <a:spcBef>
                <a:spcPts val="0"/>
              </a:spcBef>
              <a:spcAft>
                <a:spcPts val="0"/>
              </a:spcAft>
            </a:pPr>
            <a:r>
              <a:rPr lang="en-US" sz="2000" dirty="0" smtClean="0"/>
              <a:t>https://www.cpc.unc.edu/measure/our-work/gender/ask-the-gender-expert</a:t>
            </a:r>
          </a:p>
          <a:p>
            <a:pPr>
              <a:defRPr/>
            </a:pPr>
            <a:endParaRPr lang="en-US" sz="1800" dirty="0" smtClean="0"/>
          </a:p>
          <a:p>
            <a:pPr>
              <a:defRPr/>
            </a:pPr>
            <a:endParaRPr lang="en-US" sz="1800" dirty="0" smtClean="0"/>
          </a:p>
          <a:p>
            <a:pPr marL="800100" lvl="2" indent="0">
              <a:buNone/>
              <a:defRPr/>
            </a:pPr>
            <a:endParaRPr lang="en-US" sz="1400" dirty="0" smtClean="0"/>
          </a:p>
          <a:p>
            <a:pPr marL="800100" lvl="2" indent="0">
              <a:buNone/>
              <a:defRPr/>
            </a:pPr>
            <a:endParaRPr lang="en-US" sz="1400" dirty="0" smtClean="0"/>
          </a:p>
          <a:p>
            <a:pPr marL="800100" lvl="2" indent="0">
              <a:buNone/>
              <a:defRPr/>
            </a:pPr>
            <a:endParaRPr lang="en-US" sz="1400" dirty="0" smtClean="0"/>
          </a:p>
          <a:p>
            <a:endParaRPr lang="en-US" sz="1400" dirty="0" smtClean="0"/>
          </a:p>
        </p:txBody>
      </p:sp>
    </p:spTree>
    <p:extLst>
      <p:ext uri="{BB962C8B-B14F-4D97-AF65-F5344CB8AC3E}">
        <p14:creationId xmlns:p14="http://schemas.microsoft.com/office/powerpoint/2010/main" val="119850227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body" idx="1"/>
          </p:nvPr>
        </p:nvSpPr>
        <p:spPr>
          <a:xfrm>
            <a:off x="860425" y="1625600"/>
            <a:ext cx="7762875" cy="2946400"/>
          </a:xfrm>
        </p:spPr>
        <p:txBody>
          <a:bodyPr/>
          <a:lstStyle/>
          <a:p>
            <a:pPr>
              <a:lnSpc>
                <a:spcPct val="90000"/>
              </a:lnSpc>
              <a:buNone/>
            </a:pPr>
            <a:r>
              <a:rPr lang="en-US" sz="2000" dirty="0" smtClean="0"/>
              <a:t>	</a:t>
            </a:r>
            <a:r>
              <a:rPr lang="fr-FR" sz="2000" dirty="0"/>
              <a:t>MEASURE Evaluation est financé par l’Agence des États-Unis pour le développement international (USAID) par le biais de l’Accord coopératif GHA-A-00-08-00003-00 et mis en œuvre par le Carolina Population Center de l’Université de Caroline du Nord à Chapel Hill, en partenariat avec </a:t>
            </a:r>
            <a:r>
              <a:rPr lang="fr-FR" sz="2000" dirty="0" smtClean="0"/>
              <a:t>Futures </a:t>
            </a:r>
            <a:r>
              <a:rPr lang="fr-FR" sz="2000" dirty="0"/>
              <a:t>Group International, John Snow, Inc., Macro International Inc., Management Sciences for </a:t>
            </a:r>
            <a:r>
              <a:rPr lang="fr-FR" sz="2000" dirty="0" err="1"/>
              <a:t>Health</a:t>
            </a:r>
            <a:r>
              <a:rPr lang="fr-FR" sz="2000" dirty="0"/>
              <a:t> et l’Université de </a:t>
            </a:r>
            <a:r>
              <a:rPr lang="fr-FR" sz="2000" dirty="0" err="1"/>
              <a:t>Tulane</a:t>
            </a:r>
            <a:r>
              <a:rPr lang="fr-FR" sz="2000" dirty="0"/>
              <a:t>. Les opinions </a:t>
            </a:r>
            <a:r>
              <a:rPr lang="fr-FR" sz="2000" dirty="0" smtClean="0"/>
              <a:t>exprimées dans </a:t>
            </a:r>
            <a:r>
              <a:rPr lang="fr-FR" sz="2000" dirty="0"/>
              <a:t>cette présentation ne reflètent pas nécessairement les opinions de l’USAID ou du Gouvernement des Etats-Unis</a:t>
            </a:r>
            <a:r>
              <a:rPr lang="en-US" sz="2000" dirty="0" smtClean="0"/>
              <a:t>.</a:t>
            </a:r>
          </a:p>
          <a:p>
            <a:pPr>
              <a:lnSpc>
                <a:spcPct val="90000"/>
              </a:lnSpc>
            </a:pPr>
            <a:endParaRPr lang="en-US" sz="2000" dirty="0" smtClean="0"/>
          </a:p>
          <a:p>
            <a:pPr>
              <a:lnSpc>
                <a:spcPct val="90000"/>
              </a:lnSpc>
            </a:pPr>
            <a:endParaRPr lang="en-US" sz="2000" dirty="0" smtClean="0"/>
          </a:p>
        </p:txBody>
      </p:sp>
      <p:sp>
        <p:nvSpPr>
          <p:cNvPr id="3" name="Title 1"/>
          <p:cNvSpPr>
            <a:spLocks noGrp="1"/>
          </p:cNvSpPr>
          <p:nvPr>
            <p:ph type="title"/>
          </p:nvPr>
        </p:nvSpPr>
        <p:spPr>
          <a:xfrm>
            <a:off x="923925" y="274638"/>
            <a:ext cx="7762875" cy="1143000"/>
          </a:xfrm>
        </p:spPr>
        <p:txBody>
          <a:bodyPr/>
          <a:lstStyle/>
          <a:p>
            <a:r>
              <a:rPr lang="en-US" dirty="0" err="1" smtClean="0"/>
              <a:t>Remerciements</a:t>
            </a:r>
            <a:endParaRPr lang="en-US" dirty="0" smtClean="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PSNARRATION" val="14,1789803920,U:\Training\ljhart\Distance Learning\Gender\Unit 1 PPTs\Unit1_Lesson2_pptx\Media.ppcx"/>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9&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INFO" val="&lt;ThreeDShapeInfo&gt;&lt;uuid val=&quot;{80B79237-C617-47EE-BAA9-AF071B3EFBAE}&quot;/&gt;&lt;isInvalidForFieldText val=&quot;0&quot;/&gt;&lt;Image&gt;&lt;filename val=&quot;U:\Training\ljhart\Distance Learning\Gender\Take 2\data\asimages\{80B79237-C617-47EE-BAA9-AF071B3EFBAE}_14.png&quot;/&gt;&lt;left val=&quot;33&quot;/&gt;&lt;top val=&quot;186&quot;/&gt;&lt;width val=&quot;605&quot;/&gt;&lt;height val=&quot;352&quot;/&gt;&lt;hasText val=&quot;1&quot;/&gt;&lt;/Image&gt;&lt;/ThreeDShape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77&quot;/&gt;&lt;lineCharCount val=&quot;71&quot;/&gt;&lt;/TableIndex&gt;&lt;/ShapeTextInfo&gt;"/>
</p:tagLst>
</file>

<file path=ppt/theme/theme1.xml><?xml version="1.0" encoding="utf-8"?>
<a:theme xmlns:a="http://schemas.openxmlformats.org/drawingml/2006/main" name="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MEASURE_Eval_slide_template-1">
  <a:themeElements>
    <a:clrScheme name="2_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2_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2_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2_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2_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flat"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flat"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MEASURE_Eval_slide_template-1</Template>
  <TotalTime>28678</TotalTime>
  <Words>11583</Words>
  <Application>Microsoft Office PowerPoint</Application>
  <PresentationFormat>On-screen Show (4:3)</PresentationFormat>
  <Paragraphs>776</Paragraphs>
  <Slides>64</Slides>
  <Notes>62</Notes>
  <HiddenSlides>0</HiddenSlides>
  <MMClips>0</MMClips>
  <ScaleCrop>false</ScaleCrop>
  <HeadingPairs>
    <vt:vector size="4" baseType="variant">
      <vt:variant>
        <vt:lpstr>Theme</vt:lpstr>
      </vt:variant>
      <vt:variant>
        <vt:i4>3</vt:i4>
      </vt:variant>
      <vt:variant>
        <vt:lpstr>Slide Titles</vt:lpstr>
      </vt:variant>
      <vt:variant>
        <vt:i4>64</vt:i4>
      </vt:variant>
    </vt:vector>
  </HeadingPairs>
  <TitlesOfParts>
    <vt:vector size="67" baseType="lpstr">
      <vt:lpstr>MEASURE_Eval_slide_template-1</vt:lpstr>
      <vt:lpstr>2_MEASURE_Eval_slide_template-1</vt:lpstr>
      <vt:lpstr>Custom Design</vt:lpstr>
      <vt:lpstr>Suivi et évaluation  du genre et de la santé</vt:lpstr>
      <vt:lpstr>Objectifs d’apprentissage</vt:lpstr>
      <vt:lpstr>DÉfinitions</vt:lpstr>
      <vt:lpstr>Activité:  Votez avec vos pieds! </vt:lpstr>
      <vt:lpstr>Définitions</vt:lpstr>
      <vt:lpstr>Définitions</vt:lpstr>
      <vt:lpstr>Définitions: Égalité de genre</vt:lpstr>
      <vt:lpstr>PowerPoint Presentation</vt:lpstr>
      <vt:lpstr>Définitions: Équité de genre</vt:lpstr>
      <vt:lpstr>Genre et santé</vt:lpstr>
      <vt:lpstr>PowerPoint Presentation</vt:lpstr>
      <vt:lpstr>Pourquoi le concept de genre est-il important pour la santé ?</vt:lpstr>
      <vt:lpstr>Comment les systèmes de santé peuvent–ils traiter les inégalités liées au genre? </vt:lpstr>
      <vt:lpstr>Genre et santé : la nouvelle poussée de politiques sur le genre à niveau mondial</vt:lpstr>
      <vt:lpstr>PowerPoint Presentation</vt:lpstr>
      <vt:lpstr>Politiques récentes de l’USAID : La violence sexiste </vt:lpstr>
      <vt:lpstr>Genre et santé : la nouvelle poussée de politiques sur le genre à niveau mondial</vt:lpstr>
      <vt:lpstr>Stratégies d'égalité sexuelle au niveau  des agences bilatérales et multilatérales  </vt:lpstr>
      <vt:lpstr>Stratégies d'égalité sexuelle au niveau  des agences bilatérales et multilatérales </vt:lpstr>
      <vt:lpstr>Stratégies d'égalité sexuelle au niveau  des agences bilatérales et multilatérales </vt:lpstr>
      <vt:lpstr>Genre et VIH/SIDA</vt:lpstr>
      <vt:lpstr>Genre et VIH/SIDA</vt:lpstr>
      <vt:lpstr>Inégalités de genre et programmes VIH/SIDA</vt:lpstr>
      <vt:lpstr>Que signifie intÉgrer le genre dans les programmes?</vt:lpstr>
      <vt:lpstr>PowerPoint Presentation</vt:lpstr>
      <vt:lpstr>La ségrégation sexuelle: accommodante ou transformatrice ? </vt:lpstr>
      <vt:lpstr>Normes de genre: accommodantes ou transformatrices? </vt:lpstr>
      <vt:lpstr>S&amp;E du genre</vt:lpstr>
      <vt:lpstr>S&amp;E DU GENRE</vt:lpstr>
      <vt:lpstr>S&amp;E du genre défini</vt:lpstr>
      <vt:lpstr>Suivi: Les programmes traitent-ils (de façon adéquate) la question du genre ? </vt:lpstr>
      <vt:lpstr>Suivi: Exemple</vt:lpstr>
      <vt:lpstr>Évaluation: Les programmes et  politiques qui intègrent le concept de genre font-ils une différence? </vt:lpstr>
      <vt:lpstr>Analyse de genre (AG)</vt:lpstr>
      <vt:lpstr>Données requises pour l’analyse de genre</vt:lpstr>
      <vt:lpstr>PowerPoint Presentation</vt:lpstr>
      <vt:lpstr>PowerPoint Presentation</vt:lpstr>
      <vt:lpstr>PowerPoint Presentation</vt:lpstr>
      <vt:lpstr>Exemples de questions de S&amp;E</vt:lpstr>
      <vt:lpstr>Exemples de questions de S&amp;E</vt:lpstr>
      <vt:lpstr>Exemples de questions de  S&amp;E (cont.)</vt:lpstr>
      <vt:lpstr>LA MesurE DU genrE</vt:lpstr>
      <vt:lpstr>La mesure du genre</vt:lpstr>
      <vt:lpstr>La mesure du genre(cont.)</vt:lpstr>
      <vt:lpstr>La mesure du genre: normes et croyances</vt:lpstr>
      <vt:lpstr>La mesure du genre : Prise de décision</vt:lpstr>
      <vt:lpstr>La mesure du genre : Autonomisation économique des femmes</vt:lpstr>
      <vt:lpstr>La poussée pour des indicateurs harmonisés en genre et en santé</vt:lpstr>
      <vt:lpstr>Domaines de mesure : Le genre dans le contexte du VIH</vt:lpstr>
      <vt:lpstr>Domaines de mesure : Le genre dans le contexte du VIH</vt:lpstr>
      <vt:lpstr>Exemples d'indicateurs de genre et VIH</vt:lpstr>
      <vt:lpstr>Exemples d'indicateurs de genre et VIH (cont.)</vt:lpstr>
      <vt:lpstr>Exemples d'indicateurs de genre et VIH (cont.)</vt:lpstr>
      <vt:lpstr>Exemples d'indicateurs de genre et VIH (cont.)</vt:lpstr>
      <vt:lpstr>Exemples d'indicateurs de genre et VIH (cont.)</vt:lpstr>
      <vt:lpstr>Exemples d'indicateurs de genre et VIH (cont.)</vt:lpstr>
      <vt:lpstr>Exemples d'indicateurs de genre et VIH (cont.)</vt:lpstr>
      <vt:lpstr>Exemples d'indicateurs de genre et VIH (cont.)</vt:lpstr>
      <vt:lpstr>Exemples d'indicateurs de genre et VIH (cont.)</vt:lpstr>
      <vt:lpstr>Activité: Intégration du genre dans le S&amp;E</vt:lpstr>
      <vt:lpstr>Ressources et outils pour le S&amp;E du genre</vt:lpstr>
      <vt:lpstr>Ressources et outils (cont.)</vt:lpstr>
      <vt:lpstr>Ressources et outils (cont.)</vt:lpstr>
      <vt:lpstr>Remerciements</vt:lpstr>
    </vt:vector>
  </TitlesOfParts>
  <Company>UNC-CH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Carolina Population Center</dc:creator>
  <cp:lastModifiedBy>Jessica Fehringer</cp:lastModifiedBy>
  <cp:revision>458</cp:revision>
  <dcterms:created xsi:type="dcterms:W3CDTF">2007-12-03T21:25:38Z</dcterms:created>
  <dcterms:modified xsi:type="dcterms:W3CDTF">2014-08-12T15:07:17Z</dcterms:modified>
</cp:coreProperties>
</file>