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5" r:id="rId5"/>
  </p:sldMasterIdLst>
  <p:notesMasterIdLst>
    <p:notesMasterId r:id="rId69"/>
  </p:notesMasterIdLst>
  <p:handoutMasterIdLst>
    <p:handoutMasterId r:id="rId70"/>
  </p:handoutMasterIdLst>
  <p:sldIdLst>
    <p:sldId id="397" r:id="rId6"/>
    <p:sldId id="323" r:id="rId7"/>
    <p:sldId id="276" r:id="rId8"/>
    <p:sldId id="324" r:id="rId9"/>
    <p:sldId id="333" r:id="rId10"/>
    <p:sldId id="281" r:id="rId11"/>
    <p:sldId id="326" r:id="rId12"/>
    <p:sldId id="286" r:id="rId13"/>
    <p:sldId id="287" r:id="rId14"/>
    <p:sldId id="288" r:id="rId15"/>
    <p:sldId id="327" r:id="rId16"/>
    <p:sldId id="345" r:id="rId17"/>
    <p:sldId id="290" r:id="rId18"/>
    <p:sldId id="291" r:id="rId19"/>
    <p:sldId id="360" r:id="rId20"/>
    <p:sldId id="292" r:id="rId21"/>
    <p:sldId id="293" r:id="rId22"/>
    <p:sldId id="294" r:id="rId23"/>
    <p:sldId id="295" r:id="rId24"/>
    <p:sldId id="296" r:id="rId25"/>
    <p:sldId id="361" r:id="rId26"/>
    <p:sldId id="319" r:id="rId27"/>
    <p:sldId id="383" r:id="rId28"/>
    <p:sldId id="372" r:id="rId29"/>
    <p:sldId id="373" r:id="rId30"/>
    <p:sldId id="374" r:id="rId31"/>
    <p:sldId id="375" r:id="rId32"/>
    <p:sldId id="376" r:id="rId33"/>
    <p:sldId id="377" r:id="rId34"/>
    <p:sldId id="378" r:id="rId35"/>
    <p:sldId id="379" r:id="rId36"/>
    <p:sldId id="380" r:id="rId37"/>
    <p:sldId id="381" r:id="rId38"/>
    <p:sldId id="359" r:id="rId39"/>
    <p:sldId id="351" r:id="rId40"/>
    <p:sldId id="328" r:id="rId41"/>
    <p:sldId id="303" r:id="rId42"/>
    <p:sldId id="369" r:id="rId43"/>
    <p:sldId id="367" r:id="rId44"/>
    <p:sldId id="370" r:id="rId45"/>
    <p:sldId id="329" r:id="rId46"/>
    <p:sldId id="334" r:id="rId47"/>
    <p:sldId id="335" r:id="rId48"/>
    <p:sldId id="307" r:id="rId49"/>
    <p:sldId id="308" r:id="rId50"/>
    <p:sldId id="309" r:id="rId51"/>
    <p:sldId id="310" r:id="rId52"/>
    <p:sldId id="311" r:id="rId53"/>
    <p:sldId id="365" r:id="rId54"/>
    <p:sldId id="366" r:id="rId55"/>
    <p:sldId id="314" r:id="rId56"/>
    <p:sldId id="315" r:id="rId57"/>
    <p:sldId id="316" r:id="rId58"/>
    <p:sldId id="320" r:id="rId59"/>
    <p:sldId id="348" r:id="rId60"/>
    <p:sldId id="357" r:id="rId61"/>
    <p:sldId id="354" r:id="rId62"/>
    <p:sldId id="355" r:id="rId63"/>
    <p:sldId id="356" r:id="rId64"/>
    <p:sldId id="330" r:id="rId65"/>
    <p:sldId id="382" r:id="rId66"/>
    <p:sldId id="371" r:id="rId67"/>
    <p:sldId id="396" r:id="rId68"/>
  </p:sldIdLst>
  <p:sldSz cx="10058400" cy="77724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168" userDrawn="1">
          <p15:clr>
            <a:srgbClr val="A4A3A4"/>
          </p15:clr>
        </p15:guide>
        <p15:guide id="3" orient="horz" pos="2448">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ejia, Carolina" initials="MC" lastIdx="21" clrIdx="0"/>
  <p:cmAuthor id="1" name="Pilar Torres" initials="PT" lastIdx="25" clrIdx="1"/>
  <p:cmAuthor id="2" name="Millar, Liz" initials="ML" lastIdx="11" clrIdx="2"/>
  <p:cmAuthor id="3" name="Fehringer, Jessica" initials="FJ" lastIdx="11" clrIdx="3">
    <p:extLst>
      <p:ext uri="{19B8F6BF-5375-455C-9EA6-DF929625EA0E}">
        <p15:presenceInfo xmlns:p15="http://schemas.microsoft.com/office/powerpoint/2012/main" userId="S-1-5-21-344340502-4252695000-2390403120-1391493" providerId="AD"/>
      </p:ext>
    </p:extLst>
  </p:cmAuthor>
  <p:cmAuthor id="4" name="Frazier, Will" initials="FW" lastIdx="3" clrIdx="4">
    <p:extLst>
      <p:ext uri="{19B8F6BF-5375-455C-9EA6-DF929625EA0E}">
        <p15:presenceInfo xmlns:p15="http://schemas.microsoft.com/office/powerpoint/2012/main" userId="S-1-5-21-344340502-4252695000-2390403120-1288290" providerId="AD"/>
      </p:ext>
    </p:extLst>
  </p:cmAuthor>
  <p:cmAuthor id="5" name="Biehl, Heather Elizabeth" initials="BHE" lastIdx="3" clrIdx="5">
    <p:extLst>
      <p:ext uri="{19B8F6BF-5375-455C-9EA6-DF929625EA0E}">
        <p15:presenceInfo xmlns:p15="http://schemas.microsoft.com/office/powerpoint/2012/main" userId="S-1-5-21-344340502-4252695000-2390403120-1575538" providerId="AD"/>
      </p:ext>
    </p:extLst>
  </p:cmAuthor>
  <p:cmAuthor id="6" name="Hoover, Donald Wayne" initials="HDW" lastIdx="2" clrIdx="6">
    <p:extLst>
      <p:ext uri="{19B8F6BF-5375-455C-9EA6-DF929625EA0E}">
        <p15:presenceInfo xmlns:p15="http://schemas.microsoft.com/office/powerpoint/2012/main" userId="S-1-5-21-344340502-4252695000-2390403120-12174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2472"/>
    <a:srgbClr val="5E9A8F"/>
    <a:srgbClr val="A4C8C1"/>
    <a:srgbClr val="80B2A8"/>
    <a:srgbClr val="1E1860"/>
    <a:srgbClr val="D19F2A"/>
    <a:srgbClr val="662118"/>
    <a:srgbClr val="F7E7C7"/>
    <a:srgbClr val="A6C038"/>
    <a:srgbClr val="A29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2CF3F0-FFB0-4526-9FA9-BEF956D2651D}" v="868" dt="2018-07-25T22:48:15.550"/>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0" autoAdjust="0"/>
    <p:restoredTop sz="80822" autoAdjust="0"/>
  </p:normalViewPr>
  <p:slideViewPr>
    <p:cSldViewPr>
      <p:cViewPr>
        <p:scale>
          <a:sx n="60" d="100"/>
          <a:sy n="60" d="100"/>
        </p:scale>
        <p:origin x="1358" y="-5"/>
      </p:cViewPr>
      <p:guideLst>
        <p:guide pos="3168"/>
        <p:guide orient="horz" pos="2448"/>
      </p:guideLst>
    </p:cSldViewPr>
  </p:slideViewPr>
  <p:notesTextViewPr>
    <p:cViewPr>
      <p:scale>
        <a:sx n="125" d="100"/>
        <a:sy n="125" d="100"/>
      </p:scale>
      <p:origin x="0" y="0"/>
    </p:cViewPr>
  </p:notesTextViewPr>
  <p:notesViewPr>
    <p:cSldViewPr>
      <p:cViewPr varScale="1">
        <p:scale>
          <a:sx n="103" d="100"/>
          <a:sy n="103" d="100"/>
        </p:scale>
        <p:origin x="2478"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6" Type="http://schemas.microsoft.com/office/2015/10/relationships/revisionInfo" Target="revisionInfo.xml"/><Relationship Id="rId7" Type="http://schemas.openxmlformats.org/officeDocument/2006/relationships/slide" Target="slides/slide2.xml"/><Relationship Id="rId71"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handoutMaster" Target="handoutMasters/handoutMaster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s>
</file>

<file path=ppt/diagrams/_rels/data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image" Target="../media/image45.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image" Target="../media/image45.jpe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283EAA-3191-4BAA-B22B-FBCC3D18343A}" type="doc">
      <dgm:prSet loTypeId="urn:microsoft.com/office/officeart/2005/8/layout/vList3#2" loCatId="list" qsTypeId="urn:microsoft.com/office/officeart/2005/8/quickstyle/simple2" qsCatId="simple" csTypeId="urn:microsoft.com/office/officeart/2005/8/colors/colorful2" csCatId="colorful" phldr="1"/>
      <dgm:spPr/>
    </dgm:pt>
    <dgm:pt modelId="{1D9511E4-9284-4E96-AB73-338BE51103F2}">
      <dgm:prSet phldrT="[Text]"/>
      <dgm:spPr/>
      <dgm:t>
        <a:bodyPr/>
        <a:lstStyle/>
        <a:p>
          <a:r>
            <a:rPr lang="en-US" dirty="0">
              <a:latin typeface="Century Gothic" panose="020B0502020202020204" pitchFamily="34" charset="0"/>
            </a:rPr>
            <a:t>The local community</a:t>
          </a:r>
        </a:p>
      </dgm:t>
    </dgm:pt>
    <dgm:pt modelId="{F80AA97A-48C3-464D-BC53-A0D627C3B27A}" type="parTrans" cxnId="{F2D1D23E-AA53-40F0-AA06-CC9D87376474}">
      <dgm:prSet/>
      <dgm:spPr/>
      <dgm:t>
        <a:bodyPr/>
        <a:lstStyle/>
        <a:p>
          <a:endParaRPr lang="en-US"/>
        </a:p>
      </dgm:t>
    </dgm:pt>
    <dgm:pt modelId="{09D1F218-220F-4A12-A2CA-DB84E96AF4C5}" type="sibTrans" cxnId="{F2D1D23E-AA53-40F0-AA06-CC9D87376474}">
      <dgm:prSet/>
      <dgm:spPr/>
      <dgm:t>
        <a:bodyPr/>
        <a:lstStyle/>
        <a:p>
          <a:endParaRPr lang="en-US"/>
        </a:p>
      </dgm:t>
    </dgm:pt>
    <dgm:pt modelId="{957F2E94-1B1B-4C26-8BE5-9B06DBEB0C97}">
      <dgm:prSet phldrT="[Text]"/>
      <dgm:spPr/>
      <dgm:t>
        <a:bodyPr/>
        <a:lstStyle/>
        <a:p>
          <a:r>
            <a:rPr lang="en-US" dirty="0">
              <a:latin typeface="Century Gothic" panose="020B0502020202020204" pitchFamily="34" charset="0"/>
            </a:rPr>
            <a:t>Cambridge University</a:t>
          </a:r>
        </a:p>
      </dgm:t>
    </dgm:pt>
    <dgm:pt modelId="{140933A1-78BB-4579-B1B8-AD4EE5CCC418}" type="parTrans" cxnId="{29467635-EEFF-438C-8C8B-A995D4A2C653}">
      <dgm:prSet/>
      <dgm:spPr/>
      <dgm:t>
        <a:bodyPr/>
        <a:lstStyle/>
        <a:p>
          <a:endParaRPr lang="en-US"/>
        </a:p>
      </dgm:t>
    </dgm:pt>
    <dgm:pt modelId="{8BE2A035-D0A2-4329-875F-7BAA918170E7}" type="sibTrans" cxnId="{29467635-EEFF-438C-8C8B-A995D4A2C653}">
      <dgm:prSet/>
      <dgm:spPr/>
      <dgm:t>
        <a:bodyPr/>
        <a:lstStyle/>
        <a:p>
          <a:endParaRPr lang="en-US"/>
        </a:p>
      </dgm:t>
    </dgm:pt>
    <dgm:pt modelId="{9070660F-5BF4-42ED-B2A5-004587FF0FE9}">
      <dgm:prSet phldrT="[Text]"/>
      <dgm:spPr/>
      <dgm:t>
        <a:bodyPr/>
        <a:lstStyle/>
        <a:p>
          <a:r>
            <a:rPr lang="en-US" dirty="0">
              <a:latin typeface="Century Gothic" panose="020B0502020202020204" pitchFamily="34" charset="0"/>
            </a:rPr>
            <a:t>World Health Organization</a:t>
          </a:r>
        </a:p>
      </dgm:t>
    </dgm:pt>
    <dgm:pt modelId="{BED2F969-C630-4138-9231-CD1E5E7C8797}" type="parTrans" cxnId="{46EFED1F-5FDA-4AFA-BCAC-51DEE4CD2F6C}">
      <dgm:prSet/>
      <dgm:spPr/>
      <dgm:t>
        <a:bodyPr/>
        <a:lstStyle/>
        <a:p>
          <a:endParaRPr lang="en-US"/>
        </a:p>
      </dgm:t>
    </dgm:pt>
    <dgm:pt modelId="{922559C5-64C9-4DBC-9A3B-8B9843E1D46B}" type="sibTrans" cxnId="{46EFED1F-5FDA-4AFA-BCAC-51DEE4CD2F6C}">
      <dgm:prSet/>
      <dgm:spPr/>
      <dgm:t>
        <a:bodyPr/>
        <a:lstStyle/>
        <a:p>
          <a:endParaRPr lang="en-US"/>
        </a:p>
      </dgm:t>
    </dgm:pt>
    <dgm:pt modelId="{90417ABA-FB8F-4208-A67A-978F6D73E198}" type="pres">
      <dgm:prSet presAssocID="{58283EAA-3191-4BAA-B22B-FBCC3D18343A}" presName="linearFlow" presStyleCnt="0">
        <dgm:presLayoutVars>
          <dgm:dir/>
          <dgm:resizeHandles val="exact"/>
        </dgm:presLayoutVars>
      </dgm:prSet>
      <dgm:spPr/>
    </dgm:pt>
    <dgm:pt modelId="{C4A92019-7B92-4A77-9EA0-FBDEA23E2229}" type="pres">
      <dgm:prSet presAssocID="{1D9511E4-9284-4E96-AB73-338BE51103F2}" presName="composite" presStyleCnt="0"/>
      <dgm:spPr/>
    </dgm:pt>
    <dgm:pt modelId="{5563834B-51B9-471B-85E6-0632EA56F30E}" type="pres">
      <dgm:prSet presAssocID="{1D9511E4-9284-4E96-AB73-338BE51103F2}" presName="imgShp" presStyleLbl="fgImgPlace1" presStyleIdx="0" presStyleCnt="3" custScaleX="961015" custScaleY="961015" custLinFactX="3300000" custLinFactY="-66949" custLinFactNeighborX="3358434" custLinFactNeighborY="-100000"/>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3175">
          <a:solidFill>
            <a:schemeClr val="tx1"/>
          </a:solidFill>
        </a:ln>
      </dgm:spPr>
    </dgm:pt>
    <dgm:pt modelId="{9DA34D26-8AC8-4740-BCA5-27715E83FF4C}" type="pres">
      <dgm:prSet presAssocID="{1D9511E4-9284-4E96-AB73-338BE51103F2}" presName="txShp" presStyleLbl="node1" presStyleIdx="0" presStyleCnt="3" custFlipHor="1" custScaleY="1005370" custLinFactNeighborX="-19473">
        <dgm:presLayoutVars>
          <dgm:bulletEnabled val="1"/>
        </dgm:presLayoutVars>
      </dgm:prSet>
      <dgm:spPr/>
    </dgm:pt>
    <dgm:pt modelId="{AF225EF9-A534-473F-A7B5-51123987ECE4}" type="pres">
      <dgm:prSet presAssocID="{09D1F218-220F-4A12-A2CA-DB84E96AF4C5}" presName="spacing" presStyleCnt="0"/>
      <dgm:spPr/>
    </dgm:pt>
    <dgm:pt modelId="{BB00DB92-CFBD-4929-BB03-E20C2A426394}" type="pres">
      <dgm:prSet presAssocID="{957F2E94-1B1B-4C26-8BE5-9B06DBEB0C97}" presName="composite" presStyleCnt="0"/>
      <dgm:spPr/>
    </dgm:pt>
    <dgm:pt modelId="{316DE873-2B70-4A25-8C72-4FBA5F9AB1B0}" type="pres">
      <dgm:prSet presAssocID="{957F2E94-1B1B-4C26-8BE5-9B06DBEB0C97}" presName="imgShp" presStyleLbl="fgImgPlace1" presStyleIdx="1" presStyleCnt="3" custScaleX="961015" custScaleY="961015" custLinFactX="3300000" custLinFactNeighborX="3351244" custLinFactNeighborY="37923"/>
      <dgm:spPr>
        <a:blipFill>
          <a:blip xmlns:r="http://schemas.openxmlformats.org/officeDocument/2006/relationships" r:embed="rId2">
            <a:extLst>
              <a:ext uri="{28A0092B-C50C-407E-A947-70E740481C1C}">
                <a14:useLocalDpi xmlns:a14="http://schemas.microsoft.com/office/drawing/2010/main" val="0"/>
              </a:ext>
            </a:extLst>
          </a:blip>
          <a:srcRect/>
          <a:stretch>
            <a:fillRect t="-8000" b="-8000"/>
          </a:stretch>
        </a:blipFill>
        <a:ln w="3175">
          <a:solidFill>
            <a:schemeClr val="tx1"/>
          </a:solidFill>
        </a:ln>
      </dgm:spPr>
    </dgm:pt>
    <dgm:pt modelId="{5CAC1A12-D446-4B5F-91BB-A983A7600174}" type="pres">
      <dgm:prSet presAssocID="{957F2E94-1B1B-4C26-8BE5-9B06DBEB0C97}" presName="txShp" presStyleLbl="node1" presStyleIdx="1" presStyleCnt="3" custFlipHor="1" custScaleY="1005370" custLinFactNeighborX="-19473">
        <dgm:presLayoutVars>
          <dgm:bulletEnabled val="1"/>
        </dgm:presLayoutVars>
      </dgm:prSet>
      <dgm:spPr/>
    </dgm:pt>
    <dgm:pt modelId="{6F5EA6EF-9FD1-4AD7-A1D2-0C3A78FDB143}" type="pres">
      <dgm:prSet presAssocID="{8BE2A035-D0A2-4329-875F-7BAA918170E7}" presName="spacing" presStyleCnt="0"/>
      <dgm:spPr/>
    </dgm:pt>
    <dgm:pt modelId="{24CA8DF9-B4FF-4819-894A-C7112890D417}" type="pres">
      <dgm:prSet presAssocID="{9070660F-5BF4-42ED-B2A5-004587FF0FE9}" presName="composite" presStyleCnt="0"/>
      <dgm:spPr/>
    </dgm:pt>
    <dgm:pt modelId="{B59D0E95-07F7-4489-B1B5-073322EC5EDE}" type="pres">
      <dgm:prSet presAssocID="{9070660F-5BF4-42ED-B2A5-004587FF0FE9}" presName="imgShp" presStyleLbl="fgImgPlace1" presStyleIdx="2" presStyleCnt="3" custScaleX="961015" custScaleY="961015" custLinFactX="3300000" custLinFactNeighborX="3351244" custLinFactNeighborY="83917"/>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3175">
          <a:solidFill>
            <a:schemeClr val="tx1"/>
          </a:solidFill>
        </a:ln>
      </dgm:spPr>
    </dgm:pt>
    <dgm:pt modelId="{CAA59378-AAD6-4CC6-95BB-E2A864873DDF}" type="pres">
      <dgm:prSet presAssocID="{9070660F-5BF4-42ED-B2A5-004587FF0FE9}" presName="txShp" presStyleLbl="node1" presStyleIdx="2" presStyleCnt="3" custFlipHor="1" custScaleY="1005370" custLinFactNeighborX="-19473">
        <dgm:presLayoutVars>
          <dgm:bulletEnabled val="1"/>
        </dgm:presLayoutVars>
      </dgm:prSet>
      <dgm:spPr/>
    </dgm:pt>
  </dgm:ptLst>
  <dgm:cxnLst>
    <dgm:cxn modelId="{38B8D819-6392-43A3-9D82-5724B8D36669}" type="presOf" srcId="{58283EAA-3191-4BAA-B22B-FBCC3D18343A}" destId="{90417ABA-FB8F-4208-A67A-978F6D73E198}" srcOrd="0" destOrd="0" presId="urn:microsoft.com/office/officeart/2005/8/layout/vList3#2"/>
    <dgm:cxn modelId="{46EFED1F-5FDA-4AFA-BCAC-51DEE4CD2F6C}" srcId="{58283EAA-3191-4BAA-B22B-FBCC3D18343A}" destId="{9070660F-5BF4-42ED-B2A5-004587FF0FE9}" srcOrd="2" destOrd="0" parTransId="{BED2F969-C630-4138-9231-CD1E5E7C8797}" sibTransId="{922559C5-64C9-4DBC-9A3B-8B9843E1D46B}"/>
    <dgm:cxn modelId="{5584792C-CF93-42F7-9E5F-BF05D77293F6}" type="presOf" srcId="{1D9511E4-9284-4E96-AB73-338BE51103F2}" destId="{9DA34D26-8AC8-4740-BCA5-27715E83FF4C}" srcOrd="0" destOrd="0" presId="urn:microsoft.com/office/officeart/2005/8/layout/vList3#2"/>
    <dgm:cxn modelId="{29467635-EEFF-438C-8C8B-A995D4A2C653}" srcId="{58283EAA-3191-4BAA-B22B-FBCC3D18343A}" destId="{957F2E94-1B1B-4C26-8BE5-9B06DBEB0C97}" srcOrd="1" destOrd="0" parTransId="{140933A1-78BB-4579-B1B8-AD4EE5CCC418}" sibTransId="{8BE2A035-D0A2-4329-875F-7BAA918170E7}"/>
    <dgm:cxn modelId="{F2D1D23E-AA53-40F0-AA06-CC9D87376474}" srcId="{58283EAA-3191-4BAA-B22B-FBCC3D18343A}" destId="{1D9511E4-9284-4E96-AB73-338BE51103F2}" srcOrd="0" destOrd="0" parTransId="{F80AA97A-48C3-464D-BC53-A0D627C3B27A}" sibTransId="{09D1F218-220F-4A12-A2CA-DB84E96AF4C5}"/>
    <dgm:cxn modelId="{6F09FFCE-C7CF-4847-A5BE-E734381217CB}" type="presOf" srcId="{957F2E94-1B1B-4C26-8BE5-9B06DBEB0C97}" destId="{5CAC1A12-D446-4B5F-91BB-A983A7600174}" srcOrd="0" destOrd="0" presId="urn:microsoft.com/office/officeart/2005/8/layout/vList3#2"/>
    <dgm:cxn modelId="{B3B6EDE1-2EDB-452F-BBDE-458BFCC72067}" type="presOf" srcId="{9070660F-5BF4-42ED-B2A5-004587FF0FE9}" destId="{CAA59378-AAD6-4CC6-95BB-E2A864873DDF}" srcOrd="0" destOrd="0" presId="urn:microsoft.com/office/officeart/2005/8/layout/vList3#2"/>
    <dgm:cxn modelId="{1BCEBE3C-7B27-4FB6-986E-86C3229EEEA1}" type="presParOf" srcId="{90417ABA-FB8F-4208-A67A-978F6D73E198}" destId="{C4A92019-7B92-4A77-9EA0-FBDEA23E2229}" srcOrd="0" destOrd="0" presId="urn:microsoft.com/office/officeart/2005/8/layout/vList3#2"/>
    <dgm:cxn modelId="{EE515FDA-8B45-4948-A92F-C1FA0F9FFC61}" type="presParOf" srcId="{C4A92019-7B92-4A77-9EA0-FBDEA23E2229}" destId="{5563834B-51B9-471B-85E6-0632EA56F30E}" srcOrd="0" destOrd="0" presId="urn:microsoft.com/office/officeart/2005/8/layout/vList3#2"/>
    <dgm:cxn modelId="{F7271CC6-1835-4195-BCF2-A0ABE0732334}" type="presParOf" srcId="{C4A92019-7B92-4A77-9EA0-FBDEA23E2229}" destId="{9DA34D26-8AC8-4740-BCA5-27715E83FF4C}" srcOrd="1" destOrd="0" presId="urn:microsoft.com/office/officeart/2005/8/layout/vList3#2"/>
    <dgm:cxn modelId="{D382336F-3DCF-4714-BC8A-3A409D2E20E8}" type="presParOf" srcId="{90417ABA-FB8F-4208-A67A-978F6D73E198}" destId="{AF225EF9-A534-473F-A7B5-51123987ECE4}" srcOrd="1" destOrd="0" presId="urn:microsoft.com/office/officeart/2005/8/layout/vList3#2"/>
    <dgm:cxn modelId="{DB2155F5-6E7C-45A7-9EE3-AA1139C90D49}" type="presParOf" srcId="{90417ABA-FB8F-4208-A67A-978F6D73E198}" destId="{BB00DB92-CFBD-4929-BB03-E20C2A426394}" srcOrd="2" destOrd="0" presId="urn:microsoft.com/office/officeart/2005/8/layout/vList3#2"/>
    <dgm:cxn modelId="{83375A8D-E35F-438E-BF1B-26B6EB1B169A}" type="presParOf" srcId="{BB00DB92-CFBD-4929-BB03-E20C2A426394}" destId="{316DE873-2B70-4A25-8C72-4FBA5F9AB1B0}" srcOrd="0" destOrd="0" presId="urn:microsoft.com/office/officeart/2005/8/layout/vList3#2"/>
    <dgm:cxn modelId="{62F5E123-B9F0-4C52-AD35-EC8A81BF7573}" type="presParOf" srcId="{BB00DB92-CFBD-4929-BB03-E20C2A426394}" destId="{5CAC1A12-D446-4B5F-91BB-A983A7600174}" srcOrd="1" destOrd="0" presId="urn:microsoft.com/office/officeart/2005/8/layout/vList3#2"/>
    <dgm:cxn modelId="{4C349B53-4786-4E76-93D7-C605ABF34E92}" type="presParOf" srcId="{90417ABA-FB8F-4208-A67A-978F6D73E198}" destId="{6F5EA6EF-9FD1-4AD7-A1D2-0C3A78FDB143}" srcOrd="3" destOrd="0" presId="urn:microsoft.com/office/officeart/2005/8/layout/vList3#2"/>
    <dgm:cxn modelId="{EEB2DE8E-707E-4911-94E6-AAD50348339A}" type="presParOf" srcId="{90417ABA-FB8F-4208-A67A-978F6D73E198}" destId="{24CA8DF9-B4FF-4819-894A-C7112890D417}" srcOrd="4" destOrd="0" presId="urn:microsoft.com/office/officeart/2005/8/layout/vList3#2"/>
    <dgm:cxn modelId="{17336E65-6979-4968-A4B1-A577D0D5781D}" type="presParOf" srcId="{24CA8DF9-B4FF-4819-894A-C7112890D417}" destId="{B59D0E95-07F7-4489-B1B5-073322EC5EDE}" srcOrd="0" destOrd="0" presId="urn:microsoft.com/office/officeart/2005/8/layout/vList3#2"/>
    <dgm:cxn modelId="{88A2F190-2DD0-4368-8324-1FD12B8B6702}" type="presParOf" srcId="{24CA8DF9-B4FF-4819-894A-C7112890D417}" destId="{CAA59378-AAD6-4CC6-95BB-E2A864873DDF}" srcOrd="1" destOrd="0" presId="urn:microsoft.com/office/officeart/2005/8/layout/vList3#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A34D26-8AC8-4740-BCA5-27715E83FF4C}">
      <dsp:nvSpPr>
        <dsp:cNvPr id="0" name=""/>
        <dsp:cNvSpPr/>
      </dsp:nvSpPr>
      <dsp:spPr>
        <a:xfrm rot="10800000" flipH="1">
          <a:off x="775828" y="1013"/>
          <a:ext cx="5975324" cy="1817547"/>
        </a:xfrm>
        <a:prstGeom prst="homePlat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9721"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kern="1200" dirty="0">
              <a:latin typeface="Century Gothic" panose="020B0502020202020204" pitchFamily="34" charset="0"/>
            </a:rPr>
            <a:t>The local community</a:t>
          </a:r>
        </a:p>
      </dsp:txBody>
      <dsp:txXfrm rot="10800000">
        <a:off x="775828" y="1013"/>
        <a:ext cx="5520937" cy="1817547"/>
      </dsp:txXfrm>
    </dsp:sp>
    <dsp:sp modelId="{5563834B-51B9-471B-85E6-0632EA56F30E}">
      <dsp:nvSpPr>
        <dsp:cNvPr id="0" name=""/>
        <dsp:cNvSpPr/>
      </dsp:nvSpPr>
      <dsp:spPr>
        <a:xfrm>
          <a:off x="7248090" y="0"/>
          <a:ext cx="1737360" cy="173736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3175"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5CAC1A12-D446-4B5F-91BB-A983A7600174}">
      <dsp:nvSpPr>
        <dsp:cNvPr id="0" name=""/>
        <dsp:cNvSpPr/>
      </dsp:nvSpPr>
      <dsp:spPr>
        <a:xfrm rot="10800000" flipH="1">
          <a:off x="775828" y="1872526"/>
          <a:ext cx="5975324" cy="1817547"/>
        </a:xfrm>
        <a:prstGeom prst="homePlate">
          <a:avLst/>
        </a:prstGeom>
        <a:solidFill>
          <a:schemeClr val="accent2">
            <a:hueOff val="2340759"/>
            <a:satOff val="-2919"/>
            <a:lumOff val="68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9721"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kern="1200" dirty="0">
              <a:latin typeface="Century Gothic" panose="020B0502020202020204" pitchFamily="34" charset="0"/>
            </a:rPr>
            <a:t>Cambridge University</a:t>
          </a:r>
        </a:p>
      </dsp:txBody>
      <dsp:txXfrm rot="10800000">
        <a:off x="775828" y="1872526"/>
        <a:ext cx="5520937" cy="1817547"/>
      </dsp:txXfrm>
    </dsp:sp>
    <dsp:sp modelId="{316DE873-2B70-4A25-8C72-4FBA5F9AB1B0}">
      <dsp:nvSpPr>
        <dsp:cNvPr id="0" name=""/>
        <dsp:cNvSpPr/>
      </dsp:nvSpPr>
      <dsp:spPr>
        <a:xfrm>
          <a:off x="7248090" y="1981178"/>
          <a:ext cx="1737360" cy="1737360"/>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8000" b="-8000"/>
          </a:stretch>
        </a:blipFill>
        <a:ln w="3175"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CAA59378-AAD6-4CC6-95BB-E2A864873DDF}">
      <dsp:nvSpPr>
        <dsp:cNvPr id="0" name=""/>
        <dsp:cNvSpPr/>
      </dsp:nvSpPr>
      <dsp:spPr>
        <a:xfrm rot="10800000" flipH="1">
          <a:off x="775828" y="3744039"/>
          <a:ext cx="5975324" cy="1817547"/>
        </a:xfrm>
        <a:prstGeom prst="homePlate">
          <a:avLst/>
        </a:prstGeom>
        <a:solidFill>
          <a:schemeClr val="accent2">
            <a:hueOff val="4681519"/>
            <a:satOff val="-5839"/>
            <a:lumOff val="1373"/>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9721" tIns="140970" rIns="263144" bIns="140970"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Century Gothic" panose="020B0502020202020204" pitchFamily="34" charset="0"/>
            </a:rPr>
            <a:t>World Health Organization</a:t>
          </a:r>
        </a:p>
      </dsp:txBody>
      <dsp:txXfrm rot="10800000">
        <a:off x="775828" y="3744039"/>
        <a:ext cx="5520937" cy="1817547"/>
      </dsp:txXfrm>
    </dsp:sp>
    <dsp:sp modelId="{B59D0E95-07F7-4489-B1B5-073322EC5EDE}">
      <dsp:nvSpPr>
        <dsp:cNvPr id="0" name=""/>
        <dsp:cNvSpPr/>
      </dsp:nvSpPr>
      <dsp:spPr>
        <a:xfrm>
          <a:off x="7248090" y="3825239"/>
          <a:ext cx="1737360" cy="1737360"/>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3175"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053B724-51BB-472B-A044-64A6EC59599B}"/>
              </a:ext>
            </a:extLst>
          </p:cNvPr>
          <p:cNvSpPr>
            <a:spLocks noGrp="1"/>
          </p:cNvSpPr>
          <p:nvPr>
            <p:ph type="hdr" sz="quarter"/>
          </p:nvPr>
        </p:nvSpPr>
        <p:spPr>
          <a:xfrm>
            <a:off x="1" y="0"/>
            <a:ext cx="3170382" cy="480453"/>
          </a:xfrm>
          <a:prstGeom prst="rect">
            <a:avLst/>
          </a:prstGeom>
        </p:spPr>
        <p:txBody>
          <a:bodyPr vert="horz" lIns="86749" tIns="43375" rIns="86749" bIns="43375" rtlCol="0"/>
          <a:lstStyle>
            <a:lvl1pPr algn="l">
              <a:defRPr sz="1100"/>
            </a:lvl1pPr>
          </a:lstStyle>
          <a:p>
            <a:endParaRPr lang="en-US"/>
          </a:p>
        </p:txBody>
      </p:sp>
      <p:sp>
        <p:nvSpPr>
          <p:cNvPr id="3" name="Date Placeholder 2">
            <a:extLst>
              <a:ext uri="{FF2B5EF4-FFF2-40B4-BE49-F238E27FC236}">
                <a16:creationId xmlns:a16="http://schemas.microsoft.com/office/drawing/2014/main" id="{BC133376-DC0A-4431-974E-98AAFB05AF01}"/>
              </a:ext>
            </a:extLst>
          </p:cNvPr>
          <p:cNvSpPr>
            <a:spLocks noGrp="1"/>
          </p:cNvSpPr>
          <p:nvPr>
            <p:ph type="dt" sz="quarter" idx="1"/>
          </p:nvPr>
        </p:nvSpPr>
        <p:spPr>
          <a:xfrm>
            <a:off x="4143665" y="0"/>
            <a:ext cx="3170382" cy="480453"/>
          </a:xfrm>
          <a:prstGeom prst="rect">
            <a:avLst/>
          </a:prstGeom>
        </p:spPr>
        <p:txBody>
          <a:bodyPr vert="horz" lIns="86749" tIns="43375" rIns="86749" bIns="43375" rtlCol="0"/>
          <a:lstStyle>
            <a:lvl1pPr algn="r">
              <a:defRPr sz="1100"/>
            </a:lvl1pPr>
          </a:lstStyle>
          <a:p>
            <a:fld id="{5C96EE73-ADFA-43E6-AAA7-55300CBAECF3}" type="datetimeFigureOut">
              <a:rPr lang="en-US" smtClean="0"/>
              <a:t>9/13/2018</a:t>
            </a:fld>
            <a:endParaRPr lang="en-US"/>
          </a:p>
        </p:txBody>
      </p:sp>
      <p:sp>
        <p:nvSpPr>
          <p:cNvPr id="4" name="Footer Placeholder 3">
            <a:extLst>
              <a:ext uri="{FF2B5EF4-FFF2-40B4-BE49-F238E27FC236}">
                <a16:creationId xmlns:a16="http://schemas.microsoft.com/office/drawing/2014/main" id="{FE2B9BA4-44AE-47C0-A1CA-B53EBCD8CAB9}"/>
              </a:ext>
            </a:extLst>
          </p:cNvPr>
          <p:cNvSpPr>
            <a:spLocks noGrp="1"/>
          </p:cNvSpPr>
          <p:nvPr>
            <p:ph type="ftr" sz="quarter" idx="2"/>
          </p:nvPr>
        </p:nvSpPr>
        <p:spPr>
          <a:xfrm>
            <a:off x="1" y="9120750"/>
            <a:ext cx="3170382" cy="480451"/>
          </a:xfrm>
          <a:prstGeom prst="rect">
            <a:avLst/>
          </a:prstGeom>
        </p:spPr>
        <p:txBody>
          <a:bodyPr vert="horz" lIns="86749" tIns="43375" rIns="86749" bIns="43375" rtlCol="0" anchor="b"/>
          <a:lstStyle>
            <a:lvl1pPr algn="l">
              <a:defRPr sz="1100"/>
            </a:lvl1pPr>
          </a:lstStyle>
          <a:p>
            <a:endParaRPr lang="en-US"/>
          </a:p>
        </p:txBody>
      </p:sp>
      <p:sp>
        <p:nvSpPr>
          <p:cNvPr id="5" name="Slide Number Placeholder 4">
            <a:extLst>
              <a:ext uri="{FF2B5EF4-FFF2-40B4-BE49-F238E27FC236}">
                <a16:creationId xmlns:a16="http://schemas.microsoft.com/office/drawing/2014/main" id="{1CF2EEDF-F8AD-42CE-9715-0130628C8198}"/>
              </a:ext>
            </a:extLst>
          </p:cNvPr>
          <p:cNvSpPr>
            <a:spLocks noGrp="1"/>
          </p:cNvSpPr>
          <p:nvPr>
            <p:ph type="sldNum" sz="quarter" idx="3"/>
          </p:nvPr>
        </p:nvSpPr>
        <p:spPr>
          <a:xfrm>
            <a:off x="4143665" y="9120750"/>
            <a:ext cx="3170382" cy="480451"/>
          </a:xfrm>
          <a:prstGeom prst="rect">
            <a:avLst/>
          </a:prstGeom>
        </p:spPr>
        <p:txBody>
          <a:bodyPr vert="horz" lIns="86749" tIns="43375" rIns="86749" bIns="43375" rtlCol="0" anchor="b"/>
          <a:lstStyle>
            <a:lvl1pPr algn="r">
              <a:defRPr sz="1100"/>
            </a:lvl1pPr>
          </a:lstStyle>
          <a:p>
            <a:fld id="{1260C9BE-05D0-4B2E-ABCD-96980F55E5F8}" type="slidenum">
              <a:rPr lang="en-US" smtClean="0"/>
              <a:t>‹#›</a:t>
            </a:fld>
            <a:endParaRPr lang="en-US"/>
          </a:p>
        </p:txBody>
      </p:sp>
    </p:spTree>
    <p:extLst>
      <p:ext uri="{BB962C8B-B14F-4D97-AF65-F5344CB8AC3E}">
        <p14:creationId xmlns:p14="http://schemas.microsoft.com/office/powerpoint/2010/main" val="31004380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sz="1200" dirty="0">
                <a:latin typeface="Century Gothic" panose="020B0502020202020204" pitchFamily="34" charset="0"/>
              </a:rPr>
              <a:t>[Introduction]</a:t>
            </a:r>
          </a:p>
        </p:txBody>
      </p:sp>
    </p:spTree>
    <p:extLst>
      <p:ext uri="{BB962C8B-B14F-4D97-AF65-F5344CB8AC3E}">
        <p14:creationId xmlns:p14="http://schemas.microsoft.com/office/powerpoint/2010/main" val="3842138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The last step of the evaluation process is dissemination and use. We will now discuss that.</a:t>
            </a:r>
          </a:p>
        </p:txBody>
      </p:sp>
    </p:spTree>
    <p:extLst>
      <p:ext uri="{BB962C8B-B14F-4D97-AF65-F5344CB8AC3E}">
        <p14:creationId xmlns:p14="http://schemas.microsoft.com/office/powerpoint/2010/main" val="2930085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sz="1200" b="0" dirty="0">
                <a:latin typeface="Century Gothic" panose="020B0502020202020204" pitchFamily="34" charset="0"/>
              </a:rPr>
              <a:t>[</a:t>
            </a:r>
            <a:r>
              <a:rPr lang="en-US" sz="1200" b="1" dirty="0">
                <a:latin typeface="Century Gothic" panose="020B0502020202020204" pitchFamily="34" charset="0"/>
              </a:rPr>
              <a:t>Instructions:</a:t>
            </a:r>
            <a:r>
              <a:rPr lang="en-US" sz="1200" b="0" dirty="0">
                <a:latin typeface="Century Gothic" panose="020B0502020202020204" pitchFamily="34" charset="0"/>
              </a:rPr>
              <a:t> Review the objectives for this session.]</a:t>
            </a:r>
          </a:p>
          <a:p>
            <a:endParaRPr lang="es-MX"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3</a:t>
            </a:fld>
            <a:endParaRPr lang="en-US" dirty="0">
              <a:latin typeface="Century Gothic" panose="020B0502020202020204" pitchFamily="34" charset="0"/>
            </a:endParaRPr>
          </a:p>
        </p:txBody>
      </p:sp>
    </p:spTree>
    <p:extLst>
      <p:ext uri="{BB962C8B-B14F-4D97-AF65-F5344CB8AC3E}">
        <p14:creationId xmlns:p14="http://schemas.microsoft.com/office/powerpoint/2010/main" val="2673691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A qualitative evaluation must tell a story. </a:t>
            </a:r>
          </a:p>
        </p:txBody>
      </p:sp>
    </p:spTree>
    <p:extLst>
      <p:ext uri="{BB962C8B-B14F-4D97-AF65-F5344CB8AC3E}">
        <p14:creationId xmlns:p14="http://schemas.microsoft.com/office/powerpoint/2010/main" val="1217679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noProof="0" dirty="0">
                <a:latin typeface="Century Gothic" panose="020B0502020202020204" pitchFamily="34" charset="0"/>
              </a:rPr>
              <a:t>However, we can’t say it all in an evaluation report. We must be selective on what we include in our “story.”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fontScale="85000" lnSpcReduction="10000"/>
          </a:bodyPr>
          <a:lstStyle/>
          <a:p>
            <a:r>
              <a:rPr lang="en-US" sz="1200" b="1" dirty="0">
                <a:latin typeface="Century Gothic" panose="020B0502020202020204" pitchFamily="34" charset="0"/>
              </a:rPr>
              <a:t>Qualitative reports can be very long</a:t>
            </a:r>
            <a:r>
              <a:rPr lang="en-US" sz="1200" dirty="0">
                <a:latin typeface="Century Gothic" panose="020B0502020202020204" pitchFamily="34" charset="0"/>
              </a:rPr>
              <a:t>, due to the vast explanations that are needed to justify the finding. This is the reason why it is convenient to present findings in two sections. The extended section describes the details of the fieldwork and a detailed list of the findings. The other section will contain an executive summary of the content.</a:t>
            </a:r>
          </a:p>
          <a:p>
            <a:endParaRPr lang="en-US" sz="1200" dirty="0">
              <a:latin typeface="Century Gothic" panose="020B0502020202020204" pitchFamily="34" charset="0"/>
            </a:endParaRPr>
          </a:p>
          <a:p>
            <a:r>
              <a:rPr lang="en-US" sz="1200" b="1" dirty="0">
                <a:latin typeface="Century Gothic" panose="020B0502020202020204" pitchFamily="34" charset="0"/>
              </a:rPr>
              <a:t>The short versions of the report must be straight to the point and show the central findings that are the foundation of the evaluation’s conclusions and recommendations</a:t>
            </a:r>
            <a:r>
              <a:rPr lang="en-US" sz="1200" dirty="0">
                <a:latin typeface="Century Gothic" panose="020B0502020202020204" pitchFamily="34" charset="0"/>
              </a:rPr>
              <a:t>. The qualitative data, as it consists of testimonies, observation notes, or visual evidence, could take up too much space, but it is a mistaken tendency to erase them completely from the executive versions of the reports. </a:t>
            </a:r>
            <a:r>
              <a:rPr lang="en-US" sz="1200" u="sng" dirty="0">
                <a:latin typeface="Century Gothic" panose="020B0502020202020204" pitchFamily="34" charset="0"/>
              </a:rPr>
              <a:t>This is an error!</a:t>
            </a:r>
            <a:r>
              <a:rPr lang="en-US" sz="1200" dirty="0">
                <a:latin typeface="Century Gothic" panose="020B0502020202020204" pitchFamily="34" charset="0"/>
              </a:rPr>
              <a:t> Even though the qualitative data takes up space, at least some quotes or central testimonies must appear to illustrate and give voice to the subjects. </a:t>
            </a:r>
          </a:p>
          <a:p>
            <a:endParaRPr lang="en-US" sz="1200" dirty="0">
              <a:latin typeface="Century Gothic" panose="020B0502020202020204" pitchFamily="34" charset="0"/>
            </a:endParaRPr>
          </a:p>
          <a:p>
            <a:r>
              <a:rPr lang="en-US" sz="1200" b="1" dirty="0">
                <a:latin typeface="Century Gothic" panose="020B0502020202020204" pitchFamily="34" charset="0"/>
              </a:rPr>
              <a:t>The reports that follow the terms of reference (TOR), </a:t>
            </a:r>
            <a:r>
              <a:rPr lang="en-US" sz="1200" b="0" dirty="0">
                <a:latin typeface="Century Gothic" panose="020B0502020202020204" pitchFamily="34" charset="0"/>
              </a:rPr>
              <a:t>those</a:t>
            </a:r>
            <a:r>
              <a:rPr lang="en-US" sz="1200" b="1" dirty="0">
                <a:latin typeface="Century Gothic" panose="020B0502020202020204" pitchFamily="34" charset="0"/>
              </a:rPr>
              <a:t> </a:t>
            </a:r>
            <a:r>
              <a:rPr lang="en-US" sz="1200" dirty="0">
                <a:latin typeface="Century Gothic" panose="020B0502020202020204" pitchFamily="34" charset="0"/>
              </a:rPr>
              <a:t>that may have been contracted by government or international agencies, are generally stricter and ask for an accurate and direct answer to each of the TOR, even if in some occasions there is no data. If this is the case, it is worthwhile to elaborate in an additional report, one in which the results respond directly to the evaluative questions. That report could also be used as a frame of reference to understand the recommendations the evaluation team will make.  </a:t>
            </a:r>
          </a:p>
          <a:p>
            <a:endParaRPr lang="en-US" sz="1200" dirty="0">
              <a:latin typeface="Century Gothic" panose="020B0502020202020204" pitchFamily="34" charset="0"/>
            </a:endParaRPr>
          </a:p>
          <a:p>
            <a:r>
              <a:rPr lang="en-US" sz="1200" b="1" dirty="0">
                <a:latin typeface="Century Gothic" panose="020B0502020202020204" pitchFamily="34" charset="0"/>
              </a:rPr>
              <a:t>On the other hand, the reports that are commissioned by the programs, could fall into the other extreme and focus too much on the positive results of the program and have the tendency to not address the challenges. </a:t>
            </a:r>
            <a:r>
              <a:rPr lang="en-US" sz="1200" dirty="0">
                <a:latin typeface="Century Gothic" panose="020B0502020202020204" pitchFamily="34" charset="0"/>
              </a:rPr>
              <a:t>The evaluator must be careful to manage a good balance between those two extremes.</a:t>
            </a:r>
          </a:p>
          <a:p>
            <a:endParaRPr lang="en-US" sz="1200" dirty="0">
              <a:latin typeface="Century Gothic" panose="020B0502020202020204" pitchFamily="34" charset="0"/>
            </a:endParaRPr>
          </a:p>
          <a:p>
            <a:r>
              <a:rPr lang="en-US" sz="1200" b="1" dirty="0">
                <a:latin typeface="Century Gothic" panose="020B0502020202020204" pitchFamily="34" charset="0"/>
              </a:rPr>
              <a:t>When reports are made for governments or international agencies, they are often put on public websites for transparency or other data use reasons. </a:t>
            </a:r>
            <a:r>
              <a:rPr lang="en-US" sz="1200" dirty="0">
                <a:latin typeface="Century Gothic" panose="020B0502020202020204" pitchFamily="34" charset="0"/>
              </a:rPr>
              <a:t>As we have seen in the ethic sessions, when qualitative evaluations are made public, there is a high risk of subjects being identified. It is very important to keep confidentiality, and, if necessary, the anonymity of the subjects that participate in the study.</a:t>
            </a:r>
            <a:endParaRPr lang="en-US" sz="14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6</a:t>
            </a:fld>
            <a:endParaRPr lang="en-US" dirty="0">
              <a:latin typeface="Century Gothic" panose="020B0502020202020204" pitchFamily="34" charset="0"/>
            </a:endParaRPr>
          </a:p>
        </p:txBody>
      </p:sp>
    </p:spTree>
    <p:extLst>
      <p:ext uri="{BB962C8B-B14F-4D97-AF65-F5344CB8AC3E}">
        <p14:creationId xmlns:p14="http://schemas.microsoft.com/office/powerpoint/2010/main" val="344577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endParaRPr lang="en-US" dirty="0">
              <a:latin typeface="Century Gothic" panose="020B0502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noProof="0" dirty="0">
                <a:latin typeface="Century Gothic" panose="020B0502020202020204" pitchFamily="34" charset="0"/>
              </a:rPr>
              <a:t>[</a:t>
            </a:r>
            <a:r>
              <a:rPr lang="en-US" b="1" noProof="0" dirty="0">
                <a:latin typeface="Century Gothic" panose="020B0502020202020204" pitchFamily="34" charset="0"/>
              </a:rPr>
              <a:t>Instructions: </a:t>
            </a:r>
            <a:r>
              <a:rPr lang="en-US" noProof="0" dirty="0">
                <a:latin typeface="Century Gothic" panose="020B0502020202020204" pitchFamily="34" charset="0"/>
              </a:rPr>
              <a:t>The facilitator must focus</a:t>
            </a:r>
            <a:r>
              <a:rPr lang="en-US" baseline="0" noProof="0" dirty="0">
                <a:latin typeface="Century Gothic" panose="020B0502020202020204" pitchFamily="34" charset="0"/>
              </a:rPr>
              <a:t> the discussion on the main differences between these audiences.]</a:t>
            </a:r>
          </a:p>
          <a:p>
            <a:endParaRPr lang="en-US" baseline="0" noProof="0" dirty="0">
              <a:latin typeface="Century Gothic" panose="020B0502020202020204" pitchFamily="34" charset="0"/>
            </a:endParaRPr>
          </a:p>
          <a:p>
            <a:r>
              <a:rPr lang="en-US" baseline="0" noProof="0" dirty="0">
                <a:latin typeface="Century Gothic" panose="020B0502020202020204" pitchFamily="34" charset="0"/>
              </a:rPr>
              <a:t>There are many online resources on how to write qualitative evaluation results, and a number of these resources are listed at the end of this presentation.</a:t>
            </a:r>
            <a:endParaRPr lang="en-US" noProof="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8</a:t>
            </a:fld>
            <a:endParaRPr lang="en-US" dirty="0">
              <a:latin typeface="Century Gothic" panose="020B0502020202020204" pitchFamily="34" charset="0"/>
            </a:endParaRPr>
          </a:p>
        </p:txBody>
      </p:sp>
    </p:spTree>
    <p:extLst>
      <p:ext uri="{BB962C8B-B14F-4D97-AF65-F5344CB8AC3E}">
        <p14:creationId xmlns:p14="http://schemas.microsoft.com/office/powerpoint/2010/main" val="37430771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fontScale="77500" lnSpcReduction="20000"/>
          </a:bodyPr>
          <a:lstStyle/>
          <a:p>
            <a:pPr>
              <a:lnSpc>
                <a:spcPct val="150000"/>
              </a:lnSpc>
            </a:pPr>
            <a:r>
              <a:rPr lang="en-US" sz="1200" b="1" dirty="0">
                <a:latin typeface="Century Gothic" panose="020B0502020202020204" pitchFamily="34" charset="0"/>
              </a:rPr>
              <a:t>The main result will tell the story and construct the argument.</a:t>
            </a:r>
            <a:r>
              <a:rPr lang="en-US" sz="1200" dirty="0">
                <a:latin typeface="Century Gothic" panose="020B0502020202020204" pitchFamily="34" charset="0"/>
              </a:rPr>
              <a:t> </a:t>
            </a:r>
            <a:r>
              <a:rPr lang="en-US" sz="1200" u="none" dirty="0">
                <a:latin typeface="Century Gothic" panose="020B0502020202020204" pitchFamily="34" charset="0"/>
              </a:rPr>
              <a:t>As has</a:t>
            </a:r>
            <a:r>
              <a:rPr lang="en-US" sz="1200" u="none" baseline="0" dirty="0">
                <a:latin typeface="Century Gothic" panose="020B0502020202020204" pitchFamily="34" charset="0"/>
              </a:rPr>
              <a:t> been </a:t>
            </a:r>
            <a:r>
              <a:rPr lang="en-US" sz="1200" u="none" strike="noStrike" baseline="0" dirty="0">
                <a:latin typeface="Century Gothic" panose="020B0502020202020204" pitchFamily="34" charset="0"/>
              </a:rPr>
              <a:t>mentioned</a:t>
            </a:r>
            <a:r>
              <a:rPr lang="en-US" sz="1200" u="none" baseline="0" dirty="0">
                <a:latin typeface="Century Gothic" panose="020B0502020202020204" pitchFamily="34" charset="0"/>
              </a:rPr>
              <a:t>, qualitative reports must tell a story that makes sense in order to be useful. The main result of the evaluation must be mainly an argument that will not only explain what, and how, but </a:t>
            </a:r>
            <a:r>
              <a:rPr lang="en-US" sz="1200" b="0" u="sng" baseline="0" dirty="0">
                <a:solidFill>
                  <a:schemeClr val="tx1"/>
                </a:solidFill>
                <a:latin typeface="Century Gothic" panose="020B0502020202020204" pitchFamily="34" charset="0"/>
              </a:rPr>
              <a:t>why</a:t>
            </a:r>
            <a:r>
              <a:rPr lang="en-US" sz="1200" b="0" u="none" baseline="0" dirty="0">
                <a:solidFill>
                  <a:schemeClr val="tx1"/>
                </a:solidFill>
                <a:latin typeface="Century Gothic" panose="020B0502020202020204" pitchFamily="34" charset="0"/>
              </a:rPr>
              <a:t>. </a:t>
            </a:r>
          </a:p>
          <a:p>
            <a:pPr>
              <a:lnSpc>
                <a:spcPct val="150000"/>
              </a:lnSpc>
            </a:pPr>
            <a:endParaRPr lang="en-US" sz="1200" dirty="0">
              <a:latin typeface="Century Gothic" panose="020B0502020202020204" pitchFamily="34" charset="0"/>
            </a:endParaRPr>
          </a:p>
          <a:p>
            <a:pPr>
              <a:lnSpc>
                <a:spcPct val="150000"/>
              </a:lnSpc>
            </a:pPr>
            <a:r>
              <a:rPr lang="en-US" sz="1200" b="1" dirty="0">
                <a:latin typeface="Century Gothic" panose="020B0502020202020204" pitchFamily="34" charset="0"/>
              </a:rPr>
              <a:t>Do not wait until the end of project to start </a:t>
            </a:r>
            <a:r>
              <a:rPr lang="en-US" sz="1200" b="1" baseline="0" dirty="0">
                <a:latin typeface="Century Gothic" panose="020B0502020202020204" pitchFamily="34" charset="0"/>
              </a:rPr>
              <a:t>writing the report. </a:t>
            </a:r>
            <a:r>
              <a:rPr lang="en-US" sz="1200" b="0" u="none" baseline="0" dirty="0">
                <a:latin typeface="Century Gothic" panose="020B0502020202020204" pitchFamily="34" charset="0"/>
              </a:rPr>
              <a:t>The r</a:t>
            </a:r>
            <a:r>
              <a:rPr lang="en-US" sz="1200" u="none" baseline="0" dirty="0">
                <a:latin typeface="Century Gothic" panose="020B0502020202020204" pitchFamily="34" charset="0"/>
              </a:rPr>
              <a:t>eport must be started before you end to collect data. Doing this, you will realize if you have collected enough data to </a:t>
            </a:r>
            <a:r>
              <a:rPr lang="en-US" sz="1200" u="none" strike="noStrike" baseline="0" dirty="0">
                <a:latin typeface="Century Gothic" panose="020B0502020202020204" pitchFamily="34" charset="0"/>
              </a:rPr>
              <a:t>meet </a:t>
            </a:r>
            <a:r>
              <a:rPr lang="en-US" sz="1200" u="none" baseline="0" dirty="0">
                <a:latin typeface="Century Gothic" panose="020B0502020202020204" pitchFamily="34" charset="0"/>
              </a:rPr>
              <a:t>your objectives. </a:t>
            </a:r>
          </a:p>
          <a:p>
            <a:pPr>
              <a:lnSpc>
                <a:spcPct val="150000"/>
              </a:lnSpc>
            </a:pPr>
            <a:endParaRPr lang="en-US" sz="1200" baseline="0" dirty="0">
              <a:latin typeface="Century Gothic" panose="020B0502020202020204" pitchFamily="34" charset="0"/>
            </a:endParaRPr>
          </a:p>
          <a:p>
            <a:pPr>
              <a:lnSpc>
                <a:spcPct val="150000"/>
              </a:lnSpc>
            </a:pPr>
            <a:r>
              <a:rPr lang="en-US" sz="1200" b="1" dirty="0">
                <a:latin typeface="Century Gothic" panose="020B0502020202020204" pitchFamily="34" charset="0"/>
              </a:rPr>
              <a:t>Concepts and theoretical sections must be revisited during fieldwork. </a:t>
            </a:r>
            <a:r>
              <a:rPr lang="en-US" sz="1200" dirty="0">
                <a:latin typeface="Century Gothic" panose="020B0502020202020204" pitchFamily="34" charset="0"/>
              </a:rPr>
              <a:t>As concepts are revisited during fieldwork, they can be changed or modified. These changes must be mentioned in the report, since evaluating is creating theory, too</a:t>
            </a:r>
            <a:r>
              <a:rPr lang="en-US" sz="1200" baseline="0" dirty="0">
                <a:latin typeface="Century Gothic" panose="020B0502020202020204" pitchFamily="34" charset="0"/>
              </a:rPr>
              <a:t>. </a:t>
            </a:r>
          </a:p>
          <a:p>
            <a:pPr>
              <a:lnSpc>
                <a:spcPct val="150000"/>
              </a:lnSpc>
            </a:pPr>
            <a:endParaRPr lang="en-US" sz="1200" b="1" dirty="0">
              <a:latin typeface="Century Gothic" panose="020B0502020202020204" pitchFamily="34" charset="0"/>
            </a:endParaRPr>
          </a:p>
          <a:p>
            <a:pPr>
              <a:lnSpc>
                <a:spcPct val="150000"/>
              </a:lnSpc>
            </a:pPr>
            <a:r>
              <a:rPr lang="en-US" sz="1200" b="1" dirty="0">
                <a:latin typeface="Century Gothic" panose="020B0502020202020204" pitchFamily="34" charset="0"/>
              </a:rPr>
              <a:t>Methods must be revisited. </a:t>
            </a:r>
            <a:r>
              <a:rPr lang="en-US" sz="1200" dirty="0">
                <a:latin typeface="Century Gothic" panose="020B0502020202020204" pitchFamily="34" charset="0"/>
              </a:rPr>
              <a:t>The</a:t>
            </a:r>
            <a:r>
              <a:rPr lang="en-US" sz="1200" baseline="0" dirty="0">
                <a:latin typeface="Century Gothic" panose="020B0502020202020204" pitchFamily="34" charset="0"/>
              </a:rPr>
              <a:t> same can </a:t>
            </a:r>
            <a:r>
              <a:rPr lang="en-US" sz="1200" dirty="0">
                <a:latin typeface="Century Gothic" panose="020B0502020202020204" pitchFamily="34" charset="0"/>
              </a:rPr>
              <a:t>happen to methods. The methods section should include any changes made during fieldwork.</a:t>
            </a:r>
          </a:p>
          <a:p>
            <a:pPr>
              <a:lnSpc>
                <a:spcPct val="150000"/>
              </a:lnSpc>
            </a:pPr>
            <a:endParaRPr lang="en-US" sz="1200" dirty="0">
              <a:latin typeface="Century Gothic" panose="020B0502020202020204" pitchFamily="34" charset="0"/>
            </a:endParaRPr>
          </a:p>
          <a:p>
            <a:pPr>
              <a:lnSpc>
                <a:spcPct val="150000"/>
              </a:lnSpc>
            </a:pPr>
            <a:r>
              <a:rPr lang="en-US" sz="1200" b="1" dirty="0">
                <a:latin typeface="Century Gothic" panose="020B0502020202020204" pitchFamily="34" charset="0"/>
              </a:rPr>
              <a:t>The main results sections should correspond to the original design.</a:t>
            </a:r>
            <a:r>
              <a:rPr lang="en-US" sz="1200" b="1" baseline="0" dirty="0">
                <a:latin typeface="Century Gothic" panose="020B0502020202020204" pitchFamily="34" charset="0"/>
              </a:rPr>
              <a:t> </a:t>
            </a:r>
            <a:r>
              <a:rPr lang="en-US" sz="1200" b="0" baseline="0" dirty="0">
                <a:latin typeface="Century Gothic" panose="020B0502020202020204" pitchFamily="34" charset="0"/>
              </a:rPr>
              <a:t>Since </a:t>
            </a:r>
            <a:r>
              <a:rPr lang="en-US" sz="1200" baseline="0" dirty="0">
                <a:latin typeface="Century Gothic" panose="020B0502020202020204" pitchFamily="34" charset="0"/>
              </a:rPr>
              <a:t>your fieldwork is a result of the design, results must respond to main questions. Extra sections can be added. </a:t>
            </a:r>
          </a:p>
          <a:p>
            <a:pPr>
              <a:lnSpc>
                <a:spcPct val="150000"/>
              </a:lnSpc>
            </a:pPr>
            <a:endParaRPr lang="en-US" sz="1200" dirty="0">
              <a:latin typeface="Century Gothic" panose="020B0502020202020204" pitchFamily="34" charset="0"/>
            </a:endParaRPr>
          </a:p>
          <a:p>
            <a:pPr>
              <a:lnSpc>
                <a:spcPct val="150000"/>
              </a:lnSpc>
            </a:pPr>
            <a:r>
              <a:rPr lang="en-US" sz="1200" b="1" dirty="0">
                <a:latin typeface="Century Gothic" panose="020B0502020202020204" pitchFamily="34" charset="0"/>
              </a:rPr>
              <a:t>Findings that will be translated into recommendations must be highly supported by evidence and must also be practical. </a:t>
            </a:r>
            <a:r>
              <a:rPr lang="en-US" sz="1200" dirty="0">
                <a:latin typeface="Century Gothic" panose="020B0502020202020204" pitchFamily="34" charset="0"/>
              </a:rPr>
              <a:t>Your results have to be grounded in your data, but particularly those that will lead to a change or recommendation must be supported with sound data. Recommendations must be discussed with the program in order to be practical, or feasible</a:t>
            </a:r>
            <a:r>
              <a:rPr lang="en-US" sz="1200" baseline="0" dirty="0">
                <a:latin typeface="Century Gothic" panose="020B0502020202020204" pitchFamily="34" charset="0"/>
              </a:rPr>
              <a:t>. </a:t>
            </a:r>
            <a:endParaRPr lang="en-US" sz="12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9</a:t>
            </a:fld>
            <a:endParaRPr lang="en-US" dirty="0">
              <a:latin typeface="Century Gothic" panose="020B0502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dirty="0">
                <a:latin typeface="Century Gothic" panose="020B0502020202020204" pitchFamily="34" charset="0"/>
              </a:rPr>
              <a:t>Presentation is important, and it is dependent on your audience and funding requirements. Funders may have examples from other reports which can give an idea of what they expect.</a:t>
            </a:r>
          </a:p>
          <a:p>
            <a:endParaRPr lang="en-US" dirty="0">
              <a:latin typeface="Century Gothic" panose="020B0502020202020204" pitchFamily="34" charset="0"/>
            </a:endParaRPr>
          </a:p>
          <a:p>
            <a:r>
              <a:rPr lang="en-US" dirty="0">
                <a:latin typeface="Century Gothic" panose="020B0502020202020204" pitchFamily="34" charset="0"/>
              </a:rPr>
              <a:t>There are many ways in which reports can be structured, but they usually have sections that include: background, methods, results, recommendations, and discussion/conclusion (containing the key findings and supporting evidence). </a:t>
            </a:r>
          </a:p>
          <a:p>
            <a:endParaRPr lang="en-US" dirty="0">
              <a:latin typeface="Century Gothic" panose="020B0502020202020204" pitchFamily="34" charset="0"/>
            </a:endParaRPr>
          </a:p>
          <a:p>
            <a:r>
              <a:rPr lang="en-US" dirty="0">
                <a:latin typeface="Century Gothic" panose="020B0502020202020204" pitchFamily="34" charset="0"/>
              </a:rPr>
              <a:t>Use appendices to add useful information that does not need to be in the body of the report. You can include such documents as additional quotes, codebooks, interview guides, etc.</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10</a:t>
            </a:fld>
            <a:endParaRPr lang="en-US" dirty="0">
              <a:latin typeface="Century Gothic" panose="020B0502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latin typeface="Century Gothic" panose="020B0502020202020204" pitchFamily="34" charset="0"/>
              </a:rPr>
              <a:t>When we need to report quantitative results, there is a specific set of steps to follow: We run a regression analysis, get outputs, and report odds ratios/confidence intervals/etc. </a:t>
            </a:r>
            <a:br>
              <a:rPr lang="en-US" sz="1200" b="0" dirty="0">
                <a:latin typeface="Century Gothic" panose="020B0502020202020204" pitchFamily="34" charset="0"/>
              </a:rPr>
            </a:br>
            <a:endParaRPr lang="en-US" sz="1200" b="0" dirty="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latin typeface="Century Gothic" panose="020B0502020202020204" pitchFamily="34" charset="0"/>
              </a:rPr>
              <a:t>We usually picture something like this [</a:t>
            </a:r>
            <a:r>
              <a:rPr lang="en-US" sz="1200" b="1" dirty="0">
                <a:latin typeface="Century Gothic" panose="020B0502020202020204" pitchFamily="34" charset="0"/>
              </a:rPr>
              <a:t>click on slide</a:t>
            </a:r>
            <a:r>
              <a:rPr lang="en-US" sz="1200" b="0" dirty="0">
                <a:latin typeface="Century Gothic" panose="020B0502020202020204" pitchFamily="34" charset="0"/>
              </a:rPr>
              <a:t>], but when it comes to reporting qualitative results this is more challenging.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dirty="0">
                <a:latin typeface="Century Gothic" panose="020B0502020202020204" pitchFamily="34" charset="0"/>
              </a:rPr>
              <a:t>This image illustrates the need to clearly communicate a message with qualitative methods. The message must be clear and concise; that is, it should not require complex theoretical knowledge to be understood. </a:t>
            </a:r>
            <a:endParaRPr lang="es-MX" dirty="0">
              <a:latin typeface="Century Gothic" panose="020B0502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sz="1200" dirty="0">
                <a:latin typeface="Century Gothic" panose="020B0502020202020204" pitchFamily="34" charset="0"/>
              </a:rPr>
              <a:t>Certain evidence that originated in interviews, focus groups, and observations requires knowledge of the context.</a:t>
            </a:r>
          </a:p>
          <a:p>
            <a:endParaRPr lang="en-US" sz="1200" dirty="0">
              <a:latin typeface="Century Gothic" panose="020B0502020202020204" pitchFamily="34" charset="0"/>
            </a:endParaRPr>
          </a:p>
          <a:p>
            <a:pPr defTabSz="867491">
              <a:defRPr/>
            </a:pPr>
            <a:r>
              <a:rPr lang="en-US" sz="1200" b="1" i="1" dirty="0">
                <a:latin typeface="Century Gothic" panose="020B0502020202020204" pitchFamily="34" charset="0"/>
              </a:rPr>
              <a:t>Quotes need to be contextualized.</a:t>
            </a:r>
            <a:r>
              <a:rPr lang="en-US" sz="1200" i="1" baseline="0" dirty="0">
                <a:latin typeface="Century Gothic" panose="020B0502020202020204" pitchFamily="34" charset="0"/>
              </a:rPr>
              <a:t> </a:t>
            </a:r>
            <a:r>
              <a:rPr lang="en-US" sz="1200" dirty="0">
                <a:latin typeface="Century Gothic" panose="020B0502020202020204" pitchFamily="34" charset="0"/>
              </a:rPr>
              <a:t>It's also important to mention that quotes need to be contextualized. Novice evaluators tend to include quotes without first explaining what the point of the quote is. Evaluators have to be selective in the number of quotes and type of quotes used in a report or paper.</a:t>
            </a:r>
          </a:p>
          <a:p>
            <a:pPr defTabSz="867491">
              <a:defRPr/>
            </a:pPr>
            <a:endParaRPr lang="en-US" sz="1200" dirty="0">
              <a:latin typeface="Century Gothic" panose="020B0502020202020204" pitchFamily="34" charset="0"/>
            </a:endParaRPr>
          </a:p>
          <a:p>
            <a:r>
              <a:rPr lang="en-US" sz="1200" b="1" dirty="0">
                <a:latin typeface="Century Gothic" panose="020B0502020202020204" pitchFamily="34" charset="0"/>
              </a:rPr>
              <a:t>Labeling.</a:t>
            </a:r>
            <a:r>
              <a:rPr lang="en-US" sz="1200" dirty="0">
                <a:latin typeface="Century Gothic" panose="020B0502020202020204" pitchFamily="34" charset="0"/>
              </a:rPr>
              <a:t> It is important to remember that all the qualitative evidence must be correctly labeled so the readers will know who the voice belongs to when reading the report.</a:t>
            </a:r>
          </a:p>
          <a:p>
            <a:endParaRPr lang="en-US" sz="1200" dirty="0">
              <a:latin typeface="Century Gothic" panose="020B0502020202020204" pitchFamily="34" charset="0"/>
            </a:endParaRPr>
          </a:p>
          <a:p>
            <a:r>
              <a:rPr lang="en-US" sz="1200" dirty="0">
                <a:latin typeface="Century Gothic" panose="020B0502020202020204" pitchFamily="34" charset="0"/>
              </a:rPr>
              <a:t>This example shows that the part of the testimony used as evidence is different in italics to highlight the case. This could be one of the reasons why the program for drinking water in Honduras was not successful.</a:t>
            </a:r>
          </a:p>
          <a:p>
            <a:endParaRPr lang="en-US" sz="1200" dirty="0">
              <a:latin typeface="Century Gothic" panose="020B0502020202020204" pitchFamily="34" charset="0"/>
            </a:endParaRPr>
          </a:p>
          <a:p>
            <a:pPr defTabSz="867491"/>
            <a:r>
              <a:rPr lang="en-US" sz="1200" dirty="0">
                <a:latin typeface="Century Gothic" panose="020B0502020202020204" pitchFamily="34" charset="0"/>
              </a:rPr>
              <a:t>It is important not to shorten the quotes too much, because it will hinder the reader's correct understanding of how the argument was constructed.</a:t>
            </a:r>
          </a:p>
          <a:p>
            <a:endParaRPr lang="en-US" sz="1200" dirty="0">
              <a:latin typeface="Century Gothic" panose="020B0502020202020204" pitchFamily="34" charset="0"/>
            </a:endParaRPr>
          </a:p>
          <a:p>
            <a:r>
              <a:rPr lang="en-US" sz="1200" dirty="0">
                <a:latin typeface="Century Gothic" panose="020B0502020202020204" pitchFamily="34" charset="0"/>
              </a:rPr>
              <a:t>In the quote it is identified that this has been drawn from an interview with an international NGO promoter, and when it was conducted.</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13</a:t>
            </a:fld>
            <a:endParaRPr lang="en-US" dirty="0">
              <a:latin typeface="Century Gothic" panose="020B0502020202020204" pitchFamily="34" charset="0"/>
            </a:endParaRPr>
          </a:p>
        </p:txBody>
      </p:sp>
    </p:spTree>
    <p:extLst>
      <p:ext uri="{BB962C8B-B14F-4D97-AF65-F5344CB8AC3E}">
        <p14:creationId xmlns:p14="http://schemas.microsoft.com/office/powerpoint/2010/main" val="15256666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noProof="0" dirty="0">
                <a:latin typeface="Century Gothic" panose="020B0502020202020204" pitchFamily="34" charset="0"/>
              </a:rPr>
              <a:t>Presented here is an example of how</a:t>
            </a:r>
            <a:r>
              <a:rPr lang="en-US" baseline="0" noProof="0" dirty="0">
                <a:latin typeface="Century Gothic" panose="020B0502020202020204" pitchFamily="34" charset="0"/>
              </a:rPr>
              <a:t> data must be explained and contextualized. </a:t>
            </a:r>
          </a:p>
          <a:p>
            <a:endParaRPr lang="en-US"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14</a:t>
            </a:fld>
            <a:endParaRPr lang="en-US" dirty="0">
              <a:latin typeface="Century Gothic" panose="020B0502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pPr defTabSz="867491">
              <a:defRPr/>
            </a:pPr>
            <a:r>
              <a:rPr lang="en-US" noProof="0" dirty="0">
                <a:latin typeface="Century Gothic" panose="020B0502020202020204" pitchFamily="34" charset="0"/>
              </a:rPr>
              <a:t>Here is another example. </a:t>
            </a:r>
            <a:endParaRPr lang="en-US" baseline="0" noProof="0"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26375084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pPr defTabSz="867491">
              <a:defRPr/>
            </a:pPr>
            <a:r>
              <a:rPr lang="en-US" sz="1200" dirty="0">
                <a:latin typeface="Century Gothic" panose="020B0502020202020204" pitchFamily="34" charset="0"/>
              </a:rPr>
              <a:t>In this case, focus groups were used to evaluate front pack labeling for food. In the results report, it is clarified which is the facilitators voice with a </a:t>
            </a:r>
            <a:r>
              <a:rPr lang="en-US" sz="1200" i="1" dirty="0">
                <a:latin typeface="Century Gothic" panose="020B0502020202020204" pitchFamily="34" charset="0"/>
              </a:rPr>
              <a:t>Q</a:t>
            </a:r>
            <a:r>
              <a:rPr lang="en-US" sz="1200" dirty="0">
                <a:latin typeface="Century Gothic" panose="020B0502020202020204" pitchFamily="34" charset="0"/>
              </a:rPr>
              <a:t> (question) and which are the answers of the different participating subjects. It is also stated that the tool used was focus group discussion (FGD), and that the location of the focal group was in San Luis Potosi (SLP).  Also, a relevant piece of information about participant characteristics is added—that the group was of low social economic level (SES).</a:t>
            </a:r>
            <a:endParaRPr lang="en-US" sz="14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16</a:t>
            </a:fld>
            <a:endParaRPr lang="en-US" dirty="0">
              <a:latin typeface="Century Gothic" panose="020B0502020202020204" pitchFamily="34" charset="0"/>
            </a:endParaRPr>
          </a:p>
        </p:txBody>
      </p:sp>
    </p:spTree>
    <p:extLst>
      <p:ext uri="{BB962C8B-B14F-4D97-AF65-F5344CB8AC3E}">
        <p14:creationId xmlns:p14="http://schemas.microsoft.com/office/powerpoint/2010/main" val="40318398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sz="1200" dirty="0">
                <a:latin typeface="Century Gothic" panose="020B0502020202020204" pitchFamily="34" charset="0"/>
              </a:rPr>
              <a:t>To report the results of an observational study, the data must be transformed from observation or visual evidence, like photographs or video, to written evidence.</a:t>
            </a:r>
          </a:p>
          <a:p>
            <a:endParaRPr lang="en-US" sz="1200" dirty="0">
              <a:latin typeface="Century Gothic" panose="020B0502020202020204" pitchFamily="34" charset="0"/>
            </a:endParaRPr>
          </a:p>
          <a:p>
            <a:r>
              <a:rPr lang="en-US" sz="1200" dirty="0">
                <a:latin typeface="Century Gothic" panose="020B0502020202020204" pitchFamily="34" charset="0"/>
              </a:rPr>
              <a:t>In this case, the observation of the delivery of unconditioned transfers to elderly people in indigenous communities can be seen.</a:t>
            </a:r>
          </a:p>
          <a:p>
            <a:endParaRPr lang="en-US" sz="1200" dirty="0">
              <a:latin typeface="Century Gothic" panose="020B0502020202020204" pitchFamily="34" charset="0"/>
            </a:endParaRPr>
          </a:p>
          <a:p>
            <a:r>
              <a:rPr lang="en-US" sz="1200" dirty="0">
                <a:latin typeface="Century Gothic" panose="020B0502020202020204" pitchFamily="34" charset="0"/>
              </a:rPr>
              <a:t>The observer’s comments here relate to the category of “a delivery with dignity,” regarding the way resources are handed over to the beneficiaries (respecting human rights).</a:t>
            </a:r>
          </a:p>
          <a:p>
            <a:endParaRPr lang="en-US" sz="1200" dirty="0">
              <a:latin typeface="Century Gothic" panose="020B0502020202020204" pitchFamily="34" charset="0"/>
            </a:endParaRPr>
          </a:p>
          <a:p>
            <a:r>
              <a:rPr lang="en-US" sz="1200" dirty="0">
                <a:latin typeface="Century Gothic" panose="020B0502020202020204" pitchFamily="34" charset="0"/>
              </a:rPr>
              <a:t>In this example, there are aspects of reality that can only be observed. In this case, the promoter in charge of forming a line, cries out to make the subjects get into the right order, however, he speaks in Spanish and the beneficiaries speak </a:t>
            </a:r>
            <a:r>
              <a:rPr lang="en-US" sz="1200" dirty="0" err="1">
                <a:latin typeface="Century Gothic" panose="020B0502020202020204" pitchFamily="34" charset="0"/>
              </a:rPr>
              <a:t>Nahuati</a:t>
            </a:r>
            <a:r>
              <a:rPr lang="en-US" sz="1200" dirty="0">
                <a:latin typeface="Century Gothic" panose="020B0502020202020204" pitchFamily="34" charset="0"/>
              </a:rPr>
              <a:t>, an indigenous language.</a:t>
            </a:r>
          </a:p>
          <a:p>
            <a:endParaRPr lang="en-US" sz="1200" dirty="0">
              <a:latin typeface="Century Gothic" panose="020B0502020202020204" pitchFamily="34" charset="0"/>
            </a:endParaRPr>
          </a:p>
          <a:p>
            <a:r>
              <a:rPr lang="en-US" sz="1200" dirty="0">
                <a:latin typeface="Century Gothic" panose="020B0502020202020204" pitchFamily="34" charset="0"/>
              </a:rPr>
              <a:t>The beneficiaries do not understand what he is saying, the promotor does not know why they are not heeding his orders, and he resorts to physical force. </a:t>
            </a:r>
          </a:p>
          <a:p>
            <a:endParaRPr lang="en-US" sz="1200" dirty="0">
              <a:latin typeface="Century Gothic" panose="020B0502020202020204" pitchFamily="34" charset="0"/>
            </a:endParaRPr>
          </a:p>
          <a:p>
            <a:r>
              <a:rPr lang="en-US" sz="1200" dirty="0">
                <a:latin typeface="Century Gothic" panose="020B0502020202020204" pitchFamily="34" charset="0"/>
              </a:rPr>
              <a:t>Again, we point to the origin of observation. It is a field diary in which Observations (</a:t>
            </a:r>
            <a:r>
              <a:rPr lang="en-US" sz="1200" dirty="0" err="1">
                <a:latin typeface="Century Gothic" panose="020B0502020202020204" pitchFamily="34" charset="0"/>
              </a:rPr>
              <a:t>Obs</a:t>
            </a:r>
            <a:r>
              <a:rPr lang="en-US" sz="1200" dirty="0">
                <a:latin typeface="Century Gothic" panose="020B0502020202020204" pitchFamily="34" charset="0"/>
              </a:rPr>
              <a:t>) are registered, from May, in Site 2 and the last two initials correspond to the observer.</a:t>
            </a:r>
            <a:endParaRPr lang="en-US" sz="14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17</a:t>
            </a:fld>
            <a:endParaRPr lang="en-US" dirty="0">
              <a:latin typeface="Century Gothic" panose="020B0502020202020204" pitchFamily="34" charset="0"/>
            </a:endParaRPr>
          </a:p>
        </p:txBody>
      </p:sp>
    </p:spTree>
    <p:extLst>
      <p:ext uri="{BB962C8B-B14F-4D97-AF65-F5344CB8AC3E}">
        <p14:creationId xmlns:p14="http://schemas.microsoft.com/office/powerpoint/2010/main" val="7973223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sz="1200" dirty="0">
                <a:latin typeface="Century Gothic" panose="020B0502020202020204" pitchFamily="34" charset="0"/>
              </a:rPr>
              <a:t>[</a:t>
            </a:r>
            <a:r>
              <a:rPr lang="en-US" sz="1200" b="1" dirty="0">
                <a:latin typeface="Century Gothic" panose="020B0502020202020204" pitchFamily="34" charset="0"/>
              </a:rPr>
              <a:t>Instructions: </a:t>
            </a:r>
            <a:r>
              <a:rPr lang="en-US" sz="1200" dirty="0">
                <a:latin typeface="Century Gothic" panose="020B0502020202020204" pitchFamily="34" charset="0"/>
              </a:rPr>
              <a:t>Ask participants: What value can we add by including photos?]</a:t>
            </a:r>
          </a:p>
          <a:p>
            <a:endParaRPr lang="en-US" sz="1200" dirty="0">
              <a:latin typeface="Century Gothic" panose="020B0502020202020204" pitchFamily="34" charset="0"/>
            </a:endParaRPr>
          </a:p>
          <a:p>
            <a:r>
              <a:rPr lang="en-US" sz="1200" dirty="0">
                <a:latin typeface="Century Gothic" panose="020B0502020202020204" pitchFamily="34" charset="0"/>
              </a:rPr>
              <a:t>Photographs must have an explanation, otherwise they will not be understood. </a:t>
            </a:r>
          </a:p>
          <a:p>
            <a:endParaRPr lang="en-US" sz="1200" dirty="0">
              <a:latin typeface="Century Gothic" panose="020B0502020202020204" pitchFamily="34" charset="0"/>
            </a:endParaRPr>
          </a:p>
          <a:p>
            <a:r>
              <a:rPr lang="en-US" sz="1200" dirty="0">
                <a:latin typeface="Century Gothic" panose="020B0502020202020204" pitchFamily="34" charset="0"/>
              </a:rPr>
              <a:t>In the first picture, we see handicapped individuals who are beneficiaries of a social integration program. The picture shows how facilities are not adapted to their needs. </a:t>
            </a:r>
          </a:p>
          <a:p>
            <a:endParaRPr lang="en-US" sz="1200" dirty="0">
              <a:latin typeface="Century Gothic" panose="020B0502020202020204" pitchFamily="34" charset="0"/>
            </a:endParaRPr>
          </a:p>
          <a:p>
            <a:r>
              <a:rPr lang="en-US" sz="1200" dirty="0">
                <a:latin typeface="Century Gothic" panose="020B0502020202020204" pitchFamily="34" charset="0"/>
              </a:rPr>
              <a:t>In the second photography, we see people with containers at a gas pump. This picture was taken during a gas shortage, when gas prices were increasing rapidly in Mexico. </a:t>
            </a:r>
          </a:p>
          <a:p>
            <a:pPr defTabSz="867491">
              <a:defRPr/>
            </a:pPr>
            <a:endParaRPr lang="en-US" sz="1200" dirty="0">
              <a:latin typeface="Century Gothic" panose="020B0502020202020204" pitchFamily="34" charset="0"/>
            </a:endParaRPr>
          </a:p>
          <a:p>
            <a:pPr defTabSz="867491">
              <a:defRPr/>
            </a:pPr>
            <a:r>
              <a:rPr lang="en-US" sz="1200" b="1" dirty="0">
                <a:latin typeface="Century Gothic" panose="020B0502020202020204" pitchFamily="34" charset="0"/>
              </a:rPr>
              <a:t>Photos imply IMPORTANT ethical, cultural and social issues. </a:t>
            </a:r>
            <a:r>
              <a:rPr lang="en-US" sz="1200" dirty="0">
                <a:latin typeface="Century Gothic" panose="020B0502020202020204" pitchFamily="34" charset="0"/>
              </a:rPr>
              <a:t>Concern must be given about exploiting people financially by showing their photographs.</a:t>
            </a:r>
          </a:p>
          <a:p>
            <a:endParaRPr lang="en-US" sz="1200" dirty="0">
              <a:latin typeface="Century Gothic" panose="020B0502020202020204" pitchFamily="34" charset="0"/>
            </a:endParaRPr>
          </a:p>
          <a:p>
            <a:r>
              <a:rPr lang="en-US" sz="1200" b="1" dirty="0">
                <a:latin typeface="Century Gothic" panose="020B0502020202020204" pitchFamily="34" charset="0"/>
              </a:rPr>
              <a:t>Ethical issues</a:t>
            </a:r>
            <a:r>
              <a:rPr lang="en-US" sz="1200" dirty="0">
                <a:latin typeface="Century Gothic" panose="020B0502020202020204" pitchFamily="34" charset="0"/>
              </a:rPr>
              <a:t>. You must have permission from people to show photos. </a:t>
            </a:r>
          </a:p>
          <a:p>
            <a:endParaRPr lang="en-US" sz="1200" dirty="0">
              <a:latin typeface="Century Gothic" panose="020B0502020202020204" pitchFamily="34" charset="0"/>
            </a:endParaRPr>
          </a:p>
          <a:p>
            <a:r>
              <a:rPr lang="en-US" sz="1200" b="1" dirty="0">
                <a:latin typeface="Century Gothic" panose="020B0502020202020204" pitchFamily="34" charset="0"/>
              </a:rPr>
              <a:t>Cultural issues, </a:t>
            </a:r>
            <a:r>
              <a:rPr lang="en-US" sz="1200" dirty="0">
                <a:latin typeface="Century Gothic" panose="020B0502020202020204" pitchFamily="34" charset="0"/>
              </a:rPr>
              <a:t>such as those who believe that photographs steal the soul.</a:t>
            </a:r>
          </a:p>
          <a:p>
            <a:endParaRPr lang="en-US" sz="1200" dirty="0">
              <a:latin typeface="Century Gothic" panose="020B0502020202020204" pitchFamily="34" charset="0"/>
            </a:endParaRPr>
          </a:p>
          <a:p>
            <a:r>
              <a:rPr lang="en-US" sz="1200" b="1" dirty="0">
                <a:latin typeface="Century Gothic" panose="020B0502020202020204" pitchFamily="34" charset="0"/>
              </a:rPr>
              <a:t>Permission and model release </a:t>
            </a:r>
            <a:r>
              <a:rPr lang="en-US" sz="1200" dirty="0">
                <a:latin typeface="Century Gothic" panose="020B0502020202020204" pitchFamily="34" charset="0"/>
              </a:rPr>
              <a:t>before taking and using photos of any kind of dissemination.</a:t>
            </a:r>
            <a:endParaRPr lang="es-MX" sz="12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18</a:t>
            </a:fld>
            <a:endParaRPr lang="en-US" dirty="0">
              <a:latin typeface="Century Gothic" panose="020B0502020202020204" pitchFamily="34" charset="0"/>
            </a:endParaRPr>
          </a:p>
        </p:txBody>
      </p:sp>
    </p:spTree>
    <p:extLst>
      <p:ext uri="{BB962C8B-B14F-4D97-AF65-F5344CB8AC3E}">
        <p14:creationId xmlns:p14="http://schemas.microsoft.com/office/powerpoint/2010/main" val="2412692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fontScale="92500"/>
          </a:bodyPr>
          <a:lstStyle/>
          <a:p>
            <a:r>
              <a:rPr lang="en-US" sz="1200" dirty="0">
                <a:latin typeface="Century Gothic" panose="020B0502020202020204" pitchFamily="34" charset="0"/>
              </a:rPr>
              <a:t>This slide shows a digitalized image of a project for school vegetable gardens that was evaluated through a participatory methodology in which participants were asked to draw the path of their experience with the program.</a:t>
            </a:r>
            <a:br>
              <a:rPr lang="en-US" sz="1200" dirty="0">
                <a:latin typeface="Century Gothic" panose="020B0502020202020204" pitchFamily="34" charset="0"/>
              </a:rPr>
            </a:br>
            <a:endParaRPr lang="en-US" sz="1200" dirty="0">
              <a:latin typeface="Century Gothic" panose="020B0502020202020204" pitchFamily="34" charset="0"/>
            </a:endParaRPr>
          </a:p>
          <a:p>
            <a:r>
              <a:rPr lang="en-US" sz="1200" dirty="0">
                <a:latin typeface="Century Gothic" panose="020B0502020202020204" pitchFamily="34" charset="0"/>
              </a:rPr>
              <a:t>This image shows the perspective of the beneficiaries of the school vegetable gardens.</a:t>
            </a:r>
          </a:p>
          <a:p>
            <a:endParaRPr lang="en-US" sz="1200" dirty="0">
              <a:latin typeface="Century Gothic" panose="020B0502020202020204" pitchFamily="34" charset="0"/>
            </a:endParaRPr>
          </a:p>
          <a:p>
            <a:r>
              <a:rPr lang="en-US" sz="1200" dirty="0">
                <a:latin typeface="Century Gothic" panose="020B0502020202020204" pitchFamily="34" charset="0"/>
              </a:rPr>
              <a:t>The image must be explained to the reader. </a:t>
            </a:r>
          </a:p>
          <a:p>
            <a:endParaRPr lang="en-US" sz="1200" dirty="0">
              <a:latin typeface="Century Gothic" panose="020B0502020202020204" pitchFamily="34" charset="0"/>
            </a:endParaRPr>
          </a:p>
          <a:p>
            <a:r>
              <a:rPr lang="en-US" sz="1200" dirty="0">
                <a:latin typeface="Century Gothic" panose="020B0502020202020204" pitchFamily="34" charset="0"/>
              </a:rPr>
              <a:t>In this case, at the beginning of the path, people standing in the circle represent the first stage of the meeting. It is clear that the path is not straight and the curve gets more pronounced because a lot of time was dedicated to those meetings, and this tired people out. In the end, some persons did not want to participate in rehabilitating the garden due to the time it took to get organized.</a:t>
            </a:r>
          </a:p>
          <a:p>
            <a:endParaRPr lang="en-US" sz="1200" dirty="0">
              <a:latin typeface="Century Gothic" panose="020B0502020202020204" pitchFamily="34" charset="0"/>
            </a:endParaRPr>
          </a:p>
          <a:p>
            <a:r>
              <a:rPr lang="en-US" sz="1200" dirty="0">
                <a:latin typeface="Century Gothic" panose="020B0502020202020204" pitchFamily="34" charset="0"/>
              </a:rPr>
              <a:t>Later, the participants used images of rocks and hands to represent the work that had been done to prepare the land. The hands symbolizes that they worked together to prepare and clean the land, and make compost.</a:t>
            </a:r>
          </a:p>
          <a:p>
            <a:endParaRPr lang="en-US" sz="1200" dirty="0">
              <a:latin typeface="Century Gothic" panose="020B0502020202020204" pitchFamily="34" charset="0"/>
            </a:endParaRPr>
          </a:p>
          <a:p>
            <a:r>
              <a:rPr lang="en-US" sz="1200" dirty="0">
                <a:latin typeface="Century Gothic" panose="020B0502020202020204" pitchFamily="34" charset="0"/>
              </a:rPr>
              <a:t>For them, the bridges they used in the depiction are synonymous with going backward in the process. They mentioned that the constant lack of definition within the group caused delay and they had to go back to topics again and again.</a:t>
            </a:r>
          </a:p>
          <a:p>
            <a:endParaRPr lang="en-US" sz="1200" dirty="0">
              <a:latin typeface="Century Gothic" panose="020B0502020202020204" pitchFamily="34" charset="0"/>
            </a:endParaRPr>
          </a:p>
          <a:p>
            <a:r>
              <a:rPr lang="en-US" sz="1200" dirty="0">
                <a:latin typeface="Century Gothic" panose="020B0502020202020204" pitchFamily="34" charset="0"/>
              </a:rPr>
              <a:t>This is the way to present the evaluation results of a school vegetable garden program.</a:t>
            </a:r>
            <a:endParaRPr lang="es-MX" sz="14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19</a:t>
            </a:fld>
            <a:endParaRPr lang="en-US" dirty="0">
              <a:latin typeface="Century Gothic" panose="020B0502020202020204" pitchFamily="34" charset="0"/>
            </a:endParaRPr>
          </a:p>
        </p:txBody>
      </p:sp>
    </p:spTree>
    <p:extLst>
      <p:ext uri="{BB962C8B-B14F-4D97-AF65-F5344CB8AC3E}">
        <p14:creationId xmlns:p14="http://schemas.microsoft.com/office/powerpoint/2010/main" val="2461302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sz="1200" dirty="0">
                <a:latin typeface="Century Gothic" panose="020B0502020202020204" pitchFamily="34" charset="0"/>
              </a:rPr>
              <a:t>In this slide we see a different path, because this is the perspective of the people in charge of the community gardens and not of the beneficiaries (as in the previous slide). </a:t>
            </a:r>
          </a:p>
          <a:p>
            <a:endParaRPr lang="en-US" sz="1200" dirty="0">
              <a:latin typeface="Century Gothic" panose="020B0502020202020204" pitchFamily="34" charset="0"/>
            </a:endParaRPr>
          </a:p>
          <a:p>
            <a:r>
              <a:rPr lang="en-US" sz="1200" dirty="0">
                <a:latin typeface="Century Gothic" panose="020B0502020202020204" pitchFamily="34" charset="0"/>
              </a:rPr>
              <a:t>Where the path starts, we can see the creation of job tasks. The faces that express surprise and the thought clouds around the faces represent the different doubts they had about where to direct the action. This was during the time of planning the activities and defining spaces to set up the vegetable garden demonstration.  </a:t>
            </a:r>
          </a:p>
          <a:p>
            <a:endParaRPr lang="es-MX" sz="1200" dirty="0">
              <a:latin typeface="Century Gothic" panose="020B0502020202020204" pitchFamily="34" charset="0"/>
            </a:endParaRPr>
          </a:p>
          <a:p>
            <a:r>
              <a:rPr lang="en-US" sz="1200" b="1" dirty="0">
                <a:latin typeface="Century Gothic" panose="020B0502020202020204" pitchFamily="34" charset="0"/>
              </a:rPr>
              <a:t>Data visualization </a:t>
            </a:r>
            <a:r>
              <a:rPr lang="en-US" sz="1200" dirty="0">
                <a:latin typeface="Century Gothic" panose="020B0502020202020204" pitchFamily="34" charset="0"/>
              </a:rPr>
              <a:t>is often discussed in the context of quantitative, </a:t>
            </a:r>
            <a:r>
              <a:rPr lang="en-US" sz="1200" u="none" dirty="0">
                <a:latin typeface="Century Gothic" panose="020B0502020202020204" pitchFamily="34" charset="0"/>
              </a:rPr>
              <a:t>but it has an </a:t>
            </a:r>
            <a:r>
              <a:rPr lang="en-US" sz="1200" dirty="0">
                <a:latin typeface="Century Gothic" panose="020B0502020202020204" pitchFamily="34" charset="0"/>
              </a:rPr>
              <a:t>important role in qualitative as well—and in giving references to sites, etc., and addressing qualitative data visualization. It  should also be noted that some qualitative software programs have tools to help with visualization (e.g., word frequency queries, connection maps in NVivo).</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20</a:t>
            </a:fld>
            <a:endParaRPr lang="en-US" dirty="0">
              <a:latin typeface="Century Gothic" panose="020B0502020202020204" pitchFamily="34" charset="0"/>
            </a:endParaRPr>
          </a:p>
        </p:txBody>
      </p:sp>
    </p:spTree>
    <p:extLst>
      <p:ext uri="{BB962C8B-B14F-4D97-AF65-F5344CB8AC3E}">
        <p14:creationId xmlns:p14="http://schemas.microsoft.com/office/powerpoint/2010/main" val="20829532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0513" y="1200150"/>
            <a:ext cx="4194175" cy="3240088"/>
          </a:xfrm>
          <a:prstGeom prst="rect">
            <a:avLst/>
          </a:prstGeom>
          <a:noFill/>
          <a:ln w="12700">
            <a:solidFill>
              <a:prstClr val="black"/>
            </a:solidFill>
          </a:ln>
        </p:spPr>
      </p:sp>
      <p:sp>
        <p:nvSpPr>
          <p:cNvPr id="3" name="Notes Placeholder 2"/>
          <p:cNvSpPr>
            <a:spLocks noGrp="1"/>
          </p:cNvSpPr>
          <p:nvPr>
            <p:ph type="body" idx="1"/>
          </p:nvPr>
        </p:nvSpPr>
        <p:spPr>
          <a:xfrm>
            <a:off x="731838" y="4621213"/>
            <a:ext cx="5851525" cy="3779837"/>
          </a:xfrm>
          <a:prstGeom prst="rect">
            <a:avLst/>
          </a:prstGeom>
        </p:spPr>
        <p:txBody>
          <a:bodyPr/>
          <a:lstStyle/>
          <a:p>
            <a:endParaRPr lang="en-US" dirty="0"/>
          </a:p>
        </p:txBody>
      </p:sp>
    </p:spTree>
    <p:extLst>
      <p:ext uri="{BB962C8B-B14F-4D97-AF65-F5344CB8AC3E}">
        <p14:creationId xmlns:p14="http://schemas.microsoft.com/office/powerpoint/2010/main" val="33509175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noProof="0" dirty="0">
                <a:latin typeface="Century Gothic" panose="020B0502020202020204" pitchFamily="34" charset="0"/>
              </a:rPr>
              <a:t>This is </a:t>
            </a:r>
            <a:r>
              <a:rPr lang="es-MX" sz="1200" b="0" dirty="0">
                <a:latin typeface="Century Gothic" panose="020B0502020202020204" pitchFamily="34" charset="0"/>
              </a:rPr>
              <a:t>a </a:t>
            </a:r>
            <a:r>
              <a:rPr lang="en-US" sz="1200" b="0" kern="1200" dirty="0">
                <a:solidFill>
                  <a:schemeClr val="tx1"/>
                </a:solidFill>
                <a:latin typeface="Century Gothic" panose="020B0502020202020204" pitchFamily="34" charset="0"/>
                <a:ea typeface="+mn-ea"/>
                <a:cs typeface="+mn-cs"/>
              </a:rPr>
              <a:t>word cloud generated from comments during interviews with policymakers.</a:t>
            </a:r>
          </a:p>
          <a:p>
            <a:endParaRPr lang="en-US" sz="1200" b="1" dirty="0">
              <a:latin typeface="Century Gothic" panose="020B0502020202020204" pitchFamily="34" charset="0"/>
            </a:endParaRPr>
          </a:p>
          <a:p>
            <a:r>
              <a:rPr lang="en-US" sz="1200" b="1" dirty="0">
                <a:latin typeface="Century Gothic" panose="020B0502020202020204" pitchFamily="34" charset="0"/>
              </a:rPr>
              <a:t>Word clouds for one-word descriptions</a:t>
            </a:r>
            <a:endParaRPr lang="en-US" sz="1200" dirty="0">
              <a:latin typeface="Century Gothic" panose="020B0502020202020204" pitchFamily="34" charset="0"/>
            </a:endParaRPr>
          </a:p>
          <a:p>
            <a:r>
              <a:rPr lang="en-US" sz="1200" dirty="0">
                <a:latin typeface="Century Gothic" panose="020B0502020202020204" pitchFamily="34" charset="0"/>
              </a:rPr>
              <a:t>Ask, “What one word would you use to describe….”</a:t>
            </a:r>
          </a:p>
          <a:p>
            <a:endParaRPr lang="en-US" sz="1200" dirty="0">
              <a:latin typeface="Century Gothic" panose="020B0502020202020204" pitchFamily="34" charset="0"/>
            </a:endParaRPr>
          </a:p>
          <a:p>
            <a:r>
              <a:rPr lang="en-US" sz="1200" dirty="0">
                <a:latin typeface="Century Gothic" panose="020B0502020202020204" pitchFamily="34" charset="0"/>
              </a:rPr>
              <a:t>Examples: “Hey Mr. Policymaker, what one word would you use to describe public opinion on poverty in the United States?” or “Hey Mrs. Principal, what one word would you use to describe the grant’s implementation during Year 1 in your charter school?”</a:t>
            </a:r>
          </a:p>
          <a:p>
            <a:endParaRPr lang="en-US" sz="1200" dirty="0">
              <a:latin typeface="Century Gothic" panose="020B0502020202020204" pitchFamily="34" charset="0"/>
            </a:endParaRPr>
          </a:p>
          <a:p>
            <a:r>
              <a:rPr lang="en-US" sz="1200" dirty="0">
                <a:latin typeface="Century Gothic" panose="020B0502020202020204" pitchFamily="34" charset="0"/>
              </a:rPr>
              <a:t>The rest of the interview is obviously focused on long responses and fuller descriptions, as well as plenty of examples. However, for one or two moments during the conversation, it’s nice to pause and throw in a semi-qualitative short question.</a:t>
            </a:r>
          </a:p>
          <a:p>
            <a:endParaRPr lang="en-US" sz="1200" dirty="0">
              <a:latin typeface="Century Gothic" panose="020B0502020202020204" pitchFamily="34" charset="0"/>
            </a:endParaRPr>
          </a:p>
          <a:p>
            <a:r>
              <a:rPr lang="en-US" sz="1200" b="1" dirty="0">
                <a:latin typeface="Century Gothic" panose="020B0502020202020204" pitchFamily="34" charset="0"/>
              </a:rPr>
              <a:t>Word clouds for before/after comparisons</a:t>
            </a:r>
            <a:endParaRPr lang="en-US" sz="1200" dirty="0">
              <a:latin typeface="Century Gothic" panose="020B0502020202020204" pitchFamily="34" charset="0"/>
            </a:endParaRPr>
          </a:p>
          <a:p>
            <a:r>
              <a:rPr lang="en-US" sz="1200" dirty="0">
                <a:latin typeface="Century Gothic" panose="020B0502020202020204" pitchFamily="34" charset="0"/>
              </a:rPr>
              <a:t>Word clouds are also great for before/after comparisons, like these tweets describing breakups: “Does your study involve pre/post tests with a few open-ended questions?” “Do you interview participants at multiple intervals during the study?” You could adapt this technique for nearly any time series design. </a:t>
            </a:r>
          </a:p>
          <a:p>
            <a:endParaRPr lang="en-US" sz="1200" dirty="0">
              <a:latin typeface="Century Gothic" panose="020B0502020202020204" pitchFamily="34" charset="0"/>
            </a:endParaRPr>
          </a:p>
          <a:p>
            <a:r>
              <a:rPr lang="en-US" sz="1200" b="1" dirty="0">
                <a:latin typeface="Century Gothic" panose="020B0502020202020204" pitchFamily="34" charset="0"/>
              </a:rPr>
              <a:t>Showcasing open-ended survey data beside closed-ended data</a:t>
            </a:r>
            <a:endParaRPr lang="en-US" sz="1200" dirty="0">
              <a:latin typeface="Century Gothic" panose="020B0502020202020204" pitchFamily="34" charset="0"/>
            </a:endParaRPr>
          </a:p>
          <a:p>
            <a:r>
              <a:rPr lang="en-US" sz="1200" dirty="0">
                <a:latin typeface="Century Gothic" panose="020B0502020202020204" pitchFamily="34" charset="0"/>
              </a:rPr>
              <a:t>What’s better than quantitative data? Or better than qualitative data? Quantitative </a:t>
            </a:r>
            <a:r>
              <a:rPr lang="en-US" sz="1200" i="1" dirty="0">
                <a:latin typeface="Century Gothic" panose="020B0502020202020204" pitchFamily="34" charset="0"/>
              </a:rPr>
              <a:t>and</a:t>
            </a:r>
            <a:r>
              <a:rPr lang="en-US" sz="1200" dirty="0">
                <a:latin typeface="Century Gothic" panose="020B0502020202020204" pitchFamily="34" charset="0"/>
              </a:rPr>
              <a:t> qualitative data combined.</a:t>
            </a:r>
          </a:p>
          <a:p>
            <a:endParaRPr lang="en-US" sz="1200" dirty="0">
              <a:latin typeface="Century Gothic" panose="020B0502020202020204" pitchFamily="34" charset="0"/>
            </a:endParaRPr>
          </a:p>
          <a:p>
            <a:r>
              <a:rPr lang="en-US" sz="1200" dirty="0">
                <a:latin typeface="Century Gothic" panose="020B0502020202020204" pitchFamily="34" charset="0"/>
              </a:rPr>
              <a:t>Use this technique when your survey has both closed-ended and open-ended questions. Tie the responses together in one chart to add much-needed context. In this example, a survey asked nonprofits to describe what it was like to work with an evaluator. Then, the survey asked them why their experiences were good or bad. Who cares if 33% of nonprofits had excellent experiences but we don’t have examples that describe why? Rather than simply listing out the open-ended responses in your appendix, showcase them beside your stacked bar chart.</a:t>
            </a:r>
          </a:p>
          <a:p>
            <a:endParaRPr lang="en-US" sz="1200" dirty="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MX" sz="1200" b="1" dirty="0" err="1">
                <a:latin typeface="Century Gothic" panose="020B0502020202020204" pitchFamily="34" charset="0"/>
              </a:rPr>
              <a:t>Images</a:t>
            </a:r>
            <a:r>
              <a:rPr lang="es-MX" sz="1200" b="1" dirty="0">
                <a:latin typeface="Century Gothic" panose="020B0502020202020204" pitchFamily="34" charset="0"/>
              </a:rPr>
              <a:t> and </a:t>
            </a:r>
            <a:r>
              <a:rPr lang="es-MX" sz="1200" b="1" dirty="0" err="1">
                <a:latin typeface="Century Gothic" panose="020B0502020202020204" pitchFamily="34" charset="0"/>
              </a:rPr>
              <a:t>text</a:t>
            </a:r>
            <a:r>
              <a:rPr lang="es-MX" sz="1200" b="1" dirty="0">
                <a:latin typeface="Century Gothic" panose="020B0502020202020204" pitchFamily="34" charset="0"/>
              </a:rPr>
              <a:t> </a:t>
            </a:r>
            <a:r>
              <a:rPr lang="es-MX" sz="1200" b="1" dirty="0" err="1">
                <a:latin typeface="Century Gothic" panose="020B0502020202020204" pitchFamily="34" charset="0"/>
              </a:rPr>
              <a:t>from</a:t>
            </a:r>
            <a:r>
              <a:rPr lang="es-MX" sz="1200" b="1" dirty="0">
                <a:latin typeface="Century Gothic" panose="020B0502020202020204" pitchFamily="34" charset="0"/>
              </a:rPr>
              <a:t>:</a:t>
            </a:r>
            <a:r>
              <a:rPr lang="es-MX" sz="1200" b="1" baseline="0" dirty="0">
                <a:latin typeface="Century Gothic" panose="020B0502020202020204" pitchFamily="34" charset="0"/>
              </a:rPr>
              <a:t> </a:t>
            </a:r>
            <a:r>
              <a:rPr lang="es-MX" sz="1200" b="1" dirty="0">
                <a:latin typeface="Century Gothic" panose="020B0502020202020204" pitchFamily="34" charset="0"/>
              </a:rPr>
              <a:t>http://annkemery.com/qual-dataviz/</a:t>
            </a:r>
          </a:p>
          <a:p>
            <a:endParaRPr lang="en-US" sz="1100" dirty="0">
              <a:latin typeface="Century Gothic" panose="020B0502020202020204" pitchFamily="34" charset="0"/>
            </a:endParaRPr>
          </a:p>
          <a:p>
            <a:endParaRPr lang="es-MX" dirty="0">
              <a:latin typeface="Century Gothic" panose="020B0502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sz="1200" b="0" i="0" dirty="0">
                <a:latin typeface="Century Gothic" panose="020B0502020202020204" pitchFamily="34" charset="0"/>
              </a:rPr>
              <a:t>There are different methods and tools to help make sure you have the necessary information to report qualitative results. The “Consolidated criteria for reporting qualitative evaluation (COREQ): a 32-item checklist for interviews and focus groups,” b</a:t>
            </a:r>
            <a:r>
              <a:rPr lang="es-MX" sz="1200" i="0" dirty="0">
                <a:latin typeface="Century Gothic" panose="020B0502020202020204" pitchFamily="34" charset="0"/>
              </a:rPr>
              <a:t>y </a:t>
            </a:r>
            <a:r>
              <a:rPr lang="en-US" sz="1200" i="0" dirty="0">
                <a:latin typeface="Century Gothic" panose="020B0502020202020204" pitchFamily="34" charset="0"/>
              </a:rPr>
              <a:t>Allison Tong, Peter Sainsbury, and Jonathan Craig, </a:t>
            </a:r>
            <a:r>
              <a:rPr lang="en-US" sz="1200" b="0" i="0" dirty="0">
                <a:latin typeface="Century Gothic" panose="020B0502020202020204" pitchFamily="34" charset="0"/>
              </a:rPr>
              <a:t>is a comprehensive and useful tool</a:t>
            </a:r>
            <a:r>
              <a:rPr lang="en-US" sz="1200" b="0" i="1" dirty="0">
                <a:latin typeface="Century Gothic" panose="020B0502020202020204" pitchFamily="34" charset="0"/>
              </a:rPr>
              <a:t>. </a:t>
            </a:r>
            <a:r>
              <a:rPr lang="en-US" sz="1200" b="0" i="0" dirty="0">
                <a:latin typeface="Century Gothic" panose="020B0502020202020204" pitchFamily="34" charset="0"/>
              </a:rPr>
              <a:t>T</a:t>
            </a:r>
            <a:r>
              <a:rPr lang="en-US" sz="1200" i="0" noProof="0" dirty="0">
                <a:latin typeface="Century Gothic" panose="020B0502020202020204" pitchFamily="34" charset="0"/>
              </a:rPr>
              <a:t>his</a:t>
            </a:r>
            <a:r>
              <a:rPr lang="en-US" sz="1200" i="0" dirty="0">
                <a:latin typeface="Century Gothic" panose="020B0502020202020204" pitchFamily="34" charset="0"/>
              </a:rPr>
              <a:t> checklist can used for report writing to improve: the quality of reporting of evaluation, credibility, acceptability, and perception of the quality of the results. </a:t>
            </a:r>
          </a:p>
          <a:p>
            <a:endParaRPr lang="en-US" sz="1200" dirty="0">
              <a:latin typeface="Century Gothic" panose="020B0502020202020204" pitchFamily="34" charset="0"/>
            </a:endParaRPr>
          </a:p>
          <a:p>
            <a:r>
              <a:rPr lang="en-US" sz="1200" noProof="0" dirty="0">
                <a:latin typeface="Century Gothic" panose="020B0502020202020204" pitchFamily="34" charset="0"/>
              </a:rPr>
              <a:t>Qualitative reports are often criticized for not including sufficient detail on the methods; this offers some suggestions to address this issue.</a:t>
            </a:r>
          </a:p>
          <a:p>
            <a:endParaRPr lang="en-US" sz="1200" dirty="0">
              <a:latin typeface="Century Gothic" panose="020B0502020202020204" pitchFamily="34" charset="0"/>
            </a:endParaRPr>
          </a:p>
          <a:p>
            <a:r>
              <a:rPr lang="en-US" sz="1200" b="0" dirty="0">
                <a:latin typeface="Century Gothic" panose="020B0502020202020204" pitchFamily="34" charset="0"/>
              </a:rPr>
              <a:t>[</a:t>
            </a:r>
            <a:r>
              <a:rPr lang="en-US" sz="1200" b="1" dirty="0">
                <a:latin typeface="Century Gothic" panose="020B0502020202020204" pitchFamily="34" charset="0"/>
              </a:rPr>
              <a:t>Instructions: </a:t>
            </a:r>
            <a:r>
              <a:rPr lang="en-US" sz="1200" b="0" dirty="0">
                <a:latin typeface="Century Gothic" panose="020B0502020202020204" pitchFamily="34" charset="0"/>
              </a:rPr>
              <a:t>Review items from the COREQ checklist. Participants should have a copy of it.]</a:t>
            </a:r>
          </a:p>
        </p:txBody>
      </p:sp>
    </p:spTree>
    <p:extLst>
      <p:ext uri="{BB962C8B-B14F-4D97-AF65-F5344CB8AC3E}">
        <p14:creationId xmlns:p14="http://schemas.microsoft.com/office/powerpoint/2010/main" val="21904803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sz="1200" dirty="0">
                <a:latin typeface="Century Gothic" panose="020B0502020202020204" pitchFamily="34" charset="0"/>
              </a:rPr>
              <a:t>[</a:t>
            </a:r>
            <a:r>
              <a:rPr lang="en-US" sz="1200" b="1" dirty="0">
                <a:latin typeface="Century Gothic" panose="020B0502020202020204" pitchFamily="34" charset="0"/>
              </a:rPr>
              <a:t>Instructions: </a:t>
            </a:r>
            <a:r>
              <a:rPr lang="en-US" sz="1200" dirty="0">
                <a:latin typeface="Century Gothic" panose="020B0502020202020204" pitchFamily="34" charset="0"/>
              </a:rPr>
              <a:t>Continue to review items from the checklist.]</a:t>
            </a:r>
            <a:endParaRPr lang="es-MX" dirty="0">
              <a:latin typeface="Century Gothic" panose="020B0502020202020204" pitchFamily="34" charset="0"/>
            </a:endParaRPr>
          </a:p>
        </p:txBody>
      </p:sp>
    </p:spTree>
    <p:extLst>
      <p:ext uri="{BB962C8B-B14F-4D97-AF65-F5344CB8AC3E}">
        <p14:creationId xmlns:p14="http://schemas.microsoft.com/office/powerpoint/2010/main" val="6962572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endParaRPr lang="es-MX" dirty="0">
              <a:latin typeface="Century Gothic" panose="020B0502020202020204" pitchFamily="34" charset="0"/>
            </a:endParaRPr>
          </a:p>
        </p:txBody>
      </p:sp>
    </p:spTree>
    <p:extLst>
      <p:ext uri="{BB962C8B-B14F-4D97-AF65-F5344CB8AC3E}">
        <p14:creationId xmlns:p14="http://schemas.microsoft.com/office/powerpoint/2010/main" val="6885724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sz="1200" dirty="0">
                <a:latin typeface="Century Gothic" panose="020B0502020202020204" pitchFamily="34" charset="0"/>
              </a:rPr>
              <a:t>When the results of the qualitative evaluation are presented, the following aspects must be very clear.</a:t>
            </a:r>
          </a:p>
        </p:txBody>
      </p:sp>
    </p:spTree>
    <p:extLst>
      <p:ext uri="{BB962C8B-B14F-4D97-AF65-F5344CB8AC3E}">
        <p14:creationId xmlns:p14="http://schemas.microsoft.com/office/powerpoint/2010/main" val="25299818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sz="1200" dirty="0">
                <a:latin typeface="Century Gothic" panose="020B0502020202020204" pitchFamily="34" charset="0"/>
              </a:rPr>
              <a:t>This slide shows what the methods section of a qualitative report should contain.</a:t>
            </a:r>
          </a:p>
          <a:p>
            <a:endParaRPr lang="en-US" sz="1200" dirty="0">
              <a:latin typeface="Century Gothic" panose="020B0502020202020204" pitchFamily="34" charset="0"/>
            </a:endParaRPr>
          </a:p>
          <a:p>
            <a:r>
              <a:rPr lang="en-US" sz="1200" b="1" dirty="0">
                <a:latin typeface="Century Gothic" panose="020B0502020202020204" pitchFamily="34" charset="0"/>
              </a:rPr>
              <a:t>Setting</a:t>
            </a:r>
            <a:r>
              <a:rPr lang="en-US" sz="1200" dirty="0">
                <a:latin typeface="Century Gothic" panose="020B0502020202020204" pitchFamily="34" charset="0"/>
              </a:rPr>
              <a:t>: Evaluators should describe the context in which data are collected because it highlights the reason why participants responded in a particular way. </a:t>
            </a:r>
          </a:p>
          <a:p>
            <a:endParaRPr lang="en-US" sz="1200" dirty="0">
              <a:latin typeface="Century Gothic" panose="020B0502020202020204" pitchFamily="34" charset="0"/>
            </a:endParaRPr>
          </a:p>
          <a:p>
            <a:r>
              <a:rPr lang="en-US" sz="1200" dirty="0">
                <a:latin typeface="Century Gothic" panose="020B0502020202020204" pitchFamily="34" charset="0"/>
              </a:rPr>
              <a:t>The </a:t>
            </a:r>
            <a:r>
              <a:rPr lang="en-US" sz="1200" b="1" dirty="0">
                <a:latin typeface="Century Gothic" panose="020B0502020202020204" pitchFamily="34" charset="0"/>
              </a:rPr>
              <a:t>presence of non-participants </a:t>
            </a:r>
            <a:r>
              <a:rPr lang="en-US" sz="1200" dirty="0">
                <a:latin typeface="Century Gothic" panose="020B0502020202020204" pitchFamily="34" charset="0"/>
              </a:rPr>
              <a:t>during interviews or focus groups should be reported because it can also affect the opinions expressed by participants. For example, parent interviewees might be reluctant to discuss sensitive subject if their children are present. </a:t>
            </a:r>
          </a:p>
          <a:p>
            <a:endParaRPr lang="en-US" sz="1200" dirty="0">
              <a:latin typeface="Century Gothic" panose="020B0502020202020204" pitchFamily="34" charset="0"/>
            </a:endParaRPr>
          </a:p>
          <a:p>
            <a:r>
              <a:rPr lang="en-US" sz="1200" b="1" dirty="0">
                <a:latin typeface="Century Gothic" panose="020B0502020202020204" pitchFamily="34" charset="0"/>
              </a:rPr>
              <a:t>Participant characteristics</a:t>
            </a:r>
            <a:r>
              <a:rPr lang="en-US" sz="1200" dirty="0">
                <a:latin typeface="Century Gothic" panose="020B0502020202020204" pitchFamily="34" charset="0"/>
              </a:rPr>
              <a:t>, such as basic demographic data, should be reported, so readers can consider the relevance of the findings and interpretations of a given situation (Allison Tong, Peter Sainsbury, and Jonathan Craig, p. 356, ).</a:t>
            </a:r>
            <a:endParaRPr lang="es-MX" sz="1400" dirty="0">
              <a:latin typeface="Century Gothic" panose="020B0502020202020204" pitchFamily="34" charset="0"/>
            </a:endParaRPr>
          </a:p>
        </p:txBody>
      </p:sp>
    </p:spTree>
    <p:extLst>
      <p:ext uri="{BB962C8B-B14F-4D97-AF65-F5344CB8AC3E}">
        <p14:creationId xmlns:p14="http://schemas.microsoft.com/office/powerpoint/2010/main" val="19920658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pPr>
              <a:buNone/>
            </a:pPr>
            <a:r>
              <a:rPr lang="es-MX" sz="1200" b="1" dirty="0">
                <a:latin typeface="Century Gothic" panose="020B0502020202020204" pitchFamily="34" charset="0"/>
              </a:rPr>
              <a:t>Data </a:t>
            </a:r>
            <a:r>
              <a:rPr lang="en-US" sz="1200" b="1" noProof="0" dirty="0">
                <a:latin typeface="Century Gothic" panose="020B0502020202020204" pitchFamily="34" charset="0"/>
              </a:rPr>
              <a:t>collection</a:t>
            </a:r>
            <a:r>
              <a:rPr lang="es-MX" sz="1200" dirty="0">
                <a:latin typeface="Century Gothic" panose="020B0502020202020204" pitchFamily="34" charset="0"/>
              </a:rPr>
              <a:t>: </a:t>
            </a:r>
            <a:r>
              <a:rPr lang="en-US" sz="1200" dirty="0">
                <a:latin typeface="Century Gothic" panose="020B0502020202020204" pitchFamily="34" charset="0"/>
              </a:rPr>
              <a:t>The questions and prompts used in data collection should enhance the readers’ understanding of the evaluator’s focus, and enable the readers to assess whether participants were encouraged to openly convey their viewpoints. </a:t>
            </a:r>
          </a:p>
          <a:p>
            <a:endParaRPr lang="en-US" sz="1200" dirty="0">
              <a:latin typeface="Century Gothic" panose="020B0502020202020204" pitchFamily="34" charset="0"/>
            </a:endParaRPr>
          </a:p>
          <a:p>
            <a:r>
              <a:rPr lang="en-US" sz="1200" dirty="0">
                <a:latin typeface="Century Gothic" panose="020B0502020202020204" pitchFamily="34" charset="0"/>
              </a:rPr>
              <a:t>Evaluators should also report if repeated interviews were conducted, as this can influence the rapport developed between the evaluators and participants and therefore affect the richness of data obtained. </a:t>
            </a:r>
          </a:p>
          <a:p>
            <a:endParaRPr lang="en-US" sz="1200" dirty="0">
              <a:latin typeface="Century Gothic" panose="020B0502020202020204" pitchFamily="34" charset="0"/>
            </a:endParaRPr>
          </a:p>
          <a:p>
            <a:r>
              <a:rPr lang="en-US" sz="1200" dirty="0">
                <a:latin typeface="Century Gothic" panose="020B0502020202020204" pitchFamily="34" charset="0"/>
              </a:rPr>
              <a:t>The method used to record the participants’ words should be reported. Generally, audio recording and transcription reflect the participants’ views more accurately than contemporaneous evaluator’s notes—more so, if participants checked their own transcript for accuracy.</a:t>
            </a:r>
          </a:p>
          <a:p>
            <a:endParaRPr lang="en-US" sz="1200" dirty="0">
              <a:latin typeface="Century Gothic" panose="020B0502020202020204" pitchFamily="34" charset="0"/>
            </a:endParaRPr>
          </a:p>
          <a:p>
            <a:r>
              <a:rPr lang="en-US" sz="1200" dirty="0">
                <a:latin typeface="Century Gothic" panose="020B0502020202020204" pitchFamily="34" charset="0"/>
              </a:rPr>
              <a:t>Any reasons for not recording audio should be provided. In addition, field notes maintain contextual details and nonverbal expressions for data analysis and interpretation.</a:t>
            </a:r>
          </a:p>
          <a:p>
            <a:endParaRPr lang="en-US" sz="1200" dirty="0">
              <a:latin typeface="Century Gothic" panose="020B0502020202020204" pitchFamily="34" charset="0"/>
            </a:endParaRPr>
          </a:p>
          <a:p>
            <a:r>
              <a:rPr lang="en-US" sz="1200" dirty="0">
                <a:latin typeface="Century Gothic" panose="020B0502020202020204" pitchFamily="34" charset="0"/>
              </a:rPr>
              <a:t>Duration of the interview or focus group should be reported, as this affects the amount of data obtained. Evaluators should also clarify whether participants were recruited until no new relevant knowledge was being obtained from new participants (data saturation).</a:t>
            </a:r>
            <a:endParaRPr lang="es-MX" sz="1200" dirty="0">
              <a:latin typeface="Century Gothic" panose="020B0502020202020204" pitchFamily="34" charset="0"/>
            </a:endParaRPr>
          </a:p>
        </p:txBody>
      </p:sp>
    </p:spTree>
    <p:extLst>
      <p:ext uri="{BB962C8B-B14F-4D97-AF65-F5344CB8AC3E}">
        <p14:creationId xmlns:p14="http://schemas.microsoft.com/office/powerpoint/2010/main" val="30104162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endParaRPr lang="es-MX" dirty="0">
              <a:latin typeface="Century Gothic" panose="020B0502020202020204" pitchFamily="34" charset="0"/>
            </a:endParaRPr>
          </a:p>
        </p:txBody>
      </p:sp>
    </p:spTree>
    <p:extLst>
      <p:ext uri="{BB962C8B-B14F-4D97-AF65-F5344CB8AC3E}">
        <p14:creationId xmlns:p14="http://schemas.microsoft.com/office/powerpoint/2010/main" val="3858695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b="1" dirty="0">
                <a:latin typeface="Century Gothic" panose="020B0502020202020204" pitchFamily="34" charset="0"/>
              </a:rPr>
              <a:t>Data analysis: </a:t>
            </a:r>
            <a:r>
              <a:rPr lang="en-US" dirty="0">
                <a:latin typeface="Century Gothic" panose="020B0502020202020204" pitchFamily="34" charset="0"/>
              </a:rPr>
              <a:t>Specifying the use of multiple coders or other methods of triangulation can indicate a broader and more complex understanding of what is being evaluated. </a:t>
            </a:r>
          </a:p>
          <a:p>
            <a:endParaRPr lang="en-US" dirty="0">
              <a:latin typeface="Century Gothic" panose="020B0502020202020204" pitchFamily="34" charset="0"/>
            </a:endParaRPr>
          </a:p>
          <a:p>
            <a:r>
              <a:rPr lang="en-US" dirty="0">
                <a:latin typeface="Century Gothic" panose="020B0502020202020204" pitchFamily="34" charset="0"/>
              </a:rPr>
              <a:t>The credibility of the findings can be assessed if the process of coding (selecting significant sections from participant statements) and the derivation and identification of themes are made explicit. Descriptions of coding and memoing demonstrate how the evaluator perceived, examined, and developed their understanding of the data [17, 19]. </a:t>
            </a:r>
          </a:p>
          <a:p>
            <a:endParaRPr lang="en-US" dirty="0">
              <a:latin typeface="Century Gothic" panose="020B0502020202020204" pitchFamily="34" charset="0"/>
            </a:endParaRPr>
          </a:p>
          <a:p>
            <a:r>
              <a:rPr lang="en-US" dirty="0">
                <a:latin typeface="Century Gothic" panose="020B0502020202020204" pitchFamily="34" charset="0"/>
              </a:rPr>
              <a:t>Evaluators sometimes use software packages to assist </a:t>
            </a:r>
            <a:r>
              <a:rPr lang="en-US" strike="noStrike" dirty="0">
                <a:latin typeface="Century Gothic" panose="020B0502020202020204" pitchFamily="34" charset="0"/>
              </a:rPr>
              <a:t>with</a:t>
            </a:r>
            <a:r>
              <a:rPr lang="en-US" dirty="0">
                <a:latin typeface="Century Gothic" panose="020B0502020202020204" pitchFamily="34" charset="0"/>
              </a:rPr>
              <a:t> storage, searching, and coding of qualitative data. </a:t>
            </a:r>
          </a:p>
          <a:p>
            <a:endParaRPr lang="en-US" dirty="0">
              <a:latin typeface="Century Gothic" panose="020B0502020202020204" pitchFamily="34" charset="0"/>
            </a:endParaRPr>
          </a:p>
          <a:p>
            <a:r>
              <a:rPr lang="en-US" dirty="0">
                <a:latin typeface="Century Gothic" panose="020B0502020202020204" pitchFamily="34" charset="0"/>
              </a:rPr>
              <a:t>In addition, obtaining feedback from participants on the evaluation findings adds validity to the evaluation’s interpretations by ensuring that the participants’ own meanings and perspectives are represented, and not curtailed by the evaluations’ own agenda and knowledge [23] (p. 356).</a:t>
            </a:r>
            <a:endParaRPr lang="es-MX" dirty="0">
              <a:latin typeface="Century Gothic" panose="020B0502020202020204" pitchFamily="34" charset="0"/>
            </a:endParaRPr>
          </a:p>
        </p:txBody>
      </p:sp>
    </p:spTree>
    <p:extLst>
      <p:ext uri="{BB962C8B-B14F-4D97-AF65-F5344CB8AC3E}">
        <p14:creationId xmlns:p14="http://schemas.microsoft.com/office/powerpoint/2010/main" val="1693126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dirty="0">
                <a:latin typeface="Century Gothic" panose="020B0502020202020204" pitchFamily="34" charset="0"/>
              </a:rPr>
              <a:t>Evaluators sometimes use software packages to assist </a:t>
            </a:r>
            <a:r>
              <a:rPr lang="en-US" strike="noStrike" dirty="0">
                <a:latin typeface="Century Gothic" panose="020B0502020202020204" pitchFamily="34" charset="0"/>
              </a:rPr>
              <a:t>with</a:t>
            </a:r>
            <a:r>
              <a:rPr lang="en-US" dirty="0">
                <a:latin typeface="Century Gothic" panose="020B0502020202020204" pitchFamily="34" charset="0"/>
              </a:rPr>
              <a:t> storage, </a:t>
            </a:r>
            <a:r>
              <a:rPr lang="en-US" u="none" dirty="0">
                <a:latin typeface="Century Gothic" panose="020B0502020202020204" pitchFamily="34" charset="0"/>
              </a:rPr>
              <a:t>search, and </a:t>
            </a:r>
            <a:r>
              <a:rPr lang="en-US" dirty="0">
                <a:latin typeface="Century Gothic" panose="020B0502020202020204" pitchFamily="34" charset="0"/>
              </a:rPr>
              <a:t>coding of qualitative data. In addition, obtaining feedback from participants on the evaluation findings adds validity to the evaluation’s interpretations by ensuring that the participants’ own meanings and perspectives are represented, and not curtailed by the evaluations’ own agenda and knowledge [23] (p. 356).</a:t>
            </a:r>
            <a:endParaRPr lang="es-MX" dirty="0">
              <a:latin typeface="Century Gothic" panose="020B0502020202020204" pitchFamily="34" charset="0"/>
            </a:endParaRPr>
          </a:p>
        </p:txBody>
      </p:sp>
    </p:spTree>
    <p:extLst>
      <p:ext uri="{BB962C8B-B14F-4D97-AF65-F5344CB8AC3E}">
        <p14:creationId xmlns:p14="http://schemas.microsoft.com/office/powerpoint/2010/main" val="39224285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endParaRPr lang="es-MX" dirty="0">
              <a:latin typeface="Century Gothic" panose="020B0502020202020204" pitchFamily="34" charset="0"/>
            </a:endParaRPr>
          </a:p>
        </p:txBody>
      </p:sp>
    </p:spTree>
    <p:extLst>
      <p:ext uri="{BB962C8B-B14F-4D97-AF65-F5344CB8AC3E}">
        <p14:creationId xmlns:p14="http://schemas.microsoft.com/office/powerpoint/2010/main" val="14749443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noProof="0" dirty="0">
                <a:latin typeface="Century Gothic" panose="020B0502020202020204" pitchFamily="34" charset="0"/>
              </a:rPr>
              <a:t>Now, we are going to review a report to put into practice what we have just discussed.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fontScale="70000" lnSpcReduction="20000"/>
          </a:bodyPr>
          <a:lstStyle/>
          <a:p>
            <a:pPr defTabSz="867491">
              <a:defRPr/>
            </a:pPr>
            <a:r>
              <a:rPr lang="en-US" sz="1200" i="0" dirty="0">
                <a:latin typeface="Century Gothic" panose="020B0502020202020204" pitchFamily="34" charset="0"/>
              </a:rPr>
              <a:t>[</a:t>
            </a:r>
            <a:r>
              <a:rPr lang="en-US" sz="1200" b="1" i="0" dirty="0">
                <a:latin typeface="Century Gothic" panose="020B0502020202020204" pitchFamily="34" charset="0"/>
              </a:rPr>
              <a:t>Activity  (35 minutes):</a:t>
            </a:r>
            <a:br>
              <a:rPr lang="en-US" sz="1200" b="1" i="0" dirty="0">
                <a:latin typeface="Century Gothic" panose="020B0502020202020204" pitchFamily="34" charset="0"/>
              </a:rPr>
            </a:br>
            <a:endParaRPr lang="en-US" sz="1200" b="1" i="0" dirty="0">
              <a:latin typeface="Century Gothic" panose="020B0502020202020204" pitchFamily="34" charset="0"/>
            </a:endParaRPr>
          </a:p>
          <a:p>
            <a:r>
              <a:rPr lang="en-US" sz="1200" b="1" dirty="0">
                <a:latin typeface="Century Gothic" panose="020B0502020202020204" pitchFamily="34" charset="0"/>
              </a:rPr>
              <a:t>Instructions</a:t>
            </a:r>
            <a:r>
              <a:rPr lang="en-US" sz="1200" dirty="0">
                <a:latin typeface="Century Gothic" panose="020B0502020202020204" pitchFamily="34" charset="0"/>
              </a:rPr>
              <a:t>. </a:t>
            </a:r>
            <a:r>
              <a:rPr lang="en-US" sz="1200" kern="1200" dirty="0">
                <a:solidFill>
                  <a:schemeClr val="tx1"/>
                </a:solidFill>
                <a:effectLst/>
                <a:latin typeface="Century Gothic" panose="020B0502020202020204" pitchFamily="34" charset="0"/>
                <a:ea typeface="+mn-ea"/>
                <a:cs typeface="+mn-cs"/>
              </a:rPr>
              <a:t>The full group will be divided into small groups of four. Each group will be asked to answer one “question,” i.e., will examine whether the report follows the checklist in one domain of the COREQ. Two teams may answer the same question if there are more than three teams. </a:t>
            </a:r>
          </a:p>
          <a:p>
            <a:endParaRPr lang="en-US" sz="1200" kern="1200" dirty="0">
              <a:solidFill>
                <a:schemeClr val="tx1"/>
              </a:solidFill>
              <a:effectLst/>
              <a:latin typeface="Century Gothic" panose="020B0502020202020204" pitchFamily="34" charset="0"/>
              <a:ea typeface="+mn-ea"/>
              <a:cs typeface="+mn-cs"/>
            </a:endParaRPr>
          </a:p>
          <a:p>
            <a:r>
              <a:rPr lang="en-US" sz="1200" kern="1200" dirty="0">
                <a:solidFill>
                  <a:schemeClr val="tx1"/>
                </a:solidFill>
                <a:effectLst/>
                <a:latin typeface="Century Gothic" panose="020B0502020202020204" pitchFamily="34" charset="0"/>
                <a:ea typeface="+mn-ea"/>
                <a:cs typeface="+mn-cs"/>
              </a:rPr>
              <a:t>They will be given 10 minutes to find the information individually (each person in the team will have a copy of the report). </a:t>
            </a:r>
          </a:p>
          <a:p>
            <a:endParaRPr lang="en-US" sz="1200" kern="1200" dirty="0">
              <a:solidFill>
                <a:schemeClr val="tx1"/>
              </a:solidFill>
              <a:effectLst/>
              <a:latin typeface="Century Gothic" panose="020B0502020202020204" pitchFamily="34" charset="0"/>
              <a:ea typeface="+mn-ea"/>
              <a:cs typeface="+mn-cs"/>
            </a:endParaRPr>
          </a:p>
          <a:p>
            <a:r>
              <a:rPr lang="en-US" sz="1200" kern="1200" dirty="0">
                <a:solidFill>
                  <a:schemeClr val="tx1"/>
                </a:solidFill>
                <a:effectLst/>
                <a:latin typeface="Century Gothic" panose="020B0502020202020204" pitchFamily="34" charset="0"/>
                <a:ea typeface="+mn-ea"/>
                <a:cs typeface="+mn-cs"/>
              </a:rPr>
              <a:t>Then they have 10 minutes to share answers within their groups on whether these domains are reported in the example provided. </a:t>
            </a:r>
          </a:p>
          <a:p>
            <a:endParaRPr lang="en-US" sz="1200" kern="1200" dirty="0">
              <a:solidFill>
                <a:schemeClr val="tx1"/>
              </a:solidFill>
              <a:effectLst/>
              <a:latin typeface="Century Gothic" panose="020B0502020202020204" pitchFamily="34" charset="0"/>
              <a:ea typeface="+mn-ea"/>
              <a:cs typeface="+mn-cs"/>
            </a:endParaRPr>
          </a:p>
          <a:p>
            <a:r>
              <a:rPr lang="en-US" sz="1200" kern="1200" dirty="0">
                <a:solidFill>
                  <a:schemeClr val="tx1"/>
                </a:solidFill>
                <a:effectLst/>
                <a:latin typeface="Century Gothic" panose="020B0502020202020204" pitchFamily="34" charset="0"/>
                <a:ea typeface="+mn-ea"/>
                <a:cs typeface="+mn-cs"/>
              </a:rPr>
              <a:t>In plenary, the full group will then discuss whether the qualitative reporting fulfills the requirements of each COREQ domain. If they do not, the group will suggest how the evaluation report could be revised to fulfill the missing requirements</a:t>
            </a:r>
            <a:r>
              <a:rPr lang="en-US" sz="1200" dirty="0">
                <a:latin typeface="Century Gothic" panose="020B0502020202020204" pitchFamily="34" charset="0"/>
              </a:rPr>
              <a:t>.]</a:t>
            </a:r>
          </a:p>
          <a:p>
            <a:endParaRPr lang="en-US" sz="1200" dirty="0">
              <a:latin typeface="Century Gothic" panose="020B0502020202020204" pitchFamily="34" charset="0"/>
            </a:endParaRPr>
          </a:p>
          <a:p>
            <a:r>
              <a:rPr lang="en-US" sz="1200" dirty="0">
                <a:latin typeface="Century Gothic" panose="020B0502020202020204" pitchFamily="34" charset="0"/>
              </a:rPr>
              <a:t>[Wrap-up the activity by explaining central versus peripheral results as follows.]</a:t>
            </a:r>
            <a:endParaRPr lang="es-MX" sz="1200" dirty="0">
              <a:latin typeface="Century Gothic" panose="020B0502020202020204" pitchFamily="34" charset="0"/>
            </a:endParaRPr>
          </a:p>
          <a:p>
            <a:endParaRPr lang="en-US" sz="1200" dirty="0">
              <a:latin typeface="Century Gothic" panose="020B0502020202020204" pitchFamily="34" charset="0"/>
            </a:endParaRPr>
          </a:p>
          <a:p>
            <a:r>
              <a:rPr lang="en-US" sz="1200" dirty="0">
                <a:latin typeface="Century Gothic" panose="020B0502020202020204" pitchFamily="34" charset="0"/>
              </a:rPr>
              <a:t>One of the most complicated elements in qualitative evaluation is the selection of results to be presented in the report. Even if the evaluation has already cast findings and results, the qualitative report must include carefully and effectively selected findings to be reported. It is impossible to report all of the findings, since the resulting report would be too long.</a:t>
            </a:r>
          </a:p>
          <a:p>
            <a:endParaRPr lang="en-US" sz="1200" dirty="0">
              <a:latin typeface="Century Gothic" panose="020B0502020202020204" pitchFamily="34" charset="0"/>
            </a:endParaRPr>
          </a:p>
          <a:p>
            <a:r>
              <a:rPr lang="en-US" sz="1200" dirty="0">
                <a:latin typeface="Century Gothic" panose="020B0502020202020204" pitchFamily="34" charset="0"/>
              </a:rPr>
              <a:t>The results to be presented can be divided into two types: central and peripheral (or not central). The central findings are those that clearly and directly answer the evaluation questions, supported by evidence from the subjects that participated in the evaluation; these results must be highlighted. Because they are central, the recommendations to the program will be built on them.</a:t>
            </a:r>
          </a:p>
          <a:p>
            <a:endParaRPr lang="en-US" sz="1200" dirty="0">
              <a:latin typeface="Century Gothic" panose="020B0502020202020204" pitchFamily="34" charset="0"/>
            </a:endParaRPr>
          </a:p>
          <a:p>
            <a:r>
              <a:rPr lang="en-US" sz="1200" dirty="0">
                <a:latin typeface="Century Gothic" panose="020B0502020202020204" pitchFamily="34" charset="0"/>
              </a:rPr>
              <a:t>The peripheral (or not central) results are those notable results that—even if they were found in the field—do not directly answer the evaluation questions or lend themselves to a recommendation during the current period of evaluation. In some cases, these notable or peripheral results are reported and end up leading to major evaluation.</a:t>
            </a:r>
          </a:p>
          <a:p>
            <a:endParaRPr lang="en-US" sz="1200" dirty="0">
              <a:latin typeface="Century Gothic" panose="020B0502020202020204" pitchFamily="34" charset="0"/>
            </a:endParaRPr>
          </a:p>
          <a:p>
            <a:r>
              <a:rPr lang="en-US" sz="1200" dirty="0">
                <a:latin typeface="Century Gothic" panose="020B0502020202020204" pitchFamily="34" charset="0"/>
              </a:rPr>
              <a:t>For example, in an evaluation of a program that fights poverty in elderly adults, abuse of authority toward them has been found in a notable way by one promoter of the program. This was an isolated case that attracted the evaluators’ attention because it seemed so rare compared to the data obtained in many other communities. The case was reported and it was suggested that the program explore the existence of other possible cases, but in no way was this case presented as a central finding of the program, because it occurred in an atypical way.</a:t>
            </a:r>
          </a:p>
          <a:p>
            <a:endParaRPr lang="en-US" sz="1200" dirty="0">
              <a:latin typeface="Century Gothic" panose="020B0502020202020204" pitchFamily="34" charset="0"/>
            </a:endParaRPr>
          </a:p>
          <a:p>
            <a:r>
              <a:rPr lang="en-US" sz="1200" dirty="0">
                <a:latin typeface="Century Gothic" panose="020B0502020202020204" pitchFamily="34" charset="0"/>
              </a:rPr>
              <a:t>It is important not to confuse the central findings with what is found to be repeated most often. Rather, we look for the data that offers a profound and detailed explanation of the phenomenon.</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35</a:t>
            </a:fld>
            <a:endParaRPr lang="en-US" dirty="0">
              <a:latin typeface="Century Gothic" panose="020B0502020202020204" pitchFamily="34" charset="0"/>
            </a:endParaRPr>
          </a:p>
        </p:txBody>
      </p:sp>
    </p:spTree>
    <p:extLst>
      <p:ext uri="{BB962C8B-B14F-4D97-AF65-F5344CB8AC3E}">
        <p14:creationId xmlns:p14="http://schemas.microsoft.com/office/powerpoint/2010/main" val="2372261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0513" y="1200150"/>
            <a:ext cx="4194175" cy="3240088"/>
          </a:xfrm>
          <a:prstGeom prst="rect">
            <a:avLst/>
          </a:prstGeom>
          <a:noFill/>
          <a:ln w="12700">
            <a:solidFill>
              <a:prstClr val="black"/>
            </a:solidFill>
          </a:ln>
        </p:spPr>
      </p:sp>
      <p:sp>
        <p:nvSpPr>
          <p:cNvPr id="3" name="Notes Placeholder 2"/>
          <p:cNvSpPr>
            <a:spLocks noGrp="1"/>
          </p:cNvSpPr>
          <p:nvPr>
            <p:ph type="body" idx="1"/>
          </p:nvPr>
        </p:nvSpPr>
        <p:spPr>
          <a:xfrm>
            <a:off x="731838" y="4621213"/>
            <a:ext cx="5851525" cy="3779837"/>
          </a:xfrm>
          <a:prstGeom prst="rect">
            <a:avLst/>
          </a:prstGeom>
        </p:spPr>
        <p:txBody>
          <a:bodyPr/>
          <a:lstStyle/>
          <a:p>
            <a:r>
              <a:rPr lang="en-US" dirty="0">
                <a:latin typeface="Century Gothic" panose="020B0502020202020204" pitchFamily="34" charset="0"/>
              </a:rPr>
              <a:t>Once the report is delivered to the funders, you expect that it is going to go through a grueling review process before it is accepted and disseminated. </a:t>
            </a:r>
          </a:p>
        </p:txBody>
      </p:sp>
    </p:spTree>
    <p:extLst>
      <p:ext uri="{BB962C8B-B14F-4D97-AF65-F5344CB8AC3E}">
        <p14:creationId xmlns:p14="http://schemas.microsoft.com/office/powerpoint/2010/main" val="32769407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fontScale="92500" lnSpcReduction="20000"/>
          </a:bodyPr>
          <a:lstStyle/>
          <a:p>
            <a:r>
              <a:rPr lang="en-US" sz="1200" dirty="0">
                <a:latin typeface="Century Gothic" panose="020B0502020202020204" pitchFamily="34" charset="0"/>
              </a:rPr>
              <a:t>Once the report has been delivered, it is very important to take into account that qualitative methodology will not use the same tools to demonstrate the internal and external validity as quantitative methods.</a:t>
            </a:r>
          </a:p>
          <a:p>
            <a:endParaRPr lang="en-US" sz="1200" dirty="0">
              <a:latin typeface="Century Gothic" panose="020B0502020202020204" pitchFamily="34" charset="0"/>
            </a:endParaRPr>
          </a:p>
          <a:p>
            <a:r>
              <a:rPr lang="en-US" sz="1200" dirty="0">
                <a:latin typeface="Century Gothic" panose="020B0502020202020204" pitchFamily="34" charset="0"/>
              </a:rPr>
              <a:t>As was seen in previous sessions, it is important to sustain only the recommendations of the central findings of the evaluation.</a:t>
            </a:r>
          </a:p>
          <a:p>
            <a:endParaRPr lang="en-US" sz="1200" dirty="0">
              <a:latin typeface="Century Gothic" panose="020B0502020202020204" pitchFamily="34" charset="0"/>
            </a:endParaRPr>
          </a:p>
          <a:p>
            <a:r>
              <a:rPr lang="en-US" sz="1200" dirty="0">
                <a:latin typeface="Century Gothic" panose="020B0502020202020204" pitchFamily="34" charset="0"/>
              </a:rPr>
              <a:t>One way to obtain external validity, or what </a:t>
            </a:r>
            <a:r>
              <a:rPr lang="en-US" sz="1200" dirty="0" err="1">
                <a:latin typeface="Century Gothic" panose="020B0502020202020204" pitchFamily="34" charset="0"/>
              </a:rPr>
              <a:t>Malterud</a:t>
            </a:r>
            <a:r>
              <a:rPr lang="en-US" sz="1200" dirty="0">
                <a:latin typeface="Century Gothic" panose="020B0502020202020204" pitchFamily="34" charset="0"/>
              </a:rPr>
              <a:t> (2001) calls transferability, is to present the users and program operators with the results and receive feedback from them. You addressed this in the trustworthiness session.</a:t>
            </a:r>
          </a:p>
          <a:p>
            <a:endParaRPr lang="en-US" sz="1200" dirty="0">
              <a:latin typeface="Century Gothic" panose="020B0502020202020204" pitchFamily="34" charset="0"/>
            </a:endParaRPr>
          </a:p>
          <a:p>
            <a:r>
              <a:rPr lang="en-US" sz="1200" dirty="0">
                <a:latin typeface="Century Gothic" panose="020B0502020202020204" pitchFamily="34" charset="0"/>
              </a:rPr>
              <a:t>The reports delivered to financing agencies and governments are generally revised by the readers. Some of them have experience in the qualitative methods, but others do not. It is important to present the report in such a way that external evaluation agents can understand it. It is also important to document the changes made to the report.</a:t>
            </a:r>
          </a:p>
          <a:p>
            <a:endParaRPr lang="en-US" sz="1200" dirty="0">
              <a:latin typeface="Century Gothic" panose="020B0502020202020204" pitchFamily="34" charset="0"/>
            </a:endParaRPr>
          </a:p>
          <a:p>
            <a:r>
              <a:rPr lang="en-US" sz="1200" dirty="0">
                <a:latin typeface="Century Gothic" panose="020B0502020202020204" pitchFamily="34" charset="0"/>
              </a:rPr>
              <a:t>It is recommended that expectations be established, from the beginning, on how comments will be made, where observations will be located in the report, and what modifications will be made in response to comments, in order to give the reviewer an exact answer. </a:t>
            </a:r>
          </a:p>
          <a:p>
            <a:endParaRPr lang="es-MX" sz="1200" dirty="0">
              <a:latin typeface="Century Gothic" panose="020B0502020202020204" pitchFamily="34" charset="0"/>
            </a:endParaRPr>
          </a:p>
          <a:p>
            <a:r>
              <a:rPr lang="en-US" sz="1200" dirty="0">
                <a:latin typeface="Century Gothic" panose="020B0502020202020204" pitchFamily="34" charset="0"/>
              </a:rPr>
              <a:t>From: </a:t>
            </a:r>
            <a:r>
              <a:rPr lang="en-US" sz="1200" dirty="0" err="1">
                <a:latin typeface="Century Gothic" panose="020B0502020202020204" pitchFamily="34" charset="0"/>
              </a:rPr>
              <a:t>Malterud</a:t>
            </a:r>
            <a:r>
              <a:rPr lang="en-US" sz="1200" dirty="0">
                <a:latin typeface="Century Gothic" panose="020B0502020202020204" pitchFamily="34" charset="0"/>
              </a:rPr>
              <a:t>, K. (2001). </a:t>
            </a:r>
            <a:r>
              <a:rPr lang="en-US" sz="1200" u="none" dirty="0">
                <a:latin typeface="Century Gothic" panose="020B0502020202020204" pitchFamily="34" charset="0"/>
              </a:rPr>
              <a:t>Qualitative Evaluation: standards, challenges, and guidelines. </a:t>
            </a:r>
            <a:r>
              <a:rPr lang="es-MX" sz="1200" i="1" dirty="0" err="1">
                <a:latin typeface="Century Gothic" panose="020B0502020202020204" pitchFamily="34" charset="0"/>
              </a:rPr>
              <a:t>The</a:t>
            </a:r>
            <a:r>
              <a:rPr lang="es-MX" sz="1200" i="1" dirty="0">
                <a:latin typeface="Century Gothic" panose="020B0502020202020204" pitchFamily="34" charset="0"/>
              </a:rPr>
              <a:t> Lancet; c</a:t>
            </a:r>
            <a:r>
              <a:rPr lang="es-MX" sz="1200" dirty="0">
                <a:latin typeface="Century Gothic" panose="020B0502020202020204" pitchFamily="34" charset="0"/>
              </a:rPr>
              <a:t>ol. 358: 483–488.</a:t>
            </a:r>
            <a:endParaRPr lang="en-US" sz="1200" dirty="0">
              <a:latin typeface="Century Gothic" panose="020B0502020202020204" pitchFamily="34" charset="0"/>
            </a:endParaRPr>
          </a:p>
          <a:p>
            <a:endParaRPr lang="en-US" sz="1200" b="1" dirty="0">
              <a:latin typeface="Century Gothic" panose="020B0502020202020204" pitchFamily="34" charset="0"/>
            </a:endParaRPr>
          </a:p>
          <a:p>
            <a:r>
              <a:rPr lang="en-US" sz="1200" b="1" dirty="0">
                <a:latin typeface="Century Gothic" panose="020B0502020202020204" pitchFamily="34" charset="0"/>
              </a:rPr>
              <a:t>Transferability</a:t>
            </a:r>
            <a:r>
              <a:rPr lang="en-US" sz="1200" dirty="0">
                <a:latin typeface="Century Gothic" panose="020B0502020202020204" pitchFamily="34" charset="0"/>
              </a:rPr>
              <a:t>. Metaphor = external validity. The range and limitations for application of the study findings, beyond the context in which the study was done. The findings from a qualitative study are not thought of as facts that are applicable to the population at large, but rather as descriptions, notions, or theories applicable within a specified setting. </a:t>
            </a:r>
            <a:endParaRPr lang="en-US" sz="14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37</a:t>
            </a:fld>
            <a:endParaRPr lang="en-US" dirty="0">
              <a:latin typeface="Century Gothic" panose="020B0502020202020204" pitchFamily="34" charset="0"/>
            </a:endParaRPr>
          </a:p>
        </p:txBody>
      </p:sp>
    </p:spTree>
    <p:extLst>
      <p:ext uri="{BB962C8B-B14F-4D97-AF65-F5344CB8AC3E}">
        <p14:creationId xmlns:p14="http://schemas.microsoft.com/office/powerpoint/2010/main" val="13762460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sz="1200" dirty="0">
                <a:latin typeface="Century Gothic" panose="020B0502020202020204" pitchFamily="34" charset="0"/>
              </a:rPr>
              <a:t>Recommendations must always be based on the evidence that has been collected in the study. They can also be supported by literature, but cannot be derived completely from the literature.</a:t>
            </a:r>
          </a:p>
          <a:p>
            <a:endParaRPr lang="en-US" sz="1200" dirty="0">
              <a:latin typeface="Century Gothic" panose="020B0502020202020204" pitchFamily="34" charset="0"/>
            </a:endParaRPr>
          </a:p>
          <a:p>
            <a:r>
              <a:rPr lang="en-US" sz="1200" dirty="0">
                <a:latin typeface="Century Gothic" panose="020B0502020202020204" pitchFamily="34" charset="0"/>
              </a:rPr>
              <a:t>Recommendations must be realistic and related to the objective of the evaluation (be it design, implementation, results, impact, or cost-effectiveness).</a:t>
            </a:r>
          </a:p>
          <a:p>
            <a:endParaRPr lang="es-MX" sz="1200"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5405722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pPr defTabSz="867491">
              <a:defRPr/>
            </a:pPr>
            <a:r>
              <a:rPr lang="en-US" sz="1200" dirty="0">
                <a:latin typeface="Century Gothic" panose="020B0502020202020204" pitchFamily="34" charset="0"/>
              </a:rPr>
              <a:t>Presented here is an example of an unrealistic and unclear recommendation. The idea is to have operators reflect (a level is not specified) on their use of power (no circumstances have been given) and on “internalized racism.” </a:t>
            </a:r>
            <a:br>
              <a:rPr lang="en-US" sz="1200" dirty="0">
                <a:latin typeface="Century Gothic" panose="020B0502020202020204" pitchFamily="34" charset="0"/>
              </a:rPr>
            </a:br>
            <a:br>
              <a:rPr lang="en-US" sz="1200" dirty="0">
                <a:latin typeface="Century Gothic" panose="020B0502020202020204" pitchFamily="34" charset="0"/>
              </a:rPr>
            </a:br>
            <a:r>
              <a:rPr lang="en-US" sz="1200" dirty="0">
                <a:latin typeface="Century Gothic" panose="020B0502020202020204" pitchFamily="34" charset="0"/>
              </a:rPr>
              <a:t>Even though this recommendation is very important and valuable, it is difficult to translate it into action and will likely not be taken into account by the program managers.</a:t>
            </a:r>
          </a:p>
        </p:txBody>
      </p:sp>
    </p:spTree>
    <p:extLst>
      <p:ext uri="{BB962C8B-B14F-4D97-AF65-F5344CB8AC3E}">
        <p14:creationId xmlns:p14="http://schemas.microsoft.com/office/powerpoint/2010/main" val="42530552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Century Gothic" panose="020B0502020202020204" pitchFamily="34" charset="0"/>
              </a:rPr>
              <a:t>This is a much clearer recommendation and it is grounded in the data.</a:t>
            </a:r>
          </a:p>
        </p:txBody>
      </p:sp>
    </p:spTree>
    <p:extLst>
      <p:ext uri="{BB962C8B-B14F-4D97-AF65-F5344CB8AC3E}">
        <p14:creationId xmlns:p14="http://schemas.microsoft.com/office/powerpoint/2010/main" val="24871291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pPr defTabSz="867491">
              <a:defRPr/>
            </a:pPr>
            <a:r>
              <a:rPr lang="en-US" sz="1200" dirty="0">
                <a:latin typeface="Century Gothic" panose="020B0502020202020204" pitchFamily="34" charset="0"/>
              </a:rPr>
              <a:t>If the evaluations are not used to improve the program, they are not useful.</a:t>
            </a:r>
            <a:br>
              <a:rPr lang="en-US" sz="1200" dirty="0">
                <a:latin typeface="Century Gothic" panose="020B0502020202020204" pitchFamily="34" charset="0"/>
              </a:rPr>
            </a:br>
            <a:r>
              <a:rPr lang="en-US" sz="1200" dirty="0">
                <a:latin typeface="Century Gothic" panose="020B0502020202020204" pitchFamily="34" charset="0"/>
              </a:rPr>
              <a:t> </a:t>
            </a:r>
          </a:p>
          <a:p>
            <a:pPr defTabSz="867491">
              <a:defRPr/>
            </a:pPr>
            <a:r>
              <a:rPr lang="en-US" sz="1200" dirty="0">
                <a:latin typeface="Century Gothic" panose="020B0502020202020204" pitchFamily="34" charset="0"/>
              </a:rPr>
              <a:t>Results must be disseminated and made available for decision-makers, for program implementers, for policymakers, and for academics who may create new programs. </a:t>
            </a:r>
          </a:p>
          <a:p>
            <a:pPr defTabSz="867491">
              <a:defRPr/>
            </a:pPr>
            <a:br>
              <a:rPr lang="en-US" sz="1200" dirty="0">
                <a:latin typeface="Century Gothic" panose="020B0502020202020204" pitchFamily="34" charset="0"/>
              </a:rPr>
            </a:br>
            <a:r>
              <a:rPr lang="en-US" sz="1200" dirty="0">
                <a:latin typeface="Century Gothic" panose="020B0502020202020204" pitchFamily="34" charset="0"/>
              </a:rPr>
              <a:t>Presenting the evaluation results to each group in an appropriate way is very important.</a:t>
            </a:r>
          </a:p>
          <a:p>
            <a:endParaRPr lang="en-US" dirty="0">
              <a:latin typeface="Century Gothic" panose="020B0502020202020204"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0513" y="1200150"/>
            <a:ext cx="4194175" cy="3240088"/>
          </a:xfrm>
          <a:prstGeom prst="rect">
            <a:avLst/>
          </a:prstGeom>
          <a:noFill/>
          <a:ln w="12700">
            <a:solidFill>
              <a:prstClr val="black"/>
            </a:solidFill>
          </a:ln>
        </p:spPr>
      </p:sp>
      <p:sp>
        <p:nvSpPr>
          <p:cNvPr id="3" name="Notes Placeholder 2"/>
          <p:cNvSpPr>
            <a:spLocks noGrp="1"/>
          </p:cNvSpPr>
          <p:nvPr>
            <p:ph type="body" idx="1"/>
          </p:nvPr>
        </p:nvSpPr>
        <p:spPr>
          <a:xfrm>
            <a:off x="731838" y="4621213"/>
            <a:ext cx="5851525" cy="3779837"/>
          </a:xfrm>
          <a:prstGeom prst="rect">
            <a:avLst/>
          </a:prstGeom>
        </p:spPr>
        <p:txBody>
          <a:bodyPr/>
          <a:lstStyle/>
          <a:p>
            <a:endParaRPr lang="en-US" dirty="0"/>
          </a:p>
        </p:txBody>
      </p:sp>
    </p:spTree>
    <p:extLst>
      <p:ext uri="{BB962C8B-B14F-4D97-AF65-F5344CB8AC3E}">
        <p14:creationId xmlns:p14="http://schemas.microsoft.com/office/powerpoint/2010/main" val="35527558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fontScale="92500" lnSpcReduction="10000"/>
          </a:bodyPr>
          <a:lstStyle/>
          <a:p>
            <a:pPr defTabSz="867491">
              <a:defRPr/>
            </a:pPr>
            <a:r>
              <a:rPr lang="en-US" b="1" dirty="0">
                <a:latin typeface="Century Gothic" panose="020B0502020202020204" pitchFamily="34" charset="0"/>
              </a:rPr>
              <a:t>Develop and present findings in ways that are useful for stakeholders, and support them in interpreting and using results.</a:t>
            </a:r>
          </a:p>
          <a:p>
            <a:pPr defTabSz="867491">
              <a:defRPr/>
            </a:pPr>
            <a:endParaRPr lang="en-US" dirty="0">
              <a:latin typeface="Century Gothic" panose="020B0502020202020204" pitchFamily="34" charset="0"/>
            </a:endParaRPr>
          </a:p>
          <a:p>
            <a:pPr marL="228600" indent="-228600" defTabSz="867491">
              <a:buAutoNum type="arabicPeriod"/>
              <a:defRPr/>
            </a:pPr>
            <a:r>
              <a:rPr lang="en-US" b="1" noProof="0" dirty="0">
                <a:latin typeface="Century Gothic" panose="020B0502020202020204" pitchFamily="34" charset="0"/>
              </a:rPr>
              <a:t>Identify reporting requirements</a:t>
            </a:r>
            <a:br>
              <a:rPr lang="en-US" b="1" noProof="0" dirty="0">
                <a:latin typeface="Century Gothic" panose="020B0502020202020204" pitchFamily="34" charset="0"/>
              </a:rPr>
            </a:br>
            <a:r>
              <a:rPr lang="en-US" b="1" noProof="0" dirty="0">
                <a:latin typeface="Century Gothic" panose="020B0502020202020204" pitchFamily="34" charset="0"/>
              </a:rPr>
              <a:t>Create</a:t>
            </a:r>
            <a:r>
              <a:rPr lang="en-US" b="1" baseline="0" noProof="0" dirty="0">
                <a:latin typeface="Century Gothic" panose="020B0502020202020204" pitchFamily="34" charset="0"/>
              </a:rPr>
              <a:t> a c</a:t>
            </a:r>
            <a:r>
              <a:rPr lang="en-US" b="1" noProof="0" dirty="0">
                <a:latin typeface="Century Gothic" panose="020B0502020202020204" pitchFamily="34" charset="0"/>
              </a:rPr>
              <a:t>ommunication plan</a:t>
            </a:r>
            <a:r>
              <a:rPr lang="en-US" noProof="0" dirty="0">
                <a:latin typeface="Century Gothic" panose="020B0502020202020204" pitchFamily="34" charset="0"/>
              </a:rPr>
              <a:t>: Developing a plan that outlines the strategies which will be used to communicate the results of your evaluation</a:t>
            </a:r>
            <a:br>
              <a:rPr lang="en-US" noProof="0" dirty="0">
                <a:latin typeface="Century Gothic" panose="020B0502020202020204" pitchFamily="34" charset="0"/>
              </a:rPr>
            </a:br>
            <a:r>
              <a:rPr lang="en-US" b="1" noProof="0" dirty="0">
                <a:latin typeface="Century Gothic" panose="020B0502020202020204" pitchFamily="34" charset="0"/>
              </a:rPr>
              <a:t>Reporting needs analysis</a:t>
            </a:r>
            <a:r>
              <a:rPr lang="en-US" noProof="0" dirty="0">
                <a:latin typeface="Century Gothic" panose="020B0502020202020204" pitchFamily="34" charset="0"/>
              </a:rPr>
              <a:t>: Working with your client to determine their reporting needs</a:t>
            </a:r>
          </a:p>
          <a:p>
            <a:pPr defTabSz="867491">
              <a:defRPr/>
            </a:pPr>
            <a:endParaRPr lang="en-US" noProof="0" dirty="0">
              <a:latin typeface="Century Gothic" panose="020B0502020202020204" pitchFamily="34" charset="0"/>
            </a:endParaRPr>
          </a:p>
          <a:p>
            <a:pPr marL="228600" indent="-228600" defTabSz="867491">
              <a:buFont typeface="+mj-lt"/>
              <a:buAutoNum type="arabicPeriod" startAt="2"/>
              <a:defRPr/>
            </a:pPr>
            <a:r>
              <a:rPr lang="en-US" b="1" noProof="0" dirty="0">
                <a:latin typeface="Century Gothic" panose="020B0502020202020204" pitchFamily="34" charset="0"/>
              </a:rPr>
              <a:t>Develop the correct reporting format</a:t>
            </a:r>
            <a:br>
              <a:rPr lang="en-US" b="1" noProof="0" dirty="0">
                <a:latin typeface="Century Gothic" panose="020B0502020202020204" pitchFamily="34" charset="0"/>
              </a:rPr>
            </a:br>
            <a:r>
              <a:rPr lang="en-US" b="1" noProof="0" dirty="0">
                <a:latin typeface="Century Gothic" panose="020B0502020202020204" pitchFamily="34" charset="0"/>
              </a:rPr>
              <a:t>Written executive summaries</a:t>
            </a:r>
            <a:r>
              <a:rPr lang="en-US" noProof="0" dirty="0">
                <a:latin typeface="Century Gothic" panose="020B0502020202020204" pitchFamily="34" charset="0"/>
              </a:rPr>
              <a:t>: Including an executive summary, which is a shortened version of the full report</a:t>
            </a:r>
            <a:br>
              <a:rPr lang="en-US" noProof="0" dirty="0">
                <a:latin typeface="Century Gothic" panose="020B0502020202020204" pitchFamily="34" charset="0"/>
              </a:rPr>
            </a:br>
            <a:r>
              <a:rPr lang="en-US" b="1" noProof="0" dirty="0">
                <a:latin typeface="Century Gothic" panose="020B0502020202020204" pitchFamily="34" charset="0"/>
              </a:rPr>
              <a:t>Final</a:t>
            </a:r>
            <a:r>
              <a:rPr lang="en-US" noProof="0" dirty="0">
                <a:latin typeface="Century Gothic" panose="020B0502020202020204" pitchFamily="34" charset="0"/>
              </a:rPr>
              <a:t> </a:t>
            </a:r>
            <a:r>
              <a:rPr lang="en-US" b="1" noProof="0" dirty="0">
                <a:latin typeface="Century Gothic" panose="020B0502020202020204" pitchFamily="34" charset="0"/>
              </a:rPr>
              <a:t>Reports</a:t>
            </a:r>
            <a:r>
              <a:rPr lang="en-US" noProof="0" dirty="0">
                <a:latin typeface="Century Gothic" panose="020B0502020202020204" pitchFamily="34" charset="0"/>
              </a:rPr>
              <a:t>: Ensuring they are readable, straight to the point, and use a writing style that promotes understanding regardless of who the target audience is</a:t>
            </a:r>
            <a:br>
              <a:rPr lang="en-US" noProof="0" dirty="0">
                <a:latin typeface="Century Gothic" panose="020B0502020202020204" pitchFamily="34" charset="0"/>
              </a:rPr>
            </a:br>
            <a:r>
              <a:rPr lang="en-US" b="1" noProof="0" dirty="0">
                <a:latin typeface="Century Gothic" panose="020B0502020202020204" pitchFamily="34" charset="0"/>
              </a:rPr>
              <a:t>Memos and email:</a:t>
            </a:r>
            <a:r>
              <a:rPr lang="en-US" noProof="0" dirty="0">
                <a:latin typeface="Century Gothic" panose="020B0502020202020204" pitchFamily="34" charset="0"/>
              </a:rPr>
              <a:t> Maintaining ongoing communication among evaluation stakeholders through brief and specific messages about a particular issue. </a:t>
            </a:r>
            <a:br>
              <a:rPr lang="en-US" noProof="0" dirty="0">
                <a:latin typeface="Century Gothic" panose="020B0502020202020204" pitchFamily="34" charset="0"/>
              </a:rPr>
            </a:br>
            <a:r>
              <a:rPr lang="en-US" b="1" noProof="0" dirty="0">
                <a:latin typeface="Century Gothic" panose="020B0502020202020204" pitchFamily="34" charset="0"/>
              </a:rPr>
              <a:t>News media communications: </a:t>
            </a:r>
            <a:r>
              <a:rPr lang="en-US" b="0" noProof="0" dirty="0">
                <a:latin typeface="Century Gothic" panose="020B0502020202020204" pitchFamily="34" charset="0"/>
              </a:rPr>
              <a:t>Sharing</a:t>
            </a:r>
            <a:r>
              <a:rPr lang="en-US" noProof="0" dirty="0">
                <a:latin typeface="Century Gothic" panose="020B0502020202020204" pitchFamily="34" charset="0"/>
              </a:rPr>
              <a:t> news relating to evaluation findings through press releases</a:t>
            </a:r>
            <a:br>
              <a:rPr lang="en-US" noProof="0" dirty="0">
                <a:latin typeface="Century Gothic" panose="020B0502020202020204" pitchFamily="34" charset="0"/>
              </a:rPr>
            </a:br>
            <a:r>
              <a:rPr lang="en-US" b="1" noProof="0" dirty="0">
                <a:latin typeface="Century Gothic" panose="020B0502020202020204" pitchFamily="34" charset="0"/>
              </a:rPr>
              <a:t>Newsletters, bulletins, briefs, and brochures</a:t>
            </a:r>
            <a:r>
              <a:rPr lang="en-US" noProof="0" dirty="0">
                <a:latin typeface="Century Gothic" panose="020B0502020202020204" pitchFamily="34" charset="0"/>
              </a:rPr>
              <a:t>: Highlighting particular findings or angles on an evaluation using shorter communications such as bulletins, briefs, newsletters, blogs, and brochures</a:t>
            </a:r>
            <a:br>
              <a:rPr lang="en-US" noProof="0" dirty="0">
                <a:latin typeface="Century Gothic" panose="020B0502020202020204" pitchFamily="34" charset="0"/>
              </a:rPr>
            </a:br>
            <a:r>
              <a:rPr lang="en-US" b="1" noProof="0" dirty="0">
                <a:latin typeface="Century Gothic" panose="020B0502020202020204" pitchFamily="34" charset="0"/>
              </a:rPr>
              <a:t>Website communications:</a:t>
            </a:r>
            <a:r>
              <a:rPr lang="en-US" noProof="0" dirty="0">
                <a:latin typeface="Century Gothic" panose="020B0502020202020204" pitchFamily="34" charset="0"/>
              </a:rPr>
              <a:t> Disseminating information (such as </a:t>
            </a:r>
            <a:r>
              <a:rPr lang="en-US" sz="1100" dirty="0">
                <a:latin typeface="Century Gothic" panose="020B0502020202020204" pitchFamily="34" charset="0"/>
              </a:rPr>
              <a:t>information coming from evaluations) via a range of web based tools</a:t>
            </a:r>
          </a:p>
          <a:p>
            <a:pPr defTabSz="867491">
              <a:defRPr/>
            </a:pPr>
            <a:endParaRPr lang="en-US" noProof="0" dirty="0">
              <a:latin typeface="Century Gothic" panose="020B0502020202020204" pitchFamily="34" charset="0"/>
            </a:endParaRPr>
          </a:p>
          <a:p>
            <a:pPr defTabSz="867491">
              <a:defRPr/>
            </a:pPr>
            <a:r>
              <a:rPr lang="en-US" noProof="0" dirty="0">
                <a:latin typeface="Century Gothic" panose="020B0502020202020204" pitchFamily="34" charset="0"/>
              </a:rPr>
              <a:t>Source: </a:t>
            </a:r>
            <a:r>
              <a:rPr lang="en-US" noProof="0" dirty="0" err="1">
                <a:latin typeface="Century Gothic" panose="020B0502020202020204" pitchFamily="34" charset="0"/>
              </a:rPr>
              <a:t>BetterEvaluation</a:t>
            </a:r>
            <a:r>
              <a:rPr lang="en-US" noProof="0" dirty="0">
                <a:latin typeface="Century Gothic" panose="020B0502020202020204" pitchFamily="34" charset="0"/>
              </a:rPr>
              <a:t> (2013). Retrieved from  </a:t>
            </a:r>
            <a:r>
              <a:rPr lang="en-US" u="sng" noProof="0" dirty="0">
                <a:solidFill>
                  <a:schemeClr val="accent1">
                    <a:lumMod val="50000"/>
                  </a:schemeClr>
                </a:solidFill>
                <a:latin typeface="Century Gothic" panose="020B0502020202020204" pitchFamily="34" charset="0"/>
              </a:rPr>
              <a:t>http://betterevaluation.org/en/plan/reportandsupportuse/report</a:t>
            </a:r>
            <a:endParaRPr lang="en-US" noProof="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43</a:t>
            </a:fld>
            <a:endParaRPr lang="en-US" dirty="0">
              <a:latin typeface="Century Gothic" panose="020B0502020202020204"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endParaRPr lang="en-US" dirty="0">
              <a:latin typeface="Century Gothic" panose="020B0502020202020204" pitchFamily="34" charset="0"/>
            </a:endParaRPr>
          </a:p>
        </p:txBody>
      </p:sp>
    </p:spTree>
    <p:extLst>
      <p:ext uri="{BB962C8B-B14F-4D97-AF65-F5344CB8AC3E}">
        <p14:creationId xmlns:p14="http://schemas.microsoft.com/office/powerpoint/2010/main" val="23651054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sz="1200" dirty="0">
                <a:latin typeface="Century Gothic" panose="020B0502020202020204" pitchFamily="34" charset="0"/>
              </a:rPr>
              <a:t>The dissemination plan must be included in the terms of reference (TOR) so it will get a budget.</a:t>
            </a:r>
            <a:br>
              <a:rPr lang="en-US" sz="1200" dirty="0">
                <a:latin typeface="Century Gothic" panose="020B0502020202020204" pitchFamily="34" charset="0"/>
              </a:rPr>
            </a:br>
            <a:endParaRPr lang="en-US" sz="1200" dirty="0">
              <a:latin typeface="Century Gothic" panose="020B0502020202020204" pitchFamily="34" charset="0"/>
            </a:endParaRPr>
          </a:p>
          <a:p>
            <a:r>
              <a:rPr lang="en-US" sz="1200" dirty="0">
                <a:latin typeface="Century Gothic" panose="020B0502020202020204" pitchFamily="34" charset="0"/>
              </a:rPr>
              <a:t>There must be clarity about the key actors in the dissemination plan (this can be established through a mapping).</a:t>
            </a:r>
            <a:endParaRPr lang="en-US" sz="1400"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45</a:t>
            </a:fld>
            <a:endParaRPr lang="en-US" dirty="0">
              <a:latin typeface="Century Gothic" panose="020B0502020202020204" pitchFamily="34" charset="0"/>
            </a:endParaRPr>
          </a:p>
        </p:txBody>
      </p:sp>
    </p:spTree>
    <p:extLst>
      <p:ext uri="{BB962C8B-B14F-4D97-AF65-F5344CB8AC3E}">
        <p14:creationId xmlns:p14="http://schemas.microsoft.com/office/powerpoint/2010/main" val="414705962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fontScale="85000" lnSpcReduction="20000"/>
          </a:bodyPr>
          <a:lstStyle/>
          <a:p>
            <a:r>
              <a:rPr lang="en-US" sz="1200" b="1" dirty="0">
                <a:latin typeface="Century Gothic" panose="020B0502020202020204" pitchFamily="34" charset="0"/>
              </a:rPr>
              <a:t>Presentations in a scientific</a:t>
            </a:r>
            <a:r>
              <a:rPr lang="en-US" sz="1200" b="1" baseline="0" dirty="0">
                <a:latin typeface="Century Gothic" panose="020B0502020202020204" pitchFamily="34" charset="0"/>
              </a:rPr>
              <a:t> c</a:t>
            </a:r>
            <a:r>
              <a:rPr lang="en-US" sz="1200" b="1" dirty="0">
                <a:latin typeface="Century Gothic" panose="020B0502020202020204" pitchFamily="34" charset="0"/>
              </a:rPr>
              <a:t>onference</a:t>
            </a:r>
            <a:r>
              <a:rPr lang="en-US" sz="1200" dirty="0">
                <a:latin typeface="Century Gothic" panose="020B0502020202020204" pitchFamily="34" charset="0"/>
              </a:rPr>
              <a:t>: Discussing a set topic or theme with a large group of people at a set venue. </a:t>
            </a:r>
          </a:p>
          <a:p>
            <a:endParaRPr lang="en-US" sz="1200" b="1" dirty="0">
              <a:latin typeface="Century Gothic" panose="020B0502020202020204" pitchFamily="34" charset="0"/>
            </a:endParaRPr>
          </a:p>
          <a:p>
            <a:r>
              <a:rPr lang="en-US" sz="1200" b="1" dirty="0">
                <a:latin typeface="Century Gothic" panose="020B0502020202020204" pitchFamily="34" charset="0"/>
              </a:rPr>
              <a:t>Displays and exhibits</a:t>
            </a:r>
            <a:r>
              <a:rPr lang="en-US" sz="1200" dirty="0">
                <a:latin typeface="Century Gothic" panose="020B0502020202020204" pitchFamily="34" charset="0"/>
              </a:rPr>
              <a:t>: Drawing attention to particular issues and assisting in community engagement. </a:t>
            </a:r>
          </a:p>
          <a:p>
            <a:endParaRPr lang="en-US" sz="1200" b="1" dirty="0">
              <a:latin typeface="Century Gothic" panose="020B0502020202020204" pitchFamily="34" charset="0"/>
            </a:endParaRPr>
          </a:p>
          <a:p>
            <a:r>
              <a:rPr lang="en-US" sz="1200" b="1" dirty="0">
                <a:latin typeface="Century Gothic" panose="020B0502020202020204" pitchFamily="34" charset="0"/>
              </a:rPr>
              <a:t>Flipcharts</a:t>
            </a:r>
            <a:r>
              <a:rPr lang="en-US" sz="1200" dirty="0">
                <a:latin typeface="Century Gothic" panose="020B0502020202020204" pitchFamily="34" charset="0"/>
              </a:rPr>
              <a:t>: Providing a useful way of interacting with your audience, and therefore allowing you to present your own ideas and results—also, to immediately record input, feedback, and ideas from your audience. </a:t>
            </a:r>
          </a:p>
          <a:p>
            <a:endParaRPr lang="en-US" sz="1200" b="1" dirty="0">
              <a:latin typeface="Century Gothic" panose="020B0502020202020204" pitchFamily="34" charset="0"/>
            </a:endParaRPr>
          </a:p>
          <a:p>
            <a:r>
              <a:rPr lang="en-US" sz="1200" b="1" dirty="0">
                <a:latin typeface="Century Gothic" panose="020B0502020202020204" pitchFamily="34" charset="0"/>
              </a:rPr>
              <a:t>Information contacts</a:t>
            </a:r>
            <a:r>
              <a:rPr lang="en-US" sz="1200" dirty="0">
                <a:latin typeface="Century Gothic" panose="020B0502020202020204" pitchFamily="34" charset="0"/>
              </a:rPr>
              <a:t>: Providing a contact person for all media and public enquiries about a project or program. </a:t>
            </a:r>
          </a:p>
          <a:p>
            <a:endParaRPr lang="en-US" sz="1200" b="1" dirty="0">
              <a:latin typeface="Century Gothic" panose="020B0502020202020204" pitchFamily="34" charset="0"/>
            </a:endParaRPr>
          </a:p>
          <a:p>
            <a:r>
              <a:rPr lang="en-US" sz="1200" b="1" dirty="0">
                <a:latin typeface="Century Gothic" panose="020B0502020202020204" pitchFamily="34" charset="0"/>
              </a:rPr>
              <a:t>Posters</a:t>
            </a:r>
            <a:r>
              <a:rPr lang="en-US" sz="1200" dirty="0">
                <a:latin typeface="Century Gothic" panose="020B0502020202020204" pitchFamily="34" charset="0"/>
              </a:rPr>
              <a:t>: Presenting your evaluation findings in the form of a poster provides a good opportunity to get your message across in a clear way, while also providing opportunities for feedback. </a:t>
            </a:r>
          </a:p>
          <a:p>
            <a:endParaRPr lang="en-US" sz="1200" b="1" dirty="0">
              <a:latin typeface="Century Gothic" panose="020B0502020202020204" pitchFamily="34" charset="0"/>
            </a:endParaRPr>
          </a:p>
          <a:p>
            <a:r>
              <a:rPr lang="en-US" sz="1200" b="1" dirty="0">
                <a:latin typeface="Century Gothic" panose="020B0502020202020204" pitchFamily="34" charset="0"/>
              </a:rPr>
              <a:t>PowerPoint</a:t>
            </a:r>
            <a:r>
              <a:rPr lang="en-US" sz="1200" dirty="0">
                <a:latin typeface="Century Gothic" panose="020B0502020202020204" pitchFamily="34" charset="0"/>
              </a:rPr>
              <a:t>: Organizing and communicating information coming from evaluations in the form of a slide show, which can be used at a meeting or conference. </a:t>
            </a:r>
          </a:p>
          <a:p>
            <a:endParaRPr lang="en-US" sz="1200" b="1" dirty="0">
              <a:latin typeface="Century Gothic" panose="020B0502020202020204" pitchFamily="34" charset="0"/>
            </a:endParaRPr>
          </a:p>
          <a:p>
            <a:r>
              <a:rPr lang="en-US" sz="1200" b="1" dirty="0">
                <a:latin typeface="Century Gothic" panose="020B0502020202020204" pitchFamily="34" charset="0"/>
              </a:rPr>
              <a:t>Teleconference</a:t>
            </a:r>
            <a:r>
              <a:rPr lang="en-US" sz="1200" dirty="0">
                <a:latin typeface="Century Gothic" panose="020B0502020202020204" pitchFamily="34" charset="0"/>
              </a:rPr>
              <a:t>: Facilitating discussion of evaluation findings via telephone. </a:t>
            </a:r>
          </a:p>
          <a:p>
            <a:endParaRPr lang="en-US" sz="1200" b="1" dirty="0">
              <a:latin typeface="Century Gothic" panose="020B0502020202020204" pitchFamily="34" charset="0"/>
            </a:endParaRPr>
          </a:p>
          <a:p>
            <a:r>
              <a:rPr lang="en-US" sz="1200" b="1" dirty="0">
                <a:latin typeface="Century Gothic" panose="020B0502020202020204" pitchFamily="34" charset="0"/>
              </a:rPr>
              <a:t>Verbal briefings</a:t>
            </a:r>
            <a:r>
              <a:rPr lang="en-US" sz="1200" dirty="0">
                <a:latin typeface="Century Gothic" panose="020B0502020202020204" pitchFamily="34" charset="0"/>
              </a:rPr>
              <a:t>: Providing specific information to an audience of interested participants, and allowing for a structured question and answer format based on that information. </a:t>
            </a:r>
          </a:p>
          <a:p>
            <a:endParaRPr lang="en-US" sz="1200" b="1" dirty="0">
              <a:latin typeface="Century Gothic" panose="020B0502020202020204" pitchFamily="34" charset="0"/>
            </a:endParaRPr>
          </a:p>
          <a:p>
            <a:r>
              <a:rPr lang="en-US" sz="1200" b="1" dirty="0">
                <a:latin typeface="Century Gothic" panose="020B0502020202020204" pitchFamily="34" charset="0"/>
              </a:rPr>
              <a:t>Video</a:t>
            </a:r>
            <a:r>
              <a:rPr lang="en-US" sz="1200" dirty="0">
                <a:latin typeface="Century Gothic" panose="020B0502020202020204" pitchFamily="34" charset="0"/>
              </a:rPr>
              <a:t>: A highly flexible and immediate medium which allows you to make an emotionally meaningful connection with the audience. </a:t>
            </a:r>
          </a:p>
          <a:p>
            <a:endParaRPr lang="en-US" sz="1200" b="1" dirty="0">
              <a:latin typeface="Century Gothic" panose="020B0502020202020204" pitchFamily="34" charset="0"/>
            </a:endParaRPr>
          </a:p>
          <a:p>
            <a:r>
              <a:rPr lang="en-US" sz="1200" b="1" dirty="0">
                <a:latin typeface="Century Gothic" panose="020B0502020202020204" pitchFamily="34" charset="0"/>
              </a:rPr>
              <a:t>Videoconference</a:t>
            </a:r>
            <a:r>
              <a:rPr lang="en-US" sz="1200" dirty="0">
                <a:latin typeface="Century Gothic" panose="020B0502020202020204" pitchFamily="34" charset="0"/>
              </a:rPr>
              <a:t>: Gathering data, communicating information about an evaluation, reporting findings, receiving feedback, and planning for utilization. </a:t>
            </a:r>
          </a:p>
          <a:p>
            <a:endParaRPr lang="en-US" sz="1200" b="1" dirty="0">
              <a:latin typeface="Century Gothic" panose="020B0502020202020204" pitchFamily="34" charset="0"/>
            </a:endParaRPr>
          </a:p>
          <a:p>
            <a:r>
              <a:rPr lang="en-US" sz="1200" b="1" dirty="0">
                <a:latin typeface="Century Gothic" panose="020B0502020202020204" pitchFamily="34" charset="0"/>
              </a:rPr>
              <a:t>Web-conference</a:t>
            </a:r>
            <a:r>
              <a:rPr lang="en-US" sz="1200" dirty="0">
                <a:latin typeface="Century Gothic" panose="020B0502020202020204" pitchFamily="34" charset="0"/>
              </a:rPr>
              <a:t>: Brings people from around the world together to share and discuss findings using the internet.</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46</a:t>
            </a:fld>
            <a:endParaRPr lang="en-US" dirty="0">
              <a:latin typeface="Century Gothic" panose="020B0502020202020204"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b="1" dirty="0">
                <a:latin typeface="Century Gothic" panose="020B0502020202020204" pitchFamily="34" charset="0"/>
              </a:rPr>
              <a:t>Creative cartoons:</a:t>
            </a:r>
            <a:r>
              <a:rPr lang="en-US" dirty="0">
                <a:latin typeface="Century Gothic" panose="020B0502020202020204" pitchFamily="34" charset="0"/>
              </a:rPr>
              <a:t> </a:t>
            </a:r>
            <a:r>
              <a:rPr lang="en-US" strike="noStrike" dirty="0">
                <a:latin typeface="Century Gothic" panose="020B0502020202020204" pitchFamily="34" charset="0"/>
              </a:rPr>
              <a:t>Allows readers</a:t>
            </a:r>
            <a:r>
              <a:rPr lang="en-US" dirty="0">
                <a:latin typeface="Century Gothic" panose="020B0502020202020204" pitchFamily="34" charset="0"/>
              </a:rPr>
              <a:t> to see a point differently, adds humor, and breaks up large sections of prose.</a:t>
            </a:r>
          </a:p>
          <a:p>
            <a:endParaRPr lang="en-US" dirty="0">
              <a:latin typeface="Century Gothic" panose="020B0502020202020204" pitchFamily="34" charset="0"/>
            </a:endParaRPr>
          </a:p>
          <a:p>
            <a:r>
              <a:rPr lang="en-US" b="1" dirty="0">
                <a:latin typeface="Century Gothic" panose="020B0502020202020204" pitchFamily="34" charset="0"/>
              </a:rPr>
              <a:t>Photographic</a:t>
            </a:r>
            <a:r>
              <a:rPr lang="en-US" dirty="0">
                <a:latin typeface="Century Gothic" panose="020B0502020202020204" pitchFamily="34" charset="0"/>
              </a:rPr>
              <a:t> </a:t>
            </a:r>
            <a:r>
              <a:rPr lang="en-US" b="1" dirty="0">
                <a:latin typeface="Century Gothic" panose="020B0502020202020204" pitchFamily="34" charset="0"/>
              </a:rPr>
              <a:t>reporting</a:t>
            </a:r>
            <a:r>
              <a:rPr lang="en-US" dirty="0">
                <a:latin typeface="Century Gothic" panose="020B0502020202020204" pitchFamily="34" charset="0"/>
              </a:rPr>
              <a:t>: Makes your report more appealing to readers, and also </a:t>
            </a:r>
            <a:r>
              <a:rPr lang="en-US" u="none" dirty="0">
                <a:latin typeface="Century Gothic" panose="020B0502020202020204" pitchFamily="34" charset="0"/>
              </a:rPr>
              <a:t>makes </a:t>
            </a:r>
            <a:r>
              <a:rPr lang="en-US" dirty="0">
                <a:latin typeface="Century Gothic" panose="020B0502020202020204" pitchFamily="34" charset="0"/>
              </a:rPr>
              <a:t>the key messages more memorable by including photographs. </a:t>
            </a:r>
          </a:p>
          <a:p>
            <a:endParaRPr lang="en-US" dirty="0">
              <a:latin typeface="Century Gothic" panose="020B0502020202020204" pitchFamily="34" charset="0"/>
            </a:endParaRPr>
          </a:p>
          <a:p>
            <a:r>
              <a:rPr lang="en-US" b="1" dirty="0">
                <a:latin typeface="Century Gothic" panose="020B0502020202020204" pitchFamily="34" charset="0"/>
              </a:rPr>
              <a:t>Poetry: </a:t>
            </a:r>
            <a:r>
              <a:rPr lang="en-US" b="0" dirty="0">
                <a:latin typeface="Century Gothic" panose="020B0502020202020204" pitchFamily="34" charset="0"/>
              </a:rPr>
              <a:t>Communicating</a:t>
            </a:r>
            <a:r>
              <a:rPr lang="en-US" dirty="0">
                <a:latin typeface="Century Gothic" panose="020B0502020202020204" pitchFamily="34" charset="0"/>
              </a:rPr>
              <a:t> the experience of participants can be achieved by presenting some of the findings in the form of a poem. </a:t>
            </a:r>
          </a:p>
          <a:p>
            <a:endParaRPr lang="en-US" dirty="0">
              <a:latin typeface="Century Gothic" panose="020B0502020202020204" pitchFamily="34" charset="0"/>
            </a:endParaRPr>
          </a:p>
          <a:p>
            <a:r>
              <a:rPr lang="en-US" b="1" dirty="0">
                <a:latin typeface="Century Gothic" panose="020B0502020202020204" pitchFamily="34" charset="0"/>
              </a:rPr>
              <a:t>Reporting in pictures</a:t>
            </a:r>
            <a:r>
              <a:rPr lang="en-US" dirty="0">
                <a:latin typeface="Century Gothic" panose="020B0502020202020204" pitchFamily="34" charset="0"/>
              </a:rPr>
              <a:t>: Presents information in an alternative way, and therefore increases understanding of your results. </a:t>
            </a:r>
          </a:p>
          <a:p>
            <a:endParaRPr lang="en-US" b="1" dirty="0">
              <a:latin typeface="Century Gothic" panose="020B0502020202020204" pitchFamily="34" charset="0"/>
            </a:endParaRPr>
          </a:p>
          <a:p>
            <a:r>
              <a:rPr lang="en-US" b="1" dirty="0">
                <a:latin typeface="Century Gothic" panose="020B0502020202020204" pitchFamily="34" charset="0"/>
              </a:rPr>
              <a:t>Theatre</a:t>
            </a:r>
            <a:r>
              <a:rPr lang="en-US" dirty="0">
                <a:latin typeface="Century Gothic" panose="020B0502020202020204" pitchFamily="34" charset="0"/>
              </a:rPr>
              <a:t>: Communicates evaluation findings and engages intended users in responding to them.</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47</a:t>
            </a:fld>
            <a:endParaRPr lang="en-US" dirty="0">
              <a:latin typeface="Century Gothic" panose="020B0502020202020204"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noProof="0" dirty="0">
                <a:latin typeface="Century Gothic" panose="020B0502020202020204" pitchFamily="34" charset="0"/>
              </a:rPr>
              <a:t>Here is an example of the Castlemaine 500 Project, which developed a storybook to present their findings. </a:t>
            </a:r>
          </a:p>
          <a:p>
            <a:endParaRPr lang="en-US" noProof="0" dirty="0">
              <a:latin typeface="Century Gothic" panose="020B0502020202020204" pitchFamily="34" charset="0"/>
            </a:endParaRPr>
          </a:p>
          <a:p>
            <a:endParaRPr lang="en-US" noProof="0" dirty="0">
              <a:latin typeface="Century Gothic" panose="020B0502020202020204" pitchFamily="34" charset="0"/>
            </a:endParaRPr>
          </a:p>
          <a:p>
            <a:endParaRPr lang="en-US" noProof="0" dirty="0">
              <a:latin typeface="Century Gothic" panose="020B0502020202020204" pitchFamily="34" charset="0"/>
            </a:endParaRPr>
          </a:p>
          <a:p>
            <a:endParaRPr lang="en-US" dirty="0">
              <a:latin typeface="Century Gothic" panose="020B0502020202020204" pitchFamily="34" charset="0"/>
            </a:endParaRP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48</a:t>
            </a:fld>
            <a:endParaRPr lang="en-US" dirty="0">
              <a:latin typeface="Century Gothic" panose="020B050202020202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Marcador de notas 2"/>
          <p:cNvSpPr>
            <a:spLocks noGrp="1"/>
          </p:cNvSpPr>
          <p:nvPr>
            <p:ph type="body" idx="1"/>
          </p:nvPr>
        </p:nvSpPr>
        <p:spPr>
          <a:xfrm>
            <a:off x="731982" y="4620185"/>
            <a:ext cx="5851237" cy="3780865"/>
          </a:xfrm>
          <a:prstGeom prst="rect">
            <a:avLst/>
          </a:prstGeom>
        </p:spPr>
        <p:txBody>
          <a:bodyPr lIns="86749" tIns="43375" rIns="86749" bIns="43375"/>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Century Gothic" panose="020B0502020202020204" pitchFamily="34" charset="0"/>
              </a:rPr>
              <a:t>This slide shows who participated, where it happened, and when the project was delivered. </a:t>
            </a:r>
            <a:r>
              <a:rPr lang="en-US" sz="1200" noProof="0" dirty="0">
                <a:latin typeface="Century Gothic" panose="020B0502020202020204" pitchFamily="34" charset="0"/>
              </a:rPr>
              <a:t>However, images such as this one must be explained and grounded in the data.</a:t>
            </a:r>
          </a:p>
        </p:txBody>
      </p:sp>
    </p:spTree>
    <p:extLst>
      <p:ext uri="{BB962C8B-B14F-4D97-AF65-F5344CB8AC3E}">
        <p14:creationId xmlns:p14="http://schemas.microsoft.com/office/powerpoint/2010/main" val="2731588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sz="1200" dirty="0">
                <a:latin typeface="Century Gothic" panose="020B0502020202020204" pitchFamily="34" charset="0"/>
              </a:rPr>
              <a:t>There are other ways to present your findings. </a:t>
            </a:r>
          </a:p>
          <a:p>
            <a:endParaRPr lang="en-US" sz="1100"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204422606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b="1" noProof="0" dirty="0">
                <a:latin typeface="Century Gothic" panose="020B0502020202020204" pitchFamily="34" charset="0"/>
              </a:rPr>
              <a:t>[Instructions: Poster</a:t>
            </a:r>
            <a:r>
              <a:rPr lang="en-US" b="1" baseline="0" noProof="0" dirty="0">
                <a:latin typeface="Century Gothic" panose="020B0502020202020204" pitchFamily="34" charset="0"/>
              </a:rPr>
              <a:t> will be given </a:t>
            </a:r>
            <a:r>
              <a:rPr lang="en-US" b="1" u="none" baseline="0" noProof="0" dirty="0">
                <a:latin typeface="Century Gothic" panose="020B0502020202020204" pitchFamily="34" charset="0"/>
              </a:rPr>
              <a:t>as a</a:t>
            </a:r>
            <a:r>
              <a:rPr lang="en-US" b="1" baseline="0" noProof="0" dirty="0">
                <a:latin typeface="Century Gothic" panose="020B0502020202020204" pitchFamily="34" charset="0"/>
              </a:rPr>
              <a:t> handout</a:t>
            </a:r>
            <a:br>
              <a:rPr lang="en-US" b="1" baseline="0" noProof="0" dirty="0">
                <a:latin typeface="Century Gothic" panose="020B0502020202020204" pitchFamily="34" charset="0"/>
              </a:rPr>
            </a:br>
            <a:endParaRPr lang="en-US" baseline="0" noProof="0" dirty="0">
              <a:latin typeface="Century Gothic" panose="020B0502020202020204" pitchFamily="34" charset="0"/>
            </a:endParaRPr>
          </a:p>
          <a:p>
            <a:r>
              <a:rPr lang="en-US" b="1" baseline="0" noProof="0" dirty="0">
                <a:latin typeface="Century Gothic" panose="020B0502020202020204" pitchFamily="34" charset="0"/>
              </a:rPr>
              <a:t>Note</a:t>
            </a:r>
            <a:r>
              <a:rPr lang="en-US" baseline="0" noProof="0" dirty="0">
                <a:latin typeface="Century Gothic" panose="020B0502020202020204" pitchFamily="34" charset="0"/>
              </a:rPr>
              <a:t>: The poster in the handout is not so visual as the ones that are shown in the slide, the objective of the handout is to see what the sections of a poster are, as well as what the qualitative information reported are.]</a:t>
            </a:r>
          </a:p>
          <a:p>
            <a:endParaRPr lang="en-US" baseline="0" noProof="0" dirty="0">
              <a:latin typeface="Century Gothic" panose="020B0502020202020204" pitchFamily="34" charset="0"/>
            </a:endParaRPr>
          </a:p>
          <a:p>
            <a:r>
              <a:rPr lang="en-US" baseline="0" noProof="0" dirty="0">
                <a:latin typeface="Century Gothic" panose="020B0502020202020204" pitchFamily="34" charset="0"/>
              </a:rPr>
              <a:t>Scientific posters are one of the many options used to disseminate evaluation results. </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51</a:t>
            </a:fld>
            <a:endParaRPr lang="en-US" dirty="0">
              <a:latin typeface="Century Gothic" panose="020B0502020202020204" pitchFamily="34" charset="0"/>
            </a:endParaRPr>
          </a:p>
        </p:txBody>
      </p:sp>
    </p:spTree>
    <p:extLst>
      <p:ext uri="{BB962C8B-B14F-4D97-AF65-F5344CB8AC3E}">
        <p14:creationId xmlns:p14="http://schemas.microsoft.com/office/powerpoint/2010/main" val="189421114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pPr defTabSz="867491">
              <a:defRPr/>
            </a:pPr>
            <a:r>
              <a:rPr lang="en-US" sz="1200" dirty="0">
                <a:latin typeface="Century Gothic" panose="020B0502020202020204" pitchFamily="34" charset="0"/>
              </a:rPr>
              <a:t>Different audiences have different languages, time schedules, and interests.  </a:t>
            </a:r>
            <a:br>
              <a:rPr lang="en-US" sz="1200" dirty="0">
                <a:latin typeface="Century Gothic" panose="020B0502020202020204" pitchFamily="34" charset="0"/>
              </a:rPr>
            </a:br>
            <a:br>
              <a:rPr lang="en-US" sz="1200" dirty="0">
                <a:latin typeface="Century Gothic" panose="020B0502020202020204" pitchFamily="34" charset="0"/>
              </a:rPr>
            </a:br>
            <a:r>
              <a:rPr lang="en-US" sz="1200" dirty="0">
                <a:latin typeface="Century Gothic" panose="020B0502020202020204" pitchFamily="34" charset="0"/>
              </a:rPr>
              <a:t>Sharing participant experiences may incorporate </a:t>
            </a:r>
            <a:r>
              <a:rPr lang="en-US" sz="1200" b="1" dirty="0">
                <a:latin typeface="Century Gothic" pitchFamily="34" charset="0"/>
              </a:rPr>
              <a:t>different events or results. </a:t>
            </a:r>
            <a:r>
              <a:rPr lang="en-US" sz="1200" dirty="0">
                <a:latin typeface="Century Gothic" pitchFamily="34" charset="0"/>
              </a:rPr>
              <a:t>Not all audiences need to receive the same information, not all audiences are able to understand the same language, and not all audiences need the same amount of time.</a:t>
            </a:r>
          </a:p>
          <a:p>
            <a:pPr marL="914400" lvl="1" indent="-457200">
              <a:buFont typeface="Wingdings" panose="05000000000000000000" pitchFamily="2" charset="2"/>
              <a:buChar char="§"/>
            </a:pPr>
            <a:r>
              <a:rPr lang="en-US" sz="1200" dirty="0">
                <a:latin typeface="Century Gothic" pitchFamily="34" charset="0"/>
              </a:rPr>
              <a:t>Academic forum vs civil society </a:t>
            </a:r>
          </a:p>
          <a:p>
            <a:pPr marL="914400" lvl="1" indent="-457200">
              <a:buFont typeface="Wingdings" panose="05000000000000000000" pitchFamily="2" charset="2"/>
              <a:buChar char="§"/>
            </a:pPr>
            <a:r>
              <a:rPr lang="en-US" sz="1200" dirty="0">
                <a:latin typeface="Century Gothic" pitchFamily="34" charset="0"/>
              </a:rPr>
              <a:t>Policymakers vs academics</a:t>
            </a:r>
          </a:p>
          <a:p>
            <a:pPr lvl="2"/>
            <a:endParaRPr lang="en-US" sz="1200" dirty="0">
              <a:latin typeface="Century Gothic" pitchFamily="34" charset="0"/>
            </a:endParaRPr>
          </a:p>
          <a:p>
            <a:pPr lvl="0"/>
            <a:r>
              <a:rPr lang="en-US" sz="1200" dirty="0">
                <a:latin typeface="Century Gothic" pitchFamily="34" charset="0"/>
              </a:rPr>
              <a:t>[</a:t>
            </a:r>
            <a:r>
              <a:rPr lang="en-US" sz="1200" b="1" dirty="0">
                <a:latin typeface="Century Gothic" pitchFamily="34" charset="0"/>
              </a:rPr>
              <a:t>Instructions: </a:t>
            </a:r>
            <a:r>
              <a:rPr lang="en-US" sz="1200" dirty="0">
                <a:latin typeface="Century Gothic" pitchFamily="34" charset="0"/>
              </a:rPr>
              <a:t>Give handouts with Castlemaine story for dissemination.]</a:t>
            </a:r>
          </a:p>
          <a:p>
            <a:endParaRPr lang="en-US" sz="1200" dirty="0">
              <a:latin typeface="Century Gothic" pitchFamily="34" charset="0"/>
            </a:endParaRPr>
          </a:p>
          <a:p>
            <a:r>
              <a:rPr lang="en-US" sz="1200" b="1" dirty="0">
                <a:latin typeface="Century Gothic" panose="020B0502020202020204" pitchFamily="34" charset="0"/>
              </a:rPr>
              <a:t>Language</a:t>
            </a:r>
            <a:r>
              <a:rPr lang="en-US" sz="1200" dirty="0">
                <a:latin typeface="Century Gothic" panose="020B0502020202020204" pitchFamily="34" charset="0"/>
              </a:rPr>
              <a:t> must be very precise, accurate, and technical (particularly with respect to methods) in an academic forum, something that is not as necessary for a general audience. For a general audience, the implications of results in terms of program changes are very relevant, and technical language should be avoided.</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52</a:t>
            </a:fld>
            <a:endParaRPr lang="en-US" dirty="0">
              <a:latin typeface="Century Gothic" panose="020B0502020202020204" pitchFamily="34" charset="0"/>
            </a:endParaRPr>
          </a:p>
        </p:txBody>
      </p:sp>
    </p:spTree>
    <p:extLst>
      <p:ext uri="{BB962C8B-B14F-4D97-AF65-F5344CB8AC3E}">
        <p14:creationId xmlns:p14="http://schemas.microsoft.com/office/powerpoint/2010/main" val="275135386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p:spPr>
      </p:sp>
      <p:sp>
        <p:nvSpPr>
          <p:cNvPr id="3" name="2 Marcador de notas"/>
          <p:cNvSpPr>
            <a:spLocks noGrp="1"/>
          </p:cNvSpPr>
          <p:nvPr>
            <p:ph type="body" idx="1"/>
          </p:nvPr>
        </p:nvSpPr>
        <p:spPr>
          <a:xfrm>
            <a:off x="731520" y="4560570"/>
            <a:ext cx="5852160" cy="4320540"/>
          </a:xfrm>
          <a:prstGeom prst="rect">
            <a:avLst/>
          </a:prstGeom>
        </p:spPr>
        <p:txBody>
          <a:bodyPr lIns="86749" tIns="43375" rIns="86749" bIns="43375">
            <a:normAutofit/>
          </a:bodyPr>
          <a:lstStyle/>
          <a:p>
            <a:r>
              <a:rPr lang="en-US" sz="1200" dirty="0">
                <a:latin typeface="Century Gothic" panose="020B0502020202020204" pitchFamily="34" charset="0"/>
              </a:rPr>
              <a:t>One of the main tasks of the qualitative evaluation is to give a face to statistics. It is one thing to know that </a:t>
            </a:r>
            <a:r>
              <a:rPr lang="en-US" sz="1200" i="1" dirty="0">
                <a:latin typeface="Century Gothic" panose="020B0502020202020204" pitchFamily="34" charset="0"/>
              </a:rPr>
              <a:t>X</a:t>
            </a:r>
            <a:r>
              <a:rPr lang="en-US" sz="1200" dirty="0">
                <a:latin typeface="Century Gothic" panose="020B0502020202020204" pitchFamily="34" charset="0"/>
              </a:rPr>
              <a:t>% of women die giving birth, and quite another to hear about individual experiences describing the conditions of injustice and the structural barriers (poverty, marginalized, poor education, and violence) that led to maternal death.</a:t>
            </a:r>
          </a:p>
          <a:p>
            <a:endParaRPr lang="en-US" sz="1200" dirty="0">
              <a:latin typeface="Century Gothic" panose="020B0502020202020204" pitchFamily="34" charset="0"/>
            </a:endParaRPr>
          </a:p>
          <a:p>
            <a:r>
              <a:rPr lang="en-US" sz="1200" dirty="0">
                <a:latin typeface="Century Gothic" panose="020B0502020202020204" pitchFamily="34" charset="0"/>
              </a:rPr>
              <a:t>Using results from qualitative evaluation, light can be shed on the causal mechanism of problems and controversial issues such as violence, corruption, poverty, drug use, and illegal migration. </a:t>
            </a:r>
          </a:p>
          <a:p>
            <a:endParaRPr lang="en-US" sz="1200" dirty="0">
              <a:latin typeface="Century Gothic" panose="020B0502020202020204" pitchFamily="34" charset="0"/>
            </a:endParaRPr>
          </a:p>
          <a:p>
            <a:r>
              <a:rPr lang="en-US" sz="1200" dirty="0">
                <a:latin typeface="Century Gothic" panose="020B0502020202020204" pitchFamily="34" charset="0"/>
              </a:rPr>
              <a:t>The importance of qualitative information does not justify the careless pursuit of research subjects to obtain their story. This is why anonymity and confidence are key to the qualitative evaluation. Subjects should not be recognizable, but their direct voices and quotes should be used to show the experiences of many people (including those who were not interviewed).</a:t>
            </a:r>
          </a:p>
          <a:p>
            <a:endParaRPr lang="en-US" sz="1200" dirty="0">
              <a:latin typeface="Century Gothic" panose="020B0502020202020204" pitchFamily="34" charset="0"/>
            </a:endParaRPr>
          </a:p>
          <a:p>
            <a:r>
              <a:rPr lang="en-US" sz="1200" dirty="0">
                <a:latin typeface="Century Gothic" panose="020B0502020202020204" pitchFamily="34" charset="0"/>
              </a:rPr>
              <a:t>Qualitative evaluation can reveal key behavior patterns, and, if accurately collected and analyzed, can be the “golden kernel” for decision-makers.</a:t>
            </a:r>
          </a:p>
        </p:txBody>
      </p:sp>
      <p:sp>
        <p:nvSpPr>
          <p:cNvPr id="4" name="3 Marcador de número de diapositiva"/>
          <p:cNvSpPr>
            <a:spLocks noGrp="1"/>
          </p:cNvSpPr>
          <p:nvPr>
            <p:ph type="sldNum" sz="quarter" idx="10"/>
          </p:nvPr>
        </p:nvSpPr>
        <p:spPr>
          <a:xfrm>
            <a:off x="4143587" y="9119473"/>
            <a:ext cx="3169920" cy="480060"/>
          </a:xfrm>
          <a:prstGeom prst="rect">
            <a:avLst/>
          </a:prstGeom>
        </p:spPr>
        <p:txBody>
          <a:bodyPr lIns="86749" tIns="43375" rIns="86749" bIns="43375"/>
          <a:lstStyle/>
          <a:p>
            <a:fld id="{271DD84B-45E1-4F19-9B78-E8C9EC90E1C6}" type="slidenum">
              <a:rPr lang="en-US" smtClean="0">
                <a:latin typeface="Century Gothic" panose="020B0502020202020204" pitchFamily="34" charset="0"/>
              </a:rPr>
              <a:pPr/>
              <a:t>53</a:t>
            </a:fld>
            <a:endParaRPr lang="en-US" dirty="0">
              <a:latin typeface="Century Gothic" panose="020B0502020202020204" pitchFamily="34" charset="0"/>
            </a:endParaRPr>
          </a:p>
        </p:txBody>
      </p:sp>
    </p:spTree>
    <p:extLst>
      <p:ext uri="{BB962C8B-B14F-4D97-AF65-F5344CB8AC3E}">
        <p14:creationId xmlns:p14="http://schemas.microsoft.com/office/powerpoint/2010/main" val="383739582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noProof="0" dirty="0">
                <a:latin typeface="Century Gothic" panose="020B0502020202020204" pitchFamily="34" charset="0"/>
              </a:rPr>
              <a:t>Presented here is an example of a worksheet to guide you with communicating your results and providing follow-up. </a:t>
            </a:r>
          </a:p>
          <a:p>
            <a:endParaRPr lang="en-US" noProof="0" dirty="0">
              <a:latin typeface="Century Gothic" panose="020B0502020202020204" pitchFamily="34" charset="0"/>
            </a:endParaRPr>
          </a:p>
          <a:p>
            <a:r>
              <a:rPr lang="en-US" noProof="0" dirty="0">
                <a:latin typeface="Century Gothic" panose="020B0502020202020204" pitchFamily="34" charset="0"/>
              </a:rPr>
              <a:t>Source: </a:t>
            </a:r>
            <a:r>
              <a:rPr lang="en-US" u="sng" noProof="0" dirty="0">
                <a:latin typeface="Century Gothic" panose="020B0502020202020204" pitchFamily="34" charset="0"/>
              </a:rPr>
              <a:t>https://www.cdc.gov/eval/guide/step6/</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731983" y="4561356"/>
            <a:ext cx="5851237" cy="4320149"/>
          </a:xfrm>
          <a:prstGeom prst="rect">
            <a:avLst/>
          </a:prstGeom>
        </p:spPr>
        <p:txBody>
          <a:bodyPr lIns="86749" tIns="43375" rIns="86749" bIns="43375">
            <a:normAutofit/>
          </a:bodyPr>
          <a:lstStyle/>
          <a:p>
            <a:r>
              <a:rPr lang="en-ZA" sz="1200" dirty="0">
                <a:latin typeface="Century Gothic" panose="020B0502020202020204" pitchFamily="34" charset="0"/>
              </a:rPr>
              <a:t>As you gain confidence as an evaluation expert, you will expand your repertoire of evaluation techniques to best suit  your particular evaluation problems and intended audiences. </a:t>
            </a:r>
          </a:p>
          <a:p>
            <a:endParaRPr lang="en-ZA" sz="1200" dirty="0">
              <a:latin typeface="Century Gothic" panose="020B0502020202020204" pitchFamily="34" charset="0"/>
            </a:endParaRPr>
          </a:p>
          <a:p>
            <a:r>
              <a:rPr lang="en-ZA" sz="1200" dirty="0">
                <a:latin typeface="Century Gothic" panose="020B0502020202020204" pitchFamily="34" charset="0"/>
              </a:rPr>
              <a:t>When it all falls into place, you will develop the ability to exercise more freedom within any chosen design while remaining true to the principles of the chosen approach. </a:t>
            </a:r>
          </a:p>
          <a:p>
            <a:endParaRPr lang="en-ZA" sz="1200" dirty="0">
              <a:latin typeface="Century Gothic" panose="020B0502020202020204" pitchFamily="34" charset="0"/>
            </a:endParaRPr>
          </a:p>
          <a:p>
            <a:r>
              <a:rPr lang="en-ZA" sz="1200" dirty="0">
                <a:latin typeface="Century Gothic" panose="020B0502020202020204" pitchFamily="34" charset="0"/>
              </a:rPr>
              <a:t>There is not one way to conduct qualitative evaluation. You can always innovate, learn, explore, and become more skilled at reaching the intended audiences of your evaluation project.</a:t>
            </a:r>
          </a:p>
          <a:p>
            <a:endParaRPr lang="en-ZA" sz="1200" dirty="0">
              <a:latin typeface="Century Gothic" panose="020B0502020202020204" pitchFamily="34" charset="0"/>
            </a:endParaRPr>
          </a:p>
          <a:p>
            <a:r>
              <a:rPr lang="en-ZA" sz="1200" b="0" dirty="0">
                <a:latin typeface="Century Gothic" panose="020B0502020202020204" pitchFamily="34" charset="0"/>
              </a:rPr>
              <a:t>Source: </a:t>
            </a:r>
            <a:r>
              <a:rPr lang="en-ZA" sz="1200" b="0" dirty="0" err="1">
                <a:latin typeface="Century Gothic" panose="020B0502020202020204" pitchFamily="34" charset="0"/>
              </a:rPr>
              <a:t>Bazeley</a:t>
            </a:r>
            <a:r>
              <a:rPr lang="en-ZA" sz="1200" b="0" dirty="0">
                <a:latin typeface="Century Gothic" panose="020B0502020202020204" pitchFamily="34" charset="0"/>
              </a:rPr>
              <a:t>, 2013; Campbell, Quincy, </a:t>
            </a:r>
            <a:r>
              <a:rPr lang="en-ZA" sz="1200" b="0" dirty="0" err="1">
                <a:latin typeface="Century Gothic" panose="020B0502020202020204" pitchFamily="34" charset="0"/>
              </a:rPr>
              <a:t>Osserman</a:t>
            </a:r>
            <a:r>
              <a:rPr lang="en-ZA" sz="1200" b="0" dirty="0">
                <a:latin typeface="Century Gothic" panose="020B0502020202020204" pitchFamily="34" charset="0"/>
              </a:rPr>
              <a:t>, &amp; Pedersen, 2013; </a:t>
            </a:r>
            <a:r>
              <a:rPr lang="en-ZA" sz="1200" b="0" dirty="0" err="1">
                <a:latin typeface="Century Gothic" panose="020B0502020202020204" pitchFamily="34" charset="0"/>
              </a:rPr>
              <a:t>Chenail</a:t>
            </a:r>
            <a:r>
              <a:rPr lang="en-ZA" sz="1200" b="0" dirty="0">
                <a:latin typeface="Century Gothic" panose="020B0502020202020204" pitchFamily="34" charset="0"/>
              </a:rPr>
              <a:t>, 2012; Denzin &amp; Lincoln, 2011; Eberle, 2014; Flick, 2014a&amp;b; Huberman, 2014; </a:t>
            </a:r>
            <a:r>
              <a:rPr lang="en-ZA" sz="1200" b="0" dirty="0" err="1">
                <a:latin typeface="Century Gothic" panose="020B0502020202020204" pitchFamily="34" charset="0"/>
              </a:rPr>
              <a:t>Schurink</a:t>
            </a:r>
            <a:r>
              <a:rPr lang="en-ZA" sz="1200" b="0" dirty="0">
                <a:latin typeface="Century Gothic" panose="020B0502020202020204" pitchFamily="34" charset="0"/>
              </a:rPr>
              <a:t> et al., 2013; </a:t>
            </a:r>
            <a:r>
              <a:rPr lang="en-ZA" sz="1200" b="0" dirty="0" err="1">
                <a:latin typeface="Century Gothic" panose="020B0502020202020204" pitchFamily="34" charset="0"/>
              </a:rPr>
              <a:t>Willig</a:t>
            </a:r>
            <a:r>
              <a:rPr lang="en-ZA" sz="1200" b="0" dirty="0">
                <a:latin typeface="Century Gothic" panose="020B0502020202020204" pitchFamily="34" charset="0"/>
              </a:rPr>
              <a:t>, 2014a.</a:t>
            </a:r>
            <a:endParaRPr sz="1200" b="0" dirty="0">
              <a:latin typeface="Century Gothic" panose="020B0502020202020204" pitchFamily="34" charset="0"/>
            </a:endParaRPr>
          </a:p>
        </p:txBody>
      </p:sp>
    </p:spTree>
    <p:extLst>
      <p:ext uri="{BB962C8B-B14F-4D97-AF65-F5344CB8AC3E}">
        <p14:creationId xmlns:p14="http://schemas.microsoft.com/office/powerpoint/2010/main" val="32472765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731983" y="4561356"/>
            <a:ext cx="5851237" cy="4320149"/>
          </a:xfrm>
          <a:prstGeom prst="rect">
            <a:avLst/>
          </a:prstGeom>
        </p:spPr>
        <p:txBody>
          <a:bodyPr lIns="86749" tIns="43375" rIns="86749" bIns="43375">
            <a:normAutofit/>
          </a:bodyPr>
          <a:lstStyle/>
          <a:p>
            <a:pPr defTabSz="822989">
              <a:defRPr/>
            </a:pPr>
            <a:r>
              <a:rPr lang="en-US" baseline="0" dirty="0">
                <a:latin typeface="Century Gothic" panose="020B0502020202020204" pitchFamily="34" charset="0"/>
              </a:rPr>
              <a:t>The purpose of this activity is to illustrate that although establishing trustworthiness is always important, the manner in which </a:t>
            </a:r>
            <a:r>
              <a:rPr lang="en-US" u="none" baseline="0" dirty="0">
                <a:latin typeface="Century Gothic" panose="020B0502020202020204" pitchFamily="34" charset="0"/>
              </a:rPr>
              <a:t>it</a:t>
            </a:r>
            <a:r>
              <a:rPr lang="en-US" baseline="0" dirty="0">
                <a:latin typeface="Century Gothic" panose="020B0502020202020204" pitchFamily="34" charset="0"/>
              </a:rPr>
              <a:t> is conveyed should be determined by the audience.</a:t>
            </a:r>
          </a:p>
          <a:p>
            <a:endParaRPr lang="en-US" dirty="0">
              <a:latin typeface="Century Gothic" panose="020B0502020202020204" pitchFamily="34" charset="0"/>
            </a:endParaRPr>
          </a:p>
          <a:p>
            <a:r>
              <a:rPr lang="en-US" b="1" dirty="0">
                <a:latin typeface="Century Gothic" panose="020B0502020202020204" pitchFamily="34" charset="0"/>
              </a:rPr>
              <a:t>[Note</a:t>
            </a:r>
            <a:r>
              <a:rPr lang="en-US" b="1" baseline="0" dirty="0">
                <a:latin typeface="Century Gothic" panose="020B0502020202020204" pitchFamily="34" charset="0"/>
              </a:rPr>
              <a:t> to facilitator: </a:t>
            </a:r>
            <a:r>
              <a:rPr lang="en-US" dirty="0">
                <a:latin typeface="Century Gothic" panose="020B0502020202020204" pitchFamily="34" charset="0"/>
              </a:rPr>
              <a:t>The next four slides provide the information for this group activity—</a:t>
            </a:r>
            <a:r>
              <a:rPr lang="en-US" baseline="0" dirty="0">
                <a:latin typeface="Century Gothic" panose="020B0502020202020204" pitchFamily="34" charset="0"/>
              </a:rPr>
              <a:t>Learning the Lingo.</a:t>
            </a:r>
            <a:endParaRPr lang="en-US" dirty="0">
              <a:latin typeface="Century Gothic" panose="020B0502020202020204" pitchFamily="34" charset="0"/>
            </a:endParaRPr>
          </a:p>
          <a:p>
            <a:endParaRPr lang="en-US" dirty="0">
              <a:latin typeface="Century Gothic" panose="020B0502020202020204" pitchFamily="34" charset="0"/>
            </a:endParaRPr>
          </a:p>
          <a:p>
            <a:pPr marL="628650" lvl="1" indent="-171450">
              <a:buFont typeface="Wingdings" panose="05000000000000000000" pitchFamily="2" charset="2"/>
              <a:buChar char="§"/>
            </a:pPr>
            <a:r>
              <a:rPr lang="en-US" dirty="0">
                <a:latin typeface="Century Gothic" panose="020B0502020202020204" pitchFamily="34" charset="0"/>
              </a:rPr>
              <a:t>This slide </a:t>
            </a:r>
            <a:r>
              <a:rPr lang="en-US" baseline="0" dirty="0">
                <a:latin typeface="Century Gothic" panose="020B0502020202020204" pitchFamily="34" charset="0"/>
              </a:rPr>
              <a:t>provides the overall structure and time allocation for the activity </a:t>
            </a:r>
          </a:p>
          <a:p>
            <a:pPr marL="628650" lvl="1" indent="-171450">
              <a:buFont typeface="Wingdings" panose="05000000000000000000" pitchFamily="2" charset="2"/>
              <a:buChar char="§"/>
            </a:pPr>
            <a:endParaRPr lang="en-US" baseline="0" dirty="0">
              <a:latin typeface="Century Gothic" panose="020B0502020202020204" pitchFamily="34" charset="0"/>
            </a:endParaRPr>
          </a:p>
          <a:p>
            <a:pPr marL="628650" lvl="1" indent="-171450">
              <a:buFont typeface="Wingdings" panose="05000000000000000000" pitchFamily="2" charset="2"/>
              <a:buChar char="§"/>
            </a:pPr>
            <a:r>
              <a:rPr lang="en-US" baseline="0" dirty="0">
                <a:latin typeface="Century Gothic" panose="020B0502020202020204" pitchFamily="34" charset="0"/>
              </a:rPr>
              <a:t>The next slide provides the evaluation topic on which the groups are working (note, the topic is the same for all groups)</a:t>
            </a:r>
          </a:p>
          <a:p>
            <a:pPr marL="628650" lvl="1" indent="-171450">
              <a:buFont typeface="Wingdings" panose="05000000000000000000" pitchFamily="2" charset="2"/>
              <a:buChar char="§"/>
            </a:pPr>
            <a:endParaRPr lang="en-US" baseline="0" dirty="0">
              <a:latin typeface="Century Gothic" panose="020B0502020202020204" pitchFamily="34" charset="0"/>
            </a:endParaRPr>
          </a:p>
          <a:p>
            <a:pPr marL="628650" lvl="1" indent="-171450">
              <a:buFont typeface="Wingdings" panose="05000000000000000000" pitchFamily="2" charset="2"/>
              <a:buChar char="§"/>
            </a:pPr>
            <a:r>
              <a:rPr lang="en-US" baseline="0" dirty="0">
                <a:latin typeface="Century Gothic" panose="020B0502020202020204" pitchFamily="34" charset="0"/>
              </a:rPr>
              <a:t>The following slide provides the context of the evaluation, and imagery of the landscape and participants</a:t>
            </a:r>
          </a:p>
          <a:p>
            <a:pPr marL="628650" lvl="1" indent="-171450">
              <a:buFont typeface="Wingdings" panose="05000000000000000000" pitchFamily="2" charset="2"/>
              <a:buChar char="§"/>
            </a:pPr>
            <a:endParaRPr lang="en-US" baseline="0" dirty="0">
              <a:latin typeface="Century Gothic" panose="020B0502020202020204" pitchFamily="34" charset="0"/>
            </a:endParaRPr>
          </a:p>
          <a:p>
            <a:pPr marL="628650" lvl="1" indent="-171450">
              <a:buFont typeface="Wingdings" panose="05000000000000000000" pitchFamily="2" charset="2"/>
              <a:buChar char="§"/>
            </a:pPr>
            <a:r>
              <a:rPr lang="en-US" baseline="0" dirty="0">
                <a:latin typeface="Century Gothic" panose="020B0502020202020204" pitchFamily="34" charset="0"/>
              </a:rPr>
              <a:t>The final slide shows the three different possible audiences (each group is assigned one of these audiences)]</a:t>
            </a:r>
          </a:p>
        </p:txBody>
      </p:sp>
    </p:spTree>
    <p:extLst>
      <p:ext uri="{BB962C8B-B14F-4D97-AF65-F5344CB8AC3E}">
        <p14:creationId xmlns:p14="http://schemas.microsoft.com/office/powerpoint/2010/main" val="324727657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731982" y="4561354"/>
            <a:ext cx="5851237" cy="4320149"/>
          </a:xfrm>
          <a:prstGeom prst="rect">
            <a:avLst/>
          </a:prstGeom>
        </p:spPr>
        <p:txBody>
          <a:bodyPr lIns="86749" tIns="43375" rIns="86749" bIns="43375">
            <a:normAutofit/>
          </a:bodyPr>
          <a:lstStyle/>
          <a:p>
            <a:pPr defTabSz="867491">
              <a:defRPr/>
            </a:pPr>
            <a:r>
              <a:rPr lang="en-US" sz="1200" b="0" dirty="0">
                <a:latin typeface="Century Gothic" panose="020B0502020202020204" pitchFamily="34" charset="0"/>
              </a:rPr>
              <a:t>[</a:t>
            </a:r>
            <a:r>
              <a:rPr lang="en-US" sz="1200" b="1" dirty="0">
                <a:latin typeface="Century Gothic" panose="020B0502020202020204" pitchFamily="34" charset="0"/>
              </a:rPr>
              <a:t>Instructions:</a:t>
            </a:r>
            <a:r>
              <a:rPr lang="en-US" sz="1200" b="0" dirty="0">
                <a:latin typeface="Century Gothic" panose="020B0502020202020204" pitchFamily="34" charset="0"/>
              </a:rPr>
              <a:t> Display evaluation topic.]</a:t>
            </a:r>
          </a:p>
          <a:p>
            <a:pPr defTabSz="867491">
              <a:defRPr/>
            </a:pPr>
            <a:endParaRPr lang="en-US" sz="1200" b="0" dirty="0">
              <a:latin typeface="Century Gothic" panose="020B0502020202020204" pitchFamily="34" charset="0"/>
            </a:endParaRPr>
          </a:p>
          <a:p>
            <a:pPr defTabSz="867491">
              <a:defRPr/>
            </a:pPr>
            <a:r>
              <a:rPr lang="en-US" sz="1200" b="0" dirty="0">
                <a:latin typeface="Century Gothic" panose="020B0502020202020204" pitchFamily="34" charset="0"/>
              </a:rPr>
              <a:t>This program is the case study provided in the Participants’ Guide.</a:t>
            </a:r>
            <a:endParaRPr lang="en-US" sz="1200" dirty="0">
              <a:latin typeface="Century Gothic" panose="020B0502020202020204" pitchFamily="34" charset="0"/>
            </a:endParaRPr>
          </a:p>
        </p:txBody>
      </p:sp>
    </p:spTree>
    <p:extLst>
      <p:ext uri="{BB962C8B-B14F-4D97-AF65-F5344CB8AC3E}">
        <p14:creationId xmlns:p14="http://schemas.microsoft.com/office/powerpoint/2010/main" val="324727657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731982" y="4561354"/>
            <a:ext cx="5851237" cy="4320149"/>
          </a:xfrm>
          <a:prstGeom prst="rect">
            <a:avLst/>
          </a:prstGeom>
        </p:spPr>
        <p:txBody>
          <a:bodyPr lIns="86749" tIns="43375" rIns="86749" bIns="43375">
            <a:normAutofit/>
          </a:bodyPr>
          <a:lstStyle/>
          <a:p>
            <a:pPr defTabSz="867491">
              <a:defRPr/>
            </a:pPr>
            <a:r>
              <a:rPr lang="en-US" sz="1200" b="1" dirty="0">
                <a:latin typeface="Century Gothic" panose="020B0502020202020204" pitchFamily="34" charset="0"/>
              </a:rPr>
              <a:t>Setting the scene: </a:t>
            </a:r>
            <a:r>
              <a:rPr lang="en-US" sz="1200" dirty="0">
                <a:latin typeface="Century Gothic" panose="020B0502020202020204" pitchFamily="34" charset="0"/>
              </a:rPr>
              <a:t>The population is relatively young (42% were 25 years of age or younger) and dominated by one tribal ethnic group. The community is culturally diverse, representing five different tribal groups and at least as many languages. Approximately 30% of the men and almost 60% of the women had not completed schooling beyond primary education. The median income was low; many respondents were self-employed.  Almost two-thirds of the community members identify as Christian, while about 25% consider themselves Muslim. Patriarchy—the concentration of both individual and institutional power in the hands of men—is a dominant aspect of the sociocultural context. Men are widely considered to be the heads of the households, and women are usually expected to be subservient.</a:t>
            </a:r>
          </a:p>
        </p:txBody>
      </p:sp>
    </p:spTree>
    <p:extLst>
      <p:ext uri="{BB962C8B-B14F-4D97-AF65-F5344CB8AC3E}">
        <p14:creationId xmlns:p14="http://schemas.microsoft.com/office/powerpoint/2010/main" val="324727657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731982" y="4561354"/>
            <a:ext cx="5851237" cy="4320149"/>
          </a:xfrm>
          <a:prstGeom prst="rect">
            <a:avLst/>
          </a:prstGeom>
        </p:spPr>
        <p:txBody>
          <a:bodyPr lIns="86749" tIns="43375" rIns="86749" bIns="43375">
            <a:normAutofit fontScale="92500"/>
          </a:bodyPr>
          <a:lstStyle/>
          <a:p>
            <a:r>
              <a:rPr lang="en-US" b="1" dirty="0">
                <a:latin typeface="Century Gothic" panose="020B0502020202020204" pitchFamily="34" charset="0"/>
              </a:rPr>
              <a:t>Possible Audiences: </a:t>
            </a:r>
            <a:r>
              <a:rPr lang="en-US" dirty="0">
                <a:latin typeface="Century Gothic" panose="020B0502020202020204" pitchFamily="34" charset="0"/>
              </a:rPr>
              <a:t>The same audience can be given to multiple groups, so you will only have three different audiences, irrespective</a:t>
            </a:r>
            <a:r>
              <a:rPr lang="en-US" baseline="0" dirty="0">
                <a:latin typeface="Century Gothic" panose="020B0502020202020204" pitchFamily="34" charset="0"/>
              </a:rPr>
              <a:t> of the number of groups:</a:t>
            </a:r>
            <a:br>
              <a:rPr lang="en-US" baseline="0" dirty="0">
                <a:latin typeface="Century Gothic" panose="020B0502020202020204" pitchFamily="34" charset="0"/>
              </a:rPr>
            </a:br>
            <a:endParaRPr lang="en-US" baseline="0" dirty="0">
              <a:latin typeface="Century Gothic" panose="020B0502020202020204" pitchFamily="34" charset="0"/>
            </a:endParaRPr>
          </a:p>
          <a:p>
            <a:pPr marL="674073" lvl="1" indent="-216873">
              <a:buFont typeface="+mj-lt"/>
              <a:buAutoNum type="arabicPeriod"/>
            </a:pPr>
            <a:r>
              <a:rPr lang="en-US" baseline="0" dirty="0">
                <a:latin typeface="Century Gothic" panose="020B0502020202020204" pitchFamily="34" charset="0"/>
              </a:rPr>
              <a:t>Participants </a:t>
            </a:r>
          </a:p>
          <a:p>
            <a:pPr marL="674073" lvl="1" indent="-216873">
              <a:buFont typeface="+mj-lt"/>
              <a:buAutoNum type="arabicPeriod"/>
            </a:pPr>
            <a:r>
              <a:rPr lang="en-US" baseline="0" dirty="0">
                <a:latin typeface="Century Gothic" panose="020B0502020202020204" pitchFamily="34" charset="0"/>
              </a:rPr>
              <a:t>Academic</a:t>
            </a:r>
          </a:p>
          <a:p>
            <a:pPr marL="674073" lvl="1" indent="-216873">
              <a:buFont typeface="+mj-lt"/>
              <a:buAutoNum type="arabicPeriod"/>
            </a:pPr>
            <a:r>
              <a:rPr lang="en-US" baseline="0" dirty="0">
                <a:latin typeface="Century Gothic" panose="020B0502020202020204" pitchFamily="34" charset="0"/>
              </a:rPr>
              <a:t>Funder: Aid organization</a:t>
            </a:r>
          </a:p>
          <a:p>
            <a:pPr marL="216873" indent="-216873">
              <a:buFont typeface="+mj-lt"/>
              <a:buAutoNum type="arabicPeriod"/>
            </a:pPr>
            <a:endParaRPr lang="en-US" baseline="0" dirty="0">
              <a:latin typeface="Century Gothic" panose="020B0502020202020204" pitchFamily="34" charset="0"/>
            </a:endParaRPr>
          </a:p>
          <a:p>
            <a:r>
              <a:rPr lang="en-US" baseline="0" dirty="0">
                <a:latin typeface="Century Gothic" panose="020B0502020202020204" pitchFamily="34" charset="0"/>
              </a:rPr>
              <a:t>With the participants (imagine standing under a tree speaking to a group of people), terminology like trustworthiness would not be used. And yet, buy-in would be required for participation and for putting weight in the evaluation. Buy-in might be obtained by:</a:t>
            </a:r>
          </a:p>
          <a:p>
            <a:endParaRPr lang="en-US" baseline="0" dirty="0">
              <a:latin typeface="Century Gothic" panose="020B0502020202020204" pitchFamily="34" charset="0"/>
            </a:endParaRPr>
          </a:p>
          <a:p>
            <a:pPr marL="628650" lvl="1" indent="-171450">
              <a:buFont typeface="Wingdings" panose="05000000000000000000" pitchFamily="2" charset="2"/>
              <a:buChar char="§"/>
            </a:pPr>
            <a:r>
              <a:rPr lang="en-US" baseline="0" dirty="0">
                <a:latin typeface="Century Gothic" panose="020B0502020202020204" pitchFamily="34" charset="0"/>
              </a:rPr>
              <a:t>Providing feedback separately to males and females</a:t>
            </a:r>
          </a:p>
          <a:p>
            <a:pPr marL="628650" lvl="1" indent="-171450">
              <a:buFont typeface="Wingdings" panose="05000000000000000000" pitchFamily="2" charset="2"/>
              <a:buChar char="§"/>
            </a:pPr>
            <a:r>
              <a:rPr lang="en-US" baseline="0" dirty="0">
                <a:latin typeface="Century Gothic" panose="020B0502020202020204" pitchFamily="34" charset="0"/>
              </a:rPr>
              <a:t>Gaining permission for entry from tribal authorities </a:t>
            </a:r>
          </a:p>
          <a:p>
            <a:pPr marL="628650" lvl="1" indent="-171450">
              <a:buFont typeface="Wingdings" panose="05000000000000000000" pitchFamily="2" charset="2"/>
              <a:buChar char="§"/>
            </a:pPr>
            <a:r>
              <a:rPr lang="en-US" baseline="0" dirty="0">
                <a:latin typeface="Century Gothic" panose="020B0502020202020204" pitchFamily="34" charset="0"/>
              </a:rPr>
              <a:t>Establishing a clear method (oral) of collecting information, a clear timeframe, etc.</a:t>
            </a:r>
          </a:p>
          <a:p>
            <a:endParaRPr lang="en-US" baseline="0" dirty="0">
              <a:latin typeface="Century Gothic" panose="020B0502020202020204" pitchFamily="34" charset="0"/>
            </a:endParaRPr>
          </a:p>
          <a:p>
            <a:r>
              <a:rPr lang="en-US" baseline="0" dirty="0">
                <a:latin typeface="Century Gothic" panose="020B0502020202020204" pitchFamily="34" charset="0"/>
              </a:rPr>
              <a:t>On the other hand, academics (imagine participating in a colloquium on malaria interventions in Africa) would require a description of the context, terminology, detailed methodology, sampling, instruments, etc.</a:t>
            </a:r>
          </a:p>
          <a:p>
            <a:endParaRPr lang="en-US" baseline="0" dirty="0">
              <a:latin typeface="Century Gothic" panose="020B0502020202020204" pitchFamily="34" charset="0"/>
            </a:endParaRPr>
          </a:p>
          <a:p>
            <a:r>
              <a:rPr lang="en-US" baseline="0" dirty="0">
                <a:latin typeface="Century Gothic" panose="020B0502020202020204" pitchFamily="34" charset="0"/>
              </a:rPr>
              <a:t>Funders (imagine addressing a boardroom of funders at the WHO headquarters attempting to acquire funding) would be interested in the methodology, but also the purpose of the evaluation and appropriateness for the participants (credentials of the evaluators, audit trails, etc.).</a:t>
            </a:r>
          </a:p>
        </p:txBody>
      </p:sp>
    </p:spTree>
    <p:extLst>
      <p:ext uri="{BB962C8B-B14F-4D97-AF65-F5344CB8AC3E}">
        <p14:creationId xmlns:p14="http://schemas.microsoft.com/office/powerpoint/2010/main" val="324727657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r>
              <a:rPr lang="en-US" noProof="0" dirty="0">
                <a:latin typeface="Century Gothic" panose="020B0502020202020204" pitchFamily="34" charset="0"/>
              </a:rPr>
              <a:t>[</a:t>
            </a:r>
            <a:r>
              <a:rPr lang="en-US" b="1" noProof="0" dirty="0">
                <a:latin typeface="Century Gothic" panose="020B0502020202020204" pitchFamily="34" charset="0"/>
              </a:rPr>
              <a:t>Instructions: </a:t>
            </a:r>
            <a:r>
              <a:rPr lang="en-US" noProof="0" dirty="0">
                <a:latin typeface="Century Gothic" panose="020B0502020202020204" pitchFamily="34" charset="0"/>
              </a:rPr>
              <a:t>Facilitator displays the two questions on this slide to start discussion about this session.]</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2 Marcador de notas"/>
          <p:cNvSpPr>
            <a:spLocks noGrp="1"/>
          </p:cNvSpPr>
          <p:nvPr>
            <p:ph type="body" idx="1"/>
          </p:nvPr>
        </p:nvSpPr>
        <p:spPr>
          <a:xfrm>
            <a:off x="731982" y="4561354"/>
            <a:ext cx="5851237" cy="4320149"/>
          </a:xfrm>
          <a:prstGeom prst="rect">
            <a:avLst/>
          </a:prstGeom>
        </p:spPr>
        <p:txBody>
          <a:bodyPr lIns="86749" tIns="43375" rIns="86749" bIns="43375">
            <a:normAutofit/>
          </a:bodyPr>
          <a:lstStyle/>
          <a:p>
            <a:endParaRPr lang="en-US" noProof="0" dirty="0">
              <a:latin typeface="Century Gothic" panose="020B0502020202020204" pitchFamily="34" charset="0"/>
            </a:endParaRPr>
          </a:p>
        </p:txBody>
      </p:sp>
    </p:spTree>
    <p:extLst>
      <p:ext uri="{BB962C8B-B14F-4D97-AF65-F5344CB8AC3E}">
        <p14:creationId xmlns:p14="http://schemas.microsoft.com/office/powerpoint/2010/main" val="9142318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0513" y="1200150"/>
            <a:ext cx="4194175" cy="3240088"/>
          </a:xfrm>
          <a:prstGeom prst="rect">
            <a:avLst/>
          </a:prstGeom>
          <a:noFill/>
          <a:ln w="12700">
            <a:solidFill>
              <a:prstClr val="black"/>
            </a:solidFill>
          </a:ln>
        </p:spPr>
      </p:sp>
      <p:sp>
        <p:nvSpPr>
          <p:cNvPr id="3" name="Notes Placeholder 2"/>
          <p:cNvSpPr>
            <a:spLocks noGrp="1"/>
          </p:cNvSpPr>
          <p:nvPr>
            <p:ph type="body" idx="1"/>
          </p:nvPr>
        </p:nvSpPr>
        <p:spPr>
          <a:xfrm>
            <a:off x="731838" y="4621213"/>
            <a:ext cx="5851525" cy="3779837"/>
          </a:xfrm>
          <a:prstGeom prst="rect">
            <a:avLst/>
          </a:prstGeom>
        </p:spPr>
        <p:txBody>
          <a:bodyPr/>
          <a:lstStyle/>
          <a:p>
            <a:r>
              <a:rPr lang="en-US" dirty="0">
                <a:latin typeface="Century Gothic" panose="020B0502020202020204" pitchFamily="34" charset="0"/>
              </a:rPr>
              <a:t>Presented here are online resources mentioned in this presentation that may be useful for disseminating your findings.  </a:t>
            </a:r>
          </a:p>
        </p:txBody>
      </p:sp>
    </p:spTree>
    <p:extLst>
      <p:ext uri="{BB962C8B-B14F-4D97-AF65-F5344CB8AC3E}">
        <p14:creationId xmlns:p14="http://schemas.microsoft.com/office/powerpoint/2010/main" val="230675641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dirty="0">
              <a:latin typeface="Century Gothic" panose="020B0502020202020204" pitchFamily="34" charset="0"/>
            </a:endParaRPr>
          </a:p>
        </p:txBody>
      </p:sp>
    </p:spTree>
    <p:extLst>
      <p:ext uri="{BB962C8B-B14F-4D97-AF65-F5344CB8AC3E}">
        <p14:creationId xmlns:p14="http://schemas.microsoft.com/office/powerpoint/2010/main" val="15053120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dirty="0">
              <a:latin typeface="Futura Lt BT" panose="020B0402020204020303" pitchFamily="34" charset="0"/>
            </a:endParaRPr>
          </a:p>
        </p:txBody>
      </p:sp>
      <p:sp>
        <p:nvSpPr>
          <p:cNvPr id="9" name="object 5"/>
          <p:cNvSpPr/>
          <p:nvPr userDrawn="1"/>
        </p:nvSpPr>
        <p:spPr>
          <a:xfrm>
            <a:off x="0" y="1143000"/>
            <a:ext cx="10058400" cy="544245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5E9A8F"/>
          </a:solidFill>
        </p:spPr>
        <p:txBody>
          <a:bodyPr wrap="square" lIns="0" tIns="0" rIns="0" bIns="0" rtlCol="0"/>
          <a:lstStyle/>
          <a:p>
            <a:endParaRPr dirty="0">
              <a:latin typeface="Century Gothic" panose="020B0502020202020204" pitchFamily="34" charset="0"/>
            </a:endParaRPr>
          </a:p>
        </p:txBody>
      </p:sp>
      <p:sp>
        <p:nvSpPr>
          <p:cNvPr id="11" name="object 8"/>
          <p:cNvSpPr txBox="1"/>
          <p:nvPr userDrawn="1"/>
        </p:nvSpPr>
        <p:spPr>
          <a:xfrm>
            <a:off x="914400" y="379900"/>
            <a:ext cx="7483475" cy="4167808"/>
          </a:xfrm>
          <a:prstGeom prst="rect">
            <a:avLst/>
          </a:prstGeom>
        </p:spPr>
        <p:txBody>
          <a:bodyPr vert="horz" wrap="square" lIns="0" tIns="0" rIns="0" bIns="0" rtlCol="0">
            <a:spAutoFit/>
          </a:bodyPr>
          <a:lstStyle/>
          <a:p>
            <a:pPr marL="12700">
              <a:lnSpc>
                <a:spcPts val="6495"/>
              </a:lnSpc>
            </a:pPr>
            <a:r>
              <a:rPr lang="en-US" sz="5700" b="1" spc="-265" dirty="0">
                <a:solidFill>
                  <a:srgbClr val="662118"/>
                </a:solidFill>
                <a:latin typeface="Futura LT Pro Book" panose="020B0502020204020303" pitchFamily="34" charset="0"/>
                <a:cs typeface="Gill Sans MT"/>
              </a:rPr>
              <a:t>Headline goes here</a:t>
            </a:r>
          </a:p>
          <a:p>
            <a:pPr marL="12700">
              <a:lnSpc>
                <a:spcPts val="6495"/>
              </a:lnSpc>
            </a:pPr>
            <a:r>
              <a:rPr lang="en-US" sz="5700" b="1" spc="-265" dirty="0">
                <a:solidFill>
                  <a:schemeClr val="bg1"/>
                </a:solidFill>
                <a:latin typeface="Futura LT Pro Book" panose="020B0502020204020303" pitchFamily="34" charset="0"/>
                <a:cs typeface="Gill Sans MT"/>
              </a:rPr>
              <a:t>Headline goes here</a:t>
            </a:r>
          </a:p>
          <a:p>
            <a:pPr marL="12700" marR="0" indent="0" algn="l" defTabSz="914400" rtl="0" eaLnBrk="1" fontAlgn="auto" latinLnBrk="0" hangingPunct="1">
              <a:lnSpc>
                <a:spcPts val="6495"/>
              </a:lnSpc>
              <a:spcBef>
                <a:spcPts val="0"/>
              </a:spcBef>
              <a:spcAft>
                <a:spcPts val="0"/>
              </a:spcAft>
              <a:buClrTx/>
              <a:buSzTx/>
              <a:buFontTx/>
              <a:buNone/>
              <a:tabLst/>
              <a:defRPr/>
            </a:pPr>
            <a:r>
              <a:rPr lang="en-US" sz="5700" b="1" spc="-265" dirty="0">
                <a:solidFill>
                  <a:srgbClr val="002060"/>
                </a:solidFill>
                <a:latin typeface="Futura LT Pro Book" panose="020B0502020204020303" pitchFamily="34" charset="0"/>
                <a:cs typeface="Gill Sans MT"/>
              </a:rPr>
              <a:t>Headline goes here</a:t>
            </a:r>
            <a:endParaRPr lang="en-US" sz="5700" dirty="0">
              <a:solidFill>
                <a:srgbClr val="002060"/>
              </a:solidFill>
              <a:latin typeface="Futura LT Pro Book" panose="020B0502020204020303" pitchFamily="34" charset="0"/>
              <a:cs typeface="Gill Sans MT"/>
            </a:endParaRPr>
          </a:p>
          <a:p>
            <a:pPr marL="12700">
              <a:lnSpc>
                <a:spcPts val="6495"/>
              </a:lnSpc>
            </a:pPr>
            <a:endParaRPr lang="en-US" sz="5700" dirty="0">
              <a:solidFill>
                <a:schemeClr val="bg1"/>
              </a:solidFill>
              <a:latin typeface="Futura Lt BT" panose="020B0402020204020303" pitchFamily="34" charset="0"/>
              <a:cs typeface="Gill Sans MT"/>
            </a:endParaRPr>
          </a:p>
          <a:p>
            <a:pPr marL="12700">
              <a:lnSpc>
                <a:spcPts val="6495"/>
              </a:lnSpc>
            </a:pPr>
            <a:endParaRPr sz="5700" dirty="0">
              <a:solidFill>
                <a:srgbClr val="1E185F"/>
              </a:solidFill>
              <a:latin typeface="Futura Lt BT" panose="020B0402020204020303" pitchFamily="34" charset="0"/>
              <a:cs typeface="Gill Sans MT"/>
            </a:endParaRPr>
          </a:p>
        </p:txBody>
      </p:sp>
      <p:sp>
        <p:nvSpPr>
          <p:cNvPr id="12" name="object 9"/>
          <p:cNvSpPr txBox="1"/>
          <p:nvPr userDrawn="1"/>
        </p:nvSpPr>
        <p:spPr>
          <a:xfrm>
            <a:off x="4495800" y="4572000"/>
            <a:ext cx="4493260" cy="1646605"/>
          </a:xfrm>
          <a:prstGeom prst="rect">
            <a:avLst/>
          </a:prstGeom>
        </p:spPr>
        <p:txBody>
          <a:bodyPr vert="horz" wrap="square" lIns="0" tIns="0" rIns="0" bIns="0" rtlCol="0">
            <a:spAutoFit/>
          </a:bodyPr>
          <a:lstStyle/>
          <a:p>
            <a:pPr marL="12700">
              <a:lnSpc>
                <a:spcPts val="2250"/>
              </a:lnSpc>
            </a:pPr>
            <a:r>
              <a:rPr sz="1600" dirty="0">
                <a:solidFill>
                  <a:srgbClr val="002060"/>
                </a:solidFill>
                <a:latin typeface="Futura LT Pro Book"/>
                <a:cs typeface="Futura LT Pro Book"/>
              </a:rPr>
              <a:t>Author Name and Degree Here</a:t>
            </a:r>
          </a:p>
          <a:p>
            <a:pPr marL="12700">
              <a:lnSpc>
                <a:spcPts val="2250"/>
              </a:lnSpc>
            </a:pPr>
            <a:r>
              <a:rPr sz="1600" b="1" dirty="0">
                <a:solidFill>
                  <a:srgbClr val="002060"/>
                </a:solidFill>
                <a:latin typeface="Futura LT Pro Book"/>
                <a:cs typeface="Futura LT Pro Book"/>
              </a:rPr>
              <a:t>MEASURE Evaluation</a:t>
            </a:r>
            <a:endParaRPr sz="1600" dirty="0">
              <a:solidFill>
                <a:srgbClr val="002060"/>
              </a:solidFill>
              <a:latin typeface="Futura LT Pro Book"/>
              <a:cs typeface="Futura LT Pro Book"/>
            </a:endParaRPr>
          </a:p>
          <a:p>
            <a:pPr marL="12700">
              <a:lnSpc>
                <a:spcPct val="100000"/>
              </a:lnSpc>
            </a:pPr>
            <a:r>
              <a:rPr sz="1600" dirty="0">
                <a:solidFill>
                  <a:srgbClr val="002060"/>
                </a:solidFill>
                <a:latin typeface="Futura LT Pro Book"/>
                <a:cs typeface="Futura LT Pro Book"/>
              </a:rPr>
              <a:t>Your organization here</a:t>
            </a:r>
          </a:p>
          <a:p>
            <a:pPr>
              <a:lnSpc>
                <a:spcPct val="100000"/>
              </a:lnSpc>
              <a:spcBef>
                <a:spcPts val="45"/>
              </a:spcBef>
            </a:pPr>
            <a:endParaRPr sz="1600" dirty="0">
              <a:solidFill>
                <a:srgbClr val="002060"/>
              </a:solidFill>
              <a:latin typeface="Times New Roman"/>
              <a:cs typeface="Times New Roman"/>
            </a:endParaRPr>
          </a:p>
          <a:p>
            <a:pPr marL="12700">
              <a:lnSpc>
                <a:spcPts val="2200"/>
              </a:lnSpc>
            </a:pPr>
            <a:r>
              <a:rPr lang="en-US" sz="1600" dirty="0">
                <a:solidFill>
                  <a:srgbClr val="002060"/>
                </a:solidFill>
                <a:latin typeface="Futura LT Pro Book"/>
                <a:cs typeface="Futura LT Pro Book"/>
              </a:rPr>
              <a:t>Date for presentation</a:t>
            </a:r>
            <a:r>
              <a:rPr lang="en-US" sz="1600" baseline="0" dirty="0">
                <a:solidFill>
                  <a:srgbClr val="002060"/>
                </a:solidFill>
                <a:latin typeface="Futura LT Pro Book"/>
                <a:cs typeface="Futura LT Pro Book"/>
              </a:rPr>
              <a:t> if necessary</a:t>
            </a:r>
            <a:endParaRPr sz="1600" dirty="0">
              <a:solidFill>
                <a:srgbClr val="002060"/>
              </a:solidFill>
              <a:latin typeface="Futura LT Pro Book"/>
              <a:cs typeface="Futura LT Pro Book"/>
            </a:endParaRPr>
          </a:p>
          <a:p>
            <a:pPr marL="12700">
              <a:lnSpc>
                <a:spcPts val="2200"/>
              </a:lnSpc>
            </a:pPr>
            <a:r>
              <a:rPr lang="en-US" sz="1600" b="1" dirty="0">
                <a:solidFill>
                  <a:srgbClr val="002060"/>
                </a:solidFill>
                <a:latin typeface="Futura LT Pro Book"/>
                <a:cs typeface="Futura LT Pro Book"/>
              </a:rPr>
              <a:t>Name of meeting</a:t>
            </a:r>
            <a:endParaRPr sz="1600" dirty="0">
              <a:solidFill>
                <a:srgbClr val="002060"/>
              </a:solidFill>
              <a:latin typeface="Futura LT Pro Book"/>
              <a:cs typeface="Futura LT Pro Book"/>
            </a:endParaRPr>
          </a:p>
        </p:txBody>
      </p:sp>
      <p:sp>
        <p:nvSpPr>
          <p:cNvPr id="8" name="Rectangle 7"/>
          <p:cNvSpPr>
            <a:spLocks noChangeArrowheads="1"/>
          </p:cNvSpPr>
          <p:nvPr userDrawn="1"/>
        </p:nvSpPr>
        <p:spPr bwMode="auto">
          <a:xfrm>
            <a:off x="-1087826" y="732736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Century Gothic" panose="020B0502020202020204" pitchFamily="34" charset="0"/>
            </a:endParaRPr>
          </a:p>
        </p:txBody>
      </p:sp>
      <p:pic>
        <p:nvPicPr>
          <p:cNvPr id="13" name="Picture 12"/>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34" b="23721"/>
          <a:stretch/>
        </p:blipFill>
        <p:spPr>
          <a:xfrm>
            <a:off x="5770174" y="6750269"/>
            <a:ext cx="2159599" cy="990600"/>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495800" y="6643295"/>
            <a:ext cx="1274374" cy="108959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bg>
      <p:bgPr>
        <a:solidFill>
          <a:schemeClr val="bg1"/>
        </a:solidFill>
        <a:effectLst/>
      </p:bgPr>
    </p:bg>
    <p:spTree>
      <p:nvGrpSpPr>
        <p:cNvPr id="1" name=""/>
        <p:cNvGrpSpPr/>
        <p:nvPr/>
      </p:nvGrpSpPr>
      <p:grpSpPr>
        <a:xfrm>
          <a:off x="0" y="0"/>
          <a:ext cx="0" cy="0"/>
          <a:chOff x="0" y="0"/>
          <a:chExt cx="0" cy="0"/>
        </a:xfrm>
      </p:grpSpPr>
      <p:sp>
        <p:nvSpPr>
          <p:cNvPr id="13" name="object 3"/>
          <p:cNvSpPr/>
          <p:nvPr userDrawn="1"/>
        </p:nvSpPr>
        <p:spPr>
          <a:xfrm>
            <a:off x="0" y="-1"/>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dirty="0">
              <a:latin typeface="Futura Lt BT" panose="020B0402020204020303" pitchFamily="34" charset="0"/>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dirty="0">
              <a:latin typeface="Century Gothic" panose="020B0502020202020204" pitchFamily="34" charset="0"/>
            </a:endParaRPr>
          </a:p>
        </p:txBody>
      </p:sp>
      <p:sp>
        <p:nvSpPr>
          <p:cNvPr id="12" name="Title 11"/>
          <p:cNvSpPr>
            <a:spLocks noGrp="1"/>
          </p:cNvSpPr>
          <p:nvPr>
            <p:ph type="title" hasCustomPrompt="1"/>
          </p:nvPr>
        </p:nvSpPr>
        <p:spPr>
          <a:xfrm>
            <a:off x="611769" y="366812"/>
            <a:ext cx="8674100" cy="1143000"/>
          </a:xfrm>
          <a:prstGeom prst="rect">
            <a:avLst/>
          </a:prstGeom>
        </p:spPr>
        <p:txBody>
          <a:bodyPr/>
          <a:lstStyle>
            <a:lvl1pPr>
              <a:defRPr sz="4800" b="1">
                <a:solidFill>
                  <a:srgbClr val="662118"/>
                </a:solidFill>
                <a:latin typeface="Century Gothic" panose="020B0502020202020204" pitchFamily="34" charset="0"/>
              </a:defRPr>
            </a:lvl1pPr>
          </a:lstStyle>
          <a:p>
            <a:r>
              <a:rPr lang="en-US" dirty="0"/>
              <a:t>Headline goes here</a:t>
            </a:r>
            <a:br>
              <a:rPr lang="en-US" dirty="0"/>
            </a:br>
            <a:endParaRPr lang="en-US" dirty="0"/>
          </a:p>
        </p:txBody>
      </p:sp>
      <p:sp>
        <p:nvSpPr>
          <p:cNvPr id="23" name="Text Placeholder 22"/>
          <p:cNvSpPr>
            <a:spLocks noGrp="1"/>
          </p:cNvSpPr>
          <p:nvPr>
            <p:ph type="body" sz="quarter" idx="10"/>
          </p:nvPr>
        </p:nvSpPr>
        <p:spPr>
          <a:xfrm>
            <a:off x="685800" y="2702611"/>
            <a:ext cx="8305800" cy="2590800"/>
          </a:xfrm>
          <a:prstGeom prst="rect">
            <a:avLst/>
          </a:prstGeom>
        </p:spPr>
        <p:txBody>
          <a:bodyPr/>
          <a:lstStyle>
            <a:lvl1pPr>
              <a:defRPr sz="2800">
                <a:solidFill>
                  <a:schemeClr val="tx1"/>
                </a:solidFill>
                <a:latin typeface="Futura LT Pro Book" panose="020B0502020204020303" pitchFamily="34" charset="0"/>
              </a:defRPr>
            </a:lvl1pPr>
            <a:lvl2pPr>
              <a:defRPr sz="2400">
                <a:solidFill>
                  <a:schemeClr val="tx1"/>
                </a:solidFill>
                <a:latin typeface="Futura LT Pro Book" panose="020B0502020204020303" pitchFamily="34" charset="0"/>
              </a:defRPr>
            </a:lvl2pPr>
            <a:lvl3pPr>
              <a:defRPr sz="2000">
                <a:solidFill>
                  <a:schemeClr val="tx1"/>
                </a:solidFill>
                <a:latin typeface="Futura LT Pro Book" panose="020B0502020204020303" pitchFamily="34" charset="0"/>
              </a:defRPr>
            </a:lvl3pPr>
            <a:lvl4pPr>
              <a:defRPr>
                <a:solidFill>
                  <a:schemeClr val="tx1"/>
                </a:solidFill>
                <a:latin typeface="Futura LT Pro Book" panose="020B0502020204020303" pitchFamily="34" charset="0"/>
              </a:defRPr>
            </a:lvl4pPr>
            <a:lvl5pPr>
              <a:defRPr>
                <a:solidFill>
                  <a:schemeClr val="tx1"/>
                </a:solidFill>
                <a:latin typeface="Futura LT Pro Book" panose="020B0502020204020303" pitchFamily="34" charset="0"/>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25" name="Text Placeholder 24"/>
          <p:cNvSpPr>
            <a:spLocks noGrp="1"/>
          </p:cNvSpPr>
          <p:nvPr>
            <p:ph type="body" sz="quarter" idx="11" hasCustomPrompt="1"/>
          </p:nvPr>
        </p:nvSpPr>
        <p:spPr>
          <a:xfrm>
            <a:off x="611769" y="1039411"/>
            <a:ext cx="6629400" cy="1066800"/>
          </a:xfrm>
          <a:prstGeom prst="rect">
            <a:avLst/>
          </a:prstGeom>
        </p:spPr>
        <p:txBody>
          <a:bodyPr/>
          <a:lstStyle>
            <a:lvl1pPr>
              <a:defRPr sz="4400">
                <a:solidFill>
                  <a:srgbClr val="1E1860"/>
                </a:solidFill>
                <a:latin typeface="Century Gothic" panose="020B0502020202020204" pitchFamily="34" charset="0"/>
              </a:defRPr>
            </a:lvl1pPr>
          </a:lstStyle>
          <a:p>
            <a:pPr lvl="0"/>
            <a:r>
              <a:rPr lang="en-US" dirty="0"/>
              <a:t>Subtitle goes here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dirty="0">
              <a:latin typeface="Century Gothic" panose="020B0502020202020204" pitchFamily="34" charset="0"/>
            </a:endParaRPr>
          </a:p>
        </p:txBody>
      </p:sp>
      <p:sp>
        <p:nvSpPr>
          <p:cNvPr id="9" name="object 3"/>
          <p:cNvSpPr/>
          <p:nvPr userDrawn="1"/>
        </p:nvSpPr>
        <p:spPr>
          <a:xfrm>
            <a:off x="-11723" y="0"/>
            <a:ext cx="10058400" cy="118586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dirty="0">
              <a:latin typeface="Futura Lt BT" panose="020B0402020204020303" pitchFamily="34" charset="0"/>
            </a:endParaRPr>
          </a:p>
        </p:txBody>
      </p:sp>
      <p:sp>
        <p:nvSpPr>
          <p:cNvPr id="12" name="Title 11"/>
          <p:cNvSpPr>
            <a:spLocks noGrp="1"/>
          </p:cNvSpPr>
          <p:nvPr>
            <p:ph type="title" hasCustomPrompt="1"/>
          </p:nvPr>
        </p:nvSpPr>
        <p:spPr>
          <a:xfrm>
            <a:off x="598854" y="457200"/>
            <a:ext cx="8674100" cy="1143000"/>
          </a:xfrm>
          <a:prstGeom prst="rect">
            <a:avLst/>
          </a:prstGeom>
        </p:spPr>
        <p:txBody>
          <a:bodyPr/>
          <a:lstStyle>
            <a:lvl1pPr>
              <a:defRPr sz="4800" b="1">
                <a:solidFill>
                  <a:srgbClr val="662118"/>
                </a:solidFill>
                <a:latin typeface="Century Gothic" panose="020B0502020202020204" pitchFamily="34" charset="0"/>
              </a:defRPr>
            </a:lvl1pPr>
          </a:lstStyle>
          <a:p>
            <a:r>
              <a:rPr lang="en-US" dirty="0"/>
              <a:t>Headline goes here</a:t>
            </a:r>
            <a:br>
              <a:rPr lang="en-US" dirty="0"/>
            </a:br>
            <a:endParaRPr lang="en-US" dirty="0"/>
          </a:p>
        </p:txBody>
      </p:sp>
      <p:sp>
        <p:nvSpPr>
          <p:cNvPr id="3" name="Text Placeholder 2"/>
          <p:cNvSpPr>
            <a:spLocks noGrp="1"/>
          </p:cNvSpPr>
          <p:nvPr>
            <p:ph type="body" sz="quarter" idx="11" hasCustomPrompt="1"/>
          </p:nvPr>
        </p:nvSpPr>
        <p:spPr>
          <a:xfrm>
            <a:off x="598854" y="1069181"/>
            <a:ext cx="6629400" cy="1147762"/>
          </a:xfrm>
          <a:prstGeom prst="rect">
            <a:avLst/>
          </a:prstGeom>
        </p:spPr>
        <p:txBody>
          <a:bodyPr/>
          <a:lstStyle>
            <a:lvl1pPr>
              <a:defRPr sz="4400">
                <a:solidFill>
                  <a:srgbClr val="1E1860"/>
                </a:solidFill>
                <a:latin typeface="Century Gothic" panose="020B0502020202020204" pitchFamily="34" charset="0"/>
              </a:defRPr>
            </a:lvl1pPr>
          </a:lstStyle>
          <a:p>
            <a:pPr lvl="0"/>
            <a:r>
              <a:rPr lang="en-US" dirty="0"/>
              <a:t>Subtitle goes here</a:t>
            </a:r>
          </a:p>
        </p:txBody>
      </p:sp>
      <p:sp>
        <p:nvSpPr>
          <p:cNvPr id="5" name="Text Placeholder 4"/>
          <p:cNvSpPr>
            <a:spLocks noGrp="1"/>
          </p:cNvSpPr>
          <p:nvPr>
            <p:ph type="body" sz="quarter" idx="12" hasCustomPrompt="1"/>
          </p:nvPr>
        </p:nvSpPr>
        <p:spPr>
          <a:xfrm>
            <a:off x="598854" y="2819400"/>
            <a:ext cx="6781800" cy="2857500"/>
          </a:xfrm>
          <a:prstGeom prst="rect">
            <a:avLst/>
          </a:prstGeom>
        </p:spPr>
        <p:txBody>
          <a:bodyPr/>
          <a:lstStyle>
            <a:lvl1pPr>
              <a:defRPr sz="2800">
                <a:solidFill>
                  <a:schemeClr val="tx1"/>
                </a:solidFill>
                <a:latin typeface="Futura LT Pro Book" panose="020B0502020204020303" pitchFamily="34" charset="0"/>
              </a:defRPr>
            </a:lvl1pPr>
            <a:lvl2pPr marL="800100" indent="-342900">
              <a:buFont typeface="Arial" panose="020B0604020202020204" pitchFamily="34" charset="0"/>
              <a:buChar char="•"/>
              <a:defRPr sz="2400" baseline="0">
                <a:latin typeface="Futura LT Pro Book" panose="020B0502020204020303" pitchFamily="34" charset="0"/>
              </a:defRPr>
            </a:lvl2pPr>
            <a:lvl3pPr marL="1200150" indent="-285750">
              <a:buFont typeface="Arial" panose="020B0604020202020204" pitchFamily="34" charset="0"/>
              <a:buChar char="•"/>
              <a:defRPr>
                <a:latin typeface="Futura LT Pro Book" panose="020B0502020204020303" pitchFamily="34" charset="0"/>
              </a:defRPr>
            </a:lvl3pPr>
          </a:lstStyle>
          <a:p>
            <a:pPr lvl="0"/>
            <a:r>
              <a:rPr lang="en-US" dirty="0"/>
              <a:t>Point number 1</a:t>
            </a:r>
          </a:p>
          <a:p>
            <a:pPr lvl="1"/>
            <a:r>
              <a:rPr lang="en-US" dirty="0"/>
              <a:t>Information about point number 1</a:t>
            </a:r>
          </a:p>
          <a:p>
            <a:pPr lvl="2"/>
            <a:r>
              <a:rPr lang="en-US" dirty="0"/>
              <a:t>Information about point number 1</a:t>
            </a:r>
            <a:br>
              <a:rPr lang="en-US" dirty="0"/>
            </a:br>
            <a:endParaRPr lang="en-US" dirty="0"/>
          </a:p>
          <a:p>
            <a:pPr lvl="0"/>
            <a:r>
              <a:rPr lang="en-US" dirty="0"/>
              <a:t>Point number 2</a:t>
            </a:r>
          </a:p>
          <a:p>
            <a:pPr lvl="1"/>
            <a:r>
              <a:rPr lang="en-US" dirty="0"/>
              <a:t>Information about point number 2</a:t>
            </a:r>
          </a:p>
          <a:p>
            <a:pPr lvl="2"/>
            <a:r>
              <a:rPr lang="en-US" dirty="0"/>
              <a:t>Information about point number 2</a:t>
            </a:r>
          </a:p>
          <a:p>
            <a:pPr lvl="2"/>
            <a:endParaRPr lang="en-US" dirty="0"/>
          </a:p>
        </p:txBody>
      </p:sp>
    </p:spTree>
    <p:extLst>
      <p:ext uri="{BB962C8B-B14F-4D97-AF65-F5344CB8AC3E}">
        <p14:creationId xmlns:p14="http://schemas.microsoft.com/office/powerpoint/2010/main" val="3806649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3_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dirty="0">
              <a:latin typeface="Century Gothic" panose="020B0502020202020204" pitchFamily="34" charset="0"/>
            </a:endParaRPr>
          </a:p>
        </p:txBody>
      </p:sp>
      <p:sp>
        <p:nvSpPr>
          <p:cNvPr id="9" name="object 3"/>
          <p:cNvSpPr/>
          <p:nvPr userDrawn="1"/>
        </p:nvSpPr>
        <p:spPr>
          <a:xfrm>
            <a:off x="-11723" y="0"/>
            <a:ext cx="10058400" cy="1143000"/>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dirty="0">
              <a:latin typeface="Futura Lt BT" panose="020B0402020204020303" pitchFamily="34" charset="0"/>
            </a:endParaRPr>
          </a:p>
        </p:txBody>
      </p:sp>
      <p:sp>
        <p:nvSpPr>
          <p:cNvPr id="12" name="Title 11"/>
          <p:cNvSpPr>
            <a:spLocks noGrp="1"/>
          </p:cNvSpPr>
          <p:nvPr>
            <p:ph type="title" hasCustomPrompt="1"/>
          </p:nvPr>
        </p:nvSpPr>
        <p:spPr>
          <a:xfrm>
            <a:off x="680427" y="342900"/>
            <a:ext cx="8674100" cy="1143000"/>
          </a:xfrm>
          <a:prstGeom prst="rect">
            <a:avLst/>
          </a:prstGeom>
        </p:spPr>
        <p:txBody>
          <a:bodyPr/>
          <a:lstStyle>
            <a:lvl1pPr>
              <a:defRPr sz="4800" b="1">
                <a:solidFill>
                  <a:srgbClr val="662118"/>
                </a:solidFill>
                <a:latin typeface="Century Gothic" panose="020B0502020202020204" pitchFamily="34" charset="0"/>
              </a:defRPr>
            </a:lvl1pPr>
          </a:lstStyle>
          <a:p>
            <a:r>
              <a:rPr lang="en-US" dirty="0"/>
              <a:t>Headline goes here</a:t>
            </a:r>
            <a:br>
              <a:rPr lang="en-US" dirty="0"/>
            </a:br>
            <a:endParaRPr lang="en-US" dirty="0"/>
          </a:p>
        </p:txBody>
      </p:sp>
      <p:sp>
        <p:nvSpPr>
          <p:cNvPr id="3" name="Text Placeholder 2"/>
          <p:cNvSpPr>
            <a:spLocks noGrp="1"/>
          </p:cNvSpPr>
          <p:nvPr>
            <p:ph type="body" sz="quarter" idx="11" hasCustomPrompt="1"/>
          </p:nvPr>
        </p:nvSpPr>
        <p:spPr>
          <a:xfrm>
            <a:off x="680427" y="974834"/>
            <a:ext cx="6629400" cy="1147762"/>
          </a:xfrm>
          <a:prstGeom prst="rect">
            <a:avLst/>
          </a:prstGeom>
        </p:spPr>
        <p:txBody>
          <a:bodyPr/>
          <a:lstStyle>
            <a:lvl1pPr>
              <a:defRPr sz="4400">
                <a:solidFill>
                  <a:srgbClr val="1E1860"/>
                </a:solidFill>
                <a:latin typeface="Century Gothic" panose="020B0502020202020204" pitchFamily="34" charset="0"/>
              </a:defRPr>
            </a:lvl1pPr>
          </a:lstStyle>
          <a:p>
            <a:pPr lvl="0"/>
            <a:r>
              <a:rPr lang="en-US" dirty="0"/>
              <a:t>Subtitle goes here</a:t>
            </a:r>
          </a:p>
        </p:txBody>
      </p:sp>
      <p:sp>
        <p:nvSpPr>
          <p:cNvPr id="4" name="Picture Placeholder 3"/>
          <p:cNvSpPr>
            <a:spLocks noGrp="1"/>
          </p:cNvSpPr>
          <p:nvPr>
            <p:ph type="pic" sz="quarter" idx="12"/>
          </p:nvPr>
        </p:nvSpPr>
        <p:spPr>
          <a:xfrm>
            <a:off x="685800" y="3276600"/>
            <a:ext cx="4038600" cy="3962400"/>
          </a:xfrm>
          <a:prstGeom prst="rect">
            <a:avLst/>
          </a:prstGeom>
        </p:spPr>
        <p:txBody>
          <a:bodyPr/>
          <a:lstStyle>
            <a:lvl1pPr>
              <a:defRPr>
                <a:latin typeface="Century Gothic" panose="020B0502020202020204" pitchFamily="34" charset="0"/>
              </a:defRPr>
            </a:lvl1pPr>
          </a:lstStyle>
          <a:p>
            <a:r>
              <a:rPr lang="en-US" dirty="0"/>
              <a:t>Click icon to add picture</a:t>
            </a:r>
          </a:p>
        </p:txBody>
      </p:sp>
      <p:sp>
        <p:nvSpPr>
          <p:cNvPr id="7" name="Picture Placeholder 6"/>
          <p:cNvSpPr>
            <a:spLocks noGrp="1"/>
          </p:cNvSpPr>
          <p:nvPr>
            <p:ph type="pic" sz="quarter" idx="13"/>
          </p:nvPr>
        </p:nvSpPr>
        <p:spPr>
          <a:xfrm>
            <a:off x="5017477" y="3276600"/>
            <a:ext cx="4191000" cy="3962400"/>
          </a:xfrm>
          <a:prstGeom prst="rect">
            <a:avLst/>
          </a:prstGeom>
        </p:spPr>
        <p:txBody>
          <a:bodyPr/>
          <a:lstStyle>
            <a:lvl1pPr>
              <a:defRPr>
                <a:latin typeface="Century Gothic" panose="020B0502020202020204" pitchFamily="34" charset="0"/>
              </a:defRPr>
            </a:lvl1pPr>
          </a:lstStyle>
          <a:p>
            <a:r>
              <a:rPr lang="en-US" dirty="0"/>
              <a:t>Click icon to add picture</a:t>
            </a:r>
          </a:p>
        </p:txBody>
      </p:sp>
    </p:spTree>
    <p:extLst>
      <p:ext uri="{BB962C8B-B14F-4D97-AF65-F5344CB8AC3E}">
        <p14:creationId xmlns:p14="http://schemas.microsoft.com/office/powerpoint/2010/main" val="821872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4_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dirty="0">
              <a:latin typeface="Century Gothic" panose="020B0502020202020204" pitchFamily="34" charset="0"/>
            </a:endParaRPr>
          </a:p>
        </p:txBody>
      </p:sp>
      <p:sp>
        <p:nvSpPr>
          <p:cNvPr id="9" name="object 3"/>
          <p:cNvSpPr/>
          <p:nvPr userDrawn="1"/>
        </p:nvSpPr>
        <p:spPr>
          <a:xfrm>
            <a:off x="-11723" y="0"/>
            <a:ext cx="10058400" cy="1219200"/>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dirty="0">
              <a:latin typeface="Futura Lt BT" panose="020B0402020204020303" pitchFamily="34" charset="0"/>
            </a:endParaRPr>
          </a:p>
        </p:txBody>
      </p:sp>
      <p:sp>
        <p:nvSpPr>
          <p:cNvPr id="3" name="Text Placeholder 2"/>
          <p:cNvSpPr>
            <a:spLocks noGrp="1"/>
          </p:cNvSpPr>
          <p:nvPr>
            <p:ph type="body" sz="quarter" idx="11" hasCustomPrompt="1"/>
          </p:nvPr>
        </p:nvSpPr>
        <p:spPr>
          <a:xfrm>
            <a:off x="497784" y="1216819"/>
            <a:ext cx="6629400" cy="1147762"/>
          </a:xfrm>
          <a:prstGeom prst="rect">
            <a:avLst/>
          </a:prstGeom>
        </p:spPr>
        <p:txBody>
          <a:bodyPr/>
          <a:lstStyle>
            <a:lvl1pPr>
              <a:defRPr sz="4400" baseline="0">
                <a:solidFill>
                  <a:srgbClr val="1E1860"/>
                </a:solidFill>
                <a:latin typeface="Century Gothic" panose="020B0502020202020204" pitchFamily="34" charset="0"/>
              </a:defRPr>
            </a:lvl1pPr>
          </a:lstStyle>
          <a:p>
            <a:pPr lvl="0"/>
            <a:r>
              <a:rPr lang="en-US" dirty="0"/>
              <a:t>Title for art goes here</a:t>
            </a:r>
          </a:p>
        </p:txBody>
      </p:sp>
      <p:sp>
        <p:nvSpPr>
          <p:cNvPr id="7" name="Picture Placeholder 6"/>
          <p:cNvSpPr>
            <a:spLocks noGrp="1"/>
          </p:cNvSpPr>
          <p:nvPr>
            <p:ph type="pic" sz="quarter" idx="13"/>
          </p:nvPr>
        </p:nvSpPr>
        <p:spPr>
          <a:xfrm>
            <a:off x="5017477" y="2362200"/>
            <a:ext cx="4191000" cy="3962400"/>
          </a:xfrm>
          <a:prstGeom prst="rect">
            <a:avLst/>
          </a:prstGeom>
        </p:spPr>
        <p:txBody>
          <a:bodyPr/>
          <a:lstStyle>
            <a:lvl1pPr>
              <a:defRPr>
                <a:latin typeface="Century Gothic" panose="020B0502020202020204" pitchFamily="34" charset="0"/>
              </a:defRPr>
            </a:lvl1pPr>
          </a:lstStyle>
          <a:p>
            <a:r>
              <a:rPr lang="en-US" dirty="0"/>
              <a:t>Click icon to add picture</a:t>
            </a:r>
          </a:p>
        </p:txBody>
      </p:sp>
      <p:sp>
        <p:nvSpPr>
          <p:cNvPr id="5" name="Text Placeholder 4"/>
          <p:cNvSpPr>
            <a:spLocks noGrp="1"/>
          </p:cNvSpPr>
          <p:nvPr>
            <p:ph type="body" sz="quarter" idx="14" hasCustomPrompt="1"/>
          </p:nvPr>
        </p:nvSpPr>
        <p:spPr>
          <a:xfrm>
            <a:off x="533400" y="2362200"/>
            <a:ext cx="4267200" cy="4648200"/>
          </a:xfrm>
          <a:prstGeom prst="rect">
            <a:avLst/>
          </a:prstGeom>
        </p:spPr>
        <p:txBody>
          <a:bodyPr/>
          <a:lstStyle>
            <a:lvl1pPr>
              <a:defRPr sz="2800">
                <a:latin typeface="Futura LT Pro Book" panose="020B0502020204020303" pitchFamily="34" charset="0"/>
              </a:defRPr>
            </a:lvl1pPr>
            <a:lvl2pPr marL="800100" indent="-342900">
              <a:buFont typeface="Arial" panose="020B0604020202020204" pitchFamily="34" charset="0"/>
              <a:buChar char="•"/>
              <a:defRPr sz="2000">
                <a:latin typeface="Futura LT Pro Book" panose="020B0502020204020303" pitchFamily="34" charset="0"/>
              </a:defRPr>
            </a:lvl2pPr>
            <a:lvl3pPr marL="1200150" indent="-285750">
              <a:buFont typeface="Arial" panose="020B0604020202020204" pitchFamily="34" charset="0"/>
              <a:buChar char="•"/>
              <a:defRPr>
                <a:latin typeface="Futura LT Pro Book" panose="020B0502020204020303" pitchFamily="34" charset="0"/>
              </a:defRPr>
            </a:lvl3pPr>
            <a:lvl4pPr marL="1657350" indent="-285750">
              <a:buFont typeface="Arial" panose="020B0604020202020204" pitchFamily="34" charset="0"/>
              <a:buChar char="•"/>
              <a:defRPr>
                <a:latin typeface="Futura LT Pro Book" panose="020B0502020204020303" pitchFamily="34" charset="0"/>
              </a:defRPr>
            </a:lvl4pPr>
            <a:lvl5pPr marL="2114550" indent="-285750">
              <a:buFont typeface="Arial" panose="020B0604020202020204" pitchFamily="34" charset="0"/>
              <a:buChar char="•"/>
              <a:defRPr>
                <a:latin typeface="Futura LT Pro Book" panose="020B0502020204020303" pitchFamily="34" charset="0"/>
              </a:defRPr>
            </a:lvl5pPr>
          </a:lstStyle>
          <a:p>
            <a:pPr lvl="0"/>
            <a:r>
              <a:rPr lang="en-US" dirty="0"/>
              <a:t>Type text here</a:t>
            </a:r>
          </a:p>
          <a:p>
            <a:pPr lvl="1"/>
            <a:r>
              <a:rPr lang="en-US" dirty="0"/>
              <a:t>Type text here</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21444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5_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dirty="0">
              <a:latin typeface="Century Gothic" panose="020B0502020202020204" pitchFamily="34" charset="0"/>
            </a:endParaRPr>
          </a:p>
        </p:txBody>
      </p:sp>
      <p:sp>
        <p:nvSpPr>
          <p:cNvPr id="9" name="object 3"/>
          <p:cNvSpPr/>
          <p:nvPr userDrawn="1"/>
        </p:nvSpPr>
        <p:spPr>
          <a:xfrm>
            <a:off x="-11723" y="0"/>
            <a:ext cx="10058400" cy="1143000"/>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dirty="0">
              <a:latin typeface="Futura Lt BT" panose="020B0402020204020303" pitchFamily="34" charset="0"/>
            </a:endParaRPr>
          </a:p>
        </p:txBody>
      </p:sp>
      <p:sp>
        <p:nvSpPr>
          <p:cNvPr id="3" name="Text Placeholder 2"/>
          <p:cNvSpPr>
            <a:spLocks noGrp="1"/>
          </p:cNvSpPr>
          <p:nvPr>
            <p:ph type="body" sz="quarter" idx="11" hasCustomPrompt="1"/>
          </p:nvPr>
        </p:nvSpPr>
        <p:spPr>
          <a:xfrm>
            <a:off x="533400" y="1143000"/>
            <a:ext cx="7696200" cy="1147762"/>
          </a:xfrm>
          <a:prstGeom prst="rect">
            <a:avLst/>
          </a:prstGeom>
        </p:spPr>
        <p:txBody>
          <a:bodyPr/>
          <a:lstStyle>
            <a:lvl1pPr algn="l">
              <a:defRPr sz="4400" baseline="0">
                <a:solidFill>
                  <a:srgbClr val="1E1860"/>
                </a:solidFill>
                <a:latin typeface="Century Gothic" panose="020B0502020202020204" pitchFamily="34" charset="0"/>
              </a:defRPr>
            </a:lvl1pPr>
          </a:lstStyle>
          <a:p>
            <a:pPr lvl="0"/>
            <a:r>
              <a:rPr lang="en-US" dirty="0"/>
              <a:t>Title for (</a:t>
            </a:r>
            <a:r>
              <a:rPr lang="en-US" dirty="0" err="1"/>
              <a:t>ch</a:t>
            </a:r>
            <a:r>
              <a:rPr lang="en-US" dirty="0"/>
              <a:t>)art goes here</a:t>
            </a:r>
          </a:p>
        </p:txBody>
      </p:sp>
      <p:sp>
        <p:nvSpPr>
          <p:cNvPr id="5" name="Picture Placeholder 4"/>
          <p:cNvSpPr>
            <a:spLocks noGrp="1"/>
          </p:cNvSpPr>
          <p:nvPr>
            <p:ph type="pic" sz="quarter" idx="12"/>
          </p:nvPr>
        </p:nvSpPr>
        <p:spPr>
          <a:xfrm>
            <a:off x="543732" y="2057400"/>
            <a:ext cx="8991600" cy="5486400"/>
          </a:xfrm>
          <a:prstGeom prst="rect">
            <a:avLst/>
          </a:prstGeom>
        </p:spPr>
        <p:txBody>
          <a:bodyPr/>
          <a:lstStyle>
            <a:lvl1pPr>
              <a:defRPr>
                <a:latin typeface="Century Gothic" panose="020B0502020202020204" pitchFamily="34" charset="0"/>
              </a:defRPr>
            </a:lvl1pPr>
          </a:lstStyle>
          <a:p>
            <a:r>
              <a:rPr lang="en-US" dirty="0"/>
              <a:t>Click icon to add picture</a:t>
            </a:r>
          </a:p>
        </p:txBody>
      </p:sp>
    </p:spTree>
    <p:extLst>
      <p:ext uri="{BB962C8B-B14F-4D97-AF65-F5344CB8AC3E}">
        <p14:creationId xmlns:p14="http://schemas.microsoft.com/office/powerpoint/2010/main" val="4069477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8" name="object 3"/>
          <p:cNvSpPr/>
          <p:nvPr userDrawn="1"/>
        </p:nvSpPr>
        <p:spPr>
          <a:xfrm>
            <a:off x="0" y="-1"/>
            <a:ext cx="10058400" cy="1219201"/>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pPr marL="469900" lvl="1" algn="l">
              <a:lnSpc>
                <a:spcPts val="3400"/>
              </a:lnSpc>
            </a:pPr>
            <a:endParaRPr lang="en-US" sz="1800" dirty="0">
              <a:solidFill>
                <a:schemeClr val="bg1"/>
              </a:solidFill>
              <a:latin typeface="Futura LT Pro Book"/>
              <a:cs typeface="Futura LT Pro Book"/>
            </a:endParaRPr>
          </a:p>
        </p:txBody>
      </p:sp>
      <p:sp>
        <p:nvSpPr>
          <p:cNvPr id="17" name="bk object 17"/>
          <p:cNvSpPr/>
          <p:nvPr/>
        </p:nvSpPr>
        <p:spPr>
          <a:xfrm>
            <a:off x="1523" y="0"/>
            <a:ext cx="0" cy="1386840"/>
          </a:xfrm>
          <a:custGeom>
            <a:avLst/>
            <a:gdLst/>
            <a:ahLst/>
            <a:cxnLst/>
            <a:rect l="l" t="t" r="r" b="b"/>
            <a:pathLst>
              <a:path h="1386840">
                <a:moveTo>
                  <a:pt x="0" y="0"/>
                </a:moveTo>
                <a:lnTo>
                  <a:pt x="0" y="1386839"/>
                </a:lnTo>
              </a:path>
            </a:pathLst>
          </a:custGeom>
          <a:ln w="4318">
            <a:solidFill>
              <a:srgbClr val="1E185F"/>
            </a:solidFill>
          </a:ln>
        </p:spPr>
        <p:txBody>
          <a:bodyPr wrap="square" lIns="0" tIns="0" rIns="0" bIns="0" rtlCol="0"/>
          <a:lstStyle/>
          <a:p>
            <a:endParaRPr dirty="0">
              <a:latin typeface="Century Gothic" panose="020B0502020202020204" pitchFamily="34" charset="0"/>
            </a:endParaRPr>
          </a:p>
        </p:txBody>
      </p:sp>
      <p:sp>
        <p:nvSpPr>
          <p:cNvPr id="10" name="object 5"/>
          <p:cNvSpPr/>
          <p:nvPr userDrawn="1"/>
        </p:nvSpPr>
        <p:spPr>
          <a:xfrm>
            <a:off x="0" y="1219200"/>
            <a:ext cx="10058400" cy="5331086"/>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5E9A8F"/>
          </a:solidFill>
        </p:spPr>
        <p:txBody>
          <a:bodyPr wrap="square" lIns="0" tIns="0" rIns="0" bIns="0" rtlCol="0"/>
          <a:lstStyle/>
          <a:p>
            <a:endParaRPr dirty="0">
              <a:solidFill>
                <a:srgbClr val="A7BF39"/>
              </a:solidFill>
              <a:latin typeface="Century Gothic" panose="020B0502020202020204" pitchFamily="34" charset="0"/>
            </a:endParaRPr>
          </a:p>
        </p:txBody>
      </p:sp>
      <p:sp>
        <p:nvSpPr>
          <p:cNvPr id="5" name="Rectangle 4"/>
          <p:cNvSpPr/>
          <p:nvPr userDrawn="1"/>
        </p:nvSpPr>
        <p:spPr>
          <a:xfrm>
            <a:off x="1066800" y="2971800"/>
            <a:ext cx="8077200" cy="2698175"/>
          </a:xfrm>
          <a:prstGeom prst="rect">
            <a:avLst/>
          </a:prstGeom>
        </p:spPr>
        <p:txBody>
          <a:bodyPr wrap="square">
            <a:spAutoFit/>
          </a:bodyPr>
          <a:lstStyle/>
          <a:p>
            <a:r>
              <a:rPr lang="en-US" sz="1800" spc="-100" dirty="0">
                <a:solidFill>
                  <a:schemeClr val="bg1"/>
                </a:solidFill>
                <a:latin typeface="Futura LT Pro Book" panose="020B0502020204020303" pitchFamily="34" charset="0"/>
              </a:rPr>
              <a:t>This presentation was produced with the support of the United States Agency for International Development (USAID) under the terms of MEASURE Evaluation cooperative agreement 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States government. </a:t>
            </a:r>
          </a:p>
          <a:p>
            <a:pPr marL="12700" marR="819150">
              <a:lnSpc>
                <a:spcPts val="5200"/>
              </a:lnSpc>
            </a:pPr>
            <a:r>
              <a:rPr lang="en-US" sz="1800" b="1" spc="-100" dirty="0">
                <a:solidFill>
                  <a:srgbClr val="1E1860"/>
                </a:solidFill>
                <a:latin typeface="Futura LT Pro Book" panose="020B0502020204020303" pitchFamily="34" charset="0"/>
                <a:cs typeface="Futura LT Pro Book"/>
              </a:rPr>
              <a:t>www.measureevaluation.org</a:t>
            </a:r>
          </a:p>
        </p:txBody>
      </p:sp>
      <p:sp>
        <p:nvSpPr>
          <p:cNvPr id="7" name="Rectangle 6"/>
          <p:cNvSpPr>
            <a:spLocks noChangeArrowheads="1"/>
          </p:cNvSpPr>
          <p:nvPr userDrawn="1"/>
        </p:nvSpPr>
        <p:spPr bwMode="auto">
          <a:xfrm>
            <a:off x="-173426" y="733232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en-US" sz="1800" b="0" i="0" u="none" strike="noStrike" cap="none" normalizeH="0" baseline="0" dirty="0">
              <a:ln>
                <a:noFill/>
              </a:ln>
              <a:solidFill>
                <a:schemeClr val="tx1"/>
              </a:solidFill>
              <a:effectLst/>
              <a:latin typeface="Century Gothic" panose="020B0502020202020204" pitchFamily="34" charset="0"/>
            </a:endParaRPr>
          </a:p>
        </p:txBody>
      </p:sp>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34" b="23721"/>
          <a:stretch/>
        </p:blipFill>
        <p:spPr>
          <a:xfrm>
            <a:off x="6858000" y="6755238"/>
            <a:ext cx="2159599" cy="990600"/>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410200" y="6648264"/>
            <a:ext cx="1274374" cy="108959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02920" y="172720"/>
            <a:ext cx="9052560" cy="1122680"/>
          </a:xfrm>
          <a:prstGeom prst="rect">
            <a:avLst/>
          </a:prstGeom>
        </p:spPr>
        <p:txBody>
          <a:bodyPr lIns="101882" tIns="50941" rIns="101882" bIns="50941"/>
          <a:lstStyle>
            <a:lvl1pPr>
              <a:defRPr>
                <a:latin typeface="Century Gothic" panose="020B0502020202020204" pitchFamily="34" charset="0"/>
              </a:defRPr>
            </a:lvl1pPr>
          </a:lstStyle>
          <a:p>
            <a:r>
              <a:rPr kumimoji="0" lang="es-ES" dirty="0"/>
              <a:t>Haga clic para modificar el estilo de título del patrón</a:t>
            </a:r>
            <a:endParaRPr kumimoji="0" lang="en-US" dirty="0"/>
          </a:p>
        </p:txBody>
      </p:sp>
      <p:sp>
        <p:nvSpPr>
          <p:cNvPr id="4" name="3 Marcador de fecha"/>
          <p:cNvSpPr>
            <a:spLocks noGrp="1"/>
          </p:cNvSpPr>
          <p:nvPr>
            <p:ph type="dt" sz="half" idx="10"/>
          </p:nvPr>
        </p:nvSpPr>
        <p:spPr>
          <a:xfrm>
            <a:off x="7040880" y="7203863"/>
            <a:ext cx="2517953" cy="414528"/>
          </a:xfrm>
          <a:prstGeom prst="rect">
            <a:avLst/>
          </a:prstGeom>
        </p:spPr>
        <p:txBody>
          <a:bodyPr lIns="101882" tIns="50941" rIns="101882" bIns="50941"/>
          <a:lstStyle>
            <a:lvl1pPr>
              <a:defRPr>
                <a:latin typeface="Century Gothic" panose="020B0502020202020204" pitchFamily="34" charset="0"/>
              </a:defRPr>
            </a:lvl1pPr>
          </a:lstStyle>
          <a:p>
            <a:fld id="{6EB1664E-27CB-41BC-973C-3B99FDDD2531}" type="datetimeFigureOut">
              <a:rPr lang="en-US" smtClean="0"/>
              <a:pPr/>
              <a:t>9/13/2018</a:t>
            </a:fld>
            <a:endParaRPr lang="en-US" dirty="0"/>
          </a:p>
        </p:txBody>
      </p:sp>
      <p:sp>
        <p:nvSpPr>
          <p:cNvPr id="5" name="4 Marcador de pie de página"/>
          <p:cNvSpPr>
            <a:spLocks noGrp="1"/>
          </p:cNvSpPr>
          <p:nvPr>
            <p:ph type="ftr" sz="quarter" idx="11"/>
          </p:nvPr>
        </p:nvSpPr>
        <p:spPr>
          <a:xfrm>
            <a:off x="3188513" y="7203863"/>
            <a:ext cx="3855720" cy="414528"/>
          </a:xfrm>
          <a:prstGeom prst="rect">
            <a:avLst/>
          </a:prstGeom>
        </p:spPr>
        <p:txBody>
          <a:bodyPr lIns="101882" tIns="50941" rIns="101882" bIns="50941"/>
          <a:lstStyle>
            <a:lvl1pPr>
              <a:defRPr>
                <a:latin typeface="Century Gothic" panose="020B0502020202020204" pitchFamily="34" charset="0"/>
              </a:defRPr>
            </a:lvl1pPr>
          </a:lstStyle>
          <a:p>
            <a:endParaRPr lang="en-US" dirty="0"/>
          </a:p>
        </p:txBody>
      </p:sp>
      <p:sp>
        <p:nvSpPr>
          <p:cNvPr id="6" name="5 Marcador de número de diapositiva"/>
          <p:cNvSpPr>
            <a:spLocks noGrp="1"/>
          </p:cNvSpPr>
          <p:nvPr>
            <p:ph type="sldNum" sz="quarter" idx="12"/>
          </p:nvPr>
        </p:nvSpPr>
        <p:spPr>
          <a:xfrm>
            <a:off x="673913" y="7203863"/>
            <a:ext cx="2179320" cy="414528"/>
          </a:xfrm>
          <a:prstGeom prst="rect">
            <a:avLst/>
          </a:prstGeom>
        </p:spPr>
        <p:txBody>
          <a:bodyPr lIns="101882" tIns="50941" rIns="101882" bIns="50941"/>
          <a:lstStyle>
            <a:lvl1pPr>
              <a:defRPr>
                <a:latin typeface="Century Gothic" panose="020B0502020202020204" pitchFamily="34" charset="0"/>
              </a:defRPr>
            </a:lvl1pPr>
          </a:lstStyle>
          <a:p>
            <a:fld id="{3C03EB33-85CC-4FB9-A066-7BC06E9B90CB}" type="slidenum">
              <a:rPr lang="en-US" smtClean="0"/>
              <a:pPr/>
              <a:t>‹#›</a:t>
            </a:fld>
            <a:endParaRPr lang="en-US" dirty="0"/>
          </a:p>
        </p:txBody>
      </p:sp>
      <p:sp>
        <p:nvSpPr>
          <p:cNvPr id="8" name="7 Marcador de contenido"/>
          <p:cNvSpPr>
            <a:spLocks noGrp="1"/>
          </p:cNvSpPr>
          <p:nvPr>
            <p:ph sz="quarter" idx="1"/>
          </p:nvPr>
        </p:nvSpPr>
        <p:spPr>
          <a:xfrm>
            <a:off x="502920" y="1381760"/>
            <a:ext cx="9052560" cy="5596128"/>
          </a:xfrm>
          <a:prstGeom prst="rect">
            <a:avLst/>
          </a:prstGeom>
        </p:spPr>
        <p:txBody>
          <a:bodyPr lIns="101882" tIns="50941" rIns="101882" bIns="50941"/>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eaLnBrk="1" latinLnBrk="0" hangingPunct="1"/>
            <a:r>
              <a:rPr lang="es-ES" dirty="0"/>
              <a:t>Haga clic para modificar el estilo de texto del patrón</a:t>
            </a:r>
          </a:p>
          <a:p>
            <a:pPr lvl="1" eaLnBrk="1" latinLnBrk="0" hangingPunct="1"/>
            <a:r>
              <a:rPr lang="es-ES" dirty="0"/>
              <a:t>Segundo nivel</a:t>
            </a:r>
          </a:p>
          <a:p>
            <a:pPr lvl="2" eaLnBrk="1" latinLnBrk="0" hangingPunct="1"/>
            <a:r>
              <a:rPr lang="es-ES" dirty="0"/>
              <a:t>Tercer nivel</a:t>
            </a:r>
          </a:p>
          <a:p>
            <a:pPr lvl="3" eaLnBrk="1" latinLnBrk="0" hangingPunct="1"/>
            <a:r>
              <a:rPr lang="es-ES" dirty="0"/>
              <a:t>Cuarto nivel</a:t>
            </a:r>
          </a:p>
          <a:p>
            <a:pPr lvl="4" eaLnBrk="1" latinLnBrk="0" hangingPunct="1"/>
            <a:r>
              <a:rPr lang="es-ES" dirty="0"/>
              <a:t>Quinto nivel</a:t>
            </a:r>
            <a:endParaRPr kumimoji="0"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7040880" y="7203863"/>
            <a:ext cx="2517953" cy="414528"/>
          </a:xfrm>
          <a:prstGeom prst="rect">
            <a:avLst/>
          </a:prstGeom>
        </p:spPr>
        <p:txBody>
          <a:bodyPr lIns="101882" tIns="50941" rIns="101882" bIns="50941"/>
          <a:lstStyle>
            <a:lvl1pPr>
              <a:defRPr>
                <a:latin typeface="Century Gothic" panose="020B0502020202020204" pitchFamily="34" charset="0"/>
              </a:defRPr>
            </a:lvl1pPr>
          </a:lstStyle>
          <a:p>
            <a:fld id="{6EB1664E-27CB-41BC-973C-3B99FDDD2531}" type="datetimeFigureOut">
              <a:rPr lang="en-US" smtClean="0"/>
              <a:pPr/>
              <a:t>9/13/2018</a:t>
            </a:fld>
            <a:endParaRPr lang="en-US" dirty="0"/>
          </a:p>
        </p:txBody>
      </p:sp>
      <p:sp>
        <p:nvSpPr>
          <p:cNvPr id="3" name="2 Marcador de pie de página"/>
          <p:cNvSpPr>
            <a:spLocks noGrp="1"/>
          </p:cNvSpPr>
          <p:nvPr>
            <p:ph type="ftr" sz="quarter" idx="11"/>
          </p:nvPr>
        </p:nvSpPr>
        <p:spPr>
          <a:xfrm>
            <a:off x="3188513" y="7203863"/>
            <a:ext cx="3855720" cy="414528"/>
          </a:xfrm>
          <a:prstGeom prst="rect">
            <a:avLst/>
          </a:prstGeom>
        </p:spPr>
        <p:txBody>
          <a:bodyPr lIns="101882" tIns="50941" rIns="101882" bIns="50941"/>
          <a:lstStyle>
            <a:lvl1pPr>
              <a:defRPr>
                <a:latin typeface="Century Gothic" panose="020B0502020202020204" pitchFamily="34" charset="0"/>
              </a:defRPr>
            </a:lvl1pPr>
          </a:lstStyle>
          <a:p>
            <a:endParaRPr lang="en-US" dirty="0"/>
          </a:p>
        </p:txBody>
      </p:sp>
      <p:sp>
        <p:nvSpPr>
          <p:cNvPr id="4" name="3 Marcador de número de diapositiva"/>
          <p:cNvSpPr>
            <a:spLocks noGrp="1"/>
          </p:cNvSpPr>
          <p:nvPr>
            <p:ph type="sldNum" sz="quarter" idx="12"/>
          </p:nvPr>
        </p:nvSpPr>
        <p:spPr>
          <a:xfrm>
            <a:off x="673913" y="7203863"/>
            <a:ext cx="2179320" cy="414528"/>
          </a:xfrm>
          <a:prstGeom prst="rect">
            <a:avLst/>
          </a:prstGeom>
        </p:spPr>
        <p:txBody>
          <a:bodyPr lIns="101882" tIns="50941" rIns="101882" bIns="50941"/>
          <a:lstStyle>
            <a:lvl1pPr>
              <a:defRPr>
                <a:latin typeface="Century Gothic" panose="020B0502020202020204" pitchFamily="34" charset="0"/>
              </a:defRPr>
            </a:lvl1pPr>
          </a:lstStyle>
          <a:p>
            <a:fld id="{3C03EB33-85CC-4FB9-A066-7BC06E9B90CB}" type="slidenum">
              <a:rPr lang="en-US" smtClean="0"/>
              <a:pPr/>
              <a:t>‹#›</a:t>
            </a:fld>
            <a:endParaRPr lang="en-US" dirty="0"/>
          </a:p>
        </p:txBody>
      </p:sp>
      <p:sp>
        <p:nvSpPr>
          <p:cNvPr id="5" name="4 Conector recto"/>
          <p:cNvSpPr>
            <a:spLocks noChangeShapeType="1"/>
          </p:cNvSpPr>
          <p:nvPr/>
        </p:nvSpPr>
        <p:spPr bwMode="auto">
          <a:xfrm>
            <a:off x="502920" y="7200265"/>
            <a:ext cx="9052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01882" tIns="50941" rIns="101882" bIns="50941" anchor="t" compatLnSpc="1"/>
          <a:lstStyle/>
          <a:p>
            <a:endParaRPr kumimoji="0" lang="en-US" dirty="0">
              <a:latin typeface="Century Gothic" panose="020B0502020202020204" pitchFamily="34" charset="0"/>
            </a:endParaRPr>
          </a:p>
        </p:txBody>
      </p:sp>
      <p:sp>
        <p:nvSpPr>
          <p:cNvPr id="6" name="5 Triángulo isósceles"/>
          <p:cNvSpPr>
            <a:spLocks noChangeAspect="1"/>
          </p:cNvSpPr>
          <p:nvPr/>
        </p:nvSpPr>
        <p:spPr>
          <a:xfrm rot="5400000">
            <a:off x="457830" y="7331810"/>
            <a:ext cx="216296" cy="132345"/>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01882" tIns="50941" rIns="101882" bIns="50941" anchor="ctr"/>
          <a:lstStyle/>
          <a:p>
            <a:pPr algn="ctr" eaLnBrk="1" latinLnBrk="0" hangingPunct="1"/>
            <a:endParaRPr kumimoji="0" lang="en-US" dirty="0">
              <a:latin typeface="Century Gothic" panose="020B0502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9" name="object 5"/>
          <p:cNvSpPr/>
          <p:nvPr userDrawn="1"/>
        </p:nvSpPr>
        <p:spPr>
          <a:xfrm>
            <a:off x="0" y="1143000"/>
            <a:ext cx="10058400" cy="544245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9DB4B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Rectangle 1"/>
          <p:cNvSpPr>
            <a:spLocks noChangeArrowheads="1"/>
          </p:cNvSpPr>
          <p:nvPr userDrawn="1"/>
        </p:nvSpPr>
        <p:spPr bwMode="auto">
          <a:xfrm>
            <a:off x="-1087826" y="729054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grpSp>
        <p:nvGrpSpPr>
          <p:cNvPr id="10" name="Group 9">
            <a:extLst>
              <a:ext uri="{FF2B5EF4-FFF2-40B4-BE49-F238E27FC236}">
                <a16:creationId xmlns:a16="http://schemas.microsoft.com/office/drawing/2014/main" id="{34E47872-FFA0-4139-8358-C0A0BE2FF4DD}"/>
              </a:ext>
            </a:extLst>
          </p:cNvPr>
          <p:cNvGrpSpPr/>
          <p:nvPr userDrawn="1"/>
        </p:nvGrpSpPr>
        <p:grpSpPr>
          <a:xfrm>
            <a:off x="2818311" y="6599284"/>
            <a:ext cx="4421777" cy="1135016"/>
            <a:chOff x="4800600" y="6553200"/>
            <a:chExt cx="4421777" cy="1135016"/>
          </a:xfrm>
        </p:grpSpPr>
        <p:pic>
          <p:nvPicPr>
            <p:cNvPr id="11" name="Picture 10">
              <a:extLst>
                <a:ext uri="{FF2B5EF4-FFF2-40B4-BE49-F238E27FC236}">
                  <a16:creationId xmlns:a16="http://schemas.microsoft.com/office/drawing/2014/main" id="{AF486B52-750B-469C-B63F-C5E11D29A72B}"/>
                </a:ext>
              </a:extLst>
            </p:cNvPr>
            <p:cNvPicPr>
              <a:picLocks noChangeAspect="1"/>
            </p:cNvPicPr>
            <p:nvPr/>
          </p:nvPicPr>
          <p:blipFill rotWithShape="1">
            <a:blip r:embed="rId2">
              <a:extLst>
                <a:ext uri="{28A0092B-C50C-407E-A947-70E740481C1C}">
                  <a14:useLocalDpi xmlns:a14="http://schemas.microsoft.com/office/drawing/2010/main" val="0"/>
                </a:ext>
              </a:extLst>
            </a:blip>
            <a:srcRect l="40134" r="30233" b="23721"/>
            <a:stretch/>
          </p:blipFill>
          <p:spPr>
            <a:xfrm>
              <a:off x="8153400" y="6592712"/>
              <a:ext cx="1068977" cy="990600"/>
            </a:xfrm>
            <a:prstGeom prst="rect">
              <a:avLst/>
            </a:prstGeom>
          </p:spPr>
        </p:pic>
        <p:pic>
          <p:nvPicPr>
            <p:cNvPr id="12" name="Picture 11">
              <a:extLst>
                <a:ext uri="{FF2B5EF4-FFF2-40B4-BE49-F238E27FC236}">
                  <a16:creationId xmlns:a16="http://schemas.microsoft.com/office/drawing/2014/main" id="{9EB7544E-B2F4-4C49-AB75-F7C849E290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0600" y="6553200"/>
              <a:ext cx="1327504" cy="1135016"/>
            </a:xfrm>
            <a:prstGeom prst="rect">
              <a:avLst/>
            </a:prstGeom>
          </p:spPr>
        </p:pic>
        <p:pic>
          <p:nvPicPr>
            <p:cNvPr id="14" name="Picture 13">
              <a:extLst>
                <a:ext uri="{FF2B5EF4-FFF2-40B4-BE49-F238E27FC236}">
                  <a16:creationId xmlns:a16="http://schemas.microsoft.com/office/drawing/2014/main" id="{C56CD482-DFC2-47FC-8190-9B4063C4D89B}"/>
                </a:ext>
              </a:extLst>
            </p:cNvPr>
            <p:cNvPicPr>
              <a:picLocks noChangeAspect="1"/>
            </p:cNvPicPr>
            <p:nvPr/>
          </p:nvPicPr>
          <p:blipFill>
            <a:blip r:embed="rId4"/>
            <a:stretch>
              <a:fillRect/>
            </a:stretch>
          </p:blipFill>
          <p:spPr>
            <a:xfrm>
              <a:off x="6329913" y="6688689"/>
              <a:ext cx="1329043" cy="798645"/>
            </a:xfrm>
            <a:prstGeom prst="rect">
              <a:avLst/>
            </a:prstGeom>
          </p:spPr>
        </p:pic>
      </p:grpSp>
    </p:spTree>
    <p:extLst>
      <p:ext uri="{BB962C8B-B14F-4D97-AF65-F5344CB8AC3E}">
        <p14:creationId xmlns:p14="http://schemas.microsoft.com/office/powerpoint/2010/main" val="1853498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 and Text 1">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Title 11"/>
          <p:cNvSpPr>
            <a:spLocks noGrp="1"/>
          </p:cNvSpPr>
          <p:nvPr>
            <p:ph type="title" hasCustomPrompt="1"/>
          </p:nvPr>
        </p:nvSpPr>
        <p:spPr>
          <a:xfrm>
            <a:off x="561845" y="366812"/>
            <a:ext cx="8724024" cy="1143000"/>
          </a:xfrm>
          <a:prstGeom prst="rect">
            <a:avLst/>
          </a:prstGeom>
        </p:spPr>
        <p:txBody>
          <a:bodyPr/>
          <a:lstStyle>
            <a:lvl1pPr>
              <a:defRPr sz="4800" b="1">
                <a:solidFill>
                  <a:schemeClr val="bg1">
                    <a:lumMod val="85000"/>
                  </a:schemeClr>
                </a:solidFill>
                <a:latin typeface="Century Gothic" charset="0"/>
                <a:ea typeface="Century Gothic" charset="0"/>
                <a:cs typeface="Century Gothic" charset="0"/>
              </a:defRPr>
            </a:lvl1pPr>
          </a:lstStyle>
          <a:p>
            <a:r>
              <a:rPr lang="en-US" dirty="0"/>
              <a:t>Headline goes here</a:t>
            </a:r>
            <a:br>
              <a:rPr lang="en-US" dirty="0"/>
            </a:br>
            <a:endParaRPr lang="en-US" dirty="0"/>
          </a:p>
        </p:txBody>
      </p:sp>
      <p:sp>
        <p:nvSpPr>
          <p:cNvPr id="23" name="Text Placeholder 22"/>
          <p:cNvSpPr>
            <a:spLocks noGrp="1"/>
          </p:cNvSpPr>
          <p:nvPr>
            <p:ph type="body" sz="quarter" idx="10"/>
          </p:nvPr>
        </p:nvSpPr>
        <p:spPr>
          <a:xfrm>
            <a:off x="561845" y="2702611"/>
            <a:ext cx="8429755" cy="2590800"/>
          </a:xfrm>
          <a:prstGeom prst="rect">
            <a:avLst/>
          </a:prstGeom>
        </p:spPr>
        <p:txBody>
          <a:bodyPr/>
          <a:lstStyle>
            <a:lvl1pPr>
              <a:defRPr sz="2800">
                <a:solidFill>
                  <a:schemeClr val="tx1"/>
                </a:solidFill>
                <a:latin typeface="Century Gothic" charset="0"/>
                <a:ea typeface="Century Gothic" charset="0"/>
                <a:cs typeface="Century Gothic" charset="0"/>
              </a:defRPr>
            </a:lvl1pPr>
            <a:lvl2pPr>
              <a:defRPr sz="2400">
                <a:solidFill>
                  <a:schemeClr val="tx1"/>
                </a:solidFill>
                <a:latin typeface="Century Gothic" charset="0"/>
                <a:ea typeface="Century Gothic" charset="0"/>
                <a:cs typeface="Century Gothic" charset="0"/>
              </a:defRPr>
            </a:lvl2pPr>
            <a:lvl3pPr>
              <a:defRPr sz="2000">
                <a:solidFill>
                  <a:schemeClr val="tx1"/>
                </a:solidFill>
                <a:latin typeface="Century Gothic" charset="0"/>
                <a:ea typeface="Century Gothic" charset="0"/>
                <a:cs typeface="Century Gothic" charset="0"/>
              </a:defRPr>
            </a:lvl3pPr>
            <a:lvl4pPr>
              <a:defRPr>
                <a:solidFill>
                  <a:schemeClr val="tx1"/>
                </a:solidFill>
                <a:latin typeface="Century Gothic" charset="0"/>
                <a:ea typeface="Century Gothic" charset="0"/>
                <a:cs typeface="Century Gothic" charset="0"/>
              </a:defRPr>
            </a:lvl4pPr>
            <a:lvl5pPr>
              <a:defRPr>
                <a:solidFill>
                  <a:schemeClr val="tx1"/>
                </a:solidFill>
                <a:latin typeface="Futura LT Pro Book" panose="020B05020202040203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5" name="Text Placeholder 24"/>
          <p:cNvSpPr>
            <a:spLocks noGrp="1"/>
          </p:cNvSpPr>
          <p:nvPr>
            <p:ph type="body" sz="quarter" idx="11" hasCustomPrompt="1"/>
          </p:nvPr>
        </p:nvSpPr>
        <p:spPr>
          <a:xfrm>
            <a:off x="561845" y="1091205"/>
            <a:ext cx="6629400" cy="837214"/>
          </a:xfrm>
          <a:prstGeom prst="rect">
            <a:avLst/>
          </a:prstGeom>
        </p:spPr>
        <p:txBody>
          <a:bodyPr/>
          <a:lstStyle>
            <a:lvl1pPr>
              <a:defRPr sz="4400">
                <a:solidFill>
                  <a:srgbClr val="AB2472"/>
                </a:solidFill>
                <a:latin typeface="Century Gothic" charset="0"/>
                <a:ea typeface="Century Gothic" charset="0"/>
                <a:cs typeface="Century Gothic" charset="0"/>
              </a:defRPr>
            </a:lvl1pPr>
          </a:lstStyle>
          <a:p>
            <a:pPr lvl="0"/>
            <a:r>
              <a:rPr lang="en-US" dirty="0"/>
              <a:t>Subtitle goes here</a:t>
            </a:r>
          </a:p>
        </p:txBody>
      </p:sp>
    </p:spTree>
    <p:extLst>
      <p:ext uri="{BB962C8B-B14F-4D97-AF65-F5344CB8AC3E}">
        <p14:creationId xmlns:p14="http://schemas.microsoft.com/office/powerpoint/2010/main" val="2887648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nd Text 2">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Text Placeholder 4"/>
          <p:cNvSpPr>
            <a:spLocks noGrp="1"/>
          </p:cNvSpPr>
          <p:nvPr>
            <p:ph type="body" sz="quarter" idx="12" hasCustomPrompt="1"/>
          </p:nvPr>
        </p:nvSpPr>
        <p:spPr>
          <a:xfrm>
            <a:off x="561845" y="2819400"/>
            <a:ext cx="6818809" cy="2857500"/>
          </a:xfrm>
          <a:prstGeom prst="rect">
            <a:avLst/>
          </a:prstGeom>
        </p:spPr>
        <p:txBody>
          <a:bodyPr/>
          <a:lstStyle>
            <a:lvl1pPr>
              <a:defRPr sz="2800">
                <a:solidFill>
                  <a:schemeClr val="tx1"/>
                </a:solidFill>
                <a:latin typeface="Century Gothic" charset="0"/>
                <a:ea typeface="Century Gothic" charset="0"/>
                <a:cs typeface="Century Gothic" charset="0"/>
              </a:defRPr>
            </a:lvl1pPr>
            <a:lvl2pPr marL="800100" indent="-342900">
              <a:buFont typeface="Arial" panose="020B0604020202020204" pitchFamily="34" charset="0"/>
              <a:buChar char="•"/>
              <a:defRPr sz="2400" baseline="0">
                <a:latin typeface="Century Gothic" charset="0"/>
                <a:ea typeface="Century Gothic" charset="0"/>
                <a:cs typeface="Century Gothic" charset="0"/>
              </a:defRPr>
            </a:lvl2pPr>
            <a:lvl3pPr marL="1200150" indent="-285750">
              <a:buFont typeface="Arial" panose="020B0604020202020204" pitchFamily="34" charset="0"/>
              <a:buChar char="•"/>
              <a:defRPr>
                <a:latin typeface="Century Gothic" charset="0"/>
                <a:ea typeface="Century Gothic" charset="0"/>
                <a:cs typeface="Century Gothic" charset="0"/>
              </a:defRPr>
            </a:lvl3pPr>
          </a:lstStyle>
          <a:p>
            <a:pPr lvl="0"/>
            <a:r>
              <a:rPr lang="en-US" dirty="0"/>
              <a:t>Point number 1</a:t>
            </a:r>
          </a:p>
          <a:p>
            <a:pPr lvl="1"/>
            <a:r>
              <a:rPr lang="en-US" dirty="0"/>
              <a:t>Information about point number 1</a:t>
            </a:r>
          </a:p>
          <a:p>
            <a:pPr lvl="2"/>
            <a:r>
              <a:rPr lang="en-US" dirty="0"/>
              <a:t>Information about point number 1</a:t>
            </a:r>
            <a:br>
              <a:rPr lang="en-US" dirty="0"/>
            </a:br>
            <a:endParaRPr lang="en-US" dirty="0"/>
          </a:p>
          <a:p>
            <a:pPr lvl="0"/>
            <a:r>
              <a:rPr lang="en-US" dirty="0"/>
              <a:t>Point number 2</a:t>
            </a:r>
          </a:p>
          <a:p>
            <a:pPr lvl="1"/>
            <a:r>
              <a:rPr lang="en-US" dirty="0"/>
              <a:t>Information about point number 2</a:t>
            </a:r>
          </a:p>
          <a:p>
            <a:pPr lvl="2"/>
            <a:r>
              <a:rPr lang="en-US" dirty="0"/>
              <a:t>Information about point number 2</a:t>
            </a:r>
          </a:p>
          <a:p>
            <a:pPr lvl="2"/>
            <a:endParaRPr lang="en-US" dirty="0"/>
          </a:p>
        </p:txBody>
      </p:sp>
      <p:sp>
        <p:nvSpPr>
          <p:cNvPr id="8" name="Title 11"/>
          <p:cNvSpPr>
            <a:spLocks noGrp="1"/>
          </p:cNvSpPr>
          <p:nvPr>
            <p:ph type="title" hasCustomPrompt="1"/>
          </p:nvPr>
        </p:nvSpPr>
        <p:spPr>
          <a:xfrm>
            <a:off x="561845" y="366812"/>
            <a:ext cx="8724024" cy="1143000"/>
          </a:xfrm>
          <a:prstGeom prst="rect">
            <a:avLst/>
          </a:prstGeom>
        </p:spPr>
        <p:txBody>
          <a:bodyPr/>
          <a:lstStyle>
            <a:lvl1pPr>
              <a:defRPr sz="4800" b="1">
                <a:solidFill>
                  <a:schemeClr val="bg1">
                    <a:lumMod val="85000"/>
                  </a:schemeClr>
                </a:solidFill>
                <a:latin typeface="Century Gothic" charset="0"/>
                <a:ea typeface="Century Gothic" charset="0"/>
                <a:cs typeface="Century Gothic" charset="0"/>
              </a:defRPr>
            </a:lvl1pPr>
          </a:lstStyle>
          <a:p>
            <a:r>
              <a:rPr lang="en-US" dirty="0"/>
              <a:t>Headline goes here</a:t>
            </a:r>
            <a:br>
              <a:rPr lang="en-US" dirty="0"/>
            </a:br>
            <a:endParaRPr lang="en-US" dirty="0"/>
          </a:p>
        </p:txBody>
      </p:sp>
      <p:sp>
        <p:nvSpPr>
          <p:cNvPr id="10" name="Text Placeholder 24"/>
          <p:cNvSpPr>
            <a:spLocks noGrp="1"/>
          </p:cNvSpPr>
          <p:nvPr>
            <p:ph type="body" sz="quarter" idx="11" hasCustomPrompt="1"/>
          </p:nvPr>
        </p:nvSpPr>
        <p:spPr>
          <a:xfrm>
            <a:off x="561845" y="1091205"/>
            <a:ext cx="6629400" cy="837214"/>
          </a:xfrm>
          <a:prstGeom prst="rect">
            <a:avLst/>
          </a:prstGeom>
        </p:spPr>
        <p:txBody>
          <a:bodyPr/>
          <a:lstStyle>
            <a:lvl1pPr>
              <a:defRPr sz="4400">
                <a:solidFill>
                  <a:srgbClr val="AB2472"/>
                </a:solidFill>
                <a:latin typeface="Century Gothic" charset="0"/>
                <a:ea typeface="Century Gothic" charset="0"/>
                <a:cs typeface="Century Gothic" charset="0"/>
              </a:defRPr>
            </a:lvl1pPr>
          </a:lstStyle>
          <a:p>
            <a:pPr lvl="0"/>
            <a:r>
              <a:rPr lang="en-US" dirty="0"/>
              <a:t>Subtitle goes here</a:t>
            </a:r>
          </a:p>
        </p:txBody>
      </p:sp>
    </p:spTree>
    <p:extLst>
      <p:ext uri="{BB962C8B-B14F-4D97-AF65-F5344CB8AC3E}">
        <p14:creationId xmlns:p14="http://schemas.microsoft.com/office/powerpoint/2010/main" val="25575224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and 2 Graphics">
    <p:bg>
      <p:bgPr>
        <a:solidFill>
          <a:schemeClr val="bg1"/>
        </a:solidFill>
        <a:effectLst/>
      </p:bgPr>
    </p:bg>
    <p:spTree>
      <p:nvGrpSpPr>
        <p:cNvPr id="1" name=""/>
        <p:cNvGrpSpPr/>
        <p:nvPr/>
      </p:nvGrpSpPr>
      <p:grpSpPr>
        <a:xfrm>
          <a:off x="0" y="0"/>
          <a:ext cx="0" cy="0"/>
          <a:chOff x="0" y="0"/>
          <a:chExt cx="0" cy="0"/>
        </a:xfrm>
      </p:grpSpPr>
      <p:sp>
        <p:nvSpPr>
          <p:cNvPr id="8"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icture Placeholder 3"/>
          <p:cNvSpPr>
            <a:spLocks noGrp="1"/>
          </p:cNvSpPr>
          <p:nvPr>
            <p:ph type="pic" sz="quarter" idx="12"/>
          </p:nvPr>
        </p:nvSpPr>
        <p:spPr>
          <a:xfrm>
            <a:off x="685800" y="2971800"/>
            <a:ext cx="4038600" cy="3962400"/>
          </a:xfrm>
          <a:prstGeom prst="rect">
            <a:avLst/>
          </a:prstGeom>
        </p:spPr>
        <p:txBody>
          <a:bodyPr/>
          <a:lstStyle/>
          <a:p>
            <a:r>
              <a:rPr lang="en-US" dirty="0"/>
              <a:t>Drag picture to placeholder or click icon to add</a:t>
            </a:r>
          </a:p>
        </p:txBody>
      </p:sp>
      <p:sp>
        <p:nvSpPr>
          <p:cNvPr id="7" name="Picture Placeholder 6"/>
          <p:cNvSpPr>
            <a:spLocks noGrp="1"/>
          </p:cNvSpPr>
          <p:nvPr>
            <p:ph type="pic" sz="quarter" idx="13"/>
          </p:nvPr>
        </p:nvSpPr>
        <p:spPr>
          <a:xfrm>
            <a:off x="5017477" y="2971800"/>
            <a:ext cx="4191000" cy="3962400"/>
          </a:xfrm>
          <a:prstGeom prst="rect">
            <a:avLst/>
          </a:prstGeom>
        </p:spPr>
        <p:txBody>
          <a:bodyPr/>
          <a:lstStyle/>
          <a:p>
            <a:r>
              <a:rPr lang="en-US" dirty="0"/>
              <a:t>Drag picture to placeholder or click icon to add</a:t>
            </a:r>
          </a:p>
        </p:txBody>
      </p:sp>
      <p:sp>
        <p:nvSpPr>
          <p:cNvPr id="10" name="Title 11"/>
          <p:cNvSpPr>
            <a:spLocks noGrp="1"/>
          </p:cNvSpPr>
          <p:nvPr>
            <p:ph type="title" hasCustomPrompt="1"/>
          </p:nvPr>
        </p:nvSpPr>
        <p:spPr>
          <a:xfrm>
            <a:off x="561845" y="366812"/>
            <a:ext cx="8724024" cy="1143000"/>
          </a:xfrm>
          <a:prstGeom prst="rect">
            <a:avLst/>
          </a:prstGeom>
        </p:spPr>
        <p:txBody>
          <a:bodyPr/>
          <a:lstStyle>
            <a:lvl1pPr>
              <a:defRPr sz="4800" b="1">
                <a:solidFill>
                  <a:schemeClr val="bg1">
                    <a:lumMod val="85000"/>
                  </a:schemeClr>
                </a:solidFill>
                <a:latin typeface="Century Gothic" charset="0"/>
                <a:ea typeface="Century Gothic" charset="0"/>
                <a:cs typeface="Century Gothic" charset="0"/>
              </a:defRPr>
            </a:lvl1pPr>
          </a:lstStyle>
          <a:p>
            <a:r>
              <a:rPr lang="en-US" dirty="0"/>
              <a:t>Headline goes here</a:t>
            </a:r>
            <a:br>
              <a:rPr lang="en-US" dirty="0"/>
            </a:br>
            <a:endParaRPr lang="en-US" dirty="0"/>
          </a:p>
        </p:txBody>
      </p:sp>
      <p:sp>
        <p:nvSpPr>
          <p:cNvPr id="11" name="Text Placeholder 24"/>
          <p:cNvSpPr>
            <a:spLocks noGrp="1"/>
          </p:cNvSpPr>
          <p:nvPr>
            <p:ph type="body" sz="quarter" idx="11" hasCustomPrompt="1"/>
          </p:nvPr>
        </p:nvSpPr>
        <p:spPr>
          <a:xfrm>
            <a:off x="561845" y="1091205"/>
            <a:ext cx="6629400" cy="837214"/>
          </a:xfrm>
          <a:prstGeom prst="rect">
            <a:avLst/>
          </a:prstGeom>
        </p:spPr>
        <p:txBody>
          <a:bodyPr/>
          <a:lstStyle>
            <a:lvl1pPr>
              <a:defRPr sz="4400">
                <a:solidFill>
                  <a:srgbClr val="AB2472"/>
                </a:solidFill>
                <a:latin typeface="Century Gothic" charset="0"/>
                <a:ea typeface="Century Gothic" charset="0"/>
                <a:cs typeface="Century Gothic" charset="0"/>
              </a:defRPr>
            </a:lvl1pPr>
          </a:lstStyle>
          <a:p>
            <a:pPr lvl="0"/>
            <a:r>
              <a:rPr lang="en-US" dirty="0"/>
              <a:t>Subtitle goes here</a:t>
            </a:r>
          </a:p>
        </p:txBody>
      </p:sp>
    </p:spTree>
    <p:extLst>
      <p:ext uri="{BB962C8B-B14F-4D97-AF65-F5344CB8AC3E}">
        <p14:creationId xmlns:p14="http://schemas.microsoft.com/office/powerpoint/2010/main" val="3485413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ext and Graphic">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 Placeholder 2"/>
          <p:cNvSpPr>
            <a:spLocks noGrp="1"/>
          </p:cNvSpPr>
          <p:nvPr>
            <p:ph type="body" sz="quarter" idx="11" hasCustomPrompt="1"/>
          </p:nvPr>
        </p:nvSpPr>
        <p:spPr>
          <a:xfrm>
            <a:off x="533400" y="1143000"/>
            <a:ext cx="6593784" cy="868229"/>
          </a:xfrm>
          <a:prstGeom prst="rect">
            <a:avLst/>
          </a:prstGeom>
        </p:spPr>
        <p:txBody>
          <a:bodyPr/>
          <a:lstStyle>
            <a:lvl1pPr>
              <a:defRPr sz="4400" baseline="0">
                <a:solidFill>
                  <a:srgbClr val="AB2472"/>
                </a:solidFill>
                <a:latin typeface="Century Gothic" charset="0"/>
                <a:ea typeface="Century Gothic" charset="0"/>
                <a:cs typeface="Century Gothic" charset="0"/>
              </a:defRPr>
            </a:lvl1pPr>
          </a:lstStyle>
          <a:p>
            <a:pPr lvl="0"/>
            <a:r>
              <a:rPr lang="en-US" dirty="0"/>
              <a:t>Title for art goes here</a:t>
            </a:r>
          </a:p>
        </p:txBody>
      </p:sp>
      <p:sp>
        <p:nvSpPr>
          <p:cNvPr id="7" name="Picture Placeholder 6"/>
          <p:cNvSpPr>
            <a:spLocks noGrp="1"/>
          </p:cNvSpPr>
          <p:nvPr>
            <p:ph type="pic" sz="quarter" idx="13"/>
          </p:nvPr>
        </p:nvSpPr>
        <p:spPr>
          <a:xfrm>
            <a:off x="5181600" y="2362200"/>
            <a:ext cx="4191000" cy="3962400"/>
          </a:xfrm>
          <a:prstGeom prst="rect">
            <a:avLst/>
          </a:prstGeom>
        </p:spPr>
        <p:txBody>
          <a:bodyPr/>
          <a:lstStyle/>
          <a:p>
            <a:r>
              <a:rPr lang="en-US" dirty="0"/>
              <a:t>Drag picture to placeholder or click icon to add</a:t>
            </a:r>
          </a:p>
        </p:txBody>
      </p:sp>
      <p:sp>
        <p:nvSpPr>
          <p:cNvPr id="5" name="Text Placeholder 4"/>
          <p:cNvSpPr>
            <a:spLocks noGrp="1"/>
          </p:cNvSpPr>
          <p:nvPr>
            <p:ph type="body" sz="quarter" idx="14" hasCustomPrompt="1"/>
          </p:nvPr>
        </p:nvSpPr>
        <p:spPr>
          <a:xfrm>
            <a:off x="533400" y="2362200"/>
            <a:ext cx="4267200" cy="4648200"/>
          </a:xfrm>
          <a:prstGeom prst="rect">
            <a:avLst/>
          </a:prstGeom>
        </p:spPr>
        <p:txBody>
          <a:bodyPr/>
          <a:lstStyle>
            <a:lvl1pPr>
              <a:defRPr sz="2800">
                <a:latin typeface="Century Gothic" charset="0"/>
                <a:ea typeface="Century Gothic" charset="0"/>
                <a:cs typeface="Century Gothic" charset="0"/>
              </a:defRPr>
            </a:lvl1pPr>
            <a:lvl2pPr marL="800100" indent="-342900">
              <a:buFont typeface="Arial" panose="020B0604020202020204" pitchFamily="34" charset="0"/>
              <a:buChar char="•"/>
              <a:defRPr sz="2000">
                <a:latin typeface="Century Gothic" charset="0"/>
                <a:ea typeface="Century Gothic" charset="0"/>
                <a:cs typeface="Century Gothic" charset="0"/>
              </a:defRPr>
            </a:lvl2pPr>
            <a:lvl3pPr marL="1200150" indent="-285750">
              <a:buFont typeface="Arial" panose="020B0604020202020204" pitchFamily="34" charset="0"/>
              <a:buChar char="•"/>
              <a:defRPr>
                <a:latin typeface="Century Gothic" charset="0"/>
                <a:ea typeface="Century Gothic" charset="0"/>
                <a:cs typeface="Century Gothic" charset="0"/>
              </a:defRPr>
            </a:lvl3pPr>
            <a:lvl4pPr marL="1657350" indent="-285750">
              <a:buFont typeface="Arial" panose="020B0604020202020204" pitchFamily="34" charset="0"/>
              <a:buChar char="•"/>
              <a:defRPr>
                <a:latin typeface="Century Gothic" charset="0"/>
                <a:ea typeface="Century Gothic" charset="0"/>
                <a:cs typeface="Century Gothic" charset="0"/>
              </a:defRPr>
            </a:lvl4pPr>
            <a:lvl5pPr marL="2114550" indent="-285750">
              <a:buFont typeface="Arial" panose="020B0604020202020204" pitchFamily="34" charset="0"/>
              <a:buChar char="•"/>
              <a:defRPr>
                <a:latin typeface="Century Gothic" charset="0"/>
                <a:ea typeface="Century Gothic" charset="0"/>
                <a:cs typeface="Century Gothic" charset="0"/>
              </a:defRPr>
            </a:lvl5pPr>
          </a:lstStyle>
          <a:p>
            <a:pPr lvl="0"/>
            <a:r>
              <a:rPr lang="en-US" dirty="0"/>
              <a:t>Type text here</a:t>
            </a:r>
          </a:p>
          <a:p>
            <a:pPr lvl="1"/>
            <a:r>
              <a:rPr lang="en-US" dirty="0"/>
              <a:t>Type text here</a:t>
            </a:r>
          </a:p>
          <a:p>
            <a:pPr lvl="2"/>
            <a:r>
              <a:rPr lang="en-US" dirty="0"/>
              <a:t>Third level</a:t>
            </a:r>
          </a:p>
          <a:p>
            <a:pPr lvl="3"/>
            <a:r>
              <a:rPr lang="en-US" dirty="0"/>
              <a:t>Fourth level</a:t>
            </a:r>
          </a:p>
          <a:p>
            <a:pPr lvl="4"/>
            <a:r>
              <a:rPr lang="en-US" dirty="0"/>
              <a:t>Fifth level</a:t>
            </a:r>
          </a:p>
        </p:txBody>
      </p:sp>
      <p:sp>
        <p:nvSpPr>
          <p:cNvPr id="8"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Tree>
    <p:extLst>
      <p:ext uri="{BB962C8B-B14F-4D97-AF65-F5344CB8AC3E}">
        <p14:creationId xmlns:p14="http://schemas.microsoft.com/office/powerpoint/2010/main" val="16818607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Large Graphic">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 Placeholder 2"/>
          <p:cNvSpPr>
            <a:spLocks noGrp="1"/>
          </p:cNvSpPr>
          <p:nvPr>
            <p:ph type="body" sz="quarter" idx="11" hasCustomPrompt="1"/>
          </p:nvPr>
        </p:nvSpPr>
        <p:spPr>
          <a:xfrm>
            <a:off x="533400" y="1189171"/>
            <a:ext cx="6629400" cy="868229"/>
          </a:xfrm>
          <a:prstGeom prst="rect">
            <a:avLst/>
          </a:prstGeom>
        </p:spPr>
        <p:txBody>
          <a:bodyPr/>
          <a:lstStyle>
            <a:lvl1pPr>
              <a:defRPr sz="4400" baseline="0">
                <a:solidFill>
                  <a:srgbClr val="AB2472"/>
                </a:solidFill>
                <a:latin typeface="Century Gothic" charset="0"/>
                <a:ea typeface="Century Gothic" charset="0"/>
                <a:cs typeface="Century Gothic" charset="0"/>
              </a:defRPr>
            </a:lvl1pPr>
          </a:lstStyle>
          <a:p>
            <a:pPr lvl="0"/>
            <a:r>
              <a:rPr lang="en-US" dirty="0"/>
              <a:t>Title for chart goes here</a:t>
            </a:r>
          </a:p>
        </p:txBody>
      </p:sp>
      <p:sp>
        <p:nvSpPr>
          <p:cNvPr id="5" name="Picture Placeholder 4"/>
          <p:cNvSpPr>
            <a:spLocks noGrp="1"/>
          </p:cNvSpPr>
          <p:nvPr>
            <p:ph type="pic" sz="quarter" idx="12"/>
          </p:nvPr>
        </p:nvSpPr>
        <p:spPr>
          <a:xfrm>
            <a:off x="543732" y="2354394"/>
            <a:ext cx="8991600" cy="4800600"/>
          </a:xfrm>
          <a:prstGeom prst="rect">
            <a:avLst/>
          </a:prstGeom>
        </p:spPr>
        <p:txBody>
          <a:bodyPr/>
          <a:lstStyle/>
          <a:p>
            <a:r>
              <a:rPr lang="en-US" dirty="0"/>
              <a:t>Drag picture to placeholder or click icon to add</a:t>
            </a:r>
          </a:p>
        </p:txBody>
      </p:sp>
      <p:sp>
        <p:nvSpPr>
          <p:cNvPr id="6"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Tree>
    <p:extLst>
      <p:ext uri="{BB962C8B-B14F-4D97-AF65-F5344CB8AC3E}">
        <p14:creationId xmlns:p14="http://schemas.microsoft.com/office/powerpoint/2010/main" val="20062108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Final Slide">
    <p:bg>
      <p:bgPr>
        <a:solidFill>
          <a:schemeClr val="bg1"/>
        </a:solidFill>
        <a:effectLst/>
      </p:bgPr>
    </p:bg>
    <p:spTree>
      <p:nvGrpSpPr>
        <p:cNvPr id="1" name=""/>
        <p:cNvGrpSpPr/>
        <p:nvPr/>
      </p:nvGrpSpPr>
      <p:grpSpPr>
        <a:xfrm>
          <a:off x="0" y="0"/>
          <a:ext cx="0" cy="0"/>
          <a:chOff x="0" y="0"/>
          <a:chExt cx="0" cy="0"/>
        </a:xfrm>
      </p:grpSpPr>
      <p:sp>
        <p:nvSpPr>
          <p:cNvPr id="17" name="bk object 17"/>
          <p:cNvSpPr/>
          <p:nvPr/>
        </p:nvSpPr>
        <p:spPr>
          <a:xfrm>
            <a:off x="1523" y="0"/>
            <a:ext cx="0" cy="1386840"/>
          </a:xfrm>
          <a:custGeom>
            <a:avLst/>
            <a:gdLst/>
            <a:ahLst/>
            <a:cxnLst/>
            <a:rect l="l" t="t" r="r" b="b"/>
            <a:pathLst>
              <a:path h="1386840">
                <a:moveTo>
                  <a:pt x="0" y="0"/>
                </a:moveTo>
                <a:lnTo>
                  <a:pt x="0" y="1386839"/>
                </a:lnTo>
              </a:path>
            </a:pathLst>
          </a:custGeom>
          <a:ln w="4318">
            <a:solidFill>
              <a:srgbClr val="1E185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object 5"/>
          <p:cNvSpPr/>
          <p:nvPr userDrawn="1"/>
        </p:nvSpPr>
        <p:spPr>
          <a:xfrm>
            <a:off x="0" y="0"/>
            <a:ext cx="10058400" cy="6550286"/>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9DB4B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A7BF39"/>
              </a:solidFill>
              <a:effectLst/>
              <a:uLnTx/>
              <a:uFillTx/>
              <a:latin typeface="Calibri"/>
              <a:ea typeface="+mn-ea"/>
              <a:cs typeface="+mn-cs"/>
            </a:endParaRPr>
          </a:p>
        </p:txBody>
      </p:sp>
      <p:sp>
        <p:nvSpPr>
          <p:cNvPr id="5" name="Rectangle 4"/>
          <p:cNvSpPr/>
          <p:nvPr userDrawn="1"/>
        </p:nvSpPr>
        <p:spPr>
          <a:xfrm>
            <a:off x="478245" y="1877965"/>
            <a:ext cx="9067800" cy="39835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0" normalizeH="0" baseline="0" noProof="0" dirty="0">
                <a:ln>
                  <a:noFill/>
                </a:ln>
                <a:solidFill>
                  <a:prstClr val="white"/>
                </a:solidFill>
                <a:effectLst/>
                <a:uLnTx/>
                <a:uFillTx/>
                <a:latin typeface="Century Gothic" charset="0"/>
                <a:ea typeface="Century Gothic" charset="0"/>
                <a:cs typeface="Century Gothic" charset="0"/>
              </a:rPr>
              <a:t>This presentation was produced with the support of the United States Agency for International Development (USAID) under the terms of MEASURE Evaluation cooperative agreement </a:t>
            </a:r>
            <a:br>
              <a:rPr kumimoji="0" lang="en-US" sz="2400" b="0" i="0" u="none" strike="noStrike" kern="1200" cap="none" spc="-50" normalizeH="0" baseline="0" noProof="0" dirty="0">
                <a:ln>
                  <a:noFill/>
                </a:ln>
                <a:solidFill>
                  <a:prstClr val="white"/>
                </a:solidFill>
                <a:effectLst/>
                <a:uLnTx/>
                <a:uFillTx/>
                <a:latin typeface="Century Gothic" charset="0"/>
                <a:ea typeface="Century Gothic" charset="0"/>
                <a:cs typeface="Century Gothic" charset="0"/>
              </a:rPr>
            </a:br>
            <a:r>
              <a:rPr kumimoji="0" lang="en-US" sz="2400" b="0" i="0" u="none" strike="noStrike" kern="1200" cap="none" spc="-50" normalizeH="0" baseline="0" noProof="0" dirty="0">
                <a:ln>
                  <a:noFill/>
                </a:ln>
                <a:solidFill>
                  <a:prstClr val="white"/>
                </a:solidFill>
                <a:effectLst/>
                <a:uLnTx/>
                <a:uFillTx/>
                <a:latin typeface="Century Gothic" charset="0"/>
                <a:ea typeface="Century Gothic" charset="0"/>
                <a:cs typeface="Century Gothic" charset="0"/>
              </a:rPr>
              <a:t>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States government. </a:t>
            </a:r>
          </a:p>
          <a:p>
            <a:pPr marL="12700" marR="819150" lvl="0" indent="0" algn="l" defTabSz="914400" rtl="0" eaLnBrk="1" fontAlgn="auto" latinLnBrk="0" hangingPunct="1">
              <a:lnSpc>
                <a:spcPts val="52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B1533"/>
                </a:solidFill>
                <a:effectLst/>
                <a:uLnTx/>
                <a:uFillTx/>
                <a:latin typeface="Century Gothic" charset="0"/>
                <a:ea typeface="Century Gothic" charset="0"/>
                <a:cs typeface="Century Gothic" charset="0"/>
              </a:rPr>
              <a:t>www.measureevaluation.org</a:t>
            </a:r>
          </a:p>
        </p:txBody>
      </p:sp>
      <p:sp>
        <p:nvSpPr>
          <p:cNvPr id="7" name="Rectangle 1"/>
          <p:cNvSpPr>
            <a:spLocks noChangeArrowheads="1"/>
          </p:cNvSpPr>
          <p:nvPr userDrawn="1"/>
        </p:nvSpPr>
        <p:spPr bwMode="auto">
          <a:xfrm>
            <a:off x="-762000" y="728269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5"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grpSp>
        <p:nvGrpSpPr>
          <p:cNvPr id="9" name="Group 8">
            <a:extLst>
              <a:ext uri="{FF2B5EF4-FFF2-40B4-BE49-F238E27FC236}">
                <a16:creationId xmlns:a16="http://schemas.microsoft.com/office/drawing/2014/main" id="{BECF8B2E-0BB5-4EE2-9646-38F97A0AB7A8}"/>
              </a:ext>
            </a:extLst>
          </p:cNvPr>
          <p:cNvGrpSpPr/>
          <p:nvPr userDrawn="1"/>
        </p:nvGrpSpPr>
        <p:grpSpPr>
          <a:xfrm>
            <a:off x="2818311" y="6609675"/>
            <a:ext cx="4421777" cy="1135016"/>
            <a:chOff x="4800600" y="6553200"/>
            <a:chExt cx="4421777" cy="1135016"/>
          </a:xfrm>
        </p:grpSpPr>
        <p:pic>
          <p:nvPicPr>
            <p:cNvPr id="12" name="Picture 11">
              <a:extLst>
                <a:ext uri="{FF2B5EF4-FFF2-40B4-BE49-F238E27FC236}">
                  <a16:creationId xmlns:a16="http://schemas.microsoft.com/office/drawing/2014/main" id="{3AC1B034-320D-42BE-90A7-1BB594FC4184}"/>
                </a:ext>
              </a:extLst>
            </p:cNvPr>
            <p:cNvPicPr>
              <a:picLocks noChangeAspect="1"/>
            </p:cNvPicPr>
            <p:nvPr/>
          </p:nvPicPr>
          <p:blipFill rotWithShape="1">
            <a:blip r:embed="rId2">
              <a:extLst>
                <a:ext uri="{28A0092B-C50C-407E-A947-70E740481C1C}">
                  <a14:useLocalDpi xmlns:a14="http://schemas.microsoft.com/office/drawing/2010/main" val="0"/>
                </a:ext>
              </a:extLst>
            </a:blip>
            <a:srcRect l="40134" r="30233" b="23721"/>
            <a:stretch/>
          </p:blipFill>
          <p:spPr>
            <a:xfrm>
              <a:off x="8153400" y="6592712"/>
              <a:ext cx="1068977" cy="990600"/>
            </a:xfrm>
            <a:prstGeom prst="rect">
              <a:avLst/>
            </a:prstGeom>
          </p:spPr>
        </p:pic>
        <p:pic>
          <p:nvPicPr>
            <p:cNvPr id="13" name="Picture 12">
              <a:extLst>
                <a:ext uri="{FF2B5EF4-FFF2-40B4-BE49-F238E27FC236}">
                  <a16:creationId xmlns:a16="http://schemas.microsoft.com/office/drawing/2014/main" id="{4F31EFFB-DB15-4E55-A1C9-9B88951545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0600" y="6553200"/>
              <a:ext cx="1327504" cy="1135016"/>
            </a:xfrm>
            <a:prstGeom prst="rect">
              <a:avLst/>
            </a:prstGeom>
          </p:spPr>
        </p:pic>
        <p:pic>
          <p:nvPicPr>
            <p:cNvPr id="14" name="Picture 13">
              <a:extLst>
                <a:ext uri="{FF2B5EF4-FFF2-40B4-BE49-F238E27FC236}">
                  <a16:creationId xmlns:a16="http://schemas.microsoft.com/office/drawing/2014/main" id="{4B6B91B8-276D-4BBE-B13B-AF6900E42BF5}"/>
                </a:ext>
              </a:extLst>
            </p:cNvPr>
            <p:cNvPicPr>
              <a:picLocks noChangeAspect="1"/>
            </p:cNvPicPr>
            <p:nvPr/>
          </p:nvPicPr>
          <p:blipFill>
            <a:blip r:embed="rId4"/>
            <a:stretch>
              <a:fillRect/>
            </a:stretch>
          </p:blipFill>
          <p:spPr>
            <a:xfrm>
              <a:off x="6329913" y="6688689"/>
              <a:ext cx="1329043" cy="798645"/>
            </a:xfrm>
            <a:prstGeom prst="rect">
              <a:avLst/>
            </a:prstGeom>
          </p:spPr>
        </p:pic>
      </p:grpSp>
    </p:spTree>
    <p:extLst>
      <p:ext uri="{BB962C8B-B14F-4D97-AF65-F5344CB8AC3E}">
        <p14:creationId xmlns:p14="http://schemas.microsoft.com/office/powerpoint/2010/main" val="24529518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66325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Blank Slide">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AD5230C5-C258-42B5-BB55-1BE00245572C}"/>
              </a:ext>
            </a:extLst>
          </p:cNvPr>
          <p:cNvSpPr/>
          <p:nvPr userDrawn="1"/>
        </p:nvSpPr>
        <p:spPr>
          <a:xfrm>
            <a:off x="0" y="0"/>
            <a:ext cx="10058400" cy="7772400"/>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9DB4B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A7BF39"/>
              </a:solidFill>
              <a:effectLst/>
              <a:uLnTx/>
              <a:uFillTx/>
              <a:latin typeface="Calibri"/>
              <a:ea typeface="+mn-ea"/>
              <a:cs typeface="+mn-cs"/>
            </a:endParaRPr>
          </a:p>
        </p:txBody>
      </p:sp>
    </p:spTree>
    <p:extLst>
      <p:ext uri="{BB962C8B-B14F-4D97-AF65-F5344CB8AC3E}">
        <p14:creationId xmlns:p14="http://schemas.microsoft.com/office/powerpoint/2010/main" val="280780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219201"/>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dirty="0">
              <a:latin typeface="Futura Lt BT" panose="020B0402020204020303"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8" r:id="rId4"/>
    <p:sldLayoutId id="2147483669" r:id="rId5"/>
    <p:sldLayoutId id="2147483670" r:id="rId6"/>
    <p:sldLayoutId id="2147483665" r:id="rId7"/>
    <p:sldLayoutId id="2147483672" r:id="rId8"/>
    <p:sldLayoutId id="2147483674" r:id="rId9"/>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219201"/>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Tree>
    <p:extLst>
      <p:ext uri="{BB962C8B-B14F-4D97-AF65-F5344CB8AC3E}">
        <p14:creationId xmlns:p14="http://schemas.microsoft.com/office/powerpoint/2010/main" val="396318127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1.xml"/><Relationship Id="rId5" Type="http://schemas.openxmlformats.org/officeDocument/2006/relationships/image" Target="../media/image12.png"/><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1.xml"/><Relationship Id="rId5" Type="http://schemas.openxmlformats.org/officeDocument/2006/relationships/image" Target="../media/image15.jpe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5.xml"/><Relationship Id="rId1" Type="http://schemas.openxmlformats.org/officeDocument/2006/relationships/slideLayout" Target="../slideLayouts/slideLayout11.xml"/><Relationship Id="rId4" Type="http://schemas.openxmlformats.org/officeDocument/2006/relationships/image" Target="../media/image29.JP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1.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3.xml"/><Relationship Id="rId1" Type="http://schemas.openxmlformats.org/officeDocument/2006/relationships/slideLayout" Target="../slideLayouts/slideLayout11.xml"/><Relationship Id="rId4" Type="http://schemas.openxmlformats.org/officeDocument/2006/relationships/image" Target="../media/image39.png"/></Relationships>
</file>

<file path=ppt/slides/_rels/slide5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54.xml"/><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png"/></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8.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762000" y="728269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Rectangle 2"/>
          <p:cNvSpPr>
            <a:spLocks noChangeArrowheads="1"/>
          </p:cNvSpPr>
          <p:nvPr/>
        </p:nvSpPr>
        <p:spPr bwMode="auto">
          <a:xfrm>
            <a:off x="-3620356" y="698506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4" name="object 9"/>
          <p:cNvSpPr txBox="1"/>
          <p:nvPr/>
        </p:nvSpPr>
        <p:spPr>
          <a:xfrm>
            <a:off x="5943600" y="3569972"/>
            <a:ext cx="3657600" cy="2632708"/>
          </a:xfrm>
          <a:prstGeom prst="rect">
            <a:avLst/>
          </a:prstGeom>
        </p:spPr>
        <p:txBody>
          <a:bodyPr vert="horz" wrap="square" lIns="0" tIns="0" rIns="0" bIns="0" rtlCol="0">
            <a:spAutoFit/>
          </a:bodyPr>
          <a:lstStyle/>
          <a:p>
            <a:pPr marL="0" marR="0" lvl="0" indent="0" algn="l" defTabSz="914400" rtl="0" eaLnBrk="1" fontAlgn="auto" latinLnBrk="0" hangingPunct="1">
              <a:lnSpc>
                <a:spcPct val="100000"/>
              </a:lnSpc>
              <a:spcBef>
                <a:spcPts val="45"/>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endParaRPr>
          </a:p>
          <a:p>
            <a:pPr marL="0" marR="0" lvl="0" indent="0" algn="l" defTabSz="914400" rtl="0" eaLnBrk="1" fontAlgn="auto" latinLnBrk="0" hangingPunct="1">
              <a:lnSpc>
                <a:spcPct val="100000"/>
              </a:lnSpc>
              <a:spcBef>
                <a:spcPts val="45"/>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[insert date]</a:t>
            </a:r>
          </a:p>
          <a:p>
            <a:pPr marL="0" marR="0" lvl="0" indent="0" algn="l" defTabSz="914400" rtl="0" eaLnBrk="1" fontAlgn="auto" latinLnBrk="0" hangingPunct="1">
              <a:lnSpc>
                <a:spcPct val="100000"/>
              </a:lnSpc>
              <a:spcBef>
                <a:spcPts val="45"/>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Qualitative Methods </a:t>
            </a:r>
            <a:br>
              <a:rPr kumimoji="0" lang="en-US"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br>
            <a:r>
              <a:rPr kumimoji="0" lang="en-US"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in Evaluation of Public Health Programs</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Session 10</a:t>
            </a:r>
            <a:endPar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Futura LT Pro Book"/>
            </a:endParaRPr>
          </a:p>
          <a:p>
            <a:pPr marL="12700" marR="0" lvl="0" indent="0" algn="l" defTabSz="914400" rtl="0" eaLnBrk="1" fontAlgn="auto" latinLnBrk="0" hangingPunct="1">
              <a:lnSpc>
                <a:spcPts val="22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E1860"/>
              </a:solidFill>
              <a:effectLst/>
              <a:uLnTx/>
              <a:uFillTx/>
              <a:latin typeface="Century Gothic" panose="020B0502020202020204" pitchFamily="34" charset="0"/>
              <a:ea typeface="+mn-ea"/>
              <a:cs typeface="Futura LT Pro Book"/>
            </a:endParaRPr>
          </a:p>
        </p:txBody>
      </p:sp>
      <p:sp>
        <p:nvSpPr>
          <p:cNvPr id="10" name="Rectangle 9"/>
          <p:cNvSpPr>
            <a:spLocks noChangeArrowheads="1"/>
          </p:cNvSpPr>
          <p:nvPr/>
        </p:nvSpPr>
        <p:spPr bwMode="auto">
          <a:xfrm>
            <a:off x="-549928" y="734385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5" name="Title 11">
            <a:extLst>
              <a:ext uri="{FF2B5EF4-FFF2-40B4-BE49-F238E27FC236}">
                <a16:creationId xmlns:a16="http://schemas.microsoft.com/office/drawing/2014/main" id="{47167F6F-8B1A-4E5F-B5B7-52BF4FE73BA6}"/>
              </a:ext>
            </a:extLst>
          </p:cNvPr>
          <p:cNvSpPr txBox="1">
            <a:spLocks/>
          </p:cNvSpPr>
          <p:nvPr/>
        </p:nvSpPr>
        <p:spPr>
          <a:xfrm>
            <a:off x="304800" y="358870"/>
            <a:ext cx="14935200" cy="837214"/>
          </a:xfrm>
          <a:prstGeom prst="rect">
            <a:avLst/>
          </a:prstGeom>
        </p:spPr>
        <p:txBody>
          <a:bodyPr/>
          <a:lstStyle>
            <a:lvl1pPr eaLnBrk="1" hangingPunct="1">
              <a:defRPr sz="4800" b="1">
                <a:solidFill>
                  <a:schemeClr val="bg1">
                    <a:lumMod val="85000"/>
                  </a:schemeClr>
                </a:solidFill>
                <a:latin typeface="Century Gothic" charset="0"/>
                <a:ea typeface="Century Gothic" charset="0"/>
                <a:cs typeface="Century Gothic" charset="0"/>
              </a:defRPr>
            </a:lvl1pPr>
          </a:lstStyle>
          <a:p>
            <a:pPr lvl="0"/>
            <a:r>
              <a:rPr lang="en-US" sz="4400" kern="0" spc="-100" dirty="0">
                <a:solidFill>
                  <a:prstClr val="white">
                    <a:lumMod val="85000"/>
                  </a:prstClr>
                </a:solidFill>
              </a:rPr>
              <a:t>Data Presentation  </a:t>
            </a:r>
            <a:endParaRPr kumimoji="0" lang="en-US" sz="4400" b="1" i="0" u="none" strike="noStrike" kern="0" cap="none" spc="-100" normalizeH="0" baseline="0" noProof="0" dirty="0">
              <a:ln>
                <a:noFill/>
              </a:ln>
              <a:solidFill>
                <a:prstClr val="white">
                  <a:lumMod val="85000"/>
                </a:prstClr>
              </a:solidFill>
              <a:effectLst/>
              <a:uLnTx/>
              <a:uFillTx/>
              <a:latin typeface="Century Gothic" charset="0"/>
            </a:endParaRPr>
          </a:p>
        </p:txBody>
      </p:sp>
      <p:sp>
        <p:nvSpPr>
          <p:cNvPr id="16" name="Text Placeholder 24">
            <a:extLst>
              <a:ext uri="{FF2B5EF4-FFF2-40B4-BE49-F238E27FC236}">
                <a16:creationId xmlns:a16="http://schemas.microsoft.com/office/drawing/2014/main" id="{A3997288-7BF1-41B6-90F1-4397734280D9}"/>
              </a:ext>
            </a:extLst>
          </p:cNvPr>
          <p:cNvSpPr txBox="1">
            <a:spLocks/>
          </p:cNvSpPr>
          <p:nvPr/>
        </p:nvSpPr>
        <p:spPr>
          <a:xfrm>
            <a:off x="304800" y="1143986"/>
            <a:ext cx="9448800" cy="837214"/>
          </a:xfrm>
          <a:prstGeom prst="rect">
            <a:avLst/>
          </a:prstGeom>
        </p:spPr>
        <p:txBody>
          <a:bodyPr/>
          <a:lstStyle>
            <a:lvl1pPr marL="0" eaLnBrk="1" hangingPunct="1">
              <a:defRPr sz="4400">
                <a:solidFill>
                  <a:srgbClr val="AB2472"/>
                </a:solidFill>
                <a:latin typeface="Century Gothic" charset="0"/>
                <a:ea typeface="Century Gothic" charset="0"/>
                <a:cs typeface="Century Gothic" charset="0"/>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pPr lvl="0"/>
            <a:r>
              <a:rPr lang="en-US" sz="4200" kern="0" dirty="0"/>
              <a:t>and Dissemination</a:t>
            </a:r>
            <a:endParaRPr kumimoji="0" lang="en-US" sz="4200" b="0" i="0" u="none" strike="noStrike" kern="0" cap="none" spc="0" normalizeH="0" baseline="0" noProof="0" dirty="0">
              <a:ln>
                <a:noFill/>
              </a:ln>
              <a:solidFill>
                <a:srgbClr val="AB2472"/>
              </a:solidFill>
              <a:effectLst/>
              <a:uLnTx/>
              <a:uFillTx/>
              <a:latin typeface="Century Gothic" charset="0"/>
            </a:endParaRPr>
          </a:p>
        </p:txBody>
      </p:sp>
      <p:pic>
        <p:nvPicPr>
          <p:cNvPr id="9" name="Picture 8">
            <a:extLst>
              <a:ext uri="{FF2B5EF4-FFF2-40B4-BE49-F238E27FC236}">
                <a16:creationId xmlns:a16="http://schemas.microsoft.com/office/drawing/2014/main" id="{227BB407-086C-466B-892D-E7C5D17C77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981200"/>
            <a:ext cx="4967376" cy="4206240"/>
          </a:xfrm>
          <a:prstGeom prst="rect">
            <a:avLst/>
          </a:prstGeom>
          <a:solidFill>
            <a:srgbClr val="FFFFFF">
              <a:shade val="85000"/>
            </a:srgbClr>
          </a:solidFill>
          <a:ln w="381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5083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12FA6996-A1B8-4791-8F4B-C93FAB612BA8}"/>
              </a:ext>
            </a:extLst>
          </p:cNvPr>
          <p:cNvSpPr>
            <a:spLocks noGrp="1"/>
          </p:cNvSpPr>
          <p:nvPr>
            <p:ph type="title"/>
          </p:nvPr>
        </p:nvSpPr>
        <p:spPr/>
        <p:txBody>
          <a:bodyPr/>
          <a:lstStyle/>
          <a:p>
            <a:r>
              <a:rPr lang="en-US" dirty="0"/>
              <a:t>The evaluation process</a:t>
            </a:r>
          </a:p>
        </p:txBody>
      </p:sp>
      <p:pic>
        <p:nvPicPr>
          <p:cNvPr id="17" name="Picture 16">
            <a:extLst>
              <a:ext uri="{FF2B5EF4-FFF2-40B4-BE49-F238E27FC236}">
                <a16:creationId xmlns:a16="http://schemas.microsoft.com/office/drawing/2014/main" id="{B861962A-31E7-4FD7-A219-ACFA3A8DCB64}"/>
              </a:ext>
            </a:extLst>
          </p:cNvPr>
          <p:cNvPicPr>
            <a:picLocks noChangeAspect="1"/>
          </p:cNvPicPr>
          <p:nvPr/>
        </p:nvPicPr>
        <p:blipFill>
          <a:blip r:embed="rId3"/>
          <a:stretch>
            <a:fillRect/>
          </a:stretch>
        </p:blipFill>
        <p:spPr>
          <a:xfrm>
            <a:off x="233717" y="1447800"/>
            <a:ext cx="9590965" cy="5943600"/>
          </a:xfrm>
          <a:prstGeom prst="rect">
            <a:avLst/>
          </a:prstGeom>
        </p:spPr>
      </p:pic>
    </p:spTree>
    <p:extLst>
      <p:ext uri="{BB962C8B-B14F-4D97-AF65-F5344CB8AC3E}">
        <p14:creationId xmlns:p14="http://schemas.microsoft.com/office/powerpoint/2010/main" val="151290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C72257-3D82-4D33-BA42-0219FCFD3E17}"/>
              </a:ext>
            </a:extLst>
          </p:cNvPr>
          <p:cNvSpPr>
            <a:spLocks noGrp="1"/>
          </p:cNvSpPr>
          <p:nvPr>
            <p:ph type="title"/>
          </p:nvPr>
        </p:nvSpPr>
        <p:spPr/>
        <p:txBody>
          <a:bodyPr/>
          <a:lstStyle/>
          <a:p>
            <a:r>
              <a:rPr lang="en-US" dirty="0"/>
              <a:t>Learning objectives</a:t>
            </a:r>
          </a:p>
        </p:txBody>
      </p:sp>
      <p:sp>
        <p:nvSpPr>
          <p:cNvPr id="3" name="2 Marcador de contenido"/>
          <p:cNvSpPr>
            <a:spLocks noGrp="1"/>
          </p:cNvSpPr>
          <p:nvPr>
            <p:ph type="body" sz="quarter" idx="10"/>
          </p:nvPr>
        </p:nvSpPr>
        <p:spPr>
          <a:xfrm>
            <a:off x="856114" y="1488041"/>
            <a:ext cx="8211686" cy="5895776"/>
          </a:xfrm>
        </p:spPr>
        <p:txBody>
          <a:bodyPr>
            <a:noAutofit/>
          </a:bodyPr>
          <a:lstStyle/>
          <a:p>
            <a:pPr lvl="0" algn="l" rtl="0">
              <a:spcAft>
                <a:spcPts val="1200"/>
              </a:spcAft>
            </a:pPr>
            <a:r>
              <a:rPr lang="en-US" dirty="0">
                <a:solidFill>
                  <a:prstClr val="black"/>
                </a:solidFill>
                <a:latin typeface="Century Gothic" panose="020B0502020202020204" pitchFamily="34" charset="0"/>
              </a:rPr>
              <a:t>At the end of this session, participants will be able to:</a:t>
            </a:r>
          </a:p>
          <a:p>
            <a:pPr marL="576263" indent="-347663">
              <a:lnSpc>
                <a:spcPts val="3200"/>
              </a:lnSpc>
              <a:spcAft>
                <a:spcPts val="1200"/>
              </a:spcAft>
              <a:buClr>
                <a:srgbClr val="AB2472"/>
              </a:buClr>
              <a:buFont typeface="Wingdings" panose="05000000000000000000" pitchFamily="2" charset="2"/>
              <a:buChar char="§"/>
            </a:pPr>
            <a:r>
              <a:rPr lang="en-US" sz="2600" dirty="0">
                <a:solidFill>
                  <a:schemeClr val="tx1">
                    <a:lumMod val="95000"/>
                    <a:lumOff val="5000"/>
                  </a:schemeClr>
                </a:solidFill>
                <a:latin typeface="Century Gothic" panose="020B0502020202020204" pitchFamily="34" charset="0"/>
              </a:rPr>
              <a:t>Organize evaluation findings in</a:t>
            </a:r>
            <a:r>
              <a:rPr lang="en-US" sz="2600" b="1" dirty="0">
                <a:solidFill>
                  <a:schemeClr val="tx1">
                    <a:lumMod val="95000"/>
                    <a:lumOff val="5000"/>
                  </a:schemeClr>
                </a:solidFill>
                <a:latin typeface="Century Gothic" panose="020B0502020202020204" pitchFamily="34" charset="0"/>
              </a:rPr>
              <a:t> </a:t>
            </a:r>
            <a:r>
              <a:rPr lang="en-US" sz="2600" dirty="0">
                <a:solidFill>
                  <a:schemeClr val="tx1">
                    <a:lumMod val="95000"/>
                    <a:lumOff val="5000"/>
                  </a:schemeClr>
                </a:solidFill>
                <a:latin typeface="Century Gothic" panose="020B0502020202020204" pitchFamily="34" charset="0"/>
              </a:rPr>
              <a:t>a coherent and clear story line</a:t>
            </a:r>
          </a:p>
          <a:p>
            <a:pPr marL="576263" indent="-347663">
              <a:lnSpc>
                <a:spcPts val="3200"/>
              </a:lnSpc>
              <a:spcAft>
                <a:spcPts val="1200"/>
              </a:spcAft>
              <a:buClr>
                <a:srgbClr val="AB2472"/>
              </a:buClr>
              <a:buFont typeface="Wingdings" panose="05000000000000000000" pitchFamily="2" charset="2"/>
              <a:buChar char="§"/>
            </a:pPr>
            <a:r>
              <a:rPr lang="en-US" sz="2600" dirty="0">
                <a:solidFill>
                  <a:schemeClr val="tx1">
                    <a:lumMod val="95000"/>
                    <a:lumOff val="5000"/>
                  </a:schemeClr>
                </a:solidFill>
                <a:latin typeface="Century Gothic" panose="020B0502020202020204" pitchFamily="34" charset="0"/>
              </a:rPr>
              <a:t>Propose and negotiate the report format </a:t>
            </a:r>
            <a:br>
              <a:rPr lang="en-US" sz="2600" dirty="0">
                <a:solidFill>
                  <a:schemeClr val="tx1">
                    <a:lumMod val="95000"/>
                    <a:lumOff val="5000"/>
                  </a:schemeClr>
                </a:solidFill>
                <a:latin typeface="Century Gothic" panose="020B0502020202020204" pitchFamily="34" charset="0"/>
              </a:rPr>
            </a:br>
            <a:r>
              <a:rPr lang="en-US" sz="2600" dirty="0">
                <a:solidFill>
                  <a:schemeClr val="tx1">
                    <a:lumMod val="95000"/>
                    <a:lumOff val="5000"/>
                  </a:schemeClr>
                </a:solidFill>
                <a:latin typeface="Century Gothic" panose="020B0502020202020204" pitchFamily="34" charset="0"/>
              </a:rPr>
              <a:t>and dissemination plan with stakeholders</a:t>
            </a:r>
          </a:p>
          <a:p>
            <a:pPr marL="576263" lvl="0" indent="-347663">
              <a:lnSpc>
                <a:spcPts val="3200"/>
              </a:lnSpc>
              <a:spcAft>
                <a:spcPts val="1200"/>
              </a:spcAft>
              <a:buClr>
                <a:srgbClr val="AB2472"/>
              </a:buClr>
              <a:buFont typeface="Wingdings" panose="05000000000000000000" pitchFamily="2" charset="2"/>
              <a:buChar char="§"/>
            </a:pPr>
            <a:r>
              <a:rPr lang="en-US" sz="2600" dirty="0">
                <a:solidFill>
                  <a:schemeClr val="tx1">
                    <a:lumMod val="95000"/>
                    <a:lumOff val="5000"/>
                  </a:schemeClr>
                </a:solidFill>
                <a:latin typeface="Century Gothic" panose="020B0502020202020204" pitchFamily="34" charset="0"/>
              </a:rPr>
              <a:t>Demonstrate how dissemination will be appropriate for various stakeholders, including potentially vulnerable or special populations</a:t>
            </a:r>
          </a:p>
          <a:p>
            <a:pPr marL="576263" lvl="0" indent="-347663">
              <a:lnSpc>
                <a:spcPts val="3200"/>
              </a:lnSpc>
              <a:buClr>
                <a:srgbClr val="AB2472"/>
              </a:buClr>
              <a:buFont typeface="Wingdings" panose="05000000000000000000" pitchFamily="2" charset="2"/>
              <a:buChar char="§"/>
            </a:pPr>
            <a:r>
              <a:rPr lang="en-US" sz="2600" dirty="0">
                <a:solidFill>
                  <a:schemeClr val="tx1">
                    <a:lumMod val="95000"/>
                    <a:lumOff val="5000"/>
                  </a:schemeClr>
                </a:solidFill>
                <a:latin typeface="Century Gothic" panose="020B0502020202020204" pitchFamily="34" charset="0"/>
              </a:rPr>
              <a:t>Formulate a dissemination plan that provides actionable recommendations based on qualitative data</a:t>
            </a:r>
          </a:p>
          <a:p>
            <a:pPr marL="457200" lvl="0" indent="-457200">
              <a:buFont typeface="Arial" panose="020B0604020202020204" pitchFamily="34" charset="0"/>
              <a:buChar char="•"/>
            </a:pPr>
            <a:endParaRPr lang="en-US" dirty="0">
              <a:solidFill>
                <a:schemeClr val="tx1">
                  <a:lumMod val="95000"/>
                  <a:lumOff val="5000"/>
                </a:schemeClr>
              </a:solidFill>
              <a:latin typeface="Century Gothic" panose="020B0502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2B930-4287-4869-A693-92761B8F84A7}"/>
              </a:ext>
            </a:extLst>
          </p:cNvPr>
          <p:cNvSpPr>
            <a:spLocks noGrp="1"/>
          </p:cNvSpPr>
          <p:nvPr>
            <p:ph type="title"/>
          </p:nvPr>
        </p:nvSpPr>
        <p:spPr/>
        <p:txBody>
          <a:bodyPr/>
          <a:lstStyle/>
          <a:p>
            <a:r>
              <a:rPr lang="en-US" dirty="0"/>
              <a:t>Qualitative evaluation </a:t>
            </a:r>
          </a:p>
        </p:txBody>
      </p:sp>
      <p:sp>
        <p:nvSpPr>
          <p:cNvPr id="8" name="Text Placeholder 7">
            <a:extLst>
              <a:ext uri="{FF2B5EF4-FFF2-40B4-BE49-F238E27FC236}">
                <a16:creationId xmlns:a16="http://schemas.microsoft.com/office/drawing/2014/main" id="{0E92089B-C59A-4B70-AFE8-56DEF0F9DEEF}"/>
              </a:ext>
            </a:extLst>
          </p:cNvPr>
          <p:cNvSpPr>
            <a:spLocks noGrp="1"/>
          </p:cNvSpPr>
          <p:nvPr>
            <p:ph type="body" sz="quarter" idx="11"/>
          </p:nvPr>
        </p:nvSpPr>
        <p:spPr/>
        <p:txBody>
          <a:bodyPr/>
          <a:lstStyle/>
          <a:p>
            <a:r>
              <a:rPr lang="en-US" dirty="0"/>
              <a:t>Must tell a story</a:t>
            </a:r>
          </a:p>
        </p:txBody>
      </p:sp>
      <p:sp>
        <p:nvSpPr>
          <p:cNvPr id="1026" name="AutoShape 2" descr="Image result for zapatista deteniendo a un soldad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Century Gothic" panose="020B0502020202020204" pitchFamily="34" charset="0"/>
            </a:endParaRPr>
          </a:p>
        </p:txBody>
      </p:sp>
      <p:pic>
        <p:nvPicPr>
          <p:cNvPr id="9" name="8 Imagen" descr="Image result for zapatista deteniendo a un soldado"/>
          <p:cNvPicPr/>
          <p:nvPr/>
        </p:nvPicPr>
        <p:blipFill rotWithShape="1">
          <a:blip r:embed="rId3" cstate="print"/>
          <a:srcRect t="2771"/>
          <a:stretch/>
        </p:blipFill>
        <p:spPr bwMode="auto">
          <a:xfrm>
            <a:off x="1485900" y="2057400"/>
            <a:ext cx="7086600" cy="4963886"/>
          </a:xfrm>
          <a:prstGeom prst="rect">
            <a:avLst/>
          </a:prstGeom>
          <a:noFill/>
          <a:ln w="9525">
            <a:noFill/>
            <a:miter lim="800000"/>
            <a:headEnd/>
            <a:tailEnd/>
          </a:ln>
        </p:spPr>
      </p:pic>
      <p:sp>
        <p:nvSpPr>
          <p:cNvPr id="6" name="5 CuadroTexto"/>
          <p:cNvSpPr txBox="1"/>
          <p:nvPr/>
        </p:nvSpPr>
        <p:spPr>
          <a:xfrm>
            <a:off x="2171700" y="7143690"/>
            <a:ext cx="5715000" cy="400110"/>
          </a:xfrm>
          <a:prstGeom prst="rect">
            <a:avLst/>
          </a:prstGeom>
          <a:noFill/>
        </p:spPr>
        <p:txBody>
          <a:bodyPr wrap="square" rtlCol="0">
            <a:spAutoFit/>
          </a:bodyPr>
          <a:lstStyle/>
          <a:p>
            <a:pPr algn="ctr"/>
            <a:r>
              <a:rPr lang="en-US" sz="2000" i="1" dirty="0">
                <a:latin typeface="Century Gothic" panose="020B0502020202020204" pitchFamily="34" charset="0"/>
              </a:rPr>
              <a:t>Mexico, Indigenous Resistance, 1994</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0" name="AutoShape 4" descr="Image result for long repo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dirty="0">
              <a:latin typeface="Century Gothic" panose="020B0502020202020204" pitchFamily="34" charset="0"/>
            </a:endParaRPr>
          </a:p>
        </p:txBody>
      </p:sp>
      <p:sp>
        <p:nvSpPr>
          <p:cNvPr id="101382" name="AutoShape 6" descr="Image result for long repo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dirty="0">
              <a:latin typeface="Century Gothic" panose="020B0502020202020204" pitchFamily="34" charset="0"/>
            </a:endParaRPr>
          </a:p>
        </p:txBody>
      </p:sp>
      <p:sp>
        <p:nvSpPr>
          <p:cNvPr id="101384" name="AutoShape 8" descr="Image result for long repo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dirty="0">
              <a:latin typeface="Century Gothic" panose="020B0502020202020204" pitchFamily="34" charset="0"/>
            </a:endParaRPr>
          </a:p>
        </p:txBody>
      </p:sp>
      <p:pic>
        <p:nvPicPr>
          <p:cNvPr id="4" name="Picture 3">
            <a:extLst>
              <a:ext uri="{FF2B5EF4-FFF2-40B4-BE49-F238E27FC236}">
                <a16:creationId xmlns:a16="http://schemas.microsoft.com/office/drawing/2014/main" id="{E0A6E75C-120F-4472-834A-D7F0CB715936}"/>
              </a:ext>
            </a:extLst>
          </p:cNvPr>
          <p:cNvPicPr>
            <a:picLocks noChangeAspect="1"/>
          </p:cNvPicPr>
          <p:nvPr/>
        </p:nvPicPr>
        <p:blipFill>
          <a:blip r:embed="rId3">
            <a:extLst/>
          </a:blip>
          <a:stretch>
            <a:fillRect/>
          </a:stretch>
        </p:blipFill>
        <p:spPr>
          <a:xfrm>
            <a:off x="1120140" y="1905000"/>
            <a:ext cx="7818120" cy="5212080"/>
          </a:xfrm>
          <a:prstGeom prst="rect">
            <a:avLst/>
          </a:prstGeom>
        </p:spPr>
      </p:pic>
      <p:sp>
        <p:nvSpPr>
          <p:cNvPr id="6" name="Title 5">
            <a:extLst>
              <a:ext uri="{FF2B5EF4-FFF2-40B4-BE49-F238E27FC236}">
                <a16:creationId xmlns:a16="http://schemas.microsoft.com/office/drawing/2014/main" id="{BDE7A111-DC75-4CB4-BADF-0FD12574E773}"/>
              </a:ext>
            </a:extLst>
          </p:cNvPr>
          <p:cNvSpPr>
            <a:spLocks noGrp="1"/>
          </p:cNvSpPr>
          <p:nvPr>
            <p:ph type="title"/>
          </p:nvPr>
        </p:nvSpPr>
        <p:spPr/>
        <p:txBody>
          <a:bodyPr/>
          <a:lstStyle/>
          <a:p>
            <a:r>
              <a:rPr lang="en-US" dirty="0"/>
              <a:t>But you can’t say it all…</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5681C8-2C7D-4C43-9E9A-09225C60777F}"/>
              </a:ext>
            </a:extLst>
          </p:cNvPr>
          <p:cNvSpPr>
            <a:spLocks noGrp="1"/>
          </p:cNvSpPr>
          <p:nvPr>
            <p:ph type="title"/>
          </p:nvPr>
        </p:nvSpPr>
        <p:spPr>
          <a:xfrm>
            <a:off x="561844" y="366812"/>
            <a:ext cx="9344155" cy="1143000"/>
          </a:xfrm>
        </p:spPr>
        <p:txBody>
          <a:bodyPr/>
          <a:lstStyle/>
          <a:p>
            <a:r>
              <a:rPr lang="en-US" spc="-100" dirty="0"/>
              <a:t>Organizing qualitative reports</a:t>
            </a:r>
          </a:p>
        </p:txBody>
      </p:sp>
      <p:sp>
        <p:nvSpPr>
          <p:cNvPr id="3" name="2 Marcador de contenido"/>
          <p:cNvSpPr>
            <a:spLocks noGrp="1"/>
          </p:cNvSpPr>
          <p:nvPr>
            <p:ph type="body" sz="quarter" idx="10"/>
          </p:nvPr>
        </p:nvSpPr>
        <p:spPr>
          <a:xfrm>
            <a:off x="772008" y="1447800"/>
            <a:ext cx="8923826" cy="5562600"/>
          </a:xfrm>
        </p:spPr>
        <p:txBody>
          <a:bodyPr>
            <a:noAutofit/>
          </a:bodyPr>
          <a:lstStyle/>
          <a:p>
            <a:pPr>
              <a:spcAft>
                <a:spcPts val="1200"/>
              </a:spcAft>
            </a:pPr>
            <a:r>
              <a:rPr lang="en-US" sz="3000" b="1" dirty="0">
                <a:solidFill>
                  <a:schemeClr val="accent1">
                    <a:lumMod val="75000"/>
                  </a:schemeClr>
                </a:solidFill>
                <a:latin typeface="Century Gothic" pitchFamily="34" charset="0"/>
              </a:rPr>
              <a:t>Executive summary and extended content</a:t>
            </a:r>
          </a:p>
          <a:p>
            <a:pPr marL="631825" lvl="1" indent="-403225">
              <a:spcAft>
                <a:spcPts val="900"/>
              </a:spcAft>
              <a:buClr>
                <a:srgbClr val="AB2472"/>
              </a:buClr>
              <a:buFont typeface="Wingdings" panose="05000000000000000000" pitchFamily="2" charset="2"/>
              <a:buChar char="§"/>
            </a:pPr>
            <a:r>
              <a:rPr lang="en-US" sz="2800" dirty="0">
                <a:latin typeface="Century Gothic" pitchFamily="34" charset="0"/>
              </a:rPr>
              <a:t>Reports must contain two sections: Executive summary and extended content</a:t>
            </a:r>
          </a:p>
          <a:p>
            <a:pPr marL="631825" lvl="1" indent="-403225">
              <a:buClr>
                <a:srgbClr val="AB2472"/>
              </a:buClr>
              <a:buFont typeface="Wingdings" panose="05000000000000000000" pitchFamily="2" charset="2"/>
              <a:buChar char="§"/>
            </a:pPr>
            <a:r>
              <a:rPr lang="en-US" sz="2800" dirty="0">
                <a:latin typeface="Century Gothic" pitchFamily="34" charset="0"/>
              </a:rPr>
              <a:t>Although qualitative data (fragments of speech) can consume large amounts of space, never delete them completely: </a:t>
            </a:r>
            <a:r>
              <a:rPr lang="en-US" sz="2800" b="1" i="1" u="sng" dirty="0">
                <a:solidFill>
                  <a:srgbClr val="C00000"/>
                </a:solidFill>
                <a:latin typeface="Century Gothic" pitchFamily="34" charset="0"/>
              </a:rPr>
              <a:t>They are your evidence.</a:t>
            </a:r>
          </a:p>
          <a:p>
            <a:pPr>
              <a:spcBef>
                <a:spcPts val="1800"/>
              </a:spcBef>
              <a:spcAft>
                <a:spcPts val="1200"/>
              </a:spcAft>
            </a:pPr>
            <a:r>
              <a:rPr lang="en-US" sz="3000" b="1" dirty="0">
                <a:solidFill>
                  <a:schemeClr val="accent1">
                    <a:lumMod val="75000"/>
                  </a:schemeClr>
                </a:solidFill>
                <a:latin typeface="Century Gothic" pitchFamily="34" charset="0"/>
              </a:rPr>
              <a:t>Government or agency versus program report</a:t>
            </a:r>
          </a:p>
          <a:p>
            <a:pPr marL="631825" lvl="1" indent="-403225">
              <a:spcAft>
                <a:spcPts val="900"/>
              </a:spcAft>
              <a:buClr>
                <a:srgbClr val="AB2472"/>
              </a:buClr>
              <a:buFont typeface="Wingdings" panose="05000000000000000000" pitchFamily="2" charset="2"/>
              <a:buChar char="§"/>
            </a:pPr>
            <a:r>
              <a:rPr lang="en-US" sz="2800" dirty="0">
                <a:latin typeface="Century Gothic" pitchFamily="34" charset="0"/>
              </a:rPr>
              <a:t>Answering terms of reference (TOR) versus answering key questions of evaluation</a:t>
            </a:r>
          </a:p>
          <a:p>
            <a:pPr marL="631825" lvl="1" indent="-403225">
              <a:buClr>
                <a:srgbClr val="AB2472"/>
              </a:buClr>
              <a:buFont typeface="Wingdings" panose="05000000000000000000" pitchFamily="2" charset="2"/>
              <a:buChar char="§"/>
            </a:pPr>
            <a:r>
              <a:rPr lang="en-US" sz="2800" dirty="0">
                <a:latin typeface="Century Gothic" pitchFamily="34" charset="0"/>
              </a:rPr>
              <a:t>Transparency law</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058400" cy="77724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661184" cy="77724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3 Título">
            <a:extLst>
              <a:ext uri="{FF2B5EF4-FFF2-40B4-BE49-F238E27FC236}">
                <a16:creationId xmlns:a16="http://schemas.microsoft.com/office/drawing/2014/main" id="{FC61871A-FB6F-4CC4-A7FA-3EBDABB2BE21}"/>
              </a:ext>
            </a:extLst>
          </p:cNvPr>
          <p:cNvSpPr txBox="1">
            <a:spLocks/>
          </p:cNvSpPr>
          <p:nvPr/>
        </p:nvSpPr>
        <p:spPr>
          <a:xfrm>
            <a:off x="228600" y="1676400"/>
            <a:ext cx="2895600" cy="3745056"/>
          </a:xfrm>
          <a:prstGeom prst="ellipse">
            <a:avLst/>
          </a:prstGeom>
          <a:solidFill>
            <a:srgbClr val="AB2472"/>
          </a:solidFill>
          <a:ln w="174625" cmpd="thinThick">
            <a:solidFill>
              <a:srgbClr val="262626"/>
            </a:solidFill>
          </a:ln>
        </p:spPr>
        <p:txBody>
          <a:bodyPr vert="horz" lIns="91440" tIns="45720" rIns="91440" bIns="45720" rtlCol="0" anchor="ctr">
            <a:normAutofit/>
          </a:bodyPr>
          <a:lstStyle>
            <a:lvl1pPr eaLnBrk="1" hangingPunct="1">
              <a:defRPr>
                <a:latin typeface="+mj-lt"/>
                <a:ea typeface="+mj-ea"/>
                <a:cs typeface="+mj-cs"/>
              </a:defRPr>
            </a:lvl1pPr>
          </a:lstStyle>
          <a:p>
            <a:pPr algn="ctr">
              <a:lnSpc>
                <a:spcPct val="90000"/>
              </a:lnSpc>
              <a:spcBef>
                <a:spcPct val="0"/>
              </a:spcBef>
              <a:spcAft>
                <a:spcPts val="600"/>
              </a:spcAft>
            </a:pPr>
            <a:r>
              <a:rPr lang="en-US" sz="2800" b="1" kern="1200" dirty="0">
                <a:solidFill>
                  <a:srgbClr val="FFFFFF"/>
                </a:solidFill>
                <a:latin typeface="Century Gothic" panose="020B0502020202020204" pitchFamily="34" charset="0"/>
              </a:rPr>
              <a:t>How to write a qualitative report</a:t>
            </a:r>
          </a:p>
        </p:txBody>
      </p:sp>
      <p:pic>
        <p:nvPicPr>
          <p:cNvPr id="112642" name="Picture 2" descr="Image result for writing the report"/>
          <p:cNvPicPr>
            <a:picLocks noChangeAspect="1" noChangeArrowheads="1"/>
          </p:cNvPicPr>
          <p:nvPr/>
        </p:nvPicPr>
        <p:blipFill>
          <a:blip r:embed="rId3" cstate="print"/>
          <a:srcRect/>
          <a:stretch>
            <a:fillRect/>
          </a:stretch>
        </p:blipFill>
        <p:spPr bwMode="auto">
          <a:xfrm>
            <a:off x="3331845" y="2359083"/>
            <a:ext cx="5930264" cy="305039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9155740-7C27-437C-AE7E-3978ECCB9AC5}"/>
              </a:ext>
            </a:extLst>
          </p:cNvPr>
          <p:cNvPicPr>
            <a:picLocks noChangeAspect="1"/>
          </p:cNvPicPr>
          <p:nvPr/>
        </p:nvPicPr>
        <p:blipFill rotWithShape="1">
          <a:blip r:embed="rId3">
            <a:duotone>
              <a:prstClr val="black"/>
              <a:schemeClr val="accent4">
                <a:tint val="45000"/>
                <a:satMod val="400000"/>
              </a:schemeClr>
            </a:duotone>
            <a:extLst>
              <a:ext uri="{BEBA8EAE-BF5A-486C-A8C5-ECC9F3942E4B}">
                <a14:imgProps xmlns:a14="http://schemas.microsoft.com/office/drawing/2010/main">
                  <a14:imgLayer r:embed="rId4">
                    <a14:imgEffect>
                      <a14:backgroundRemoval t="8939" b="98883" l="3901" r="97872">
                        <a14:foregroundMark x1="2482" y1="84358" x2="4965" y2="71508"/>
                        <a14:foregroundMark x1="4965" y1="71508" x2="12766" y2="45251"/>
                        <a14:foregroundMark x1="12766" y1="45251" x2="13830" y2="29609"/>
                        <a14:foregroundMark x1="7801" y1="88268" x2="8511" y2="72626"/>
                        <a14:foregroundMark x1="8511" y1="72626" x2="4610" y2="55307"/>
                        <a14:foregroundMark x1="5319" y1="80447" x2="8156" y2="96648"/>
                        <a14:foregroundMark x1="8156" y1="96648" x2="23050" y2="97765"/>
                        <a14:foregroundMark x1="23050" y1="97765" x2="32270" y2="93855"/>
                        <a14:foregroundMark x1="32270" y1="93855" x2="37234" y2="94413"/>
                        <a14:foregroundMark x1="9929" y1="84358" x2="4255" y2="93855"/>
                        <a14:foregroundMark x1="4255" y1="93855" x2="3901" y2="99441"/>
                        <a14:foregroundMark x1="16312" y1="78771" x2="47872" y2="67598"/>
                        <a14:foregroundMark x1="47872" y1="67598" x2="67021" y2="70950"/>
                        <a14:foregroundMark x1="67021" y1="70950" x2="79078" y2="70391"/>
                        <a14:foregroundMark x1="34043" y1="89944" x2="65603" y2="93855"/>
                        <a14:foregroundMark x1="65603" y1="93855" x2="89716" y2="86034"/>
                        <a14:foregroundMark x1="89716" y1="86034" x2="97872" y2="89944"/>
                        <a14:foregroundMark x1="97872" y1="89944" x2="96809" y2="90503"/>
                        <a14:foregroundMark x1="4255" y1="65922" x2="5674" y2="50838"/>
                        <a14:foregroundMark x1="13121" y1="33520" x2="14539" y2="24022"/>
                        <a14:foregroundMark x1="32979" y1="54190" x2="32270" y2="24022"/>
                        <a14:foregroundMark x1="32270" y1="24022" x2="31560" y2="22905"/>
                      </a14:backgroundRemoval>
                    </a14:imgEffect>
                  </a14:imgLayer>
                </a14:imgProps>
              </a:ext>
            </a:extLst>
          </a:blip>
          <a:srcRect l="4410" t="-1" r="4224" b="-1"/>
          <a:stretch/>
        </p:blipFill>
        <p:spPr>
          <a:xfrm>
            <a:off x="5257799" y="2194560"/>
            <a:ext cx="4800601" cy="3383280"/>
          </a:xfrm>
          <a:prstGeom prst="rect">
            <a:avLst/>
          </a:prstGeom>
        </p:spPr>
      </p:pic>
      <p:sp>
        <p:nvSpPr>
          <p:cNvPr id="2" name="Title 1">
            <a:extLst>
              <a:ext uri="{FF2B5EF4-FFF2-40B4-BE49-F238E27FC236}">
                <a16:creationId xmlns:a16="http://schemas.microsoft.com/office/drawing/2014/main" id="{312B40D3-7732-47A8-8275-01394E4666A0}"/>
              </a:ext>
            </a:extLst>
          </p:cNvPr>
          <p:cNvSpPr>
            <a:spLocks noGrp="1"/>
          </p:cNvSpPr>
          <p:nvPr>
            <p:ph type="title"/>
          </p:nvPr>
        </p:nvSpPr>
        <p:spPr>
          <a:xfrm>
            <a:off x="561844" y="366812"/>
            <a:ext cx="9344155" cy="1143000"/>
          </a:xfrm>
        </p:spPr>
        <p:txBody>
          <a:bodyPr/>
          <a:lstStyle/>
          <a:p>
            <a:r>
              <a:rPr lang="en-US" sz="4400" spc="-100" dirty="0"/>
              <a:t>How to write a qualitative report (2)</a:t>
            </a:r>
          </a:p>
        </p:txBody>
      </p:sp>
      <p:sp>
        <p:nvSpPr>
          <p:cNvPr id="5" name="4 Marcador de contenido"/>
          <p:cNvSpPr>
            <a:spLocks noGrp="1"/>
          </p:cNvSpPr>
          <p:nvPr>
            <p:ph type="body" sz="quarter" idx="10"/>
          </p:nvPr>
        </p:nvSpPr>
        <p:spPr>
          <a:xfrm>
            <a:off x="838200" y="1531583"/>
            <a:ext cx="7694189" cy="4800600"/>
          </a:xfrm>
        </p:spPr>
        <p:txBody>
          <a:bodyPr>
            <a:noAutofit/>
          </a:bodyPr>
          <a:lstStyle/>
          <a:p>
            <a:pPr>
              <a:spcAft>
                <a:spcPts val="1800"/>
              </a:spcAft>
            </a:pPr>
            <a:r>
              <a:rPr lang="en-US" sz="2800" b="1" dirty="0">
                <a:latin typeface="Century Gothic" panose="020B0502020202020204" pitchFamily="34" charset="0"/>
              </a:rPr>
              <a:t>Consider your audience and their interests:</a:t>
            </a:r>
          </a:p>
          <a:p>
            <a:pPr marL="685800" lvl="1" indent="-403225">
              <a:spcAft>
                <a:spcPts val="600"/>
              </a:spcAft>
              <a:buClr>
                <a:srgbClr val="AB2472"/>
              </a:buClr>
              <a:buFont typeface="Wingdings" panose="05000000000000000000" pitchFamily="2" charset="2"/>
              <a:buChar char="§"/>
            </a:pPr>
            <a:r>
              <a:rPr lang="en-US" sz="2600" dirty="0">
                <a:latin typeface="Century Gothic" panose="020B0502020202020204" pitchFamily="34" charset="0"/>
              </a:rPr>
              <a:t>Program personnel</a:t>
            </a:r>
          </a:p>
          <a:p>
            <a:pPr marL="685800" lvl="1" indent="-403225">
              <a:spcAft>
                <a:spcPts val="600"/>
              </a:spcAft>
              <a:buClr>
                <a:srgbClr val="AB2472"/>
              </a:buClr>
              <a:buFont typeface="Wingdings" panose="05000000000000000000" pitchFamily="2" charset="2"/>
              <a:buChar char="§"/>
            </a:pPr>
            <a:r>
              <a:rPr lang="en-US" sz="2600" dirty="0">
                <a:latin typeface="Century Gothic" panose="020B0502020202020204" pitchFamily="34" charset="0"/>
              </a:rPr>
              <a:t>Academics</a:t>
            </a:r>
          </a:p>
          <a:p>
            <a:pPr marL="685800" lvl="1" indent="-403225">
              <a:spcAft>
                <a:spcPts val="600"/>
              </a:spcAft>
              <a:buClr>
                <a:srgbClr val="AB2472"/>
              </a:buClr>
              <a:buFont typeface="Wingdings" panose="05000000000000000000" pitchFamily="2" charset="2"/>
              <a:buChar char="§"/>
            </a:pPr>
            <a:r>
              <a:rPr lang="en-US" sz="2600" dirty="0">
                <a:latin typeface="Century Gothic" panose="020B0502020202020204" pitchFamily="34" charset="0"/>
              </a:rPr>
              <a:t>Stakeholders</a:t>
            </a:r>
          </a:p>
          <a:p>
            <a:pPr marL="685800" lvl="1" indent="-403225">
              <a:spcAft>
                <a:spcPts val="600"/>
              </a:spcAft>
              <a:buClr>
                <a:srgbClr val="AB2472"/>
              </a:buClr>
              <a:buFont typeface="Wingdings" panose="05000000000000000000" pitchFamily="2" charset="2"/>
              <a:buChar char="§"/>
            </a:pPr>
            <a:r>
              <a:rPr lang="en-US" sz="2600" dirty="0">
                <a:latin typeface="Century Gothic" panose="020B0502020202020204" pitchFamily="34" charset="0"/>
              </a:rPr>
              <a:t>Decisionmakers </a:t>
            </a:r>
            <a:br>
              <a:rPr lang="en-US" sz="2600" dirty="0">
                <a:latin typeface="Century Gothic" panose="020B0502020202020204" pitchFamily="34" charset="0"/>
              </a:rPr>
            </a:br>
            <a:r>
              <a:rPr lang="en-US" sz="2600" dirty="0">
                <a:latin typeface="Century Gothic" panose="020B0502020202020204" pitchFamily="34" charset="0"/>
              </a:rPr>
              <a:t>or policymakers</a:t>
            </a:r>
          </a:p>
          <a:p>
            <a:pPr marL="685800" lvl="1" indent="-403225">
              <a:spcAft>
                <a:spcPts val="600"/>
              </a:spcAft>
              <a:buClr>
                <a:srgbClr val="AB2472"/>
              </a:buClr>
              <a:buFont typeface="Wingdings" panose="05000000000000000000" pitchFamily="2" charset="2"/>
              <a:buChar char="§"/>
            </a:pPr>
            <a:r>
              <a:rPr lang="en-US" sz="2600" dirty="0">
                <a:latin typeface="Century Gothic" panose="020B0502020202020204" pitchFamily="34" charset="0"/>
              </a:rPr>
              <a:t>Nongovernmental </a:t>
            </a:r>
            <a:br>
              <a:rPr lang="en-US" sz="2600" dirty="0">
                <a:latin typeface="Century Gothic" panose="020B0502020202020204" pitchFamily="34" charset="0"/>
              </a:rPr>
            </a:br>
            <a:r>
              <a:rPr lang="en-US" sz="2600" dirty="0">
                <a:latin typeface="Century Gothic" panose="020B0502020202020204" pitchFamily="34" charset="0"/>
              </a:rPr>
              <a:t>organizations (NGOs)</a:t>
            </a:r>
          </a:p>
          <a:p>
            <a:pPr marL="685800" lvl="1" indent="-403225">
              <a:spcAft>
                <a:spcPts val="600"/>
              </a:spcAft>
              <a:buClr>
                <a:srgbClr val="AB2472"/>
              </a:buClr>
              <a:buFont typeface="Wingdings" panose="05000000000000000000" pitchFamily="2" charset="2"/>
              <a:buChar char="§"/>
            </a:pPr>
            <a:r>
              <a:rPr lang="en-US" sz="2600" dirty="0">
                <a:latin typeface="Century Gothic" panose="020B0502020202020204" pitchFamily="34" charset="0"/>
              </a:rPr>
              <a:t>General population </a:t>
            </a:r>
            <a:br>
              <a:rPr lang="en-US" sz="2600" dirty="0">
                <a:latin typeface="Century Gothic" panose="020B0502020202020204" pitchFamily="34" charset="0"/>
              </a:rPr>
            </a:br>
            <a:r>
              <a:rPr lang="en-US" sz="2600" dirty="0">
                <a:latin typeface="Century Gothic" panose="020B0502020202020204" pitchFamily="34" charset="0"/>
              </a:rPr>
              <a:t>or program beneficiaries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BB8754-24ED-472E-BFF0-EF5BF7FBCC4A}"/>
              </a:ext>
            </a:extLst>
          </p:cNvPr>
          <p:cNvPicPr>
            <a:picLocks noChangeAspect="1"/>
          </p:cNvPicPr>
          <p:nvPr/>
        </p:nvPicPr>
        <p:blipFill>
          <a:blip r:embed="rId3"/>
          <a:stretch>
            <a:fillRect/>
          </a:stretch>
        </p:blipFill>
        <p:spPr>
          <a:xfrm rot="20553783">
            <a:off x="7346779" y="2757913"/>
            <a:ext cx="2651760" cy="2651760"/>
          </a:xfrm>
          <a:prstGeom prst="rect">
            <a:avLst/>
          </a:prstGeom>
        </p:spPr>
      </p:pic>
      <p:sp>
        <p:nvSpPr>
          <p:cNvPr id="3" name="2 Marcador de contenido"/>
          <p:cNvSpPr>
            <a:spLocks noGrp="1"/>
          </p:cNvSpPr>
          <p:nvPr>
            <p:ph type="body" sz="quarter" idx="10"/>
          </p:nvPr>
        </p:nvSpPr>
        <p:spPr>
          <a:xfrm>
            <a:off x="942845" y="1676400"/>
            <a:ext cx="8429755" cy="4814788"/>
          </a:xfrm>
        </p:spPr>
        <p:txBody>
          <a:bodyPr>
            <a:noAutofit/>
          </a:bodyPr>
          <a:lstStyle/>
          <a:p>
            <a:pPr marL="347663" indent="-347663">
              <a:lnSpc>
                <a:spcPts val="3400"/>
              </a:lnSpc>
              <a:spcAft>
                <a:spcPts val="1200"/>
              </a:spcAft>
              <a:buClr>
                <a:srgbClr val="AB2472"/>
              </a:buClr>
              <a:buFont typeface="Wingdings" panose="05000000000000000000" pitchFamily="2" charset="2"/>
              <a:buChar char="§"/>
            </a:pPr>
            <a:r>
              <a:rPr lang="en-US" sz="2800" dirty="0">
                <a:latin typeface="Century Gothic" panose="020B0502020202020204" pitchFamily="34" charset="0"/>
              </a:rPr>
              <a:t>Report </a:t>
            </a:r>
            <a:r>
              <a:rPr lang="en-US" sz="2800" b="1" dirty="0">
                <a:solidFill>
                  <a:schemeClr val="accent1">
                    <a:lumMod val="75000"/>
                  </a:schemeClr>
                </a:solidFill>
                <a:latin typeface="Century Gothic" panose="020B0502020202020204" pitchFamily="34" charset="0"/>
              </a:rPr>
              <a:t>writing starts early</a:t>
            </a:r>
            <a:r>
              <a:rPr lang="en-US" sz="2800" dirty="0">
                <a:latin typeface="Century Gothic" panose="020B0502020202020204" pitchFamily="34" charset="0"/>
              </a:rPr>
              <a:t>; don’t wait </a:t>
            </a:r>
            <a:r>
              <a:rPr lang="en-US" dirty="0">
                <a:latin typeface="Century Gothic" panose="020B0502020202020204" pitchFamily="34" charset="0"/>
              </a:rPr>
              <a:t>until</a:t>
            </a:r>
            <a:r>
              <a:rPr lang="en-US" sz="2800" dirty="0">
                <a:latin typeface="Century Gothic" panose="020B0502020202020204" pitchFamily="34" charset="0"/>
              </a:rPr>
              <a:t> </a:t>
            </a:r>
            <a:br>
              <a:rPr lang="en-US" sz="2800" dirty="0">
                <a:latin typeface="Century Gothic" panose="020B0502020202020204" pitchFamily="34" charset="0"/>
              </a:rPr>
            </a:br>
            <a:r>
              <a:rPr lang="en-US" sz="2800" dirty="0">
                <a:latin typeface="Century Gothic" panose="020B0502020202020204" pitchFamily="34" charset="0"/>
              </a:rPr>
              <a:t>the end of the project</a:t>
            </a:r>
          </a:p>
          <a:p>
            <a:pPr marL="347663" indent="-347663">
              <a:lnSpc>
                <a:spcPts val="3400"/>
              </a:lnSpc>
              <a:spcAft>
                <a:spcPts val="1200"/>
              </a:spcAft>
              <a:buClr>
                <a:srgbClr val="AB2472"/>
              </a:buClr>
              <a:buFont typeface="Wingdings" panose="05000000000000000000" pitchFamily="2" charset="2"/>
              <a:buChar char="§"/>
            </a:pPr>
            <a:r>
              <a:rPr lang="en-US" sz="2800" dirty="0">
                <a:latin typeface="Century Gothic" panose="020B0502020202020204" pitchFamily="34" charset="0"/>
              </a:rPr>
              <a:t>Concepts, theories, and methods </a:t>
            </a:r>
            <a:br>
              <a:rPr lang="en-US" sz="2800" dirty="0">
                <a:latin typeface="Century Gothic" panose="020B0502020202020204" pitchFamily="34" charset="0"/>
              </a:rPr>
            </a:br>
            <a:r>
              <a:rPr lang="en-US" sz="2800" dirty="0">
                <a:latin typeface="Century Gothic" panose="020B0502020202020204" pitchFamily="34" charset="0"/>
              </a:rPr>
              <a:t>should be </a:t>
            </a:r>
            <a:r>
              <a:rPr lang="en-US" sz="2800" b="1" dirty="0">
                <a:solidFill>
                  <a:schemeClr val="accent1">
                    <a:lumMod val="75000"/>
                  </a:schemeClr>
                </a:solidFill>
                <a:latin typeface="Century Gothic" panose="020B0502020202020204" pitchFamily="34" charset="0"/>
              </a:rPr>
              <a:t>updated</a:t>
            </a:r>
            <a:r>
              <a:rPr lang="en-US" sz="2800" dirty="0">
                <a:latin typeface="Century Gothic" panose="020B0502020202020204" pitchFamily="34" charset="0"/>
              </a:rPr>
              <a:t> (and may </a:t>
            </a:r>
            <a:br>
              <a:rPr lang="en-US" sz="2800" dirty="0">
                <a:latin typeface="Century Gothic" panose="020B0502020202020204" pitchFamily="34" charset="0"/>
              </a:rPr>
            </a:br>
            <a:r>
              <a:rPr lang="en-US" sz="2800" dirty="0">
                <a:latin typeface="Century Gothic" panose="020B0502020202020204" pitchFamily="34" charset="0"/>
              </a:rPr>
              <a:t>change during fieldwork)</a:t>
            </a:r>
          </a:p>
          <a:p>
            <a:pPr marL="347663" indent="-347663">
              <a:lnSpc>
                <a:spcPts val="3400"/>
              </a:lnSpc>
              <a:spcAft>
                <a:spcPts val="1200"/>
              </a:spcAft>
              <a:buClr>
                <a:srgbClr val="AB2472"/>
              </a:buClr>
              <a:buFont typeface="Wingdings" panose="05000000000000000000" pitchFamily="2" charset="2"/>
              <a:buChar char="§"/>
            </a:pPr>
            <a:r>
              <a:rPr lang="en-US" sz="2800" dirty="0">
                <a:latin typeface="Century Gothic" panose="020B0502020202020204" pitchFamily="34" charset="0"/>
              </a:rPr>
              <a:t>The report should </a:t>
            </a:r>
            <a:r>
              <a:rPr lang="en-US" sz="2800" b="1" dirty="0">
                <a:solidFill>
                  <a:schemeClr val="accent1">
                    <a:lumMod val="75000"/>
                  </a:schemeClr>
                </a:solidFill>
                <a:latin typeface="Century Gothic" panose="020B0502020202020204" pitchFamily="34" charset="0"/>
              </a:rPr>
              <a:t>tell a story</a:t>
            </a:r>
            <a:endParaRPr lang="en-US" sz="2800" dirty="0">
              <a:solidFill>
                <a:schemeClr val="accent1">
                  <a:lumMod val="75000"/>
                </a:schemeClr>
              </a:solidFill>
              <a:latin typeface="Century Gothic" panose="020B0502020202020204" pitchFamily="34" charset="0"/>
            </a:endParaRPr>
          </a:p>
          <a:p>
            <a:pPr marL="347663" indent="-347663">
              <a:lnSpc>
                <a:spcPts val="3400"/>
              </a:lnSpc>
              <a:spcAft>
                <a:spcPts val="1200"/>
              </a:spcAft>
              <a:buClr>
                <a:srgbClr val="AB2472"/>
              </a:buClr>
              <a:buFont typeface="Wingdings" panose="05000000000000000000" pitchFamily="2" charset="2"/>
              <a:buChar char="§"/>
            </a:pPr>
            <a:r>
              <a:rPr lang="en-US" sz="2800" dirty="0">
                <a:latin typeface="Century Gothic" panose="020B0502020202020204" pitchFamily="34" charset="0"/>
              </a:rPr>
              <a:t>The report should </a:t>
            </a:r>
            <a:r>
              <a:rPr lang="en-US" sz="2800" b="1" dirty="0">
                <a:solidFill>
                  <a:schemeClr val="accent1">
                    <a:lumMod val="75000"/>
                  </a:schemeClr>
                </a:solidFill>
                <a:latin typeface="Century Gothic" panose="020B0502020202020204" pitchFamily="34" charset="0"/>
              </a:rPr>
              <a:t>answer the main</a:t>
            </a:r>
            <a:r>
              <a:rPr lang="en-US" sz="2800" b="1" dirty="0">
                <a:solidFill>
                  <a:srgbClr val="1E1860"/>
                </a:solidFill>
                <a:latin typeface="Century Gothic" panose="020B0502020202020204" pitchFamily="34" charset="0"/>
              </a:rPr>
              <a:t> </a:t>
            </a:r>
            <a:br>
              <a:rPr lang="en-US" sz="2800" b="1" dirty="0">
                <a:solidFill>
                  <a:srgbClr val="1E1860"/>
                </a:solidFill>
                <a:latin typeface="Century Gothic" panose="020B0502020202020204" pitchFamily="34" charset="0"/>
              </a:rPr>
            </a:br>
            <a:r>
              <a:rPr lang="en-US" sz="2800" b="1" dirty="0">
                <a:solidFill>
                  <a:schemeClr val="accent1">
                    <a:lumMod val="75000"/>
                  </a:schemeClr>
                </a:solidFill>
                <a:latin typeface="Century Gothic" panose="020B0502020202020204" pitchFamily="34" charset="0"/>
              </a:rPr>
              <a:t>evaluation questions or TORs</a:t>
            </a:r>
            <a:endParaRPr lang="en-US" sz="2800" dirty="0">
              <a:solidFill>
                <a:schemeClr val="accent1">
                  <a:lumMod val="75000"/>
                </a:schemeClr>
              </a:solidFill>
              <a:latin typeface="Century Gothic" panose="020B0502020202020204" pitchFamily="34" charset="0"/>
            </a:endParaRPr>
          </a:p>
          <a:p>
            <a:pPr marL="347663" indent="-347663">
              <a:lnSpc>
                <a:spcPts val="3400"/>
              </a:lnSpc>
              <a:spcAft>
                <a:spcPts val="1200"/>
              </a:spcAft>
              <a:buClr>
                <a:srgbClr val="AB2472"/>
              </a:buClr>
              <a:buFont typeface="Wingdings" panose="05000000000000000000" pitchFamily="2" charset="2"/>
              <a:buChar char="§"/>
            </a:pPr>
            <a:r>
              <a:rPr lang="en-US" sz="2800" dirty="0">
                <a:latin typeface="Century Gothic" panose="020B0502020202020204" pitchFamily="34" charset="0"/>
              </a:rPr>
              <a:t>Recommendations must be practical </a:t>
            </a:r>
            <a:br>
              <a:rPr lang="en-US" sz="2800" dirty="0">
                <a:latin typeface="Century Gothic" panose="020B0502020202020204" pitchFamily="34" charset="0"/>
              </a:rPr>
            </a:br>
            <a:r>
              <a:rPr lang="en-US" sz="2800" dirty="0">
                <a:latin typeface="Century Gothic" panose="020B0502020202020204" pitchFamily="34" charset="0"/>
              </a:rPr>
              <a:t>and </a:t>
            </a:r>
            <a:r>
              <a:rPr lang="en-US" sz="2800" b="1" dirty="0">
                <a:solidFill>
                  <a:schemeClr val="accent1">
                    <a:lumMod val="75000"/>
                  </a:schemeClr>
                </a:solidFill>
                <a:latin typeface="Century Gothic" panose="020B0502020202020204" pitchFamily="34" charset="0"/>
              </a:rPr>
              <a:t>supported with evidence</a:t>
            </a:r>
            <a:endParaRPr lang="en-US" sz="2800" b="1" strike="sngStrike" dirty="0">
              <a:solidFill>
                <a:schemeClr val="accent1">
                  <a:lumMod val="75000"/>
                </a:schemeClr>
              </a:solidFill>
              <a:latin typeface="Century Gothic" panose="020B0502020202020204" pitchFamily="34" charset="0"/>
            </a:endParaRPr>
          </a:p>
          <a:p>
            <a:pPr marL="285750" indent="-285750">
              <a:lnSpc>
                <a:spcPct val="150000"/>
              </a:lnSpc>
              <a:buFont typeface="Arial" panose="020B0604020202020204" pitchFamily="34" charset="0"/>
              <a:buChar char="•"/>
            </a:pPr>
            <a:endParaRPr lang="es-MX" dirty="0"/>
          </a:p>
          <a:p>
            <a:endParaRPr lang="es-MX" dirty="0"/>
          </a:p>
        </p:txBody>
      </p:sp>
      <p:sp>
        <p:nvSpPr>
          <p:cNvPr id="7" name="Title 1">
            <a:extLst>
              <a:ext uri="{FF2B5EF4-FFF2-40B4-BE49-F238E27FC236}">
                <a16:creationId xmlns:a16="http://schemas.microsoft.com/office/drawing/2014/main" id="{29B52CDE-8F51-4A4B-A4ED-511296CF0709}"/>
              </a:ext>
            </a:extLst>
          </p:cNvPr>
          <p:cNvSpPr>
            <a:spLocks noGrp="1"/>
          </p:cNvSpPr>
          <p:nvPr>
            <p:ph type="title"/>
          </p:nvPr>
        </p:nvSpPr>
        <p:spPr>
          <a:xfrm>
            <a:off x="561844" y="366812"/>
            <a:ext cx="9344155" cy="1143000"/>
          </a:xfrm>
        </p:spPr>
        <p:txBody>
          <a:bodyPr/>
          <a:lstStyle/>
          <a:p>
            <a:r>
              <a:rPr lang="en-US" sz="4400" spc="-100" dirty="0">
                <a:solidFill>
                  <a:prstClr val="white">
                    <a:lumMod val="85000"/>
                  </a:prstClr>
                </a:solidFill>
              </a:rPr>
              <a:t>How to write a qualitative report (3)</a:t>
            </a:r>
            <a:endParaRPr lang="en-US" sz="4600" spc="-1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type="body" sz="quarter" idx="10"/>
          </p:nvPr>
        </p:nvSpPr>
        <p:spPr>
          <a:xfrm>
            <a:off x="814322" y="1554480"/>
            <a:ext cx="8429755" cy="5821680"/>
          </a:xfrm>
        </p:spPr>
        <p:txBody>
          <a:bodyPr>
            <a:noAutofit/>
          </a:bodyPr>
          <a:lstStyle/>
          <a:p>
            <a:pPr marL="914400" lvl="1" indent="-403225">
              <a:spcAft>
                <a:spcPts val="1200"/>
              </a:spcAft>
              <a:buClr>
                <a:srgbClr val="AB2472"/>
              </a:buClr>
              <a:buFont typeface="Wingdings" panose="05000000000000000000" pitchFamily="2" charset="2"/>
              <a:buChar char="§"/>
            </a:pPr>
            <a:r>
              <a:rPr lang="en-US" sz="3200" b="1" dirty="0">
                <a:solidFill>
                  <a:schemeClr val="accent1">
                    <a:lumMod val="75000"/>
                  </a:schemeClr>
                </a:solidFill>
                <a:latin typeface="Century Gothic" pitchFamily="34" charset="0"/>
              </a:rPr>
              <a:t>Presentation</a:t>
            </a:r>
            <a:r>
              <a:rPr lang="en-US" sz="3200" dirty="0">
                <a:latin typeface="Century Gothic" pitchFamily="34" charset="0"/>
              </a:rPr>
              <a:t> is important </a:t>
            </a:r>
          </a:p>
          <a:p>
            <a:pPr marL="1371600" lvl="2" indent="-403225">
              <a:spcAft>
                <a:spcPts val="1200"/>
              </a:spcAft>
              <a:buClr>
                <a:srgbClr val="AB2472"/>
              </a:buClr>
              <a:buSzPct val="85000"/>
              <a:buFont typeface="Courier New" panose="02070309020205020404" pitchFamily="49" charset="0"/>
              <a:buChar char="o"/>
            </a:pPr>
            <a:r>
              <a:rPr lang="en-US" sz="3000" dirty="0">
                <a:latin typeface="Century Gothic" pitchFamily="34" charset="0"/>
              </a:rPr>
              <a:t>Dependent on audience </a:t>
            </a:r>
            <a:br>
              <a:rPr lang="en-US" sz="3000" dirty="0">
                <a:latin typeface="Century Gothic" pitchFamily="34" charset="0"/>
              </a:rPr>
            </a:br>
            <a:r>
              <a:rPr lang="en-US" sz="3000" dirty="0">
                <a:latin typeface="Century Gothic" pitchFamily="34" charset="0"/>
              </a:rPr>
              <a:t>and funding requirements</a:t>
            </a:r>
          </a:p>
          <a:p>
            <a:pPr marL="914400" lvl="1" indent="-403225">
              <a:spcAft>
                <a:spcPts val="1200"/>
              </a:spcAft>
              <a:buClr>
                <a:srgbClr val="AB2472"/>
              </a:buClr>
              <a:buFont typeface="Wingdings" panose="05000000000000000000" pitchFamily="2" charset="2"/>
              <a:buChar char="§"/>
            </a:pPr>
            <a:r>
              <a:rPr lang="en-US" sz="3200" b="1" dirty="0">
                <a:solidFill>
                  <a:schemeClr val="accent1">
                    <a:lumMod val="75000"/>
                  </a:schemeClr>
                </a:solidFill>
                <a:latin typeface="Century Gothic" pitchFamily="34" charset="0"/>
              </a:rPr>
              <a:t>Body of the report </a:t>
            </a:r>
            <a:r>
              <a:rPr lang="en-US" sz="3200" dirty="0">
                <a:latin typeface="Century Gothic" pitchFamily="34" charset="0"/>
              </a:rPr>
              <a:t>contains </a:t>
            </a:r>
            <a:br>
              <a:rPr lang="en-US" sz="3200" dirty="0">
                <a:latin typeface="Century Gothic" pitchFamily="34" charset="0"/>
              </a:rPr>
            </a:br>
            <a:r>
              <a:rPr lang="en-US" sz="3200" dirty="0">
                <a:latin typeface="Century Gothic" pitchFamily="34" charset="0"/>
              </a:rPr>
              <a:t>the key findings and </a:t>
            </a:r>
            <a:br>
              <a:rPr lang="en-US" sz="3200" dirty="0">
                <a:latin typeface="Century Gothic" pitchFamily="34" charset="0"/>
              </a:rPr>
            </a:br>
            <a:r>
              <a:rPr lang="en-US" sz="3200" dirty="0">
                <a:latin typeface="Century Gothic" pitchFamily="34" charset="0"/>
              </a:rPr>
              <a:t>supporting evidence</a:t>
            </a:r>
          </a:p>
          <a:p>
            <a:pPr marL="914400" lvl="1" indent="-403225">
              <a:spcAft>
                <a:spcPts val="1200"/>
              </a:spcAft>
              <a:buClr>
                <a:srgbClr val="AB2472"/>
              </a:buClr>
              <a:buFont typeface="Wingdings" panose="05000000000000000000" pitchFamily="2" charset="2"/>
              <a:buChar char="§"/>
            </a:pPr>
            <a:r>
              <a:rPr lang="en-US" sz="3200" dirty="0">
                <a:latin typeface="Century Gothic" pitchFamily="34" charset="0"/>
              </a:rPr>
              <a:t>An </a:t>
            </a:r>
            <a:r>
              <a:rPr lang="en-US" sz="3200" b="1" dirty="0">
                <a:solidFill>
                  <a:schemeClr val="accent1">
                    <a:lumMod val="75000"/>
                  </a:schemeClr>
                </a:solidFill>
                <a:latin typeface="Century Gothic" pitchFamily="34" charset="0"/>
              </a:rPr>
              <a:t>appendix</a:t>
            </a:r>
            <a:r>
              <a:rPr lang="en-US" sz="3200" b="1" dirty="0">
                <a:latin typeface="Century Gothic" pitchFamily="34" charset="0"/>
              </a:rPr>
              <a:t> </a:t>
            </a:r>
            <a:r>
              <a:rPr lang="en-US" sz="3200" dirty="0">
                <a:latin typeface="Century Gothic" pitchFamily="34" charset="0"/>
              </a:rPr>
              <a:t>is useful for:</a:t>
            </a:r>
          </a:p>
          <a:p>
            <a:pPr marL="1371600" lvl="2" indent="-403225">
              <a:spcAft>
                <a:spcPts val="1200"/>
              </a:spcAft>
              <a:buClr>
                <a:srgbClr val="AB2472"/>
              </a:buClr>
              <a:buSzPct val="85000"/>
              <a:buFont typeface="Courier New" panose="02070309020205020404" pitchFamily="49" charset="0"/>
              <a:buChar char="o"/>
            </a:pPr>
            <a:r>
              <a:rPr lang="en-US" sz="3000" dirty="0">
                <a:latin typeface="Century Gothic" pitchFamily="34" charset="0"/>
              </a:rPr>
              <a:t>Additional evidence</a:t>
            </a:r>
          </a:p>
          <a:p>
            <a:pPr marL="1371600" lvl="2" indent="-403225">
              <a:spcAft>
                <a:spcPts val="1200"/>
              </a:spcAft>
              <a:buClr>
                <a:srgbClr val="AB2472"/>
              </a:buClr>
              <a:buSzPct val="85000"/>
              <a:buFont typeface="Courier New" panose="02070309020205020404" pitchFamily="49" charset="0"/>
              <a:buChar char="o"/>
            </a:pPr>
            <a:r>
              <a:rPr lang="en-US" sz="3000" dirty="0">
                <a:latin typeface="Century Gothic" pitchFamily="34" charset="0"/>
              </a:rPr>
              <a:t>Supporting documents (codebook, interview guide, etc.)</a:t>
            </a:r>
            <a:r>
              <a:rPr lang="es-MX" sz="3000" dirty="0">
                <a:latin typeface="Century Gothic" pitchFamily="34" charset="0"/>
              </a:rPr>
              <a:t> </a:t>
            </a:r>
          </a:p>
          <a:p>
            <a:pPr>
              <a:buNone/>
            </a:pPr>
            <a:endParaRPr lang="es-MX" dirty="0">
              <a:latin typeface="Century Gothic" pitchFamily="34" charset="0"/>
            </a:endParaRPr>
          </a:p>
        </p:txBody>
      </p:sp>
      <p:sp>
        <p:nvSpPr>
          <p:cNvPr id="7" name="Title 1">
            <a:extLst>
              <a:ext uri="{FF2B5EF4-FFF2-40B4-BE49-F238E27FC236}">
                <a16:creationId xmlns:a16="http://schemas.microsoft.com/office/drawing/2014/main" id="{A2DDC247-A1ED-414C-AB29-E63820619137}"/>
              </a:ext>
            </a:extLst>
          </p:cNvPr>
          <p:cNvSpPr>
            <a:spLocks noGrp="1"/>
          </p:cNvSpPr>
          <p:nvPr>
            <p:ph type="title"/>
          </p:nvPr>
        </p:nvSpPr>
        <p:spPr>
          <a:xfrm>
            <a:off x="561844" y="366812"/>
            <a:ext cx="9572755" cy="1143000"/>
          </a:xfrm>
        </p:spPr>
        <p:txBody>
          <a:bodyPr/>
          <a:lstStyle/>
          <a:p>
            <a:r>
              <a:rPr lang="en-US" sz="4400" spc="-100" dirty="0">
                <a:solidFill>
                  <a:prstClr val="white">
                    <a:lumMod val="85000"/>
                  </a:prstClr>
                </a:solidFill>
              </a:rPr>
              <a:t>How to write a qualitative report (4)</a:t>
            </a:r>
            <a:endParaRPr lang="en-US" sz="4600" spc="-100" dirty="0"/>
          </a:p>
        </p:txBody>
      </p:sp>
      <p:grpSp>
        <p:nvGrpSpPr>
          <p:cNvPr id="6" name="Group 5">
            <a:extLst>
              <a:ext uri="{FF2B5EF4-FFF2-40B4-BE49-F238E27FC236}">
                <a16:creationId xmlns:a16="http://schemas.microsoft.com/office/drawing/2014/main" id="{0A8AE9EB-29E2-494D-9CEC-218B9E6AD6DA}"/>
              </a:ext>
            </a:extLst>
          </p:cNvPr>
          <p:cNvGrpSpPr/>
          <p:nvPr/>
        </p:nvGrpSpPr>
        <p:grpSpPr>
          <a:xfrm>
            <a:off x="7162800" y="2819400"/>
            <a:ext cx="2895600" cy="3291840"/>
            <a:chOff x="7162800" y="2819400"/>
            <a:chExt cx="2895600" cy="3291840"/>
          </a:xfrm>
        </p:grpSpPr>
        <p:pic>
          <p:nvPicPr>
            <p:cNvPr id="8" name="Picture 7">
              <a:extLst>
                <a:ext uri="{FF2B5EF4-FFF2-40B4-BE49-F238E27FC236}">
                  <a16:creationId xmlns:a16="http://schemas.microsoft.com/office/drawing/2014/main" id="{53DD7472-D9E1-42C1-ACC0-4B4815B4768C}"/>
                </a:ext>
              </a:extLst>
            </p:cNvPr>
            <p:cNvPicPr>
              <a:picLocks noChangeAspect="1"/>
            </p:cNvPicPr>
            <p:nvPr/>
          </p:nvPicPr>
          <p:blipFill>
            <a:blip r:embed="rId3">
              <a:duotone>
                <a:prstClr val="black"/>
                <a:srgbClr val="8064A2">
                  <a:tint val="45000"/>
                  <a:satMod val="400000"/>
                </a:srgbClr>
              </a:duotone>
              <a:extLst>
                <a:ext uri="{BEBA8EAE-BF5A-486C-A8C5-ECC9F3942E4B}">
                  <a14:imgProps xmlns:a14="http://schemas.microsoft.com/office/drawing/2010/main">
                    <a14:imgLayer r:embed="rId4">
                      <a14:imgEffect>
                        <a14:backgroundRemoval t="9474" b="95158" l="7674" r="89209">
                          <a14:foregroundMark x1="36930" y1="18526" x2="56595" y2="13053"/>
                          <a14:foregroundMark x1="42686" y1="15789" x2="52278" y2="12632"/>
                          <a14:foregroundMark x1="41487" y1="12632" x2="55251" y2="12632"/>
                          <a14:foregroundMark x1="50757" y1="11852" x2="44125" y2="10737"/>
                          <a14:foregroundMark x1="43165" y1="88842" x2="41182" y2="92167"/>
                          <a14:foregroundMark x1="9832" y1="57263" x2="7674" y2="48632"/>
                          <a14:foregroundMark x1="43405" y1="13474" x2="50585" y2="11629"/>
                          <a14:foregroundMark x1="45803" y1="11158" x2="50550" y2="11583"/>
                          <a14:foregroundMark x1="43885" y1="13263" x2="50405" y2="11394"/>
                          <a14:foregroundMark x1="41247" y1="12842" x2="51213" y2="12445"/>
                          <a14:foregroundMark x1="46523" y1="11158" x2="43885" y2="11579"/>
                          <a14:foregroundMark x1="46523" y1="10526" x2="49737" y2="10526"/>
                          <a14:foregroundMark x1="44365" y1="10947" x2="49524" y2="10250"/>
                          <a14:foregroundMark x1="58273" y1="91368" x2="62350" y2="91579"/>
                          <a14:foregroundMark x1="55875" y1="91368" x2="61871" y2="93895"/>
                          <a14:foregroundMark x1="42470" y1="93777" x2="45084" y2="92842"/>
                          <a14:backgroundMark x1="51319" y1="96421" x2="51799" y2="91158"/>
                          <a14:backgroundMark x1="58273" y1="9684" x2="49640" y2="8211"/>
                          <a14:backgroundMark x1="51079" y1="8632" x2="48441" y2="8842"/>
                          <a14:backgroundMark x1="39962" y1="95607" x2="36451" y2="93895"/>
                          <a14:backgroundMark x1="39828" y1="95409" x2="35252" y2="96000"/>
                          <a14:backgroundMark x1="47002" y1="96842" x2="38129" y2="95579"/>
                        </a14:backgroundRemoval>
                      </a14:imgEffect>
                    </a14:imgLayer>
                  </a14:imgProps>
                </a:ext>
              </a:extLst>
            </a:blip>
            <a:stretch>
              <a:fillRect/>
            </a:stretch>
          </p:blipFill>
          <p:spPr>
            <a:xfrm>
              <a:off x="7168508" y="2819400"/>
              <a:ext cx="2889892" cy="3291840"/>
            </a:xfrm>
            <a:prstGeom prst="rect">
              <a:avLst/>
            </a:prstGeom>
          </p:spPr>
        </p:pic>
        <p:pic>
          <p:nvPicPr>
            <p:cNvPr id="9" name="Picture 8">
              <a:extLst>
                <a:ext uri="{FF2B5EF4-FFF2-40B4-BE49-F238E27FC236}">
                  <a16:creationId xmlns:a16="http://schemas.microsoft.com/office/drawing/2014/main" id="{E89A0B7D-2A9E-4CAB-9E19-E516DE2A4FE3}"/>
                </a:ext>
              </a:extLst>
            </p:cNvPr>
            <p:cNvPicPr>
              <a:picLocks noChangeAspect="1"/>
            </p:cNvPicPr>
            <p:nvPr/>
          </p:nvPicPr>
          <p:blipFill>
            <a:blip r:embed="rId5">
              <a:duotone>
                <a:prstClr val="black"/>
                <a:srgbClr val="FFFF00">
                  <a:tint val="45000"/>
                  <a:satMod val="400000"/>
                </a:srgbClr>
              </a:duotone>
              <a:extLst>
                <a:ext uri="{BEBA8EAE-BF5A-486C-A8C5-ECC9F3942E4B}">
                  <a14:imgProps xmlns:a14="http://schemas.microsoft.com/office/drawing/2010/main">
                    <a14:imgLayer r:embed="rId4">
                      <a14:imgEffect>
                        <a14:backgroundRemoval t="9474" b="95158" l="7674" r="89209">
                          <a14:foregroundMark x1="9832" y1="57263" x2="7674" y2="48632"/>
                          <a14:backgroundMark x1="51319" y1="96421" x2="51799" y2="91158"/>
                          <a14:backgroundMark x1="58273" y1="9684" x2="49640" y2="8211"/>
                          <a14:backgroundMark x1="51079" y1="8632" x2="48441" y2="8842"/>
                          <a14:backgroundMark x1="39962" y1="95607" x2="36451" y2="93895"/>
                          <a14:backgroundMark x1="39828" y1="95409" x2="35252" y2="96000"/>
                          <a14:backgroundMark x1="47002" y1="96842" x2="38129" y2="95579"/>
                          <a14:backgroundMark x1="40288" y1="48842" x2="56595" y2="43789"/>
                          <a14:backgroundMark x1="56595" y1="43789" x2="64988" y2="29684"/>
                          <a14:backgroundMark x1="64988" y1="29684" x2="56595" y2="17053"/>
                          <a14:backgroundMark x1="56595" y1="17053" x2="38369" y2="17474"/>
                          <a14:backgroundMark x1="38369" y1="17474" x2="41727" y2="33263"/>
                          <a14:backgroundMark x1="41727" y1="33263" x2="59233" y2="34947"/>
                          <a14:backgroundMark x1="59233" y1="34947" x2="59233" y2="19579"/>
                          <a14:backgroundMark x1="59233" y1="19579" x2="53477" y2="17474"/>
                          <a14:backgroundMark x1="35012" y1="13474" x2="52278" y2="12421"/>
                          <a14:backgroundMark x1="52278" y1="12421" x2="60911" y2="13895"/>
                          <a14:backgroundMark x1="37170" y1="55579" x2="40767" y2="54316"/>
                          <a14:backgroundMark x1="63549" y1="54316" x2="68585" y2="52842"/>
                          <a14:backgroundMark x1="40288" y1="62526" x2="61391" y2="65684"/>
                          <a14:backgroundMark x1="61391" y1="65684" x2="68106" y2="82316"/>
                          <a14:backgroundMark x1="68106" y1="82316" x2="58753" y2="95579"/>
                          <a14:backgroundMark x1="58753" y1="95579" x2="44365" y2="86526"/>
                          <a14:backgroundMark x1="44365" y1="86526" x2="54197" y2="75789"/>
                          <a14:backgroundMark x1="54916" y1="88211" x2="56835" y2="63158"/>
                          <a14:backgroundMark x1="33813" y1="90526" x2="49640" y2="91368"/>
                        </a14:backgroundRemoval>
                      </a14:imgEffect>
                    </a14:imgLayer>
                  </a14:imgProps>
                </a:ext>
              </a:extLst>
            </a:blip>
            <a:stretch>
              <a:fillRect/>
            </a:stretch>
          </p:blipFill>
          <p:spPr>
            <a:xfrm>
              <a:off x="7162800" y="2819400"/>
              <a:ext cx="2889892" cy="3291840"/>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7F3578A-B035-444A-902B-7A1141E7A438}"/>
              </a:ext>
            </a:extLst>
          </p:cNvPr>
          <p:cNvSpPr>
            <a:spLocks noGrp="1"/>
          </p:cNvSpPr>
          <p:nvPr>
            <p:ph type="title"/>
          </p:nvPr>
        </p:nvSpPr>
        <p:spPr/>
        <p:txBody>
          <a:bodyPr/>
          <a:lstStyle/>
          <a:p>
            <a:r>
              <a:rPr lang="en-US" spc="-100" dirty="0"/>
              <a:t>Reporting qualitative data </a:t>
            </a:r>
          </a:p>
        </p:txBody>
      </p:sp>
      <p:pic>
        <p:nvPicPr>
          <p:cNvPr id="114692" name="Picture 4" descr="Image result for statistics teacher"/>
          <p:cNvPicPr>
            <a:picLocks noChangeAspect="1" noChangeArrowheads="1"/>
          </p:cNvPicPr>
          <p:nvPr/>
        </p:nvPicPr>
        <p:blipFill>
          <a:blip r:embed="rId3" cstate="print"/>
          <a:srcRect/>
          <a:stretch>
            <a:fillRect/>
          </a:stretch>
        </p:blipFill>
        <p:spPr bwMode="auto">
          <a:xfrm>
            <a:off x="6476101" y="2969741"/>
            <a:ext cx="1959428" cy="2438400"/>
          </a:xfrm>
          <a:prstGeom prst="rect">
            <a:avLst/>
          </a:prstGeom>
          <a:noFill/>
        </p:spPr>
      </p:pic>
      <p:sp>
        <p:nvSpPr>
          <p:cNvPr id="114694" name="AutoShape 6" descr="Image result for wrong cro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Century Gothic" panose="020B0502020202020204" pitchFamily="34" charset="0"/>
            </a:endParaRPr>
          </a:p>
        </p:txBody>
      </p:sp>
      <p:sp>
        <p:nvSpPr>
          <p:cNvPr id="114696" name="AutoShape 8" descr="Image result for qualitative data clipa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Century Gothic" panose="020B0502020202020204" pitchFamily="34" charset="0"/>
            </a:endParaRPr>
          </a:p>
        </p:txBody>
      </p:sp>
      <p:sp>
        <p:nvSpPr>
          <p:cNvPr id="114698" name="AutoShape 10" descr="Image result for qualitative data clipa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Century Gothic" panose="020B0502020202020204" pitchFamily="34" charset="0"/>
            </a:endParaRPr>
          </a:p>
        </p:txBody>
      </p:sp>
      <p:pic>
        <p:nvPicPr>
          <p:cNvPr id="14" name="13 Imagen" descr="Image result for stata table"/>
          <p:cNvPicPr/>
          <p:nvPr/>
        </p:nvPicPr>
        <p:blipFill>
          <a:blip r:embed="rId4" cstate="print"/>
          <a:srcRect/>
          <a:stretch>
            <a:fillRect/>
          </a:stretch>
        </p:blipFill>
        <p:spPr bwMode="auto">
          <a:xfrm>
            <a:off x="2361301" y="4112741"/>
            <a:ext cx="4352925" cy="2232025"/>
          </a:xfrm>
          <a:prstGeom prst="rect">
            <a:avLst/>
          </a:prstGeom>
          <a:noFill/>
          <a:ln w="9525">
            <a:noFill/>
            <a:miter lim="800000"/>
            <a:headEnd/>
            <a:tailEnd/>
          </a:ln>
        </p:spPr>
      </p:pic>
      <p:sp>
        <p:nvSpPr>
          <p:cNvPr id="10" name="9 Multiplicar"/>
          <p:cNvSpPr/>
          <p:nvPr/>
        </p:nvSpPr>
        <p:spPr>
          <a:xfrm>
            <a:off x="2513701" y="1674341"/>
            <a:ext cx="6019800" cy="5943600"/>
          </a:xfrm>
          <a:prstGeom prst="mathMultiply">
            <a:avLst>
              <a:gd name="adj1" fmla="val 4179"/>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pic>
        <p:nvPicPr>
          <p:cNvPr id="13" name="12 Imagen" descr="Related image"/>
          <p:cNvPicPr/>
          <p:nvPr/>
        </p:nvPicPr>
        <p:blipFill>
          <a:blip r:embed="rId5" cstate="print"/>
          <a:srcRect/>
          <a:stretch>
            <a:fillRect/>
          </a:stretch>
        </p:blipFill>
        <p:spPr bwMode="auto">
          <a:xfrm>
            <a:off x="1295849" y="1676400"/>
            <a:ext cx="7466701" cy="5449788"/>
          </a:xfrm>
          <a:prstGeom prst="rect">
            <a:avLst/>
          </a:prstGeom>
          <a:noFill/>
          <a:ln w="9525">
            <a:noFill/>
            <a:miter lim="800000"/>
            <a:headEnd/>
            <a:tailEnd/>
          </a:ln>
        </p:spPr>
      </p:pic>
      <p:sp>
        <p:nvSpPr>
          <p:cNvPr id="7" name="Text Placeholder 6">
            <a:extLst>
              <a:ext uri="{FF2B5EF4-FFF2-40B4-BE49-F238E27FC236}">
                <a16:creationId xmlns:a16="http://schemas.microsoft.com/office/drawing/2014/main" id="{AA8842A5-4731-4817-BC59-7EAD507A7EDA}"/>
              </a:ext>
            </a:extLst>
          </p:cNvPr>
          <p:cNvSpPr>
            <a:spLocks noGrp="1"/>
          </p:cNvSpPr>
          <p:nvPr>
            <p:ph type="body" sz="quarter" idx="11"/>
          </p:nvPr>
        </p:nvSpPr>
        <p:spPr>
          <a:xfrm>
            <a:off x="561844" y="1091205"/>
            <a:ext cx="9953755" cy="837214"/>
          </a:xfrm>
        </p:spPr>
        <p:txBody>
          <a:bodyPr/>
          <a:lstStyle/>
          <a:p>
            <a:r>
              <a:rPr lang="en-US" spc="-160" dirty="0"/>
              <a:t>Produced with qualitative methods</a:t>
            </a:r>
          </a:p>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469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AutoShape 2" descr="Image result for use of power wom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dirty="0">
              <a:latin typeface="Century Gothic" panose="020B0502020202020204" pitchFamily="34" charset="0"/>
            </a:endParaRPr>
          </a:p>
        </p:txBody>
      </p:sp>
      <p:sp>
        <p:nvSpPr>
          <p:cNvPr id="102404" name="AutoShape 4" descr="Image result for use of power wom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dirty="0">
              <a:latin typeface="Century Gothic" panose="020B0502020202020204" pitchFamily="34" charset="0"/>
            </a:endParaRPr>
          </a:p>
        </p:txBody>
      </p:sp>
      <p:pic>
        <p:nvPicPr>
          <p:cNvPr id="7" name="6 Imagen" descr="Related image"/>
          <p:cNvPicPr/>
          <p:nvPr/>
        </p:nvPicPr>
        <p:blipFill>
          <a:blip r:embed="rId3" cstate="print"/>
          <a:srcRect/>
          <a:stretch>
            <a:fillRect/>
          </a:stretch>
        </p:blipFill>
        <p:spPr bwMode="auto">
          <a:xfrm>
            <a:off x="1981200" y="1295400"/>
            <a:ext cx="5638800" cy="5943600"/>
          </a:xfrm>
          <a:prstGeom prst="rect">
            <a:avLst/>
          </a:prstGeom>
          <a:noFill/>
          <a:ln w="9525">
            <a:noFill/>
            <a:miter lim="800000"/>
            <a:headEnd/>
            <a:tailEnd/>
          </a:ln>
        </p:spPr>
      </p:pic>
      <p:sp>
        <p:nvSpPr>
          <p:cNvPr id="5" name="Title 4">
            <a:extLst>
              <a:ext uri="{FF2B5EF4-FFF2-40B4-BE49-F238E27FC236}">
                <a16:creationId xmlns:a16="http://schemas.microsoft.com/office/drawing/2014/main" id="{BABACDC2-7B5D-4B1D-8EF7-E1482AB006FD}"/>
              </a:ext>
            </a:extLst>
          </p:cNvPr>
          <p:cNvSpPr>
            <a:spLocks noGrp="1"/>
          </p:cNvSpPr>
          <p:nvPr>
            <p:ph type="title"/>
          </p:nvPr>
        </p:nvSpPr>
        <p:spPr/>
        <p:txBody>
          <a:bodyPr/>
          <a:lstStyle/>
          <a:p>
            <a:r>
              <a:rPr lang="en-US" dirty="0"/>
              <a:t>How to report data?</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76A8D17-F895-4FDF-8392-335A7E76C8DD}"/>
              </a:ext>
            </a:extLst>
          </p:cNvPr>
          <p:cNvSpPr/>
          <p:nvPr/>
        </p:nvSpPr>
        <p:spPr>
          <a:xfrm>
            <a:off x="786543" y="1981200"/>
            <a:ext cx="9106003" cy="2015936"/>
          </a:xfrm>
          <a:prstGeom prst="rect">
            <a:avLst/>
          </a:prstGeom>
        </p:spPr>
        <p:txBody>
          <a:bodyPr wrap="square">
            <a:spAutoFit/>
          </a:bodyPr>
          <a:lstStyle/>
          <a:p>
            <a:pPr marL="347663" indent="-347663">
              <a:spcAft>
                <a:spcPts val="1200"/>
              </a:spcAft>
              <a:buClr>
                <a:srgbClr val="AB2472"/>
              </a:buClr>
              <a:buFont typeface="Wingdings" panose="05000000000000000000" pitchFamily="2" charset="2"/>
              <a:buChar char="§"/>
            </a:pPr>
            <a:r>
              <a:rPr lang="en-US" sz="2600" spc="-10" dirty="0">
                <a:latin typeface="Century Gothic" panose="020B0502020202020204" pitchFamily="34" charset="0"/>
              </a:rPr>
              <a:t>Quotes need to be contextualized</a:t>
            </a:r>
          </a:p>
          <a:p>
            <a:pPr marL="347663" indent="-347663">
              <a:spcAft>
                <a:spcPts val="1200"/>
              </a:spcAft>
              <a:buClr>
                <a:srgbClr val="AB2472"/>
              </a:buClr>
              <a:buFont typeface="Wingdings" panose="05000000000000000000" pitchFamily="2" charset="2"/>
              <a:buChar char="§"/>
            </a:pPr>
            <a:r>
              <a:rPr lang="en-US" sz="2600" spc="-10" dirty="0">
                <a:latin typeface="Century Gothic" panose="020B0502020202020204" pitchFamily="34" charset="0"/>
              </a:rPr>
              <a:t>When people speak indigenous/different languages:</a:t>
            </a:r>
          </a:p>
          <a:p>
            <a:pPr marL="800100" lvl="1" indent="-342900">
              <a:spcAft>
                <a:spcPts val="1200"/>
              </a:spcAft>
              <a:buClr>
                <a:srgbClr val="AB2472"/>
              </a:buClr>
              <a:buSzPct val="85000"/>
              <a:buFont typeface="Courier New" panose="02070309020205020404" pitchFamily="49" charset="0"/>
              <a:buChar char="o"/>
            </a:pPr>
            <a:r>
              <a:rPr lang="en-US" sz="2400" spc="-10" dirty="0">
                <a:latin typeface="Century Gothic" panose="020B0502020202020204" pitchFamily="34" charset="0"/>
              </a:rPr>
              <a:t>Specify that it was translated and who did </a:t>
            </a:r>
            <a:br>
              <a:rPr lang="en-US" sz="2400" spc="-10" dirty="0">
                <a:latin typeface="Century Gothic" panose="020B0502020202020204" pitchFamily="34" charset="0"/>
              </a:rPr>
            </a:br>
            <a:r>
              <a:rPr lang="en-US" sz="2400" spc="-10" dirty="0">
                <a:latin typeface="Century Gothic" panose="020B0502020202020204" pitchFamily="34" charset="0"/>
              </a:rPr>
              <a:t>the translating</a:t>
            </a:r>
          </a:p>
        </p:txBody>
      </p:sp>
      <p:sp>
        <p:nvSpPr>
          <p:cNvPr id="8" name="Title 7">
            <a:extLst>
              <a:ext uri="{FF2B5EF4-FFF2-40B4-BE49-F238E27FC236}">
                <a16:creationId xmlns:a16="http://schemas.microsoft.com/office/drawing/2014/main" id="{89BC4F56-60E0-4161-8AE4-D3C3FAD4A3E4}"/>
              </a:ext>
            </a:extLst>
          </p:cNvPr>
          <p:cNvSpPr>
            <a:spLocks noGrp="1"/>
          </p:cNvSpPr>
          <p:nvPr>
            <p:ph type="title"/>
          </p:nvPr>
        </p:nvSpPr>
        <p:spPr>
          <a:xfrm>
            <a:off x="561844" y="366812"/>
            <a:ext cx="9344155" cy="1143000"/>
          </a:xfrm>
        </p:spPr>
        <p:txBody>
          <a:bodyPr/>
          <a:lstStyle/>
          <a:p>
            <a:r>
              <a:rPr lang="en-US" spc="-100" dirty="0"/>
              <a:t>How to report data: Interviews</a:t>
            </a:r>
          </a:p>
        </p:txBody>
      </p:sp>
      <p:sp>
        <p:nvSpPr>
          <p:cNvPr id="9" name="Text Placeholder 8">
            <a:extLst>
              <a:ext uri="{FF2B5EF4-FFF2-40B4-BE49-F238E27FC236}">
                <a16:creationId xmlns:a16="http://schemas.microsoft.com/office/drawing/2014/main" id="{CB725385-DD3A-4E7A-9957-E932B5835A07}"/>
              </a:ext>
            </a:extLst>
          </p:cNvPr>
          <p:cNvSpPr>
            <a:spLocks noGrp="1"/>
          </p:cNvSpPr>
          <p:nvPr>
            <p:ph type="body" sz="quarter" idx="11"/>
          </p:nvPr>
        </p:nvSpPr>
        <p:spPr/>
        <p:txBody>
          <a:bodyPr/>
          <a:lstStyle/>
          <a:p>
            <a:r>
              <a:rPr lang="en-US" dirty="0"/>
              <a:t>Citing interview quotes</a:t>
            </a:r>
          </a:p>
        </p:txBody>
      </p:sp>
      <p:sp>
        <p:nvSpPr>
          <p:cNvPr id="4" name="3 Rectángulo"/>
          <p:cNvSpPr/>
          <p:nvPr/>
        </p:nvSpPr>
        <p:spPr>
          <a:xfrm>
            <a:off x="533400" y="4128988"/>
            <a:ext cx="9024257" cy="3276600"/>
          </a:xfrm>
          <a:prstGeom prst="rect">
            <a:avLst/>
          </a:prstGeom>
          <a:ln>
            <a:solidFill>
              <a:schemeClr val="accent1">
                <a:lumMod val="50000"/>
              </a:schemeClr>
            </a:solidFill>
          </a:ln>
        </p:spPr>
        <p:style>
          <a:lnRef idx="3">
            <a:schemeClr val="lt1"/>
          </a:lnRef>
          <a:fillRef idx="1">
            <a:schemeClr val="accent1"/>
          </a:fillRef>
          <a:effectRef idx="1">
            <a:schemeClr val="accent1"/>
          </a:effectRef>
          <a:fontRef idx="minor">
            <a:schemeClr val="lt1"/>
          </a:fontRef>
        </p:style>
        <p:txBody>
          <a:bodyPr lIns="274320" tIns="182880" rIns="274320" bIns="50941" rtlCol="0" anchor="ctr"/>
          <a:lstStyle/>
          <a:p>
            <a:pPr>
              <a:spcAft>
                <a:spcPts val="600"/>
              </a:spcAft>
            </a:pPr>
            <a:r>
              <a:rPr lang="en-US" sz="2800" i="1" dirty="0">
                <a:solidFill>
                  <a:schemeClr val="bg1"/>
                </a:solidFill>
                <a:latin typeface="Century Gothic" pitchFamily="34" charset="0"/>
              </a:rPr>
              <a:t>“ R. (it was) the long duration of the project that discouraged some people, because they thought that they would never see results and stopped participating. It was long (the project)… it was a water pipe project, over 50 km long.” </a:t>
            </a:r>
          </a:p>
          <a:p>
            <a:r>
              <a:rPr lang="en-US" sz="2800" b="1" dirty="0">
                <a:solidFill>
                  <a:schemeClr val="bg1"/>
                </a:solidFill>
                <a:latin typeface="Century Gothic" pitchFamily="34" charset="0"/>
              </a:rPr>
              <a:t>(International NGO Promoter, Sept. 8, 2015)</a:t>
            </a:r>
          </a:p>
          <a:p>
            <a:pPr algn="ctr"/>
            <a:endParaRPr lang="en-US" sz="1600" dirty="0">
              <a:solidFill>
                <a:schemeClr val="tx1"/>
              </a:solidFill>
              <a:latin typeface="Century Gothic" panose="020B0502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9C62355-4087-4C23-B7E3-379C8DD1CA6F}"/>
              </a:ext>
            </a:extLst>
          </p:cNvPr>
          <p:cNvSpPr>
            <a:spLocks noGrp="1"/>
          </p:cNvSpPr>
          <p:nvPr>
            <p:ph type="title"/>
          </p:nvPr>
        </p:nvSpPr>
        <p:spPr/>
        <p:txBody>
          <a:bodyPr/>
          <a:lstStyle/>
          <a:p>
            <a:r>
              <a:rPr lang="en-US" dirty="0"/>
              <a:t>Contextualize data (1)</a:t>
            </a:r>
          </a:p>
        </p:txBody>
      </p:sp>
      <p:pic>
        <p:nvPicPr>
          <p:cNvPr id="1026" name="Picture 2"/>
          <p:cNvPicPr>
            <a:picLocks noGrp="1" noChangeAspect="1" noChangeArrowheads="1"/>
          </p:cNvPicPr>
          <p:nvPr>
            <p:ph sz="quarter" idx="4294967295"/>
          </p:nvPr>
        </p:nvPicPr>
        <p:blipFill>
          <a:blip r:embed="rId3" cstate="print"/>
          <a:srcRect/>
          <a:stretch>
            <a:fillRect/>
          </a:stretch>
        </p:blipFill>
        <p:spPr bwMode="auto">
          <a:xfrm>
            <a:off x="238018" y="2819384"/>
            <a:ext cx="9582363" cy="15649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3A0D3246-2852-46EC-94F6-5F7C60DCD451}"/>
              </a:ext>
            </a:extLst>
          </p:cNvPr>
          <p:cNvPicPr>
            <a:picLocks noChangeAspect="1"/>
          </p:cNvPicPr>
          <p:nvPr/>
        </p:nvPicPr>
        <p:blipFill>
          <a:blip r:embed="rId4">
            <a:duotone>
              <a:schemeClr val="accent5">
                <a:shade val="45000"/>
                <a:satMod val="135000"/>
              </a:schemeClr>
              <a:prstClr val="white"/>
            </a:duotone>
          </a:blip>
          <a:stretch>
            <a:fillRect/>
          </a:stretch>
        </p:blipFill>
        <p:spPr>
          <a:xfrm>
            <a:off x="5562600" y="5029200"/>
            <a:ext cx="3866265" cy="1773327"/>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369B3259-A8BB-4050-BCA7-B54E22E4E1CE}"/>
              </a:ext>
            </a:extLst>
          </p:cNvPr>
          <p:cNvSpPr>
            <a:spLocks noGrp="1"/>
          </p:cNvSpPr>
          <p:nvPr>
            <p:ph type="body" sz="quarter" idx="10"/>
          </p:nvPr>
        </p:nvSpPr>
        <p:spPr/>
        <p:txBody>
          <a:bodyPr/>
          <a:lstStyle/>
          <a:p>
            <a:endParaRPr lang="en-US"/>
          </a:p>
        </p:txBody>
      </p:sp>
      <p:pic>
        <p:nvPicPr>
          <p:cNvPr id="4" name="Content Placeholder 3">
            <a:extLst>
              <a:ext uri="{FF2B5EF4-FFF2-40B4-BE49-F238E27FC236}">
                <a16:creationId xmlns:a16="http://schemas.microsoft.com/office/drawing/2014/main" id="{98359AB6-EAC3-486F-AF00-615B9860CC85}"/>
              </a:ext>
            </a:extLst>
          </p:cNvPr>
          <p:cNvPicPr>
            <a:picLocks noGrp="1" noChangeAspect="1" noChangeArrowheads="1"/>
          </p:cNvPicPr>
          <p:nvPr>
            <p:ph sz="quarter" idx="4294967295"/>
          </p:nvPr>
        </p:nvPicPr>
        <p:blipFill>
          <a:blip r:embed="rId3" cstate="print"/>
          <a:srcRect/>
          <a:stretch>
            <a:fillRect/>
          </a:stretch>
        </p:blipFill>
        <p:spPr bwMode="auto">
          <a:xfrm>
            <a:off x="183256" y="2011680"/>
            <a:ext cx="9691888" cy="37490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itle 5">
            <a:extLst>
              <a:ext uri="{FF2B5EF4-FFF2-40B4-BE49-F238E27FC236}">
                <a16:creationId xmlns:a16="http://schemas.microsoft.com/office/drawing/2014/main" id="{AB50DAFD-6EAA-49D0-9A55-B088DC1BFCF1}"/>
              </a:ext>
            </a:extLst>
          </p:cNvPr>
          <p:cNvSpPr>
            <a:spLocks noGrp="1"/>
          </p:cNvSpPr>
          <p:nvPr>
            <p:ph type="title"/>
          </p:nvPr>
        </p:nvSpPr>
        <p:spPr>
          <a:xfrm>
            <a:off x="561845" y="366812"/>
            <a:ext cx="8724024" cy="1143000"/>
          </a:xfrm>
        </p:spPr>
        <p:txBody>
          <a:bodyPr/>
          <a:lstStyle/>
          <a:p>
            <a:r>
              <a:rPr lang="en-US" dirty="0"/>
              <a:t>Contextualize data (2)</a:t>
            </a:r>
          </a:p>
        </p:txBody>
      </p:sp>
    </p:spTree>
    <p:extLst>
      <p:ext uri="{BB962C8B-B14F-4D97-AF65-F5344CB8AC3E}">
        <p14:creationId xmlns:p14="http://schemas.microsoft.com/office/powerpoint/2010/main" val="3559763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57200" y="1295400"/>
            <a:ext cx="8773075" cy="5811520"/>
          </a:xfrm>
          <a:prstGeom prst="rect">
            <a:avLst/>
          </a:prstGeom>
          <a:ln>
            <a:solidFill>
              <a:schemeClr val="accent1">
                <a:lumMod val="50000"/>
              </a:schemeClr>
            </a:solidFill>
          </a:ln>
        </p:spPr>
        <p:style>
          <a:lnRef idx="3">
            <a:schemeClr val="lt1"/>
          </a:lnRef>
          <a:fillRef idx="1">
            <a:schemeClr val="accent1"/>
          </a:fillRef>
          <a:effectRef idx="1">
            <a:schemeClr val="accent1"/>
          </a:effectRef>
          <a:fontRef idx="minor">
            <a:schemeClr val="lt1"/>
          </a:fontRef>
        </p:style>
        <p:txBody>
          <a:bodyPr lIns="365760" tIns="50941" rIns="0" bIns="50941" rtlCol="0" anchor="ctr"/>
          <a:lstStyle/>
          <a:p>
            <a:pPr>
              <a:spcAft>
                <a:spcPts val="1200"/>
              </a:spcAft>
            </a:pPr>
            <a:r>
              <a:rPr lang="en-US" sz="2800" dirty="0">
                <a:solidFill>
                  <a:srgbClr val="AB2472"/>
                </a:solidFill>
                <a:effectLst>
                  <a:outerShdw blurRad="38100" dist="38100" dir="2700000" algn="tl">
                    <a:srgbClr val="000000">
                      <a:alpha val="43137"/>
                    </a:srgbClr>
                  </a:outerShdw>
                </a:effectLst>
                <a:latin typeface="Century Gothic" pitchFamily="34" charset="0"/>
              </a:rPr>
              <a:t>Q.</a:t>
            </a:r>
            <a:r>
              <a:rPr lang="en-US" sz="2800" dirty="0">
                <a:solidFill>
                  <a:schemeClr val="bg1"/>
                </a:solidFill>
                <a:effectLst>
                  <a:outerShdw blurRad="38100" dist="38100" dir="2700000" algn="tl">
                    <a:srgbClr val="000000">
                      <a:alpha val="43137"/>
                    </a:srgbClr>
                  </a:outerShdw>
                </a:effectLst>
                <a:latin typeface="Century Gothic" pitchFamily="34" charset="0"/>
              </a:rPr>
              <a:t> </a:t>
            </a:r>
            <a:r>
              <a:rPr lang="en-US" sz="2800" dirty="0">
                <a:solidFill>
                  <a:schemeClr val="bg1"/>
                </a:solidFill>
                <a:latin typeface="Century Gothic" pitchFamily="34" charset="0"/>
              </a:rPr>
              <a:t>I would like you to tell me the following: </a:t>
            </a:r>
            <a:br>
              <a:rPr lang="en-US" sz="2800" dirty="0">
                <a:solidFill>
                  <a:schemeClr val="bg1"/>
                </a:solidFill>
                <a:latin typeface="Century Gothic" pitchFamily="34" charset="0"/>
              </a:rPr>
            </a:br>
            <a:r>
              <a:rPr lang="en-US" sz="2800" dirty="0">
                <a:solidFill>
                  <a:schemeClr val="bg1"/>
                </a:solidFill>
                <a:latin typeface="Century Gothic" pitchFamily="34" charset="0"/>
              </a:rPr>
              <a:t>What made it difficult to understand the proposed label?</a:t>
            </a:r>
          </a:p>
          <a:p>
            <a:pPr marL="914400" lvl="1" indent="-457200">
              <a:spcAft>
                <a:spcPts val="1200"/>
              </a:spcAft>
              <a:buClr>
                <a:srgbClr val="AB2472"/>
              </a:buClr>
              <a:buFont typeface="Wingdings" panose="05000000000000000000" pitchFamily="2" charset="2"/>
              <a:buChar char="§"/>
            </a:pPr>
            <a:r>
              <a:rPr lang="en-US" sz="2800" dirty="0">
                <a:solidFill>
                  <a:schemeClr val="bg1"/>
                </a:solidFill>
                <a:latin typeface="Century Gothic" pitchFamily="34" charset="0"/>
              </a:rPr>
              <a:t>R1. The percentages</a:t>
            </a:r>
          </a:p>
          <a:p>
            <a:pPr marL="914400" lvl="1" indent="-457200">
              <a:spcAft>
                <a:spcPts val="1200"/>
              </a:spcAft>
              <a:buClr>
                <a:srgbClr val="AB2472"/>
              </a:buClr>
              <a:buFont typeface="Wingdings" panose="05000000000000000000" pitchFamily="2" charset="2"/>
              <a:buChar char="§"/>
            </a:pPr>
            <a:r>
              <a:rPr lang="en-US" sz="2800" dirty="0">
                <a:solidFill>
                  <a:schemeClr val="bg1"/>
                </a:solidFill>
                <a:latin typeface="Century Gothic" pitchFamily="34" charset="0"/>
              </a:rPr>
              <a:t>R2. The percentages</a:t>
            </a:r>
          </a:p>
          <a:p>
            <a:pPr marL="914400" lvl="1" indent="-457200">
              <a:spcAft>
                <a:spcPts val="900"/>
              </a:spcAft>
              <a:buClr>
                <a:srgbClr val="AB2472"/>
              </a:buClr>
              <a:buFont typeface="Wingdings" panose="05000000000000000000" pitchFamily="2" charset="2"/>
              <a:buChar char="§"/>
            </a:pPr>
            <a:r>
              <a:rPr lang="en-US" sz="2800" dirty="0">
                <a:solidFill>
                  <a:schemeClr val="bg1"/>
                </a:solidFill>
                <a:latin typeface="Century Gothic" pitchFamily="34" charset="0"/>
              </a:rPr>
              <a:t>R3. For this example here, it has zero fat. </a:t>
            </a:r>
            <a:br>
              <a:rPr lang="en-US" sz="2800" dirty="0">
                <a:solidFill>
                  <a:schemeClr val="bg1"/>
                </a:solidFill>
                <a:latin typeface="Century Gothic" pitchFamily="34" charset="0"/>
              </a:rPr>
            </a:br>
            <a:r>
              <a:rPr lang="en-US" sz="2800" dirty="0">
                <a:solidFill>
                  <a:schemeClr val="bg1"/>
                </a:solidFill>
                <a:latin typeface="Century Gothic" pitchFamily="34" charset="0"/>
              </a:rPr>
              <a:t>Do we need this? Does our body need </a:t>
            </a:r>
            <a:br>
              <a:rPr lang="en-US" sz="2800" dirty="0">
                <a:solidFill>
                  <a:schemeClr val="bg1"/>
                </a:solidFill>
                <a:latin typeface="Century Gothic" pitchFamily="34" charset="0"/>
              </a:rPr>
            </a:br>
            <a:r>
              <a:rPr lang="en-US" sz="2800" dirty="0">
                <a:solidFill>
                  <a:schemeClr val="bg1"/>
                </a:solidFill>
                <a:latin typeface="Century Gothic" pitchFamily="34" charset="0"/>
              </a:rPr>
              <a:t>fat or doesn’t it?</a:t>
            </a:r>
          </a:p>
          <a:p>
            <a:endParaRPr lang="en-US" sz="2700" dirty="0">
              <a:solidFill>
                <a:schemeClr val="bg1"/>
              </a:solidFill>
              <a:latin typeface="Century Gothic" pitchFamily="34" charset="0"/>
            </a:endParaRPr>
          </a:p>
          <a:p>
            <a:r>
              <a:rPr lang="en-US" sz="2000" dirty="0">
                <a:solidFill>
                  <a:schemeClr val="bg1"/>
                </a:solidFill>
                <a:latin typeface="Century Gothic" pitchFamily="34" charset="0"/>
              </a:rPr>
              <a:t>	(FGD_SLP,  SES Low)</a:t>
            </a:r>
          </a:p>
        </p:txBody>
      </p:sp>
      <p:sp>
        <p:nvSpPr>
          <p:cNvPr id="6" name="Title 5">
            <a:extLst>
              <a:ext uri="{FF2B5EF4-FFF2-40B4-BE49-F238E27FC236}">
                <a16:creationId xmlns:a16="http://schemas.microsoft.com/office/drawing/2014/main" id="{DE801FF5-0703-4342-AF83-9B60B7609980}"/>
              </a:ext>
            </a:extLst>
          </p:cNvPr>
          <p:cNvSpPr>
            <a:spLocks noGrp="1"/>
          </p:cNvSpPr>
          <p:nvPr>
            <p:ph type="title"/>
          </p:nvPr>
        </p:nvSpPr>
        <p:spPr>
          <a:xfrm>
            <a:off x="561844" y="366812"/>
            <a:ext cx="10106155" cy="1143000"/>
          </a:xfrm>
        </p:spPr>
        <p:txBody>
          <a:bodyPr/>
          <a:lstStyle/>
          <a:p>
            <a:r>
              <a:rPr lang="en-US" sz="4600" spc="-100" dirty="0"/>
              <a:t>How to report data: Focus groups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type="body" sz="quarter" idx="10"/>
          </p:nvPr>
        </p:nvSpPr>
        <p:spPr>
          <a:xfrm>
            <a:off x="561844" y="1317171"/>
            <a:ext cx="9267956" cy="2590800"/>
          </a:xfrm>
        </p:spPr>
        <p:txBody>
          <a:bodyPr>
            <a:normAutofit/>
          </a:bodyPr>
          <a:lstStyle/>
          <a:p>
            <a:r>
              <a:rPr lang="en-US" sz="2400" spc="-30" dirty="0">
                <a:latin typeface="Century Gothic" panose="020B0502020202020204" pitchFamily="34" charset="0"/>
              </a:rPr>
              <a:t>Observation from unconditional cash transfers in an indigenous community. Observation </a:t>
            </a:r>
            <a:r>
              <a:rPr lang="en-US" sz="2400" spc="-30" dirty="0"/>
              <a:t>of payment day processes</a:t>
            </a:r>
            <a:r>
              <a:rPr lang="en-US" sz="2400" spc="-30" dirty="0">
                <a:latin typeface="Century Gothic" panose="020B0502020202020204" pitchFamily="34" charset="0"/>
              </a:rPr>
              <a:t>:</a:t>
            </a:r>
          </a:p>
          <a:p>
            <a:endParaRPr lang="en-US" dirty="0"/>
          </a:p>
          <a:p>
            <a:pPr>
              <a:buNone/>
            </a:pPr>
            <a:endParaRPr lang="en-US" dirty="0">
              <a:solidFill>
                <a:schemeClr val="accent2"/>
              </a:solidFill>
            </a:endParaRPr>
          </a:p>
        </p:txBody>
      </p:sp>
      <p:sp>
        <p:nvSpPr>
          <p:cNvPr id="5" name="3 Rectángulo">
            <a:extLst>
              <a:ext uri="{FF2B5EF4-FFF2-40B4-BE49-F238E27FC236}">
                <a16:creationId xmlns:a16="http://schemas.microsoft.com/office/drawing/2014/main" id="{08676015-AD87-4AC3-8D50-9F04E30925C3}"/>
              </a:ext>
            </a:extLst>
          </p:cNvPr>
          <p:cNvSpPr/>
          <p:nvPr/>
        </p:nvSpPr>
        <p:spPr>
          <a:xfrm>
            <a:off x="642662" y="2286000"/>
            <a:ext cx="8773075" cy="5257800"/>
          </a:xfrm>
          <a:prstGeom prst="rect">
            <a:avLst/>
          </a:prstGeom>
          <a:ln>
            <a:solidFill>
              <a:schemeClr val="accent1">
                <a:lumMod val="50000"/>
              </a:schemeClr>
            </a:solidFill>
          </a:ln>
        </p:spPr>
        <p:style>
          <a:lnRef idx="3">
            <a:schemeClr val="lt1"/>
          </a:lnRef>
          <a:fillRef idx="1">
            <a:schemeClr val="accent1"/>
          </a:fillRef>
          <a:effectRef idx="1">
            <a:schemeClr val="accent1"/>
          </a:effectRef>
          <a:fontRef idx="minor">
            <a:schemeClr val="lt1"/>
          </a:fontRef>
        </p:style>
        <p:txBody>
          <a:bodyPr lIns="274320" tIns="0" rIns="274320" bIns="50941" rtlCol="0" anchor="ctr"/>
          <a:lstStyle/>
          <a:p>
            <a:pPr>
              <a:lnSpc>
                <a:spcPts val="2800"/>
              </a:lnSpc>
              <a:spcAft>
                <a:spcPts val="1200"/>
              </a:spcAft>
            </a:pPr>
            <a:r>
              <a:rPr lang="en-US" sz="2400" dirty="0">
                <a:solidFill>
                  <a:schemeClr val="bg1"/>
                </a:solidFill>
                <a:latin typeface="Century Gothic" pitchFamily="34" charset="0"/>
              </a:rPr>
              <a:t>On the other side, the person who was organizing </a:t>
            </a:r>
            <a:br>
              <a:rPr lang="en-US" sz="2400" dirty="0">
                <a:solidFill>
                  <a:schemeClr val="bg1"/>
                </a:solidFill>
                <a:latin typeface="Century Gothic" pitchFamily="34" charset="0"/>
              </a:rPr>
            </a:br>
            <a:r>
              <a:rPr lang="en-US" sz="2400" dirty="0">
                <a:solidFill>
                  <a:schemeClr val="bg1"/>
                </a:solidFill>
                <a:latin typeface="Century Gothic" pitchFamily="34" charset="0"/>
              </a:rPr>
              <a:t>the line of people would scream at them and even </a:t>
            </a:r>
            <a:br>
              <a:rPr lang="en-US" sz="2400" dirty="0">
                <a:solidFill>
                  <a:schemeClr val="bg1"/>
                </a:solidFill>
                <a:latin typeface="Century Gothic" pitchFamily="34" charset="0"/>
              </a:rPr>
            </a:br>
            <a:r>
              <a:rPr lang="en-US" sz="2400" dirty="0">
                <a:solidFill>
                  <a:schemeClr val="bg1"/>
                </a:solidFill>
                <a:latin typeface="Century Gothic" pitchFamily="34" charset="0"/>
              </a:rPr>
              <a:t>pull them:</a:t>
            </a:r>
          </a:p>
          <a:p>
            <a:pPr>
              <a:lnSpc>
                <a:spcPts val="2800"/>
              </a:lnSpc>
              <a:spcAft>
                <a:spcPts val="1200"/>
              </a:spcAft>
            </a:pPr>
            <a:r>
              <a:rPr lang="en-US" sz="2400" dirty="0">
                <a:solidFill>
                  <a:schemeClr val="bg1"/>
                </a:solidFill>
                <a:latin typeface="Century Gothic" pitchFamily="34" charset="0"/>
              </a:rPr>
              <a:t>“Go back!”; “Go in front!”; “Don`t come closer!” Or he shouted the name and also grabbed the arm to pull the person back or put him in front. He shouted—maybe because he felt that they wouldn`t understand him, and this was the case; most of them didn't speak Spanish. The more he shouted, the less they heeded his order. He also moved the people physically, sometimes gently and other times pulling them. His screams were heard all over the auditorium. </a:t>
            </a:r>
          </a:p>
          <a:p>
            <a:pPr>
              <a:lnSpc>
                <a:spcPts val="2800"/>
              </a:lnSpc>
              <a:spcAft>
                <a:spcPts val="1200"/>
              </a:spcAft>
            </a:pPr>
            <a:r>
              <a:rPr lang="en-US" sz="2400" dirty="0">
                <a:solidFill>
                  <a:schemeClr val="bg1"/>
                </a:solidFill>
                <a:latin typeface="Century Gothic" pitchFamily="34" charset="0"/>
              </a:rPr>
              <a:t>(Fieldnotes_Observation_May5_Locality 2_AF)</a:t>
            </a:r>
          </a:p>
        </p:txBody>
      </p:sp>
      <p:sp>
        <p:nvSpPr>
          <p:cNvPr id="10" name="Title 5">
            <a:extLst>
              <a:ext uri="{FF2B5EF4-FFF2-40B4-BE49-F238E27FC236}">
                <a16:creationId xmlns:a16="http://schemas.microsoft.com/office/drawing/2014/main" id="{8E27147F-AEA8-4B6B-ADB0-F23ED81E09CE}"/>
              </a:ext>
            </a:extLst>
          </p:cNvPr>
          <p:cNvSpPr>
            <a:spLocks noGrp="1"/>
          </p:cNvSpPr>
          <p:nvPr>
            <p:ph type="title"/>
          </p:nvPr>
        </p:nvSpPr>
        <p:spPr>
          <a:xfrm>
            <a:off x="561844" y="366812"/>
            <a:ext cx="10106155" cy="1143000"/>
          </a:xfrm>
        </p:spPr>
        <p:txBody>
          <a:bodyPr/>
          <a:lstStyle/>
          <a:p>
            <a:r>
              <a:rPr lang="en-US" sz="4600" spc="-100" dirty="0"/>
              <a:t>How to report data: Observations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185D22F-95D0-4882-BBB9-39C845EB6894}"/>
              </a:ext>
            </a:extLst>
          </p:cNvPr>
          <p:cNvSpPr>
            <a:spLocks noGrp="1"/>
          </p:cNvSpPr>
          <p:nvPr>
            <p:ph type="title"/>
          </p:nvPr>
        </p:nvSpPr>
        <p:spPr/>
        <p:txBody>
          <a:bodyPr/>
          <a:lstStyle/>
          <a:p>
            <a:r>
              <a:rPr lang="en-US" dirty="0"/>
              <a:t>Including photos</a:t>
            </a:r>
          </a:p>
        </p:txBody>
      </p:sp>
      <p:sp>
        <p:nvSpPr>
          <p:cNvPr id="3" name="2 Marcador de contenido"/>
          <p:cNvSpPr>
            <a:spLocks noGrp="1"/>
          </p:cNvSpPr>
          <p:nvPr>
            <p:ph type="body" sz="quarter" idx="10"/>
          </p:nvPr>
        </p:nvSpPr>
        <p:spPr>
          <a:xfrm>
            <a:off x="708979" y="1524000"/>
            <a:ext cx="8724024" cy="2590800"/>
          </a:xfrm>
        </p:spPr>
        <p:txBody>
          <a:bodyPr/>
          <a:lstStyle/>
          <a:p>
            <a:pPr marL="342900" indent="-342900">
              <a:spcAft>
                <a:spcPts val="900"/>
              </a:spcAft>
              <a:buClr>
                <a:srgbClr val="AB2472"/>
              </a:buClr>
              <a:buFont typeface="Wingdings" panose="05000000000000000000" pitchFamily="2" charset="2"/>
              <a:buChar char="§"/>
            </a:pPr>
            <a:r>
              <a:rPr lang="en-US" sz="2400" dirty="0">
                <a:latin typeface="Century Gothic" pitchFamily="34" charset="0"/>
              </a:rPr>
              <a:t>Photography should only be included to convey </a:t>
            </a:r>
            <a:br>
              <a:rPr lang="en-US" sz="2400" dirty="0">
                <a:latin typeface="Century Gothic" pitchFamily="34" charset="0"/>
              </a:rPr>
            </a:br>
            <a:r>
              <a:rPr lang="en-US" sz="2400" dirty="0">
                <a:latin typeface="Century Gothic" pitchFamily="34" charset="0"/>
              </a:rPr>
              <a:t>a message, not merely as decoration</a:t>
            </a:r>
          </a:p>
          <a:p>
            <a:pPr marL="342900" indent="-342900">
              <a:spcAft>
                <a:spcPts val="900"/>
              </a:spcAft>
              <a:buClr>
                <a:srgbClr val="AB2472"/>
              </a:buClr>
              <a:buFont typeface="Wingdings" panose="05000000000000000000" pitchFamily="2" charset="2"/>
              <a:buChar char="§"/>
            </a:pPr>
            <a:r>
              <a:rPr lang="en-US" sz="2400" dirty="0">
                <a:latin typeface="Century Gothic" pitchFamily="34" charset="0"/>
              </a:rPr>
              <a:t>Photos must be explained</a:t>
            </a:r>
          </a:p>
          <a:p>
            <a:pPr marL="342900" indent="-342900">
              <a:spcAft>
                <a:spcPts val="900"/>
              </a:spcAft>
              <a:buClr>
                <a:srgbClr val="AB2472"/>
              </a:buClr>
              <a:buFont typeface="Wingdings" panose="05000000000000000000" pitchFamily="2" charset="2"/>
              <a:buChar char="§"/>
            </a:pPr>
            <a:r>
              <a:rPr lang="en-US" sz="2400" dirty="0">
                <a:latin typeface="Century Gothic" pitchFamily="34" charset="0"/>
              </a:rPr>
              <a:t>Photos should imply </a:t>
            </a:r>
            <a:r>
              <a:rPr lang="en-US" sz="2400" b="1" dirty="0">
                <a:solidFill>
                  <a:schemeClr val="accent1">
                    <a:lumMod val="75000"/>
                  </a:schemeClr>
                </a:solidFill>
                <a:latin typeface="Century Gothic" pitchFamily="34" charset="0"/>
              </a:rPr>
              <a:t>IMPORTANT</a:t>
            </a:r>
            <a:r>
              <a:rPr lang="en-US" sz="2400" dirty="0">
                <a:latin typeface="Century Gothic" pitchFamily="34" charset="0"/>
              </a:rPr>
              <a:t> ethical, cultural, </a:t>
            </a:r>
            <a:br>
              <a:rPr lang="en-US" sz="2400" dirty="0">
                <a:latin typeface="Century Gothic" pitchFamily="34" charset="0"/>
              </a:rPr>
            </a:br>
            <a:r>
              <a:rPr lang="en-US" sz="2400" dirty="0">
                <a:latin typeface="Century Gothic" pitchFamily="34" charset="0"/>
              </a:rPr>
              <a:t>or social issues</a:t>
            </a:r>
          </a:p>
        </p:txBody>
      </p:sp>
      <p:sp>
        <p:nvSpPr>
          <p:cNvPr id="6" name="5 CuadroTexto"/>
          <p:cNvSpPr txBox="1"/>
          <p:nvPr/>
        </p:nvSpPr>
        <p:spPr>
          <a:xfrm>
            <a:off x="606552" y="6858000"/>
            <a:ext cx="4191000" cy="656875"/>
          </a:xfrm>
          <a:prstGeom prst="rect">
            <a:avLst/>
          </a:prstGeom>
          <a:noFill/>
        </p:spPr>
        <p:txBody>
          <a:bodyPr wrap="square" lIns="101882" tIns="50941" rIns="101882" bIns="50941" rtlCol="0">
            <a:spAutoFit/>
          </a:bodyPr>
          <a:lstStyle/>
          <a:p>
            <a:pPr algn="ctr"/>
            <a:r>
              <a:rPr lang="en-US" i="1" dirty="0">
                <a:latin typeface="Century Gothic" pitchFamily="34" charset="0"/>
              </a:rPr>
              <a:t>Handicapped international: Results in physical activity</a:t>
            </a:r>
          </a:p>
        </p:txBody>
      </p:sp>
      <p:sp>
        <p:nvSpPr>
          <p:cNvPr id="7" name="6 CuadroTexto"/>
          <p:cNvSpPr txBox="1"/>
          <p:nvPr/>
        </p:nvSpPr>
        <p:spPr>
          <a:xfrm>
            <a:off x="5257799" y="6858000"/>
            <a:ext cx="4187952" cy="656875"/>
          </a:xfrm>
          <a:prstGeom prst="rect">
            <a:avLst/>
          </a:prstGeom>
          <a:noFill/>
        </p:spPr>
        <p:txBody>
          <a:bodyPr wrap="square" lIns="101882" tIns="50941" rIns="101882" bIns="50941" rtlCol="0">
            <a:spAutoFit/>
          </a:bodyPr>
          <a:lstStyle/>
          <a:p>
            <a:pPr algn="ctr"/>
            <a:r>
              <a:rPr lang="en-US" i="1" dirty="0">
                <a:latin typeface="Century Gothic" pitchFamily="34" charset="0"/>
              </a:rPr>
              <a:t>Economy in Mexico: Petrol prices evoke anxiety in population</a:t>
            </a:r>
          </a:p>
        </p:txBody>
      </p:sp>
      <p:pic>
        <p:nvPicPr>
          <p:cNvPr id="1028" name="Picture 4" descr="A pesar del tono comprensivo, la intervención del presidente Enrique Peña Nieto no ha calmado las protestas en contra del aumento al precio de la gasolina y este miércoles se multiplicaron los disturbios y bloqueos por todo el país. En la imagen, una multitud de gente roba en una gasolinera en Allende, estado de Veracruz."/>
          <p:cNvPicPr>
            <a:picLocks noChangeArrowheads="1"/>
          </p:cNvPicPr>
          <p:nvPr/>
        </p:nvPicPr>
        <p:blipFill>
          <a:blip r:embed="rId3" cstate="print"/>
          <a:srcRect/>
          <a:stretch>
            <a:fillRect/>
          </a:stretch>
        </p:blipFill>
        <p:spPr bwMode="auto">
          <a:xfrm>
            <a:off x="5260848" y="3886200"/>
            <a:ext cx="4187952" cy="2898648"/>
          </a:xfrm>
          <a:prstGeom prst="rect">
            <a:avLst/>
          </a:prstGeom>
          <a:noFill/>
        </p:spPr>
      </p:pic>
      <p:sp>
        <p:nvSpPr>
          <p:cNvPr id="55298" name="AutoShape 2" descr="Image result for handicap social program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dirty="0">
              <a:latin typeface="Century Gothic" panose="020B0502020202020204" pitchFamily="34" charset="0"/>
            </a:endParaRPr>
          </a:p>
        </p:txBody>
      </p:sp>
      <p:sp>
        <p:nvSpPr>
          <p:cNvPr id="55300" name="AutoShape 4" descr="Image result for handicap social program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dirty="0">
              <a:latin typeface="Century Gothic" panose="020B0502020202020204" pitchFamily="34" charset="0"/>
            </a:endParaRPr>
          </a:p>
        </p:txBody>
      </p:sp>
      <p:pic>
        <p:nvPicPr>
          <p:cNvPr id="10" name="9 Imagen" descr="Image result for handicap social programs"/>
          <p:cNvPicPr/>
          <p:nvPr/>
        </p:nvPicPr>
        <p:blipFill>
          <a:blip r:embed="rId4" cstate="print"/>
          <a:srcRect/>
          <a:stretch>
            <a:fillRect/>
          </a:stretch>
        </p:blipFill>
        <p:spPr bwMode="auto">
          <a:xfrm>
            <a:off x="609600" y="3886200"/>
            <a:ext cx="4191000" cy="28956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EFB9EA-5974-45AA-B4C7-551043DABB7F}"/>
              </a:ext>
            </a:extLst>
          </p:cNvPr>
          <p:cNvSpPr>
            <a:spLocks noGrp="1"/>
          </p:cNvSpPr>
          <p:nvPr>
            <p:ph type="title"/>
          </p:nvPr>
        </p:nvSpPr>
        <p:spPr>
          <a:xfrm>
            <a:off x="561844" y="366812"/>
            <a:ext cx="11477755" cy="837214"/>
          </a:xfrm>
        </p:spPr>
        <p:txBody>
          <a:bodyPr/>
          <a:lstStyle/>
          <a:p>
            <a:r>
              <a:rPr lang="en-US" sz="4400" spc="-100" dirty="0"/>
              <a:t>Reporting participatory techniques</a:t>
            </a:r>
          </a:p>
        </p:txBody>
      </p:sp>
      <p:sp>
        <p:nvSpPr>
          <p:cNvPr id="12" name="Text Placeholder 11">
            <a:extLst>
              <a:ext uri="{FF2B5EF4-FFF2-40B4-BE49-F238E27FC236}">
                <a16:creationId xmlns:a16="http://schemas.microsoft.com/office/drawing/2014/main" id="{7CE05883-6966-4296-8021-E57135E507F5}"/>
              </a:ext>
            </a:extLst>
          </p:cNvPr>
          <p:cNvSpPr>
            <a:spLocks noGrp="1"/>
          </p:cNvSpPr>
          <p:nvPr>
            <p:ph type="body" sz="quarter" idx="10"/>
          </p:nvPr>
        </p:nvSpPr>
        <p:spPr/>
        <p:txBody>
          <a:bodyPr/>
          <a:lstStyle/>
          <a:p>
            <a:endParaRPr lang="en-US"/>
          </a:p>
        </p:txBody>
      </p:sp>
      <p:sp>
        <p:nvSpPr>
          <p:cNvPr id="13" name="Text Placeholder 12">
            <a:extLst>
              <a:ext uri="{FF2B5EF4-FFF2-40B4-BE49-F238E27FC236}">
                <a16:creationId xmlns:a16="http://schemas.microsoft.com/office/drawing/2014/main" id="{49D66967-1F7A-425C-B37F-54FB3E77245F}"/>
              </a:ext>
            </a:extLst>
          </p:cNvPr>
          <p:cNvSpPr>
            <a:spLocks noGrp="1"/>
          </p:cNvSpPr>
          <p:nvPr>
            <p:ph type="body" sz="quarter" idx="11"/>
          </p:nvPr>
        </p:nvSpPr>
        <p:spPr/>
        <p:txBody>
          <a:bodyPr/>
          <a:lstStyle/>
          <a:p>
            <a:r>
              <a:rPr lang="en-US" sz="4000" dirty="0"/>
              <a:t>Roadmap</a:t>
            </a:r>
            <a:endParaRPr lang="en-US" dirty="0"/>
          </a:p>
        </p:txBody>
      </p:sp>
      <p:pic>
        <p:nvPicPr>
          <p:cNvPr id="2050" name="Picture 2"/>
          <p:cNvPicPr>
            <a:picLocks noChangeAspect="1" noChangeArrowheads="1"/>
          </p:cNvPicPr>
          <p:nvPr/>
        </p:nvPicPr>
        <p:blipFill>
          <a:blip r:embed="rId3" cstate="print"/>
          <a:srcRect/>
          <a:stretch>
            <a:fillRect/>
          </a:stretch>
        </p:blipFill>
        <p:spPr bwMode="auto">
          <a:xfrm>
            <a:off x="1" y="1828800"/>
            <a:ext cx="10058400" cy="3924012"/>
          </a:xfrm>
          <a:prstGeom prst="rect">
            <a:avLst/>
          </a:prstGeom>
          <a:noFill/>
          <a:ln w="9525">
            <a:noFill/>
            <a:miter lim="800000"/>
            <a:headEnd/>
            <a:tailEnd/>
          </a:ln>
        </p:spPr>
      </p:pic>
      <p:sp>
        <p:nvSpPr>
          <p:cNvPr id="5" name="4 CuadroTexto"/>
          <p:cNvSpPr txBox="1"/>
          <p:nvPr/>
        </p:nvSpPr>
        <p:spPr>
          <a:xfrm>
            <a:off x="274202" y="5943600"/>
            <a:ext cx="9397719" cy="1619161"/>
          </a:xfrm>
          <a:prstGeom prst="rect">
            <a:avLst/>
          </a:prstGeom>
          <a:ln>
            <a:solidFill>
              <a:schemeClr val="accent1">
                <a:lumMod val="50000"/>
              </a:schemeClr>
            </a:solidFill>
          </a:ln>
        </p:spPr>
        <p:style>
          <a:lnRef idx="3">
            <a:schemeClr val="lt1"/>
          </a:lnRef>
          <a:fillRef idx="1">
            <a:schemeClr val="accent1"/>
          </a:fillRef>
          <a:effectRef idx="1">
            <a:schemeClr val="accent1"/>
          </a:effectRef>
          <a:fontRef idx="minor">
            <a:schemeClr val="lt1"/>
          </a:fontRef>
        </p:style>
        <p:txBody>
          <a:bodyPr wrap="square" lIns="182880" tIns="50941" rIns="101882" bIns="50941" rtlCol="0" anchor="ctr">
            <a:noAutofit/>
          </a:bodyPr>
          <a:lstStyle/>
          <a:p>
            <a:r>
              <a:rPr lang="es-MX" sz="2800" i="1" dirty="0">
                <a:solidFill>
                  <a:schemeClr val="bg1"/>
                </a:solidFill>
                <a:latin typeface="Century Gothic" pitchFamily="34" charset="0"/>
              </a:rPr>
              <a:t>Figure 7. </a:t>
            </a:r>
            <a:r>
              <a:rPr lang="en-US" sz="2800" i="1" dirty="0">
                <a:solidFill>
                  <a:schemeClr val="bg1"/>
                </a:solidFill>
                <a:latin typeface="Century Gothic" pitchFamily="34" charset="0"/>
              </a:rPr>
              <a:t>Digitalized path that was drawn </a:t>
            </a:r>
            <a:r>
              <a:rPr lang="en-US" sz="2800" b="1" i="1" dirty="0">
                <a:solidFill>
                  <a:schemeClr val="bg1"/>
                </a:solidFill>
                <a:latin typeface="Century Gothic" pitchFamily="34" charset="0"/>
              </a:rPr>
              <a:t>by the participants of “Centro …” in the activity </a:t>
            </a:r>
            <a:r>
              <a:rPr lang="en-US" sz="2800" i="1" dirty="0">
                <a:solidFill>
                  <a:schemeClr val="bg1"/>
                </a:solidFill>
                <a:latin typeface="Century Gothic" pitchFamily="34" charset="0"/>
              </a:rPr>
              <a:t>“Telling the Story of our Vegetable Garden,” May 2015.</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CDD6743-569D-42B4-B441-4D2890C1C3A4}"/>
              </a:ext>
            </a:extLst>
          </p:cNvPr>
          <p:cNvSpPr>
            <a:spLocks noGrp="1"/>
          </p:cNvSpPr>
          <p:nvPr>
            <p:ph type="title"/>
          </p:nvPr>
        </p:nvSpPr>
        <p:spPr/>
        <p:txBody>
          <a:bodyPr/>
          <a:lstStyle/>
          <a:p>
            <a:r>
              <a:rPr lang="en-US" dirty="0"/>
              <a:t>Participatory techniques</a:t>
            </a:r>
          </a:p>
        </p:txBody>
      </p:sp>
      <p:pic>
        <p:nvPicPr>
          <p:cNvPr id="3074" name="Picture 2"/>
          <p:cNvPicPr>
            <a:picLocks noGrp="1" noChangeAspect="1" noChangeArrowheads="1"/>
          </p:cNvPicPr>
          <p:nvPr>
            <p:ph sz="quarter" idx="4294967295"/>
          </p:nvPr>
        </p:nvPicPr>
        <p:blipFill>
          <a:blip r:embed="rId3" cstate="print"/>
          <a:srcRect/>
          <a:stretch>
            <a:fillRect/>
          </a:stretch>
        </p:blipFill>
        <p:spPr bwMode="auto">
          <a:xfrm>
            <a:off x="1" y="2209800"/>
            <a:ext cx="10058400" cy="2555875"/>
          </a:xfrm>
          <a:prstGeom prst="rect">
            <a:avLst/>
          </a:prstGeom>
          <a:noFill/>
          <a:ln w="9525">
            <a:noFill/>
            <a:miter lim="800000"/>
            <a:headEnd/>
            <a:tailEnd/>
          </a:ln>
        </p:spPr>
      </p:pic>
      <p:sp>
        <p:nvSpPr>
          <p:cNvPr id="10" name="4 CuadroTexto">
            <a:extLst>
              <a:ext uri="{FF2B5EF4-FFF2-40B4-BE49-F238E27FC236}">
                <a16:creationId xmlns:a16="http://schemas.microsoft.com/office/drawing/2014/main" id="{59B31D6A-337E-45AD-820B-B8EEEC01A9F7}"/>
              </a:ext>
            </a:extLst>
          </p:cNvPr>
          <p:cNvSpPr txBox="1"/>
          <p:nvPr/>
        </p:nvSpPr>
        <p:spPr>
          <a:xfrm>
            <a:off x="330340" y="5434040"/>
            <a:ext cx="9397719" cy="1773337"/>
          </a:xfrm>
          <a:prstGeom prst="rect">
            <a:avLst/>
          </a:prstGeom>
          <a:ln>
            <a:solidFill>
              <a:schemeClr val="accent1">
                <a:lumMod val="50000"/>
              </a:schemeClr>
            </a:solidFill>
          </a:ln>
        </p:spPr>
        <p:style>
          <a:lnRef idx="3">
            <a:schemeClr val="lt1"/>
          </a:lnRef>
          <a:fillRef idx="1">
            <a:schemeClr val="accent1"/>
          </a:fillRef>
          <a:effectRef idx="1">
            <a:schemeClr val="accent1"/>
          </a:effectRef>
          <a:fontRef idx="minor">
            <a:schemeClr val="lt1"/>
          </a:fontRef>
        </p:style>
        <p:txBody>
          <a:bodyPr wrap="square" lIns="182880" tIns="50941" rIns="101882" bIns="50941" rtlCol="0" anchor="ctr">
            <a:noAutofit/>
          </a:bodyPr>
          <a:lstStyle/>
          <a:p>
            <a:r>
              <a:rPr lang="en-US" sz="2800" i="1" dirty="0">
                <a:solidFill>
                  <a:schemeClr val="bg1"/>
                </a:solidFill>
                <a:latin typeface="Century Gothic" pitchFamily="34" charset="0"/>
              </a:rPr>
              <a:t>Figure 11. Digitalization of the path that was drawn by the participants of the vegetable workshop,  </a:t>
            </a:r>
          </a:p>
          <a:p>
            <a:r>
              <a:rPr lang="en-US" sz="2800" i="1" dirty="0">
                <a:solidFill>
                  <a:schemeClr val="bg1"/>
                </a:solidFill>
                <a:latin typeface="Century Gothic" pitchFamily="34" charset="0"/>
              </a:rPr>
              <a:t>May 2015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a:extLst>
              <a:ext uri="{FF2B5EF4-FFF2-40B4-BE49-F238E27FC236}">
                <a16:creationId xmlns:a16="http://schemas.microsoft.com/office/drawing/2014/main" id="{083CB999-CD1B-4C08-A7AD-46946D806D20}"/>
              </a:ext>
            </a:extLst>
          </p:cNvPr>
          <p:cNvPicPr>
            <a:picLocks noChangeAspect="1" noChangeArrowheads="1"/>
          </p:cNvPicPr>
          <p:nvPr/>
        </p:nvPicPr>
        <p:blipFill rotWithShape="1">
          <a:blip r:embed="rId3" cstate="print"/>
          <a:srcRect l="1527" r="3053" b="2746"/>
          <a:stretch/>
        </p:blipFill>
        <p:spPr bwMode="auto">
          <a:xfrm>
            <a:off x="685800" y="2456942"/>
            <a:ext cx="8715064" cy="4937760"/>
          </a:xfrm>
          <a:prstGeom prst="rect">
            <a:avLst/>
          </a:prstGeom>
          <a:noFill/>
          <a:ln w="9525">
            <a:noFill/>
            <a:miter lim="800000"/>
            <a:headEnd/>
            <a:tailEnd/>
          </a:ln>
        </p:spPr>
      </p:pic>
      <p:sp>
        <p:nvSpPr>
          <p:cNvPr id="11" name="Title 10">
            <a:extLst>
              <a:ext uri="{FF2B5EF4-FFF2-40B4-BE49-F238E27FC236}">
                <a16:creationId xmlns:a16="http://schemas.microsoft.com/office/drawing/2014/main" id="{75862259-08AC-4786-A54C-324C05AE34CC}"/>
              </a:ext>
            </a:extLst>
          </p:cNvPr>
          <p:cNvSpPr>
            <a:spLocks noGrp="1"/>
          </p:cNvSpPr>
          <p:nvPr>
            <p:ph type="title"/>
          </p:nvPr>
        </p:nvSpPr>
        <p:spPr>
          <a:xfrm>
            <a:off x="561845" y="366812"/>
            <a:ext cx="8724024" cy="837214"/>
          </a:xfrm>
        </p:spPr>
        <p:txBody>
          <a:bodyPr/>
          <a:lstStyle/>
          <a:p>
            <a:r>
              <a:rPr lang="en-US" sz="4400" dirty="0"/>
              <a:t>Others ways to display data</a:t>
            </a:r>
          </a:p>
        </p:txBody>
      </p:sp>
      <p:sp>
        <p:nvSpPr>
          <p:cNvPr id="12" name="Text Placeholder 11">
            <a:extLst>
              <a:ext uri="{FF2B5EF4-FFF2-40B4-BE49-F238E27FC236}">
                <a16:creationId xmlns:a16="http://schemas.microsoft.com/office/drawing/2014/main" id="{4C580070-4135-4856-AFE9-D96A7629334A}"/>
              </a:ext>
            </a:extLst>
          </p:cNvPr>
          <p:cNvSpPr>
            <a:spLocks noGrp="1"/>
          </p:cNvSpPr>
          <p:nvPr>
            <p:ph type="body" sz="quarter" idx="11"/>
          </p:nvPr>
        </p:nvSpPr>
        <p:spPr>
          <a:xfrm>
            <a:off x="561844" y="1220186"/>
            <a:ext cx="8658355" cy="837214"/>
          </a:xfrm>
        </p:spPr>
        <p:txBody>
          <a:bodyPr/>
          <a:lstStyle/>
          <a:p>
            <a:pPr>
              <a:lnSpc>
                <a:spcPts val="4200"/>
              </a:lnSpc>
            </a:pPr>
            <a:r>
              <a:rPr lang="en-US" sz="4000" dirty="0"/>
              <a:t>Open-ended survey data next to closed-ended data</a:t>
            </a:r>
          </a:p>
          <a:p>
            <a:endParaRPr lang="en-US" dirty="0"/>
          </a:p>
        </p:txBody>
      </p:sp>
    </p:spTree>
    <p:extLst>
      <p:ext uri="{BB962C8B-B14F-4D97-AF65-F5344CB8AC3E}">
        <p14:creationId xmlns:p14="http://schemas.microsoft.com/office/powerpoint/2010/main" val="2829841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xit" presetSubtype="10" fill="hold" nodeType="clickEffect">
                                  <p:stCondLst>
                                    <p:cond delay="0"/>
                                  </p:stCondLst>
                                  <p:childTnLst>
                                    <p:animEffect transition="out" filter="checkerboard(across)">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563A927-060D-4BB4-A4F0-4F87E15FD8C1}"/>
              </a:ext>
            </a:extLst>
          </p:cNvPr>
          <p:cNvPicPr>
            <a:picLocks noChangeAspect="1"/>
          </p:cNvPicPr>
          <p:nvPr/>
        </p:nvPicPr>
        <p:blipFill>
          <a:blip r:embed="rId3"/>
          <a:stretch>
            <a:fillRect/>
          </a:stretch>
        </p:blipFill>
        <p:spPr>
          <a:xfrm>
            <a:off x="2286000" y="1887556"/>
            <a:ext cx="5029201" cy="5528918"/>
          </a:xfrm>
          <a:prstGeom prst="rect">
            <a:avLst/>
          </a:prstGeom>
        </p:spPr>
      </p:pic>
      <p:sp>
        <p:nvSpPr>
          <p:cNvPr id="5" name="Title 4">
            <a:extLst>
              <a:ext uri="{FF2B5EF4-FFF2-40B4-BE49-F238E27FC236}">
                <a16:creationId xmlns:a16="http://schemas.microsoft.com/office/drawing/2014/main" id="{87B53CCB-30F3-437E-BC15-78B3F05B6925}"/>
              </a:ext>
            </a:extLst>
          </p:cNvPr>
          <p:cNvSpPr>
            <a:spLocks noGrp="1"/>
          </p:cNvSpPr>
          <p:nvPr>
            <p:ph type="title"/>
          </p:nvPr>
        </p:nvSpPr>
        <p:spPr/>
        <p:txBody>
          <a:bodyPr/>
          <a:lstStyle/>
          <a:p>
            <a:r>
              <a:rPr lang="en-US" sz="4400" dirty="0">
                <a:solidFill>
                  <a:prstClr val="white">
                    <a:lumMod val="85000"/>
                  </a:prstClr>
                </a:solidFill>
              </a:rPr>
              <a:t>Others ways to display data (2)</a:t>
            </a:r>
            <a:endParaRPr lang="en-US" dirty="0"/>
          </a:p>
        </p:txBody>
      </p:sp>
      <p:sp>
        <p:nvSpPr>
          <p:cNvPr id="7" name="Text Placeholder 6">
            <a:extLst>
              <a:ext uri="{FF2B5EF4-FFF2-40B4-BE49-F238E27FC236}">
                <a16:creationId xmlns:a16="http://schemas.microsoft.com/office/drawing/2014/main" id="{B480BA3A-571E-401E-8E5C-2207B7AD427B}"/>
              </a:ext>
            </a:extLst>
          </p:cNvPr>
          <p:cNvSpPr>
            <a:spLocks noGrp="1"/>
          </p:cNvSpPr>
          <p:nvPr>
            <p:ph type="body" sz="quarter" idx="11"/>
          </p:nvPr>
        </p:nvSpPr>
        <p:spPr/>
        <p:txBody>
          <a:bodyPr/>
          <a:lstStyle/>
          <a:p>
            <a:r>
              <a:rPr lang="en-US" dirty="0"/>
              <a:t>Word cloud</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48EB633-6A76-49E3-924E-38D28A93278C}"/>
              </a:ext>
            </a:extLst>
          </p:cNvPr>
          <p:cNvSpPr>
            <a:spLocks noGrp="1"/>
          </p:cNvSpPr>
          <p:nvPr>
            <p:ph type="title"/>
          </p:nvPr>
        </p:nvSpPr>
        <p:spPr>
          <a:xfrm>
            <a:off x="691515" y="6271895"/>
            <a:ext cx="8675370" cy="931969"/>
          </a:xfrm>
        </p:spPr>
        <p:txBody>
          <a:bodyPr vert="horz" lIns="91440" tIns="45720" rIns="91440" bIns="45720" rtlCol="0" anchor="ctr">
            <a:normAutofit/>
          </a:bodyPr>
          <a:lstStyle/>
          <a:p>
            <a:pPr algn="ctr" rtl="0">
              <a:lnSpc>
                <a:spcPct val="90000"/>
              </a:lnSpc>
              <a:spcBef>
                <a:spcPct val="0"/>
              </a:spcBef>
            </a:pPr>
            <a:r>
              <a:rPr lang="en-US" sz="4400" kern="1200" dirty="0">
                <a:solidFill>
                  <a:srgbClr val="AB2472"/>
                </a:solidFill>
              </a:rPr>
              <a:t>Evaluating reports</a:t>
            </a:r>
          </a:p>
        </p:txBody>
      </p:sp>
      <p:pic>
        <p:nvPicPr>
          <p:cNvPr id="3" name="Picture 2">
            <a:extLst>
              <a:ext uri="{FF2B5EF4-FFF2-40B4-BE49-F238E27FC236}">
                <a16:creationId xmlns:a16="http://schemas.microsoft.com/office/drawing/2014/main" id="{AE922856-B159-4BCF-A1E2-3A676605531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7808" b="1128"/>
          <a:stretch/>
        </p:blipFill>
        <p:spPr>
          <a:xfrm>
            <a:off x="20" y="10"/>
            <a:ext cx="10058380" cy="6115356"/>
          </a:xfrm>
          <a:prstGeom prst="rect">
            <a:avLst/>
          </a:prstGeom>
        </p:spPr>
      </p:pic>
    </p:spTree>
    <p:extLst>
      <p:ext uri="{BB962C8B-B14F-4D97-AF65-F5344CB8AC3E}">
        <p14:creationId xmlns:p14="http://schemas.microsoft.com/office/powerpoint/2010/main" val="391616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C3F57EE-E3E8-4490-8709-4EF61BDAA3EC}"/>
              </a:ext>
            </a:extLst>
          </p:cNvPr>
          <p:cNvSpPr>
            <a:spLocks noGrp="1"/>
          </p:cNvSpPr>
          <p:nvPr>
            <p:ph type="title"/>
          </p:nvPr>
        </p:nvSpPr>
        <p:spPr>
          <a:xfrm>
            <a:off x="457201" y="495793"/>
            <a:ext cx="9601200" cy="875807"/>
          </a:xfrm>
        </p:spPr>
        <p:txBody>
          <a:bodyPr/>
          <a:lstStyle/>
          <a:p>
            <a:r>
              <a:rPr lang="en-US" sz="3800" spc="-100" dirty="0"/>
              <a:t>Domain 1: Evaluation team and reflexivity</a:t>
            </a:r>
            <a:br>
              <a:rPr lang="en-US" sz="3800" spc="-100" dirty="0"/>
            </a:br>
            <a:endParaRPr lang="en-US" sz="3800" spc="-100" dirty="0"/>
          </a:p>
        </p:txBody>
      </p:sp>
      <p:sp>
        <p:nvSpPr>
          <p:cNvPr id="5" name="4 Marcador de texto"/>
          <p:cNvSpPr>
            <a:spLocks noGrp="1"/>
          </p:cNvSpPr>
          <p:nvPr>
            <p:ph type="body" sz="quarter" idx="10"/>
          </p:nvPr>
        </p:nvSpPr>
        <p:spPr>
          <a:xfrm>
            <a:off x="685800" y="1981200"/>
            <a:ext cx="9118894" cy="5937664"/>
          </a:xfrm>
        </p:spPr>
        <p:txBody>
          <a:bodyPr/>
          <a:lstStyle/>
          <a:p>
            <a:pPr marL="403225" indent="-403225">
              <a:lnSpc>
                <a:spcPts val="2800"/>
              </a:lnSpc>
              <a:spcAft>
                <a:spcPts val="600"/>
              </a:spcAft>
              <a:buAutoNum type="arabicPeriod"/>
            </a:pPr>
            <a:r>
              <a:rPr lang="en-US" sz="2600" b="1" spc="-50" dirty="0">
                <a:latin typeface="Century Gothic" pitchFamily="34" charset="0"/>
              </a:rPr>
              <a:t>Interviewer/facilitator </a:t>
            </a:r>
          </a:p>
          <a:p>
            <a:pPr marL="860425" lvl="1" indent="-349250">
              <a:lnSpc>
                <a:spcPts val="2800"/>
              </a:lnSpc>
              <a:spcAft>
                <a:spcPts val="600"/>
              </a:spcAft>
              <a:buClr>
                <a:srgbClr val="AB2472"/>
              </a:buClr>
              <a:buFont typeface="Wingdings" panose="05000000000000000000" pitchFamily="2" charset="2"/>
              <a:buChar char="§"/>
            </a:pPr>
            <a:r>
              <a:rPr lang="en-US" spc="-50" dirty="0">
                <a:latin typeface="Century Gothic" pitchFamily="34" charset="0"/>
              </a:rPr>
              <a:t>Which author/s conducted the interview or focus group?</a:t>
            </a:r>
          </a:p>
          <a:p>
            <a:pPr marL="403225" indent="-403225">
              <a:lnSpc>
                <a:spcPts val="2800"/>
              </a:lnSpc>
              <a:spcBef>
                <a:spcPts val="900"/>
              </a:spcBef>
              <a:spcAft>
                <a:spcPts val="600"/>
              </a:spcAft>
              <a:buFont typeface="+mj-lt"/>
              <a:buAutoNum type="arabicPeriod"/>
            </a:pPr>
            <a:r>
              <a:rPr lang="en-US" sz="2600" b="1" spc="-50" dirty="0">
                <a:latin typeface="Century Gothic" pitchFamily="34" charset="0"/>
              </a:rPr>
              <a:t>Credentials </a:t>
            </a:r>
          </a:p>
          <a:p>
            <a:pPr marL="860425" lvl="1" indent="-349250">
              <a:lnSpc>
                <a:spcPts val="2800"/>
              </a:lnSpc>
              <a:spcAft>
                <a:spcPts val="600"/>
              </a:spcAft>
              <a:buClr>
                <a:srgbClr val="AB2472"/>
              </a:buClr>
              <a:buFont typeface="Wingdings" panose="05000000000000000000" pitchFamily="2" charset="2"/>
              <a:buChar char="§"/>
            </a:pPr>
            <a:r>
              <a:rPr lang="en-US" spc="-50" dirty="0">
                <a:latin typeface="Century Gothic" pitchFamily="34" charset="0"/>
              </a:rPr>
              <a:t>What were the evaluators’ credentials? (e.g., PhD, MD)</a:t>
            </a:r>
          </a:p>
          <a:p>
            <a:pPr marL="403225" indent="-403225">
              <a:lnSpc>
                <a:spcPts val="2800"/>
              </a:lnSpc>
              <a:spcBef>
                <a:spcPts val="900"/>
              </a:spcBef>
              <a:spcAft>
                <a:spcPts val="600"/>
              </a:spcAft>
              <a:buFont typeface="+mj-lt"/>
              <a:buAutoNum type="arabicPeriod"/>
            </a:pPr>
            <a:r>
              <a:rPr lang="en-US" sz="2600" b="1" spc="-50" dirty="0">
                <a:latin typeface="Century Gothic" pitchFamily="34" charset="0"/>
              </a:rPr>
              <a:t>Occupation </a:t>
            </a:r>
          </a:p>
          <a:p>
            <a:pPr marL="860425" lvl="1" indent="-349250">
              <a:lnSpc>
                <a:spcPts val="2800"/>
              </a:lnSpc>
              <a:spcAft>
                <a:spcPts val="600"/>
              </a:spcAft>
              <a:buClr>
                <a:srgbClr val="AB2472"/>
              </a:buClr>
              <a:buFont typeface="Wingdings" panose="05000000000000000000" pitchFamily="2" charset="2"/>
              <a:buChar char="§"/>
            </a:pPr>
            <a:r>
              <a:rPr lang="en-US" spc="-50" dirty="0">
                <a:latin typeface="Century Gothic" pitchFamily="34" charset="0"/>
              </a:rPr>
              <a:t>What was his/her occupation at the time of the study?</a:t>
            </a:r>
          </a:p>
          <a:p>
            <a:pPr marL="403225" indent="-403225">
              <a:lnSpc>
                <a:spcPts val="2800"/>
              </a:lnSpc>
              <a:spcBef>
                <a:spcPts val="900"/>
              </a:spcBef>
              <a:spcAft>
                <a:spcPts val="600"/>
              </a:spcAft>
              <a:buFont typeface="+mj-lt"/>
              <a:buAutoNum type="arabicPeriod"/>
            </a:pPr>
            <a:r>
              <a:rPr lang="en-US" sz="2600" b="1" spc="-50" dirty="0">
                <a:latin typeface="Century Gothic" pitchFamily="34" charset="0"/>
              </a:rPr>
              <a:t>Gender </a:t>
            </a:r>
          </a:p>
          <a:p>
            <a:pPr marL="860425" lvl="1" indent="-349250">
              <a:lnSpc>
                <a:spcPts val="2800"/>
              </a:lnSpc>
              <a:spcAft>
                <a:spcPts val="600"/>
              </a:spcAft>
              <a:buClr>
                <a:srgbClr val="AB2472"/>
              </a:buClr>
              <a:buFont typeface="Wingdings" panose="05000000000000000000" pitchFamily="2" charset="2"/>
              <a:buChar char="§"/>
            </a:pPr>
            <a:r>
              <a:rPr lang="en-US" spc="-50" dirty="0">
                <a:latin typeface="Century Gothic" pitchFamily="34" charset="0"/>
              </a:rPr>
              <a:t>Was the evaluator male or female?</a:t>
            </a:r>
          </a:p>
          <a:p>
            <a:pPr marL="403225" indent="-403225">
              <a:lnSpc>
                <a:spcPts val="2800"/>
              </a:lnSpc>
              <a:spcBef>
                <a:spcPts val="900"/>
              </a:spcBef>
              <a:spcAft>
                <a:spcPts val="600"/>
              </a:spcAft>
              <a:buFont typeface="+mj-lt"/>
              <a:buAutoNum type="arabicPeriod"/>
            </a:pPr>
            <a:r>
              <a:rPr lang="en-US" sz="2600" b="1" spc="-50" dirty="0">
                <a:latin typeface="Century Gothic" pitchFamily="34" charset="0"/>
              </a:rPr>
              <a:t>Experience and training </a:t>
            </a:r>
          </a:p>
          <a:p>
            <a:pPr marL="860425" lvl="1" indent="-349250">
              <a:lnSpc>
                <a:spcPts val="2800"/>
              </a:lnSpc>
              <a:spcAft>
                <a:spcPts val="600"/>
              </a:spcAft>
              <a:buClr>
                <a:srgbClr val="AB2472"/>
              </a:buClr>
              <a:buFont typeface="Wingdings" panose="05000000000000000000" pitchFamily="2" charset="2"/>
              <a:buChar char="§"/>
            </a:pPr>
            <a:r>
              <a:rPr lang="en-US" spc="-50" dirty="0">
                <a:latin typeface="Century Gothic" pitchFamily="34" charset="0"/>
              </a:rPr>
              <a:t>What experience or training did the evaluator have?</a:t>
            </a:r>
            <a:endParaRPr lang="es-MX" spc="-50" dirty="0">
              <a:latin typeface="Century Gothic" pitchFamily="34" charset="0"/>
            </a:endParaRPr>
          </a:p>
        </p:txBody>
      </p:sp>
      <p:sp>
        <p:nvSpPr>
          <p:cNvPr id="7" name="Text Placeholder 6">
            <a:extLst>
              <a:ext uri="{FF2B5EF4-FFF2-40B4-BE49-F238E27FC236}">
                <a16:creationId xmlns:a16="http://schemas.microsoft.com/office/drawing/2014/main" id="{45576401-005A-4856-B1C0-D1790F9128DB}"/>
              </a:ext>
            </a:extLst>
          </p:cNvPr>
          <p:cNvSpPr>
            <a:spLocks noGrp="1"/>
          </p:cNvSpPr>
          <p:nvPr>
            <p:ph type="body" sz="quarter" idx="11"/>
          </p:nvPr>
        </p:nvSpPr>
        <p:spPr>
          <a:xfrm>
            <a:off x="457200" y="1220186"/>
            <a:ext cx="9220199" cy="532414"/>
          </a:xfrm>
        </p:spPr>
        <p:txBody>
          <a:bodyPr/>
          <a:lstStyle/>
          <a:p>
            <a:r>
              <a:rPr lang="en-US" sz="3600" dirty="0"/>
              <a:t>About the team</a:t>
            </a:r>
          </a:p>
        </p:txBody>
      </p:sp>
    </p:spTree>
    <p:extLst>
      <p:ext uri="{BB962C8B-B14F-4D97-AF65-F5344CB8AC3E}">
        <p14:creationId xmlns:p14="http://schemas.microsoft.com/office/powerpoint/2010/main" val="1350604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5">
            <a:extLst>
              <a:ext uri="{FF2B5EF4-FFF2-40B4-BE49-F238E27FC236}">
                <a16:creationId xmlns:a16="http://schemas.microsoft.com/office/drawing/2014/main" id="{CB56702C-FC46-4DFF-9B68-78D449AA3C7C}"/>
              </a:ext>
            </a:extLst>
          </p:cNvPr>
          <p:cNvSpPr>
            <a:spLocks noGrp="1"/>
          </p:cNvSpPr>
          <p:nvPr>
            <p:ph type="title"/>
          </p:nvPr>
        </p:nvSpPr>
        <p:spPr>
          <a:xfrm>
            <a:off x="457201" y="495793"/>
            <a:ext cx="9601200" cy="875807"/>
          </a:xfrm>
        </p:spPr>
        <p:txBody>
          <a:bodyPr/>
          <a:lstStyle/>
          <a:p>
            <a:r>
              <a:rPr lang="en-US" sz="3600" spc="-140" dirty="0"/>
              <a:t>Domain 1: Evaluation team and reflexivity (2)</a:t>
            </a:r>
            <a:br>
              <a:rPr lang="en-US" sz="3600" spc="-140" dirty="0"/>
            </a:br>
            <a:endParaRPr lang="en-US" sz="3600" spc="-140" dirty="0"/>
          </a:p>
        </p:txBody>
      </p:sp>
      <p:sp>
        <p:nvSpPr>
          <p:cNvPr id="11" name="Text Placeholder 6">
            <a:extLst>
              <a:ext uri="{FF2B5EF4-FFF2-40B4-BE49-F238E27FC236}">
                <a16:creationId xmlns:a16="http://schemas.microsoft.com/office/drawing/2014/main" id="{5C9D1D8C-FCE9-4700-AB59-E02765984877}"/>
              </a:ext>
            </a:extLst>
          </p:cNvPr>
          <p:cNvSpPr>
            <a:spLocks noGrp="1"/>
          </p:cNvSpPr>
          <p:nvPr>
            <p:ph type="body" sz="quarter" idx="11"/>
          </p:nvPr>
        </p:nvSpPr>
        <p:spPr>
          <a:xfrm>
            <a:off x="457200" y="1220186"/>
            <a:ext cx="9220199" cy="532414"/>
          </a:xfrm>
        </p:spPr>
        <p:txBody>
          <a:bodyPr/>
          <a:lstStyle/>
          <a:p>
            <a:r>
              <a:rPr lang="en-US" sz="3400" dirty="0"/>
              <a:t>About the team</a:t>
            </a:r>
          </a:p>
        </p:txBody>
      </p:sp>
      <p:sp>
        <p:nvSpPr>
          <p:cNvPr id="7" name="Rectangle 6">
            <a:extLst>
              <a:ext uri="{FF2B5EF4-FFF2-40B4-BE49-F238E27FC236}">
                <a16:creationId xmlns:a16="http://schemas.microsoft.com/office/drawing/2014/main" id="{51265C5B-C10D-45D4-866C-2E41ACB0E7E7}"/>
              </a:ext>
            </a:extLst>
          </p:cNvPr>
          <p:cNvSpPr/>
          <p:nvPr/>
        </p:nvSpPr>
        <p:spPr>
          <a:xfrm>
            <a:off x="731009" y="2095993"/>
            <a:ext cx="8672579" cy="4657685"/>
          </a:xfrm>
          <a:prstGeom prst="rect">
            <a:avLst/>
          </a:prstGeom>
        </p:spPr>
        <p:txBody>
          <a:bodyPr wrap="square">
            <a:spAutoFit/>
          </a:bodyPr>
          <a:lstStyle/>
          <a:p>
            <a:pPr marL="514350" indent="-514350">
              <a:lnSpc>
                <a:spcPts val="2800"/>
              </a:lnSpc>
              <a:spcBef>
                <a:spcPts val="900"/>
              </a:spcBef>
              <a:spcAft>
                <a:spcPts val="600"/>
              </a:spcAft>
              <a:buFont typeface="+mj-lt"/>
              <a:buAutoNum type="arabicPeriod" startAt="6"/>
            </a:pPr>
            <a:r>
              <a:rPr lang="en-US" sz="2600" b="1" spc="-50" dirty="0">
                <a:latin typeface="Century Gothic" pitchFamily="34" charset="0"/>
              </a:rPr>
              <a:t>Established relationship </a:t>
            </a:r>
          </a:p>
          <a:p>
            <a:pPr marL="860425" lvl="1" indent="-349250">
              <a:lnSpc>
                <a:spcPts val="2800"/>
              </a:lnSpc>
              <a:spcAft>
                <a:spcPts val="600"/>
              </a:spcAft>
              <a:buClr>
                <a:srgbClr val="AB2472"/>
              </a:buClr>
              <a:buFont typeface="Wingdings" panose="05000000000000000000" pitchFamily="2" charset="2"/>
              <a:buChar char="§"/>
            </a:pPr>
            <a:r>
              <a:rPr lang="en-US" sz="2400" spc="-50" dirty="0">
                <a:latin typeface="Century Gothic" pitchFamily="34" charset="0"/>
              </a:rPr>
              <a:t>Was a relationship established prior to study commencement?</a:t>
            </a:r>
          </a:p>
          <a:p>
            <a:pPr marL="514350" indent="-514350">
              <a:lnSpc>
                <a:spcPts val="2800"/>
              </a:lnSpc>
              <a:spcBef>
                <a:spcPts val="900"/>
              </a:spcBef>
              <a:spcAft>
                <a:spcPts val="600"/>
              </a:spcAft>
              <a:buFont typeface="+mj-lt"/>
              <a:buAutoNum type="arabicPeriod" startAt="6"/>
            </a:pPr>
            <a:r>
              <a:rPr lang="en-US" sz="2600" b="1" spc="-50" dirty="0">
                <a:latin typeface="Century Gothic" pitchFamily="34" charset="0"/>
              </a:rPr>
              <a:t>Participant knowledge of the interviewer </a:t>
            </a:r>
          </a:p>
          <a:p>
            <a:pPr marL="860425" lvl="1" indent="-349250">
              <a:lnSpc>
                <a:spcPts val="2800"/>
              </a:lnSpc>
              <a:spcAft>
                <a:spcPts val="600"/>
              </a:spcAft>
              <a:buClr>
                <a:srgbClr val="AB2472"/>
              </a:buClr>
              <a:buFont typeface="Wingdings" panose="05000000000000000000" pitchFamily="2" charset="2"/>
              <a:buChar char="§"/>
            </a:pPr>
            <a:r>
              <a:rPr lang="en-US" sz="2400" spc="-50" dirty="0">
                <a:latin typeface="Century Gothic" pitchFamily="34" charset="0"/>
              </a:rPr>
              <a:t>What did the participants know about the evaluator (e.g., personal goals, reasons for doing the evaluation)?</a:t>
            </a:r>
          </a:p>
          <a:p>
            <a:pPr marL="514350" indent="-514350">
              <a:lnSpc>
                <a:spcPts val="2800"/>
              </a:lnSpc>
              <a:spcBef>
                <a:spcPts val="900"/>
              </a:spcBef>
              <a:spcAft>
                <a:spcPts val="600"/>
              </a:spcAft>
              <a:buFont typeface="+mj-lt"/>
              <a:buAutoNum type="arabicPeriod" startAt="6"/>
            </a:pPr>
            <a:r>
              <a:rPr lang="en-US" sz="2600" b="1" spc="-50" dirty="0">
                <a:latin typeface="Century Gothic" pitchFamily="34" charset="0"/>
              </a:rPr>
              <a:t>Interviewer characteristics  </a:t>
            </a:r>
          </a:p>
          <a:p>
            <a:pPr marL="860425" lvl="1" indent="-349250">
              <a:lnSpc>
                <a:spcPts val="2800"/>
              </a:lnSpc>
              <a:spcAft>
                <a:spcPts val="600"/>
              </a:spcAft>
              <a:buClr>
                <a:srgbClr val="AB2472"/>
              </a:buClr>
              <a:buFont typeface="Wingdings" panose="05000000000000000000" pitchFamily="2" charset="2"/>
              <a:buChar char="§"/>
            </a:pPr>
            <a:r>
              <a:rPr lang="en-US" sz="2400" spc="-50" dirty="0">
                <a:latin typeface="Century Gothic" pitchFamily="34" charset="0"/>
              </a:rPr>
              <a:t>What characteristics were reported about the interviewer/facilitator (e.g., bias, assumptions, reasons, and interests in the evaluation topic)?</a:t>
            </a:r>
            <a:endParaRPr lang="en-US" spc="-50" dirty="0">
              <a:latin typeface="Century Gothic" pitchFamily="34" charset="0"/>
            </a:endParaRPr>
          </a:p>
        </p:txBody>
      </p:sp>
    </p:spTree>
    <p:extLst>
      <p:ext uri="{BB962C8B-B14F-4D97-AF65-F5344CB8AC3E}">
        <p14:creationId xmlns:p14="http://schemas.microsoft.com/office/powerpoint/2010/main" val="2509147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5DE50B7-1F96-4B70-B3D5-9257E574C515}"/>
              </a:ext>
            </a:extLst>
          </p:cNvPr>
          <p:cNvSpPr>
            <a:spLocks noGrp="1"/>
          </p:cNvSpPr>
          <p:nvPr>
            <p:ph type="title"/>
          </p:nvPr>
        </p:nvSpPr>
        <p:spPr/>
        <p:txBody>
          <a:bodyPr/>
          <a:lstStyle/>
          <a:p>
            <a:r>
              <a:rPr lang="en-US" dirty="0"/>
              <a:t>Domain 2: Study design</a:t>
            </a:r>
          </a:p>
        </p:txBody>
      </p:sp>
      <p:sp>
        <p:nvSpPr>
          <p:cNvPr id="4" name="3 Marcador de texto"/>
          <p:cNvSpPr>
            <a:spLocks noGrp="1"/>
          </p:cNvSpPr>
          <p:nvPr>
            <p:ph type="body" sz="quarter" idx="11"/>
          </p:nvPr>
        </p:nvSpPr>
        <p:spPr/>
        <p:txBody>
          <a:bodyPr/>
          <a:lstStyle/>
          <a:p>
            <a:r>
              <a:rPr lang="en-US" dirty="0"/>
              <a:t>Theoretical framework</a:t>
            </a:r>
          </a:p>
        </p:txBody>
      </p:sp>
      <p:sp>
        <p:nvSpPr>
          <p:cNvPr id="8" name="Rectangle 7">
            <a:extLst>
              <a:ext uri="{FF2B5EF4-FFF2-40B4-BE49-F238E27FC236}">
                <a16:creationId xmlns:a16="http://schemas.microsoft.com/office/drawing/2014/main" id="{3AD4BC85-1D15-4D3E-8BC2-32C8EEED1466}"/>
              </a:ext>
            </a:extLst>
          </p:cNvPr>
          <p:cNvSpPr/>
          <p:nvPr/>
        </p:nvSpPr>
        <p:spPr>
          <a:xfrm>
            <a:off x="1143000" y="2438400"/>
            <a:ext cx="7772400" cy="3772828"/>
          </a:xfrm>
          <a:prstGeom prst="rect">
            <a:avLst/>
          </a:prstGeom>
        </p:spPr>
        <p:txBody>
          <a:bodyPr wrap="square">
            <a:spAutoFit/>
          </a:bodyPr>
          <a:lstStyle/>
          <a:p>
            <a:pPr marL="576263" lvl="0" indent="-576263">
              <a:lnSpc>
                <a:spcPts val="2800"/>
              </a:lnSpc>
              <a:spcBef>
                <a:spcPts val="900"/>
              </a:spcBef>
              <a:spcAft>
                <a:spcPts val="1200"/>
              </a:spcAft>
              <a:buFont typeface="+mj-lt"/>
              <a:buAutoNum type="arabicPeriod" startAt="9"/>
            </a:pPr>
            <a:r>
              <a:rPr lang="en-US" sz="2800" b="1" spc="-50" dirty="0">
                <a:solidFill>
                  <a:prstClr val="black"/>
                </a:solidFill>
                <a:latin typeface="Century Gothic" pitchFamily="34" charset="0"/>
              </a:rPr>
              <a:t>Methodological orientation and theory  </a:t>
            </a:r>
          </a:p>
          <a:p>
            <a:pPr marL="860425" lvl="1" indent="-349250">
              <a:lnSpc>
                <a:spcPts val="2800"/>
              </a:lnSpc>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What methodological orientation was stated to underpin the study?</a:t>
            </a:r>
          </a:p>
          <a:p>
            <a:pPr marL="576263" lvl="0" indent="-576263">
              <a:lnSpc>
                <a:spcPts val="2800"/>
              </a:lnSpc>
              <a:spcBef>
                <a:spcPts val="900"/>
              </a:spcBef>
              <a:spcAft>
                <a:spcPts val="1200"/>
              </a:spcAft>
              <a:buFont typeface="+mj-lt"/>
              <a:buAutoNum type="arabicPeriod" startAt="9"/>
            </a:pPr>
            <a:r>
              <a:rPr lang="en-US" sz="2800" b="1" spc="-50" dirty="0">
                <a:solidFill>
                  <a:prstClr val="black"/>
                </a:solidFill>
                <a:latin typeface="Century Gothic" pitchFamily="34" charset="0"/>
              </a:rPr>
              <a:t>Sampling</a:t>
            </a:r>
            <a:r>
              <a:rPr lang="en-US" sz="2600" b="1" spc="-50" dirty="0">
                <a:solidFill>
                  <a:prstClr val="black"/>
                </a:solidFill>
                <a:latin typeface="Century Gothic" pitchFamily="34" charset="0"/>
              </a:rPr>
              <a:t>  </a:t>
            </a:r>
          </a:p>
          <a:p>
            <a:pPr marL="860425" lvl="1" indent="-349250">
              <a:lnSpc>
                <a:spcPts val="2800"/>
              </a:lnSpc>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Why and how were participants selected? </a:t>
            </a:r>
          </a:p>
          <a:p>
            <a:pPr marL="860425" lvl="1" indent="-349250">
              <a:lnSpc>
                <a:spcPts val="2800"/>
              </a:lnSpc>
              <a:spcAft>
                <a:spcPts val="600"/>
              </a:spcAft>
              <a:buClr>
                <a:srgbClr val="AB2472"/>
              </a:buClr>
              <a:buFont typeface="Wingdings" panose="05000000000000000000" pitchFamily="2" charset="2"/>
              <a:buChar char="§"/>
            </a:pPr>
            <a:r>
              <a:rPr lang="en-US" sz="2600" spc="-50" dirty="0">
                <a:solidFill>
                  <a:prstClr val="black"/>
                </a:solidFill>
                <a:latin typeface="Century Gothic" pitchFamily="34" charset="0"/>
              </a:rPr>
              <a:t>e.g., purposive, convenience, consecutive, snowball</a:t>
            </a:r>
          </a:p>
          <a:p>
            <a:pPr marL="860425" lvl="1" indent="-349250">
              <a:lnSpc>
                <a:spcPts val="2800"/>
              </a:lnSpc>
              <a:spcAft>
                <a:spcPts val="600"/>
              </a:spcAft>
              <a:buClr>
                <a:srgbClr val="AB2472"/>
              </a:buClr>
              <a:buFont typeface="Wingdings" panose="05000000000000000000" pitchFamily="2" charset="2"/>
              <a:buChar char="§"/>
            </a:pPr>
            <a:endParaRPr lang="en-US" sz="2400" spc="-50" dirty="0">
              <a:solidFill>
                <a:prstClr val="black"/>
              </a:solidFill>
              <a:latin typeface="Century Gothic" pitchFamily="34" charset="0"/>
            </a:endParaRPr>
          </a:p>
        </p:txBody>
      </p:sp>
    </p:spTree>
    <p:extLst>
      <p:ext uri="{BB962C8B-B14F-4D97-AF65-F5344CB8AC3E}">
        <p14:creationId xmlns:p14="http://schemas.microsoft.com/office/powerpoint/2010/main" val="210856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03C854AC-8144-414B-87EA-F78A9F3DBC26}"/>
              </a:ext>
            </a:extLst>
          </p:cNvPr>
          <p:cNvSpPr>
            <a:spLocks noGrp="1"/>
          </p:cNvSpPr>
          <p:nvPr>
            <p:ph type="title"/>
          </p:nvPr>
        </p:nvSpPr>
        <p:spPr/>
        <p:txBody>
          <a:bodyPr/>
          <a:lstStyle/>
          <a:p>
            <a:r>
              <a:rPr lang="en-US" dirty="0"/>
              <a:t>Domain 2: Study design</a:t>
            </a:r>
          </a:p>
        </p:txBody>
      </p:sp>
      <p:sp>
        <p:nvSpPr>
          <p:cNvPr id="12" name="Text Placeholder 11">
            <a:extLst>
              <a:ext uri="{FF2B5EF4-FFF2-40B4-BE49-F238E27FC236}">
                <a16:creationId xmlns:a16="http://schemas.microsoft.com/office/drawing/2014/main" id="{DA38BBC1-F9C4-4D4C-9754-31E726A07A4C}"/>
              </a:ext>
            </a:extLst>
          </p:cNvPr>
          <p:cNvSpPr>
            <a:spLocks noGrp="1"/>
          </p:cNvSpPr>
          <p:nvPr>
            <p:ph type="body" sz="quarter" idx="11"/>
          </p:nvPr>
        </p:nvSpPr>
        <p:spPr>
          <a:xfrm>
            <a:off x="561844" y="1091205"/>
            <a:ext cx="8582155" cy="837214"/>
          </a:xfrm>
        </p:spPr>
        <p:txBody>
          <a:bodyPr/>
          <a:lstStyle/>
          <a:p>
            <a:r>
              <a:rPr lang="en-US" dirty="0"/>
              <a:t>Methods: Participant selection</a:t>
            </a:r>
          </a:p>
          <a:p>
            <a:endParaRPr lang="en-US" dirty="0"/>
          </a:p>
        </p:txBody>
      </p:sp>
      <p:sp>
        <p:nvSpPr>
          <p:cNvPr id="6" name="Rectangle 5">
            <a:extLst>
              <a:ext uri="{FF2B5EF4-FFF2-40B4-BE49-F238E27FC236}">
                <a16:creationId xmlns:a16="http://schemas.microsoft.com/office/drawing/2014/main" id="{5210782F-DA24-4812-99D3-0B8837140D35}"/>
              </a:ext>
            </a:extLst>
          </p:cNvPr>
          <p:cNvSpPr/>
          <p:nvPr/>
        </p:nvSpPr>
        <p:spPr>
          <a:xfrm>
            <a:off x="992769" y="2209800"/>
            <a:ext cx="8456031" cy="4324261"/>
          </a:xfrm>
          <a:prstGeom prst="rect">
            <a:avLst/>
          </a:prstGeom>
        </p:spPr>
        <p:txBody>
          <a:bodyPr wrap="square">
            <a:spAutoFit/>
          </a:bodyPr>
          <a:lstStyle/>
          <a:p>
            <a:pPr marL="576263" lvl="0" indent="-576263">
              <a:lnSpc>
                <a:spcPts val="2800"/>
              </a:lnSpc>
              <a:spcBef>
                <a:spcPts val="900"/>
              </a:spcBef>
              <a:spcAft>
                <a:spcPts val="600"/>
              </a:spcAft>
              <a:buFont typeface="+mj-lt"/>
              <a:buAutoNum type="arabicPeriod" startAt="11"/>
            </a:pPr>
            <a:r>
              <a:rPr lang="en-US" sz="2800" b="1" spc="-50" dirty="0">
                <a:solidFill>
                  <a:prstClr val="black"/>
                </a:solidFill>
                <a:latin typeface="Century Gothic" pitchFamily="34" charset="0"/>
              </a:rPr>
              <a:t>Method of approach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How were participants approached? (e.g., face-to-face, telephone, mail, email)</a:t>
            </a:r>
          </a:p>
          <a:p>
            <a:pPr marL="576263" lvl="0" indent="-576263">
              <a:lnSpc>
                <a:spcPts val="2800"/>
              </a:lnSpc>
              <a:spcBef>
                <a:spcPts val="900"/>
              </a:spcBef>
              <a:spcAft>
                <a:spcPts val="600"/>
              </a:spcAft>
              <a:buFont typeface="+mj-lt"/>
              <a:buAutoNum type="arabicPeriod" startAt="11"/>
            </a:pPr>
            <a:r>
              <a:rPr lang="en-US" sz="2800" b="1" spc="-50" dirty="0">
                <a:solidFill>
                  <a:prstClr val="black"/>
                </a:solidFill>
                <a:latin typeface="Century Gothic" pitchFamily="34" charset="0"/>
              </a:rPr>
              <a:t>Sample size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Why and how many participants were in </a:t>
            </a:r>
            <a:br>
              <a:rPr lang="en-US" sz="2600" spc="-50" dirty="0">
                <a:solidFill>
                  <a:prstClr val="black"/>
                </a:solidFill>
                <a:latin typeface="Century Gothic" pitchFamily="34" charset="0"/>
              </a:rPr>
            </a:br>
            <a:r>
              <a:rPr lang="en-US" sz="2600" spc="-50" dirty="0">
                <a:solidFill>
                  <a:prstClr val="black"/>
                </a:solidFill>
                <a:latin typeface="Century Gothic" pitchFamily="34" charset="0"/>
              </a:rPr>
              <a:t>the study?</a:t>
            </a:r>
          </a:p>
          <a:p>
            <a:pPr marL="576263" lvl="0" indent="-576263">
              <a:lnSpc>
                <a:spcPts val="2800"/>
              </a:lnSpc>
              <a:spcBef>
                <a:spcPts val="900"/>
              </a:spcBef>
              <a:spcAft>
                <a:spcPts val="600"/>
              </a:spcAft>
              <a:buFont typeface="+mj-lt"/>
              <a:buAutoNum type="arabicPeriod" startAt="11"/>
            </a:pPr>
            <a:r>
              <a:rPr lang="en-US" sz="2800" b="1" spc="-50" dirty="0">
                <a:solidFill>
                  <a:prstClr val="black"/>
                </a:solidFill>
                <a:latin typeface="Century Gothic" pitchFamily="34" charset="0"/>
              </a:rPr>
              <a:t>Nonparticipation </a:t>
            </a:r>
          </a:p>
          <a:p>
            <a:pPr marL="860425" lvl="1" indent="-349250">
              <a:lnSpc>
                <a:spcPts val="2800"/>
              </a:lnSpc>
              <a:spcBef>
                <a:spcPts val="600"/>
              </a:spcBef>
              <a:spcAft>
                <a:spcPts val="600"/>
              </a:spcAft>
              <a:buClr>
                <a:srgbClr val="AB2472"/>
              </a:buClr>
              <a:buFont typeface="Wingdings" panose="05000000000000000000" pitchFamily="2" charset="2"/>
              <a:buChar char="§"/>
            </a:pPr>
            <a:r>
              <a:rPr lang="en-US" sz="2600" spc="-50" dirty="0">
                <a:solidFill>
                  <a:prstClr val="black"/>
                </a:solidFill>
                <a:latin typeface="Century Gothic" pitchFamily="34" charset="0"/>
              </a:rPr>
              <a:t>How many people refused to participate </a:t>
            </a:r>
            <a:br>
              <a:rPr lang="en-US" sz="2600" spc="-50" dirty="0">
                <a:solidFill>
                  <a:prstClr val="black"/>
                </a:solidFill>
                <a:latin typeface="Century Gothic" pitchFamily="34" charset="0"/>
              </a:rPr>
            </a:br>
            <a:r>
              <a:rPr lang="en-US" sz="2600" spc="-50" dirty="0">
                <a:solidFill>
                  <a:prstClr val="black"/>
                </a:solidFill>
                <a:latin typeface="Century Gothic" pitchFamily="34" charset="0"/>
              </a:rPr>
              <a:t>or dropped out? Reasons?</a:t>
            </a:r>
            <a:endParaRPr lang="en-US" sz="2400" spc="-50" dirty="0">
              <a:solidFill>
                <a:prstClr val="black"/>
              </a:solidFill>
              <a:latin typeface="Century Gothic" pitchFamily="34" charset="0"/>
            </a:endParaRPr>
          </a:p>
        </p:txBody>
      </p:sp>
    </p:spTree>
    <p:extLst>
      <p:ext uri="{BB962C8B-B14F-4D97-AF65-F5344CB8AC3E}">
        <p14:creationId xmlns:p14="http://schemas.microsoft.com/office/powerpoint/2010/main" val="1133863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E1475BD-C6B5-4203-8188-77E222FAEF57}"/>
              </a:ext>
            </a:extLst>
          </p:cNvPr>
          <p:cNvSpPr/>
          <p:nvPr/>
        </p:nvSpPr>
        <p:spPr>
          <a:xfrm>
            <a:off x="914400" y="2133600"/>
            <a:ext cx="8724024" cy="5504071"/>
          </a:xfrm>
          <a:prstGeom prst="rect">
            <a:avLst/>
          </a:prstGeom>
        </p:spPr>
        <p:txBody>
          <a:bodyPr wrap="square">
            <a:spAutoFit/>
          </a:bodyPr>
          <a:lstStyle/>
          <a:p>
            <a:pPr marL="576263" lvl="0" indent="-576263">
              <a:lnSpc>
                <a:spcPts val="2800"/>
              </a:lnSpc>
              <a:spcBef>
                <a:spcPts val="900"/>
              </a:spcBef>
              <a:spcAft>
                <a:spcPts val="600"/>
              </a:spcAft>
              <a:buFont typeface="+mj-lt"/>
              <a:buAutoNum type="arabicPeriod" startAt="14"/>
            </a:pPr>
            <a:r>
              <a:rPr lang="en-US" sz="2800" b="1" spc="-50" dirty="0">
                <a:solidFill>
                  <a:prstClr val="black"/>
                </a:solidFill>
                <a:latin typeface="Century Gothic" pitchFamily="34" charset="0"/>
              </a:rPr>
              <a:t>Setting of data collection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Where was the data collected? (e.g., home, clinic, workplace)</a:t>
            </a:r>
          </a:p>
          <a:p>
            <a:pPr marL="576263" lvl="0" indent="-576263">
              <a:lnSpc>
                <a:spcPts val="2800"/>
              </a:lnSpc>
              <a:spcBef>
                <a:spcPts val="900"/>
              </a:spcBef>
              <a:spcAft>
                <a:spcPts val="600"/>
              </a:spcAft>
              <a:buFont typeface="+mj-lt"/>
              <a:buAutoNum type="arabicPeriod" startAt="14"/>
            </a:pPr>
            <a:r>
              <a:rPr lang="en-US" sz="2800" b="1" spc="-50" dirty="0">
                <a:solidFill>
                  <a:prstClr val="black"/>
                </a:solidFill>
                <a:latin typeface="Century Gothic" pitchFamily="34" charset="0"/>
              </a:rPr>
              <a:t>Presence of non-participants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Was anyone else present besides the participants and evaluators?</a:t>
            </a:r>
          </a:p>
          <a:p>
            <a:pPr marL="576263" lvl="0" indent="-576263">
              <a:lnSpc>
                <a:spcPts val="2800"/>
              </a:lnSpc>
              <a:spcBef>
                <a:spcPts val="900"/>
              </a:spcBef>
              <a:spcAft>
                <a:spcPts val="600"/>
              </a:spcAft>
              <a:buFont typeface="+mj-lt"/>
              <a:buAutoNum type="arabicPeriod" startAt="14"/>
            </a:pPr>
            <a:r>
              <a:rPr lang="en-US" sz="2800" b="1" spc="-50" dirty="0">
                <a:solidFill>
                  <a:prstClr val="black"/>
                </a:solidFill>
                <a:latin typeface="Century Gothic" pitchFamily="34" charset="0"/>
              </a:rPr>
              <a:t>Description of sample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What are the important characteristics </a:t>
            </a:r>
            <a:br>
              <a:rPr lang="en-US" sz="2600" spc="-50" dirty="0">
                <a:solidFill>
                  <a:prstClr val="black"/>
                </a:solidFill>
                <a:latin typeface="Century Gothic" pitchFamily="34" charset="0"/>
              </a:rPr>
            </a:br>
            <a:r>
              <a:rPr lang="en-US" sz="2600" spc="-50" dirty="0">
                <a:solidFill>
                  <a:prstClr val="black"/>
                </a:solidFill>
                <a:latin typeface="Century Gothic" pitchFamily="34" charset="0"/>
              </a:rPr>
              <a:t>of the sample?</a:t>
            </a:r>
          </a:p>
          <a:p>
            <a:pPr marL="860425" lvl="1" indent="-349250">
              <a:lnSpc>
                <a:spcPts val="2800"/>
              </a:lnSpc>
              <a:spcBef>
                <a:spcPts val="600"/>
              </a:spcBef>
              <a:spcAft>
                <a:spcPts val="1200"/>
              </a:spcAft>
              <a:buClr>
                <a:srgbClr val="AB2472"/>
              </a:buClr>
              <a:buFont typeface="Wingdings" panose="05000000000000000000" pitchFamily="2" charset="2"/>
              <a:buChar char="§"/>
            </a:pPr>
            <a:endParaRPr lang="en-US" sz="2600" spc="-50" dirty="0">
              <a:solidFill>
                <a:prstClr val="black"/>
              </a:solidFill>
              <a:latin typeface="Century Gothic" pitchFamily="34" charset="0"/>
            </a:endParaRPr>
          </a:p>
          <a:p>
            <a:pPr marL="860425" lvl="1" indent="-349250">
              <a:lnSpc>
                <a:spcPts val="2800"/>
              </a:lnSpc>
              <a:spcBef>
                <a:spcPts val="600"/>
              </a:spcBef>
              <a:spcAft>
                <a:spcPts val="1200"/>
              </a:spcAft>
              <a:buClr>
                <a:srgbClr val="AB2472"/>
              </a:buClr>
              <a:buFont typeface="Wingdings" panose="05000000000000000000" pitchFamily="2" charset="2"/>
              <a:buChar char="§"/>
            </a:pPr>
            <a:endParaRPr lang="en-US" sz="2600" spc="-50" dirty="0">
              <a:solidFill>
                <a:prstClr val="black"/>
              </a:solidFill>
              <a:latin typeface="Century Gothic" pitchFamily="34" charset="0"/>
            </a:endParaRPr>
          </a:p>
        </p:txBody>
      </p:sp>
      <p:sp>
        <p:nvSpPr>
          <p:cNvPr id="14" name="Text Placeholder 13">
            <a:extLst>
              <a:ext uri="{FF2B5EF4-FFF2-40B4-BE49-F238E27FC236}">
                <a16:creationId xmlns:a16="http://schemas.microsoft.com/office/drawing/2014/main" id="{943E3B32-11F7-4B6F-A8CF-3F3FE09637B6}"/>
              </a:ext>
            </a:extLst>
          </p:cNvPr>
          <p:cNvSpPr>
            <a:spLocks noGrp="1"/>
          </p:cNvSpPr>
          <p:nvPr>
            <p:ph type="body" sz="quarter" idx="11"/>
          </p:nvPr>
        </p:nvSpPr>
        <p:spPr/>
        <p:txBody>
          <a:bodyPr/>
          <a:lstStyle/>
          <a:p>
            <a:r>
              <a:rPr lang="en-US" dirty="0"/>
              <a:t>Methods: Setting</a:t>
            </a:r>
          </a:p>
        </p:txBody>
      </p:sp>
      <p:sp>
        <p:nvSpPr>
          <p:cNvPr id="15" name="Title 10">
            <a:extLst>
              <a:ext uri="{FF2B5EF4-FFF2-40B4-BE49-F238E27FC236}">
                <a16:creationId xmlns:a16="http://schemas.microsoft.com/office/drawing/2014/main" id="{20ED233E-ECEE-4711-82C2-8A40771E3F22}"/>
              </a:ext>
            </a:extLst>
          </p:cNvPr>
          <p:cNvSpPr>
            <a:spLocks noGrp="1"/>
          </p:cNvSpPr>
          <p:nvPr>
            <p:ph type="title"/>
          </p:nvPr>
        </p:nvSpPr>
        <p:spPr>
          <a:xfrm>
            <a:off x="561845" y="366812"/>
            <a:ext cx="8724024" cy="1143000"/>
          </a:xfrm>
        </p:spPr>
        <p:txBody>
          <a:bodyPr/>
          <a:lstStyle/>
          <a:p>
            <a:r>
              <a:rPr lang="en-US" dirty="0"/>
              <a:t>Domain 2: Study design</a:t>
            </a:r>
          </a:p>
        </p:txBody>
      </p:sp>
    </p:spTree>
    <p:extLst>
      <p:ext uri="{BB962C8B-B14F-4D97-AF65-F5344CB8AC3E}">
        <p14:creationId xmlns:p14="http://schemas.microsoft.com/office/powerpoint/2010/main" val="213999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quarter" idx="11"/>
          </p:nvPr>
        </p:nvSpPr>
        <p:spPr>
          <a:xfrm>
            <a:off x="561845" y="1091205"/>
            <a:ext cx="8429754" cy="837214"/>
          </a:xfrm>
        </p:spPr>
        <p:txBody>
          <a:bodyPr/>
          <a:lstStyle/>
          <a:p>
            <a:r>
              <a:rPr lang="en-US" dirty="0"/>
              <a:t>Methods: Data collection</a:t>
            </a:r>
          </a:p>
        </p:txBody>
      </p:sp>
      <p:sp>
        <p:nvSpPr>
          <p:cNvPr id="8" name="Title 10">
            <a:extLst>
              <a:ext uri="{FF2B5EF4-FFF2-40B4-BE49-F238E27FC236}">
                <a16:creationId xmlns:a16="http://schemas.microsoft.com/office/drawing/2014/main" id="{70597B4D-E0C3-4C18-9F91-7237F1453215}"/>
              </a:ext>
            </a:extLst>
          </p:cNvPr>
          <p:cNvSpPr>
            <a:spLocks noGrp="1"/>
          </p:cNvSpPr>
          <p:nvPr>
            <p:ph type="title"/>
          </p:nvPr>
        </p:nvSpPr>
        <p:spPr>
          <a:xfrm>
            <a:off x="561845" y="366812"/>
            <a:ext cx="8724024" cy="837214"/>
          </a:xfrm>
        </p:spPr>
        <p:txBody>
          <a:bodyPr/>
          <a:lstStyle/>
          <a:p>
            <a:r>
              <a:rPr lang="en-US" dirty="0"/>
              <a:t>Domain 2: Study design</a:t>
            </a:r>
          </a:p>
        </p:txBody>
      </p:sp>
      <p:sp>
        <p:nvSpPr>
          <p:cNvPr id="9" name="Rectangle 8">
            <a:extLst>
              <a:ext uri="{FF2B5EF4-FFF2-40B4-BE49-F238E27FC236}">
                <a16:creationId xmlns:a16="http://schemas.microsoft.com/office/drawing/2014/main" id="{08E2ABFD-6303-40F3-B900-6171DC33F11E}"/>
              </a:ext>
            </a:extLst>
          </p:cNvPr>
          <p:cNvSpPr/>
          <p:nvPr/>
        </p:nvSpPr>
        <p:spPr>
          <a:xfrm>
            <a:off x="914400" y="2002001"/>
            <a:ext cx="8219068" cy="5465599"/>
          </a:xfrm>
          <a:prstGeom prst="rect">
            <a:avLst/>
          </a:prstGeom>
        </p:spPr>
        <p:txBody>
          <a:bodyPr wrap="square">
            <a:spAutoFit/>
          </a:bodyPr>
          <a:lstStyle/>
          <a:p>
            <a:pPr marL="576263" lvl="0" indent="-576263">
              <a:lnSpc>
                <a:spcPts val="2800"/>
              </a:lnSpc>
              <a:spcBef>
                <a:spcPts val="900"/>
              </a:spcBef>
              <a:spcAft>
                <a:spcPts val="600"/>
              </a:spcAft>
              <a:buFont typeface="+mj-lt"/>
              <a:buAutoNum type="arabicPeriod" startAt="17"/>
            </a:pPr>
            <a:r>
              <a:rPr lang="en-US" sz="2800" b="1" spc="-50" dirty="0">
                <a:solidFill>
                  <a:prstClr val="black"/>
                </a:solidFill>
                <a:latin typeface="Century Gothic" pitchFamily="34" charset="0"/>
              </a:rPr>
              <a:t>Interview guide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Were questions, prompts, guides provided by the authors? Was it pilot tested?</a:t>
            </a:r>
          </a:p>
          <a:p>
            <a:pPr marL="576263" lvl="0" indent="-576263">
              <a:lnSpc>
                <a:spcPts val="2800"/>
              </a:lnSpc>
              <a:spcBef>
                <a:spcPts val="900"/>
              </a:spcBef>
              <a:spcAft>
                <a:spcPts val="600"/>
              </a:spcAft>
              <a:buFont typeface="+mj-lt"/>
              <a:buAutoNum type="arabicPeriod" startAt="17"/>
            </a:pPr>
            <a:r>
              <a:rPr lang="en-US" sz="2800" b="1" spc="-50" dirty="0">
                <a:solidFill>
                  <a:prstClr val="black"/>
                </a:solidFill>
                <a:latin typeface="Century Gothic" pitchFamily="34" charset="0"/>
              </a:rPr>
              <a:t>Repeated interviews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Were repeated interviews carried out?</a:t>
            </a:r>
          </a:p>
          <a:p>
            <a:pPr marL="576263" lvl="0" indent="-576263">
              <a:lnSpc>
                <a:spcPts val="2800"/>
              </a:lnSpc>
              <a:spcBef>
                <a:spcPts val="900"/>
              </a:spcBef>
              <a:spcAft>
                <a:spcPts val="600"/>
              </a:spcAft>
              <a:buFont typeface="+mj-lt"/>
              <a:buAutoNum type="arabicPeriod" startAt="17"/>
            </a:pPr>
            <a:r>
              <a:rPr lang="en-US" sz="2800" b="1" spc="-50" dirty="0">
                <a:solidFill>
                  <a:prstClr val="black"/>
                </a:solidFill>
                <a:latin typeface="Century Gothic" pitchFamily="34" charset="0"/>
              </a:rPr>
              <a:t>Audio/visual recording </a:t>
            </a:r>
          </a:p>
          <a:p>
            <a:pPr marL="860425" lvl="1" indent="-349250">
              <a:lnSpc>
                <a:spcPts val="2800"/>
              </a:lnSpc>
              <a:spcBef>
                <a:spcPts val="600"/>
              </a:spcBef>
              <a:spcAft>
                <a:spcPts val="600"/>
              </a:spcAft>
              <a:buClr>
                <a:srgbClr val="AB2472"/>
              </a:buClr>
              <a:buFont typeface="Wingdings" panose="05000000000000000000" pitchFamily="2" charset="2"/>
              <a:buChar char="§"/>
            </a:pPr>
            <a:r>
              <a:rPr lang="en-US" sz="2600" spc="-50" dirty="0">
                <a:solidFill>
                  <a:prstClr val="black"/>
                </a:solidFill>
                <a:latin typeface="Century Gothic" pitchFamily="34" charset="0"/>
              </a:rPr>
              <a:t>Did the evaluators use audio or visual recording to collect the data?</a:t>
            </a:r>
          </a:p>
          <a:p>
            <a:pPr marL="576263" lvl="0" indent="-576263">
              <a:lnSpc>
                <a:spcPts val="2800"/>
              </a:lnSpc>
              <a:spcBef>
                <a:spcPts val="900"/>
              </a:spcBef>
              <a:spcAft>
                <a:spcPts val="600"/>
              </a:spcAft>
              <a:buFont typeface="+mj-lt"/>
              <a:buAutoNum type="arabicPeriod" startAt="17"/>
            </a:pPr>
            <a:r>
              <a:rPr lang="en-US" sz="2800" b="1" spc="-50" dirty="0">
                <a:solidFill>
                  <a:prstClr val="black"/>
                </a:solidFill>
                <a:latin typeface="Century Gothic" pitchFamily="34" charset="0"/>
              </a:rPr>
              <a:t>Field notes </a:t>
            </a:r>
          </a:p>
          <a:p>
            <a:pPr marL="860425" lvl="1" indent="-349250">
              <a:lnSpc>
                <a:spcPts val="28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Were field notes made during and/or after </a:t>
            </a:r>
            <a:br>
              <a:rPr lang="en-US" sz="2600" spc="-50" dirty="0">
                <a:solidFill>
                  <a:prstClr val="black"/>
                </a:solidFill>
                <a:latin typeface="Century Gothic" pitchFamily="34" charset="0"/>
              </a:rPr>
            </a:br>
            <a:r>
              <a:rPr lang="en-US" sz="2600" spc="-50" dirty="0">
                <a:solidFill>
                  <a:prstClr val="black"/>
                </a:solidFill>
                <a:latin typeface="Century Gothic" pitchFamily="34" charset="0"/>
              </a:rPr>
              <a:t>the interview or focus group?</a:t>
            </a:r>
          </a:p>
        </p:txBody>
      </p:sp>
    </p:spTree>
    <p:extLst>
      <p:ext uri="{BB962C8B-B14F-4D97-AF65-F5344CB8AC3E}">
        <p14:creationId xmlns:p14="http://schemas.microsoft.com/office/powerpoint/2010/main" val="10538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F233A33D-0161-4675-84DD-E25DEDFACB3A}"/>
              </a:ext>
            </a:extLst>
          </p:cNvPr>
          <p:cNvSpPr>
            <a:spLocks noGrp="1"/>
          </p:cNvSpPr>
          <p:nvPr>
            <p:ph type="body" sz="quarter" idx="11"/>
          </p:nvPr>
        </p:nvSpPr>
        <p:spPr>
          <a:xfrm>
            <a:off x="561844" y="1091205"/>
            <a:ext cx="8277355" cy="837214"/>
          </a:xfrm>
        </p:spPr>
        <p:txBody>
          <a:bodyPr/>
          <a:lstStyle/>
          <a:p>
            <a:r>
              <a:rPr lang="en-US" dirty="0"/>
              <a:t>Methods: Data collection</a:t>
            </a:r>
          </a:p>
          <a:p>
            <a:endParaRPr lang="en-US" dirty="0"/>
          </a:p>
        </p:txBody>
      </p:sp>
      <p:sp>
        <p:nvSpPr>
          <p:cNvPr id="5" name="Rectangle 4">
            <a:extLst>
              <a:ext uri="{FF2B5EF4-FFF2-40B4-BE49-F238E27FC236}">
                <a16:creationId xmlns:a16="http://schemas.microsoft.com/office/drawing/2014/main" id="{559EA029-40A2-4F6E-9B34-2ED99A004970}"/>
              </a:ext>
            </a:extLst>
          </p:cNvPr>
          <p:cNvSpPr/>
          <p:nvPr/>
        </p:nvSpPr>
        <p:spPr>
          <a:xfrm>
            <a:off x="1066800" y="2286000"/>
            <a:ext cx="8082644" cy="4346896"/>
          </a:xfrm>
          <a:prstGeom prst="rect">
            <a:avLst/>
          </a:prstGeom>
        </p:spPr>
        <p:txBody>
          <a:bodyPr wrap="square">
            <a:spAutoFit/>
          </a:bodyPr>
          <a:lstStyle/>
          <a:p>
            <a:pPr marL="576263" lvl="0" indent="-576263">
              <a:lnSpc>
                <a:spcPts val="3200"/>
              </a:lnSpc>
              <a:spcBef>
                <a:spcPts val="900"/>
              </a:spcBef>
              <a:spcAft>
                <a:spcPts val="600"/>
              </a:spcAft>
              <a:buFont typeface="+mj-lt"/>
              <a:buAutoNum type="arabicPeriod" startAt="21"/>
            </a:pPr>
            <a:r>
              <a:rPr lang="en-US" sz="2800" b="1" dirty="0">
                <a:solidFill>
                  <a:prstClr val="black"/>
                </a:solidFill>
                <a:latin typeface="Century Gothic" pitchFamily="34" charset="0"/>
              </a:rPr>
              <a:t>Duration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What was the duration of the interviews </a:t>
            </a:r>
            <a:br>
              <a:rPr lang="en-US" sz="2600" dirty="0">
                <a:solidFill>
                  <a:prstClr val="black"/>
                </a:solidFill>
                <a:latin typeface="Century Gothic" pitchFamily="34" charset="0"/>
              </a:rPr>
            </a:br>
            <a:r>
              <a:rPr lang="en-US" sz="2600" dirty="0">
                <a:solidFill>
                  <a:prstClr val="black"/>
                </a:solidFill>
                <a:latin typeface="Century Gothic" pitchFamily="34" charset="0"/>
              </a:rPr>
              <a:t>or focus group?</a:t>
            </a:r>
          </a:p>
          <a:p>
            <a:pPr marL="576263" lvl="0" indent="-576263">
              <a:lnSpc>
                <a:spcPts val="3200"/>
              </a:lnSpc>
              <a:spcBef>
                <a:spcPts val="900"/>
              </a:spcBef>
              <a:spcAft>
                <a:spcPts val="600"/>
              </a:spcAft>
              <a:buFont typeface="+mj-lt"/>
              <a:buAutoNum type="arabicPeriod" startAt="21"/>
            </a:pPr>
            <a:r>
              <a:rPr lang="en-US" sz="2800" b="1" dirty="0">
                <a:solidFill>
                  <a:prstClr val="black"/>
                </a:solidFill>
                <a:latin typeface="Century Gothic" pitchFamily="34" charset="0"/>
              </a:rPr>
              <a:t>Data saturation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Was data saturation discussed?</a:t>
            </a:r>
          </a:p>
          <a:p>
            <a:pPr marL="576263" lvl="0" indent="-576263">
              <a:lnSpc>
                <a:spcPts val="3200"/>
              </a:lnSpc>
              <a:spcBef>
                <a:spcPts val="900"/>
              </a:spcBef>
              <a:spcAft>
                <a:spcPts val="600"/>
              </a:spcAft>
              <a:buFont typeface="+mj-lt"/>
              <a:buAutoNum type="arabicPeriod" startAt="21"/>
            </a:pPr>
            <a:r>
              <a:rPr lang="en-US" sz="2800" b="1" dirty="0">
                <a:solidFill>
                  <a:prstClr val="black"/>
                </a:solidFill>
                <a:latin typeface="Century Gothic" pitchFamily="34" charset="0"/>
              </a:rPr>
              <a:t>Transcripts returned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Were transcripts returned to participants </a:t>
            </a:r>
            <a:br>
              <a:rPr lang="en-US" sz="2600" dirty="0">
                <a:solidFill>
                  <a:prstClr val="black"/>
                </a:solidFill>
                <a:latin typeface="Century Gothic" pitchFamily="34" charset="0"/>
              </a:rPr>
            </a:br>
            <a:r>
              <a:rPr lang="en-US" sz="2600" dirty="0">
                <a:solidFill>
                  <a:prstClr val="black"/>
                </a:solidFill>
                <a:latin typeface="Century Gothic" pitchFamily="34" charset="0"/>
              </a:rPr>
              <a:t>for comment and/or correction?</a:t>
            </a:r>
          </a:p>
        </p:txBody>
      </p:sp>
      <p:sp>
        <p:nvSpPr>
          <p:cNvPr id="12" name="Title 10">
            <a:extLst>
              <a:ext uri="{FF2B5EF4-FFF2-40B4-BE49-F238E27FC236}">
                <a16:creationId xmlns:a16="http://schemas.microsoft.com/office/drawing/2014/main" id="{6835D32C-3ACF-483B-942B-86045C6579A2}"/>
              </a:ext>
            </a:extLst>
          </p:cNvPr>
          <p:cNvSpPr>
            <a:spLocks noGrp="1"/>
          </p:cNvSpPr>
          <p:nvPr>
            <p:ph type="title"/>
          </p:nvPr>
        </p:nvSpPr>
        <p:spPr>
          <a:xfrm>
            <a:off x="561845" y="366812"/>
            <a:ext cx="8724024" cy="837214"/>
          </a:xfrm>
        </p:spPr>
        <p:txBody>
          <a:bodyPr/>
          <a:lstStyle/>
          <a:p>
            <a:r>
              <a:rPr lang="en-US" dirty="0"/>
              <a:t>Domain 2: Study design</a:t>
            </a:r>
          </a:p>
        </p:txBody>
      </p:sp>
    </p:spTree>
    <p:extLst>
      <p:ext uri="{BB962C8B-B14F-4D97-AF65-F5344CB8AC3E}">
        <p14:creationId xmlns:p14="http://schemas.microsoft.com/office/powerpoint/2010/main" val="3927382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2B6D4CA8-CAC7-4B49-862F-695204AEAD86}"/>
              </a:ext>
            </a:extLst>
          </p:cNvPr>
          <p:cNvSpPr>
            <a:spLocks noGrp="1"/>
          </p:cNvSpPr>
          <p:nvPr>
            <p:ph type="title"/>
          </p:nvPr>
        </p:nvSpPr>
        <p:spPr>
          <a:xfrm>
            <a:off x="561844" y="366812"/>
            <a:ext cx="10791955" cy="1143000"/>
          </a:xfrm>
        </p:spPr>
        <p:txBody>
          <a:bodyPr/>
          <a:lstStyle/>
          <a:p>
            <a:r>
              <a:rPr lang="en-US" sz="4400" dirty="0"/>
              <a:t>Domain 3: Analysis and findings</a:t>
            </a:r>
          </a:p>
        </p:txBody>
      </p:sp>
      <p:sp>
        <p:nvSpPr>
          <p:cNvPr id="11" name="Text Placeholder 10">
            <a:extLst>
              <a:ext uri="{FF2B5EF4-FFF2-40B4-BE49-F238E27FC236}">
                <a16:creationId xmlns:a16="http://schemas.microsoft.com/office/drawing/2014/main" id="{151B272D-30F1-4E82-B6AF-DA9D67447DE6}"/>
              </a:ext>
            </a:extLst>
          </p:cNvPr>
          <p:cNvSpPr>
            <a:spLocks noGrp="1"/>
          </p:cNvSpPr>
          <p:nvPr>
            <p:ph type="body" sz="quarter" idx="11"/>
          </p:nvPr>
        </p:nvSpPr>
        <p:spPr/>
        <p:txBody>
          <a:bodyPr/>
          <a:lstStyle/>
          <a:p>
            <a:r>
              <a:rPr lang="en-US" sz="4000" dirty="0"/>
              <a:t>Data analysis</a:t>
            </a:r>
          </a:p>
        </p:txBody>
      </p:sp>
      <p:sp>
        <p:nvSpPr>
          <p:cNvPr id="5" name="Rectangle 4">
            <a:extLst>
              <a:ext uri="{FF2B5EF4-FFF2-40B4-BE49-F238E27FC236}">
                <a16:creationId xmlns:a16="http://schemas.microsoft.com/office/drawing/2014/main" id="{D314004E-E4EC-4FE3-AFB2-A72BB193D455}"/>
              </a:ext>
            </a:extLst>
          </p:cNvPr>
          <p:cNvSpPr/>
          <p:nvPr/>
        </p:nvSpPr>
        <p:spPr>
          <a:xfrm>
            <a:off x="1387927" y="2209800"/>
            <a:ext cx="8082644" cy="4346896"/>
          </a:xfrm>
          <a:prstGeom prst="rect">
            <a:avLst/>
          </a:prstGeom>
        </p:spPr>
        <p:txBody>
          <a:bodyPr wrap="square">
            <a:spAutoFit/>
          </a:bodyPr>
          <a:lstStyle/>
          <a:p>
            <a:pPr marL="576263" lvl="0" indent="-576263">
              <a:lnSpc>
                <a:spcPts val="3200"/>
              </a:lnSpc>
              <a:spcBef>
                <a:spcPts val="900"/>
              </a:spcBef>
              <a:spcAft>
                <a:spcPts val="600"/>
              </a:spcAft>
              <a:buFont typeface="+mj-lt"/>
              <a:buAutoNum type="arabicPeriod" startAt="24"/>
            </a:pPr>
            <a:r>
              <a:rPr lang="en-US" sz="2800" b="1" dirty="0">
                <a:solidFill>
                  <a:prstClr val="black"/>
                </a:solidFill>
                <a:latin typeface="Century Gothic" pitchFamily="34" charset="0"/>
              </a:rPr>
              <a:t>Number of data coders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How many data coders coded the data?</a:t>
            </a:r>
          </a:p>
          <a:p>
            <a:pPr marL="576263" lvl="0" indent="-576263">
              <a:lnSpc>
                <a:spcPts val="3200"/>
              </a:lnSpc>
              <a:spcBef>
                <a:spcPts val="900"/>
              </a:spcBef>
              <a:spcAft>
                <a:spcPts val="600"/>
              </a:spcAft>
              <a:buFont typeface="+mj-lt"/>
              <a:buAutoNum type="arabicPeriod" startAt="24"/>
            </a:pPr>
            <a:r>
              <a:rPr lang="en-US" sz="2800" b="1" dirty="0">
                <a:solidFill>
                  <a:prstClr val="black"/>
                </a:solidFill>
                <a:latin typeface="Century Gothic" pitchFamily="34" charset="0"/>
              </a:rPr>
              <a:t>Description of the coding tree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Did authors provide a description of the coding tree?</a:t>
            </a:r>
          </a:p>
          <a:p>
            <a:pPr marL="576263" lvl="0" indent="-576263">
              <a:lnSpc>
                <a:spcPts val="3200"/>
              </a:lnSpc>
              <a:spcBef>
                <a:spcPts val="900"/>
              </a:spcBef>
              <a:spcAft>
                <a:spcPts val="600"/>
              </a:spcAft>
              <a:buFont typeface="+mj-lt"/>
              <a:buAutoNum type="arabicPeriod" startAt="24"/>
            </a:pPr>
            <a:r>
              <a:rPr lang="en-US" sz="2800" b="1" dirty="0">
                <a:solidFill>
                  <a:prstClr val="black"/>
                </a:solidFill>
                <a:latin typeface="Century Gothic" pitchFamily="34" charset="0"/>
              </a:rPr>
              <a:t>Derivation of themes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Were themes identified in advance </a:t>
            </a:r>
            <a:br>
              <a:rPr lang="en-US" sz="2600" dirty="0">
                <a:solidFill>
                  <a:prstClr val="black"/>
                </a:solidFill>
                <a:latin typeface="Century Gothic" pitchFamily="34" charset="0"/>
              </a:rPr>
            </a:br>
            <a:r>
              <a:rPr lang="en-US" sz="2600" dirty="0">
                <a:solidFill>
                  <a:prstClr val="black"/>
                </a:solidFill>
                <a:latin typeface="Century Gothic" pitchFamily="34" charset="0"/>
              </a:rPr>
              <a:t>or derived from the data?</a:t>
            </a:r>
          </a:p>
        </p:txBody>
      </p:sp>
    </p:spTree>
    <p:extLst>
      <p:ext uri="{BB962C8B-B14F-4D97-AF65-F5344CB8AC3E}">
        <p14:creationId xmlns:p14="http://schemas.microsoft.com/office/powerpoint/2010/main" val="3278250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9">
            <a:extLst>
              <a:ext uri="{FF2B5EF4-FFF2-40B4-BE49-F238E27FC236}">
                <a16:creationId xmlns:a16="http://schemas.microsoft.com/office/drawing/2014/main" id="{53719B71-24E1-4100-A97C-0AC7097798C6}"/>
              </a:ext>
            </a:extLst>
          </p:cNvPr>
          <p:cNvSpPr>
            <a:spLocks noGrp="1"/>
          </p:cNvSpPr>
          <p:nvPr>
            <p:ph type="title"/>
          </p:nvPr>
        </p:nvSpPr>
        <p:spPr>
          <a:xfrm>
            <a:off x="561844" y="366812"/>
            <a:ext cx="10791955" cy="1143000"/>
          </a:xfrm>
        </p:spPr>
        <p:txBody>
          <a:bodyPr/>
          <a:lstStyle/>
          <a:p>
            <a:r>
              <a:rPr lang="en-US" sz="4400" spc="-100" dirty="0"/>
              <a:t>Domain 3: Analysis and findings (2)</a:t>
            </a:r>
          </a:p>
        </p:txBody>
      </p:sp>
      <p:sp>
        <p:nvSpPr>
          <p:cNvPr id="14" name="Text Placeholder 10">
            <a:extLst>
              <a:ext uri="{FF2B5EF4-FFF2-40B4-BE49-F238E27FC236}">
                <a16:creationId xmlns:a16="http://schemas.microsoft.com/office/drawing/2014/main" id="{573F5C59-7781-4C22-AFAA-EF6674FD51CF}"/>
              </a:ext>
            </a:extLst>
          </p:cNvPr>
          <p:cNvSpPr>
            <a:spLocks noGrp="1"/>
          </p:cNvSpPr>
          <p:nvPr>
            <p:ph type="body" sz="quarter" idx="11"/>
          </p:nvPr>
        </p:nvSpPr>
        <p:spPr>
          <a:xfrm>
            <a:off x="561845" y="1091205"/>
            <a:ext cx="6629400" cy="837214"/>
          </a:xfrm>
        </p:spPr>
        <p:txBody>
          <a:bodyPr/>
          <a:lstStyle/>
          <a:p>
            <a:r>
              <a:rPr lang="en-US" sz="4000" dirty="0"/>
              <a:t>Data analysis</a:t>
            </a:r>
          </a:p>
        </p:txBody>
      </p:sp>
      <p:sp>
        <p:nvSpPr>
          <p:cNvPr id="15" name="Rectangle 14">
            <a:extLst>
              <a:ext uri="{FF2B5EF4-FFF2-40B4-BE49-F238E27FC236}">
                <a16:creationId xmlns:a16="http://schemas.microsoft.com/office/drawing/2014/main" id="{DEB4591F-7BFB-4802-8AE0-58D4672604A4}"/>
              </a:ext>
            </a:extLst>
          </p:cNvPr>
          <p:cNvSpPr/>
          <p:nvPr/>
        </p:nvSpPr>
        <p:spPr>
          <a:xfrm>
            <a:off x="1066800" y="2334717"/>
            <a:ext cx="8610600" cy="3102965"/>
          </a:xfrm>
          <a:prstGeom prst="rect">
            <a:avLst/>
          </a:prstGeom>
        </p:spPr>
        <p:txBody>
          <a:bodyPr wrap="square">
            <a:spAutoFit/>
          </a:bodyPr>
          <a:lstStyle/>
          <a:p>
            <a:pPr marL="576263" lvl="0" indent="-576263">
              <a:lnSpc>
                <a:spcPts val="3200"/>
              </a:lnSpc>
              <a:spcBef>
                <a:spcPts val="900"/>
              </a:spcBef>
              <a:spcAft>
                <a:spcPts val="600"/>
              </a:spcAft>
              <a:buFont typeface="+mj-lt"/>
              <a:buAutoNum type="arabicPeriod" startAt="27"/>
            </a:pPr>
            <a:r>
              <a:rPr lang="en-US" sz="2800" b="1" dirty="0">
                <a:solidFill>
                  <a:prstClr val="black"/>
                </a:solidFill>
                <a:latin typeface="Century Gothic" pitchFamily="34" charset="0"/>
              </a:rPr>
              <a:t>Software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What software, if applicable, was used </a:t>
            </a:r>
            <a:br>
              <a:rPr lang="en-US" sz="2600" dirty="0">
                <a:solidFill>
                  <a:prstClr val="black"/>
                </a:solidFill>
                <a:latin typeface="Century Gothic" pitchFamily="34" charset="0"/>
              </a:rPr>
            </a:br>
            <a:r>
              <a:rPr lang="en-US" sz="2600" dirty="0">
                <a:solidFill>
                  <a:prstClr val="black"/>
                </a:solidFill>
                <a:latin typeface="Century Gothic" pitchFamily="34" charset="0"/>
              </a:rPr>
              <a:t>to manage the data?</a:t>
            </a:r>
          </a:p>
          <a:p>
            <a:pPr marL="576263" lvl="0" indent="-576263">
              <a:lnSpc>
                <a:spcPts val="3200"/>
              </a:lnSpc>
              <a:spcBef>
                <a:spcPts val="900"/>
              </a:spcBef>
              <a:spcAft>
                <a:spcPts val="600"/>
              </a:spcAft>
              <a:buFont typeface="+mj-lt"/>
              <a:buAutoNum type="arabicPeriod" startAt="27"/>
            </a:pPr>
            <a:r>
              <a:rPr lang="en-US" sz="2800" b="1" dirty="0">
                <a:solidFill>
                  <a:prstClr val="black"/>
                </a:solidFill>
                <a:latin typeface="Century Gothic" pitchFamily="34" charset="0"/>
              </a:rPr>
              <a:t>Participant checking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dirty="0">
                <a:solidFill>
                  <a:prstClr val="black"/>
                </a:solidFill>
                <a:latin typeface="Century Gothic" pitchFamily="34" charset="0"/>
              </a:rPr>
              <a:t>Did participants provide feedback </a:t>
            </a:r>
            <a:br>
              <a:rPr lang="en-US" sz="2600" dirty="0">
                <a:solidFill>
                  <a:prstClr val="black"/>
                </a:solidFill>
                <a:latin typeface="Century Gothic" pitchFamily="34" charset="0"/>
              </a:rPr>
            </a:br>
            <a:r>
              <a:rPr lang="en-US" sz="2600" dirty="0">
                <a:solidFill>
                  <a:prstClr val="black"/>
                </a:solidFill>
                <a:latin typeface="Century Gothic" pitchFamily="34" charset="0"/>
              </a:rPr>
              <a:t>on the findings?</a:t>
            </a:r>
          </a:p>
        </p:txBody>
      </p:sp>
    </p:spTree>
    <p:extLst>
      <p:ext uri="{BB962C8B-B14F-4D97-AF65-F5344CB8AC3E}">
        <p14:creationId xmlns:p14="http://schemas.microsoft.com/office/powerpoint/2010/main" val="121074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quarter" idx="11"/>
          </p:nvPr>
        </p:nvSpPr>
        <p:spPr/>
        <p:txBody>
          <a:bodyPr/>
          <a:lstStyle/>
          <a:p>
            <a:r>
              <a:rPr lang="en-US" sz="4000" dirty="0"/>
              <a:t>Reporting</a:t>
            </a:r>
            <a:endParaRPr lang="en-US" dirty="0"/>
          </a:p>
        </p:txBody>
      </p:sp>
      <p:sp>
        <p:nvSpPr>
          <p:cNvPr id="7" name="Title 9">
            <a:extLst>
              <a:ext uri="{FF2B5EF4-FFF2-40B4-BE49-F238E27FC236}">
                <a16:creationId xmlns:a16="http://schemas.microsoft.com/office/drawing/2014/main" id="{619CAD03-6D84-4968-AA27-6893E3F22768}"/>
              </a:ext>
            </a:extLst>
          </p:cNvPr>
          <p:cNvSpPr>
            <a:spLocks noGrp="1"/>
          </p:cNvSpPr>
          <p:nvPr>
            <p:ph type="title"/>
          </p:nvPr>
        </p:nvSpPr>
        <p:spPr>
          <a:xfrm>
            <a:off x="561845" y="366812"/>
            <a:ext cx="9115556" cy="837214"/>
          </a:xfrm>
        </p:spPr>
        <p:txBody>
          <a:bodyPr/>
          <a:lstStyle/>
          <a:p>
            <a:r>
              <a:rPr lang="en-US" sz="4400" dirty="0"/>
              <a:t>Domain 3: Analysis and findings</a:t>
            </a:r>
          </a:p>
        </p:txBody>
      </p:sp>
      <p:sp>
        <p:nvSpPr>
          <p:cNvPr id="8" name="Rectangle 7">
            <a:extLst>
              <a:ext uri="{FF2B5EF4-FFF2-40B4-BE49-F238E27FC236}">
                <a16:creationId xmlns:a16="http://schemas.microsoft.com/office/drawing/2014/main" id="{98B74165-5AA2-463E-B105-BC91465DC533}"/>
              </a:ext>
            </a:extLst>
          </p:cNvPr>
          <p:cNvSpPr/>
          <p:nvPr/>
        </p:nvSpPr>
        <p:spPr>
          <a:xfrm>
            <a:off x="609600" y="1849638"/>
            <a:ext cx="9601200" cy="5770362"/>
          </a:xfrm>
          <a:prstGeom prst="rect">
            <a:avLst/>
          </a:prstGeom>
        </p:spPr>
        <p:txBody>
          <a:bodyPr wrap="square">
            <a:spAutoFit/>
          </a:bodyPr>
          <a:lstStyle/>
          <a:p>
            <a:pPr marL="576263" lvl="0" indent="-576263">
              <a:lnSpc>
                <a:spcPts val="3200"/>
              </a:lnSpc>
              <a:spcBef>
                <a:spcPts val="900"/>
              </a:spcBef>
              <a:spcAft>
                <a:spcPts val="600"/>
              </a:spcAft>
              <a:buFont typeface="+mj-lt"/>
              <a:buAutoNum type="arabicPeriod" startAt="29"/>
            </a:pPr>
            <a:r>
              <a:rPr lang="en-US" sz="2800" b="1" spc="-50" dirty="0">
                <a:solidFill>
                  <a:prstClr val="black"/>
                </a:solidFill>
                <a:latin typeface="Century Gothic" pitchFamily="34" charset="0"/>
              </a:rPr>
              <a:t>Quotations presented </a:t>
            </a:r>
          </a:p>
          <a:p>
            <a:pPr marL="860425" lvl="1" indent="-349250">
              <a:lnSpc>
                <a:spcPts val="3200"/>
              </a:lnSpc>
              <a:spcBef>
                <a:spcPts val="600"/>
              </a:spcBef>
              <a:spcAft>
                <a:spcPts val="600"/>
              </a:spcAft>
              <a:buClr>
                <a:srgbClr val="AB2472"/>
              </a:buClr>
              <a:buFont typeface="Wingdings" panose="05000000000000000000" pitchFamily="2" charset="2"/>
              <a:buChar char="§"/>
            </a:pPr>
            <a:r>
              <a:rPr lang="en-US" sz="2600" spc="-50" dirty="0">
                <a:solidFill>
                  <a:prstClr val="black"/>
                </a:solidFill>
                <a:latin typeface="Century Gothic" pitchFamily="34" charset="0"/>
              </a:rPr>
              <a:t>Were participant quotations presented to illustrate </a:t>
            </a:r>
            <a:br>
              <a:rPr lang="en-US" sz="2600" spc="-50" dirty="0">
                <a:solidFill>
                  <a:prstClr val="black"/>
                </a:solidFill>
                <a:latin typeface="Century Gothic" pitchFamily="34" charset="0"/>
              </a:rPr>
            </a:br>
            <a:r>
              <a:rPr lang="en-US" sz="2600" spc="-50" dirty="0">
                <a:solidFill>
                  <a:prstClr val="black"/>
                </a:solidFill>
                <a:latin typeface="Century Gothic" pitchFamily="34" charset="0"/>
              </a:rPr>
              <a:t>the themes/findings? Was each quotation identified?</a:t>
            </a:r>
          </a:p>
          <a:p>
            <a:pPr marL="576263" lvl="0" indent="-576263">
              <a:lnSpc>
                <a:spcPts val="3200"/>
              </a:lnSpc>
              <a:spcBef>
                <a:spcPts val="900"/>
              </a:spcBef>
              <a:spcAft>
                <a:spcPts val="600"/>
              </a:spcAft>
              <a:buFont typeface="+mj-lt"/>
              <a:buAutoNum type="arabicPeriod" startAt="29"/>
            </a:pPr>
            <a:r>
              <a:rPr lang="en-US" sz="2800" b="1" spc="-50" dirty="0">
                <a:solidFill>
                  <a:prstClr val="black"/>
                </a:solidFill>
                <a:latin typeface="Century Gothic" pitchFamily="34" charset="0"/>
              </a:rPr>
              <a:t>Data and findings consistent </a:t>
            </a:r>
          </a:p>
          <a:p>
            <a:pPr marL="860425" lvl="1" indent="-349250">
              <a:lnSpc>
                <a:spcPts val="3200"/>
              </a:lnSpc>
              <a:spcBef>
                <a:spcPts val="600"/>
              </a:spcBef>
              <a:spcAft>
                <a:spcPts val="600"/>
              </a:spcAft>
              <a:buClr>
                <a:srgbClr val="AB2472"/>
              </a:buClr>
              <a:buFont typeface="Wingdings" panose="05000000000000000000" pitchFamily="2" charset="2"/>
              <a:buChar char="§"/>
            </a:pPr>
            <a:r>
              <a:rPr lang="en-US" sz="2600" spc="-50" dirty="0">
                <a:solidFill>
                  <a:prstClr val="black"/>
                </a:solidFill>
                <a:latin typeface="Century Gothic" pitchFamily="34" charset="0"/>
              </a:rPr>
              <a:t>Was there consistency between the presented </a:t>
            </a:r>
            <a:br>
              <a:rPr lang="en-US" sz="2600" spc="-50" dirty="0">
                <a:solidFill>
                  <a:prstClr val="black"/>
                </a:solidFill>
                <a:latin typeface="Century Gothic" pitchFamily="34" charset="0"/>
              </a:rPr>
            </a:br>
            <a:r>
              <a:rPr lang="en-US" sz="2600" spc="-50" dirty="0">
                <a:solidFill>
                  <a:prstClr val="black"/>
                </a:solidFill>
                <a:latin typeface="Century Gothic" pitchFamily="34" charset="0"/>
              </a:rPr>
              <a:t>data and the findings?</a:t>
            </a:r>
          </a:p>
          <a:p>
            <a:pPr marL="576263" lvl="0" indent="-576263">
              <a:lnSpc>
                <a:spcPts val="3200"/>
              </a:lnSpc>
              <a:spcBef>
                <a:spcPts val="900"/>
              </a:spcBef>
              <a:spcAft>
                <a:spcPts val="600"/>
              </a:spcAft>
              <a:buFont typeface="+mj-lt"/>
              <a:buAutoNum type="arabicPeriod" startAt="29"/>
            </a:pPr>
            <a:r>
              <a:rPr lang="en-US" sz="2800" b="1" spc="-50" dirty="0">
                <a:solidFill>
                  <a:prstClr val="black"/>
                </a:solidFill>
                <a:latin typeface="Century Gothic" pitchFamily="34" charset="0"/>
              </a:rPr>
              <a:t>Clarity of major themes </a:t>
            </a:r>
          </a:p>
          <a:p>
            <a:pPr marL="860425" lvl="1" indent="-349250">
              <a:lnSpc>
                <a:spcPts val="3200"/>
              </a:lnSpc>
              <a:spcBef>
                <a:spcPts val="600"/>
              </a:spcBef>
              <a:spcAft>
                <a:spcPts val="600"/>
              </a:spcAft>
              <a:buClr>
                <a:srgbClr val="AB2472"/>
              </a:buClr>
              <a:buFont typeface="Wingdings" panose="05000000000000000000" pitchFamily="2" charset="2"/>
              <a:buChar char="§"/>
            </a:pPr>
            <a:r>
              <a:rPr lang="en-US" sz="2600" spc="-50" dirty="0">
                <a:solidFill>
                  <a:prstClr val="black"/>
                </a:solidFill>
                <a:latin typeface="Century Gothic" pitchFamily="34" charset="0"/>
              </a:rPr>
              <a:t>Were major themes clearly presented in the findings?</a:t>
            </a:r>
          </a:p>
          <a:p>
            <a:pPr marL="576263" lvl="0" indent="-576263">
              <a:lnSpc>
                <a:spcPts val="3200"/>
              </a:lnSpc>
              <a:spcBef>
                <a:spcPts val="900"/>
              </a:spcBef>
              <a:spcAft>
                <a:spcPts val="600"/>
              </a:spcAft>
              <a:buFont typeface="+mj-lt"/>
              <a:buAutoNum type="arabicPeriod" startAt="29"/>
            </a:pPr>
            <a:r>
              <a:rPr lang="en-US" sz="2800" b="1" spc="-50" dirty="0">
                <a:solidFill>
                  <a:prstClr val="black"/>
                </a:solidFill>
                <a:latin typeface="Century Gothic" pitchFamily="34" charset="0"/>
              </a:rPr>
              <a:t>Clarity of minor themes </a:t>
            </a:r>
          </a:p>
          <a:p>
            <a:pPr marL="860425" lvl="1" indent="-349250">
              <a:lnSpc>
                <a:spcPts val="3200"/>
              </a:lnSpc>
              <a:spcBef>
                <a:spcPts val="600"/>
              </a:spcBef>
              <a:spcAft>
                <a:spcPts val="1200"/>
              </a:spcAft>
              <a:buClr>
                <a:srgbClr val="AB2472"/>
              </a:buClr>
              <a:buFont typeface="Wingdings" panose="05000000000000000000" pitchFamily="2" charset="2"/>
              <a:buChar char="§"/>
            </a:pPr>
            <a:r>
              <a:rPr lang="en-US" sz="2600" spc="-50" dirty="0">
                <a:solidFill>
                  <a:prstClr val="black"/>
                </a:solidFill>
                <a:latin typeface="Century Gothic" pitchFamily="34" charset="0"/>
              </a:rPr>
              <a:t>Is there a description of diverse cases, or discussion </a:t>
            </a:r>
            <a:br>
              <a:rPr lang="en-US" sz="2600" spc="-50" dirty="0">
                <a:solidFill>
                  <a:prstClr val="black"/>
                </a:solidFill>
                <a:latin typeface="Century Gothic" pitchFamily="34" charset="0"/>
              </a:rPr>
            </a:br>
            <a:r>
              <a:rPr lang="en-US" sz="2600" spc="-50" dirty="0">
                <a:solidFill>
                  <a:prstClr val="black"/>
                </a:solidFill>
                <a:latin typeface="Century Gothic" pitchFamily="34" charset="0"/>
              </a:rPr>
              <a:t>of minor themes?</a:t>
            </a:r>
          </a:p>
        </p:txBody>
      </p:sp>
    </p:spTree>
    <p:extLst>
      <p:ext uri="{BB962C8B-B14F-4D97-AF65-F5344CB8AC3E}">
        <p14:creationId xmlns:p14="http://schemas.microsoft.com/office/powerpoint/2010/main" val="421722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076" name="Picture 4" descr="Image result for teamwork">
            <a:extLst>
              <a:ext uri="{FF2B5EF4-FFF2-40B4-BE49-F238E27FC236}">
                <a16:creationId xmlns:a16="http://schemas.microsoft.com/office/drawing/2014/main" id="{9C53D823-296F-4B0D-BDD8-B3E76BDD6D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669" r="11354"/>
          <a:stretch/>
        </p:blipFill>
        <p:spPr bwMode="auto">
          <a:xfrm>
            <a:off x="20" y="10"/>
            <a:ext cx="6216071" cy="7772390"/>
          </a:xfrm>
          <a:prstGeom prst="rect">
            <a:avLst/>
          </a:prstGeom>
          <a:noFill/>
          <a:extLst>
            <a:ext uri="{909E8E84-426E-40DD-AFC4-6F175D3DCCD1}">
              <a14:hiddenFill xmlns:a14="http://schemas.microsoft.com/office/drawing/2010/main">
                <a:solidFill>
                  <a:srgbClr val="FFFFFF"/>
                </a:solidFill>
              </a14:hiddenFill>
            </a:ext>
          </a:extLst>
        </p:spPr>
      </p:pic>
      <p:sp>
        <p:nvSpPr>
          <p:cNvPr id="192" name="Rectangle 191">
            <a:extLst>
              <a:ext uri="{FF2B5EF4-FFF2-40B4-BE49-F238E27FC236}">
                <a16:creationId xmlns:a16="http://schemas.microsoft.com/office/drawing/2014/main" id="{98663357-1843-42BB-BC09-EACA8E00E5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6091" y="0"/>
            <a:ext cx="3842309" cy="7772400"/>
          </a:xfrm>
          <a:prstGeom prst="rect">
            <a:avLst/>
          </a:prstGeom>
          <a:solidFill>
            <a:srgbClr val="3A3C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 Título"/>
          <p:cNvSpPr>
            <a:spLocks noGrp="1"/>
          </p:cNvSpPr>
          <p:nvPr>
            <p:ph type="title"/>
          </p:nvPr>
        </p:nvSpPr>
        <p:spPr>
          <a:xfrm>
            <a:off x="6553200" y="725425"/>
            <a:ext cx="3276600" cy="5956079"/>
          </a:xfrm>
        </p:spPr>
        <p:txBody>
          <a:bodyPr vert="horz" lIns="91440" tIns="45720" rIns="91440" bIns="45720" rtlCol="0" anchor="ctr">
            <a:normAutofit/>
          </a:bodyPr>
          <a:lstStyle/>
          <a:p>
            <a:pPr algn="l" rtl="0">
              <a:lnSpc>
                <a:spcPct val="90000"/>
              </a:lnSpc>
              <a:spcBef>
                <a:spcPct val="0"/>
              </a:spcBef>
            </a:pPr>
            <a:r>
              <a:rPr lang="en-US" sz="4000" kern="1200" dirty="0">
                <a:solidFill>
                  <a:srgbClr val="FFFFFF"/>
                </a:solidFill>
              </a:rPr>
              <a:t>Activity 1: </a:t>
            </a:r>
            <a:r>
              <a:rPr lang="en-US" sz="4000" b="0" kern="1200" dirty="0">
                <a:solidFill>
                  <a:srgbClr val="FFFFFF"/>
                </a:solidFill>
              </a:rPr>
              <a:t>Evaluate </a:t>
            </a:r>
            <a:br>
              <a:rPr lang="en-US" sz="4000" b="0" kern="1200" dirty="0">
                <a:solidFill>
                  <a:srgbClr val="FFFFFF"/>
                </a:solidFill>
              </a:rPr>
            </a:br>
            <a:r>
              <a:rPr lang="en-US" sz="4000" b="0" kern="1200" dirty="0">
                <a:solidFill>
                  <a:srgbClr val="FFFFFF"/>
                </a:solidFill>
              </a:rPr>
              <a:t>a Report (1)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5A09D07-8FA0-4DDA-891C-E8F16270C498}"/>
              </a:ext>
            </a:extLst>
          </p:cNvPr>
          <p:cNvSpPr>
            <a:spLocks noGrp="1"/>
          </p:cNvSpPr>
          <p:nvPr>
            <p:ph type="title"/>
          </p:nvPr>
        </p:nvSpPr>
        <p:spPr>
          <a:xfrm>
            <a:off x="561844" y="366812"/>
            <a:ext cx="10106155" cy="1143000"/>
          </a:xfrm>
        </p:spPr>
        <p:txBody>
          <a:bodyPr/>
          <a:lstStyle/>
          <a:p>
            <a:r>
              <a:rPr lang="en-US" sz="4400" spc="-100" dirty="0"/>
              <a:t>Activity 1: Evaluate a report (2)</a:t>
            </a:r>
          </a:p>
        </p:txBody>
      </p:sp>
      <p:sp>
        <p:nvSpPr>
          <p:cNvPr id="8" name="Text Placeholder 7">
            <a:extLst>
              <a:ext uri="{FF2B5EF4-FFF2-40B4-BE49-F238E27FC236}">
                <a16:creationId xmlns:a16="http://schemas.microsoft.com/office/drawing/2014/main" id="{B3E395D9-F9EE-453F-A249-9254A5C4DC92}"/>
              </a:ext>
            </a:extLst>
          </p:cNvPr>
          <p:cNvSpPr>
            <a:spLocks noGrp="1"/>
          </p:cNvSpPr>
          <p:nvPr>
            <p:ph type="body" sz="quarter" idx="11"/>
          </p:nvPr>
        </p:nvSpPr>
        <p:spPr>
          <a:xfrm>
            <a:off x="561844" y="1091205"/>
            <a:ext cx="9496555" cy="837214"/>
          </a:xfrm>
        </p:spPr>
        <p:txBody>
          <a:bodyPr/>
          <a:lstStyle/>
          <a:p>
            <a:r>
              <a:rPr lang="en-US" sz="4000" dirty="0"/>
              <a:t>In groups of four, review the report</a:t>
            </a:r>
          </a:p>
          <a:p>
            <a:endParaRPr lang="en-US" dirty="0"/>
          </a:p>
        </p:txBody>
      </p:sp>
      <p:sp>
        <p:nvSpPr>
          <p:cNvPr id="4" name="Rectangle 3">
            <a:extLst>
              <a:ext uri="{FF2B5EF4-FFF2-40B4-BE49-F238E27FC236}">
                <a16:creationId xmlns:a16="http://schemas.microsoft.com/office/drawing/2014/main" id="{0485D823-7FAF-44E5-8132-02822E8CE43E}"/>
              </a:ext>
            </a:extLst>
          </p:cNvPr>
          <p:cNvSpPr/>
          <p:nvPr/>
        </p:nvSpPr>
        <p:spPr>
          <a:xfrm>
            <a:off x="762000" y="2057400"/>
            <a:ext cx="8823960" cy="5170646"/>
          </a:xfrm>
          <a:prstGeom prst="rect">
            <a:avLst/>
          </a:prstGeom>
        </p:spPr>
        <p:txBody>
          <a:bodyPr wrap="square">
            <a:spAutoFit/>
          </a:bodyPr>
          <a:lstStyle/>
          <a:p>
            <a:pPr marL="514350" indent="-514350">
              <a:spcAft>
                <a:spcPts val="1200"/>
              </a:spcAft>
              <a:buFont typeface="+mj-lt"/>
              <a:buAutoNum type="arabicPeriod"/>
            </a:pPr>
            <a:r>
              <a:rPr lang="en-US" sz="3200" dirty="0">
                <a:latin typeface="Century Gothic" panose="020B0502020202020204" pitchFamily="34" charset="0"/>
              </a:rPr>
              <a:t>Individually, answer these questions for your assigned domain (10 mins.):</a:t>
            </a:r>
          </a:p>
          <a:p>
            <a:pPr marL="1092200" lvl="1" indent="-406400">
              <a:spcAft>
                <a:spcPts val="1200"/>
              </a:spcAft>
              <a:buClr>
                <a:srgbClr val="AB2472"/>
              </a:buClr>
              <a:buFont typeface="Wingdings" panose="05000000000000000000" pitchFamily="2" charset="2"/>
              <a:buChar char="§"/>
            </a:pPr>
            <a:r>
              <a:rPr lang="en-US" sz="3000" dirty="0">
                <a:latin typeface="Century Gothic" panose="020B0502020202020204" pitchFamily="34" charset="0"/>
              </a:rPr>
              <a:t>Is your assigned domain addressed?</a:t>
            </a:r>
          </a:p>
          <a:p>
            <a:pPr marL="1092200" lvl="1" indent="-406400">
              <a:spcAft>
                <a:spcPts val="1200"/>
              </a:spcAft>
              <a:buClr>
                <a:srgbClr val="AB2472"/>
              </a:buClr>
              <a:buFont typeface="Wingdings" panose="05000000000000000000" pitchFamily="2" charset="2"/>
              <a:buChar char="§"/>
            </a:pPr>
            <a:r>
              <a:rPr lang="en-US" sz="3000" dirty="0">
                <a:latin typeface="Century Gothic" panose="020B0502020202020204" pitchFamily="34" charset="0"/>
              </a:rPr>
              <a:t>How are qualitative results presented, and what evidence supports them?</a:t>
            </a:r>
          </a:p>
          <a:p>
            <a:pPr marL="362797" indent="-514350">
              <a:spcAft>
                <a:spcPts val="1200"/>
              </a:spcAft>
              <a:buFont typeface="+mj-lt"/>
              <a:buAutoNum type="arabicPeriod"/>
            </a:pPr>
            <a:r>
              <a:rPr lang="en-US" sz="3200" dirty="0">
                <a:latin typeface="Century Gothic" panose="020B0502020202020204" pitchFamily="34" charset="0"/>
              </a:rPr>
              <a:t>In your group, share opinions on answers </a:t>
            </a:r>
            <a:br>
              <a:rPr lang="en-US" sz="3200" dirty="0">
                <a:latin typeface="Century Gothic" panose="020B0502020202020204" pitchFamily="34" charset="0"/>
              </a:rPr>
            </a:br>
            <a:r>
              <a:rPr lang="en-US" sz="3200" dirty="0">
                <a:latin typeface="Century Gothic" panose="020B0502020202020204" pitchFamily="34" charset="0"/>
              </a:rPr>
              <a:t> (10 mins.)</a:t>
            </a:r>
          </a:p>
          <a:p>
            <a:pPr marL="362797" indent="-514350">
              <a:spcAft>
                <a:spcPts val="1200"/>
              </a:spcAft>
              <a:buFont typeface="+mj-lt"/>
              <a:buAutoNum type="arabicPeriod"/>
            </a:pPr>
            <a:r>
              <a:rPr lang="en-US" sz="3200" dirty="0">
                <a:latin typeface="Century Gothic" panose="020B0502020202020204" pitchFamily="34" charset="0"/>
              </a:rPr>
              <a:t>Plenary discussion (15 mins.)</a:t>
            </a:r>
          </a:p>
          <a:p>
            <a:pPr marL="1092200" lvl="1" indent="-406400">
              <a:spcAft>
                <a:spcPts val="1200"/>
              </a:spcAft>
              <a:buClr>
                <a:srgbClr val="AB2472"/>
              </a:buClr>
              <a:buFont typeface="Wingdings" panose="05000000000000000000" pitchFamily="2" charset="2"/>
              <a:buChar char="§"/>
            </a:pPr>
            <a:r>
              <a:rPr lang="en-US" sz="3000" dirty="0">
                <a:latin typeface="Century Gothic" panose="020B0502020202020204" pitchFamily="34" charset="0"/>
              </a:rPr>
              <a:t>Central versus peripheral results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3416F4-A64C-4C72-8382-EC13E7155C91}"/>
              </a:ext>
            </a:extLst>
          </p:cNvPr>
          <p:cNvSpPr>
            <a:spLocks noGrp="1"/>
          </p:cNvSpPr>
          <p:nvPr>
            <p:ph type="title"/>
          </p:nvPr>
        </p:nvSpPr>
        <p:spPr>
          <a:xfrm>
            <a:off x="561844" y="366812"/>
            <a:ext cx="9801355" cy="1143000"/>
          </a:xfrm>
        </p:spPr>
        <p:txBody>
          <a:bodyPr/>
          <a:lstStyle/>
          <a:p>
            <a:r>
              <a:rPr lang="en-US" spc="-100" dirty="0"/>
              <a:t>Report review and comments</a:t>
            </a:r>
          </a:p>
        </p:txBody>
      </p:sp>
      <p:sp>
        <p:nvSpPr>
          <p:cNvPr id="9" name="Text Placeholder 8">
            <a:extLst>
              <a:ext uri="{FF2B5EF4-FFF2-40B4-BE49-F238E27FC236}">
                <a16:creationId xmlns:a16="http://schemas.microsoft.com/office/drawing/2014/main" id="{49936ACC-991F-4879-BC79-9843F0216CE0}"/>
              </a:ext>
            </a:extLst>
          </p:cNvPr>
          <p:cNvSpPr>
            <a:spLocks noGrp="1"/>
          </p:cNvSpPr>
          <p:nvPr>
            <p:ph type="body" sz="quarter" idx="11"/>
          </p:nvPr>
        </p:nvSpPr>
        <p:spPr>
          <a:xfrm>
            <a:off x="561844" y="1091205"/>
            <a:ext cx="8429755" cy="837214"/>
          </a:xfrm>
        </p:spPr>
        <p:txBody>
          <a:bodyPr/>
          <a:lstStyle/>
          <a:p>
            <a:r>
              <a:rPr lang="en-US" dirty="0"/>
              <a:t>Once the report is delivered to funders…</a:t>
            </a:r>
          </a:p>
          <a:p>
            <a:endParaRPr lang="en-US" dirty="0"/>
          </a:p>
        </p:txBody>
      </p:sp>
      <p:sp>
        <p:nvSpPr>
          <p:cNvPr id="116738" name="AutoShape 2" descr="Image result for audienc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latin typeface="Century Gothic" panose="020B0502020202020204" pitchFamily="34" charset="0"/>
            </a:endParaRPr>
          </a:p>
        </p:txBody>
      </p:sp>
      <p:pic>
        <p:nvPicPr>
          <p:cNvPr id="7" name="6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1615439" y="2958607"/>
            <a:ext cx="6827521" cy="3840480"/>
          </a:xfrm>
          <a:prstGeom prst="rect">
            <a:avLst/>
          </a:prstGeom>
          <a:noFill/>
          <a:ln w="9525">
            <a:noFill/>
            <a:miter lim="800000"/>
            <a:headEnd/>
            <a:tailEnd/>
          </a:ln>
        </p:spPr>
      </p:pic>
      <p:pic>
        <p:nvPicPr>
          <p:cNvPr id="8" name="7 Imagen"/>
          <p:cNvPicPr/>
          <p:nvPr/>
        </p:nvPicPr>
        <p:blipFill>
          <a:blip r:embed="rId4">
            <a:extLst>
              <a:ext uri="{28A0092B-C50C-407E-A947-70E740481C1C}">
                <a14:useLocalDpi xmlns:a14="http://schemas.microsoft.com/office/drawing/2010/main" val="0"/>
              </a:ext>
            </a:extLst>
          </a:blip>
          <a:stretch>
            <a:fillRect/>
          </a:stretch>
        </p:blipFill>
        <p:spPr bwMode="auto">
          <a:xfrm>
            <a:off x="1371600" y="2743200"/>
            <a:ext cx="7315200" cy="4572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48538D1-31AA-48BD-9B1A-72A9EE088047}"/>
              </a:ext>
            </a:extLst>
          </p:cNvPr>
          <p:cNvSpPr>
            <a:spLocks noGrp="1"/>
          </p:cNvSpPr>
          <p:nvPr>
            <p:ph type="title"/>
          </p:nvPr>
        </p:nvSpPr>
        <p:spPr/>
        <p:txBody>
          <a:bodyPr/>
          <a:lstStyle/>
          <a:p>
            <a:r>
              <a:rPr lang="en-US" dirty="0"/>
              <a:t>Report revisions</a:t>
            </a:r>
          </a:p>
        </p:txBody>
      </p:sp>
      <p:sp>
        <p:nvSpPr>
          <p:cNvPr id="3" name="2 Marcador de contenido"/>
          <p:cNvSpPr>
            <a:spLocks noGrp="1"/>
          </p:cNvSpPr>
          <p:nvPr>
            <p:ph type="body" sz="quarter" idx="10"/>
          </p:nvPr>
        </p:nvSpPr>
        <p:spPr>
          <a:xfrm>
            <a:off x="667188" y="1676400"/>
            <a:ext cx="8724024" cy="5562600"/>
          </a:xfrm>
        </p:spPr>
        <p:txBody>
          <a:bodyPr>
            <a:noAutofit/>
          </a:bodyPr>
          <a:lstStyle/>
          <a:p>
            <a:pPr marL="457200" indent="-393700">
              <a:spcAft>
                <a:spcPts val="1200"/>
              </a:spcAft>
              <a:buClr>
                <a:srgbClr val="AB2472"/>
              </a:buClr>
              <a:buFont typeface="Wingdings" panose="05000000000000000000" pitchFamily="2" charset="2"/>
              <a:buChar char="§"/>
            </a:pPr>
            <a:r>
              <a:rPr lang="en-US" sz="2800" spc="-10" dirty="0">
                <a:solidFill>
                  <a:schemeClr val="tx1"/>
                </a:solidFill>
                <a:latin typeface="Century Gothic" panose="020B0502020202020204" pitchFamily="34" charset="0"/>
              </a:rPr>
              <a:t>Expect to make clarifications and changes based on external reviewers’ comments </a:t>
            </a:r>
          </a:p>
          <a:p>
            <a:pPr marL="457200" indent="-393700">
              <a:spcBef>
                <a:spcPts val="600"/>
              </a:spcBef>
              <a:spcAft>
                <a:spcPts val="600"/>
              </a:spcAft>
              <a:buClr>
                <a:srgbClr val="AB2472"/>
              </a:buClr>
              <a:buFont typeface="Wingdings" panose="05000000000000000000" pitchFamily="2" charset="2"/>
              <a:buChar char="§"/>
            </a:pPr>
            <a:r>
              <a:rPr lang="en-US" sz="2800" spc="-10" dirty="0">
                <a:latin typeface="Century Gothic" pitchFamily="34" charset="0"/>
              </a:rPr>
              <a:t>Address aspects of internal and </a:t>
            </a:r>
            <a:br>
              <a:rPr lang="en-US" sz="2800" spc="-10" dirty="0">
                <a:latin typeface="Century Gothic" pitchFamily="34" charset="0"/>
              </a:rPr>
            </a:br>
            <a:r>
              <a:rPr lang="en-US" sz="2800" spc="-10" dirty="0">
                <a:latin typeface="Century Gothic" pitchFamily="34" charset="0"/>
              </a:rPr>
              <a:t>external validity </a:t>
            </a:r>
          </a:p>
          <a:p>
            <a:pPr marL="914400" lvl="1" indent="-393700">
              <a:spcAft>
                <a:spcPts val="600"/>
              </a:spcAft>
              <a:buClr>
                <a:srgbClr val="AB2472"/>
              </a:buClr>
              <a:buSzPct val="85000"/>
              <a:buFont typeface="Courier New" panose="02070309020205020404" pitchFamily="49" charset="0"/>
              <a:buChar char="o"/>
            </a:pPr>
            <a:r>
              <a:rPr lang="en-US" sz="2600" spc="-10" dirty="0">
                <a:latin typeface="Century Gothic" pitchFamily="34" charset="0"/>
              </a:rPr>
              <a:t>Internal validity (methods section)</a:t>
            </a:r>
          </a:p>
          <a:p>
            <a:pPr marL="914400" lvl="1" indent="-393700">
              <a:buClr>
                <a:srgbClr val="AB2472"/>
              </a:buClr>
              <a:buSzPct val="85000"/>
              <a:buFont typeface="Courier New" panose="02070309020205020404" pitchFamily="49" charset="0"/>
              <a:buChar char="o"/>
            </a:pPr>
            <a:r>
              <a:rPr lang="en-US" sz="2600" spc="-10" dirty="0">
                <a:latin typeface="Century Gothic" pitchFamily="34" charset="0"/>
              </a:rPr>
              <a:t>External validity (transferability: users)</a:t>
            </a:r>
            <a:r>
              <a:rPr lang="en-US" sz="2800" spc="-10" dirty="0">
                <a:latin typeface="Century Gothic" pitchFamily="34" charset="0"/>
              </a:rPr>
              <a:t> </a:t>
            </a:r>
          </a:p>
          <a:p>
            <a:pPr marL="457200" indent="-393700">
              <a:spcBef>
                <a:spcPts val="1800"/>
              </a:spcBef>
              <a:spcAft>
                <a:spcPts val="600"/>
              </a:spcAft>
              <a:buClr>
                <a:srgbClr val="AB2472"/>
              </a:buClr>
              <a:buFont typeface="Wingdings" panose="05000000000000000000" pitchFamily="2" charset="2"/>
              <a:buChar char="§"/>
            </a:pPr>
            <a:r>
              <a:rPr lang="en-US" sz="2800" spc="-10" dirty="0">
                <a:latin typeface="Century Gothic" pitchFamily="34" charset="0"/>
              </a:rPr>
              <a:t>When planning for review be sure to agree on:</a:t>
            </a:r>
          </a:p>
          <a:p>
            <a:pPr marL="914400" lvl="1" indent="-393700">
              <a:spcAft>
                <a:spcPts val="600"/>
              </a:spcAft>
              <a:buClr>
                <a:srgbClr val="AB2472"/>
              </a:buClr>
              <a:buSzPct val="85000"/>
              <a:buFont typeface="Courier New" panose="02070309020205020404" pitchFamily="49" charset="0"/>
              <a:buChar char="o"/>
            </a:pPr>
            <a:r>
              <a:rPr lang="en-US" sz="2600" spc="-10" dirty="0">
                <a:latin typeface="Century Gothic" pitchFamily="34" charset="0"/>
              </a:rPr>
              <a:t>The number of revisions to be made</a:t>
            </a:r>
          </a:p>
          <a:p>
            <a:pPr marL="914400" lvl="1" indent="-393700">
              <a:spcAft>
                <a:spcPts val="600"/>
              </a:spcAft>
              <a:buClr>
                <a:srgbClr val="AB2472"/>
              </a:buClr>
              <a:buSzPct val="85000"/>
              <a:buFont typeface="Courier New" panose="02070309020205020404" pitchFamily="49" charset="0"/>
              <a:buChar char="o"/>
            </a:pPr>
            <a:r>
              <a:rPr lang="en-US" sz="2600" spc="-10" dirty="0">
                <a:latin typeface="Century Gothic" pitchFamily="34" charset="0"/>
              </a:rPr>
              <a:t>Who will review</a:t>
            </a:r>
          </a:p>
          <a:p>
            <a:pPr marL="914400" lvl="1" indent="-393700">
              <a:buClr>
                <a:srgbClr val="AB2472"/>
              </a:buClr>
              <a:buSzPct val="85000"/>
              <a:buFont typeface="Courier New" panose="02070309020205020404" pitchFamily="49" charset="0"/>
              <a:buChar char="o"/>
            </a:pPr>
            <a:r>
              <a:rPr lang="en-US" sz="2600" spc="-10" dirty="0">
                <a:latin typeface="Century Gothic" pitchFamily="34" charset="0"/>
              </a:rPr>
              <a:t>Timelines for revisions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2 Marcador de contenido">
            <a:extLst>
              <a:ext uri="{FF2B5EF4-FFF2-40B4-BE49-F238E27FC236}">
                <a16:creationId xmlns:a16="http://schemas.microsoft.com/office/drawing/2014/main" id="{05051F10-D533-4AE7-93AE-2AFB3CB7E177}"/>
              </a:ext>
            </a:extLst>
          </p:cNvPr>
          <p:cNvSpPr txBox="1">
            <a:spLocks/>
          </p:cNvSpPr>
          <p:nvPr/>
        </p:nvSpPr>
        <p:spPr>
          <a:xfrm>
            <a:off x="1143000" y="1981200"/>
            <a:ext cx="8020102" cy="3810000"/>
          </a:xfrm>
          <a:prstGeom prst="rect">
            <a:avLst/>
          </a:prstGeom>
        </p:spPr>
        <p:txBody>
          <a:bodyPr>
            <a:normAutofit/>
          </a:bodyPr>
          <a:lst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pPr marL="457200" indent="-393700">
              <a:spcAft>
                <a:spcPts val="1200"/>
              </a:spcAft>
              <a:buClr>
                <a:srgbClr val="AB2472"/>
              </a:buClr>
              <a:buFont typeface="Wingdings" panose="05000000000000000000" pitchFamily="2" charset="2"/>
              <a:buChar char="§"/>
            </a:pPr>
            <a:r>
              <a:rPr lang="en-US" sz="3200" kern="0" dirty="0">
                <a:solidFill>
                  <a:sysClr val="windowText" lastClr="000000"/>
                </a:solidFill>
                <a:latin typeface="Century Gothic" pitchFamily="34" charset="0"/>
              </a:rPr>
              <a:t>Must be </a:t>
            </a:r>
            <a:r>
              <a:rPr lang="en-US" sz="3200" b="1" kern="0" dirty="0">
                <a:solidFill>
                  <a:schemeClr val="accent1">
                    <a:lumMod val="75000"/>
                  </a:schemeClr>
                </a:solidFill>
                <a:latin typeface="Century Gothic" pitchFamily="34" charset="0"/>
              </a:rPr>
              <a:t>based on evidence from your data</a:t>
            </a:r>
            <a:r>
              <a:rPr lang="en-US" sz="3200" kern="0" dirty="0">
                <a:solidFill>
                  <a:sysClr val="windowText" lastClr="000000"/>
                </a:solidFill>
                <a:latin typeface="Century Gothic" pitchFamily="34" charset="0"/>
              </a:rPr>
              <a:t> (not from literature)</a:t>
            </a:r>
          </a:p>
          <a:p>
            <a:pPr marL="457200" indent="-393700">
              <a:spcAft>
                <a:spcPts val="1200"/>
              </a:spcAft>
              <a:buClr>
                <a:srgbClr val="AB2472"/>
              </a:buClr>
              <a:buFont typeface="Wingdings" panose="05000000000000000000" pitchFamily="2" charset="2"/>
              <a:buChar char="§"/>
            </a:pPr>
            <a:r>
              <a:rPr lang="en-US" sz="3200" kern="0" dirty="0">
                <a:solidFill>
                  <a:sysClr val="windowText" lastClr="000000"/>
                </a:solidFill>
                <a:latin typeface="Century Gothic" pitchFamily="34" charset="0"/>
              </a:rPr>
              <a:t>Should be realistic and consider </a:t>
            </a:r>
            <a:br>
              <a:rPr lang="en-US" sz="3200" kern="0" dirty="0">
                <a:solidFill>
                  <a:sysClr val="windowText" lastClr="000000"/>
                </a:solidFill>
                <a:latin typeface="Century Gothic" pitchFamily="34" charset="0"/>
              </a:rPr>
            </a:br>
            <a:r>
              <a:rPr lang="en-US" sz="3200" kern="0" dirty="0">
                <a:solidFill>
                  <a:sysClr val="windowText" lastClr="000000"/>
                </a:solidFill>
                <a:latin typeface="Century Gothic" pitchFamily="34" charset="0"/>
              </a:rPr>
              <a:t>the client</a:t>
            </a:r>
          </a:p>
          <a:p>
            <a:pPr marL="914400" lvl="1" indent="-393700">
              <a:spcAft>
                <a:spcPts val="1200"/>
              </a:spcAft>
              <a:buClr>
                <a:srgbClr val="AB2472"/>
              </a:buClr>
              <a:buSzPct val="85000"/>
              <a:buFont typeface="Courier New" panose="02070309020205020404" pitchFamily="49" charset="0"/>
              <a:buChar char="o"/>
            </a:pPr>
            <a:r>
              <a:rPr lang="en-US" sz="3200" kern="0" dirty="0">
                <a:solidFill>
                  <a:sysClr val="windowText" lastClr="000000"/>
                </a:solidFill>
                <a:latin typeface="Century Gothic" pitchFamily="34" charset="0"/>
              </a:rPr>
              <a:t> Ideally, they must be actionable</a:t>
            </a:r>
          </a:p>
          <a:p>
            <a:pPr marL="457200" indent="-393700">
              <a:spcBef>
                <a:spcPts val="1200"/>
              </a:spcBef>
              <a:spcAft>
                <a:spcPts val="1200"/>
              </a:spcAft>
              <a:buClr>
                <a:srgbClr val="AB2472"/>
              </a:buClr>
              <a:buFont typeface="Wingdings" panose="05000000000000000000" pitchFamily="2" charset="2"/>
              <a:buChar char="§"/>
            </a:pPr>
            <a:r>
              <a:rPr lang="en-US" sz="3200" kern="0" dirty="0">
                <a:solidFill>
                  <a:sysClr val="windowText" lastClr="000000"/>
                </a:solidFill>
                <a:latin typeface="Century Gothic" pitchFamily="34" charset="0"/>
              </a:rPr>
              <a:t>Must be concrete and practical</a:t>
            </a:r>
            <a:endParaRPr lang="en-US" sz="2800" kern="0" dirty="0">
              <a:solidFill>
                <a:sysClr val="windowText" lastClr="000000"/>
              </a:solidFill>
              <a:latin typeface="Century Gothic" pitchFamily="34" charset="0"/>
            </a:endParaRPr>
          </a:p>
        </p:txBody>
      </p:sp>
      <p:sp>
        <p:nvSpPr>
          <p:cNvPr id="5" name="Title 4">
            <a:extLst>
              <a:ext uri="{FF2B5EF4-FFF2-40B4-BE49-F238E27FC236}">
                <a16:creationId xmlns:a16="http://schemas.microsoft.com/office/drawing/2014/main" id="{5D2E9422-004C-4F68-A073-25292E342ABD}"/>
              </a:ext>
            </a:extLst>
          </p:cNvPr>
          <p:cNvSpPr>
            <a:spLocks noGrp="1"/>
          </p:cNvSpPr>
          <p:nvPr>
            <p:ph type="title"/>
          </p:nvPr>
        </p:nvSpPr>
        <p:spPr/>
        <p:txBody>
          <a:bodyPr/>
          <a:lstStyle/>
          <a:p>
            <a:r>
              <a:rPr lang="en-US" dirty="0"/>
              <a:t>Giving recommendations</a:t>
            </a:r>
          </a:p>
        </p:txBody>
      </p:sp>
    </p:spTree>
    <p:extLst>
      <p:ext uri="{BB962C8B-B14F-4D97-AF65-F5344CB8AC3E}">
        <p14:creationId xmlns:p14="http://schemas.microsoft.com/office/powerpoint/2010/main" val="4180494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5A5AC4-CB52-4065-95F1-F17814D24EE5}"/>
              </a:ext>
            </a:extLst>
          </p:cNvPr>
          <p:cNvSpPr>
            <a:spLocks noGrp="1"/>
          </p:cNvSpPr>
          <p:nvPr>
            <p:ph type="body" sz="quarter" idx="10"/>
          </p:nvPr>
        </p:nvSpPr>
        <p:spPr>
          <a:xfrm>
            <a:off x="1143000" y="1828800"/>
            <a:ext cx="8211686" cy="2590800"/>
          </a:xfrm>
        </p:spPr>
        <p:txBody>
          <a:bodyPr/>
          <a:lstStyle/>
          <a:p>
            <a:pPr>
              <a:spcAft>
                <a:spcPts val="3000"/>
              </a:spcAft>
            </a:pPr>
            <a:r>
              <a:rPr lang="en-US" sz="3600" dirty="0">
                <a:solidFill>
                  <a:schemeClr val="tx1"/>
                </a:solidFill>
                <a:latin typeface="Century Gothic" pitchFamily="34" charset="0"/>
              </a:rPr>
              <a:t>“All operators must revisit their </a:t>
            </a:r>
            <a:br>
              <a:rPr lang="en-US" sz="3600" dirty="0">
                <a:solidFill>
                  <a:schemeClr val="tx1"/>
                </a:solidFill>
                <a:latin typeface="Century Gothic" pitchFamily="34" charset="0"/>
              </a:rPr>
            </a:br>
            <a:r>
              <a:rPr lang="en-US" sz="3600" dirty="0">
                <a:solidFill>
                  <a:schemeClr val="tx1"/>
                </a:solidFill>
                <a:latin typeface="Century Gothic" pitchFamily="34" charset="0"/>
              </a:rPr>
              <a:t>use of power, and deepen </a:t>
            </a:r>
            <a:br>
              <a:rPr lang="en-US" sz="3600" dirty="0">
                <a:solidFill>
                  <a:schemeClr val="tx1"/>
                </a:solidFill>
                <a:latin typeface="Century Gothic" pitchFamily="34" charset="0"/>
              </a:rPr>
            </a:br>
            <a:r>
              <a:rPr lang="en-US" sz="3600" dirty="0">
                <a:solidFill>
                  <a:schemeClr val="tx1"/>
                </a:solidFill>
                <a:latin typeface="Century Gothic" pitchFamily="34" charset="0"/>
              </a:rPr>
              <a:t>their understanding of their </a:t>
            </a:r>
            <a:br>
              <a:rPr lang="en-US" sz="3600" dirty="0">
                <a:solidFill>
                  <a:schemeClr val="tx1"/>
                </a:solidFill>
                <a:latin typeface="Century Gothic" pitchFamily="34" charset="0"/>
              </a:rPr>
            </a:br>
            <a:r>
              <a:rPr lang="en-US" sz="3600" dirty="0">
                <a:solidFill>
                  <a:schemeClr val="tx1"/>
                </a:solidFill>
                <a:latin typeface="Century Gothic" pitchFamily="34" charset="0"/>
              </a:rPr>
              <a:t>internalized racism.”</a:t>
            </a:r>
          </a:p>
          <a:p>
            <a:r>
              <a:rPr lang="en-US" sz="3600" dirty="0">
                <a:solidFill>
                  <a:schemeClr val="tx1"/>
                </a:solidFill>
                <a:latin typeface="Century Gothic" pitchFamily="34" charset="0"/>
              </a:rPr>
              <a:t>(Recommendation to a </a:t>
            </a:r>
            <a:br>
              <a:rPr lang="en-US" sz="3600" dirty="0">
                <a:solidFill>
                  <a:schemeClr val="tx1"/>
                </a:solidFill>
                <a:latin typeface="Century Gothic" pitchFamily="34" charset="0"/>
              </a:rPr>
            </a:br>
            <a:r>
              <a:rPr lang="en-US" sz="3600" dirty="0">
                <a:solidFill>
                  <a:schemeClr val="tx1"/>
                </a:solidFill>
                <a:latin typeface="Century Gothic" pitchFamily="34" charset="0"/>
              </a:rPr>
              <a:t>national infrastructure program </a:t>
            </a:r>
            <a:br>
              <a:rPr lang="en-US" sz="3600" dirty="0">
                <a:solidFill>
                  <a:schemeClr val="tx1"/>
                </a:solidFill>
                <a:latin typeface="Century Gothic" pitchFamily="34" charset="0"/>
              </a:rPr>
            </a:br>
            <a:r>
              <a:rPr lang="en-US" sz="3600" dirty="0">
                <a:solidFill>
                  <a:schemeClr val="tx1"/>
                </a:solidFill>
                <a:latin typeface="Century Gothic" pitchFamily="34" charset="0"/>
              </a:rPr>
              <a:t>for an indigenous population)</a:t>
            </a:r>
            <a:endParaRPr lang="es-MX" sz="3600" dirty="0">
              <a:solidFill>
                <a:schemeClr val="tx1"/>
              </a:solidFill>
              <a:latin typeface="Century Gothic" pitchFamily="34" charset="0"/>
            </a:endParaRPr>
          </a:p>
          <a:p>
            <a:endParaRPr lang="en-US" dirty="0"/>
          </a:p>
        </p:txBody>
      </p:sp>
      <p:sp>
        <p:nvSpPr>
          <p:cNvPr id="8" name="Title 4">
            <a:extLst>
              <a:ext uri="{FF2B5EF4-FFF2-40B4-BE49-F238E27FC236}">
                <a16:creationId xmlns:a16="http://schemas.microsoft.com/office/drawing/2014/main" id="{FEA8A53D-7533-4C3B-A97D-968B267A3BD1}"/>
              </a:ext>
            </a:extLst>
          </p:cNvPr>
          <p:cNvSpPr>
            <a:spLocks noGrp="1"/>
          </p:cNvSpPr>
          <p:nvPr>
            <p:ph type="title"/>
          </p:nvPr>
        </p:nvSpPr>
        <p:spPr>
          <a:xfrm>
            <a:off x="561845" y="366812"/>
            <a:ext cx="8724024" cy="1143000"/>
          </a:xfrm>
        </p:spPr>
        <p:txBody>
          <a:bodyPr/>
          <a:lstStyle/>
          <a:p>
            <a:r>
              <a:rPr lang="en-US" dirty="0"/>
              <a:t>Giving recommendations</a:t>
            </a:r>
          </a:p>
        </p:txBody>
      </p:sp>
    </p:spTree>
    <p:extLst>
      <p:ext uri="{BB962C8B-B14F-4D97-AF65-F5344CB8AC3E}">
        <p14:creationId xmlns:p14="http://schemas.microsoft.com/office/powerpoint/2010/main" val="249539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90B91B9-551E-4B6A-9432-820498221FDE}"/>
              </a:ext>
            </a:extLst>
          </p:cNvPr>
          <p:cNvSpPr>
            <a:spLocks noGrp="1"/>
          </p:cNvSpPr>
          <p:nvPr>
            <p:ph type="body" sz="quarter" idx="10"/>
          </p:nvPr>
        </p:nvSpPr>
        <p:spPr>
          <a:xfrm>
            <a:off x="561845" y="2514600"/>
            <a:ext cx="9039356" cy="2590800"/>
          </a:xfrm>
        </p:spPr>
        <p:txBody>
          <a:bodyPr/>
          <a:lstStyle/>
          <a:p>
            <a:pPr marL="457200" lvl="0" indent="-393700">
              <a:lnSpc>
                <a:spcPts val="3400"/>
              </a:lnSpc>
              <a:spcAft>
                <a:spcPts val="1800"/>
              </a:spcAft>
              <a:buClr>
                <a:srgbClr val="AB2472"/>
              </a:buClr>
              <a:buFont typeface="Wingdings" panose="05000000000000000000" pitchFamily="2" charset="2"/>
              <a:buChar char="§"/>
            </a:pPr>
            <a:r>
              <a:rPr lang="en-US" b="1" spc="-20" dirty="0">
                <a:latin typeface="Century Gothic" panose="020B0502020202020204" pitchFamily="34" charset="0"/>
              </a:rPr>
              <a:t>Audience:</a:t>
            </a:r>
            <a:r>
              <a:rPr lang="en-US" spc="-20" dirty="0">
                <a:latin typeface="Century Gothic" panose="020B0502020202020204" pitchFamily="34" charset="0"/>
              </a:rPr>
              <a:t> Local provider immunization program</a:t>
            </a:r>
            <a:endParaRPr lang="en-US" b="1" spc="-20" dirty="0">
              <a:latin typeface="Century Gothic" panose="020B0502020202020204" pitchFamily="34" charset="0"/>
            </a:endParaRPr>
          </a:p>
          <a:p>
            <a:pPr marL="457200" lvl="0" indent="-393700">
              <a:lnSpc>
                <a:spcPts val="3400"/>
              </a:lnSpc>
              <a:spcAft>
                <a:spcPts val="1800"/>
              </a:spcAft>
              <a:buClr>
                <a:srgbClr val="AB2472"/>
              </a:buClr>
              <a:buFont typeface="Wingdings" panose="05000000000000000000" pitchFamily="2" charset="2"/>
              <a:buChar char="§"/>
            </a:pPr>
            <a:r>
              <a:rPr lang="en-US" b="1" spc="-20" dirty="0">
                <a:latin typeface="Century Gothic" panose="020B0502020202020204" pitchFamily="34" charset="0"/>
              </a:rPr>
              <a:t>Purpose of evaluation:</a:t>
            </a:r>
            <a:r>
              <a:rPr lang="en-US" spc="-20" dirty="0">
                <a:latin typeface="Century Gothic" panose="020B0502020202020204" pitchFamily="34" charset="0"/>
              </a:rPr>
              <a:t> Improve program efforts</a:t>
            </a:r>
            <a:endParaRPr lang="en-US" b="1" spc="-20" dirty="0">
              <a:latin typeface="Century Gothic" panose="020B0502020202020204" pitchFamily="34" charset="0"/>
            </a:endParaRPr>
          </a:p>
          <a:p>
            <a:pPr marL="457200" lvl="0" indent="-393700">
              <a:lnSpc>
                <a:spcPts val="3400"/>
              </a:lnSpc>
              <a:spcAft>
                <a:spcPts val="1200"/>
              </a:spcAft>
              <a:buClr>
                <a:srgbClr val="AB2472"/>
              </a:buClr>
              <a:buFont typeface="Wingdings" panose="05000000000000000000" pitchFamily="2" charset="2"/>
              <a:buChar char="§"/>
            </a:pPr>
            <a:r>
              <a:rPr lang="en-US" b="1" spc="-20" dirty="0">
                <a:latin typeface="Century Gothic" panose="020B0502020202020204" pitchFamily="34" charset="0"/>
              </a:rPr>
              <a:t>Recommendation:</a:t>
            </a:r>
            <a:r>
              <a:rPr lang="en-US" spc="-20" dirty="0">
                <a:latin typeface="Century Gothic" panose="020B0502020202020204" pitchFamily="34" charset="0"/>
              </a:rPr>
              <a:t> Thirty-five percent of </a:t>
            </a:r>
            <a:br>
              <a:rPr lang="en-US" spc="-20" dirty="0">
                <a:latin typeface="Century Gothic" panose="020B0502020202020204" pitchFamily="34" charset="0"/>
              </a:rPr>
            </a:br>
            <a:r>
              <a:rPr lang="en-US" spc="-20" dirty="0">
                <a:latin typeface="Century Gothic" panose="020B0502020202020204" pitchFamily="34" charset="0"/>
              </a:rPr>
              <a:t>providers in Region 2 recalled the content of </a:t>
            </a:r>
            <a:br>
              <a:rPr lang="en-US" spc="-20" dirty="0">
                <a:latin typeface="Century Gothic" panose="020B0502020202020204" pitchFamily="34" charset="0"/>
              </a:rPr>
            </a:br>
            <a:r>
              <a:rPr lang="en-US" spc="-20" dirty="0">
                <a:latin typeface="Century Gothic" panose="020B0502020202020204" pitchFamily="34" charset="0"/>
              </a:rPr>
              <a:t>the monthly provider newsletter. To meet the current objective of a 50% recall rate among </a:t>
            </a:r>
            <a:br>
              <a:rPr lang="en-US" spc="-20" dirty="0">
                <a:latin typeface="Century Gothic" panose="020B0502020202020204" pitchFamily="34" charset="0"/>
              </a:rPr>
            </a:br>
            <a:r>
              <a:rPr lang="en-US" spc="-20" dirty="0">
                <a:latin typeface="Century Gothic" panose="020B0502020202020204" pitchFamily="34" charset="0"/>
              </a:rPr>
              <a:t>this population group, we recommend varying the media messages by specialty and increasing the number of messages targeted through journals for the targeted specialties.</a:t>
            </a:r>
            <a:endParaRPr lang="es-MX" spc="-20" dirty="0">
              <a:latin typeface="Century Gothic" panose="020B0502020202020204" pitchFamily="34" charset="0"/>
            </a:endParaRPr>
          </a:p>
          <a:p>
            <a:pPr marL="342900" indent="-342900">
              <a:buFont typeface="Arial" panose="020B0604020202020204" pitchFamily="34" charset="0"/>
              <a:buChar char="•"/>
            </a:pPr>
            <a:endParaRPr lang="en-US" dirty="0"/>
          </a:p>
        </p:txBody>
      </p:sp>
      <p:sp>
        <p:nvSpPr>
          <p:cNvPr id="6" name="Text Placeholder 5">
            <a:extLst>
              <a:ext uri="{FF2B5EF4-FFF2-40B4-BE49-F238E27FC236}">
                <a16:creationId xmlns:a16="http://schemas.microsoft.com/office/drawing/2014/main" id="{8309D6C7-5D77-4C8D-96C7-06CF539D5A0B}"/>
              </a:ext>
            </a:extLst>
          </p:cNvPr>
          <p:cNvSpPr>
            <a:spLocks noGrp="1"/>
          </p:cNvSpPr>
          <p:nvPr>
            <p:ph type="body" sz="quarter" idx="11"/>
          </p:nvPr>
        </p:nvSpPr>
        <p:spPr>
          <a:xfrm>
            <a:off x="561844" y="1220186"/>
            <a:ext cx="9191756" cy="837214"/>
          </a:xfrm>
        </p:spPr>
        <p:txBody>
          <a:bodyPr/>
          <a:lstStyle/>
          <a:p>
            <a:pPr>
              <a:lnSpc>
                <a:spcPts val="3800"/>
              </a:lnSpc>
            </a:pPr>
            <a:r>
              <a:rPr lang="en-US" sz="3600" spc="-100" dirty="0"/>
              <a:t>An example from the United States Centers for Disease Control and Prevention</a:t>
            </a:r>
          </a:p>
        </p:txBody>
      </p:sp>
      <p:sp>
        <p:nvSpPr>
          <p:cNvPr id="10" name="Title 4">
            <a:extLst>
              <a:ext uri="{FF2B5EF4-FFF2-40B4-BE49-F238E27FC236}">
                <a16:creationId xmlns:a16="http://schemas.microsoft.com/office/drawing/2014/main" id="{7CD0D2EA-9E92-48BA-8A0F-2249BD732B57}"/>
              </a:ext>
            </a:extLst>
          </p:cNvPr>
          <p:cNvSpPr>
            <a:spLocks noGrp="1"/>
          </p:cNvSpPr>
          <p:nvPr>
            <p:ph type="title"/>
          </p:nvPr>
        </p:nvSpPr>
        <p:spPr>
          <a:xfrm>
            <a:off x="561845" y="366812"/>
            <a:ext cx="8724024" cy="1143000"/>
          </a:xfrm>
        </p:spPr>
        <p:txBody>
          <a:bodyPr/>
          <a:lstStyle/>
          <a:p>
            <a:r>
              <a:rPr lang="en-US" dirty="0"/>
              <a:t>Giving recommendations</a:t>
            </a:r>
          </a:p>
        </p:txBody>
      </p:sp>
    </p:spTree>
    <p:extLst>
      <p:ext uri="{BB962C8B-B14F-4D97-AF65-F5344CB8AC3E}">
        <p14:creationId xmlns:p14="http://schemas.microsoft.com/office/powerpoint/2010/main" val="1702084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Image result for Monitoring Evaluation learning"/>
          <p:cNvPicPr>
            <a:picLocks noChangeAspect="1" noChangeArrowheads="1"/>
          </p:cNvPicPr>
          <p:nvPr/>
        </p:nvPicPr>
        <p:blipFill rotWithShape="1">
          <a:blip r:embed="rId3" cstate="print">
            <a:duotone>
              <a:schemeClr val="accent1">
                <a:shade val="45000"/>
                <a:satMod val="135000"/>
              </a:schemeClr>
              <a:prstClr val="white"/>
            </a:duotone>
          </a:blip>
          <a:srcRect l="6843" r="7129"/>
          <a:stretch/>
        </p:blipFill>
        <p:spPr bwMode="auto">
          <a:xfrm>
            <a:off x="1676399" y="1828800"/>
            <a:ext cx="6705601" cy="5852160"/>
          </a:xfrm>
          <a:prstGeom prst="rect">
            <a:avLst/>
          </a:prstGeom>
          <a:noFill/>
        </p:spPr>
      </p:pic>
      <p:sp>
        <p:nvSpPr>
          <p:cNvPr id="5" name="Title 4">
            <a:extLst>
              <a:ext uri="{FF2B5EF4-FFF2-40B4-BE49-F238E27FC236}">
                <a16:creationId xmlns:a16="http://schemas.microsoft.com/office/drawing/2014/main" id="{AA396723-7693-4384-A85D-26F4A77A9523}"/>
              </a:ext>
            </a:extLst>
          </p:cNvPr>
          <p:cNvSpPr>
            <a:spLocks noGrp="1"/>
          </p:cNvSpPr>
          <p:nvPr>
            <p:ph type="title"/>
          </p:nvPr>
        </p:nvSpPr>
        <p:spPr>
          <a:xfrm>
            <a:off x="409445" y="534386"/>
            <a:ext cx="12468355" cy="837214"/>
          </a:xfrm>
        </p:spPr>
        <p:txBody>
          <a:bodyPr/>
          <a:lstStyle/>
          <a:p>
            <a:r>
              <a:rPr lang="en-US" sz="4000" spc="-160" dirty="0"/>
              <a:t>The most important step in an evaluation</a:t>
            </a:r>
          </a:p>
        </p:txBody>
      </p:sp>
      <p:sp>
        <p:nvSpPr>
          <p:cNvPr id="7" name="Text Placeholder 6">
            <a:extLst>
              <a:ext uri="{FF2B5EF4-FFF2-40B4-BE49-F238E27FC236}">
                <a16:creationId xmlns:a16="http://schemas.microsoft.com/office/drawing/2014/main" id="{490A873B-0929-4A6B-A9F1-8F7C6DFA8003}"/>
              </a:ext>
            </a:extLst>
          </p:cNvPr>
          <p:cNvSpPr>
            <a:spLocks noGrp="1"/>
          </p:cNvSpPr>
          <p:nvPr>
            <p:ph type="body" sz="quarter" idx="11"/>
          </p:nvPr>
        </p:nvSpPr>
        <p:spPr>
          <a:xfrm>
            <a:off x="381000" y="1143986"/>
            <a:ext cx="6629400" cy="837214"/>
          </a:xfrm>
        </p:spPr>
        <p:txBody>
          <a:bodyPr/>
          <a:lstStyle/>
          <a:p>
            <a:r>
              <a:rPr lang="en-US" sz="4000" dirty="0"/>
              <a:t>Using the results!</a:t>
            </a:r>
          </a:p>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663D49E-38DB-4BEE-8FBE-754E473E0949}"/>
              </a:ext>
            </a:extLst>
          </p:cNvPr>
          <p:cNvSpPr>
            <a:spLocks noGrp="1"/>
          </p:cNvSpPr>
          <p:nvPr>
            <p:ph type="title"/>
          </p:nvPr>
        </p:nvSpPr>
        <p:spPr>
          <a:xfrm>
            <a:off x="561845" y="443012"/>
            <a:ext cx="8724024" cy="1004788"/>
          </a:xfrm>
        </p:spPr>
        <p:txBody>
          <a:bodyPr/>
          <a:lstStyle/>
          <a:p>
            <a:r>
              <a:rPr lang="en-US" sz="4400" dirty="0"/>
              <a:t>Communicating results for use </a:t>
            </a:r>
          </a:p>
        </p:txBody>
      </p:sp>
      <p:sp>
        <p:nvSpPr>
          <p:cNvPr id="7" name="Text Placeholder 6">
            <a:extLst>
              <a:ext uri="{FF2B5EF4-FFF2-40B4-BE49-F238E27FC236}">
                <a16:creationId xmlns:a16="http://schemas.microsoft.com/office/drawing/2014/main" id="{8792953B-136F-4C96-B6DA-6BE249192268}"/>
              </a:ext>
            </a:extLst>
          </p:cNvPr>
          <p:cNvSpPr>
            <a:spLocks noGrp="1"/>
          </p:cNvSpPr>
          <p:nvPr>
            <p:ph type="body" sz="quarter" idx="11"/>
          </p:nvPr>
        </p:nvSpPr>
        <p:spPr>
          <a:xfrm>
            <a:off x="561844" y="1091205"/>
            <a:ext cx="8810756" cy="837214"/>
          </a:xfrm>
        </p:spPr>
        <p:txBody>
          <a:bodyPr/>
          <a:lstStyle/>
          <a:p>
            <a:pPr>
              <a:lnSpc>
                <a:spcPts val="5000"/>
              </a:lnSpc>
            </a:pPr>
            <a:r>
              <a:rPr lang="en-US" sz="4000" dirty="0"/>
              <a:t>Data presentation for different audiences</a:t>
            </a:r>
          </a:p>
          <a:p>
            <a:pPr>
              <a:lnSpc>
                <a:spcPts val="5000"/>
              </a:lnSpc>
            </a:pPr>
            <a:endParaRPr lang="en-US" sz="48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6921" y="2667000"/>
            <a:ext cx="8615679" cy="484632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4F7213-F847-4FB9-A066-0235A3EBB996}"/>
              </a:ext>
            </a:extLst>
          </p:cNvPr>
          <p:cNvSpPr>
            <a:spLocks noGrp="1"/>
          </p:cNvSpPr>
          <p:nvPr>
            <p:ph type="title"/>
          </p:nvPr>
        </p:nvSpPr>
        <p:spPr/>
        <p:txBody>
          <a:bodyPr/>
          <a:lstStyle/>
          <a:p>
            <a:r>
              <a:rPr lang="en-US" dirty="0"/>
              <a:t>Report and use of findings</a:t>
            </a:r>
          </a:p>
        </p:txBody>
      </p:sp>
      <p:sp>
        <p:nvSpPr>
          <p:cNvPr id="5" name="4 Marcador de contenido"/>
          <p:cNvSpPr>
            <a:spLocks noGrp="1"/>
          </p:cNvSpPr>
          <p:nvPr>
            <p:ph type="body" sz="quarter" idx="10"/>
          </p:nvPr>
        </p:nvSpPr>
        <p:spPr>
          <a:xfrm>
            <a:off x="772531" y="1332012"/>
            <a:ext cx="8429755" cy="2590800"/>
          </a:xfrm>
        </p:spPr>
        <p:txBody>
          <a:bodyPr>
            <a:noAutofit/>
          </a:bodyPr>
          <a:lstStyle/>
          <a:p>
            <a:pPr>
              <a:spcAft>
                <a:spcPts val="1200"/>
              </a:spcAft>
            </a:pPr>
            <a:r>
              <a:rPr lang="en-US" b="1" dirty="0">
                <a:solidFill>
                  <a:schemeClr val="accent1">
                    <a:lumMod val="75000"/>
                  </a:schemeClr>
                </a:solidFill>
                <a:latin typeface="Century Gothic" panose="020B0502020202020204" pitchFamily="34" charset="0"/>
              </a:rPr>
              <a:t>Identify reporting requirements</a:t>
            </a:r>
          </a:p>
          <a:p>
            <a:pPr marL="635000" lvl="1" indent="-406400">
              <a:spcAft>
                <a:spcPts val="600"/>
              </a:spcAft>
              <a:buClr>
                <a:srgbClr val="AB2472"/>
              </a:buClr>
              <a:buSzPct val="85000"/>
              <a:buFont typeface="Wingdings" pitchFamily="2" charset="2"/>
              <a:buChar char="ü"/>
            </a:pPr>
            <a:r>
              <a:rPr lang="en-US" sz="2600" dirty="0">
                <a:latin typeface="Century Gothic" panose="020B0502020202020204" pitchFamily="34" charset="0"/>
              </a:rPr>
              <a:t>Communication plan</a:t>
            </a:r>
          </a:p>
          <a:p>
            <a:pPr marL="635000" lvl="1" indent="-406400">
              <a:spcAft>
                <a:spcPts val="1200"/>
              </a:spcAft>
              <a:buClr>
                <a:srgbClr val="AB2472"/>
              </a:buClr>
              <a:buSzPct val="85000"/>
              <a:buFont typeface="Wingdings" pitchFamily="2" charset="2"/>
              <a:buChar char="ü"/>
            </a:pPr>
            <a:r>
              <a:rPr lang="en-US" sz="2600" dirty="0">
                <a:latin typeface="Century Gothic" panose="020B0502020202020204" pitchFamily="34" charset="0"/>
              </a:rPr>
              <a:t>Client reporting needs</a:t>
            </a:r>
          </a:p>
          <a:p>
            <a:pPr>
              <a:spcAft>
                <a:spcPts val="600"/>
              </a:spcAft>
              <a:defRPr/>
            </a:pPr>
            <a:r>
              <a:rPr lang="en-US" b="1" dirty="0">
                <a:solidFill>
                  <a:schemeClr val="accent1">
                    <a:lumMod val="75000"/>
                  </a:schemeClr>
                </a:solidFill>
                <a:latin typeface="Century Gothic" panose="020B0502020202020204" pitchFamily="34" charset="0"/>
              </a:rPr>
              <a:t>Develop reporting format appropriate for users</a:t>
            </a:r>
          </a:p>
          <a:p>
            <a:pPr marL="635000" lvl="1" indent="-406400">
              <a:spcAft>
                <a:spcPts val="600"/>
              </a:spcAft>
              <a:buClr>
                <a:srgbClr val="AB2472"/>
              </a:buClr>
              <a:buSzPct val="85000"/>
              <a:buFont typeface="Wingdings" pitchFamily="2" charset="2"/>
              <a:buChar char="ü"/>
              <a:defRPr/>
            </a:pPr>
            <a:r>
              <a:rPr lang="en-US" sz="2600" dirty="0">
                <a:latin typeface="Century Gothic" panose="020B0502020202020204" pitchFamily="34" charset="0"/>
              </a:rPr>
              <a:t>Written executive summaries</a:t>
            </a:r>
          </a:p>
          <a:p>
            <a:pPr marL="635000" lvl="1" indent="-406400">
              <a:spcAft>
                <a:spcPts val="600"/>
              </a:spcAft>
              <a:buClr>
                <a:srgbClr val="AB2472"/>
              </a:buClr>
              <a:buSzPct val="85000"/>
              <a:buFont typeface="Wingdings" pitchFamily="2" charset="2"/>
              <a:buChar char="ü"/>
              <a:defRPr/>
            </a:pPr>
            <a:r>
              <a:rPr lang="en-US" sz="2600" dirty="0">
                <a:latin typeface="Century Gothic" panose="020B0502020202020204" pitchFamily="34" charset="0"/>
              </a:rPr>
              <a:t>Final reports</a:t>
            </a:r>
          </a:p>
          <a:p>
            <a:pPr marL="635000" lvl="1" indent="-406400">
              <a:spcAft>
                <a:spcPts val="600"/>
              </a:spcAft>
              <a:buClr>
                <a:srgbClr val="AB2472"/>
              </a:buClr>
              <a:buSzPct val="85000"/>
              <a:buFont typeface="Wingdings" pitchFamily="2" charset="2"/>
              <a:buChar char="ü"/>
              <a:defRPr/>
            </a:pPr>
            <a:r>
              <a:rPr lang="en-US" sz="2600" dirty="0">
                <a:latin typeface="Century Gothic" panose="020B0502020202020204" pitchFamily="34" charset="0"/>
              </a:rPr>
              <a:t>Memos and emails</a:t>
            </a:r>
          </a:p>
          <a:p>
            <a:pPr marL="635000" lvl="1" indent="-406400">
              <a:spcAft>
                <a:spcPts val="600"/>
              </a:spcAft>
              <a:buClr>
                <a:srgbClr val="AB2472"/>
              </a:buClr>
              <a:buSzPct val="85000"/>
              <a:buFont typeface="Wingdings" pitchFamily="2" charset="2"/>
              <a:buChar char="ü"/>
              <a:defRPr/>
            </a:pPr>
            <a:r>
              <a:rPr lang="en-US" sz="2600" dirty="0">
                <a:latin typeface="Century Gothic" panose="020B0502020202020204" pitchFamily="34" charset="0"/>
              </a:rPr>
              <a:t>Newsletters, bulletins, briefs, or brochures</a:t>
            </a:r>
          </a:p>
          <a:p>
            <a:pPr marL="635000" lvl="1" indent="-406400">
              <a:spcAft>
                <a:spcPts val="600"/>
              </a:spcAft>
              <a:buClr>
                <a:srgbClr val="AB2472"/>
              </a:buClr>
              <a:buSzPct val="85000"/>
              <a:buFont typeface="Wingdings" pitchFamily="2" charset="2"/>
              <a:buChar char="ü"/>
              <a:defRPr/>
            </a:pPr>
            <a:r>
              <a:rPr lang="en-US" sz="2600" dirty="0">
                <a:latin typeface="Century Gothic" panose="020B0502020202020204" pitchFamily="34" charset="0"/>
              </a:rPr>
              <a:t>Website communications</a:t>
            </a:r>
          </a:p>
          <a:p>
            <a:pPr>
              <a:buNone/>
            </a:pPr>
            <a:endParaRPr lang="en-US" sz="2800" dirty="0">
              <a:latin typeface="Century Gothic" panose="020B0502020202020204" pitchFamily="34" charset="0"/>
            </a:endParaRPr>
          </a:p>
        </p:txBody>
      </p:sp>
      <p:sp>
        <p:nvSpPr>
          <p:cNvPr id="7" name="6 Llamada rectangular redondeada"/>
          <p:cNvSpPr/>
          <p:nvPr/>
        </p:nvSpPr>
        <p:spPr>
          <a:xfrm>
            <a:off x="457200" y="5305549"/>
            <a:ext cx="9220200" cy="2314451"/>
          </a:xfrm>
          <a:custGeom>
            <a:avLst/>
            <a:gdLst>
              <a:gd name="connsiteX0" fmla="*/ 0 w 9220200"/>
              <a:gd name="connsiteY0" fmla="*/ 279406 h 1676400"/>
              <a:gd name="connsiteX1" fmla="*/ 279406 w 9220200"/>
              <a:gd name="connsiteY1" fmla="*/ 0 h 1676400"/>
              <a:gd name="connsiteX2" fmla="*/ 5378450 w 9220200"/>
              <a:gd name="connsiteY2" fmla="*/ 0 h 1676400"/>
              <a:gd name="connsiteX3" fmla="*/ 7609800 w 9220200"/>
              <a:gd name="connsiteY3" fmla="*/ -1349251 h 1676400"/>
              <a:gd name="connsiteX4" fmla="*/ 7683500 w 9220200"/>
              <a:gd name="connsiteY4" fmla="*/ 0 h 1676400"/>
              <a:gd name="connsiteX5" fmla="*/ 8940794 w 9220200"/>
              <a:gd name="connsiteY5" fmla="*/ 0 h 1676400"/>
              <a:gd name="connsiteX6" fmla="*/ 9220200 w 9220200"/>
              <a:gd name="connsiteY6" fmla="*/ 279406 h 1676400"/>
              <a:gd name="connsiteX7" fmla="*/ 9220200 w 9220200"/>
              <a:gd name="connsiteY7" fmla="*/ 279400 h 1676400"/>
              <a:gd name="connsiteX8" fmla="*/ 9220200 w 9220200"/>
              <a:gd name="connsiteY8" fmla="*/ 279400 h 1676400"/>
              <a:gd name="connsiteX9" fmla="*/ 9220200 w 9220200"/>
              <a:gd name="connsiteY9" fmla="*/ 698500 h 1676400"/>
              <a:gd name="connsiteX10" fmla="*/ 9220200 w 9220200"/>
              <a:gd name="connsiteY10" fmla="*/ 1396994 h 1676400"/>
              <a:gd name="connsiteX11" fmla="*/ 8940794 w 9220200"/>
              <a:gd name="connsiteY11" fmla="*/ 1676400 h 1676400"/>
              <a:gd name="connsiteX12" fmla="*/ 7683500 w 9220200"/>
              <a:gd name="connsiteY12" fmla="*/ 1676400 h 1676400"/>
              <a:gd name="connsiteX13" fmla="*/ 5378450 w 9220200"/>
              <a:gd name="connsiteY13" fmla="*/ 1676400 h 1676400"/>
              <a:gd name="connsiteX14" fmla="*/ 5378450 w 9220200"/>
              <a:gd name="connsiteY14" fmla="*/ 1676400 h 1676400"/>
              <a:gd name="connsiteX15" fmla="*/ 279406 w 9220200"/>
              <a:gd name="connsiteY15" fmla="*/ 1676400 h 1676400"/>
              <a:gd name="connsiteX16" fmla="*/ 0 w 9220200"/>
              <a:gd name="connsiteY16" fmla="*/ 1396994 h 1676400"/>
              <a:gd name="connsiteX17" fmla="*/ 0 w 9220200"/>
              <a:gd name="connsiteY17" fmla="*/ 698500 h 1676400"/>
              <a:gd name="connsiteX18" fmla="*/ 0 w 9220200"/>
              <a:gd name="connsiteY18" fmla="*/ 279400 h 1676400"/>
              <a:gd name="connsiteX19" fmla="*/ 0 w 9220200"/>
              <a:gd name="connsiteY19" fmla="*/ 279400 h 1676400"/>
              <a:gd name="connsiteX20" fmla="*/ 0 w 9220200"/>
              <a:gd name="connsiteY20" fmla="*/ 279406 h 1676400"/>
              <a:gd name="connsiteX0" fmla="*/ 0 w 9220200"/>
              <a:gd name="connsiteY0" fmla="*/ 1628657 h 3025651"/>
              <a:gd name="connsiteX1" fmla="*/ 279406 w 9220200"/>
              <a:gd name="connsiteY1" fmla="*/ 1349251 h 3025651"/>
              <a:gd name="connsiteX2" fmla="*/ 6216650 w 9220200"/>
              <a:gd name="connsiteY2" fmla="*/ 1387351 h 3025651"/>
              <a:gd name="connsiteX3" fmla="*/ 7609800 w 9220200"/>
              <a:gd name="connsiteY3" fmla="*/ 0 h 3025651"/>
              <a:gd name="connsiteX4" fmla="*/ 7683500 w 9220200"/>
              <a:gd name="connsiteY4" fmla="*/ 1349251 h 3025651"/>
              <a:gd name="connsiteX5" fmla="*/ 8940794 w 9220200"/>
              <a:gd name="connsiteY5" fmla="*/ 1349251 h 3025651"/>
              <a:gd name="connsiteX6" fmla="*/ 9220200 w 9220200"/>
              <a:gd name="connsiteY6" fmla="*/ 1628657 h 3025651"/>
              <a:gd name="connsiteX7" fmla="*/ 9220200 w 9220200"/>
              <a:gd name="connsiteY7" fmla="*/ 1628651 h 3025651"/>
              <a:gd name="connsiteX8" fmla="*/ 9220200 w 9220200"/>
              <a:gd name="connsiteY8" fmla="*/ 1628651 h 3025651"/>
              <a:gd name="connsiteX9" fmla="*/ 9220200 w 9220200"/>
              <a:gd name="connsiteY9" fmla="*/ 2047751 h 3025651"/>
              <a:gd name="connsiteX10" fmla="*/ 9220200 w 9220200"/>
              <a:gd name="connsiteY10" fmla="*/ 2746245 h 3025651"/>
              <a:gd name="connsiteX11" fmla="*/ 8940794 w 9220200"/>
              <a:gd name="connsiteY11" fmla="*/ 3025651 h 3025651"/>
              <a:gd name="connsiteX12" fmla="*/ 7683500 w 9220200"/>
              <a:gd name="connsiteY12" fmla="*/ 3025651 h 3025651"/>
              <a:gd name="connsiteX13" fmla="*/ 5378450 w 9220200"/>
              <a:gd name="connsiteY13" fmla="*/ 3025651 h 3025651"/>
              <a:gd name="connsiteX14" fmla="*/ 5378450 w 9220200"/>
              <a:gd name="connsiteY14" fmla="*/ 3025651 h 3025651"/>
              <a:gd name="connsiteX15" fmla="*/ 279406 w 9220200"/>
              <a:gd name="connsiteY15" fmla="*/ 3025651 h 3025651"/>
              <a:gd name="connsiteX16" fmla="*/ 0 w 9220200"/>
              <a:gd name="connsiteY16" fmla="*/ 2746245 h 3025651"/>
              <a:gd name="connsiteX17" fmla="*/ 0 w 9220200"/>
              <a:gd name="connsiteY17" fmla="*/ 2047751 h 3025651"/>
              <a:gd name="connsiteX18" fmla="*/ 0 w 9220200"/>
              <a:gd name="connsiteY18" fmla="*/ 1628651 h 3025651"/>
              <a:gd name="connsiteX19" fmla="*/ 0 w 9220200"/>
              <a:gd name="connsiteY19" fmla="*/ 1628651 h 3025651"/>
              <a:gd name="connsiteX20" fmla="*/ 0 w 9220200"/>
              <a:gd name="connsiteY20" fmla="*/ 1628657 h 3025651"/>
              <a:gd name="connsiteX0" fmla="*/ 0 w 9220200"/>
              <a:gd name="connsiteY0" fmla="*/ 1628657 h 3025651"/>
              <a:gd name="connsiteX1" fmla="*/ 279406 w 9220200"/>
              <a:gd name="connsiteY1" fmla="*/ 1349251 h 3025651"/>
              <a:gd name="connsiteX2" fmla="*/ 6711950 w 9220200"/>
              <a:gd name="connsiteY2" fmla="*/ 1336551 h 3025651"/>
              <a:gd name="connsiteX3" fmla="*/ 7609800 w 9220200"/>
              <a:gd name="connsiteY3" fmla="*/ 0 h 3025651"/>
              <a:gd name="connsiteX4" fmla="*/ 7683500 w 9220200"/>
              <a:gd name="connsiteY4" fmla="*/ 1349251 h 3025651"/>
              <a:gd name="connsiteX5" fmla="*/ 8940794 w 9220200"/>
              <a:gd name="connsiteY5" fmla="*/ 1349251 h 3025651"/>
              <a:gd name="connsiteX6" fmla="*/ 9220200 w 9220200"/>
              <a:gd name="connsiteY6" fmla="*/ 1628657 h 3025651"/>
              <a:gd name="connsiteX7" fmla="*/ 9220200 w 9220200"/>
              <a:gd name="connsiteY7" fmla="*/ 1628651 h 3025651"/>
              <a:gd name="connsiteX8" fmla="*/ 9220200 w 9220200"/>
              <a:gd name="connsiteY8" fmla="*/ 1628651 h 3025651"/>
              <a:gd name="connsiteX9" fmla="*/ 9220200 w 9220200"/>
              <a:gd name="connsiteY9" fmla="*/ 2047751 h 3025651"/>
              <a:gd name="connsiteX10" fmla="*/ 9220200 w 9220200"/>
              <a:gd name="connsiteY10" fmla="*/ 2746245 h 3025651"/>
              <a:gd name="connsiteX11" fmla="*/ 8940794 w 9220200"/>
              <a:gd name="connsiteY11" fmla="*/ 3025651 h 3025651"/>
              <a:gd name="connsiteX12" fmla="*/ 7683500 w 9220200"/>
              <a:gd name="connsiteY12" fmla="*/ 3025651 h 3025651"/>
              <a:gd name="connsiteX13" fmla="*/ 5378450 w 9220200"/>
              <a:gd name="connsiteY13" fmla="*/ 3025651 h 3025651"/>
              <a:gd name="connsiteX14" fmla="*/ 5378450 w 9220200"/>
              <a:gd name="connsiteY14" fmla="*/ 3025651 h 3025651"/>
              <a:gd name="connsiteX15" fmla="*/ 279406 w 9220200"/>
              <a:gd name="connsiteY15" fmla="*/ 3025651 h 3025651"/>
              <a:gd name="connsiteX16" fmla="*/ 0 w 9220200"/>
              <a:gd name="connsiteY16" fmla="*/ 2746245 h 3025651"/>
              <a:gd name="connsiteX17" fmla="*/ 0 w 9220200"/>
              <a:gd name="connsiteY17" fmla="*/ 2047751 h 3025651"/>
              <a:gd name="connsiteX18" fmla="*/ 0 w 9220200"/>
              <a:gd name="connsiteY18" fmla="*/ 1628651 h 3025651"/>
              <a:gd name="connsiteX19" fmla="*/ 0 w 9220200"/>
              <a:gd name="connsiteY19" fmla="*/ 1628651 h 3025651"/>
              <a:gd name="connsiteX20" fmla="*/ 0 w 9220200"/>
              <a:gd name="connsiteY20" fmla="*/ 1628657 h 3025651"/>
              <a:gd name="connsiteX0" fmla="*/ 0 w 9220200"/>
              <a:gd name="connsiteY0" fmla="*/ 1222257 h 2619251"/>
              <a:gd name="connsiteX1" fmla="*/ 279406 w 9220200"/>
              <a:gd name="connsiteY1" fmla="*/ 942851 h 2619251"/>
              <a:gd name="connsiteX2" fmla="*/ 6711950 w 9220200"/>
              <a:gd name="connsiteY2" fmla="*/ 930151 h 2619251"/>
              <a:gd name="connsiteX3" fmla="*/ 7470100 w 9220200"/>
              <a:gd name="connsiteY3" fmla="*/ 0 h 2619251"/>
              <a:gd name="connsiteX4" fmla="*/ 7683500 w 9220200"/>
              <a:gd name="connsiteY4" fmla="*/ 942851 h 2619251"/>
              <a:gd name="connsiteX5" fmla="*/ 8940794 w 9220200"/>
              <a:gd name="connsiteY5" fmla="*/ 942851 h 2619251"/>
              <a:gd name="connsiteX6" fmla="*/ 9220200 w 9220200"/>
              <a:gd name="connsiteY6" fmla="*/ 1222257 h 2619251"/>
              <a:gd name="connsiteX7" fmla="*/ 9220200 w 9220200"/>
              <a:gd name="connsiteY7" fmla="*/ 1222251 h 2619251"/>
              <a:gd name="connsiteX8" fmla="*/ 9220200 w 9220200"/>
              <a:gd name="connsiteY8" fmla="*/ 1222251 h 2619251"/>
              <a:gd name="connsiteX9" fmla="*/ 9220200 w 9220200"/>
              <a:gd name="connsiteY9" fmla="*/ 1641351 h 2619251"/>
              <a:gd name="connsiteX10" fmla="*/ 9220200 w 9220200"/>
              <a:gd name="connsiteY10" fmla="*/ 2339845 h 2619251"/>
              <a:gd name="connsiteX11" fmla="*/ 8940794 w 9220200"/>
              <a:gd name="connsiteY11" fmla="*/ 2619251 h 2619251"/>
              <a:gd name="connsiteX12" fmla="*/ 7683500 w 9220200"/>
              <a:gd name="connsiteY12" fmla="*/ 2619251 h 2619251"/>
              <a:gd name="connsiteX13" fmla="*/ 5378450 w 9220200"/>
              <a:gd name="connsiteY13" fmla="*/ 2619251 h 2619251"/>
              <a:gd name="connsiteX14" fmla="*/ 5378450 w 9220200"/>
              <a:gd name="connsiteY14" fmla="*/ 2619251 h 2619251"/>
              <a:gd name="connsiteX15" fmla="*/ 279406 w 9220200"/>
              <a:gd name="connsiteY15" fmla="*/ 2619251 h 2619251"/>
              <a:gd name="connsiteX16" fmla="*/ 0 w 9220200"/>
              <a:gd name="connsiteY16" fmla="*/ 2339845 h 2619251"/>
              <a:gd name="connsiteX17" fmla="*/ 0 w 9220200"/>
              <a:gd name="connsiteY17" fmla="*/ 1641351 h 2619251"/>
              <a:gd name="connsiteX18" fmla="*/ 0 w 9220200"/>
              <a:gd name="connsiteY18" fmla="*/ 1222251 h 2619251"/>
              <a:gd name="connsiteX19" fmla="*/ 0 w 9220200"/>
              <a:gd name="connsiteY19" fmla="*/ 1222251 h 2619251"/>
              <a:gd name="connsiteX20" fmla="*/ 0 w 9220200"/>
              <a:gd name="connsiteY20" fmla="*/ 1222257 h 2619251"/>
              <a:gd name="connsiteX0" fmla="*/ 0 w 9220200"/>
              <a:gd name="connsiteY0" fmla="*/ 1222257 h 2619251"/>
              <a:gd name="connsiteX1" fmla="*/ 279406 w 9220200"/>
              <a:gd name="connsiteY1" fmla="*/ 942851 h 2619251"/>
              <a:gd name="connsiteX2" fmla="*/ 6711950 w 9220200"/>
              <a:gd name="connsiteY2" fmla="*/ 930151 h 2619251"/>
              <a:gd name="connsiteX3" fmla="*/ 7470100 w 9220200"/>
              <a:gd name="connsiteY3" fmla="*/ 0 h 2619251"/>
              <a:gd name="connsiteX4" fmla="*/ 8178800 w 9220200"/>
              <a:gd name="connsiteY4" fmla="*/ 955551 h 2619251"/>
              <a:gd name="connsiteX5" fmla="*/ 8940794 w 9220200"/>
              <a:gd name="connsiteY5" fmla="*/ 942851 h 2619251"/>
              <a:gd name="connsiteX6" fmla="*/ 9220200 w 9220200"/>
              <a:gd name="connsiteY6" fmla="*/ 1222257 h 2619251"/>
              <a:gd name="connsiteX7" fmla="*/ 9220200 w 9220200"/>
              <a:gd name="connsiteY7" fmla="*/ 1222251 h 2619251"/>
              <a:gd name="connsiteX8" fmla="*/ 9220200 w 9220200"/>
              <a:gd name="connsiteY8" fmla="*/ 1222251 h 2619251"/>
              <a:gd name="connsiteX9" fmla="*/ 9220200 w 9220200"/>
              <a:gd name="connsiteY9" fmla="*/ 1641351 h 2619251"/>
              <a:gd name="connsiteX10" fmla="*/ 9220200 w 9220200"/>
              <a:gd name="connsiteY10" fmla="*/ 2339845 h 2619251"/>
              <a:gd name="connsiteX11" fmla="*/ 8940794 w 9220200"/>
              <a:gd name="connsiteY11" fmla="*/ 2619251 h 2619251"/>
              <a:gd name="connsiteX12" fmla="*/ 7683500 w 9220200"/>
              <a:gd name="connsiteY12" fmla="*/ 2619251 h 2619251"/>
              <a:gd name="connsiteX13" fmla="*/ 5378450 w 9220200"/>
              <a:gd name="connsiteY13" fmla="*/ 2619251 h 2619251"/>
              <a:gd name="connsiteX14" fmla="*/ 5378450 w 9220200"/>
              <a:gd name="connsiteY14" fmla="*/ 2619251 h 2619251"/>
              <a:gd name="connsiteX15" fmla="*/ 279406 w 9220200"/>
              <a:gd name="connsiteY15" fmla="*/ 2619251 h 2619251"/>
              <a:gd name="connsiteX16" fmla="*/ 0 w 9220200"/>
              <a:gd name="connsiteY16" fmla="*/ 2339845 h 2619251"/>
              <a:gd name="connsiteX17" fmla="*/ 0 w 9220200"/>
              <a:gd name="connsiteY17" fmla="*/ 1641351 h 2619251"/>
              <a:gd name="connsiteX18" fmla="*/ 0 w 9220200"/>
              <a:gd name="connsiteY18" fmla="*/ 1222251 h 2619251"/>
              <a:gd name="connsiteX19" fmla="*/ 0 w 9220200"/>
              <a:gd name="connsiteY19" fmla="*/ 1222251 h 2619251"/>
              <a:gd name="connsiteX20" fmla="*/ 0 w 9220200"/>
              <a:gd name="connsiteY20" fmla="*/ 1222257 h 2619251"/>
              <a:gd name="connsiteX0" fmla="*/ 0 w 9220200"/>
              <a:gd name="connsiteY0" fmla="*/ 1222257 h 2619251"/>
              <a:gd name="connsiteX1" fmla="*/ 279406 w 9220200"/>
              <a:gd name="connsiteY1" fmla="*/ 942851 h 2619251"/>
              <a:gd name="connsiteX2" fmla="*/ 7372350 w 9220200"/>
              <a:gd name="connsiteY2" fmla="*/ 917451 h 2619251"/>
              <a:gd name="connsiteX3" fmla="*/ 7470100 w 9220200"/>
              <a:gd name="connsiteY3" fmla="*/ 0 h 2619251"/>
              <a:gd name="connsiteX4" fmla="*/ 8178800 w 9220200"/>
              <a:gd name="connsiteY4" fmla="*/ 955551 h 2619251"/>
              <a:gd name="connsiteX5" fmla="*/ 8940794 w 9220200"/>
              <a:gd name="connsiteY5" fmla="*/ 942851 h 2619251"/>
              <a:gd name="connsiteX6" fmla="*/ 9220200 w 9220200"/>
              <a:gd name="connsiteY6" fmla="*/ 1222257 h 2619251"/>
              <a:gd name="connsiteX7" fmla="*/ 9220200 w 9220200"/>
              <a:gd name="connsiteY7" fmla="*/ 1222251 h 2619251"/>
              <a:gd name="connsiteX8" fmla="*/ 9220200 w 9220200"/>
              <a:gd name="connsiteY8" fmla="*/ 1222251 h 2619251"/>
              <a:gd name="connsiteX9" fmla="*/ 9220200 w 9220200"/>
              <a:gd name="connsiteY9" fmla="*/ 1641351 h 2619251"/>
              <a:gd name="connsiteX10" fmla="*/ 9220200 w 9220200"/>
              <a:gd name="connsiteY10" fmla="*/ 2339845 h 2619251"/>
              <a:gd name="connsiteX11" fmla="*/ 8940794 w 9220200"/>
              <a:gd name="connsiteY11" fmla="*/ 2619251 h 2619251"/>
              <a:gd name="connsiteX12" fmla="*/ 7683500 w 9220200"/>
              <a:gd name="connsiteY12" fmla="*/ 2619251 h 2619251"/>
              <a:gd name="connsiteX13" fmla="*/ 5378450 w 9220200"/>
              <a:gd name="connsiteY13" fmla="*/ 2619251 h 2619251"/>
              <a:gd name="connsiteX14" fmla="*/ 5378450 w 9220200"/>
              <a:gd name="connsiteY14" fmla="*/ 2619251 h 2619251"/>
              <a:gd name="connsiteX15" fmla="*/ 279406 w 9220200"/>
              <a:gd name="connsiteY15" fmla="*/ 2619251 h 2619251"/>
              <a:gd name="connsiteX16" fmla="*/ 0 w 9220200"/>
              <a:gd name="connsiteY16" fmla="*/ 2339845 h 2619251"/>
              <a:gd name="connsiteX17" fmla="*/ 0 w 9220200"/>
              <a:gd name="connsiteY17" fmla="*/ 1641351 h 2619251"/>
              <a:gd name="connsiteX18" fmla="*/ 0 w 9220200"/>
              <a:gd name="connsiteY18" fmla="*/ 1222251 h 2619251"/>
              <a:gd name="connsiteX19" fmla="*/ 0 w 9220200"/>
              <a:gd name="connsiteY19" fmla="*/ 1222251 h 2619251"/>
              <a:gd name="connsiteX20" fmla="*/ 0 w 9220200"/>
              <a:gd name="connsiteY20" fmla="*/ 1222257 h 2619251"/>
              <a:gd name="connsiteX0" fmla="*/ 0 w 9220200"/>
              <a:gd name="connsiteY0" fmla="*/ 1222257 h 2619251"/>
              <a:gd name="connsiteX1" fmla="*/ 279406 w 9220200"/>
              <a:gd name="connsiteY1" fmla="*/ 942851 h 2619251"/>
              <a:gd name="connsiteX2" fmla="*/ 7372350 w 9220200"/>
              <a:gd name="connsiteY2" fmla="*/ 917451 h 2619251"/>
              <a:gd name="connsiteX3" fmla="*/ 7470100 w 9220200"/>
              <a:gd name="connsiteY3" fmla="*/ 0 h 2619251"/>
              <a:gd name="connsiteX4" fmla="*/ 8394700 w 9220200"/>
              <a:gd name="connsiteY4" fmla="*/ 942851 h 2619251"/>
              <a:gd name="connsiteX5" fmla="*/ 8940794 w 9220200"/>
              <a:gd name="connsiteY5" fmla="*/ 942851 h 2619251"/>
              <a:gd name="connsiteX6" fmla="*/ 9220200 w 9220200"/>
              <a:gd name="connsiteY6" fmla="*/ 1222257 h 2619251"/>
              <a:gd name="connsiteX7" fmla="*/ 9220200 w 9220200"/>
              <a:gd name="connsiteY7" fmla="*/ 1222251 h 2619251"/>
              <a:gd name="connsiteX8" fmla="*/ 9220200 w 9220200"/>
              <a:gd name="connsiteY8" fmla="*/ 1222251 h 2619251"/>
              <a:gd name="connsiteX9" fmla="*/ 9220200 w 9220200"/>
              <a:gd name="connsiteY9" fmla="*/ 1641351 h 2619251"/>
              <a:gd name="connsiteX10" fmla="*/ 9220200 w 9220200"/>
              <a:gd name="connsiteY10" fmla="*/ 2339845 h 2619251"/>
              <a:gd name="connsiteX11" fmla="*/ 8940794 w 9220200"/>
              <a:gd name="connsiteY11" fmla="*/ 2619251 h 2619251"/>
              <a:gd name="connsiteX12" fmla="*/ 7683500 w 9220200"/>
              <a:gd name="connsiteY12" fmla="*/ 2619251 h 2619251"/>
              <a:gd name="connsiteX13" fmla="*/ 5378450 w 9220200"/>
              <a:gd name="connsiteY13" fmla="*/ 2619251 h 2619251"/>
              <a:gd name="connsiteX14" fmla="*/ 5378450 w 9220200"/>
              <a:gd name="connsiteY14" fmla="*/ 2619251 h 2619251"/>
              <a:gd name="connsiteX15" fmla="*/ 279406 w 9220200"/>
              <a:gd name="connsiteY15" fmla="*/ 2619251 h 2619251"/>
              <a:gd name="connsiteX16" fmla="*/ 0 w 9220200"/>
              <a:gd name="connsiteY16" fmla="*/ 2339845 h 2619251"/>
              <a:gd name="connsiteX17" fmla="*/ 0 w 9220200"/>
              <a:gd name="connsiteY17" fmla="*/ 1641351 h 2619251"/>
              <a:gd name="connsiteX18" fmla="*/ 0 w 9220200"/>
              <a:gd name="connsiteY18" fmla="*/ 1222251 h 2619251"/>
              <a:gd name="connsiteX19" fmla="*/ 0 w 9220200"/>
              <a:gd name="connsiteY19" fmla="*/ 1222251 h 2619251"/>
              <a:gd name="connsiteX20" fmla="*/ 0 w 9220200"/>
              <a:gd name="connsiteY20" fmla="*/ 1222257 h 2619251"/>
              <a:gd name="connsiteX0" fmla="*/ 0 w 9220200"/>
              <a:gd name="connsiteY0" fmla="*/ 1057157 h 2454151"/>
              <a:gd name="connsiteX1" fmla="*/ 279406 w 9220200"/>
              <a:gd name="connsiteY1" fmla="*/ 777751 h 2454151"/>
              <a:gd name="connsiteX2" fmla="*/ 7372350 w 9220200"/>
              <a:gd name="connsiteY2" fmla="*/ 752351 h 2454151"/>
              <a:gd name="connsiteX3" fmla="*/ 7901900 w 9220200"/>
              <a:gd name="connsiteY3" fmla="*/ 0 h 2454151"/>
              <a:gd name="connsiteX4" fmla="*/ 8394700 w 9220200"/>
              <a:gd name="connsiteY4" fmla="*/ 777751 h 2454151"/>
              <a:gd name="connsiteX5" fmla="*/ 8940794 w 9220200"/>
              <a:gd name="connsiteY5" fmla="*/ 777751 h 2454151"/>
              <a:gd name="connsiteX6" fmla="*/ 9220200 w 9220200"/>
              <a:gd name="connsiteY6" fmla="*/ 1057157 h 2454151"/>
              <a:gd name="connsiteX7" fmla="*/ 9220200 w 9220200"/>
              <a:gd name="connsiteY7" fmla="*/ 1057151 h 2454151"/>
              <a:gd name="connsiteX8" fmla="*/ 9220200 w 9220200"/>
              <a:gd name="connsiteY8" fmla="*/ 1057151 h 2454151"/>
              <a:gd name="connsiteX9" fmla="*/ 9220200 w 9220200"/>
              <a:gd name="connsiteY9" fmla="*/ 1476251 h 2454151"/>
              <a:gd name="connsiteX10" fmla="*/ 9220200 w 9220200"/>
              <a:gd name="connsiteY10" fmla="*/ 2174745 h 2454151"/>
              <a:gd name="connsiteX11" fmla="*/ 8940794 w 9220200"/>
              <a:gd name="connsiteY11" fmla="*/ 2454151 h 2454151"/>
              <a:gd name="connsiteX12" fmla="*/ 7683500 w 9220200"/>
              <a:gd name="connsiteY12" fmla="*/ 2454151 h 2454151"/>
              <a:gd name="connsiteX13" fmla="*/ 5378450 w 9220200"/>
              <a:gd name="connsiteY13" fmla="*/ 2454151 h 2454151"/>
              <a:gd name="connsiteX14" fmla="*/ 5378450 w 9220200"/>
              <a:gd name="connsiteY14" fmla="*/ 2454151 h 2454151"/>
              <a:gd name="connsiteX15" fmla="*/ 279406 w 9220200"/>
              <a:gd name="connsiteY15" fmla="*/ 2454151 h 2454151"/>
              <a:gd name="connsiteX16" fmla="*/ 0 w 9220200"/>
              <a:gd name="connsiteY16" fmla="*/ 2174745 h 2454151"/>
              <a:gd name="connsiteX17" fmla="*/ 0 w 9220200"/>
              <a:gd name="connsiteY17" fmla="*/ 1476251 h 2454151"/>
              <a:gd name="connsiteX18" fmla="*/ 0 w 9220200"/>
              <a:gd name="connsiteY18" fmla="*/ 1057151 h 2454151"/>
              <a:gd name="connsiteX19" fmla="*/ 0 w 9220200"/>
              <a:gd name="connsiteY19" fmla="*/ 1057151 h 2454151"/>
              <a:gd name="connsiteX20" fmla="*/ 0 w 9220200"/>
              <a:gd name="connsiteY20" fmla="*/ 1057157 h 2454151"/>
              <a:gd name="connsiteX0" fmla="*/ 0 w 9220200"/>
              <a:gd name="connsiteY0" fmla="*/ 1057157 h 2454151"/>
              <a:gd name="connsiteX1" fmla="*/ 279406 w 9220200"/>
              <a:gd name="connsiteY1" fmla="*/ 777751 h 2454151"/>
              <a:gd name="connsiteX2" fmla="*/ 7562850 w 9220200"/>
              <a:gd name="connsiteY2" fmla="*/ 752351 h 2454151"/>
              <a:gd name="connsiteX3" fmla="*/ 7901900 w 9220200"/>
              <a:gd name="connsiteY3" fmla="*/ 0 h 2454151"/>
              <a:gd name="connsiteX4" fmla="*/ 8394700 w 9220200"/>
              <a:gd name="connsiteY4" fmla="*/ 777751 h 2454151"/>
              <a:gd name="connsiteX5" fmla="*/ 8940794 w 9220200"/>
              <a:gd name="connsiteY5" fmla="*/ 777751 h 2454151"/>
              <a:gd name="connsiteX6" fmla="*/ 9220200 w 9220200"/>
              <a:gd name="connsiteY6" fmla="*/ 1057157 h 2454151"/>
              <a:gd name="connsiteX7" fmla="*/ 9220200 w 9220200"/>
              <a:gd name="connsiteY7" fmla="*/ 1057151 h 2454151"/>
              <a:gd name="connsiteX8" fmla="*/ 9220200 w 9220200"/>
              <a:gd name="connsiteY8" fmla="*/ 1057151 h 2454151"/>
              <a:gd name="connsiteX9" fmla="*/ 9220200 w 9220200"/>
              <a:gd name="connsiteY9" fmla="*/ 1476251 h 2454151"/>
              <a:gd name="connsiteX10" fmla="*/ 9220200 w 9220200"/>
              <a:gd name="connsiteY10" fmla="*/ 2174745 h 2454151"/>
              <a:gd name="connsiteX11" fmla="*/ 8940794 w 9220200"/>
              <a:gd name="connsiteY11" fmla="*/ 2454151 h 2454151"/>
              <a:gd name="connsiteX12" fmla="*/ 7683500 w 9220200"/>
              <a:gd name="connsiteY12" fmla="*/ 2454151 h 2454151"/>
              <a:gd name="connsiteX13" fmla="*/ 5378450 w 9220200"/>
              <a:gd name="connsiteY13" fmla="*/ 2454151 h 2454151"/>
              <a:gd name="connsiteX14" fmla="*/ 5378450 w 9220200"/>
              <a:gd name="connsiteY14" fmla="*/ 2454151 h 2454151"/>
              <a:gd name="connsiteX15" fmla="*/ 279406 w 9220200"/>
              <a:gd name="connsiteY15" fmla="*/ 2454151 h 2454151"/>
              <a:gd name="connsiteX16" fmla="*/ 0 w 9220200"/>
              <a:gd name="connsiteY16" fmla="*/ 2174745 h 2454151"/>
              <a:gd name="connsiteX17" fmla="*/ 0 w 9220200"/>
              <a:gd name="connsiteY17" fmla="*/ 1476251 h 2454151"/>
              <a:gd name="connsiteX18" fmla="*/ 0 w 9220200"/>
              <a:gd name="connsiteY18" fmla="*/ 1057151 h 2454151"/>
              <a:gd name="connsiteX19" fmla="*/ 0 w 9220200"/>
              <a:gd name="connsiteY19" fmla="*/ 1057151 h 2454151"/>
              <a:gd name="connsiteX20" fmla="*/ 0 w 9220200"/>
              <a:gd name="connsiteY20" fmla="*/ 1057157 h 2454151"/>
              <a:gd name="connsiteX0" fmla="*/ 0 w 9220200"/>
              <a:gd name="connsiteY0" fmla="*/ 930157 h 2327151"/>
              <a:gd name="connsiteX1" fmla="*/ 279406 w 9220200"/>
              <a:gd name="connsiteY1" fmla="*/ 650751 h 2327151"/>
              <a:gd name="connsiteX2" fmla="*/ 7562850 w 9220200"/>
              <a:gd name="connsiteY2" fmla="*/ 625351 h 2327151"/>
              <a:gd name="connsiteX3" fmla="*/ 7990800 w 9220200"/>
              <a:gd name="connsiteY3" fmla="*/ 0 h 2327151"/>
              <a:gd name="connsiteX4" fmla="*/ 8394700 w 9220200"/>
              <a:gd name="connsiteY4" fmla="*/ 650751 h 2327151"/>
              <a:gd name="connsiteX5" fmla="*/ 8940794 w 9220200"/>
              <a:gd name="connsiteY5" fmla="*/ 650751 h 2327151"/>
              <a:gd name="connsiteX6" fmla="*/ 9220200 w 9220200"/>
              <a:gd name="connsiteY6" fmla="*/ 930157 h 2327151"/>
              <a:gd name="connsiteX7" fmla="*/ 9220200 w 9220200"/>
              <a:gd name="connsiteY7" fmla="*/ 930151 h 2327151"/>
              <a:gd name="connsiteX8" fmla="*/ 9220200 w 9220200"/>
              <a:gd name="connsiteY8" fmla="*/ 930151 h 2327151"/>
              <a:gd name="connsiteX9" fmla="*/ 9220200 w 9220200"/>
              <a:gd name="connsiteY9" fmla="*/ 1349251 h 2327151"/>
              <a:gd name="connsiteX10" fmla="*/ 9220200 w 9220200"/>
              <a:gd name="connsiteY10" fmla="*/ 2047745 h 2327151"/>
              <a:gd name="connsiteX11" fmla="*/ 8940794 w 9220200"/>
              <a:gd name="connsiteY11" fmla="*/ 2327151 h 2327151"/>
              <a:gd name="connsiteX12" fmla="*/ 7683500 w 9220200"/>
              <a:gd name="connsiteY12" fmla="*/ 2327151 h 2327151"/>
              <a:gd name="connsiteX13" fmla="*/ 5378450 w 9220200"/>
              <a:gd name="connsiteY13" fmla="*/ 2327151 h 2327151"/>
              <a:gd name="connsiteX14" fmla="*/ 5378450 w 9220200"/>
              <a:gd name="connsiteY14" fmla="*/ 2327151 h 2327151"/>
              <a:gd name="connsiteX15" fmla="*/ 279406 w 9220200"/>
              <a:gd name="connsiteY15" fmla="*/ 2327151 h 2327151"/>
              <a:gd name="connsiteX16" fmla="*/ 0 w 9220200"/>
              <a:gd name="connsiteY16" fmla="*/ 2047745 h 2327151"/>
              <a:gd name="connsiteX17" fmla="*/ 0 w 9220200"/>
              <a:gd name="connsiteY17" fmla="*/ 1349251 h 2327151"/>
              <a:gd name="connsiteX18" fmla="*/ 0 w 9220200"/>
              <a:gd name="connsiteY18" fmla="*/ 930151 h 2327151"/>
              <a:gd name="connsiteX19" fmla="*/ 0 w 9220200"/>
              <a:gd name="connsiteY19" fmla="*/ 930151 h 2327151"/>
              <a:gd name="connsiteX20" fmla="*/ 0 w 9220200"/>
              <a:gd name="connsiteY20" fmla="*/ 930157 h 2327151"/>
              <a:gd name="connsiteX0" fmla="*/ 0 w 9220200"/>
              <a:gd name="connsiteY0" fmla="*/ 930157 h 2327151"/>
              <a:gd name="connsiteX1" fmla="*/ 279406 w 9220200"/>
              <a:gd name="connsiteY1" fmla="*/ 650751 h 2327151"/>
              <a:gd name="connsiteX2" fmla="*/ 7562850 w 9220200"/>
              <a:gd name="connsiteY2" fmla="*/ 625351 h 2327151"/>
              <a:gd name="connsiteX3" fmla="*/ 7927300 w 9220200"/>
              <a:gd name="connsiteY3" fmla="*/ 0 h 2327151"/>
              <a:gd name="connsiteX4" fmla="*/ 8394700 w 9220200"/>
              <a:gd name="connsiteY4" fmla="*/ 650751 h 2327151"/>
              <a:gd name="connsiteX5" fmla="*/ 8940794 w 9220200"/>
              <a:gd name="connsiteY5" fmla="*/ 650751 h 2327151"/>
              <a:gd name="connsiteX6" fmla="*/ 9220200 w 9220200"/>
              <a:gd name="connsiteY6" fmla="*/ 930157 h 2327151"/>
              <a:gd name="connsiteX7" fmla="*/ 9220200 w 9220200"/>
              <a:gd name="connsiteY7" fmla="*/ 930151 h 2327151"/>
              <a:gd name="connsiteX8" fmla="*/ 9220200 w 9220200"/>
              <a:gd name="connsiteY8" fmla="*/ 930151 h 2327151"/>
              <a:gd name="connsiteX9" fmla="*/ 9220200 w 9220200"/>
              <a:gd name="connsiteY9" fmla="*/ 1349251 h 2327151"/>
              <a:gd name="connsiteX10" fmla="*/ 9220200 w 9220200"/>
              <a:gd name="connsiteY10" fmla="*/ 2047745 h 2327151"/>
              <a:gd name="connsiteX11" fmla="*/ 8940794 w 9220200"/>
              <a:gd name="connsiteY11" fmla="*/ 2327151 h 2327151"/>
              <a:gd name="connsiteX12" fmla="*/ 7683500 w 9220200"/>
              <a:gd name="connsiteY12" fmla="*/ 2327151 h 2327151"/>
              <a:gd name="connsiteX13" fmla="*/ 5378450 w 9220200"/>
              <a:gd name="connsiteY13" fmla="*/ 2327151 h 2327151"/>
              <a:gd name="connsiteX14" fmla="*/ 5378450 w 9220200"/>
              <a:gd name="connsiteY14" fmla="*/ 2327151 h 2327151"/>
              <a:gd name="connsiteX15" fmla="*/ 279406 w 9220200"/>
              <a:gd name="connsiteY15" fmla="*/ 2327151 h 2327151"/>
              <a:gd name="connsiteX16" fmla="*/ 0 w 9220200"/>
              <a:gd name="connsiteY16" fmla="*/ 2047745 h 2327151"/>
              <a:gd name="connsiteX17" fmla="*/ 0 w 9220200"/>
              <a:gd name="connsiteY17" fmla="*/ 1349251 h 2327151"/>
              <a:gd name="connsiteX18" fmla="*/ 0 w 9220200"/>
              <a:gd name="connsiteY18" fmla="*/ 930151 h 2327151"/>
              <a:gd name="connsiteX19" fmla="*/ 0 w 9220200"/>
              <a:gd name="connsiteY19" fmla="*/ 930151 h 2327151"/>
              <a:gd name="connsiteX20" fmla="*/ 0 w 9220200"/>
              <a:gd name="connsiteY20" fmla="*/ 930157 h 2327151"/>
              <a:gd name="connsiteX0" fmla="*/ 0 w 9220200"/>
              <a:gd name="connsiteY0" fmla="*/ 917457 h 2314451"/>
              <a:gd name="connsiteX1" fmla="*/ 279406 w 9220200"/>
              <a:gd name="connsiteY1" fmla="*/ 638051 h 2314451"/>
              <a:gd name="connsiteX2" fmla="*/ 7562850 w 9220200"/>
              <a:gd name="connsiteY2" fmla="*/ 612651 h 2314451"/>
              <a:gd name="connsiteX3" fmla="*/ 7990800 w 9220200"/>
              <a:gd name="connsiteY3" fmla="*/ 0 h 2314451"/>
              <a:gd name="connsiteX4" fmla="*/ 8394700 w 9220200"/>
              <a:gd name="connsiteY4" fmla="*/ 638051 h 2314451"/>
              <a:gd name="connsiteX5" fmla="*/ 8940794 w 9220200"/>
              <a:gd name="connsiteY5" fmla="*/ 638051 h 2314451"/>
              <a:gd name="connsiteX6" fmla="*/ 9220200 w 9220200"/>
              <a:gd name="connsiteY6" fmla="*/ 917457 h 2314451"/>
              <a:gd name="connsiteX7" fmla="*/ 9220200 w 9220200"/>
              <a:gd name="connsiteY7" fmla="*/ 917451 h 2314451"/>
              <a:gd name="connsiteX8" fmla="*/ 9220200 w 9220200"/>
              <a:gd name="connsiteY8" fmla="*/ 917451 h 2314451"/>
              <a:gd name="connsiteX9" fmla="*/ 9220200 w 9220200"/>
              <a:gd name="connsiteY9" fmla="*/ 1336551 h 2314451"/>
              <a:gd name="connsiteX10" fmla="*/ 9220200 w 9220200"/>
              <a:gd name="connsiteY10" fmla="*/ 2035045 h 2314451"/>
              <a:gd name="connsiteX11" fmla="*/ 8940794 w 9220200"/>
              <a:gd name="connsiteY11" fmla="*/ 2314451 h 2314451"/>
              <a:gd name="connsiteX12" fmla="*/ 7683500 w 9220200"/>
              <a:gd name="connsiteY12" fmla="*/ 2314451 h 2314451"/>
              <a:gd name="connsiteX13" fmla="*/ 5378450 w 9220200"/>
              <a:gd name="connsiteY13" fmla="*/ 2314451 h 2314451"/>
              <a:gd name="connsiteX14" fmla="*/ 5378450 w 9220200"/>
              <a:gd name="connsiteY14" fmla="*/ 2314451 h 2314451"/>
              <a:gd name="connsiteX15" fmla="*/ 279406 w 9220200"/>
              <a:gd name="connsiteY15" fmla="*/ 2314451 h 2314451"/>
              <a:gd name="connsiteX16" fmla="*/ 0 w 9220200"/>
              <a:gd name="connsiteY16" fmla="*/ 2035045 h 2314451"/>
              <a:gd name="connsiteX17" fmla="*/ 0 w 9220200"/>
              <a:gd name="connsiteY17" fmla="*/ 1336551 h 2314451"/>
              <a:gd name="connsiteX18" fmla="*/ 0 w 9220200"/>
              <a:gd name="connsiteY18" fmla="*/ 917451 h 2314451"/>
              <a:gd name="connsiteX19" fmla="*/ 0 w 9220200"/>
              <a:gd name="connsiteY19" fmla="*/ 917451 h 2314451"/>
              <a:gd name="connsiteX20" fmla="*/ 0 w 9220200"/>
              <a:gd name="connsiteY20" fmla="*/ 917457 h 2314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220200" h="2314451">
                <a:moveTo>
                  <a:pt x="0" y="917457"/>
                </a:moveTo>
                <a:cubicBezTo>
                  <a:pt x="0" y="763145"/>
                  <a:pt x="125094" y="638051"/>
                  <a:pt x="279406" y="638051"/>
                </a:cubicBezTo>
                <a:lnTo>
                  <a:pt x="7562850" y="612651"/>
                </a:lnTo>
                <a:lnTo>
                  <a:pt x="7990800" y="0"/>
                </a:lnTo>
                <a:lnTo>
                  <a:pt x="8394700" y="638051"/>
                </a:lnTo>
                <a:lnTo>
                  <a:pt x="8940794" y="638051"/>
                </a:lnTo>
                <a:cubicBezTo>
                  <a:pt x="9095106" y="638051"/>
                  <a:pt x="9220200" y="763145"/>
                  <a:pt x="9220200" y="917457"/>
                </a:cubicBezTo>
                <a:lnTo>
                  <a:pt x="9220200" y="917451"/>
                </a:lnTo>
                <a:lnTo>
                  <a:pt x="9220200" y="917451"/>
                </a:lnTo>
                <a:lnTo>
                  <a:pt x="9220200" y="1336551"/>
                </a:lnTo>
                <a:lnTo>
                  <a:pt x="9220200" y="2035045"/>
                </a:lnTo>
                <a:cubicBezTo>
                  <a:pt x="9220200" y="2189357"/>
                  <a:pt x="9095106" y="2314451"/>
                  <a:pt x="8940794" y="2314451"/>
                </a:cubicBezTo>
                <a:lnTo>
                  <a:pt x="7683500" y="2314451"/>
                </a:lnTo>
                <a:lnTo>
                  <a:pt x="5378450" y="2314451"/>
                </a:lnTo>
                <a:lnTo>
                  <a:pt x="5378450" y="2314451"/>
                </a:lnTo>
                <a:lnTo>
                  <a:pt x="279406" y="2314451"/>
                </a:lnTo>
                <a:cubicBezTo>
                  <a:pt x="125094" y="2314451"/>
                  <a:pt x="0" y="2189357"/>
                  <a:pt x="0" y="2035045"/>
                </a:cubicBezTo>
                <a:lnTo>
                  <a:pt x="0" y="1336551"/>
                </a:lnTo>
                <a:lnTo>
                  <a:pt x="0" y="917451"/>
                </a:lnTo>
                <a:lnTo>
                  <a:pt x="0" y="917451"/>
                </a:lnTo>
                <a:lnTo>
                  <a:pt x="0" y="917457"/>
                </a:lnTo>
                <a:close/>
              </a:path>
            </a:pathLst>
          </a:custGeom>
          <a:ln>
            <a:solidFill>
              <a:schemeClr val="accent1">
                <a:lumMod val="50000"/>
              </a:schemeClr>
            </a:solidFill>
          </a:ln>
        </p:spPr>
        <p:style>
          <a:lnRef idx="3">
            <a:schemeClr val="lt1"/>
          </a:lnRef>
          <a:fillRef idx="1">
            <a:schemeClr val="accent1"/>
          </a:fillRef>
          <a:effectRef idx="1">
            <a:schemeClr val="accent1"/>
          </a:effectRef>
          <a:fontRef idx="minor">
            <a:schemeClr val="lt1"/>
          </a:fontRef>
        </p:style>
        <p:txBody>
          <a:bodyPr bIns="182880" rtlCol="0" anchor="b"/>
          <a:lstStyle/>
          <a:p>
            <a:pPr algn="ctr"/>
            <a:r>
              <a:rPr lang="en-US" sz="2200" spc="-60" dirty="0">
                <a:effectLst>
                  <a:outerShdw blurRad="38100" dist="38100" dir="2700000" algn="tl">
                    <a:srgbClr val="000000">
                      <a:alpha val="43137"/>
                    </a:srgbClr>
                  </a:outerShdw>
                </a:effectLst>
                <a:latin typeface="Century Gothic" pitchFamily="34" charset="0"/>
              </a:rPr>
              <a:t>You may develop a number of reports, in different formats, for different sets of stakeholders. Work with your primary users and stakeholders to determine when and in what form they want to receive evaluation reports. Also, determine who you will involve in reviewing drafts.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95EC796-7576-47EE-9D99-640FFEA9B8B9}"/>
              </a:ext>
            </a:extLst>
          </p:cNvPr>
          <p:cNvSpPr>
            <a:spLocks noGrp="1"/>
          </p:cNvSpPr>
          <p:nvPr>
            <p:ph type="title"/>
          </p:nvPr>
        </p:nvSpPr>
        <p:spPr/>
        <p:txBody>
          <a:bodyPr/>
          <a:lstStyle/>
          <a:p>
            <a:r>
              <a:rPr lang="en-US" dirty="0"/>
              <a:t>Why dissemination?</a:t>
            </a:r>
          </a:p>
        </p:txBody>
      </p:sp>
      <p:sp>
        <p:nvSpPr>
          <p:cNvPr id="5" name="4 Marcador de contenido"/>
          <p:cNvSpPr>
            <a:spLocks noGrp="1"/>
          </p:cNvSpPr>
          <p:nvPr>
            <p:ph type="body" sz="quarter" idx="10"/>
          </p:nvPr>
        </p:nvSpPr>
        <p:spPr>
          <a:xfrm>
            <a:off x="814322" y="1890812"/>
            <a:ext cx="8429755" cy="5576788"/>
          </a:xfrm>
        </p:spPr>
        <p:txBody>
          <a:bodyPr/>
          <a:lstStyle/>
          <a:p>
            <a:pPr marL="457200" indent="-393700">
              <a:lnSpc>
                <a:spcPts val="4000"/>
              </a:lnSpc>
              <a:buClr>
                <a:srgbClr val="AB2472"/>
              </a:buClr>
              <a:buFont typeface="Wingdings" panose="05000000000000000000" pitchFamily="2" charset="2"/>
              <a:buChar char="§"/>
            </a:pPr>
            <a:r>
              <a:rPr lang="en-US" sz="3200" dirty="0">
                <a:latin typeface="Century Gothic" pitchFamily="34" charset="0"/>
              </a:rPr>
              <a:t>Effective dissemination of evaluation results will not only contribute to greater accountability, but also enable partners to learn more </a:t>
            </a:r>
            <a:br>
              <a:rPr lang="en-US" sz="3200" dirty="0">
                <a:latin typeface="Century Gothic" pitchFamily="34" charset="0"/>
              </a:rPr>
            </a:br>
            <a:r>
              <a:rPr lang="en-US" sz="3200" dirty="0">
                <a:latin typeface="Century Gothic" pitchFamily="34" charset="0"/>
              </a:rPr>
              <a:t>about the program </a:t>
            </a:r>
          </a:p>
          <a:p>
            <a:pPr marL="457200" indent="-393700">
              <a:lnSpc>
                <a:spcPts val="4000"/>
              </a:lnSpc>
              <a:buClr>
                <a:srgbClr val="AB2472"/>
              </a:buClr>
              <a:buFont typeface="Wingdings" panose="05000000000000000000" pitchFamily="2" charset="2"/>
              <a:buChar char="§"/>
            </a:pPr>
            <a:endParaRPr lang="en-US" sz="3200" dirty="0">
              <a:latin typeface="Century Gothic" pitchFamily="34" charset="0"/>
            </a:endParaRPr>
          </a:p>
          <a:p>
            <a:pPr marL="457200" indent="-393700">
              <a:lnSpc>
                <a:spcPts val="4000"/>
              </a:lnSpc>
              <a:buClr>
                <a:srgbClr val="AB2472"/>
              </a:buClr>
              <a:buFont typeface="Wingdings" panose="05000000000000000000" pitchFamily="2" charset="2"/>
              <a:buChar char="§"/>
            </a:pPr>
            <a:r>
              <a:rPr lang="en-US" sz="3200" dirty="0">
                <a:latin typeface="Century Gothic" pitchFamily="34" charset="0"/>
              </a:rPr>
              <a:t>Effective dissemination</a:t>
            </a:r>
            <a:br>
              <a:rPr lang="en-US" sz="3200" dirty="0">
                <a:latin typeface="Century Gothic" pitchFamily="34" charset="0"/>
              </a:rPr>
            </a:br>
            <a:r>
              <a:rPr lang="en-US" sz="3200" spc="50" dirty="0">
                <a:latin typeface="Century Gothic" pitchFamily="34" charset="0"/>
              </a:rPr>
              <a:t>is the only way to </a:t>
            </a:r>
            <a:br>
              <a:rPr lang="en-US" sz="3200" dirty="0">
                <a:latin typeface="Century Gothic" pitchFamily="34" charset="0"/>
              </a:rPr>
            </a:br>
            <a:r>
              <a:rPr lang="en-US" sz="3200" dirty="0">
                <a:latin typeface="Century Gothic" pitchFamily="34" charset="0"/>
              </a:rPr>
              <a:t>ensure evaluation results are used.</a:t>
            </a:r>
          </a:p>
          <a:p>
            <a:pPr>
              <a:lnSpc>
                <a:spcPct val="150000"/>
              </a:lnSpc>
              <a:buFont typeface="Arial" pitchFamily="34" charset="0"/>
              <a:buChar char="•"/>
            </a:pPr>
            <a:endParaRPr lang="es-MX" dirty="0">
              <a:latin typeface="Century Gothic" pitchFamily="34" charset="0"/>
            </a:endParaRPr>
          </a:p>
        </p:txBody>
      </p:sp>
      <p:pic>
        <p:nvPicPr>
          <p:cNvPr id="2" name="Picture 1">
            <a:extLst>
              <a:ext uri="{FF2B5EF4-FFF2-40B4-BE49-F238E27FC236}">
                <a16:creationId xmlns:a16="http://schemas.microsoft.com/office/drawing/2014/main" id="{C6EB4F6D-A4EA-4AB5-A4CF-22499CA82B21}"/>
              </a:ext>
            </a:extLst>
          </p:cNvPr>
          <p:cNvPicPr>
            <a:picLocks noChangeAspect="1"/>
          </p:cNvPicPr>
          <p:nvPr/>
        </p:nvPicPr>
        <p:blipFill rotWithShape="1">
          <a:blip r:embed="rId3"/>
          <a:srcRect l="3274" t="4762" r="19345" b="5953"/>
          <a:stretch/>
        </p:blipFill>
        <p:spPr>
          <a:xfrm>
            <a:off x="6096000" y="3581400"/>
            <a:ext cx="3962400" cy="2286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C61AB5-A695-4452-804C-5519D76481B1}"/>
              </a:ext>
            </a:extLst>
          </p:cNvPr>
          <p:cNvSpPr>
            <a:spLocks noGrp="1"/>
          </p:cNvSpPr>
          <p:nvPr>
            <p:ph type="title"/>
          </p:nvPr>
        </p:nvSpPr>
        <p:spPr/>
        <p:txBody>
          <a:bodyPr/>
          <a:lstStyle/>
          <a:p>
            <a:r>
              <a:rPr lang="en-US" dirty="0"/>
              <a:t>How to disseminate results</a:t>
            </a:r>
          </a:p>
        </p:txBody>
      </p:sp>
      <p:sp>
        <p:nvSpPr>
          <p:cNvPr id="3" name="2 Marcador de contenido"/>
          <p:cNvSpPr>
            <a:spLocks noGrp="1"/>
          </p:cNvSpPr>
          <p:nvPr>
            <p:ph type="body" sz="quarter" idx="10"/>
          </p:nvPr>
        </p:nvSpPr>
        <p:spPr>
          <a:xfrm>
            <a:off x="856114" y="1447800"/>
            <a:ext cx="8429755" cy="5867400"/>
          </a:xfrm>
        </p:spPr>
        <p:txBody>
          <a:bodyPr>
            <a:noAutofit/>
          </a:bodyPr>
          <a:lstStyle/>
          <a:p>
            <a:pPr>
              <a:spcAft>
                <a:spcPts val="1200"/>
              </a:spcAft>
            </a:pPr>
            <a:r>
              <a:rPr lang="en-US" sz="3000" b="1" dirty="0">
                <a:solidFill>
                  <a:schemeClr val="accent1">
                    <a:lumMod val="75000"/>
                  </a:schemeClr>
                </a:solidFill>
                <a:latin typeface="Century Gothic" pitchFamily="34" charset="0"/>
              </a:rPr>
              <a:t>Dissemination plans should be built into </a:t>
            </a:r>
            <a:br>
              <a:rPr lang="en-US" sz="3000" b="1" dirty="0">
                <a:solidFill>
                  <a:schemeClr val="accent1">
                    <a:lumMod val="75000"/>
                  </a:schemeClr>
                </a:solidFill>
                <a:latin typeface="Century Gothic" pitchFamily="34" charset="0"/>
              </a:rPr>
            </a:br>
            <a:r>
              <a:rPr lang="en-US" sz="3000" b="1" dirty="0">
                <a:solidFill>
                  <a:schemeClr val="accent1">
                    <a:lumMod val="75000"/>
                  </a:schemeClr>
                </a:solidFill>
                <a:latin typeface="Century Gothic" pitchFamily="34" charset="0"/>
              </a:rPr>
              <a:t>the evaluation</a:t>
            </a:r>
          </a:p>
          <a:p>
            <a:pPr marL="685800" lvl="1" indent="-393700">
              <a:spcAft>
                <a:spcPts val="1200"/>
              </a:spcAft>
              <a:buClr>
                <a:srgbClr val="AB2472"/>
              </a:buClr>
              <a:buFont typeface="Wingdings" panose="05000000000000000000" pitchFamily="2" charset="2"/>
              <a:buChar char="§"/>
            </a:pPr>
            <a:r>
              <a:rPr lang="en-US" sz="2800" dirty="0">
                <a:latin typeface="Century Gothic" pitchFamily="34" charset="0"/>
              </a:rPr>
              <a:t>It must be in your TOR/budget</a:t>
            </a:r>
          </a:p>
          <a:p>
            <a:pPr>
              <a:spcAft>
                <a:spcPts val="1200"/>
              </a:spcAft>
            </a:pPr>
            <a:r>
              <a:rPr lang="en-US" sz="2800" b="1" dirty="0">
                <a:solidFill>
                  <a:schemeClr val="accent1">
                    <a:lumMod val="75000"/>
                  </a:schemeClr>
                </a:solidFill>
                <a:latin typeface="Century Gothic" pitchFamily="34" charset="0"/>
              </a:rPr>
              <a:t>Who should see the results?</a:t>
            </a:r>
          </a:p>
          <a:p>
            <a:pPr marL="685800" lvl="1" indent="-393700">
              <a:spcAft>
                <a:spcPts val="1200"/>
              </a:spcAft>
              <a:buClr>
                <a:srgbClr val="AB2472"/>
              </a:buClr>
              <a:buFont typeface="Wingdings" panose="05000000000000000000" pitchFamily="2" charset="2"/>
              <a:buChar char="§"/>
            </a:pPr>
            <a:r>
              <a:rPr lang="en-US" sz="2800" dirty="0">
                <a:latin typeface="Century Gothic" pitchFamily="34" charset="0"/>
              </a:rPr>
              <a:t>Map key actors</a:t>
            </a:r>
          </a:p>
          <a:p>
            <a:pPr>
              <a:spcAft>
                <a:spcPts val="1200"/>
              </a:spcAft>
            </a:pPr>
            <a:r>
              <a:rPr lang="en-US" sz="3000" b="1" dirty="0">
                <a:solidFill>
                  <a:schemeClr val="accent1">
                    <a:lumMod val="75000"/>
                  </a:schemeClr>
                </a:solidFill>
                <a:latin typeface="Century Gothic" pitchFamily="34" charset="0"/>
              </a:rPr>
              <a:t>Different ways to disseminate results</a:t>
            </a:r>
          </a:p>
          <a:p>
            <a:pPr marL="685800" lvl="1" indent="-393700">
              <a:spcAft>
                <a:spcPts val="1200"/>
              </a:spcAft>
              <a:buClr>
                <a:srgbClr val="AB2472"/>
              </a:buClr>
              <a:buFont typeface="Wingdings" panose="05000000000000000000" pitchFamily="2" charset="2"/>
              <a:buChar char="§"/>
            </a:pPr>
            <a:r>
              <a:rPr lang="en-US" sz="2800" dirty="0">
                <a:latin typeface="Century Gothic" pitchFamily="34" charset="0"/>
              </a:rPr>
              <a:t>Reports, scientific journals, conferences, talks and seminars, newspaper, radio, video, workshop</a:t>
            </a:r>
          </a:p>
          <a:p>
            <a:pPr marL="685800" lvl="1" indent="-393700">
              <a:spcAft>
                <a:spcPts val="1200"/>
              </a:spcAft>
              <a:buClr>
                <a:srgbClr val="AB2472"/>
              </a:buClr>
              <a:buFont typeface="Wingdings" panose="05000000000000000000" pitchFamily="2" charset="2"/>
              <a:buChar char="§"/>
            </a:pPr>
            <a:r>
              <a:rPr lang="en-US" sz="2800" dirty="0">
                <a:latin typeface="Century Gothic" pitchFamily="34" charset="0"/>
              </a:rPr>
              <a:t>All formats have a different  impact </a:t>
            </a:r>
            <a:br>
              <a:rPr lang="en-US" sz="2800" dirty="0">
                <a:latin typeface="Century Gothic" pitchFamily="34" charset="0"/>
              </a:rPr>
            </a:br>
            <a:r>
              <a:rPr lang="en-US" sz="2800" dirty="0">
                <a:latin typeface="Century Gothic" pitchFamily="34" charset="0"/>
              </a:rPr>
              <a:t>and are directed to different audiences</a:t>
            </a:r>
          </a:p>
          <a:p>
            <a:pPr lvl="1"/>
            <a:endParaRPr lang="en-US" dirty="0">
              <a:latin typeface="Century Gothic"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type="body" sz="quarter" idx="10"/>
          </p:nvPr>
        </p:nvSpPr>
        <p:spPr>
          <a:xfrm>
            <a:off x="1054100" y="1484412"/>
            <a:ext cx="8429755" cy="5638800"/>
          </a:xfrm>
        </p:spPr>
        <p:txBody>
          <a:bodyPr>
            <a:noAutofit/>
          </a:bodyPr>
          <a:lstStyle/>
          <a:p>
            <a:pPr marL="457200" indent="-457200">
              <a:spcAft>
                <a:spcPts val="400"/>
              </a:spcAft>
              <a:buClr>
                <a:srgbClr val="AB2472"/>
              </a:buClr>
              <a:buSzPct val="85000"/>
              <a:buFont typeface="Wingdings" pitchFamily="2" charset="2"/>
              <a:buChar char="ü"/>
            </a:pPr>
            <a:r>
              <a:rPr lang="en-US" sz="3000" dirty="0">
                <a:latin typeface="Century Gothic" pitchFamily="34" charset="0"/>
              </a:rPr>
              <a:t>Presentations in scientific environments</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Displays and exhibits</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Flipcharts</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Information contacts</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Posters</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PowerPoint</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Teleconference</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Verbal briefings</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Video </a:t>
            </a:r>
          </a:p>
          <a:p>
            <a:pPr marL="457200" indent="-457200">
              <a:spcAft>
                <a:spcPts val="400"/>
              </a:spcAft>
              <a:buClr>
                <a:srgbClr val="AB2472"/>
              </a:buClr>
              <a:buSzPct val="85000"/>
              <a:buFont typeface="Wingdings" pitchFamily="2" charset="2"/>
              <a:buChar char="ü"/>
            </a:pPr>
            <a:r>
              <a:rPr lang="en-US" sz="3000" dirty="0">
                <a:latin typeface="Century Gothic" pitchFamily="34" charset="0"/>
              </a:rPr>
              <a:t>Videoconference </a:t>
            </a:r>
          </a:p>
          <a:p>
            <a:pPr marL="457200" indent="-457200">
              <a:buClr>
                <a:srgbClr val="AB2472"/>
              </a:buClr>
              <a:buSzPct val="85000"/>
              <a:buFont typeface="Wingdings" pitchFamily="2" charset="2"/>
              <a:buChar char="ü"/>
            </a:pPr>
            <a:r>
              <a:rPr lang="en-US" sz="3000" dirty="0">
                <a:latin typeface="Century Gothic" pitchFamily="34" charset="0"/>
              </a:rPr>
              <a:t>Web-conference</a:t>
            </a:r>
          </a:p>
          <a:p>
            <a:pPr>
              <a:buFont typeface="Wingdings" pitchFamily="2" charset="2"/>
              <a:buChar char="ü"/>
            </a:pPr>
            <a:endParaRPr lang="en-US" sz="3200" dirty="0"/>
          </a:p>
        </p:txBody>
      </p:sp>
      <p:sp>
        <p:nvSpPr>
          <p:cNvPr id="8" name="Title 5">
            <a:extLst>
              <a:ext uri="{FF2B5EF4-FFF2-40B4-BE49-F238E27FC236}">
                <a16:creationId xmlns:a16="http://schemas.microsoft.com/office/drawing/2014/main" id="{52043C76-0DC4-4B46-9CC2-DE7B3785819D}"/>
              </a:ext>
            </a:extLst>
          </p:cNvPr>
          <p:cNvSpPr>
            <a:spLocks noGrp="1"/>
          </p:cNvSpPr>
          <p:nvPr>
            <p:ph type="title"/>
          </p:nvPr>
        </p:nvSpPr>
        <p:spPr>
          <a:xfrm>
            <a:off x="561845" y="366812"/>
            <a:ext cx="8724024" cy="1143000"/>
          </a:xfrm>
        </p:spPr>
        <p:txBody>
          <a:bodyPr/>
          <a:lstStyle/>
          <a:p>
            <a:r>
              <a:rPr lang="en-US" dirty="0"/>
              <a:t>How to disseminate results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type="body" sz="quarter" idx="10"/>
          </p:nvPr>
        </p:nvSpPr>
        <p:spPr>
          <a:xfrm>
            <a:off x="708979" y="2286000"/>
            <a:ext cx="8429755" cy="2590800"/>
          </a:xfrm>
        </p:spPr>
        <p:txBody>
          <a:bodyPr>
            <a:noAutofit/>
          </a:bodyPr>
          <a:lstStyle/>
          <a:p>
            <a:pPr marL="457200" indent="-393700">
              <a:lnSpc>
                <a:spcPct val="140000"/>
              </a:lnSpc>
              <a:buClr>
                <a:srgbClr val="AB2472"/>
              </a:buClr>
              <a:buFont typeface="Wingdings" panose="05000000000000000000" pitchFamily="2" charset="2"/>
              <a:buChar char="§"/>
            </a:pPr>
            <a:r>
              <a:rPr lang="en-US" sz="3200" dirty="0">
                <a:solidFill>
                  <a:schemeClr val="tx1"/>
                </a:solidFill>
                <a:latin typeface="Century Gothic" panose="020B0502020202020204" pitchFamily="34" charset="0"/>
              </a:rPr>
              <a:t>Creative cartoons </a:t>
            </a:r>
          </a:p>
          <a:p>
            <a:pPr marL="457200" indent="-393700">
              <a:lnSpc>
                <a:spcPct val="140000"/>
              </a:lnSpc>
              <a:buClr>
                <a:srgbClr val="AB2472"/>
              </a:buClr>
              <a:buFont typeface="Wingdings" panose="05000000000000000000" pitchFamily="2" charset="2"/>
              <a:buChar char="§"/>
            </a:pPr>
            <a:r>
              <a:rPr lang="en-US" sz="3200" dirty="0">
                <a:solidFill>
                  <a:schemeClr val="tx1"/>
                </a:solidFill>
                <a:latin typeface="Century Gothic" panose="020B0502020202020204" pitchFamily="34" charset="0"/>
              </a:rPr>
              <a:t>Photography</a:t>
            </a:r>
            <a:endParaRPr lang="en-US" sz="3200" strike="sngStrike" dirty="0">
              <a:solidFill>
                <a:schemeClr val="tx1"/>
              </a:solidFill>
              <a:latin typeface="Century Gothic" panose="020B0502020202020204" pitchFamily="34" charset="0"/>
            </a:endParaRPr>
          </a:p>
          <a:p>
            <a:pPr marL="457200" indent="-393700">
              <a:lnSpc>
                <a:spcPct val="140000"/>
              </a:lnSpc>
              <a:buClr>
                <a:srgbClr val="AB2472"/>
              </a:buClr>
              <a:buFont typeface="Wingdings" panose="05000000000000000000" pitchFamily="2" charset="2"/>
              <a:buChar char="§"/>
            </a:pPr>
            <a:r>
              <a:rPr lang="en-US" sz="3200" dirty="0">
                <a:solidFill>
                  <a:schemeClr val="tx1"/>
                </a:solidFill>
                <a:latin typeface="Century Gothic" panose="020B0502020202020204" pitchFamily="34" charset="0"/>
              </a:rPr>
              <a:t>Poetry</a:t>
            </a:r>
          </a:p>
          <a:p>
            <a:pPr marL="457200" indent="-393700">
              <a:lnSpc>
                <a:spcPct val="140000"/>
              </a:lnSpc>
              <a:buClr>
                <a:srgbClr val="AB2472"/>
              </a:buClr>
              <a:buFont typeface="Wingdings" panose="05000000000000000000" pitchFamily="2" charset="2"/>
              <a:buChar char="§"/>
            </a:pPr>
            <a:r>
              <a:rPr lang="en-US" sz="3200" dirty="0">
                <a:solidFill>
                  <a:schemeClr val="tx1"/>
                </a:solidFill>
                <a:latin typeface="Century Gothic" panose="020B0502020202020204" pitchFamily="34" charset="0"/>
              </a:rPr>
              <a:t>Picture reports</a:t>
            </a:r>
            <a:endParaRPr lang="en-US" sz="3200" strike="sngStrike" dirty="0">
              <a:solidFill>
                <a:schemeClr val="tx1"/>
              </a:solidFill>
              <a:latin typeface="Century Gothic" panose="020B0502020202020204" pitchFamily="34" charset="0"/>
            </a:endParaRPr>
          </a:p>
          <a:p>
            <a:pPr marL="457200" indent="-393700">
              <a:lnSpc>
                <a:spcPct val="140000"/>
              </a:lnSpc>
              <a:buClr>
                <a:srgbClr val="AB2472"/>
              </a:buClr>
              <a:buFont typeface="Wingdings" panose="05000000000000000000" pitchFamily="2" charset="2"/>
              <a:buChar char="§"/>
            </a:pPr>
            <a:r>
              <a:rPr lang="en-US" sz="3200" dirty="0">
                <a:solidFill>
                  <a:schemeClr val="tx1"/>
                </a:solidFill>
                <a:latin typeface="Century Gothic" panose="020B0502020202020204" pitchFamily="34" charset="0"/>
              </a:rPr>
              <a:t>Theater</a:t>
            </a:r>
          </a:p>
          <a:p>
            <a:endParaRPr lang="en-US" sz="3200" dirty="0"/>
          </a:p>
          <a:p>
            <a:endParaRPr lang="en-US" sz="3200" dirty="0"/>
          </a:p>
        </p:txBody>
      </p:sp>
      <p:sp>
        <p:nvSpPr>
          <p:cNvPr id="4" name="3 Rectángulo redondeado"/>
          <p:cNvSpPr/>
          <p:nvPr/>
        </p:nvSpPr>
        <p:spPr>
          <a:xfrm>
            <a:off x="5410200" y="1676400"/>
            <a:ext cx="4278324" cy="5044481"/>
          </a:xfrm>
          <a:prstGeom prst="roundRect">
            <a:avLst/>
          </a:prstGeom>
          <a:ln>
            <a:solidFill>
              <a:schemeClr val="accent1">
                <a:lumMod val="50000"/>
              </a:schemeClr>
            </a:solidFill>
          </a:ln>
        </p:spPr>
        <p:style>
          <a:lnRef idx="3">
            <a:schemeClr val="lt1"/>
          </a:lnRef>
          <a:fillRef idx="1">
            <a:schemeClr val="accent1"/>
          </a:fillRef>
          <a:effectRef idx="1">
            <a:schemeClr val="accent1"/>
          </a:effectRef>
          <a:fontRef idx="minor">
            <a:schemeClr val="lt1"/>
          </a:fontRef>
        </p:style>
        <p:txBody>
          <a:bodyPr lIns="101882" tIns="50941" rIns="101882" bIns="50941" rtlCol="0" anchor="ctr"/>
          <a:lstStyle/>
          <a:p>
            <a:pPr algn="ctr"/>
            <a:r>
              <a:rPr lang="en-US" sz="2600" b="1" dirty="0">
                <a:solidFill>
                  <a:schemeClr val="bg1"/>
                </a:solidFill>
                <a:latin typeface="Century Gothic" panose="020B0502020202020204" pitchFamily="34" charset="0"/>
              </a:rPr>
              <a:t>Presenting your report in a creative manner may be the most relevant means to get your information across, if the context allows it. You may consider working with an artist or a graphic designer to produce creative displays.</a:t>
            </a:r>
          </a:p>
        </p:txBody>
      </p:sp>
      <p:sp>
        <p:nvSpPr>
          <p:cNvPr id="9" name="Title 5">
            <a:extLst>
              <a:ext uri="{FF2B5EF4-FFF2-40B4-BE49-F238E27FC236}">
                <a16:creationId xmlns:a16="http://schemas.microsoft.com/office/drawing/2014/main" id="{6422C601-76E1-4BD2-86CE-1C9A7EB967DA}"/>
              </a:ext>
            </a:extLst>
          </p:cNvPr>
          <p:cNvSpPr>
            <a:spLocks noGrp="1"/>
          </p:cNvSpPr>
          <p:nvPr>
            <p:ph type="title"/>
          </p:nvPr>
        </p:nvSpPr>
        <p:spPr>
          <a:xfrm>
            <a:off x="561845" y="366812"/>
            <a:ext cx="8724024" cy="1143000"/>
          </a:xfrm>
        </p:spPr>
        <p:txBody>
          <a:bodyPr/>
          <a:lstStyle/>
          <a:p>
            <a:r>
              <a:rPr lang="en-US" dirty="0"/>
              <a:t>How to disseminate results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D8F083-2E65-431D-8380-CF0713BA5F5F}"/>
              </a:ext>
            </a:extLst>
          </p:cNvPr>
          <p:cNvSpPr>
            <a:spLocks noGrp="1"/>
          </p:cNvSpPr>
          <p:nvPr>
            <p:ph type="title"/>
          </p:nvPr>
        </p:nvSpPr>
        <p:spPr/>
        <p:txBody>
          <a:bodyPr/>
          <a:lstStyle/>
          <a:p>
            <a:r>
              <a:rPr lang="en-US" dirty="0"/>
              <a:t>Effective dissemination</a:t>
            </a:r>
          </a:p>
        </p:txBody>
      </p:sp>
      <p:pic>
        <p:nvPicPr>
          <p:cNvPr id="4" name="3 Marcador de contenido" descr="C500 Report"/>
          <p:cNvPicPr>
            <a:picLocks noGrp="1" noChangeAspect="1"/>
          </p:cNvPicPr>
          <p:nvPr>
            <p:ph type="pic" sz="quarter" idx="4294967295"/>
          </p:nvPr>
        </p:nvPicPr>
        <p:blipFill rotWithShape="1">
          <a:blip r:embed="rId3" cstate="print"/>
          <a:srcRect l="12750" t="6325" r="12750" b="5393"/>
          <a:stretch/>
        </p:blipFill>
        <p:spPr bwMode="auto">
          <a:xfrm>
            <a:off x="1735972" y="1447800"/>
            <a:ext cx="6586455" cy="5486400"/>
          </a:xfrm>
          <a:prstGeom prst="rect">
            <a:avLst/>
          </a:prstGeom>
          <a:ln w="12700" cap="sq">
            <a:solidFill>
              <a:srgbClr val="000000"/>
            </a:solidFill>
            <a:prstDash val="solid"/>
            <a:miter lim="800000"/>
          </a:ln>
          <a:effectLst>
            <a:outerShdw blurRad="50800" dir="2700000" algn="tl" rotWithShape="0">
              <a:srgbClr val="000000">
                <a:alpha val="43000"/>
              </a:srgbClr>
            </a:outerShdw>
          </a:effectLst>
        </p:spPr>
      </p:pic>
      <p:sp>
        <p:nvSpPr>
          <p:cNvPr id="3" name="TextBox 2">
            <a:extLst>
              <a:ext uri="{FF2B5EF4-FFF2-40B4-BE49-F238E27FC236}">
                <a16:creationId xmlns:a16="http://schemas.microsoft.com/office/drawing/2014/main" id="{9CC2CC17-4228-42F7-912A-F6153BB63BA6}"/>
              </a:ext>
            </a:extLst>
          </p:cNvPr>
          <p:cNvSpPr txBox="1"/>
          <p:nvPr/>
        </p:nvSpPr>
        <p:spPr>
          <a:xfrm>
            <a:off x="381000" y="7094114"/>
            <a:ext cx="7319632" cy="923330"/>
          </a:xfrm>
          <a:prstGeom prst="rect">
            <a:avLst/>
          </a:prstGeom>
          <a:noFill/>
        </p:spPr>
        <p:txBody>
          <a:bodyPr wrap="none" rtlCol="0">
            <a:spAutoFit/>
          </a:bodyPr>
          <a:lstStyle/>
          <a:p>
            <a:r>
              <a:rPr lang="es-MX" dirty="0" err="1">
                <a:latin typeface="Century Gothic" panose="020B0502020202020204" pitchFamily="34" charset="0"/>
              </a:rPr>
              <a:t>Source</a:t>
            </a:r>
            <a:r>
              <a:rPr lang="es-MX" dirty="0">
                <a:latin typeface="Century Gothic" panose="020B0502020202020204" pitchFamily="34" charset="0"/>
              </a:rPr>
              <a:t>: </a:t>
            </a:r>
            <a:r>
              <a:rPr lang="es-MX" dirty="0" err="1">
                <a:latin typeface="Century Gothic" panose="020B0502020202020204" pitchFamily="34" charset="0"/>
              </a:rPr>
              <a:t>Castlemain</a:t>
            </a:r>
            <a:r>
              <a:rPr lang="es-MX" dirty="0">
                <a:latin typeface="Century Gothic" panose="020B0502020202020204" pitchFamily="34" charset="0"/>
              </a:rPr>
              <a:t> 500 Project. </a:t>
            </a:r>
            <a:r>
              <a:rPr lang="es-MX" dirty="0" err="1">
                <a:latin typeface="Century Gothic" panose="020B0502020202020204" pitchFamily="34" charset="0"/>
              </a:rPr>
              <a:t>Evaluation</a:t>
            </a:r>
            <a:r>
              <a:rPr lang="es-MX" dirty="0">
                <a:latin typeface="Century Gothic" panose="020B0502020202020204" pitchFamily="34" charset="0"/>
              </a:rPr>
              <a:t> </a:t>
            </a:r>
            <a:r>
              <a:rPr lang="es-MX" dirty="0" err="1">
                <a:latin typeface="Century Gothic" panose="020B0502020202020204" pitchFamily="34" charset="0"/>
              </a:rPr>
              <a:t>Toolbox</a:t>
            </a:r>
            <a:r>
              <a:rPr lang="es-MX" dirty="0">
                <a:latin typeface="Century Gothic" panose="020B0502020202020204" pitchFamily="34" charset="0"/>
              </a:rPr>
              <a:t>: </a:t>
            </a:r>
            <a:br>
              <a:rPr lang="es-MX" dirty="0">
                <a:latin typeface="Century Gothic" panose="020B0502020202020204" pitchFamily="34" charset="0"/>
              </a:rPr>
            </a:br>
            <a:r>
              <a:rPr lang="es-MX" dirty="0">
                <a:latin typeface="Century Gothic" panose="020B0502020202020204" pitchFamily="34" charset="0"/>
              </a:rPr>
              <a:t>https://www.clearhorizon.com.au/f.ashx/C500eBook_Mar09.pdf</a:t>
            </a:r>
          </a:p>
          <a:p>
            <a:endParaRPr lang="en-US" dirty="0">
              <a:latin typeface="Century Gothic" panose="020B0502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C05C0CA-EC38-4793-925E-6F8D16A22633}"/>
              </a:ext>
            </a:extLst>
          </p:cNvPr>
          <p:cNvSpPr>
            <a:spLocks noGrp="1"/>
          </p:cNvSpPr>
          <p:nvPr>
            <p:ph type="body" sz="quarter" idx="11"/>
          </p:nvPr>
        </p:nvSpPr>
        <p:spPr>
          <a:xfrm>
            <a:off x="561844" y="1091205"/>
            <a:ext cx="9039355" cy="837214"/>
          </a:xfrm>
        </p:spPr>
        <p:txBody>
          <a:bodyPr/>
          <a:lstStyle/>
          <a:p>
            <a:r>
              <a:rPr lang="en-US" dirty="0"/>
              <a:t>Who, where, when: In a cartoon</a:t>
            </a:r>
          </a:p>
          <a:p>
            <a:endParaRPr lang="en-US" dirty="0"/>
          </a:p>
        </p:txBody>
      </p:sp>
      <p:pic>
        <p:nvPicPr>
          <p:cNvPr id="7" name="Picture 2">
            <a:extLst>
              <a:ext uri="{FF2B5EF4-FFF2-40B4-BE49-F238E27FC236}">
                <a16:creationId xmlns:a16="http://schemas.microsoft.com/office/drawing/2014/main" id="{56DE627D-C722-4F77-9D9F-D7B732B4203D}"/>
              </a:ext>
            </a:extLst>
          </p:cNvPr>
          <p:cNvPicPr>
            <a:picLocks noGrp="1" noChangeAspect="1" noChangeArrowheads="1"/>
          </p:cNvPicPr>
          <p:nvPr>
            <p:ph sz="quarter" idx="1"/>
          </p:nvPr>
        </p:nvPicPr>
        <p:blipFill>
          <a:blip r:embed="rId3" cstate="print"/>
          <a:srcRect/>
          <a:stretch>
            <a:fillRect/>
          </a:stretch>
        </p:blipFill>
        <p:spPr bwMode="auto">
          <a:xfrm>
            <a:off x="963681" y="1828800"/>
            <a:ext cx="8131038" cy="5486400"/>
          </a:xfrm>
          <a:prstGeom prst="rect">
            <a:avLst/>
          </a:prstGeom>
          <a:noFill/>
          <a:ln w="9525">
            <a:noFill/>
            <a:miter lim="800000"/>
            <a:headEnd/>
            <a:tailEnd/>
          </a:ln>
        </p:spPr>
      </p:pic>
      <p:sp>
        <p:nvSpPr>
          <p:cNvPr id="9" name="Title 4">
            <a:extLst>
              <a:ext uri="{FF2B5EF4-FFF2-40B4-BE49-F238E27FC236}">
                <a16:creationId xmlns:a16="http://schemas.microsoft.com/office/drawing/2014/main" id="{4A2E0E74-8780-4D95-8F26-E5078A941B8F}"/>
              </a:ext>
            </a:extLst>
          </p:cNvPr>
          <p:cNvSpPr>
            <a:spLocks noGrp="1"/>
          </p:cNvSpPr>
          <p:nvPr>
            <p:ph type="title"/>
          </p:nvPr>
        </p:nvSpPr>
        <p:spPr>
          <a:xfrm>
            <a:off x="561975" y="366713"/>
            <a:ext cx="8723313" cy="837214"/>
          </a:xfrm>
        </p:spPr>
        <p:txBody>
          <a:bodyPr/>
          <a:lstStyle/>
          <a:p>
            <a:r>
              <a:rPr lang="en-US" dirty="0"/>
              <a:t>Effective dissemination</a:t>
            </a:r>
          </a:p>
        </p:txBody>
      </p:sp>
      <p:sp>
        <p:nvSpPr>
          <p:cNvPr id="2" name="Rectangle 1">
            <a:extLst>
              <a:ext uri="{FF2B5EF4-FFF2-40B4-BE49-F238E27FC236}">
                <a16:creationId xmlns:a16="http://schemas.microsoft.com/office/drawing/2014/main" id="{04C42144-EF7B-4125-9EDC-AD3DDAD0BFF3}"/>
              </a:ext>
            </a:extLst>
          </p:cNvPr>
          <p:cNvSpPr/>
          <p:nvPr/>
        </p:nvSpPr>
        <p:spPr>
          <a:xfrm>
            <a:off x="963681" y="7315200"/>
            <a:ext cx="9039355" cy="369332"/>
          </a:xfrm>
          <a:prstGeom prst="rect">
            <a:avLst/>
          </a:prstGeom>
        </p:spPr>
        <p:txBody>
          <a:bodyPr wrap="square">
            <a:spAutoFit/>
          </a:bodyPr>
          <a:lstStyle/>
          <a:p>
            <a:r>
              <a:rPr lang="es-MX" dirty="0" err="1">
                <a:latin typeface="Century Gothic" panose="020B0502020202020204" pitchFamily="34" charset="0"/>
              </a:rPr>
              <a:t>Source</a:t>
            </a:r>
            <a:r>
              <a:rPr lang="es-MX" dirty="0">
                <a:latin typeface="Century Gothic" panose="020B0502020202020204" pitchFamily="34" charset="0"/>
              </a:rPr>
              <a:t>: https://www.clearhorizon.com.au/f.ashx/C500eBook_Mar09.pdf</a:t>
            </a:r>
          </a:p>
        </p:txBody>
      </p:sp>
    </p:spTree>
    <p:extLst>
      <p:ext uri="{BB962C8B-B14F-4D97-AF65-F5344CB8AC3E}">
        <p14:creationId xmlns:p14="http://schemas.microsoft.com/office/powerpoint/2010/main" val="969745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A2EAAEA-F80C-42FC-AA86-F53879EE924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928419"/>
            <a:ext cx="10098669" cy="5843981"/>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a:extLst>
              <a:ext uri="{FF2B5EF4-FFF2-40B4-BE49-F238E27FC236}">
                <a16:creationId xmlns:a16="http://schemas.microsoft.com/office/drawing/2014/main" id="{60C1A258-C5ED-45C5-9BFD-C6770A11350F}"/>
              </a:ext>
            </a:extLst>
          </p:cNvPr>
          <p:cNvSpPr>
            <a:spLocks noGrp="1"/>
          </p:cNvSpPr>
          <p:nvPr>
            <p:ph type="title"/>
          </p:nvPr>
        </p:nvSpPr>
        <p:spPr/>
        <p:txBody>
          <a:bodyPr/>
          <a:lstStyle/>
          <a:p>
            <a:r>
              <a:rPr lang="en-US" dirty="0"/>
              <a:t>Effective dissemination</a:t>
            </a:r>
          </a:p>
        </p:txBody>
      </p:sp>
      <p:sp>
        <p:nvSpPr>
          <p:cNvPr id="10" name="Text Placeholder 9">
            <a:extLst>
              <a:ext uri="{FF2B5EF4-FFF2-40B4-BE49-F238E27FC236}">
                <a16:creationId xmlns:a16="http://schemas.microsoft.com/office/drawing/2014/main" id="{031A125C-36D3-4610-AA42-008B75AB1E66}"/>
              </a:ext>
            </a:extLst>
          </p:cNvPr>
          <p:cNvSpPr>
            <a:spLocks noGrp="1"/>
          </p:cNvSpPr>
          <p:nvPr>
            <p:ph type="body" sz="quarter" idx="11"/>
          </p:nvPr>
        </p:nvSpPr>
        <p:spPr/>
        <p:txBody>
          <a:bodyPr/>
          <a:lstStyle/>
          <a:p>
            <a:r>
              <a:rPr lang="en-US" dirty="0"/>
              <a:t>Storytelling</a:t>
            </a:r>
          </a:p>
        </p:txBody>
      </p:sp>
    </p:spTree>
    <p:extLst>
      <p:ext uri="{BB962C8B-B14F-4D97-AF65-F5344CB8AC3E}">
        <p14:creationId xmlns:p14="http://schemas.microsoft.com/office/powerpoint/2010/main" val="77866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703840E-F118-4001-8B04-FDCD0EBA94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1535" y="0"/>
            <a:ext cx="5495330" cy="7772400"/>
          </a:xfrm>
          <a:prstGeom prst="rect">
            <a:avLst/>
          </a:prstGeom>
          <a:ln>
            <a:noFill/>
          </a:ln>
          <a:effectLst>
            <a:outerShdw blurRad="76200" algn="tl" rotWithShape="0">
              <a:srgbClr val="000000">
                <a:alpha val="70000"/>
              </a:srgbClr>
            </a:outerShdw>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E29969F-4D7B-4B1D-AEF4-01938F9B1880}"/>
              </a:ext>
            </a:extLst>
          </p:cNvPr>
          <p:cNvSpPr>
            <a:spLocks noGrp="1"/>
          </p:cNvSpPr>
          <p:nvPr>
            <p:ph type="title"/>
          </p:nvPr>
        </p:nvSpPr>
        <p:spPr>
          <a:xfrm>
            <a:off x="561845" y="366812"/>
            <a:ext cx="8724024" cy="837214"/>
          </a:xfrm>
        </p:spPr>
        <p:txBody>
          <a:bodyPr/>
          <a:lstStyle/>
          <a:p>
            <a:r>
              <a:rPr lang="en-US" dirty="0"/>
              <a:t>Presenting results </a:t>
            </a:r>
          </a:p>
        </p:txBody>
      </p:sp>
      <p:sp>
        <p:nvSpPr>
          <p:cNvPr id="3" name="2 Marcador de contenido"/>
          <p:cNvSpPr>
            <a:spLocks noGrp="1"/>
          </p:cNvSpPr>
          <p:nvPr>
            <p:ph type="body" sz="quarter" idx="10"/>
          </p:nvPr>
        </p:nvSpPr>
        <p:spPr>
          <a:xfrm>
            <a:off x="762000" y="2079767"/>
            <a:ext cx="8724024" cy="2590800"/>
          </a:xfrm>
          <a:noFill/>
        </p:spPr>
        <p:txBody>
          <a:bodyPr>
            <a:noAutofit/>
          </a:bodyPr>
          <a:lstStyle/>
          <a:p>
            <a:pPr marL="457200" lvl="0" indent="-393700">
              <a:spcAft>
                <a:spcPts val="600"/>
              </a:spcAft>
              <a:buClr>
                <a:srgbClr val="AB2472"/>
              </a:buClr>
              <a:buFont typeface="Wingdings" panose="05000000000000000000" pitchFamily="2" charset="2"/>
              <a:buChar char="§"/>
            </a:pPr>
            <a:r>
              <a:rPr lang="en-US" sz="3000" dirty="0">
                <a:latin typeface="Century Gothic" pitchFamily="34" charset="0"/>
              </a:rPr>
              <a:t>Choose appropriate results and evidence</a:t>
            </a:r>
          </a:p>
          <a:p>
            <a:pPr marL="457200" lvl="0" indent="-393700">
              <a:spcAft>
                <a:spcPts val="600"/>
              </a:spcAft>
              <a:buClr>
                <a:srgbClr val="AB2472"/>
              </a:buClr>
              <a:buFont typeface="Wingdings" panose="05000000000000000000" pitchFamily="2" charset="2"/>
              <a:buChar char="§"/>
            </a:pPr>
            <a:r>
              <a:rPr lang="en-US" sz="3000" dirty="0">
                <a:latin typeface="Century Gothic" pitchFamily="34" charset="0"/>
              </a:rPr>
              <a:t>Variations by audience:</a:t>
            </a:r>
          </a:p>
          <a:p>
            <a:pPr marL="1143000" lvl="2" indent="-457200">
              <a:spcAft>
                <a:spcPts val="600"/>
              </a:spcAft>
              <a:buClr>
                <a:srgbClr val="AB2472"/>
              </a:buClr>
              <a:buSzPct val="85000"/>
              <a:buFont typeface="Courier New" panose="02070309020205020404" pitchFamily="49" charset="0"/>
              <a:buChar char="o"/>
            </a:pPr>
            <a:r>
              <a:rPr lang="en-US" sz="2800" dirty="0">
                <a:latin typeface="Century Gothic" pitchFamily="34" charset="0"/>
              </a:rPr>
              <a:t>Academic forum versus civil society </a:t>
            </a:r>
          </a:p>
          <a:p>
            <a:pPr marL="1143000" lvl="2" indent="-457200">
              <a:spcAft>
                <a:spcPts val="600"/>
              </a:spcAft>
              <a:buClr>
                <a:srgbClr val="AB2472"/>
              </a:buClr>
              <a:buSzPct val="85000"/>
              <a:buFont typeface="Courier New" panose="02070309020205020404" pitchFamily="49" charset="0"/>
              <a:buChar char="o"/>
            </a:pPr>
            <a:r>
              <a:rPr lang="en-US" sz="2800" dirty="0">
                <a:latin typeface="Century Gothic" pitchFamily="34" charset="0"/>
              </a:rPr>
              <a:t>Policymakers versus academics</a:t>
            </a:r>
          </a:p>
          <a:p>
            <a:pPr marL="1143000" lvl="2" indent="-457200">
              <a:spcAft>
                <a:spcPts val="600"/>
              </a:spcAft>
              <a:buClr>
                <a:srgbClr val="AB2472"/>
              </a:buClr>
              <a:buSzPct val="85000"/>
              <a:buFont typeface="Courier New" panose="02070309020205020404" pitchFamily="49" charset="0"/>
              <a:buChar char="o"/>
            </a:pPr>
            <a:r>
              <a:rPr lang="en-US" sz="2800" dirty="0">
                <a:solidFill>
                  <a:schemeClr val="tx1"/>
                </a:solidFill>
                <a:latin typeface="Century Gothic" pitchFamily="34" charset="0"/>
              </a:rPr>
              <a:t>Level of education</a:t>
            </a:r>
          </a:p>
          <a:p>
            <a:pPr marL="1143000" lvl="2" indent="-457200">
              <a:spcAft>
                <a:spcPts val="600"/>
              </a:spcAft>
              <a:buClr>
                <a:srgbClr val="AB2472"/>
              </a:buClr>
              <a:buSzPct val="85000"/>
              <a:buFont typeface="Courier New" panose="02070309020205020404" pitchFamily="49" charset="0"/>
              <a:buChar char="o"/>
            </a:pPr>
            <a:r>
              <a:rPr lang="en-US" sz="2800" dirty="0">
                <a:latin typeface="Century Gothic" pitchFamily="34" charset="0"/>
              </a:rPr>
              <a:t>Cultural context</a:t>
            </a:r>
          </a:p>
          <a:p>
            <a:pPr marL="1143000" lvl="2" indent="-457200">
              <a:spcAft>
                <a:spcPts val="600"/>
              </a:spcAft>
              <a:buClr>
                <a:srgbClr val="AB2472"/>
              </a:buClr>
              <a:buSzPct val="85000"/>
              <a:buFont typeface="Courier New" panose="02070309020205020404" pitchFamily="49" charset="0"/>
              <a:buChar char="o"/>
            </a:pPr>
            <a:r>
              <a:rPr lang="en-US" sz="2800" dirty="0">
                <a:solidFill>
                  <a:schemeClr val="tx1"/>
                </a:solidFill>
                <a:latin typeface="Century Gothic" pitchFamily="34" charset="0"/>
              </a:rPr>
              <a:t>Language </a:t>
            </a:r>
          </a:p>
        </p:txBody>
      </p:sp>
      <p:sp>
        <p:nvSpPr>
          <p:cNvPr id="4" name="Text Placeholder 3">
            <a:extLst>
              <a:ext uri="{FF2B5EF4-FFF2-40B4-BE49-F238E27FC236}">
                <a16:creationId xmlns:a16="http://schemas.microsoft.com/office/drawing/2014/main" id="{E374FE0D-B94C-4235-9550-CD495C5898A2}"/>
              </a:ext>
            </a:extLst>
          </p:cNvPr>
          <p:cNvSpPr>
            <a:spLocks noGrp="1"/>
          </p:cNvSpPr>
          <p:nvPr>
            <p:ph type="body" sz="quarter" idx="11"/>
          </p:nvPr>
        </p:nvSpPr>
        <p:spPr>
          <a:xfrm>
            <a:off x="561844" y="1091205"/>
            <a:ext cx="7896355" cy="837214"/>
          </a:xfrm>
        </p:spPr>
        <p:txBody>
          <a:bodyPr/>
          <a:lstStyle/>
          <a:p>
            <a:r>
              <a:rPr lang="en-US" dirty="0"/>
              <a:t>Consider your audience</a:t>
            </a:r>
          </a:p>
        </p:txBody>
      </p:sp>
      <p:pic>
        <p:nvPicPr>
          <p:cNvPr id="4098" name="Picture 2">
            <a:extLst>
              <a:ext uri="{FF2B5EF4-FFF2-40B4-BE49-F238E27FC236}">
                <a16:creationId xmlns:a16="http://schemas.microsoft.com/office/drawing/2014/main" id="{75F57AD8-F9A7-4986-9817-A8892099BAF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3" t="22173" r="2850" b="7484"/>
          <a:stretch/>
        </p:blipFill>
        <p:spPr bwMode="auto">
          <a:xfrm>
            <a:off x="4114800" y="5303520"/>
            <a:ext cx="5943600" cy="24688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type="body" sz="quarter" idx="10"/>
          </p:nvPr>
        </p:nvSpPr>
        <p:spPr>
          <a:xfrm>
            <a:off x="762000" y="1828800"/>
            <a:ext cx="8724024" cy="5715000"/>
          </a:xfrm>
        </p:spPr>
        <p:txBody>
          <a:bodyPr>
            <a:noAutofit/>
          </a:bodyPr>
          <a:lstStyle/>
          <a:p>
            <a:pPr>
              <a:spcAft>
                <a:spcPts val="1200"/>
              </a:spcAft>
            </a:pPr>
            <a:r>
              <a:rPr lang="en-US" sz="3000" b="1" dirty="0">
                <a:solidFill>
                  <a:schemeClr val="accent1">
                    <a:lumMod val="75000"/>
                  </a:schemeClr>
                </a:solidFill>
                <a:latin typeface="Century Gothic" pitchFamily="34" charset="0"/>
              </a:rPr>
              <a:t>Qualitative evaluations add value: </a:t>
            </a:r>
          </a:p>
          <a:p>
            <a:pPr marL="685800" lvl="1" indent="-393700">
              <a:spcAft>
                <a:spcPts val="600"/>
              </a:spcAft>
              <a:buClr>
                <a:srgbClr val="AB2472"/>
              </a:buClr>
              <a:buFont typeface="Wingdings" panose="05000000000000000000" pitchFamily="2" charset="2"/>
              <a:buChar char="§"/>
            </a:pPr>
            <a:r>
              <a:rPr lang="en-US" sz="2800" dirty="0">
                <a:latin typeface="Century Gothic" pitchFamily="34" charset="0"/>
              </a:rPr>
              <a:t>Give a face to a statistic</a:t>
            </a:r>
          </a:p>
          <a:p>
            <a:pPr marL="685800" lvl="1" indent="-393700">
              <a:spcAft>
                <a:spcPts val="600"/>
              </a:spcAft>
              <a:buClr>
                <a:srgbClr val="AB2472"/>
              </a:buClr>
              <a:buFont typeface="Wingdings" panose="05000000000000000000" pitchFamily="2" charset="2"/>
              <a:buChar char="§"/>
            </a:pPr>
            <a:r>
              <a:rPr lang="en-US" sz="2800" dirty="0">
                <a:latin typeface="Century Gothic" pitchFamily="34" charset="0"/>
              </a:rPr>
              <a:t>Shed light on sensitive or controversial topics:</a:t>
            </a:r>
          </a:p>
          <a:p>
            <a:pPr marL="1257300" lvl="2" indent="-393700">
              <a:spcAft>
                <a:spcPts val="600"/>
              </a:spcAft>
              <a:buClr>
                <a:srgbClr val="AB2472"/>
              </a:buClr>
              <a:buSzPct val="85000"/>
              <a:buFont typeface="Courier New" panose="02070309020205020404" pitchFamily="49" charset="0"/>
              <a:buChar char="o"/>
            </a:pPr>
            <a:r>
              <a:rPr lang="en-US" sz="2600" dirty="0">
                <a:latin typeface="Century Gothic" pitchFamily="34" charset="0"/>
              </a:rPr>
              <a:t>Corruption, violence, abuse, </a:t>
            </a:r>
            <a:br>
              <a:rPr lang="en-US" sz="2600" dirty="0">
                <a:latin typeface="Century Gothic" pitchFamily="34" charset="0"/>
              </a:rPr>
            </a:br>
            <a:r>
              <a:rPr lang="en-US" sz="2600" dirty="0">
                <a:latin typeface="Century Gothic" pitchFamily="34" charset="0"/>
              </a:rPr>
              <a:t>illegality, negligence</a:t>
            </a:r>
          </a:p>
          <a:p>
            <a:pPr marL="685800" lvl="1" indent="-393700">
              <a:spcBef>
                <a:spcPts val="600"/>
              </a:spcBef>
              <a:spcAft>
                <a:spcPts val="600"/>
              </a:spcAft>
              <a:buClr>
                <a:srgbClr val="AB2472"/>
              </a:buClr>
              <a:buFont typeface="Wingdings" panose="05000000000000000000" pitchFamily="2" charset="2"/>
              <a:buChar char="§"/>
            </a:pPr>
            <a:r>
              <a:rPr lang="en-US" sz="2800" dirty="0">
                <a:latin typeface="Century Gothic" pitchFamily="34" charset="0"/>
              </a:rPr>
              <a:t>Provide individual voices with anonymity </a:t>
            </a:r>
            <a:br>
              <a:rPr lang="en-US" sz="2800" dirty="0">
                <a:latin typeface="Century Gothic" pitchFamily="34" charset="0"/>
              </a:rPr>
            </a:br>
            <a:r>
              <a:rPr lang="en-US" sz="2800" dirty="0">
                <a:latin typeface="Century Gothic" pitchFamily="34" charset="0"/>
              </a:rPr>
              <a:t>and confidentiality</a:t>
            </a:r>
            <a:endParaRPr lang="en-US" sz="2800" b="1" dirty="0">
              <a:solidFill>
                <a:srgbClr val="1E1860"/>
              </a:solidFill>
              <a:latin typeface="Century Gothic" pitchFamily="34" charset="0"/>
            </a:endParaRPr>
          </a:p>
          <a:p>
            <a:pPr marL="0" lvl="1">
              <a:spcBef>
                <a:spcPts val="1800"/>
              </a:spcBef>
            </a:pPr>
            <a:r>
              <a:rPr lang="en-US" sz="3000" b="1" dirty="0">
                <a:latin typeface="Century Gothic" pitchFamily="34" charset="0"/>
              </a:rPr>
              <a:t>Qualitative data can make the difference when it is well-presented to policymakers </a:t>
            </a:r>
            <a:br>
              <a:rPr lang="en-US" sz="3000" b="1" dirty="0">
                <a:latin typeface="Century Gothic" pitchFamily="34" charset="0"/>
              </a:rPr>
            </a:br>
            <a:r>
              <a:rPr lang="en-US" sz="3000" b="1" dirty="0">
                <a:latin typeface="Century Gothic" pitchFamily="34" charset="0"/>
              </a:rPr>
              <a:t>and decision makers.</a:t>
            </a:r>
          </a:p>
          <a:p>
            <a:pPr lvl="1"/>
            <a:endParaRPr lang="en-US" sz="2800" dirty="0">
              <a:latin typeface="Century Gothic" pitchFamily="34" charset="0"/>
            </a:endParaRPr>
          </a:p>
          <a:p>
            <a:pPr lvl="1"/>
            <a:endParaRPr lang="en-US" sz="2800" dirty="0">
              <a:latin typeface="Century Gothic" pitchFamily="34" charset="0"/>
            </a:endParaRPr>
          </a:p>
          <a:p>
            <a:pPr lvl="1"/>
            <a:endParaRPr lang="es-MX" sz="2800" dirty="0">
              <a:latin typeface="Century Gothic" pitchFamily="34" charset="0"/>
            </a:endParaRPr>
          </a:p>
          <a:p>
            <a:pPr lvl="1">
              <a:lnSpc>
                <a:spcPct val="150000"/>
              </a:lnSpc>
            </a:pPr>
            <a:endParaRPr lang="en-US" dirty="0">
              <a:latin typeface="Century Gothic" pitchFamily="34" charset="0"/>
            </a:endParaRPr>
          </a:p>
        </p:txBody>
      </p:sp>
      <p:sp>
        <p:nvSpPr>
          <p:cNvPr id="8" name="Title 6">
            <a:extLst>
              <a:ext uri="{FF2B5EF4-FFF2-40B4-BE49-F238E27FC236}">
                <a16:creationId xmlns:a16="http://schemas.microsoft.com/office/drawing/2014/main" id="{5F95BDE9-C1B7-41CC-B8B1-B1DC847D6A8D}"/>
              </a:ext>
            </a:extLst>
          </p:cNvPr>
          <p:cNvSpPr>
            <a:spLocks noGrp="1"/>
          </p:cNvSpPr>
          <p:nvPr>
            <p:ph type="title"/>
          </p:nvPr>
        </p:nvSpPr>
        <p:spPr>
          <a:xfrm>
            <a:off x="561845" y="366812"/>
            <a:ext cx="8724024" cy="837214"/>
          </a:xfrm>
        </p:spPr>
        <p:txBody>
          <a:bodyPr/>
          <a:lstStyle/>
          <a:p>
            <a:r>
              <a:rPr lang="en-US" dirty="0"/>
              <a:t>Presenting results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DFF5AFB-7A4A-40F7-BE4A-B75C07A6ECEE}"/>
              </a:ext>
            </a:extLst>
          </p:cNvPr>
          <p:cNvSpPr>
            <a:spLocks noGrp="1"/>
          </p:cNvSpPr>
          <p:nvPr>
            <p:ph type="title"/>
          </p:nvPr>
        </p:nvSpPr>
        <p:spPr/>
        <p:txBody>
          <a:bodyPr/>
          <a:lstStyle/>
          <a:p>
            <a:r>
              <a:rPr lang="en-US" dirty="0"/>
              <a:t>Communicating results</a:t>
            </a:r>
            <a:br>
              <a:rPr lang="en-US" dirty="0"/>
            </a:br>
            <a:endParaRPr lang="en-US" dirty="0"/>
          </a:p>
        </p:txBody>
      </p:sp>
      <p:pic>
        <p:nvPicPr>
          <p:cNvPr id="2050" name="Picture 2"/>
          <p:cNvPicPr>
            <a:picLocks noGrp="1" noChangeAspect="1" noChangeArrowheads="1"/>
          </p:cNvPicPr>
          <p:nvPr>
            <p:ph sz="quarter" idx="4294967295"/>
          </p:nvPr>
        </p:nvPicPr>
        <p:blipFill>
          <a:blip r:embed="rId3" cstate="print"/>
          <a:srcRect/>
          <a:stretch>
            <a:fillRect/>
          </a:stretch>
        </p:blipFill>
        <p:spPr bwMode="auto">
          <a:xfrm>
            <a:off x="433387" y="1676400"/>
            <a:ext cx="8786813" cy="233045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381000" y="4220319"/>
            <a:ext cx="8686800" cy="316319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1199197" y="6506709"/>
            <a:ext cx="7660006" cy="553998"/>
          </a:xfrm>
          <a:prstGeom prst="rect">
            <a:avLst/>
          </a:prstGeom>
        </p:spPr>
        <p:txBody>
          <a:bodyPr vert="horz" wrap="square" lIns="0" tIns="0" rIns="0" bIns="0" rtlCol="0">
            <a:spAutoFit/>
          </a:bodyPr>
          <a:lstStyle/>
          <a:p>
            <a:pPr marL="12700" algn="ctr">
              <a:lnSpc>
                <a:spcPct val="100000"/>
              </a:lnSpc>
            </a:pPr>
            <a:r>
              <a:rPr lang="en-US" sz="3600" spc="-140" dirty="0">
                <a:solidFill>
                  <a:srgbClr val="231F20"/>
                </a:solidFill>
                <a:latin typeface="Century Gothic" panose="020B0502020202020204" pitchFamily="34" charset="0"/>
                <a:cs typeface="Futura LT Pro Book"/>
              </a:rPr>
              <a:t>Group activity: Reach your audience</a:t>
            </a:r>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2353" t="42128" r="1482" b="31662"/>
          <a:stretch/>
        </p:blipFill>
        <p:spPr bwMode="auto">
          <a:xfrm>
            <a:off x="-1" y="2743200"/>
            <a:ext cx="10058401" cy="3200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010CB3A-3581-4870-859B-DC26F4A75033}"/>
              </a:ext>
            </a:extLst>
          </p:cNvPr>
          <p:cNvSpPr>
            <a:spLocks noGrp="1"/>
          </p:cNvSpPr>
          <p:nvPr>
            <p:ph type="title"/>
          </p:nvPr>
        </p:nvSpPr>
        <p:spPr/>
        <p:txBody>
          <a:bodyPr/>
          <a:lstStyle/>
          <a:p>
            <a:r>
              <a:rPr lang="en-US" dirty="0"/>
              <a:t>Learning the lingo: Activity 2</a:t>
            </a:r>
            <a:br>
              <a:rPr lang="en-US" dirty="0"/>
            </a:br>
            <a:endParaRPr lang="en-US" dirty="0"/>
          </a:p>
        </p:txBody>
      </p:sp>
      <p:sp>
        <p:nvSpPr>
          <p:cNvPr id="4" name="Text Placeholder 3">
            <a:extLst>
              <a:ext uri="{FF2B5EF4-FFF2-40B4-BE49-F238E27FC236}">
                <a16:creationId xmlns:a16="http://schemas.microsoft.com/office/drawing/2014/main" id="{853F6FF5-16CF-4DF8-9510-4B0E284BCD74}"/>
              </a:ext>
            </a:extLst>
          </p:cNvPr>
          <p:cNvSpPr>
            <a:spLocks noGrp="1"/>
          </p:cNvSpPr>
          <p:nvPr>
            <p:ph type="body" sz="quarter" idx="11"/>
          </p:nvPr>
        </p:nvSpPr>
        <p:spPr/>
        <p:txBody>
          <a:bodyPr/>
          <a:lstStyle/>
          <a:p>
            <a:r>
              <a:rPr lang="en-US" dirty="0"/>
              <a:t>Doing it qualitatively</a:t>
            </a:r>
          </a:p>
        </p:txBody>
      </p:sp>
    </p:spTree>
    <p:extLst>
      <p:ext uri="{BB962C8B-B14F-4D97-AF65-F5344CB8AC3E}">
        <p14:creationId xmlns:p14="http://schemas.microsoft.com/office/powerpoint/2010/main" val="3146685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5"/>
          <p:cNvSpPr txBox="1"/>
          <p:nvPr/>
        </p:nvSpPr>
        <p:spPr>
          <a:xfrm>
            <a:off x="762000" y="2234205"/>
            <a:ext cx="8963154" cy="4862870"/>
          </a:xfrm>
          <a:prstGeom prst="rect">
            <a:avLst/>
          </a:prstGeom>
        </p:spPr>
        <p:txBody>
          <a:bodyPr vert="horz" wrap="square" lIns="0" tIns="0" rIns="0" bIns="0" rtlCol="0">
            <a:spAutoFit/>
          </a:bodyPr>
          <a:lstStyle/>
          <a:p>
            <a:pPr marL="863600" indent="-393700">
              <a:spcAft>
                <a:spcPts val="1200"/>
              </a:spcAft>
              <a:buClr>
                <a:srgbClr val="AB2472"/>
              </a:buClr>
              <a:buFont typeface="Wingdings" panose="05000000000000000000" pitchFamily="2" charset="2"/>
              <a:buChar char="§"/>
              <a:tabLst>
                <a:tab pos="863600" algn="l"/>
              </a:tabLst>
            </a:pPr>
            <a:r>
              <a:rPr lang="en-US" sz="2800" spc="-100" dirty="0">
                <a:solidFill>
                  <a:srgbClr val="231F20"/>
                </a:solidFill>
                <a:latin typeface="Century Gothic" panose="020B0502020202020204" pitchFamily="34" charset="0"/>
                <a:cs typeface="Futura LT Pro Book"/>
              </a:rPr>
              <a:t>Split group into teams of four to five</a:t>
            </a:r>
          </a:p>
          <a:p>
            <a:pPr marL="863600" indent="-393700">
              <a:spcBef>
                <a:spcPts val="300"/>
              </a:spcBef>
              <a:spcAft>
                <a:spcPts val="1200"/>
              </a:spcAft>
              <a:buClr>
                <a:srgbClr val="AB2472"/>
              </a:buClr>
              <a:buFont typeface="Wingdings" panose="05000000000000000000" pitchFamily="2" charset="2"/>
              <a:buChar char="§"/>
              <a:tabLst>
                <a:tab pos="863600" algn="l"/>
              </a:tabLst>
            </a:pPr>
            <a:r>
              <a:rPr lang="en-US" sz="2800" spc="-100" dirty="0">
                <a:solidFill>
                  <a:srgbClr val="231F20"/>
                </a:solidFill>
                <a:latin typeface="Century Gothic" panose="020B0502020202020204" pitchFamily="34" charset="0"/>
                <a:cs typeface="Futura LT Pro Book"/>
              </a:rPr>
              <a:t>Write an introductory paragraph on trustworthiness; craft the language for your assigned audience/clients/funders </a:t>
            </a:r>
          </a:p>
          <a:p>
            <a:pPr marL="1435100" lvl="3" indent="-342900">
              <a:spcAft>
                <a:spcPts val="1200"/>
              </a:spcAft>
              <a:buClr>
                <a:srgbClr val="AB2472"/>
              </a:buClr>
              <a:buSzPct val="85000"/>
              <a:buFont typeface="Courier New" panose="02070309020205020404" pitchFamily="49" charset="0"/>
              <a:buChar char="o"/>
              <a:tabLst>
                <a:tab pos="720090" algn="l"/>
              </a:tabLst>
            </a:pPr>
            <a:r>
              <a:rPr lang="en-US" sz="2600" i="1" spc="-100" dirty="0">
                <a:solidFill>
                  <a:srgbClr val="231F20"/>
                </a:solidFill>
                <a:latin typeface="Century Gothic" panose="020B0502020202020204" pitchFamily="34" charset="0"/>
                <a:cs typeface="Futura LT Pro Book"/>
              </a:rPr>
              <a:t>15 mins.</a:t>
            </a:r>
          </a:p>
          <a:p>
            <a:pPr marL="863600" indent="-406400">
              <a:spcBef>
                <a:spcPts val="600"/>
              </a:spcBef>
              <a:spcAft>
                <a:spcPts val="1200"/>
              </a:spcAft>
              <a:buClr>
                <a:srgbClr val="AB2472"/>
              </a:buClr>
              <a:buFont typeface="Wingdings" panose="05000000000000000000" pitchFamily="2" charset="2"/>
              <a:buChar char="§"/>
              <a:tabLst>
                <a:tab pos="863600" algn="l"/>
              </a:tabLst>
            </a:pPr>
            <a:r>
              <a:rPr lang="en-US" sz="2800" spc="-100" dirty="0">
                <a:solidFill>
                  <a:srgbClr val="231F20"/>
                </a:solidFill>
                <a:latin typeface="Century Gothic" panose="020B0502020202020204" pitchFamily="34" charset="0"/>
                <a:cs typeface="Futura LT Pro Book"/>
              </a:rPr>
              <a:t>Present your paragraph to the group. </a:t>
            </a:r>
          </a:p>
          <a:p>
            <a:pPr marL="1485900" lvl="3" indent="-393700">
              <a:spcAft>
                <a:spcPts val="1200"/>
              </a:spcAft>
              <a:buClr>
                <a:srgbClr val="AB2472"/>
              </a:buClr>
              <a:buSzPct val="85000"/>
              <a:buFont typeface="Courier New" panose="02070309020205020404" pitchFamily="49" charset="0"/>
              <a:buChar char="o"/>
              <a:tabLst>
                <a:tab pos="720090" algn="l"/>
              </a:tabLst>
            </a:pPr>
            <a:r>
              <a:rPr lang="en-US" sz="2600" i="1" spc="-100" dirty="0">
                <a:solidFill>
                  <a:srgbClr val="231F20"/>
                </a:solidFill>
                <a:latin typeface="Century Gothic" panose="020B0502020202020204" pitchFamily="34" charset="0"/>
                <a:cs typeface="Futura LT Pro Book"/>
              </a:rPr>
              <a:t>5 mins.</a:t>
            </a:r>
          </a:p>
          <a:p>
            <a:pPr marL="863600" lvl="1" indent="-406400">
              <a:spcBef>
                <a:spcPts val="600"/>
              </a:spcBef>
              <a:spcAft>
                <a:spcPts val="1200"/>
              </a:spcAft>
              <a:buClr>
                <a:srgbClr val="AB2472"/>
              </a:buClr>
              <a:buFont typeface="Wingdings" panose="05000000000000000000" pitchFamily="2" charset="2"/>
              <a:buChar char="§"/>
              <a:tabLst>
                <a:tab pos="863600" algn="l"/>
              </a:tabLst>
            </a:pPr>
            <a:r>
              <a:rPr lang="en-US" sz="2800" spc="-100" dirty="0">
                <a:solidFill>
                  <a:srgbClr val="231F20"/>
                </a:solidFill>
                <a:latin typeface="Century Gothic" panose="020B0502020202020204" pitchFamily="34" charset="0"/>
                <a:cs typeface="Futura LT Pro Book"/>
              </a:rPr>
              <a:t>Have a group discussion</a:t>
            </a:r>
          </a:p>
          <a:p>
            <a:pPr marL="1485900" lvl="3" indent="-393700">
              <a:spcAft>
                <a:spcPts val="1200"/>
              </a:spcAft>
              <a:buClr>
                <a:srgbClr val="AB2472"/>
              </a:buClr>
              <a:buFont typeface="Courier New" panose="02070309020205020404" pitchFamily="49" charset="0"/>
              <a:buChar char="o"/>
              <a:tabLst>
                <a:tab pos="720090" algn="l"/>
              </a:tabLst>
            </a:pPr>
            <a:r>
              <a:rPr lang="en-US" sz="2600" i="1" spc="-100" dirty="0">
                <a:solidFill>
                  <a:srgbClr val="231F20"/>
                </a:solidFill>
                <a:latin typeface="Century Gothic" panose="020B0502020202020204" pitchFamily="34" charset="0"/>
                <a:cs typeface="Futura LT Pro Book"/>
              </a:rPr>
              <a:t>Combined 35 mins., after all groups present</a:t>
            </a:r>
            <a:endParaRPr lang="en-US" sz="2600" spc="-100" dirty="0">
              <a:solidFill>
                <a:srgbClr val="231F20"/>
              </a:solidFill>
              <a:latin typeface="Century Gothic" panose="020B0502020202020204" pitchFamily="34" charset="0"/>
              <a:cs typeface="Futura LT Pro Book"/>
            </a:endParaRPr>
          </a:p>
        </p:txBody>
      </p:sp>
      <p:sp>
        <p:nvSpPr>
          <p:cNvPr id="8" name="Title 1">
            <a:extLst>
              <a:ext uri="{FF2B5EF4-FFF2-40B4-BE49-F238E27FC236}">
                <a16:creationId xmlns:a16="http://schemas.microsoft.com/office/drawing/2014/main" id="{BF631F8C-A39B-4FAE-B135-148BB6E78C00}"/>
              </a:ext>
            </a:extLst>
          </p:cNvPr>
          <p:cNvSpPr>
            <a:spLocks noGrp="1"/>
          </p:cNvSpPr>
          <p:nvPr>
            <p:ph type="title"/>
          </p:nvPr>
        </p:nvSpPr>
        <p:spPr>
          <a:xfrm>
            <a:off x="561845" y="366812"/>
            <a:ext cx="8724024" cy="1143000"/>
          </a:xfrm>
        </p:spPr>
        <p:txBody>
          <a:bodyPr/>
          <a:lstStyle/>
          <a:p>
            <a:r>
              <a:rPr lang="en-US" dirty="0"/>
              <a:t>Learning the lingo: Activity 2</a:t>
            </a:r>
            <a:br>
              <a:rPr lang="en-US" dirty="0"/>
            </a:br>
            <a:endParaRPr lang="en-US" dirty="0"/>
          </a:p>
        </p:txBody>
      </p:sp>
      <p:sp>
        <p:nvSpPr>
          <p:cNvPr id="9" name="Text Placeholder 3">
            <a:extLst>
              <a:ext uri="{FF2B5EF4-FFF2-40B4-BE49-F238E27FC236}">
                <a16:creationId xmlns:a16="http://schemas.microsoft.com/office/drawing/2014/main" id="{BDE87AB7-A6CC-4100-B0C8-B45DD8E2C34B}"/>
              </a:ext>
            </a:extLst>
          </p:cNvPr>
          <p:cNvSpPr txBox="1">
            <a:spLocks/>
          </p:cNvSpPr>
          <p:nvPr/>
        </p:nvSpPr>
        <p:spPr>
          <a:xfrm>
            <a:off x="561845" y="1091205"/>
            <a:ext cx="6629400" cy="837214"/>
          </a:xfrm>
          <a:prstGeom prst="rect">
            <a:avLst/>
          </a:prstGeom>
        </p:spPr>
        <p:txBody>
          <a:bodyPr/>
          <a:lstStyle>
            <a:lvl1pPr marL="0" eaLnBrk="1" hangingPunct="1">
              <a:defRPr sz="4400">
                <a:solidFill>
                  <a:srgbClr val="AB2472"/>
                </a:solidFill>
                <a:latin typeface="Century Gothic" charset="0"/>
                <a:ea typeface="Century Gothic" charset="0"/>
                <a:cs typeface="Century Gothic" charset="0"/>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r>
              <a:rPr lang="en-US" kern="0" dirty="0"/>
              <a:t>Doing it qualitatively</a:t>
            </a:r>
          </a:p>
        </p:txBody>
      </p:sp>
    </p:spTree>
    <p:extLst>
      <p:ext uri="{BB962C8B-B14F-4D97-AF65-F5344CB8AC3E}">
        <p14:creationId xmlns:p14="http://schemas.microsoft.com/office/powerpoint/2010/main" val="1657149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5"/>
          <p:cNvSpPr txBox="1"/>
          <p:nvPr/>
        </p:nvSpPr>
        <p:spPr>
          <a:xfrm>
            <a:off x="2057400" y="2652812"/>
            <a:ext cx="6248400" cy="3789307"/>
          </a:xfrm>
          <a:prstGeom prst="rect">
            <a:avLst/>
          </a:prstGeom>
        </p:spPr>
        <p:txBody>
          <a:bodyPr vert="horz" wrap="square" lIns="0" tIns="0" rIns="0" bIns="0" rtlCol="0">
            <a:spAutoFit/>
          </a:bodyPr>
          <a:lstStyle/>
          <a:p>
            <a:pPr marL="12700">
              <a:lnSpc>
                <a:spcPts val="5000"/>
              </a:lnSpc>
            </a:pPr>
            <a:r>
              <a:rPr lang="en-US" sz="3600" spc="-140" dirty="0">
                <a:solidFill>
                  <a:srgbClr val="231F20"/>
                </a:solidFill>
                <a:latin typeface="Century Gothic" panose="020B0502020202020204" pitchFamily="34" charset="0"/>
                <a:cs typeface="Futura LT Pro Book"/>
              </a:rPr>
              <a:t>Your team of evaluators has just completed a qualitative evaluation on the impact of </a:t>
            </a:r>
            <a:br>
              <a:rPr lang="en-US" sz="3600" spc="-140" dirty="0">
                <a:solidFill>
                  <a:srgbClr val="231F20"/>
                </a:solidFill>
                <a:latin typeface="Century Gothic" panose="020B0502020202020204" pitchFamily="34" charset="0"/>
                <a:cs typeface="Futura LT Pro Book"/>
              </a:rPr>
            </a:br>
            <a:r>
              <a:rPr lang="en-US" sz="3600" spc="-140" dirty="0">
                <a:solidFill>
                  <a:srgbClr val="231F20"/>
                </a:solidFill>
                <a:latin typeface="Century Gothic" panose="020B0502020202020204" pitchFamily="34" charset="0"/>
                <a:cs typeface="Futura LT Pro Book"/>
              </a:rPr>
              <a:t>a violence against women (VAW) intervention in Tanzania.</a:t>
            </a:r>
          </a:p>
        </p:txBody>
      </p:sp>
      <p:sp>
        <p:nvSpPr>
          <p:cNvPr id="8" name="Title 1">
            <a:extLst>
              <a:ext uri="{FF2B5EF4-FFF2-40B4-BE49-F238E27FC236}">
                <a16:creationId xmlns:a16="http://schemas.microsoft.com/office/drawing/2014/main" id="{9E9C7B4E-7A3B-4890-A6FA-CD07AD4AEE29}"/>
              </a:ext>
            </a:extLst>
          </p:cNvPr>
          <p:cNvSpPr>
            <a:spLocks noGrp="1"/>
          </p:cNvSpPr>
          <p:nvPr>
            <p:ph type="title"/>
          </p:nvPr>
        </p:nvSpPr>
        <p:spPr>
          <a:xfrm>
            <a:off x="561845" y="366812"/>
            <a:ext cx="8724024" cy="1143000"/>
          </a:xfrm>
        </p:spPr>
        <p:txBody>
          <a:bodyPr/>
          <a:lstStyle/>
          <a:p>
            <a:r>
              <a:rPr lang="en-US" dirty="0"/>
              <a:t>Learning the lingo: Activity 2</a:t>
            </a:r>
            <a:br>
              <a:rPr lang="en-US" dirty="0"/>
            </a:br>
            <a:endParaRPr lang="en-US" dirty="0"/>
          </a:p>
        </p:txBody>
      </p:sp>
      <p:sp>
        <p:nvSpPr>
          <p:cNvPr id="9" name="Text Placeholder 3">
            <a:extLst>
              <a:ext uri="{FF2B5EF4-FFF2-40B4-BE49-F238E27FC236}">
                <a16:creationId xmlns:a16="http://schemas.microsoft.com/office/drawing/2014/main" id="{63D4321F-0C42-4628-B993-8A15414AB24F}"/>
              </a:ext>
            </a:extLst>
          </p:cNvPr>
          <p:cNvSpPr txBox="1">
            <a:spLocks/>
          </p:cNvSpPr>
          <p:nvPr/>
        </p:nvSpPr>
        <p:spPr>
          <a:xfrm>
            <a:off x="561845" y="1091205"/>
            <a:ext cx="6629400" cy="837214"/>
          </a:xfrm>
          <a:prstGeom prst="rect">
            <a:avLst/>
          </a:prstGeom>
        </p:spPr>
        <p:txBody>
          <a:bodyPr/>
          <a:lstStyle>
            <a:lvl1pPr marL="0" eaLnBrk="1" hangingPunct="1">
              <a:defRPr sz="4400">
                <a:solidFill>
                  <a:srgbClr val="AB2472"/>
                </a:solidFill>
                <a:latin typeface="Century Gothic" charset="0"/>
                <a:ea typeface="Century Gothic" charset="0"/>
                <a:cs typeface="Century Gothic" charset="0"/>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r>
              <a:rPr lang="en-US" kern="0" dirty="0"/>
              <a:t>Evaluation topic</a:t>
            </a:r>
          </a:p>
        </p:txBody>
      </p:sp>
    </p:spTree>
    <p:extLst>
      <p:ext uri="{BB962C8B-B14F-4D97-AF65-F5344CB8AC3E}">
        <p14:creationId xmlns:p14="http://schemas.microsoft.com/office/powerpoint/2010/main" val="2207638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F8D9AA-04B5-4CB0-B8F6-5C049639AA42}"/>
              </a:ext>
            </a:extLst>
          </p:cNvPr>
          <p:cNvPicPr>
            <a:picLocks noChangeAspect="1"/>
          </p:cNvPicPr>
          <p:nvPr/>
        </p:nvPicPr>
        <p:blipFill rotWithShape="1">
          <a:blip r:embed="rId3"/>
          <a:srcRect b="9956"/>
          <a:stretch/>
        </p:blipFill>
        <p:spPr>
          <a:xfrm>
            <a:off x="5027200" y="2212213"/>
            <a:ext cx="4107396" cy="2465639"/>
          </a:xfrm>
          <a:prstGeom prst="rect">
            <a:avLst/>
          </a:prstGeom>
          <a:ln w="6350">
            <a:solidFill>
              <a:schemeClr val="tx1"/>
            </a:solidFill>
          </a:ln>
          <a:effectLst/>
        </p:spPr>
      </p:pic>
      <p:pic>
        <p:nvPicPr>
          <p:cNvPr id="4" name="Picture 3">
            <a:extLst>
              <a:ext uri="{FF2B5EF4-FFF2-40B4-BE49-F238E27FC236}">
                <a16:creationId xmlns:a16="http://schemas.microsoft.com/office/drawing/2014/main" id="{F991E625-4D24-4246-8632-5A4639E9D7E5}"/>
              </a:ext>
            </a:extLst>
          </p:cNvPr>
          <p:cNvPicPr>
            <a:picLocks noChangeAspect="1"/>
          </p:cNvPicPr>
          <p:nvPr/>
        </p:nvPicPr>
        <p:blipFill rotWithShape="1">
          <a:blip r:embed="rId4"/>
          <a:srcRect b="10000"/>
          <a:stretch/>
        </p:blipFill>
        <p:spPr>
          <a:xfrm>
            <a:off x="919803" y="2212214"/>
            <a:ext cx="4109397" cy="2465639"/>
          </a:xfrm>
          <a:prstGeom prst="rect">
            <a:avLst/>
          </a:prstGeom>
          <a:ln w="6350">
            <a:solidFill>
              <a:schemeClr val="tx1"/>
            </a:solidFill>
          </a:ln>
          <a:effectLst/>
        </p:spPr>
      </p:pic>
      <p:pic>
        <p:nvPicPr>
          <p:cNvPr id="6" name="Picture 5">
            <a:extLst>
              <a:ext uri="{FF2B5EF4-FFF2-40B4-BE49-F238E27FC236}">
                <a16:creationId xmlns:a16="http://schemas.microsoft.com/office/drawing/2014/main" id="{84AFAFBF-3F6B-4AC3-8969-892589809800}"/>
              </a:ext>
            </a:extLst>
          </p:cNvPr>
          <p:cNvPicPr>
            <a:picLocks noChangeAspect="1"/>
          </p:cNvPicPr>
          <p:nvPr/>
        </p:nvPicPr>
        <p:blipFill rotWithShape="1">
          <a:blip r:embed="rId5"/>
          <a:srcRect t="9900"/>
          <a:stretch/>
        </p:blipFill>
        <p:spPr>
          <a:xfrm>
            <a:off x="5027200" y="4674748"/>
            <a:ext cx="4107396" cy="2465640"/>
          </a:xfrm>
          <a:prstGeom prst="rect">
            <a:avLst/>
          </a:prstGeom>
          <a:ln w="6350">
            <a:solidFill>
              <a:schemeClr val="tx1"/>
            </a:solidFill>
          </a:ln>
          <a:effectLst/>
        </p:spPr>
      </p:pic>
      <p:pic>
        <p:nvPicPr>
          <p:cNvPr id="5122" name="Picture 2" descr="No automatic alt text available.">
            <a:extLst>
              <a:ext uri="{FF2B5EF4-FFF2-40B4-BE49-F238E27FC236}">
                <a16:creationId xmlns:a16="http://schemas.microsoft.com/office/drawing/2014/main" id="{917CACCA-BDB5-457E-A62B-D5A81834D67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9803" y="4677852"/>
            <a:ext cx="4107396" cy="2462536"/>
          </a:xfrm>
          <a:prstGeom prst="rect">
            <a:avLst/>
          </a:prstGeom>
          <a:ln w="6350">
            <a:solidFill>
              <a:schemeClr val="tx1"/>
            </a:solidFill>
          </a:ln>
          <a:effectLst/>
          <a:extLst>
            <a:ext uri="{909E8E84-426E-40DD-AFC4-6F175D3DCCD1}">
              <a14:hiddenFill xmlns:a14="http://schemas.microsoft.com/office/drawing/2010/main">
                <a:solidFill>
                  <a:srgbClr val="FFFFFF"/>
                </a:solidFill>
              </a14:hiddenFill>
            </a:ext>
          </a:extLst>
        </p:spPr>
      </p:pic>
      <p:sp>
        <p:nvSpPr>
          <p:cNvPr id="11" name="Title 1">
            <a:extLst>
              <a:ext uri="{FF2B5EF4-FFF2-40B4-BE49-F238E27FC236}">
                <a16:creationId xmlns:a16="http://schemas.microsoft.com/office/drawing/2014/main" id="{6C937621-3570-415C-B855-B94324B70705}"/>
              </a:ext>
            </a:extLst>
          </p:cNvPr>
          <p:cNvSpPr>
            <a:spLocks noGrp="1"/>
          </p:cNvSpPr>
          <p:nvPr>
            <p:ph type="title"/>
          </p:nvPr>
        </p:nvSpPr>
        <p:spPr>
          <a:xfrm>
            <a:off x="561845" y="366812"/>
            <a:ext cx="8724024" cy="1143000"/>
          </a:xfrm>
        </p:spPr>
        <p:txBody>
          <a:bodyPr/>
          <a:lstStyle/>
          <a:p>
            <a:r>
              <a:rPr lang="en-US" dirty="0"/>
              <a:t>Learning the lingo: Activity 2</a:t>
            </a:r>
            <a:br>
              <a:rPr lang="en-US" dirty="0"/>
            </a:br>
            <a:endParaRPr lang="en-US" dirty="0"/>
          </a:p>
        </p:txBody>
      </p:sp>
      <p:sp>
        <p:nvSpPr>
          <p:cNvPr id="13" name="Text Placeholder 3">
            <a:extLst>
              <a:ext uri="{FF2B5EF4-FFF2-40B4-BE49-F238E27FC236}">
                <a16:creationId xmlns:a16="http://schemas.microsoft.com/office/drawing/2014/main" id="{EC7F7D56-8683-439E-AB01-163254172840}"/>
              </a:ext>
            </a:extLst>
          </p:cNvPr>
          <p:cNvSpPr txBox="1">
            <a:spLocks/>
          </p:cNvSpPr>
          <p:nvPr/>
        </p:nvSpPr>
        <p:spPr>
          <a:xfrm>
            <a:off x="561845" y="1091205"/>
            <a:ext cx="6629400" cy="837214"/>
          </a:xfrm>
          <a:prstGeom prst="rect">
            <a:avLst/>
          </a:prstGeom>
        </p:spPr>
        <p:txBody>
          <a:bodyPr/>
          <a:lstStyle>
            <a:lvl1pPr marL="0" eaLnBrk="1" hangingPunct="1">
              <a:defRPr sz="4400">
                <a:solidFill>
                  <a:srgbClr val="AB2472"/>
                </a:solidFill>
                <a:latin typeface="Century Gothic" charset="0"/>
                <a:ea typeface="Century Gothic" charset="0"/>
                <a:cs typeface="Century Gothic" charset="0"/>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r>
              <a:rPr lang="en-US" kern="0" dirty="0"/>
              <a:t>Setting the scene</a:t>
            </a:r>
          </a:p>
        </p:txBody>
      </p:sp>
    </p:spTree>
    <p:extLst>
      <p:ext uri="{BB962C8B-B14F-4D97-AF65-F5344CB8AC3E}">
        <p14:creationId xmlns:p14="http://schemas.microsoft.com/office/powerpoint/2010/main" val="2774887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500"/>
                            </p:stCondLst>
                            <p:childTnLst>
                              <p:par>
                                <p:cTn id="13" presetID="10" presetClass="entr" presetSubtype="0" fill="hold" nodeType="afterEffect">
                                  <p:stCondLst>
                                    <p:cond delay="50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2500"/>
                            </p:stCondLst>
                            <p:childTnLst>
                              <p:par>
                                <p:cTn id="17" presetID="10" presetClass="entr" presetSubtype="0" fill="hold" nodeType="afterEffect">
                                  <p:stCondLst>
                                    <p:cond delay="500"/>
                                  </p:stCondLst>
                                  <p:childTnLst>
                                    <p:set>
                                      <p:cBhvr>
                                        <p:cTn id="18" dur="1" fill="hold">
                                          <p:stCondLst>
                                            <p:cond delay="0"/>
                                          </p:stCondLst>
                                        </p:cTn>
                                        <p:tgtEl>
                                          <p:spTgt spid="5122"/>
                                        </p:tgtEl>
                                        <p:attrNameLst>
                                          <p:attrName>style.visibility</p:attrName>
                                        </p:attrNameLst>
                                      </p:cBhvr>
                                      <p:to>
                                        <p:strVal val="visible"/>
                                      </p:to>
                                    </p:set>
                                    <p:animEffect transition="in" filter="fade">
                                      <p:cBhvr>
                                        <p:cTn id="19"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300033427"/>
              </p:ext>
            </p:extLst>
          </p:nvPr>
        </p:nvGraphicFramePr>
        <p:xfrm>
          <a:off x="304800" y="1948802"/>
          <a:ext cx="8985451"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1">
            <a:extLst>
              <a:ext uri="{FF2B5EF4-FFF2-40B4-BE49-F238E27FC236}">
                <a16:creationId xmlns:a16="http://schemas.microsoft.com/office/drawing/2014/main" id="{D673978C-BE07-46DF-A7CB-8A5152759B4D}"/>
              </a:ext>
            </a:extLst>
          </p:cNvPr>
          <p:cNvSpPr>
            <a:spLocks noGrp="1"/>
          </p:cNvSpPr>
          <p:nvPr>
            <p:ph type="title"/>
          </p:nvPr>
        </p:nvSpPr>
        <p:spPr/>
        <p:txBody>
          <a:bodyPr/>
          <a:lstStyle/>
          <a:p>
            <a:r>
              <a:rPr lang="en-US" dirty="0"/>
              <a:t>Learning the lingo: Activity 2</a:t>
            </a:r>
            <a:br>
              <a:rPr lang="en-US" dirty="0"/>
            </a:br>
            <a:endParaRPr lang="en-US" dirty="0"/>
          </a:p>
        </p:txBody>
      </p:sp>
      <p:sp>
        <p:nvSpPr>
          <p:cNvPr id="7" name="Text Placeholder 3">
            <a:extLst>
              <a:ext uri="{FF2B5EF4-FFF2-40B4-BE49-F238E27FC236}">
                <a16:creationId xmlns:a16="http://schemas.microsoft.com/office/drawing/2014/main" id="{EA2ADE5E-7CE5-4D9B-B8F1-F1090F6AD282}"/>
              </a:ext>
            </a:extLst>
          </p:cNvPr>
          <p:cNvSpPr txBox="1">
            <a:spLocks/>
          </p:cNvSpPr>
          <p:nvPr/>
        </p:nvSpPr>
        <p:spPr>
          <a:xfrm>
            <a:off x="561845" y="1091205"/>
            <a:ext cx="6629400" cy="837214"/>
          </a:xfrm>
          <a:prstGeom prst="rect">
            <a:avLst/>
          </a:prstGeom>
        </p:spPr>
        <p:txBody>
          <a:bodyPr/>
          <a:lstStyle>
            <a:lvl1pPr marL="0" eaLnBrk="1" hangingPunct="1">
              <a:defRPr sz="4400">
                <a:solidFill>
                  <a:srgbClr val="AB2472"/>
                </a:solidFill>
                <a:latin typeface="Century Gothic" charset="0"/>
                <a:ea typeface="Century Gothic" charset="0"/>
                <a:cs typeface="Century Gothic" charset="0"/>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r>
              <a:rPr lang="en-US" kern="0" dirty="0"/>
              <a:t>Audiences</a:t>
            </a:r>
          </a:p>
        </p:txBody>
      </p:sp>
    </p:spTree>
    <p:extLst>
      <p:ext uri="{BB962C8B-B14F-4D97-AF65-F5344CB8AC3E}">
        <p14:creationId xmlns:p14="http://schemas.microsoft.com/office/powerpoint/2010/main" val="1410982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BF9C57F-18BD-47F2-9D21-EF330D224E6E}"/>
              </a:ext>
            </a:extLst>
          </p:cNvPr>
          <p:cNvSpPr>
            <a:spLocks noGrp="1"/>
          </p:cNvSpPr>
          <p:nvPr>
            <p:ph type="title"/>
          </p:nvPr>
        </p:nvSpPr>
        <p:spPr/>
        <p:txBody>
          <a:bodyPr/>
          <a:lstStyle/>
          <a:p>
            <a:r>
              <a:rPr lang="en-US" dirty="0"/>
              <a:t>Comments and questions</a:t>
            </a:r>
          </a:p>
        </p:txBody>
      </p:sp>
      <p:sp>
        <p:nvSpPr>
          <p:cNvPr id="6" name="5 Marcador de texto"/>
          <p:cNvSpPr>
            <a:spLocks noGrp="1"/>
          </p:cNvSpPr>
          <p:nvPr>
            <p:ph type="body" sz="quarter" idx="10"/>
          </p:nvPr>
        </p:nvSpPr>
        <p:spPr>
          <a:xfrm>
            <a:off x="856114" y="2743200"/>
            <a:ext cx="8429755" cy="2590800"/>
          </a:xfrm>
        </p:spPr>
        <p:txBody>
          <a:bodyPr/>
          <a:lstStyle/>
          <a:p>
            <a:pPr marL="571500" indent="-508000">
              <a:spcAft>
                <a:spcPts val="3600"/>
              </a:spcAft>
              <a:buClr>
                <a:srgbClr val="AB2472"/>
              </a:buClr>
              <a:buFont typeface="Wingdings" panose="05000000000000000000" pitchFamily="2" charset="2"/>
              <a:buChar char="§"/>
            </a:pPr>
            <a:r>
              <a:rPr lang="en-US" sz="4000" dirty="0">
                <a:solidFill>
                  <a:schemeClr val="tx1"/>
                </a:solidFill>
              </a:rPr>
              <a:t>Was there something new </a:t>
            </a:r>
            <a:br>
              <a:rPr lang="en-US" sz="4000" dirty="0">
                <a:solidFill>
                  <a:schemeClr val="tx1"/>
                </a:solidFill>
              </a:rPr>
            </a:br>
            <a:r>
              <a:rPr lang="en-US" sz="4000" dirty="0">
                <a:solidFill>
                  <a:schemeClr val="tx1"/>
                </a:solidFill>
              </a:rPr>
              <a:t>or surprising in this session?</a:t>
            </a:r>
          </a:p>
          <a:p>
            <a:pPr marL="571500" indent="-508000">
              <a:buClr>
                <a:srgbClr val="AB2472"/>
              </a:buClr>
              <a:buFont typeface="Wingdings" panose="05000000000000000000" pitchFamily="2" charset="2"/>
              <a:buChar char="§"/>
            </a:pPr>
            <a:r>
              <a:rPr lang="en-US" sz="4000" dirty="0">
                <a:solidFill>
                  <a:schemeClr val="tx1"/>
                </a:solidFill>
              </a:rPr>
              <a:t>Do you have anything to add?</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D67B88-320D-41BD-833F-52479E7CE6D9}"/>
              </a:ext>
            </a:extLst>
          </p:cNvPr>
          <p:cNvSpPr>
            <a:spLocks noGrp="1"/>
          </p:cNvSpPr>
          <p:nvPr>
            <p:ph type="title"/>
          </p:nvPr>
        </p:nvSpPr>
        <p:spPr/>
        <p:txBody>
          <a:bodyPr/>
          <a:lstStyle/>
          <a:p>
            <a:r>
              <a:rPr lang="en-US" dirty="0"/>
              <a:t>Summary</a:t>
            </a:r>
          </a:p>
        </p:txBody>
      </p:sp>
      <p:sp>
        <p:nvSpPr>
          <p:cNvPr id="6" name="5 Marcador de texto"/>
          <p:cNvSpPr>
            <a:spLocks noGrp="1"/>
          </p:cNvSpPr>
          <p:nvPr>
            <p:ph type="body" sz="quarter" idx="10"/>
          </p:nvPr>
        </p:nvSpPr>
        <p:spPr>
          <a:xfrm>
            <a:off x="856114" y="1635324"/>
            <a:ext cx="8516486" cy="6072088"/>
          </a:xfrm>
        </p:spPr>
        <p:txBody>
          <a:bodyPr/>
          <a:lstStyle/>
          <a:p>
            <a:pPr marL="457200" indent="-457200">
              <a:spcAft>
                <a:spcPts val="1800"/>
              </a:spcAft>
              <a:buClr>
                <a:srgbClr val="AB2472"/>
              </a:buClr>
              <a:buFont typeface="Wingdings" panose="05000000000000000000" pitchFamily="2" charset="2"/>
              <a:buChar char="§"/>
            </a:pPr>
            <a:r>
              <a:rPr lang="en-US" dirty="0">
                <a:solidFill>
                  <a:schemeClr val="tx1"/>
                </a:solidFill>
              </a:rPr>
              <a:t>Qualitative reports should tell a story: Consider your audience, answer main evaluation questions and TORs, and support practical recommendations with evidence</a:t>
            </a:r>
          </a:p>
          <a:p>
            <a:pPr marL="457200" indent="-457200">
              <a:spcAft>
                <a:spcPts val="1800"/>
              </a:spcAft>
              <a:buClr>
                <a:srgbClr val="AB2472"/>
              </a:buClr>
              <a:buFont typeface="Wingdings" panose="05000000000000000000" pitchFamily="2" charset="2"/>
              <a:buChar char="§"/>
            </a:pPr>
            <a:r>
              <a:rPr lang="en-US" dirty="0">
                <a:solidFill>
                  <a:schemeClr val="tx1"/>
                </a:solidFill>
              </a:rPr>
              <a:t>Consider creative methods of data presentation (pictures, word clouds, participatory techniques), where appropriate for your research question and audience</a:t>
            </a:r>
          </a:p>
          <a:p>
            <a:pPr marL="457200" indent="-457200">
              <a:spcAft>
                <a:spcPts val="1800"/>
              </a:spcAft>
              <a:buClr>
                <a:srgbClr val="AB2472"/>
              </a:buClr>
              <a:buFont typeface="Wingdings" panose="05000000000000000000" pitchFamily="2" charset="2"/>
              <a:buChar char="§"/>
            </a:pPr>
            <a:r>
              <a:rPr lang="en-US" dirty="0">
                <a:solidFill>
                  <a:schemeClr val="tx1"/>
                </a:solidFill>
              </a:rPr>
              <a:t>Remember domains in the COREQ checklist for qualitative reporting: (1) evaluation team and reflexivity; (2) study design; (3) analysis and findings</a:t>
            </a:r>
            <a:endParaRPr lang="en-US" sz="2800" dirty="0">
              <a:solidFill>
                <a:schemeClr val="tx1"/>
              </a:solidFill>
            </a:endParaRPr>
          </a:p>
        </p:txBody>
      </p:sp>
    </p:spTree>
    <p:extLst>
      <p:ext uri="{BB962C8B-B14F-4D97-AF65-F5344CB8AC3E}">
        <p14:creationId xmlns:p14="http://schemas.microsoft.com/office/powerpoint/2010/main" val="918123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D2C68C4-245A-42ED-B749-CEE4A5409F5E}"/>
              </a:ext>
            </a:extLst>
          </p:cNvPr>
          <p:cNvSpPr>
            <a:spLocks noGrp="1"/>
          </p:cNvSpPr>
          <p:nvPr>
            <p:ph type="title"/>
          </p:nvPr>
        </p:nvSpPr>
        <p:spPr/>
        <p:txBody>
          <a:bodyPr/>
          <a:lstStyle/>
          <a:p>
            <a:r>
              <a:rPr lang="en-US" dirty="0"/>
              <a:t>Online resources</a:t>
            </a:r>
          </a:p>
        </p:txBody>
      </p:sp>
      <p:sp>
        <p:nvSpPr>
          <p:cNvPr id="3" name="Text Placeholder 2">
            <a:extLst>
              <a:ext uri="{FF2B5EF4-FFF2-40B4-BE49-F238E27FC236}">
                <a16:creationId xmlns:a16="http://schemas.microsoft.com/office/drawing/2014/main" id="{991758F6-74B5-41A6-92FA-4A9488F5110A}"/>
              </a:ext>
            </a:extLst>
          </p:cNvPr>
          <p:cNvSpPr>
            <a:spLocks noGrp="1"/>
          </p:cNvSpPr>
          <p:nvPr>
            <p:ph type="body" sz="quarter" idx="10"/>
          </p:nvPr>
        </p:nvSpPr>
        <p:spPr>
          <a:xfrm>
            <a:off x="696279" y="1509812"/>
            <a:ext cx="8787576" cy="6324600"/>
          </a:xfrm>
        </p:spPr>
        <p:txBody>
          <a:bodyPr/>
          <a:lstStyle/>
          <a:p>
            <a:pPr>
              <a:spcAft>
                <a:spcPts val="1200"/>
              </a:spcAft>
            </a:pPr>
            <a:r>
              <a:rPr lang="en-US" sz="2000" dirty="0">
                <a:latin typeface="Century Gothic" panose="020B0502020202020204" pitchFamily="34" charset="0"/>
              </a:rPr>
              <a:t>CDC. (2013). Developing an effective evaluation report: Setting the course for effective program evaluation. Atlanta, Georgia: Centers for Disease Control and Prevention, National Center for Chronic Disease Prevention and Health Promotion, Office on Smoking and Health, Division of Nutrition, Physical Activity and Obesity.</a:t>
            </a:r>
          </a:p>
          <a:p>
            <a:pPr>
              <a:spcAft>
                <a:spcPts val="1200"/>
              </a:spcAft>
            </a:pPr>
            <a:r>
              <a:rPr lang="en-US" sz="2000" dirty="0">
                <a:latin typeface="Century Gothic" panose="020B0502020202020204" pitchFamily="34" charset="0"/>
              </a:rPr>
              <a:t>Cohen and Crabtree. (2008). Evaluative Criteria for Qualitative Evaluation in Health Care: Controversies and Recommendations. </a:t>
            </a:r>
            <a:br>
              <a:rPr lang="en-US" sz="2000" dirty="0">
                <a:latin typeface="Century Gothic" panose="020B0502020202020204" pitchFamily="34" charset="0"/>
              </a:rPr>
            </a:br>
            <a:r>
              <a:rPr lang="en-US" sz="2000" i="1" dirty="0">
                <a:latin typeface="Century Gothic" panose="020B0502020202020204" pitchFamily="34" charset="0"/>
              </a:rPr>
              <a:t>Ann Fam Med; </a:t>
            </a:r>
            <a:r>
              <a:rPr lang="en-US" sz="2000" dirty="0">
                <a:latin typeface="Century Gothic" panose="020B0502020202020204" pitchFamily="34" charset="0"/>
              </a:rPr>
              <a:t>6:331–339.</a:t>
            </a:r>
            <a:endParaRPr lang="es-MX" sz="2000" dirty="0">
              <a:latin typeface="Century Gothic" panose="020B0502020202020204" pitchFamily="34" charset="0"/>
            </a:endParaRPr>
          </a:p>
          <a:p>
            <a:pPr>
              <a:spcAft>
                <a:spcPts val="1200"/>
              </a:spcAft>
            </a:pPr>
            <a:r>
              <a:rPr lang="en-US" sz="2000" dirty="0" err="1">
                <a:latin typeface="Century Gothic" panose="020B0502020202020204" pitchFamily="34" charset="0"/>
              </a:rPr>
              <a:t>Malterud</a:t>
            </a:r>
            <a:r>
              <a:rPr lang="en-US" sz="2000" dirty="0">
                <a:latin typeface="Century Gothic" panose="020B0502020202020204" pitchFamily="34" charset="0"/>
              </a:rPr>
              <a:t>, K. (2001). Qualitative Evaluation: standards, challenges, and guidelines. </a:t>
            </a:r>
            <a:r>
              <a:rPr lang="en-US" sz="2000" i="1" dirty="0">
                <a:latin typeface="Century Gothic" panose="020B0502020202020204" pitchFamily="34" charset="0"/>
              </a:rPr>
              <a:t>The Lancet; </a:t>
            </a:r>
            <a:r>
              <a:rPr lang="en-US" sz="2000" dirty="0">
                <a:latin typeface="Century Gothic" panose="020B0502020202020204" pitchFamily="34" charset="0"/>
              </a:rPr>
              <a:t>Col 358:483–488.</a:t>
            </a:r>
          </a:p>
          <a:p>
            <a:pPr>
              <a:spcAft>
                <a:spcPts val="1200"/>
              </a:spcAft>
            </a:pPr>
            <a:r>
              <a:rPr lang="en-US" sz="2000" dirty="0">
                <a:latin typeface="Century Gothic" panose="020B0502020202020204" pitchFamily="34" charset="0"/>
              </a:rPr>
              <a:t>Spencer, J.R., Lewis, J., &amp; Dillon, L. (2003). Qualitative Evaluation: A framework for assessing evaluation evidence. United Kingdom: National Centre for Social Evaluation. ISBN: 07715-04465-8. Government Chief Social Evaluation's Office Crown, Copyright 2003.</a:t>
            </a:r>
          </a:p>
          <a:p>
            <a:pPr>
              <a:spcAft>
                <a:spcPts val="1200"/>
              </a:spcAft>
            </a:pPr>
            <a:r>
              <a:rPr lang="en-US" sz="2000" dirty="0">
                <a:latin typeface="Century Gothic" panose="020B0502020202020204" pitchFamily="34" charset="0"/>
              </a:rPr>
              <a:t>Tong, et al. (2007). Consolidated criteria for reporting qualitative Evaluation (COREQ): a 32-item checklist for interviews and focus groups. </a:t>
            </a:r>
            <a:r>
              <a:rPr lang="en-US" sz="2000" i="1" dirty="0">
                <a:latin typeface="Century Gothic" panose="020B0502020202020204" pitchFamily="34" charset="0"/>
              </a:rPr>
              <a:t>International Journal for Quality in Health Care; </a:t>
            </a:r>
            <a:r>
              <a:rPr lang="en-US" sz="2000" dirty="0">
                <a:latin typeface="Century Gothic" panose="020B0502020202020204" pitchFamily="34" charset="0"/>
              </a:rPr>
              <a:t>19(6):349–14.</a:t>
            </a:r>
            <a:endParaRPr lang="en-US" dirty="0"/>
          </a:p>
        </p:txBody>
      </p:sp>
    </p:spTree>
    <p:extLst>
      <p:ext uri="{BB962C8B-B14F-4D97-AF65-F5344CB8AC3E}">
        <p14:creationId xmlns:p14="http://schemas.microsoft.com/office/powerpoint/2010/main" val="2513365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228600" y="729235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16890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old and turquoise_corrected" id="{B9AACE9E-A026-4636-87E0-378D65F518A7}" vid="{2C8C2F70-22F2-4268-850E-17B407141279}"/>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harteuse and blue_corrected" id="{24BB43F7-A238-40E1-A388-AA30B486D4FC}" vid="{C3D0504A-8D89-47AB-96BA-D5EE0E8259D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E4A79819CA3F3428B644840049B5527" ma:contentTypeVersion="3" ma:contentTypeDescription="Create a new document." ma:contentTypeScope="" ma:versionID="e802c12fce4af27327074414c3d1bce2">
  <xsd:schema xmlns:xsd="http://www.w3.org/2001/XMLSchema" xmlns:xs="http://www.w3.org/2001/XMLSchema" xmlns:p="http://schemas.microsoft.com/office/2006/metadata/properties" xmlns:ns1="http://schemas.microsoft.com/sharepoint/v3" xmlns:ns2="d8573787-17db-43b5-9af3-2a45e79ab039" targetNamespace="http://schemas.microsoft.com/office/2006/metadata/properties" ma:root="true" ma:fieldsID="de3be56df68e78b098a568f754a457d5" ns1:_="" ns2:_="">
    <xsd:import namespace="http://schemas.microsoft.com/sharepoint/v3"/>
    <xsd:import namespace="d8573787-17db-43b5-9af3-2a45e79ab039"/>
    <xsd:element name="properties">
      <xsd:complexType>
        <xsd:sequence>
          <xsd:element name="documentManagement">
            <xsd:complexType>
              <xsd:all>
                <xsd:element ref="ns1:PublishingStartDate" minOccurs="0"/>
                <xsd:element ref="ns1:PublishingExpirationDate"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8573787-17db-43b5-9af3-2a45e79ab039"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55413D-008E-48A9-86AD-43AF8ED4C365}">
  <ds:schemaRef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d8573787-17db-43b5-9af3-2a45e79ab039"/>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7FECEE2F-3644-42E8-8F4A-EB2988D8CB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8573787-17db-43b5-9af3-2a45e79ab03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ED06079-77C9-49AC-A616-0BDE2C83E8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Gold and turquoise USAID (2)</Template>
  <TotalTime>4983</TotalTime>
  <Words>5888</Words>
  <Application>Microsoft Office PowerPoint</Application>
  <PresentationFormat>Custom</PresentationFormat>
  <Paragraphs>622</Paragraphs>
  <Slides>63</Slides>
  <Notes>62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63</vt:i4>
      </vt:variant>
    </vt:vector>
  </HeadingPairs>
  <TitlesOfParts>
    <vt:vector size="74" baseType="lpstr">
      <vt:lpstr>Arial</vt:lpstr>
      <vt:lpstr>Calibri</vt:lpstr>
      <vt:lpstr>Century Gothic</vt:lpstr>
      <vt:lpstr>Courier New</vt:lpstr>
      <vt:lpstr>Futura Lt BT</vt:lpstr>
      <vt:lpstr>Futura LT Pro Book</vt:lpstr>
      <vt:lpstr>Gill Sans MT</vt:lpstr>
      <vt:lpstr>Times New Roman</vt:lpstr>
      <vt:lpstr>Wingdings</vt:lpstr>
      <vt:lpstr>Office Theme</vt:lpstr>
      <vt:lpstr>1_Office Theme</vt:lpstr>
      <vt:lpstr>PowerPoint Presentation</vt:lpstr>
      <vt:lpstr>The evaluation process</vt:lpstr>
      <vt:lpstr>Learning objectives</vt:lpstr>
      <vt:lpstr>Qualitative evaluation </vt:lpstr>
      <vt:lpstr>But you can’t say it all…</vt:lpstr>
      <vt:lpstr>Organizing qualitative reports</vt:lpstr>
      <vt:lpstr>PowerPoint Presentation</vt:lpstr>
      <vt:lpstr>How to write a qualitative report (2)</vt:lpstr>
      <vt:lpstr>How to write a qualitative report (3)</vt:lpstr>
      <vt:lpstr>How to write a qualitative report (4)</vt:lpstr>
      <vt:lpstr>Reporting qualitative data </vt:lpstr>
      <vt:lpstr>How to report data?</vt:lpstr>
      <vt:lpstr>How to report data: Interviews</vt:lpstr>
      <vt:lpstr>Contextualize data (1)</vt:lpstr>
      <vt:lpstr>Contextualize data (2)</vt:lpstr>
      <vt:lpstr>How to report data: Focus groups</vt:lpstr>
      <vt:lpstr>How to report data: Observations</vt:lpstr>
      <vt:lpstr>Including photos</vt:lpstr>
      <vt:lpstr>Reporting participatory techniques</vt:lpstr>
      <vt:lpstr>Participatory techniques</vt:lpstr>
      <vt:lpstr>Others ways to display data</vt:lpstr>
      <vt:lpstr>Others ways to display data (2)</vt:lpstr>
      <vt:lpstr>Evaluating reports</vt:lpstr>
      <vt:lpstr>Domain 1: Evaluation team and reflexivity </vt:lpstr>
      <vt:lpstr>Domain 1: Evaluation team and reflexivity (2) </vt:lpstr>
      <vt:lpstr>Domain 2: Study design</vt:lpstr>
      <vt:lpstr>Domain 2: Study design</vt:lpstr>
      <vt:lpstr>Domain 2: Study design</vt:lpstr>
      <vt:lpstr>Domain 2: Study design</vt:lpstr>
      <vt:lpstr>Domain 2: Study design</vt:lpstr>
      <vt:lpstr>Domain 3: Analysis and findings</vt:lpstr>
      <vt:lpstr>Domain 3: Analysis and findings (2)</vt:lpstr>
      <vt:lpstr>Domain 3: Analysis and findings</vt:lpstr>
      <vt:lpstr>Activity 1: Evaluate  a Report (1)</vt:lpstr>
      <vt:lpstr>Activity 1: Evaluate a report (2)</vt:lpstr>
      <vt:lpstr>Report review and comments</vt:lpstr>
      <vt:lpstr>Report revisions</vt:lpstr>
      <vt:lpstr>Giving recommendations</vt:lpstr>
      <vt:lpstr>Giving recommendations</vt:lpstr>
      <vt:lpstr>Giving recommendations</vt:lpstr>
      <vt:lpstr>The most important step in an evaluation</vt:lpstr>
      <vt:lpstr>Communicating results for use </vt:lpstr>
      <vt:lpstr>Report and use of findings</vt:lpstr>
      <vt:lpstr>Why dissemination?</vt:lpstr>
      <vt:lpstr>How to disseminate results</vt:lpstr>
      <vt:lpstr>How to disseminate results</vt:lpstr>
      <vt:lpstr>How to disseminate results</vt:lpstr>
      <vt:lpstr>Effective dissemination</vt:lpstr>
      <vt:lpstr>Effective dissemination</vt:lpstr>
      <vt:lpstr>Effective dissemination</vt:lpstr>
      <vt:lpstr>PowerPoint Presentation</vt:lpstr>
      <vt:lpstr>Presenting results </vt:lpstr>
      <vt:lpstr>Presenting results </vt:lpstr>
      <vt:lpstr>Communicating results </vt:lpstr>
      <vt:lpstr>Learning the lingo: Activity 2 </vt:lpstr>
      <vt:lpstr>Learning the lingo: Activity 2 </vt:lpstr>
      <vt:lpstr>Learning the lingo: Activity 2 </vt:lpstr>
      <vt:lpstr>Learning the lingo: Activity 2 </vt:lpstr>
      <vt:lpstr>Learning the lingo: Activity 2 </vt:lpstr>
      <vt:lpstr>Comments and questions</vt:lpstr>
      <vt:lpstr>Summary</vt:lpstr>
      <vt:lpstr>Online 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Fehringer, Jessica</dc:creator>
  <cp:lastModifiedBy>Hoover, Donald Wayne</cp:lastModifiedBy>
  <cp:revision>356</cp:revision>
  <cp:lastPrinted>2017-10-13T15:19:09Z</cp:lastPrinted>
  <dcterms:created xsi:type="dcterms:W3CDTF">2016-10-26T13:09:04Z</dcterms:created>
  <dcterms:modified xsi:type="dcterms:W3CDTF">2018-09-13T22:13:14Z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2015-03-02T00:00:00Z</vt:filetime>
  </property>
  <property fmtid="{D5CDD505-2E9C-101B-9397-08002B2CF9AE}" pid="3" name="LastSaved">
    <vt:filetime>2015-03-02T00:00:00Z</vt:filetime>
  </property>
  <property fmtid="{D5CDD505-2E9C-101B-9397-08002B2CF9AE}" pid="4" name="ContentTypeId">
    <vt:lpwstr>0x0101006E4A79819CA3F3428B644840049B5527</vt:lpwstr>
  </property>
</Properties>
</file>