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4"/>
  </p:notesMasterIdLst>
  <p:handoutMasterIdLst>
    <p:handoutMasterId r:id="rId35"/>
  </p:handoutMasterIdLst>
  <p:sldIdLst>
    <p:sldId id="273" r:id="rId5"/>
    <p:sldId id="274" r:id="rId6"/>
    <p:sldId id="316" r:id="rId7"/>
    <p:sldId id="364" r:id="rId8"/>
    <p:sldId id="337" r:id="rId9"/>
    <p:sldId id="381" r:id="rId10"/>
    <p:sldId id="362" r:id="rId11"/>
    <p:sldId id="348" r:id="rId12"/>
    <p:sldId id="349" r:id="rId13"/>
    <p:sldId id="350" r:id="rId14"/>
    <p:sldId id="365" r:id="rId15"/>
    <p:sldId id="284" r:id="rId16"/>
    <p:sldId id="367" r:id="rId17"/>
    <p:sldId id="366" r:id="rId18"/>
    <p:sldId id="369" r:id="rId19"/>
    <p:sldId id="378" r:id="rId20"/>
    <p:sldId id="344" r:id="rId21"/>
    <p:sldId id="379" r:id="rId22"/>
    <p:sldId id="352" r:id="rId23"/>
    <p:sldId id="353" r:id="rId24"/>
    <p:sldId id="354" r:id="rId25"/>
    <p:sldId id="355" r:id="rId26"/>
    <p:sldId id="358" r:id="rId27"/>
    <p:sldId id="374" r:id="rId28"/>
    <p:sldId id="376" r:id="rId29"/>
    <p:sldId id="377" r:id="rId30"/>
    <p:sldId id="329" r:id="rId31"/>
    <p:sldId id="382" r:id="rId32"/>
    <p:sldId id="383" r:id="rId33"/>
  </p:sldIdLst>
  <p:sldSz cx="10058400" cy="77724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24" userDrawn="1">
          <p15:clr>
            <a:srgbClr val="A4A3A4"/>
          </p15:clr>
        </p15:guide>
        <p15:guide id="2" pos="3168" userDrawn="1">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llar, Liz" initials="ML" lastIdx="9" clrIdx="0">
    <p:extLst/>
  </p:cmAuthor>
  <p:cmAuthor id="2" name="Fehringer, Jessica" initials="FJ" lastIdx="9" clrIdx="1">
    <p:extLst/>
  </p:cmAuthor>
  <p:cmAuthor id="3" name="Sunil George" initials="" lastIdx="7" clrIdx="2"/>
  <p:cmAuthor id="4" name="Frazier, Will" initials="FW" lastIdx="3" clrIdx="3">
    <p:extLst/>
  </p:cmAuthor>
  <p:cmAuthor id="5" name="McGill, Debbie" initials="MD" lastIdx="1" clrIdx="4">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4282"/>
    <a:srgbClr val="1E1860"/>
    <a:srgbClr val="E5EFED"/>
    <a:srgbClr val="A4C8C1"/>
    <a:srgbClr val="E9EDF4"/>
    <a:srgbClr val="5E9A8F"/>
    <a:srgbClr val="80B2A8"/>
    <a:srgbClr val="F7E7C7"/>
    <a:srgbClr val="662118"/>
    <a:srgbClr val="D19F2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64" autoAdjust="0"/>
    <p:restoredTop sz="53549" autoAdjust="0"/>
  </p:normalViewPr>
  <p:slideViewPr>
    <p:cSldViewPr snapToGrid="0">
      <p:cViewPr varScale="1">
        <p:scale>
          <a:sx n="38" d="100"/>
          <a:sy n="38" d="100"/>
        </p:scale>
        <p:origin x="2400" y="38"/>
      </p:cViewPr>
      <p:guideLst>
        <p:guide orient="horz" pos="2424"/>
        <p:guide pos="3168"/>
      </p:guideLst>
    </p:cSldViewPr>
  </p:slideViewPr>
  <p:notesTextViewPr>
    <p:cViewPr>
      <p:scale>
        <a:sx n="125" d="100"/>
        <a:sy n="125" d="100"/>
      </p:scale>
      <p:origin x="0" y="0"/>
    </p:cViewPr>
  </p:notesTextViewPr>
  <p:notesViewPr>
    <p:cSldViewPr snapToGrid="0" snapToObjects="1">
      <p:cViewPr varScale="1">
        <p:scale>
          <a:sx n="81" d="100"/>
          <a:sy n="81" d="100"/>
        </p:scale>
        <p:origin x="-2216" y="-104"/>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91883F0-5E72-4EEF-8B24-844088321613}"/>
              </a:ext>
            </a:extLst>
          </p:cNvPr>
          <p:cNvSpPr>
            <a:spLocks noGrp="1"/>
          </p:cNvSpPr>
          <p:nvPr>
            <p:ph type="hdr" sz="quarter"/>
          </p:nvPr>
        </p:nvSpPr>
        <p:spPr>
          <a:xfrm>
            <a:off x="1" y="0"/>
            <a:ext cx="3170382" cy="480453"/>
          </a:xfrm>
          <a:prstGeom prst="rect">
            <a:avLst/>
          </a:prstGeom>
        </p:spPr>
        <p:txBody>
          <a:bodyPr vert="horz" lIns="86749" tIns="43375" rIns="86749" bIns="43375" rtlCol="0"/>
          <a:lstStyle>
            <a:lvl1pPr algn="l">
              <a:defRPr sz="1100"/>
            </a:lvl1pPr>
          </a:lstStyle>
          <a:p>
            <a:endParaRPr lang="en-US"/>
          </a:p>
        </p:txBody>
      </p:sp>
      <p:sp>
        <p:nvSpPr>
          <p:cNvPr id="3" name="Date Placeholder 2">
            <a:extLst>
              <a:ext uri="{FF2B5EF4-FFF2-40B4-BE49-F238E27FC236}">
                <a16:creationId xmlns:a16="http://schemas.microsoft.com/office/drawing/2014/main" id="{CC3EE973-4ADD-49A5-8322-CAA1EE961F61}"/>
              </a:ext>
            </a:extLst>
          </p:cNvPr>
          <p:cNvSpPr>
            <a:spLocks noGrp="1"/>
          </p:cNvSpPr>
          <p:nvPr>
            <p:ph type="dt" sz="quarter" idx="1"/>
          </p:nvPr>
        </p:nvSpPr>
        <p:spPr>
          <a:xfrm>
            <a:off x="4143665" y="0"/>
            <a:ext cx="3170382" cy="480453"/>
          </a:xfrm>
          <a:prstGeom prst="rect">
            <a:avLst/>
          </a:prstGeom>
        </p:spPr>
        <p:txBody>
          <a:bodyPr vert="horz" lIns="86749" tIns="43375" rIns="86749" bIns="43375" rtlCol="0"/>
          <a:lstStyle>
            <a:lvl1pPr algn="r">
              <a:defRPr sz="1100"/>
            </a:lvl1pPr>
          </a:lstStyle>
          <a:p>
            <a:fld id="{F75FAF41-A84A-4E4E-B671-E61866B581CE}" type="datetimeFigureOut">
              <a:rPr lang="en-US" smtClean="0"/>
              <a:t>9/13/2018</a:t>
            </a:fld>
            <a:endParaRPr lang="en-US"/>
          </a:p>
        </p:txBody>
      </p:sp>
      <p:sp>
        <p:nvSpPr>
          <p:cNvPr id="4" name="Footer Placeholder 3">
            <a:extLst>
              <a:ext uri="{FF2B5EF4-FFF2-40B4-BE49-F238E27FC236}">
                <a16:creationId xmlns:a16="http://schemas.microsoft.com/office/drawing/2014/main" id="{B1AB20CD-49E3-43E6-94C7-479770747449}"/>
              </a:ext>
            </a:extLst>
          </p:cNvPr>
          <p:cNvSpPr>
            <a:spLocks noGrp="1"/>
          </p:cNvSpPr>
          <p:nvPr>
            <p:ph type="ftr" sz="quarter" idx="2"/>
          </p:nvPr>
        </p:nvSpPr>
        <p:spPr>
          <a:xfrm>
            <a:off x="1" y="9120750"/>
            <a:ext cx="3170382" cy="480451"/>
          </a:xfrm>
          <a:prstGeom prst="rect">
            <a:avLst/>
          </a:prstGeom>
        </p:spPr>
        <p:txBody>
          <a:bodyPr vert="horz" lIns="86749" tIns="43375" rIns="86749" bIns="43375" rtlCol="0" anchor="b"/>
          <a:lstStyle>
            <a:lvl1pPr algn="l">
              <a:defRPr sz="1100"/>
            </a:lvl1pPr>
          </a:lstStyle>
          <a:p>
            <a:endParaRPr lang="en-US"/>
          </a:p>
        </p:txBody>
      </p:sp>
      <p:sp>
        <p:nvSpPr>
          <p:cNvPr id="5" name="Slide Number Placeholder 4">
            <a:extLst>
              <a:ext uri="{FF2B5EF4-FFF2-40B4-BE49-F238E27FC236}">
                <a16:creationId xmlns:a16="http://schemas.microsoft.com/office/drawing/2014/main" id="{A5691E89-C8A9-493D-8565-53C53757DAA7}"/>
              </a:ext>
            </a:extLst>
          </p:cNvPr>
          <p:cNvSpPr>
            <a:spLocks noGrp="1"/>
          </p:cNvSpPr>
          <p:nvPr>
            <p:ph type="sldNum" sz="quarter" idx="3"/>
          </p:nvPr>
        </p:nvSpPr>
        <p:spPr>
          <a:xfrm>
            <a:off x="4143665" y="9120750"/>
            <a:ext cx="3170382" cy="480451"/>
          </a:xfrm>
          <a:prstGeom prst="rect">
            <a:avLst/>
          </a:prstGeom>
        </p:spPr>
        <p:txBody>
          <a:bodyPr vert="horz" lIns="86749" tIns="43375" rIns="86749" bIns="43375" rtlCol="0" anchor="b"/>
          <a:lstStyle>
            <a:lvl1pPr algn="r">
              <a:defRPr sz="1100"/>
            </a:lvl1pPr>
          </a:lstStyle>
          <a:p>
            <a:fld id="{5F558206-B217-40EE-8070-5CF5395F3C9E}" type="slidenum">
              <a:rPr lang="en-US" smtClean="0"/>
              <a:t>‹#›</a:t>
            </a:fld>
            <a:endParaRPr lang="en-US"/>
          </a:p>
        </p:txBody>
      </p:sp>
    </p:spTree>
    <p:extLst>
      <p:ext uri="{BB962C8B-B14F-4D97-AF65-F5344CB8AC3E}">
        <p14:creationId xmlns:p14="http://schemas.microsoft.com/office/powerpoint/2010/main" val="26653288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65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r>
              <a:rPr lang="en-GB" b="1" dirty="0">
                <a:latin typeface="Century Gothic" panose="020B0502020202020204" pitchFamily="34" charset="0"/>
              </a:rPr>
              <a:t>[Facilitator</a:t>
            </a:r>
            <a:r>
              <a:rPr lang="en-GB" b="1" baseline="0" dirty="0">
                <a:latin typeface="Century Gothic" panose="020B0502020202020204" pitchFamily="34" charset="0"/>
              </a:rPr>
              <a:t> notes: </a:t>
            </a:r>
            <a:r>
              <a:rPr lang="en-GB" b="0" baseline="0" dirty="0">
                <a:latin typeface="Century Gothic" panose="020B0502020202020204" pitchFamily="34" charset="0"/>
              </a:rPr>
              <a:t>This power point contains material to be used for the practical session as well. The session is structured so that after some inputs the participants can work in small groups to create evaluation questions for the case study that has been introduced to the group.]</a:t>
            </a:r>
          </a:p>
        </p:txBody>
      </p:sp>
    </p:spTree>
    <p:extLst>
      <p:ext uri="{BB962C8B-B14F-4D97-AF65-F5344CB8AC3E}">
        <p14:creationId xmlns:p14="http://schemas.microsoft.com/office/powerpoint/2010/main" val="3842138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Notes Placeholder 2"/>
          <p:cNvSpPr>
            <a:spLocks noGrp="1"/>
          </p:cNvSpPr>
          <p:nvPr>
            <p:ph type="body" idx="1"/>
          </p:nvPr>
        </p:nvSpPr>
        <p:spPr>
          <a:xfrm>
            <a:off x="731982" y="4561354"/>
            <a:ext cx="5851237" cy="4320149"/>
          </a:xfrm>
          <a:prstGeom prst="rect">
            <a:avLst/>
          </a:prstGeom>
        </p:spPr>
        <p:txBody>
          <a:bodyPr lIns="86749" tIns="43375" rIns="86749" bIns="43375"/>
          <a:lstStyle/>
          <a:p>
            <a:endParaRPr lang="en-US" dirty="0">
              <a:latin typeface="Century Gothic" panose="020B0502020202020204" pitchFamily="34" charset="0"/>
            </a:endParaRPr>
          </a:p>
          <a:p>
            <a:endParaRPr lang="en-US" dirty="0">
              <a:latin typeface="Century Gothic" panose="020B0502020202020204" pitchFamily="34" charset="0"/>
            </a:endParaRPr>
          </a:p>
        </p:txBody>
      </p:sp>
    </p:spTree>
    <p:extLst>
      <p:ext uri="{BB962C8B-B14F-4D97-AF65-F5344CB8AC3E}">
        <p14:creationId xmlns:p14="http://schemas.microsoft.com/office/powerpoint/2010/main" val="3332803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b="0" baseline="0" dirty="0">
                <a:latin typeface="Century Gothic" panose="020B0502020202020204" pitchFamily="34" charset="0"/>
              </a:rPr>
              <a:t>[The purpose of this slide to help participants situate the session within the overall evaluation process. The facilitator needs to remind the participants briefly about the overall evaluation process and point to the particular phase into which this session fits in (shaded darker blue/green).]</a:t>
            </a:r>
            <a:endParaRPr lang="en-US" b="0" dirty="0">
              <a:latin typeface="Century Gothic" panose="020B0502020202020204" pitchFamily="34" charset="0"/>
            </a:endParaRPr>
          </a:p>
        </p:txBody>
      </p:sp>
    </p:spTree>
    <p:extLst>
      <p:ext uri="{BB962C8B-B14F-4D97-AF65-F5344CB8AC3E}">
        <p14:creationId xmlns:p14="http://schemas.microsoft.com/office/powerpoint/2010/main" val="13975629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pPr defTabSz="867491">
              <a:defRPr/>
            </a:pPr>
            <a:r>
              <a:rPr lang="en-US" dirty="0">
                <a:latin typeface="Century Gothic" panose="020B0502020202020204" pitchFamily="34" charset="0"/>
              </a:rPr>
              <a:t>[Ask participants to discuss the following] Why do we need to have evaluation questions?  What purpose do they serve?  [Possible answers: to frame the evaluation, to engage program stakeholders, for logistical reasons such as funding and evaluation proposals, etc.]</a:t>
            </a:r>
          </a:p>
          <a:p>
            <a:endParaRPr lang="en-US" dirty="0">
              <a:latin typeface="Century Gothic" panose="020B0502020202020204" pitchFamily="34" charset="0"/>
            </a:endParaRPr>
          </a:p>
          <a:p>
            <a:r>
              <a:rPr lang="en-US" dirty="0">
                <a:latin typeface="Century Gothic" panose="020B0502020202020204" pitchFamily="34" charset="0"/>
              </a:rPr>
              <a:t>Qualitative evaluation starts with an evaluation question, which informs the rest of the evaluation and evaluation design.   Evaluation questions may already be determined by the program’s monitoring and evaluation plan, or the funders may have specific goals that need to be addressed by an evaluation. Framing your evaluation with a good question will allow everyone to understand the goals and objectives.</a:t>
            </a:r>
          </a:p>
          <a:p>
            <a:endParaRPr lang="en-US" dirty="0">
              <a:latin typeface="Century Gothic" panose="020B0502020202020204" pitchFamily="34" charset="0"/>
            </a:endParaRPr>
          </a:p>
          <a:p>
            <a:pPr defTabSz="867491">
              <a:defRPr/>
            </a:pPr>
            <a:r>
              <a:rPr lang="en-US" dirty="0">
                <a:latin typeface="Century Gothic" panose="020B0502020202020204" pitchFamily="34" charset="0"/>
              </a:rPr>
              <a:t>Evaluation questions are the high-level questions that an evaluation is designed to answer—not specific questions that are asked during interviews or focus group discussions. Having an agreed-upon set of key questions at the onset of an evaluation will make it easier to decide what data to collect, how to analyze and how to report findings.  We’ll cover planning for this in subsequent sessions, but it’s important to frame our evaluation questions by recognizing how they effect overall study design.</a:t>
            </a:r>
          </a:p>
          <a:p>
            <a:endParaRPr lang="en-US" dirty="0">
              <a:latin typeface="Century Gothic" panose="020B0502020202020204" pitchFamily="34" charset="0"/>
            </a:endParaRPr>
          </a:p>
          <a:p>
            <a:r>
              <a:rPr lang="en-US" dirty="0">
                <a:latin typeface="Century Gothic" panose="020B0502020202020204" pitchFamily="34" charset="0"/>
              </a:rPr>
              <a:t>We must also keep in mind that questions may evolve over time as the evaluation design becomes fully formed. Patton said, “First the question, then the methods, then the question” —because as we move to the more practical aspects of the answering the question, the question may evolve or sharpen. A good question clearly lays out what we will find out through the evaluation, and will likely be clarified further as we formulate a plan for data collection.  </a:t>
            </a:r>
          </a:p>
          <a:p>
            <a:endParaRPr lang="en-US" dirty="0">
              <a:latin typeface="Century Gothic" panose="020B0502020202020204" pitchFamily="34" charset="0"/>
            </a:endParaRPr>
          </a:p>
          <a:p>
            <a:endParaRPr lang="en-US" dirty="0">
              <a:latin typeface="Century Gothic" panose="020B0502020202020204" pitchFamily="34" charset="0"/>
            </a:endParaRPr>
          </a:p>
        </p:txBody>
      </p:sp>
    </p:spTree>
    <p:extLst>
      <p:ext uri="{BB962C8B-B14F-4D97-AF65-F5344CB8AC3E}">
        <p14:creationId xmlns:p14="http://schemas.microsoft.com/office/powerpoint/2010/main" val="3250425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[Discuss the following points with participants.]</a:t>
            </a:r>
          </a:p>
        </p:txBody>
      </p:sp>
    </p:spTree>
    <p:extLst>
      <p:ext uri="{BB962C8B-B14F-4D97-AF65-F5344CB8AC3E}">
        <p14:creationId xmlns:p14="http://schemas.microsoft.com/office/powerpoint/2010/main" val="94405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0513" y="1200150"/>
            <a:ext cx="4194175" cy="3240088"/>
          </a:xfrm>
          <a:prstGeom prst="rect">
            <a:avLst/>
          </a:prstGeom>
          <a:noFill/>
          <a:ln w="12700">
            <a:solidFill>
              <a:prstClr val="black"/>
            </a:solidFill>
          </a:ln>
        </p:spPr>
      </p:sp>
      <p:sp>
        <p:nvSpPr>
          <p:cNvPr id="3" name="Notes Placeholder 2"/>
          <p:cNvSpPr>
            <a:spLocks noGrp="1"/>
          </p:cNvSpPr>
          <p:nvPr>
            <p:ph type="body" idx="1"/>
          </p:nvPr>
        </p:nvSpPr>
        <p:spPr>
          <a:xfrm>
            <a:off x="731838" y="4621213"/>
            <a:ext cx="5851525" cy="3779837"/>
          </a:xfrm>
          <a:prstGeom prst="rect">
            <a:avLst/>
          </a:prstGeom>
        </p:spPr>
        <p:txBody>
          <a:bodyPr/>
          <a:lstStyle/>
          <a:p>
            <a:r>
              <a:rPr lang="en-US" dirty="0">
                <a:latin typeface="Century Gothic" panose="020B0502020202020204" pitchFamily="34" charset="0"/>
              </a:rPr>
              <a:t>[The next section of slides will take you through the process of designing appropriate evaluation questions. When formulating questions, one of the first steps should be to clarify the evaluation purpose—are we planning to conduct a formative, process, output, or outcome evaluation? There are key difference between these types of evaluations that will help in creating evaluation questions. The next few slides will go through these four evaluation types in greater detail.]</a:t>
            </a:r>
          </a:p>
        </p:txBody>
      </p:sp>
    </p:spTree>
    <p:extLst>
      <p:ext uri="{BB962C8B-B14F-4D97-AF65-F5344CB8AC3E}">
        <p14:creationId xmlns:p14="http://schemas.microsoft.com/office/powerpoint/2010/main" val="21303629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A formative evaluation usually evaluates a program or part of the program at an early or pilot stage, to determine if it is feasible, appropriate, and acceptable before being fully implemented. You may want to know what changes or adjustments should be made before implementing the program more widely. Evaluation questions here should focus on interventions and outputs from the program theory of change. Questions should focus on the acceptability of the program to beneficiaries and/or program implementers, and ask how well elements of the program are accepted or understood </a:t>
            </a:r>
            <a:br>
              <a:rPr lang="en-US" dirty="0">
                <a:latin typeface="Century Gothic" panose="020B0502020202020204" pitchFamily="34" charset="0"/>
              </a:rPr>
            </a:br>
            <a:r>
              <a:rPr lang="en-US" dirty="0">
                <a:latin typeface="Century Gothic" panose="020B0502020202020204" pitchFamily="34" charset="0"/>
              </a:rPr>
              <a:t>by participants.</a:t>
            </a:r>
          </a:p>
          <a:p>
            <a:endParaRPr lang="en-US" dirty="0">
              <a:latin typeface="Century Gothic" panose="020B0502020202020204" pitchFamily="34" charset="0"/>
            </a:endParaRPr>
          </a:p>
          <a:p>
            <a:r>
              <a:rPr lang="en-US" dirty="0">
                <a:latin typeface="Century Gothic" panose="020B0502020202020204" pitchFamily="34" charset="0"/>
              </a:rPr>
              <a:t>The main purpose here is to improve your programming so you may focus on finding out which materials have been most useful, if parts of the program have not been well received. For example, maybe you are implementing a small-scale nutrition and breastfeeding education program for new moms and you conduct a formative assessment before expanding the program. A formative assessment might find out that while moms like the information they are receiving, they are uncomfortable with the male educator conducting the session on breastfeeding. This information will help you adjust when planning for scale up.</a:t>
            </a:r>
          </a:p>
          <a:p>
            <a:endParaRPr lang="en-US" dirty="0">
              <a:latin typeface="Century Gothic" panose="020B0502020202020204" pitchFamily="34" charset="0"/>
            </a:endParaRPr>
          </a:p>
        </p:txBody>
      </p:sp>
    </p:spTree>
    <p:extLst>
      <p:ext uri="{BB962C8B-B14F-4D97-AF65-F5344CB8AC3E}">
        <p14:creationId xmlns:p14="http://schemas.microsoft.com/office/powerpoint/2010/main" val="7007245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A process evaluation will focus on the program operations, activities, and outputs. This will allow us to assess whether the program is occurring as expected. A process evaluation may identify program areas that need improvement to be able to reach expected outcomes. It may also identify program activities that have been done or implemented in an innovative way, and capture lessons learned during program implementation.  </a:t>
            </a:r>
          </a:p>
          <a:p>
            <a:endParaRPr lang="en-US" dirty="0">
              <a:latin typeface="Century Gothic" panose="020B0502020202020204" pitchFamily="34" charset="0"/>
            </a:endParaRPr>
          </a:p>
          <a:p>
            <a:r>
              <a:rPr lang="en-US" dirty="0">
                <a:latin typeface="Century Gothic" panose="020B0502020202020204" pitchFamily="34" charset="0"/>
              </a:rPr>
              <a:t>Process evaluation is usually implemented while a program is still ongoing, as results can inform the program’s future course.</a:t>
            </a:r>
          </a:p>
          <a:p>
            <a:endParaRPr lang="en-US" dirty="0">
              <a:latin typeface="Century Gothic" panose="020B0502020202020204" pitchFamily="34" charset="0"/>
            </a:endParaRPr>
          </a:p>
          <a:p>
            <a:r>
              <a:rPr lang="en-US" dirty="0">
                <a:latin typeface="Century Gothic" panose="020B0502020202020204" pitchFamily="34" charset="0"/>
              </a:rPr>
              <a:t>Through a process evaluation, you might find out about barriers or facilitators to successful implementation, or innovative ways in which a program has been implemented. Let’s say we have scaled up in the example of our nutrition and breastfeeding education program, and we want to the know if the program is being implemented as we intended. We might find out that yes it is, and we might also find out that educators have been able to target moms when they bring their kids in for immunizations, and that this has increased the success of service delivery to beneficiaries in this case.</a:t>
            </a:r>
          </a:p>
          <a:p>
            <a:endParaRPr lang="en-US" dirty="0">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Century Gothic" panose="020B0502020202020204" pitchFamily="34" charset="0"/>
              </a:rPr>
              <a:t>The information obtained form a process evaluation should be complementary to, but not take the place of, routine program monitoring. For example, program monitoring may tell you how many moms are participating in the breastfeeding program and what the retention rate is for program participation, but may not tell you why moms are dropping out. Information obtained from the process evaluation may help you to make modifications for the program </a:t>
            </a:r>
            <a:br>
              <a:rPr lang="en-US" dirty="0">
                <a:latin typeface="Century Gothic" panose="020B0502020202020204" pitchFamily="34" charset="0"/>
              </a:rPr>
            </a:br>
            <a:r>
              <a:rPr lang="en-US" dirty="0">
                <a:latin typeface="Century Gothic" panose="020B0502020202020204" pitchFamily="34" charset="0"/>
              </a:rPr>
              <a:t>as it progresses.</a:t>
            </a:r>
          </a:p>
          <a:p>
            <a:endParaRPr lang="en-US" dirty="0">
              <a:latin typeface="Century Gothic" panose="020B0502020202020204" pitchFamily="34" charset="0"/>
            </a:endParaRPr>
          </a:p>
        </p:txBody>
      </p:sp>
    </p:spTree>
    <p:extLst>
      <p:ext uri="{BB962C8B-B14F-4D97-AF65-F5344CB8AC3E}">
        <p14:creationId xmlns:p14="http://schemas.microsoft.com/office/powerpoint/2010/main" val="22961138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sz="1200" dirty="0">
                <a:latin typeface="Century Gothic" panose="020B0502020202020204" pitchFamily="34" charset="0"/>
              </a:rPr>
              <a:t>Outcome evaluations assess the effectiveness of a program in producing change and focus on the effects of program delivery in the target population. Outcome evaluation questions incorporate key outcome components of the theory of change to ask what changes there were and how much of a difference the program made for participants. </a:t>
            </a:r>
          </a:p>
          <a:p>
            <a:endParaRPr lang="en-US" sz="1200" dirty="0">
              <a:latin typeface="Century Gothic" panose="020B0502020202020204" pitchFamily="34" charset="0"/>
            </a:endParaRPr>
          </a:p>
          <a:p>
            <a:r>
              <a:rPr lang="en-US" sz="1200" dirty="0">
                <a:latin typeface="Century Gothic" panose="020B0502020202020204" pitchFamily="34" charset="0"/>
              </a:rPr>
              <a:t>Outcome evaluations determine the effects of the program by producing evidence of the program’s contributions toward the intended outcomes. Continuing with our nutrition for moms program, we now want to know how moms’ knowledge and attitudes toward breastfeeding and complementary feeding practices have changed (if at all) as a result of the program.</a:t>
            </a:r>
          </a:p>
        </p:txBody>
      </p:sp>
    </p:spTree>
    <p:extLst>
      <p:ext uri="{BB962C8B-B14F-4D97-AF65-F5344CB8AC3E}">
        <p14:creationId xmlns:p14="http://schemas.microsoft.com/office/powerpoint/2010/main" val="42279109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Impact evaluations are concerned with long-term expected goals of the program. These should align with overall program objectives, and are conducted to understand if the program succeeded, if it was more successful in certain groups of people than others, and what aspects of the program had the greatest benefit.  </a:t>
            </a:r>
          </a:p>
          <a:p>
            <a:endParaRPr lang="en-US" dirty="0">
              <a:latin typeface="Century Gothic" panose="020B0502020202020204" pitchFamily="34" charset="0"/>
            </a:endParaRPr>
          </a:p>
          <a:p>
            <a:r>
              <a:rPr lang="en-US" dirty="0">
                <a:latin typeface="Century Gothic" panose="020B0502020202020204" pitchFamily="34" charset="0"/>
              </a:rPr>
              <a:t>For example, in a moms’ nutrition program, we now want to know if the long-term impact has been achieved. So, if the long-term goal of our program was to improve breastfeeding and complementary feeding practice as prescribed by our program, we’d want to evaluate the long term impact there.</a:t>
            </a:r>
          </a:p>
        </p:txBody>
      </p:sp>
    </p:spTree>
    <p:extLst>
      <p:ext uri="{BB962C8B-B14F-4D97-AF65-F5344CB8AC3E}">
        <p14:creationId xmlns:p14="http://schemas.microsoft.com/office/powerpoint/2010/main" val="37805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endParaRPr lang="en-US" dirty="0">
              <a:latin typeface="Century Gothic" panose="020B0502020202020204" pitchFamily="34" charset="0"/>
            </a:endParaRPr>
          </a:p>
        </p:txBody>
      </p:sp>
    </p:spTree>
    <p:extLst>
      <p:ext uri="{BB962C8B-B14F-4D97-AF65-F5344CB8AC3E}">
        <p14:creationId xmlns:p14="http://schemas.microsoft.com/office/powerpoint/2010/main" val="2202403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Notes Placeholder 2"/>
          <p:cNvSpPr>
            <a:spLocks noGrp="1"/>
          </p:cNvSpPr>
          <p:nvPr>
            <p:ph type="body" idx="1"/>
          </p:nvPr>
        </p:nvSpPr>
        <p:spPr>
          <a:xfrm>
            <a:off x="731982" y="4561354"/>
            <a:ext cx="5851237" cy="4320149"/>
          </a:xfrm>
          <a:prstGeom prst="rect">
            <a:avLst/>
          </a:prstGeom>
        </p:spPr>
        <p:txBody>
          <a:bodyPr lIns="86749" tIns="43375" rIns="86749" bIns="43375"/>
          <a:lstStyle/>
          <a:p>
            <a:r>
              <a:rPr lang="en-US" dirty="0">
                <a:latin typeface="Century Gothic" panose="020B0502020202020204" pitchFamily="34" charset="0"/>
              </a:rPr>
              <a:t>Once we have identified the type of evaluation we will carry out, we should refer to the program’s theory of change </a:t>
            </a:r>
            <a:br>
              <a:rPr lang="en-US" dirty="0">
                <a:latin typeface="Century Gothic" panose="020B0502020202020204" pitchFamily="34" charset="0"/>
              </a:rPr>
            </a:br>
            <a:r>
              <a:rPr lang="en-US" dirty="0">
                <a:latin typeface="Century Gothic" panose="020B0502020202020204" pitchFamily="34" charset="0"/>
              </a:rPr>
              <a:t>(or logic model) to understand what the program intended to achieve, what the key strategies were for achieving the objectives, and what the intended outcomes and impacts were. We will also want to review the program’s goals and objectives, and any relevant program material such as workplans or program training materials. This will inform our overall evaluation questions and ensure that our evaluation questions align with the goals and objectives of the program.</a:t>
            </a:r>
          </a:p>
          <a:p>
            <a:endParaRPr lang="en-US" dirty="0">
              <a:latin typeface="Century Gothic" panose="020B0502020202020204" pitchFamily="34" charset="0"/>
            </a:endParaRPr>
          </a:p>
          <a:p>
            <a:r>
              <a:rPr lang="en-US" dirty="0">
                <a:latin typeface="Century Gothic" panose="020B0502020202020204" pitchFamily="34" charset="0"/>
              </a:rPr>
              <a:t>This is the theory of change for our case study program—Communities United. (Participants should have a copy of the theory of change.) Starting with the problem, we see that violence against women (VAW) violates women’s human rights, constrains their choices, and negatively impacts their health and well-being and ability to contribute to the community </a:t>
            </a:r>
            <a:br>
              <a:rPr lang="en-US" dirty="0">
                <a:latin typeface="Century Gothic" panose="020B0502020202020204" pitchFamily="34" charset="0"/>
              </a:rPr>
            </a:br>
            <a:r>
              <a:rPr lang="en-US" dirty="0">
                <a:latin typeface="Century Gothic" panose="020B0502020202020204" pitchFamily="34" charset="0"/>
              </a:rPr>
              <a:t>in general.  Barriers to addressing this problem, as we’ve identified, are dominant social norms, lack of social supports </a:t>
            </a:r>
            <a:br>
              <a:rPr lang="en-US" dirty="0">
                <a:latin typeface="Century Gothic" panose="020B0502020202020204" pitchFamily="34" charset="0"/>
              </a:rPr>
            </a:br>
            <a:r>
              <a:rPr lang="en-US" dirty="0">
                <a:latin typeface="Century Gothic" panose="020B0502020202020204" pitchFamily="34" charset="0"/>
              </a:rPr>
              <a:t>for survivors of violence, and lack of knowledge about the laws and resources available.</a:t>
            </a:r>
          </a:p>
          <a:p>
            <a:endParaRPr lang="en-US" dirty="0">
              <a:latin typeface="Century Gothic" panose="020B0502020202020204" pitchFamily="34" charset="0"/>
            </a:endParaRPr>
          </a:p>
          <a:p>
            <a:r>
              <a:rPr lang="en-US" dirty="0">
                <a:latin typeface="Century Gothic" panose="020B0502020202020204" pitchFamily="34" charset="0"/>
              </a:rPr>
              <a:t>The interventions describe what our program is doing to mitigate these barriers – the outputs follow the interventions.  The outcome describe what we are hoping to accomplish with our interventions in the short-term, what changes do we expect to see as a result of the program.  The impact is the long-term result we expect to see if our program is successful, which addresses the problem with which we started.</a:t>
            </a:r>
          </a:p>
          <a:p>
            <a:endParaRPr lang="en-US" dirty="0">
              <a:latin typeface="Century Gothic" panose="020B0502020202020204" pitchFamily="34" charset="0"/>
            </a:endParaRPr>
          </a:p>
          <a:p>
            <a:r>
              <a:rPr lang="en-US" dirty="0">
                <a:latin typeface="Century Gothic" panose="020B0502020202020204" pitchFamily="34" charset="0"/>
              </a:rPr>
              <a:t>It is possible your program will use a logic model, which is fine – or that they won’t have a theory of change at all, in which case you as the evaluator will have to work with them to create one.</a:t>
            </a:r>
          </a:p>
        </p:txBody>
      </p:sp>
    </p:spTree>
    <p:extLst>
      <p:ext uri="{BB962C8B-B14F-4D97-AF65-F5344CB8AC3E}">
        <p14:creationId xmlns:p14="http://schemas.microsoft.com/office/powerpoint/2010/main" val="23661168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Once we’ve clarified the evaluation purpose and reviewed program materials, we’ll want to think about forming the actual evaluation questions. Some general guidelines when forming our question appear below.</a:t>
            </a:r>
          </a:p>
          <a:p>
            <a:endParaRPr lang="en-US" dirty="0">
              <a:latin typeface="Century Gothic" panose="020B0502020202020204" pitchFamily="34" charset="0"/>
            </a:endParaRPr>
          </a:p>
          <a:p>
            <a:r>
              <a:rPr lang="en-US" b="1" dirty="0">
                <a:latin typeface="Century Gothic" panose="020B0502020202020204" pitchFamily="34" charset="0"/>
              </a:rPr>
              <a:t>Use open-ended questions: </a:t>
            </a:r>
            <a:r>
              <a:rPr lang="en-US" b="0" dirty="0">
                <a:latin typeface="Century Gothic" panose="020B0502020202020204" pitchFamily="34" charset="0"/>
              </a:rPr>
              <a:t>These questions lend themselves well to qualitative methods and exploring the how, why, </a:t>
            </a:r>
            <a:br>
              <a:rPr lang="en-US" b="0" dirty="0">
                <a:latin typeface="Century Gothic" panose="020B0502020202020204" pitchFamily="34" charset="0"/>
              </a:rPr>
            </a:br>
            <a:r>
              <a:rPr lang="en-US" b="0" dirty="0">
                <a:latin typeface="Century Gothic" panose="020B0502020202020204" pitchFamily="34" charset="0"/>
              </a:rPr>
              <a:t>and complex relationships and pathways from program to beneficiaries.</a:t>
            </a:r>
          </a:p>
          <a:p>
            <a:endParaRPr lang="en-US" b="0" dirty="0">
              <a:latin typeface="Century Gothic" panose="020B0502020202020204" pitchFamily="34" charset="0"/>
            </a:endParaRPr>
          </a:p>
          <a:p>
            <a:r>
              <a:rPr lang="en-US" b="1" dirty="0">
                <a:latin typeface="Century Gothic" panose="020B0502020202020204" pitchFamily="34" charset="0"/>
              </a:rPr>
              <a:t>Less is more: </a:t>
            </a:r>
            <a:r>
              <a:rPr lang="en-US" b="0" dirty="0">
                <a:latin typeface="Century Gothic" panose="020B0502020202020204" pitchFamily="34" charset="0"/>
              </a:rPr>
              <a:t>You want to avoid a laundry list of questions. In general, the more questions you have, the more difficult your evaluation will be to undertake and design. Having a core group of evaluation questions should frame the evaluation for everyone</a:t>
            </a:r>
            <a:r>
              <a:rPr lang="en-US" dirty="0">
                <a:latin typeface="Century Gothic" panose="020B0502020202020204" pitchFamily="34" charset="0"/>
              </a:rPr>
              <a:t>—</a:t>
            </a:r>
            <a:r>
              <a:rPr lang="en-US" b="0" dirty="0">
                <a:latin typeface="Century Gothic" panose="020B0502020202020204" pitchFamily="34" charset="0"/>
              </a:rPr>
              <a:t>evaluators and stakeholders</a:t>
            </a:r>
            <a:r>
              <a:rPr lang="en-US" dirty="0">
                <a:latin typeface="Century Gothic" panose="020B0502020202020204" pitchFamily="34" charset="0"/>
              </a:rPr>
              <a:t>—</a:t>
            </a:r>
            <a:r>
              <a:rPr lang="en-US" b="0" dirty="0">
                <a:latin typeface="Century Gothic" panose="020B0502020202020204" pitchFamily="34" charset="0"/>
              </a:rPr>
              <a:t>should be high-level, and should remain general while still capturing a complete picture of the program.</a:t>
            </a:r>
          </a:p>
          <a:p>
            <a:endParaRPr lang="en-US" b="0" dirty="0">
              <a:latin typeface="Century Gothic" panose="020B0502020202020204" pitchFamily="34" charset="0"/>
            </a:endParaRPr>
          </a:p>
          <a:p>
            <a:r>
              <a:rPr lang="en-US" b="1" dirty="0">
                <a:latin typeface="Century Gothic" panose="020B0502020202020204" pitchFamily="34" charset="0"/>
              </a:rPr>
              <a:t>Avoid hypothesis testing or predictions in the questions: </a:t>
            </a:r>
            <a:r>
              <a:rPr lang="en-US" b="0" dirty="0">
                <a:latin typeface="Century Gothic" panose="020B0502020202020204" pitchFamily="34" charset="0"/>
              </a:rPr>
              <a:t>Hypothesis testing is typically a quantitative approach and lends itself to quantitative data. Qualitative questions are not well-suited to test hypothesis, instead the qualitative strength here </a:t>
            </a:r>
            <a:br>
              <a:rPr lang="en-US" b="0" dirty="0">
                <a:latin typeface="Century Gothic" panose="020B0502020202020204" pitchFamily="34" charset="0"/>
              </a:rPr>
            </a:br>
            <a:r>
              <a:rPr lang="en-US" b="0" dirty="0">
                <a:latin typeface="Century Gothic" panose="020B0502020202020204" pitchFamily="34" charset="0"/>
              </a:rPr>
              <a:t>is the ability to explore a question and the topics of interest.</a:t>
            </a:r>
            <a:endParaRPr lang="en-US" b="1" dirty="0">
              <a:latin typeface="Century Gothic" panose="020B0502020202020204" pitchFamily="34" charset="0"/>
            </a:endParaRPr>
          </a:p>
        </p:txBody>
      </p:sp>
    </p:spTree>
    <p:extLst>
      <p:ext uri="{BB962C8B-B14F-4D97-AF65-F5344CB8AC3E}">
        <p14:creationId xmlns:p14="http://schemas.microsoft.com/office/powerpoint/2010/main" val="5410669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So, we have taken a moment to look at our program theory of change. Let’s say we are planning for an outcome evaluation. One of the program elements we will want to focus on is the community perceptions of the use of violence against partners. </a:t>
            </a:r>
            <a:br>
              <a:rPr lang="en-US" dirty="0">
                <a:latin typeface="Century Gothic" panose="020B0502020202020204" pitchFamily="34" charset="0"/>
              </a:rPr>
            </a:br>
            <a:endParaRPr lang="en-US" dirty="0">
              <a:latin typeface="Century Gothic" panose="020B0502020202020204" pitchFamily="34" charset="0"/>
            </a:endParaRPr>
          </a:p>
          <a:p>
            <a:r>
              <a:rPr lang="en-US" dirty="0">
                <a:latin typeface="Century Gothic" panose="020B0502020202020204" pitchFamily="34" charset="0"/>
              </a:rPr>
              <a:t>[Ask participants]:  Do you see any potential issues with this question?  </a:t>
            </a:r>
          </a:p>
          <a:p>
            <a:endParaRPr lang="en-US" dirty="0">
              <a:latin typeface="Century Gothic" panose="020B0502020202020204" pitchFamily="34" charset="0"/>
            </a:endParaRPr>
          </a:p>
          <a:p>
            <a:r>
              <a:rPr lang="en-US" dirty="0">
                <a:latin typeface="Century Gothic" panose="020B0502020202020204" pitchFamily="34" charset="0"/>
              </a:rPr>
              <a:t>[Possible responses]:</a:t>
            </a:r>
            <a:br>
              <a:rPr lang="en-US" dirty="0">
                <a:latin typeface="Century Gothic" panose="020B0502020202020204" pitchFamily="34" charset="0"/>
              </a:rPr>
            </a:br>
            <a:endParaRPr lang="en-US" dirty="0">
              <a:latin typeface="Century Gothic" panose="020B0502020202020204" pitchFamily="34" charset="0"/>
            </a:endParaRPr>
          </a:p>
          <a:p>
            <a:r>
              <a:rPr lang="en-US" dirty="0">
                <a:latin typeface="Century Gothic" panose="020B0502020202020204" pitchFamily="34" charset="0"/>
              </a:rPr>
              <a:t>This question is dichotomous. Qualitative data may not provide the most appropriate answer to this evaluation question. In addition: what could we be missing out on by using this question to frame our outcome evaluation? We may miss out on </a:t>
            </a:r>
            <a:r>
              <a:rPr lang="en-US" i="1" dirty="0">
                <a:latin typeface="Century Gothic" panose="020B0502020202020204" pitchFamily="34" charset="0"/>
              </a:rPr>
              <a:t>why </a:t>
            </a:r>
            <a:r>
              <a:rPr lang="en-US" i="0" dirty="0">
                <a:latin typeface="Century Gothic" panose="020B0502020202020204" pitchFamily="34" charset="0"/>
              </a:rPr>
              <a:t>women are accessing services or </a:t>
            </a:r>
            <a:r>
              <a:rPr lang="en-US" i="1" dirty="0">
                <a:latin typeface="Century Gothic" panose="020B0502020202020204" pitchFamily="34" charset="0"/>
              </a:rPr>
              <a:t>why </a:t>
            </a:r>
            <a:r>
              <a:rPr lang="en-US" i="0" dirty="0">
                <a:latin typeface="Century Gothic" panose="020B0502020202020204" pitchFamily="34" charset="0"/>
              </a:rPr>
              <a:t>they don’t access services, </a:t>
            </a:r>
            <a:r>
              <a:rPr lang="en-US" i="1" dirty="0">
                <a:latin typeface="Century Gothic" panose="020B0502020202020204" pitchFamily="34" charset="0"/>
              </a:rPr>
              <a:t>how</a:t>
            </a:r>
            <a:r>
              <a:rPr lang="en-US" i="0" dirty="0">
                <a:latin typeface="Century Gothic" panose="020B0502020202020204" pitchFamily="34" charset="0"/>
              </a:rPr>
              <a:t> they go about accessing services (secretly, with the support of friends or family, etc.) and </a:t>
            </a:r>
            <a:r>
              <a:rPr lang="en-US" i="1" dirty="0">
                <a:latin typeface="Century Gothic" panose="020B0502020202020204" pitchFamily="34" charset="0"/>
              </a:rPr>
              <a:t>what</a:t>
            </a:r>
            <a:r>
              <a:rPr lang="en-US" i="0" dirty="0">
                <a:latin typeface="Century Gothic" panose="020B0502020202020204" pitchFamily="34" charset="0"/>
              </a:rPr>
              <a:t> their experiences are if they do access such services. This question is also not an evaluation question, and doesn’t do a great job of framing what we really want to know as the result of an outcome evaluation. It doesn’t ask about the intervention or changes resulting from the intervention.</a:t>
            </a:r>
          </a:p>
          <a:p>
            <a:endParaRPr lang="en-US" i="0" dirty="0">
              <a:latin typeface="Century Gothic" panose="020B0502020202020204" pitchFamily="34" charset="0"/>
            </a:endParaRPr>
          </a:p>
          <a:p>
            <a:r>
              <a:rPr lang="en-US" i="0" dirty="0">
                <a:latin typeface="Century Gothic" panose="020B0502020202020204" pitchFamily="34" charset="0"/>
              </a:rPr>
              <a:t>Using open-ended qualitative evaluation questions will allow us to better frame our thinking, our data collection, and provide a more complete picture of how the Communities United (CU) program operates in this particular community.</a:t>
            </a:r>
          </a:p>
          <a:p>
            <a:endParaRPr lang="en-US" i="0" dirty="0">
              <a:latin typeface="Century Gothic" panose="020B0502020202020204" pitchFamily="34" charset="0"/>
            </a:endParaRPr>
          </a:p>
          <a:p>
            <a:r>
              <a:rPr lang="en-US" i="0" dirty="0">
                <a:latin typeface="Century Gothic" panose="020B0502020202020204" pitchFamily="34" charset="0"/>
              </a:rPr>
              <a:t>[Ask participants]: Take two minutes to discuss with the person next to you: What would be a better way to ask this question? (An example is provided on the next slide.) </a:t>
            </a:r>
          </a:p>
        </p:txBody>
      </p:sp>
    </p:spTree>
    <p:extLst>
      <p:ext uri="{BB962C8B-B14F-4D97-AF65-F5344CB8AC3E}">
        <p14:creationId xmlns:p14="http://schemas.microsoft.com/office/powerpoint/2010/main" val="27900009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0513" y="1200150"/>
            <a:ext cx="4194175" cy="3240088"/>
          </a:xfrm>
          <a:prstGeom prst="rect">
            <a:avLst/>
          </a:prstGeom>
          <a:noFill/>
          <a:ln w="12700">
            <a:solidFill>
              <a:prstClr val="black"/>
            </a:solidFill>
          </a:ln>
        </p:spPr>
      </p:sp>
      <p:sp>
        <p:nvSpPr>
          <p:cNvPr id="3" name="Notes Placeholder 2"/>
          <p:cNvSpPr>
            <a:spLocks noGrp="1"/>
          </p:cNvSpPr>
          <p:nvPr>
            <p:ph type="body" idx="1"/>
          </p:nvPr>
        </p:nvSpPr>
        <p:spPr>
          <a:xfrm>
            <a:off x="731838" y="4621213"/>
            <a:ext cx="5851525" cy="3779837"/>
          </a:xfrm>
          <a:prstGeom prst="rect">
            <a:avLst/>
          </a:prstGeom>
        </p:spPr>
        <p:txBody>
          <a:bodyPr/>
          <a:lstStyle/>
          <a:p>
            <a:r>
              <a:rPr lang="en-US" dirty="0">
                <a:latin typeface="Century Gothic" panose="020B0502020202020204" pitchFamily="34" charset="0"/>
              </a:rPr>
              <a:t>This is an example of a better way to ask this question. It better frames what we actually want to know, links it to the intervention, and avoids the dichotomous phrasing.</a:t>
            </a:r>
          </a:p>
        </p:txBody>
      </p:sp>
    </p:spTree>
    <p:extLst>
      <p:ext uri="{BB962C8B-B14F-4D97-AF65-F5344CB8AC3E}">
        <p14:creationId xmlns:p14="http://schemas.microsoft.com/office/powerpoint/2010/main" val="1210576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0513" y="1200150"/>
            <a:ext cx="4194175" cy="3240088"/>
          </a:xfrm>
          <a:prstGeom prst="rect">
            <a:avLst/>
          </a:prstGeom>
          <a:noFill/>
          <a:ln w="12700">
            <a:solidFill>
              <a:prstClr val="black"/>
            </a:solidFill>
          </a:ln>
        </p:spPr>
      </p:sp>
      <p:sp>
        <p:nvSpPr>
          <p:cNvPr id="3" name="Notes Placeholder 2"/>
          <p:cNvSpPr>
            <a:spLocks noGrp="1"/>
          </p:cNvSpPr>
          <p:nvPr>
            <p:ph type="body" idx="1"/>
          </p:nvPr>
        </p:nvSpPr>
        <p:spPr>
          <a:xfrm>
            <a:off x="731838" y="4621213"/>
            <a:ext cx="5851525" cy="3779837"/>
          </a:xfrm>
          <a:prstGeom prst="rect">
            <a:avLst/>
          </a:prstGeom>
        </p:spPr>
        <p:txBody>
          <a:bodyPr/>
          <a:lstStyle/>
          <a:p>
            <a:r>
              <a:rPr lang="en-US" dirty="0">
                <a:latin typeface="Century Gothic" panose="020B0502020202020204" pitchFamily="34" charset="0"/>
              </a:rPr>
              <a:t>Another step you’ll want to be sure to take in this process is to engage stakeholders.</a:t>
            </a:r>
          </a:p>
          <a:p>
            <a:endParaRPr lang="en-US" dirty="0">
              <a:latin typeface="Century Gothic" panose="020B0502020202020204" pitchFamily="34" charset="0"/>
            </a:endParaRPr>
          </a:p>
          <a:p>
            <a:r>
              <a:rPr lang="en-US" dirty="0">
                <a:latin typeface="Century Gothic" panose="020B0502020202020204" pitchFamily="34" charset="0"/>
              </a:rPr>
              <a:t>[Ask participants]: Who do we mean by stakeholders in this case?</a:t>
            </a:r>
          </a:p>
        </p:txBody>
      </p:sp>
    </p:spTree>
    <p:extLst>
      <p:ext uri="{BB962C8B-B14F-4D97-AF65-F5344CB8AC3E}">
        <p14:creationId xmlns:p14="http://schemas.microsoft.com/office/powerpoint/2010/main" val="32606166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pPr defTabSz="867491">
              <a:defRPr/>
            </a:pPr>
            <a:r>
              <a:rPr lang="en-US" dirty="0">
                <a:latin typeface="Century Gothic" panose="020B0502020202020204" pitchFamily="34" charset="0"/>
              </a:rPr>
              <a:t>Now that we have identified the type of evaluation we want to do and we have referred to the logic model, it is a good time to engage stakeholders in the question development.  </a:t>
            </a:r>
          </a:p>
          <a:p>
            <a:pPr defTabSz="867491">
              <a:defRPr/>
            </a:pPr>
            <a:endParaRPr lang="en-US" dirty="0">
              <a:latin typeface="Century Gothic" panose="020B0502020202020204" pitchFamily="34" charset="0"/>
            </a:endParaRPr>
          </a:p>
          <a:p>
            <a:pPr defTabSz="867491">
              <a:defRPr/>
            </a:pPr>
            <a:r>
              <a:rPr lang="en-US" dirty="0">
                <a:latin typeface="Century Gothic" panose="020B0502020202020204" pitchFamily="34" charset="0"/>
              </a:rPr>
              <a:t>One way to make sure an evaluation is relevant and useful is to develop a set of key questions that reflect the perspectives, experiences, and insights of individuals, communities, and relevant groups who have been engaged with or affected by the project.  </a:t>
            </a:r>
          </a:p>
          <a:p>
            <a:pPr defTabSz="867491">
              <a:defRPr/>
            </a:pPr>
            <a:endParaRPr lang="en-US" dirty="0">
              <a:latin typeface="Century Gothic" panose="020B0502020202020204" pitchFamily="34" charset="0"/>
            </a:endParaRPr>
          </a:p>
          <a:p>
            <a:pPr defTabSz="867491">
              <a:defRPr/>
            </a:pPr>
            <a:r>
              <a:rPr lang="en-US" dirty="0">
                <a:latin typeface="Century Gothic" panose="020B0502020202020204" pitchFamily="34" charset="0"/>
              </a:rPr>
              <a:t>Stakeholder input is essential to establishing the focus, input, and direction of an evaluation—findings will be more relevant, credible, and useful, and recommendations may be more acceptable by a broader constituency, and more fully and with less resistance.</a:t>
            </a:r>
          </a:p>
          <a:p>
            <a:pPr defTabSz="867491">
              <a:defRPr/>
            </a:pPr>
            <a:endParaRPr lang="en-US" dirty="0">
              <a:latin typeface="Century Gothic" panose="020B0502020202020204" pitchFamily="34" charset="0"/>
            </a:endParaRPr>
          </a:p>
          <a:p>
            <a:pPr defTabSz="867491">
              <a:defRPr/>
            </a:pPr>
            <a:r>
              <a:rPr lang="en-US" dirty="0">
                <a:latin typeface="Century Gothic" panose="020B0502020202020204" pitchFamily="34" charset="0"/>
              </a:rPr>
              <a:t>Preparing for stakeholder engagement involves collecting information about the program being evaluated—who’s been involved, how it came into being, etc. Through the use of qualitative methods, we have the opportunity to understand </a:t>
            </a:r>
            <a:br>
              <a:rPr lang="en-US" dirty="0">
                <a:latin typeface="Century Gothic" panose="020B0502020202020204" pitchFamily="34" charset="0"/>
              </a:rPr>
            </a:br>
            <a:r>
              <a:rPr lang="en-US" dirty="0">
                <a:latin typeface="Century Gothic" panose="020B0502020202020204" pitchFamily="34" charset="0"/>
              </a:rPr>
              <a:t>the “how” and the “why,” and we want to be sure we capture all relevant perspectives.  </a:t>
            </a:r>
          </a:p>
          <a:p>
            <a:pPr defTabSz="867491">
              <a:defRPr/>
            </a:pPr>
            <a:endParaRPr lang="en-US" dirty="0">
              <a:latin typeface="Century Gothic" panose="020B0502020202020204" pitchFamily="34" charset="0"/>
            </a:endParaRPr>
          </a:p>
          <a:p>
            <a:pPr defTabSz="867491">
              <a:defRPr/>
            </a:pPr>
            <a:r>
              <a:rPr lang="en-US" dirty="0">
                <a:latin typeface="Century Gothic" panose="020B0502020202020204" pitchFamily="34" charset="0"/>
              </a:rPr>
              <a:t>Be sure to engage women and men, and minority or marginalized groups in the process. All groups potentially affected, positively or negatively, by the program, need to be represented. For example, in evaluation of a program that is trying </a:t>
            </a:r>
            <a:br>
              <a:rPr lang="en-US" dirty="0">
                <a:latin typeface="Century Gothic" panose="020B0502020202020204" pitchFamily="34" charset="0"/>
              </a:rPr>
            </a:br>
            <a:r>
              <a:rPr lang="en-US" dirty="0">
                <a:latin typeface="Century Gothic" panose="020B0502020202020204" pitchFamily="34" charset="0"/>
              </a:rPr>
              <a:t>to engage men in antenatal care, women’s groups also need to be represented as stakeholders, as they are affected by men participating more heavily in antenatal care.</a:t>
            </a:r>
          </a:p>
          <a:p>
            <a:endParaRPr lang="en-US" dirty="0">
              <a:latin typeface="Century Gothic" panose="020B0502020202020204" pitchFamily="34" charset="0"/>
            </a:endParaRPr>
          </a:p>
        </p:txBody>
      </p:sp>
    </p:spTree>
    <p:extLst>
      <p:ext uri="{BB962C8B-B14F-4D97-AF65-F5344CB8AC3E}">
        <p14:creationId xmlns:p14="http://schemas.microsoft.com/office/powerpoint/2010/main" val="25970617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As part of developing our research questions, it is important to establish a common understanding of what we want to measure. Conceptualizing the terms of our research question involves establishing a definition. Operationalizing then provides criteria by which to measure this concept.   </a:t>
            </a:r>
          </a:p>
          <a:p>
            <a:endParaRPr lang="en-US" dirty="0">
              <a:latin typeface="Century Gothic" panose="020B0502020202020204" pitchFamily="34" charset="0"/>
            </a:endParaRPr>
          </a:p>
        </p:txBody>
      </p:sp>
    </p:spTree>
    <p:extLst>
      <p:ext uri="{BB962C8B-B14F-4D97-AF65-F5344CB8AC3E}">
        <p14:creationId xmlns:p14="http://schemas.microsoft.com/office/powerpoint/2010/main" val="37541152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pPr defTabSz="867491">
              <a:defRPr/>
            </a:pPr>
            <a:r>
              <a:rPr lang="en-US" dirty="0">
                <a:latin typeface="Century Gothic" panose="020B0502020202020204" pitchFamily="34" charset="0"/>
              </a:rPr>
              <a:t>For example, in the case of the Communities United program, I may want to know how women are reacting to the program materials—the community meetings and the discussion session we have trained our community advocates </a:t>
            </a:r>
            <a:br>
              <a:rPr lang="en-US" dirty="0">
                <a:latin typeface="Century Gothic" panose="020B0502020202020204" pitchFamily="34" charset="0"/>
              </a:rPr>
            </a:br>
            <a:r>
              <a:rPr lang="en-US" dirty="0">
                <a:latin typeface="Century Gothic" panose="020B0502020202020204" pitchFamily="34" charset="0"/>
              </a:rPr>
              <a:t>to lead.  </a:t>
            </a:r>
          </a:p>
          <a:p>
            <a:pPr defTabSz="867491">
              <a:defRPr/>
            </a:pPr>
            <a:endParaRPr lang="en-US" dirty="0">
              <a:latin typeface="Century Gothic" panose="020B0502020202020204" pitchFamily="34" charset="0"/>
            </a:endParaRPr>
          </a:p>
          <a:p>
            <a:pPr defTabSz="867491">
              <a:defRPr/>
            </a:pPr>
            <a:r>
              <a:rPr lang="en-US" dirty="0">
                <a:latin typeface="Century Gothic" panose="020B0502020202020204" pitchFamily="34" charset="0"/>
              </a:rPr>
              <a:t>I could start by asking the question: How do women like the program? This might be what I want to know, but it will likely need some further clarification before we are able to go about measuring this.  </a:t>
            </a:r>
          </a:p>
          <a:p>
            <a:pPr defTabSz="867491">
              <a:defRPr/>
            </a:pPr>
            <a:endParaRPr lang="en-US" dirty="0">
              <a:latin typeface="Century Gothic" panose="020B0502020202020204" pitchFamily="34" charset="0"/>
            </a:endParaRPr>
          </a:p>
          <a:p>
            <a:pPr defTabSz="867491">
              <a:defRPr/>
            </a:pPr>
            <a:r>
              <a:rPr lang="en-US" dirty="0">
                <a:latin typeface="Century Gothic" panose="020B0502020202020204" pitchFamily="34" charset="0"/>
              </a:rPr>
              <a:t>[Ask participants]: What concepts am I going to have to explain further to be able to understand this research question?</a:t>
            </a:r>
          </a:p>
          <a:p>
            <a:endParaRPr lang="en-US" dirty="0">
              <a:latin typeface="Century Gothic" panose="020B0502020202020204" pitchFamily="34" charset="0"/>
            </a:endParaRPr>
          </a:p>
        </p:txBody>
      </p:sp>
    </p:spTree>
    <p:extLst>
      <p:ext uri="{BB962C8B-B14F-4D97-AF65-F5344CB8AC3E}">
        <p14:creationId xmlns:p14="http://schemas.microsoft.com/office/powerpoint/2010/main" val="24403258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pPr defTabSz="867491">
              <a:defRPr/>
            </a:pPr>
            <a:r>
              <a:rPr lang="en-US" dirty="0">
                <a:latin typeface="Century Gothic" panose="020B0502020202020204" pitchFamily="34" charset="0"/>
              </a:rPr>
              <a:t>The key concepts here are </a:t>
            </a:r>
            <a:r>
              <a:rPr lang="en-US" b="1" dirty="0">
                <a:latin typeface="Century Gothic" panose="020B0502020202020204" pitchFamily="34" charset="0"/>
              </a:rPr>
              <a:t>women, feel</a:t>
            </a:r>
            <a:r>
              <a:rPr lang="en-US" b="0" dirty="0">
                <a:latin typeface="Century Gothic" panose="020B0502020202020204" pitchFamily="34" charset="0"/>
              </a:rPr>
              <a:t>, and </a:t>
            </a:r>
            <a:r>
              <a:rPr lang="en-US" b="1" dirty="0">
                <a:latin typeface="Century Gothic" panose="020B0502020202020204" pitchFamily="34" charset="0"/>
              </a:rPr>
              <a:t>program</a:t>
            </a:r>
            <a:r>
              <a:rPr lang="en-US" b="0" dirty="0">
                <a:latin typeface="Century Gothic" panose="020B0502020202020204" pitchFamily="34" charset="0"/>
              </a:rPr>
              <a:t>.  </a:t>
            </a:r>
          </a:p>
          <a:p>
            <a:pPr defTabSz="867491">
              <a:defRPr/>
            </a:pPr>
            <a:endParaRPr lang="en-US" b="0" dirty="0">
              <a:latin typeface="Century Gothic" panose="020B0502020202020204" pitchFamily="34" charset="0"/>
            </a:endParaRPr>
          </a:p>
          <a:p>
            <a:pPr defTabSz="867491">
              <a:defRPr/>
            </a:pPr>
            <a:r>
              <a:rPr lang="en-US" b="0" dirty="0">
                <a:latin typeface="Century Gothic" panose="020B0502020202020204" pitchFamily="34" charset="0"/>
              </a:rPr>
              <a:t>What women are we talking about? Whose perspective do we want to get? What women will we be able to reach?</a:t>
            </a:r>
          </a:p>
          <a:p>
            <a:pPr defTabSz="867491">
              <a:defRPr/>
            </a:pPr>
            <a:endParaRPr lang="en-US" b="0" dirty="0">
              <a:latin typeface="Century Gothic" panose="020B0502020202020204" pitchFamily="34" charset="0"/>
            </a:endParaRPr>
          </a:p>
          <a:p>
            <a:pPr defTabSz="867491">
              <a:defRPr/>
            </a:pPr>
            <a:r>
              <a:rPr lang="en-US" dirty="0">
                <a:latin typeface="Century Gothic" panose="020B0502020202020204" pitchFamily="34" charset="0"/>
              </a:rPr>
              <a:t>Experiences: What are we interested to know about the women’s feelings? Their initial reactions, positive, negative, what parts resonate and which might fall flat.</a:t>
            </a:r>
          </a:p>
          <a:p>
            <a:pPr defTabSz="867491">
              <a:defRPr/>
            </a:pPr>
            <a:endParaRPr lang="en-US" dirty="0">
              <a:latin typeface="Century Gothic" panose="020B0502020202020204" pitchFamily="34" charset="0"/>
            </a:endParaRPr>
          </a:p>
          <a:p>
            <a:pPr defTabSz="867491">
              <a:defRPr/>
            </a:pPr>
            <a:r>
              <a:rPr lang="en-US" dirty="0">
                <a:latin typeface="Century Gothic" panose="020B0502020202020204" pitchFamily="34" charset="0"/>
              </a:rPr>
              <a:t>Program: What, specifically, do we want to know from community women? How they received the community discussion talks led by CU-trained community activists.  </a:t>
            </a:r>
          </a:p>
          <a:p>
            <a:pPr defTabSz="867491">
              <a:defRPr/>
            </a:pPr>
            <a:endParaRPr lang="en-US" dirty="0">
              <a:latin typeface="Century Gothic" panose="020B0502020202020204" pitchFamily="34" charset="0"/>
            </a:endParaRPr>
          </a:p>
          <a:p>
            <a:pPr defTabSz="867491">
              <a:defRPr/>
            </a:pPr>
            <a:r>
              <a:rPr lang="en-US" dirty="0">
                <a:latin typeface="Century Gothic" panose="020B0502020202020204" pitchFamily="34" charset="0"/>
              </a:rPr>
              <a:t>[*Make very clear that this is just one potential way to conceptualize your questions for an outcome evaluation.]</a:t>
            </a:r>
          </a:p>
          <a:p>
            <a:endParaRPr lang="en-US" dirty="0">
              <a:latin typeface="Century Gothic" panose="020B0502020202020204" pitchFamily="34" charset="0"/>
            </a:endParaRPr>
          </a:p>
        </p:txBody>
      </p:sp>
    </p:spTree>
    <p:extLst>
      <p:ext uri="{BB962C8B-B14F-4D97-AF65-F5344CB8AC3E}">
        <p14:creationId xmlns:p14="http://schemas.microsoft.com/office/powerpoint/2010/main" val="17317542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We mentioned that our main research questions should be broad and overarching. The purpose of broad research questions is to allow for flexibility in your approach as your research unfolds. You may come across concepts you hadn’t considered. </a:t>
            </a:r>
            <a:r>
              <a:rPr lang="en-US" dirty="0" err="1">
                <a:latin typeface="Century Gothic" panose="020B0502020202020204" pitchFamily="34" charset="0"/>
              </a:rPr>
              <a:t>Subquestions</a:t>
            </a:r>
            <a:r>
              <a:rPr lang="en-US" dirty="0">
                <a:latin typeface="Century Gothic" panose="020B0502020202020204" pitchFamily="34" charset="0"/>
              </a:rPr>
              <a:t> allow you to add new and emerging questions to your research design as you go, while still staying true to the original research design.</a:t>
            </a:r>
          </a:p>
          <a:p>
            <a:endParaRPr lang="en-US" dirty="0">
              <a:latin typeface="Century Gothic" panose="020B0502020202020204" pitchFamily="34" charset="0"/>
            </a:endParaRPr>
          </a:p>
          <a:p>
            <a:r>
              <a:rPr lang="en-US" dirty="0">
                <a:latin typeface="Century Gothic" panose="020B0502020202020204" pitchFamily="34" charset="0"/>
              </a:rPr>
              <a:t>This is especially helpful if your evaluation plan must be approved ahead of time, or if you need IRB approval for </a:t>
            </a:r>
            <a:br>
              <a:rPr lang="en-US" dirty="0">
                <a:latin typeface="Century Gothic" panose="020B0502020202020204" pitchFamily="34" charset="0"/>
              </a:rPr>
            </a:br>
            <a:r>
              <a:rPr lang="en-US" dirty="0">
                <a:latin typeface="Century Gothic" panose="020B0502020202020204" pitchFamily="34" charset="0"/>
              </a:rPr>
              <a:t>your research.</a:t>
            </a:r>
          </a:p>
        </p:txBody>
      </p:sp>
    </p:spTree>
    <p:extLst>
      <p:ext uri="{BB962C8B-B14F-4D97-AF65-F5344CB8AC3E}">
        <p14:creationId xmlns:p14="http://schemas.microsoft.com/office/powerpoint/2010/main" val="13735828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Let’s take a few minutes to look at potential qualitative evaluation research questions and critique them. This will give an opportunity to think critically about research question strengths and weaknesses.</a:t>
            </a:r>
          </a:p>
          <a:p>
            <a:endParaRPr lang="en-US" dirty="0">
              <a:latin typeface="Century Gothic" panose="020B0502020202020204" pitchFamily="34" charset="0"/>
            </a:endParaRPr>
          </a:p>
          <a:p>
            <a:r>
              <a:rPr lang="en-US" dirty="0">
                <a:latin typeface="Century Gothic" panose="020B0502020202020204" pitchFamily="34" charset="0"/>
              </a:rPr>
              <a:t>[Click on the next arrow to add the pop-up to show a better way to frame this question.]</a:t>
            </a:r>
          </a:p>
          <a:p>
            <a:endParaRPr lang="en-US" dirty="0">
              <a:latin typeface="Century Gothic" panose="020B0502020202020204" pitchFamily="34" charset="0"/>
            </a:endParaRPr>
          </a:p>
          <a:p>
            <a:r>
              <a:rPr lang="en-US" dirty="0">
                <a:latin typeface="Century Gothic" panose="020B0502020202020204" pitchFamily="34" charset="0"/>
              </a:rPr>
              <a:t>How did the program affect adolescent smoking in this area of China?</a:t>
            </a:r>
          </a:p>
        </p:txBody>
      </p:sp>
    </p:spTree>
    <p:extLst>
      <p:ext uri="{BB962C8B-B14F-4D97-AF65-F5344CB8AC3E}">
        <p14:creationId xmlns:p14="http://schemas.microsoft.com/office/powerpoint/2010/main" val="31296723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Let’s take a few minutes to look at potential qualitative evaluation research questions and critique them. This will give an opportunity to think critically about research question strengths and weaknesses.</a:t>
            </a:r>
          </a:p>
        </p:txBody>
      </p:sp>
    </p:spTree>
    <p:extLst>
      <p:ext uri="{BB962C8B-B14F-4D97-AF65-F5344CB8AC3E}">
        <p14:creationId xmlns:p14="http://schemas.microsoft.com/office/powerpoint/2010/main" val="9748550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Let’s take few minutes to look at potential qualitative evaluation research questions and critique them. This will give an opportunity to think critically about research question strengths and weaknesses.</a:t>
            </a:r>
          </a:p>
          <a:p>
            <a:endParaRPr lang="en-US" dirty="0">
              <a:latin typeface="Century Gothic" panose="020B0502020202020204" pitchFamily="34" charset="0"/>
            </a:endParaRPr>
          </a:p>
          <a:p>
            <a:r>
              <a:rPr lang="en-US" dirty="0">
                <a:latin typeface="Century Gothic" panose="020B0502020202020204" pitchFamily="34" charset="0"/>
              </a:rPr>
              <a:t>How have sex worker’s attitudes about condoms changed after participation in the program? [Use of condoms, knowledge, etc.]</a:t>
            </a:r>
          </a:p>
        </p:txBody>
      </p:sp>
    </p:spTree>
    <p:extLst>
      <p:ext uri="{BB962C8B-B14F-4D97-AF65-F5344CB8AC3E}">
        <p14:creationId xmlns:p14="http://schemas.microsoft.com/office/powerpoint/2010/main" val="40451132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62100" y="1200150"/>
            <a:ext cx="4191000" cy="3240088"/>
          </a:xfrm>
          <a:prstGeom prst="rect">
            <a:avLst/>
          </a:prstGeom>
          <a:noFill/>
          <a:ln w="12700">
            <a:solidFill>
              <a:prstClr val="black"/>
            </a:solidFill>
          </a:ln>
        </p:spPr>
      </p:sp>
      <p:sp>
        <p:nvSpPr>
          <p:cNvPr id="3" name="Notes Placeholder 2"/>
          <p:cNvSpPr>
            <a:spLocks noGrp="1"/>
          </p:cNvSpPr>
          <p:nvPr>
            <p:ph type="body" idx="1"/>
          </p:nvPr>
        </p:nvSpPr>
        <p:spPr>
          <a:xfrm>
            <a:off x="731982" y="4620185"/>
            <a:ext cx="5851237" cy="3780865"/>
          </a:xfrm>
          <a:prstGeom prst="rect">
            <a:avLst/>
          </a:prstGeom>
        </p:spPr>
        <p:txBody>
          <a:bodyPr lIns="86749" tIns="43375" rIns="86749" bIns="43375"/>
          <a:lstStyle/>
          <a:p>
            <a:r>
              <a:rPr lang="en-US" dirty="0">
                <a:latin typeface="Century Gothic" panose="020B0502020202020204" pitchFamily="34" charset="0"/>
              </a:rPr>
              <a:t>Let’s take a few minutes to look at potential qualitative evaluation research questions and critique them. This will give an opportunity to think critically about research question strengths and weaknesses.</a:t>
            </a:r>
          </a:p>
          <a:p>
            <a:endParaRPr lang="en-US" dirty="0">
              <a:latin typeface="Century Gothic" panose="020B0502020202020204" pitchFamily="34" charset="0"/>
            </a:endParaRPr>
          </a:p>
          <a:p>
            <a:r>
              <a:rPr lang="en-US" dirty="0">
                <a:latin typeface="Century Gothic" panose="020B0502020202020204" pitchFamily="34" charset="0"/>
              </a:rPr>
              <a:t>How satisfied were the program participants with services? How was the program implemented?</a:t>
            </a:r>
          </a:p>
        </p:txBody>
      </p:sp>
    </p:spTree>
    <p:extLst>
      <p:ext uri="{BB962C8B-B14F-4D97-AF65-F5344CB8AC3E}">
        <p14:creationId xmlns:p14="http://schemas.microsoft.com/office/powerpoint/2010/main" val="25889436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28738" y="719138"/>
            <a:ext cx="4657725" cy="3600450"/>
          </a:xfrm>
          <a:prstGeom prst="rect">
            <a:avLst/>
          </a:prstGeom>
          <a:noFill/>
          <a:ln w="12700">
            <a:solidFill>
              <a:prstClr val="black"/>
            </a:solidFill>
          </a:ln>
        </p:spPr>
      </p:sp>
      <p:sp>
        <p:nvSpPr>
          <p:cNvPr id="3" name="Notes Placeholder 2"/>
          <p:cNvSpPr>
            <a:spLocks noGrp="1"/>
          </p:cNvSpPr>
          <p:nvPr>
            <p:ph type="body" idx="1"/>
          </p:nvPr>
        </p:nvSpPr>
        <p:spPr>
          <a:xfrm>
            <a:off x="731982" y="4561354"/>
            <a:ext cx="5851237" cy="4320149"/>
          </a:xfrm>
          <a:prstGeom prst="rect">
            <a:avLst/>
          </a:prstGeom>
        </p:spPr>
        <p:txBody>
          <a:bodyPr lIns="86749" tIns="43375" rIns="86749" bIns="43375"/>
          <a:lstStyle/>
          <a:p>
            <a:r>
              <a:rPr lang="en-US" b="1" dirty="0">
                <a:latin typeface="Century Gothic" panose="020B0502020202020204" pitchFamily="34" charset="0"/>
              </a:rPr>
              <a:t>Facilitator notes</a:t>
            </a:r>
          </a:p>
          <a:p>
            <a:endParaRPr lang="en-US" b="0" dirty="0">
              <a:latin typeface="Century Gothic" panose="020B0502020202020204" pitchFamily="34" charset="0"/>
            </a:endParaRPr>
          </a:p>
          <a:p>
            <a:pPr marL="216873" indent="-216873">
              <a:buFont typeface="+mj-lt"/>
              <a:buAutoNum type="arabicPeriod"/>
            </a:pPr>
            <a:r>
              <a:rPr lang="en-US" b="0" dirty="0">
                <a:latin typeface="Century Gothic" panose="020B0502020202020204" pitchFamily="34" charset="0"/>
              </a:rPr>
              <a:t>[Participants will work in their groups to write out the evaluation questions based on the CU case study background and theory of change in the participants’ guide.] Each group will be assigned a type of evaluation and will design 2–3 research questions appropriate for this type of evaluation.  </a:t>
            </a:r>
            <a:br>
              <a:rPr lang="en-US" b="0" dirty="0">
                <a:latin typeface="Century Gothic" panose="020B0502020202020204" pitchFamily="34" charset="0"/>
              </a:rPr>
            </a:br>
            <a:endParaRPr lang="en-US" b="0" dirty="0">
              <a:latin typeface="Century Gothic" panose="020B0502020202020204" pitchFamily="34" charset="0"/>
            </a:endParaRPr>
          </a:p>
          <a:p>
            <a:pPr marL="216873" indent="-216873">
              <a:buFont typeface="+mj-lt"/>
              <a:buAutoNum type="arabicPeriod"/>
            </a:pPr>
            <a:r>
              <a:rPr lang="en-US" b="0" dirty="0">
                <a:latin typeface="Century Gothic" panose="020B0502020202020204" pitchFamily="34" charset="0"/>
              </a:rPr>
              <a:t>Groups should identify the purpose of the questions they want to ask and identify the type of question</a:t>
            </a:r>
            <a:r>
              <a:rPr lang="en-US" dirty="0">
                <a:latin typeface="Century Gothic" panose="020B0502020202020204" pitchFamily="34" charset="0"/>
              </a:rPr>
              <a:t>—</a:t>
            </a:r>
            <a:r>
              <a:rPr lang="en-US" b="0" dirty="0">
                <a:latin typeface="Century Gothic" panose="020B0502020202020204" pitchFamily="34" charset="0"/>
              </a:rPr>
              <a:t>is it to understand experiences, values, feelings, or knowledge?</a:t>
            </a:r>
            <a:br>
              <a:rPr lang="en-US" b="0" dirty="0">
                <a:latin typeface="Century Gothic" panose="020B0502020202020204" pitchFamily="34" charset="0"/>
              </a:rPr>
            </a:br>
            <a:endParaRPr lang="en-US" b="0" dirty="0">
              <a:latin typeface="Century Gothic" panose="020B0502020202020204" pitchFamily="34" charset="0"/>
            </a:endParaRPr>
          </a:p>
          <a:p>
            <a:pPr marL="216873" indent="-216873">
              <a:buFont typeface="+mj-lt"/>
              <a:buAutoNum type="arabicPeriod"/>
            </a:pPr>
            <a:r>
              <a:rPr lang="en-US" b="0" dirty="0">
                <a:latin typeface="Century Gothic" panose="020B0502020202020204" pitchFamily="34" charset="0"/>
              </a:rPr>
              <a:t>Groups should then identify key concepts central to the research question.</a:t>
            </a:r>
          </a:p>
          <a:p>
            <a:endParaRPr lang="en-US" dirty="0">
              <a:latin typeface="Century Gothic" panose="020B0502020202020204" pitchFamily="34" charset="0"/>
            </a:endParaRPr>
          </a:p>
          <a:p>
            <a:endParaRPr lang="en-US" dirty="0">
              <a:latin typeface="Century Gothic" panose="020B0502020202020204" pitchFamily="34" charset="0"/>
            </a:endParaRPr>
          </a:p>
        </p:txBody>
      </p:sp>
    </p:spTree>
    <p:extLst>
      <p:ext uri="{BB962C8B-B14F-4D97-AF65-F5344CB8AC3E}">
        <p14:creationId xmlns:p14="http://schemas.microsoft.com/office/powerpoint/2010/main" val="30458600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dirty="0">
              <a:latin typeface="Century Gothic" panose="020B0502020202020204" pitchFamily="34" charset="0"/>
            </a:endParaRPr>
          </a:p>
        </p:txBody>
      </p:sp>
    </p:spTree>
    <p:extLst>
      <p:ext uri="{BB962C8B-B14F-4D97-AF65-F5344CB8AC3E}">
        <p14:creationId xmlns:p14="http://schemas.microsoft.com/office/powerpoint/2010/main" val="15053120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
        <p:nvSpPr>
          <p:cNvPr id="9" name="object 5"/>
          <p:cNvSpPr/>
          <p:nvPr userDrawn="1"/>
        </p:nvSpPr>
        <p:spPr>
          <a:xfrm>
            <a:off x="0" y="1143000"/>
            <a:ext cx="10058400" cy="5442455"/>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9DB4BE"/>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Rectangle 1"/>
          <p:cNvSpPr>
            <a:spLocks noChangeArrowheads="1"/>
          </p:cNvSpPr>
          <p:nvPr userDrawn="1"/>
        </p:nvSpPr>
        <p:spPr bwMode="auto">
          <a:xfrm>
            <a:off x="-1087826" y="729054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fr-FR"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grpSp>
        <p:nvGrpSpPr>
          <p:cNvPr id="10" name="Group 9">
            <a:extLst>
              <a:ext uri="{FF2B5EF4-FFF2-40B4-BE49-F238E27FC236}">
                <a16:creationId xmlns:a16="http://schemas.microsoft.com/office/drawing/2014/main" id="{34E47872-FFA0-4139-8358-C0A0BE2FF4DD}"/>
              </a:ext>
            </a:extLst>
          </p:cNvPr>
          <p:cNvGrpSpPr/>
          <p:nvPr userDrawn="1"/>
        </p:nvGrpSpPr>
        <p:grpSpPr>
          <a:xfrm>
            <a:off x="2818311" y="6599284"/>
            <a:ext cx="4421777" cy="1135016"/>
            <a:chOff x="4800600" y="6553200"/>
            <a:chExt cx="4421777" cy="1135016"/>
          </a:xfrm>
        </p:grpSpPr>
        <p:pic>
          <p:nvPicPr>
            <p:cNvPr id="11" name="Picture 10">
              <a:extLst>
                <a:ext uri="{FF2B5EF4-FFF2-40B4-BE49-F238E27FC236}">
                  <a16:creationId xmlns:a16="http://schemas.microsoft.com/office/drawing/2014/main" id="{AF486B52-750B-469C-B63F-C5E11D29A72B}"/>
                </a:ext>
              </a:extLst>
            </p:cNvPr>
            <p:cNvPicPr>
              <a:picLocks noChangeAspect="1"/>
            </p:cNvPicPr>
            <p:nvPr/>
          </p:nvPicPr>
          <p:blipFill rotWithShape="1">
            <a:blip r:embed="rId2">
              <a:extLst>
                <a:ext uri="{28A0092B-C50C-407E-A947-70E740481C1C}">
                  <a14:useLocalDpi xmlns:a14="http://schemas.microsoft.com/office/drawing/2010/main" val="0"/>
                </a:ext>
              </a:extLst>
            </a:blip>
            <a:srcRect l="40134" r="30233" b="23721"/>
            <a:stretch/>
          </p:blipFill>
          <p:spPr>
            <a:xfrm>
              <a:off x="8153400" y="6592712"/>
              <a:ext cx="1068977" cy="990600"/>
            </a:xfrm>
            <a:prstGeom prst="rect">
              <a:avLst/>
            </a:prstGeom>
          </p:spPr>
        </p:pic>
        <p:pic>
          <p:nvPicPr>
            <p:cNvPr id="12" name="Picture 11">
              <a:extLst>
                <a:ext uri="{FF2B5EF4-FFF2-40B4-BE49-F238E27FC236}">
                  <a16:creationId xmlns:a16="http://schemas.microsoft.com/office/drawing/2014/main" id="{9EB7544E-B2F4-4C49-AB75-F7C849E290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0600" y="6553200"/>
              <a:ext cx="1327504" cy="1135016"/>
            </a:xfrm>
            <a:prstGeom prst="rect">
              <a:avLst/>
            </a:prstGeom>
          </p:spPr>
        </p:pic>
        <p:pic>
          <p:nvPicPr>
            <p:cNvPr id="14" name="Picture 13">
              <a:extLst>
                <a:ext uri="{FF2B5EF4-FFF2-40B4-BE49-F238E27FC236}">
                  <a16:creationId xmlns:a16="http://schemas.microsoft.com/office/drawing/2014/main" id="{C56CD482-DFC2-47FC-8190-9B4063C4D89B}"/>
                </a:ext>
              </a:extLst>
            </p:cNvPr>
            <p:cNvPicPr>
              <a:picLocks noChangeAspect="1"/>
            </p:cNvPicPr>
            <p:nvPr/>
          </p:nvPicPr>
          <p:blipFill>
            <a:blip r:embed="rId4"/>
            <a:stretch>
              <a:fillRect/>
            </a:stretch>
          </p:blipFill>
          <p:spPr>
            <a:xfrm>
              <a:off x="6329913" y="6688689"/>
              <a:ext cx="1329043" cy="798645"/>
            </a:xfrm>
            <a:prstGeom prst="rect">
              <a:avLst/>
            </a:prstGeom>
          </p:spPr>
        </p:pic>
      </p:grpSp>
    </p:spTree>
    <p:extLst>
      <p:ext uri="{BB962C8B-B14F-4D97-AF65-F5344CB8AC3E}">
        <p14:creationId xmlns:p14="http://schemas.microsoft.com/office/powerpoint/2010/main" val="120478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Text 1">
    <p:bg>
      <p:bgPr>
        <a:solidFill>
          <a:schemeClr val="bg1"/>
        </a:solidFill>
        <a:effectLst/>
      </p:bgPr>
    </p:bg>
    <p:spTree>
      <p:nvGrpSpPr>
        <p:cNvPr id="1" name=""/>
        <p:cNvGrpSpPr/>
        <p:nvPr/>
      </p:nvGrpSpPr>
      <p:grpSpPr>
        <a:xfrm>
          <a:off x="0" y="0"/>
          <a:ext cx="0" cy="0"/>
          <a:chOff x="0" y="0"/>
          <a:chExt cx="0" cy="0"/>
        </a:xfrm>
      </p:grpSpPr>
      <p:sp>
        <p:nvSpPr>
          <p:cNvPr id="7"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Title 11"/>
          <p:cNvSpPr>
            <a:spLocks noGrp="1"/>
          </p:cNvSpPr>
          <p:nvPr>
            <p:ph type="title" hasCustomPrompt="1"/>
          </p:nvPr>
        </p:nvSpPr>
        <p:spPr>
          <a:xfrm>
            <a:off x="561845" y="366812"/>
            <a:ext cx="8724024" cy="1143000"/>
          </a:xfrm>
          <a:prstGeom prst="rect">
            <a:avLst/>
          </a:prstGeom>
        </p:spPr>
        <p:txBody>
          <a:bodyPr/>
          <a:lstStyle>
            <a:lvl1pPr>
              <a:defRPr sz="4800" b="1">
                <a:solidFill>
                  <a:schemeClr val="bg1">
                    <a:lumMod val="85000"/>
                  </a:schemeClr>
                </a:solidFill>
                <a:latin typeface="Century Gothic" charset="0"/>
                <a:ea typeface="Century Gothic" charset="0"/>
                <a:cs typeface="Century Gothic" charset="0"/>
              </a:defRPr>
            </a:lvl1pPr>
          </a:lstStyle>
          <a:p>
            <a:r>
              <a:rPr lang="en-US" dirty="0"/>
              <a:t>Headline goes here</a:t>
            </a:r>
            <a:br>
              <a:rPr lang="en-US" dirty="0"/>
            </a:br>
            <a:endParaRPr lang="en-US" dirty="0"/>
          </a:p>
        </p:txBody>
      </p:sp>
      <p:sp>
        <p:nvSpPr>
          <p:cNvPr id="23" name="Text Placeholder 22"/>
          <p:cNvSpPr>
            <a:spLocks noGrp="1"/>
          </p:cNvSpPr>
          <p:nvPr>
            <p:ph type="body" sz="quarter" idx="10"/>
          </p:nvPr>
        </p:nvSpPr>
        <p:spPr>
          <a:xfrm>
            <a:off x="561845" y="2702611"/>
            <a:ext cx="8429755" cy="2590800"/>
          </a:xfrm>
          <a:prstGeom prst="rect">
            <a:avLst/>
          </a:prstGeom>
        </p:spPr>
        <p:txBody>
          <a:bodyPr/>
          <a:lstStyle>
            <a:lvl1pPr>
              <a:defRPr sz="2800">
                <a:solidFill>
                  <a:schemeClr val="tx1"/>
                </a:solidFill>
                <a:latin typeface="Century Gothic" charset="0"/>
                <a:ea typeface="Century Gothic" charset="0"/>
                <a:cs typeface="Century Gothic" charset="0"/>
              </a:defRPr>
            </a:lvl1pPr>
            <a:lvl2pPr>
              <a:defRPr sz="2400">
                <a:solidFill>
                  <a:schemeClr val="tx1"/>
                </a:solidFill>
                <a:latin typeface="Century Gothic" charset="0"/>
                <a:ea typeface="Century Gothic" charset="0"/>
                <a:cs typeface="Century Gothic" charset="0"/>
              </a:defRPr>
            </a:lvl2pPr>
            <a:lvl3pPr>
              <a:defRPr sz="2000">
                <a:solidFill>
                  <a:schemeClr val="tx1"/>
                </a:solidFill>
                <a:latin typeface="Century Gothic" charset="0"/>
                <a:ea typeface="Century Gothic" charset="0"/>
                <a:cs typeface="Century Gothic" charset="0"/>
              </a:defRPr>
            </a:lvl3pPr>
            <a:lvl4pPr>
              <a:defRPr>
                <a:solidFill>
                  <a:schemeClr val="tx1"/>
                </a:solidFill>
                <a:latin typeface="Century Gothic" charset="0"/>
                <a:ea typeface="Century Gothic" charset="0"/>
                <a:cs typeface="Century Gothic" charset="0"/>
              </a:defRPr>
            </a:lvl4pPr>
            <a:lvl5pPr>
              <a:defRPr>
                <a:solidFill>
                  <a:schemeClr val="tx1"/>
                </a:solidFill>
                <a:latin typeface="Futura LT Pro Book" panose="020B05020202040203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5" name="Text Placeholder 24"/>
          <p:cNvSpPr>
            <a:spLocks noGrp="1"/>
          </p:cNvSpPr>
          <p:nvPr>
            <p:ph type="body" sz="quarter" idx="11" hasCustomPrompt="1"/>
          </p:nvPr>
        </p:nvSpPr>
        <p:spPr>
          <a:xfrm>
            <a:off x="561845" y="1091205"/>
            <a:ext cx="6629400" cy="837214"/>
          </a:xfrm>
          <a:prstGeom prst="rect">
            <a:avLst/>
          </a:prstGeom>
        </p:spPr>
        <p:txBody>
          <a:bodyPr/>
          <a:lstStyle>
            <a:lvl1pPr>
              <a:defRPr sz="4400">
                <a:solidFill>
                  <a:srgbClr val="AB2472"/>
                </a:solidFill>
                <a:latin typeface="Century Gothic" charset="0"/>
                <a:ea typeface="Century Gothic" charset="0"/>
                <a:cs typeface="Century Gothic" charset="0"/>
              </a:defRPr>
            </a:lvl1pPr>
          </a:lstStyle>
          <a:p>
            <a:pPr lvl="0"/>
            <a:r>
              <a:rPr lang="en-US" dirty="0"/>
              <a:t>Subtitle goes here</a:t>
            </a:r>
          </a:p>
        </p:txBody>
      </p:sp>
    </p:spTree>
    <p:extLst>
      <p:ext uri="{BB962C8B-B14F-4D97-AF65-F5344CB8AC3E}">
        <p14:creationId xmlns:p14="http://schemas.microsoft.com/office/powerpoint/2010/main" val="28353580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and Text 2">
    <p:bg>
      <p:bgPr>
        <a:solidFill>
          <a:schemeClr val="bg1"/>
        </a:solidFill>
        <a:effectLst/>
      </p:bgPr>
    </p:bg>
    <p:spTree>
      <p:nvGrpSpPr>
        <p:cNvPr id="1" name=""/>
        <p:cNvGrpSpPr/>
        <p:nvPr/>
      </p:nvGrpSpPr>
      <p:grpSpPr>
        <a:xfrm>
          <a:off x="0" y="0"/>
          <a:ext cx="0" cy="0"/>
          <a:chOff x="0" y="0"/>
          <a:chExt cx="0" cy="0"/>
        </a:xfrm>
      </p:grpSpPr>
      <p:sp>
        <p:nvSpPr>
          <p:cNvPr id="7"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 Placeholder 4"/>
          <p:cNvSpPr>
            <a:spLocks noGrp="1"/>
          </p:cNvSpPr>
          <p:nvPr>
            <p:ph type="body" sz="quarter" idx="12" hasCustomPrompt="1"/>
          </p:nvPr>
        </p:nvSpPr>
        <p:spPr>
          <a:xfrm>
            <a:off x="561845" y="2819400"/>
            <a:ext cx="6818809" cy="2857500"/>
          </a:xfrm>
          <a:prstGeom prst="rect">
            <a:avLst/>
          </a:prstGeom>
        </p:spPr>
        <p:txBody>
          <a:bodyPr/>
          <a:lstStyle>
            <a:lvl1pPr>
              <a:defRPr sz="2800">
                <a:solidFill>
                  <a:schemeClr val="tx1"/>
                </a:solidFill>
                <a:latin typeface="Century Gothic" charset="0"/>
                <a:ea typeface="Century Gothic" charset="0"/>
                <a:cs typeface="Century Gothic" charset="0"/>
              </a:defRPr>
            </a:lvl1pPr>
            <a:lvl2pPr marL="800100" indent="-342900">
              <a:buFont typeface="Arial" panose="020B0604020202020204" pitchFamily="34" charset="0"/>
              <a:buChar char="•"/>
              <a:defRPr sz="2400" baseline="0">
                <a:latin typeface="Century Gothic" charset="0"/>
                <a:ea typeface="Century Gothic" charset="0"/>
                <a:cs typeface="Century Gothic" charset="0"/>
              </a:defRPr>
            </a:lvl2pPr>
            <a:lvl3pPr marL="1200150" indent="-285750">
              <a:buFont typeface="Arial" panose="020B0604020202020204" pitchFamily="34" charset="0"/>
              <a:buChar char="•"/>
              <a:defRPr>
                <a:latin typeface="Century Gothic" charset="0"/>
                <a:ea typeface="Century Gothic" charset="0"/>
                <a:cs typeface="Century Gothic" charset="0"/>
              </a:defRPr>
            </a:lvl3pPr>
          </a:lstStyle>
          <a:p>
            <a:pPr lvl="0"/>
            <a:r>
              <a:rPr lang="en-US" dirty="0"/>
              <a:t>Point number 1</a:t>
            </a:r>
          </a:p>
          <a:p>
            <a:pPr lvl="1"/>
            <a:r>
              <a:rPr lang="en-US" dirty="0"/>
              <a:t>Information about point number 1</a:t>
            </a:r>
          </a:p>
          <a:p>
            <a:pPr lvl="2"/>
            <a:r>
              <a:rPr lang="en-US" dirty="0"/>
              <a:t>Information about point number 1</a:t>
            </a:r>
            <a:br>
              <a:rPr lang="en-US" dirty="0"/>
            </a:br>
            <a:endParaRPr lang="en-US" dirty="0"/>
          </a:p>
          <a:p>
            <a:pPr lvl="0"/>
            <a:r>
              <a:rPr lang="en-US" dirty="0"/>
              <a:t>Point number 2</a:t>
            </a:r>
          </a:p>
          <a:p>
            <a:pPr lvl="1"/>
            <a:r>
              <a:rPr lang="en-US" dirty="0"/>
              <a:t>Information about point number 2</a:t>
            </a:r>
          </a:p>
          <a:p>
            <a:pPr lvl="2"/>
            <a:r>
              <a:rPr lang="en-US" dirty="0"/>
              <a:t>Information about point number 2</a:t>
            </a:r>
          </a:p>
          <a:p>
            <a:pPr lvl="2"/>
            <a:endParaRPr lang="en-US" dirty="0"/>
          </a:p>
        </p:txBody>
      </p:sp>
      <p:sp>
        <p:nvSpPr>
          <p:cNvPr id="8" name="Title 11"/>
          <p:cNvSpPr>
            <a:spLocks noGrp="1"/>
          </p:cNvSpPr>
          <p:nvPr>
            <p:ph type="title" hasCustomPrompt="1"/>
          </p:nvPr>
        </p:nvSpPr>
        <p:spPr>
          <a:xfrm>
            <a:off x="561845" y="366812"/>
            <a:ext cx="8724024" cy="1143000"/>
          </a:xfrm>
          <a:prstGeom prst="rect">
            <a:avLst/>
          </a:prstGeom>
        </p:spPr>
        <p:txBody>
          <a:bodyPr/>
          <a:lstStyle>
            <a:lvl1pPr>
              <a:defRPr sz="4800" b="1">
                <a:solidFill>
                  <a:schemeClr val="bg1">
                    <a:lumMod val="85000"/>
                  </a:schemeClr>
                </a:solidFill>
                <a:latin typeface="Century Gothic" charset="0"/>
                <a:ea typeface="Century Gothic" charset="0"/>
                <a:cs typeface="Century Gothic" charset="0"/>
              </a:defRPr>
            </a:lvl1pPr>
          </a:lstStyle>
          <a:p>
            <a:r>
              <a:rPr lang="en-US" dirty="0"/>
              <a:t>Headline goes here</a:t>
            </a:r>
            <a:br>
              <a:rPr lang="en-US" dirty="0"/>
            </a:br>
            <a:endParaRPr lang="en-US" dirty="0"/>
          </a:p>
        </p:txBody>
      </p:sp>
      <p:sp>
        <p:nvSpPr>
          <p:cNvPr id="10" name="Text Placeholder 24"/>
          <p:cNvSpPr>
            <a:spLocks noGrp="1"/>
          </p:cNvSpPr>
          <p:nvPr>
            <p:ph type="body" sz="quarter" idx="11" hasCustomPrompt="1"/>
          </p:nvPr>
        </p:nvSpPr>
        <p:spPr>
          <a:xfrm>
            <a:off x="561845" y="1091205"/>
            <a:ext cx="6629400" cy="837214"/>
          </a:xfrm>
          <a:prstGeom prst="rect">
            <a:avLst/>
          </a:prstGeom>
        </p:spPr>
        <p:txBody>
          <a:bodyPr/>
          <a:lstStyle>
            <a:lvl1pPr>
              <a:defRPr sz="4400">
                <a:solidFill>
                  <a:srgbClr val="AB2472"/>
                </a:solidFill>
                <a:latin typeface="Century Gothic" charset="0"/>
                <a:ea typeface="Century Gothic" charset="0"/>
                <a:cs typeface="Century Gothic" charset="0"/>
              </a:defRPr>
            </a:lvl1pPr>
          </a:lstStyle>
          <a:p>
            <a:pPr lvl="0"/>
            <a:r>
              <a:rPr lang="en-US" dirty="0"/>
              <a:t>Subtitle goes here</a:t>
            </a:r>
          </a:p>
        </p:txBody>
      </p:sp>
    </p:spTree>
    <p:extLst>
      <p:ext uri="{BB962C8B-B14F-4D97-AF65-F5344CB8AC3E}">
        <p14:creationId xmlns:p14="http://schemas.microsoft.com/office/powerpoint/2010/main" val="1126010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and 2 Graphics">
    <p:bg>
      <p:bgPr>
        <a:solidFill>
          <a:schemeClr val="bg1"/>
        </a:solidFill>
        <a:effectLst/>
      </p:bgPr>
    </p:bg>
    <p:spTree>
      <p:nvGrpSpPr>
        <p:cNvPr id="1" name=""/>
        <p:cNvGrpSpPr/>
        <p:nvPr/>
      </p:nvGrpSpPr>
      <p:grpSpPr>
        <a:xfrm>
          <a:off x="0" y="0"/>
          <a:ext cx="0" cy="0"/>
          <a:chOff x="0" y="0"/>
          <a:chExt cx="0" cy="0"/>
        </a:xfrm>
      </p:grpSpPr>
      <p:sp>
        <p:nvSpPr>
          <p:cNvPr id="8"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Picture Placeholder 3"/>
          <p:cNvSpPr>
            <a:spLocks noGrp="1"/>
          </p:cNvSpPr>
          <p:nvPr>
            <p:ph type="pic" sz="quarter" idx="12"/>
          </p:nvPr>
        </p:nvSpPr>
        <p:spPr>
          <a:xfrm>
            <a:off x="685800" y="2971800"/>
            <a:ext cx="4038600" cy="3962400"/>
          </a:xfrm>
          <a:prstGeom prst="rect">
            <a:avLst/>
          </a:prstGeom>
        </p:spPr>
        <p:txBody>
          <a:bodyPr/>
          <a:lstStyle/>
          <a:p>
            <a:r>
              <a:rPr lang="en-US"/>
              <a:t>Drag picture to placeholder or click icon to add</a:t>
            </a:r>
          </a:p>
        </p:txBody>
      </p:sp>
      <p:sp>
        <p:nvSpPr>
          <p:cNvPr id="7" name="Picture Placeholder 6"/>
          <p:cNvSpPr>
            <a:spLocks noGrp="1"/>
          </p:cNvSpPr>
          <p:nvPr>
            <p:ph type="pic" sz="quarter" idx="13"/>
          </p:nvPr>
        </p:nvSpPr>
        <p:spPr>
          <a:xfrm>
            <a:off x="5017477" y="2971800"/>
            <a:ext cx="4191000" cy="3962400"/>
          </a:xfrm>
          <a:prstGeom prst="rect">
            <a:avLst/>
          </a:prstGeom>
        </p:spPr>
        <p:txBody>
          <a:bodyPr/>
          <a:lstStyle/>
          <a:p>
            <a:r>
              <a:rPr lang="en-US"/>
              <a:t>Drag picture to placeholder or click icon to add</a:t>
            </a:r>
          </a:p>
        </p:txBody>
      </p:sp>
      <p:sp>
        <p:nvSpPr>
          <p:cNvPr id="10" name="Title 11"/>
          <p:cNvSpPr>
            <a:spLocks noGrp="1"/>
          </p:cNvSpPr>
          <p:nvPr>
            <p:ph type="title" hasCustomPrompt="1"/>
          </p:nvPr>
        </p:nvSpPr>
        <p:spPr>
          <a:xfrm>
            <a:off x="561845" y="366812"/>
            <a:ext cx="8724024" cy="1143000"/>
          </a:xfrm>
          <a:prstGeom prst="rect">
            <a:avLst/>
          </a:prstGeom>
        </p:spPr>
        <p:txBody>
          <a:bodyPr/>
          <a:lstStyle>
            <a:lvl1pPr>
              <a:defRPr sz="4800" b="1">
                <a:solidFill>
                  <a:schemeClr val="bg1">
                    <a:lumMod val="85000"/>
                  </a:schemeClr>
                </a:solidFill>
                <a:latin typeface="Century Gothic" charset="0"/>
                <a:ea typeface="Century Gothic" charset="0"/>
                <a:cs typeface="Century Gothic" charset="0"/>
              </a:defRPr>
            </a:lvl1pPr>
          </a:lstStyle>
          <a:p>
            <a:r>
              <a:rPr lang="en-US" dirty="0"/>
              <a:t>Headline goes here</a:t>
            </a:r>
            <a:br>
              <a:rPr lang="en-US" dirty="0"/>
            </a:br>
            <a:endParaRPr lang="en-US" dirty="0"/>
          </a:p>
        </p:txBody>
      </p:sp>
      <p:sp>
        <p:nvSpPr>
          <p:cNvPr id="11" name="Text Placeholder 24"/>
          <p:cNvSpPr>
            <a:spLocks noGrp="1"/>
          </p:cNvSpPr>
          <p:nvPr>
            <p:ph type="body" sz="quarter" idx="11" hasCustomPrompt="1"/>
          </p:nvPr>
        </p:nvSpPr>
        <p:spPr>
          <a:xfrm>
            <a:off x="561845" y="1091205"/>
            <a:ext cx="6629400" cy="837214"/>
          </a:xfrm>
          <a:prstGeom prst="rect">
            <a:avLst/>
          </a:prstGeom>
        </p:spPr>
        <p:txBody>
          <a:bodyPr/>
          <a:lstStyle>
            <a:lvl1pPr>
              <a:defRPr sz="4400">
                <a:solidFill>
                  <a:srgbClr val="AB2472"/>
                </a:solidFill>
                <a:latin typeface="Century Gothic" charset="0"/>
                <a:ea typeface="Century Gothic" charset="0"/>
                <a:cs typeface="Century Gothic" charset="0"/>
              </a:defRPr>
            </a:lvl1pPr>
          </a:lstStyle>
          <a:p>
            <a:pPr lvl="0"/>
            <a:r>
              <a:rPr lang="en-US" dirty="0"/>
              <a:t>Subtitle goes here</a:t>
            </a:r>
          </a:p>
        </p:txBody>
      </p:sp>
    </p:spTree>
    <p:extLst>
      <p:ext uri="{BB962C8B-B14F-4D97-AF65-F5344CB8AC3E}">
        <p14:creationId xmlns:p14="http://schemas.microsoft.com/office/powerpoint/2010/main" val="775123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ext and Graphic">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Text Placeholder 2"/>
          <p:cNvSpPr>
            <a:spLocks noGrp="1"/>
          </p:cNvSpPr>
          <p:nvPr>
            <p:ph type="body" sz="quarter" idx="11" hasCustomPrompt="1"/>
          </p:nvPr>
        </p:nvSpPr>
        <p:spPr>
          <a:xfrm>
            <a:off x="533400" y="1143000"/>
            <a:ext cx="6593784" cy="868229"/>
          </a:xfrm>
          <a:prstGeom prst="rect">
            <a:avLst/>
          </a:prstGeom>
        </p:spPr>
        <p:txBody>
          <a:bodyPr/>
          <a:lstStyle>
            <a:lvl1pPr>
              <a:defRPr sz="4400" baseline="0">
                <a:solidFill>
                  <a:srgbClr val="AB2472"/>
                </a:solidFill>
                <a:latin typeface="Century Gothic" charset="0"/>
                <a:ea typeface="Century Gothic" charset="0"/>
                <a:cs typeface="Century Gothic" charset="0"/>
              </a:defRPr>
            </a:lvl1pPr>
          </a:lstStyle>
          <a:p>
            <a:pPr lvl="0"/>
            <a:r>
              <a:rPr lang="en-US" dirty="0"/>
              <a:t>Title for art goes here</a:t>
            </a:r>
          </a:p>
        </p:txBody>
      </p:sp>
      <p:sp>
        <p:nvSpPr>
          <p:cNvPr id="7" name="Picture Placeholder 6"/>
          <p:cNvSpPr>
            <a:spLocks noGrp="1"/>
          </p:cNvSpPr>
          <p:nvPr>
            <p:ph type="pic" sz="quarter" idx="13"/>
          </p:nvPr>
        </p:nvSpPr>
        <p:spPr>
          <a:xfrm>
            <a:off x="5181600" y="2362200"/>
            <a:ext cx="4191000" cy="3962400"/>
          </a:xfrm>
          <a:prstGeom prst="rect">
            <a:avLst/>
          </a:prstGeom>
        </p:spPr>
        <p:txBody>
          <a:bodyPr/>
          <a:lstStyle/>
          <a:p>
            <a:r>
              <a:rPr lang="en-US"/>
              <a:t>Drag picture to placeholder or click icon to add</a:t>
            </a:r>
          </a:p>
        </p:txBody>
      </p:sp>
      <p:sp>
        <p:nvSpPr>
          <p:cNvPr id="5" name="Text Placeholder 4"/>
          <p:cNvSpPr>
            <a:spLocks noGrp="1"/>
          </p:cNvSpPr>
          <p:nvPr>
            <p:ph type="body" sz="quarter" idx="14" hasCustomPrompt="1"/>
          </p:nvPr>
        </p:nvSpPr>
        <p:spPr>
          <a:xfrm>
            <a:off x="533400" y="2362200"/>
            <a:ext cx="4267200" cy="4648200"/>
          </a:xfrm>
          <a:prstGeom prst="rect">
            <a:avLst/>
          </a:prstGeom>
        </p:spPr>
        <p:txBody>
          <a:bodyPr/>
          <a:lstStyle>
            <a:lvl1pPr>
              <a:defRPr sz="2800">
                <a:latin typeface="Century Gothic" charset="0"/>
                <a:ea typeface="Century Gothic" charset="0"/>
                <a:cs typeface="Century Gothic" charset="0"/>
              </a:defRPr>
            </a:lvl1pPr>
            <a:lvl2pPr marL="800100" indent="-342900">
              <a:buFont typeface="Arial" panose="020B0604020202020204" pitchFamily="34" charset="0"/>
              <a:buChar char="•"/>
              <a:defRPr sz="2000">
                <a:latin typeface="Century Gothic" charset="0"/>
                <a:ea typeface="Century Gothic" charset="0"/>
                <a:cs typeface="Century Gothic" charset="0"/>
              </a:defRPr>
            </a:lvl2pPr>
            <a:lvl3pPr marL="1200150" indent="-285750">
              <a:buFont typeface="Arial" panose="020B0604020202020204" pitchFamily="34" charset="0"/>
              <a:buChar char="•"/>
              <a:defRPr>
                <a:latin typeface="Century Gothic" charset="0"/>
                <a:ea typeface="Century Gothic" charset="0"/>
                <a:cs typeface="Century Gothic" charset="0"/>
              </a:defRPr>
            </a:lvl3pPr>
            <a:lvl4pPr marL="1657350" indent="-285750">
              <a:buFont typeface="Arial" panose="020B0604020202020204" pitchFamily="34" charset="0"/>
              <a:buChar char="•"/>
              <a:defRPr>
                <a:latin typeface="Century Gothic" charset="0"/>
                <a:ea typeface="Century Gothic" charset="0"/>
                <a:cs typeface="Century Gothic" charset="0"/>
              </a:defRPr>
            </a:lvl4pPr>
            <a:lvl5pPr marL="2114550" indent="-285750">
              <a:buFont typeface="Arial" panose="020B0604020202020204" pitchFamily="34" charset="0"/>
              <a:buChar char="•"/>
              <a:defRPr>
                <a:latin typeface="Century Gothic" charset="0"/>
                <a:ea typeface="Century Gothic" charset="0"/>
                <a:cs typeface="Century Gothic" charset="0"/>
              </a:defRPr>
            </a:lvl5pPr>
          </a:lstStyle>
          <a:p>
            <a:pPr lvl="0"/>
            <a:r>
              <a:rPr lang="en-US" dirty="0"/>
              <a:t>Type text here</a:t>
            </a:r>
          </a:p>
          <a:p>
            <a:pPr lvl="1"/>
            <a:r>
              <a:rPr lang="en-US" dirty="0"/>
              <a:t>Type text here</a:t>
            </a:r>
          </a:p>
          <a:p>
            <a:pPr lvl="2"/>
            <a:r>
              <a:rPr lang="en-US" dirty="0"/>
              <a:t>Third level</a:t>
            </a:r>
          </a:p>
          <a:p>
            <a:pPr lvl="3"/>
            <a:r>
              <a:rPr lang="en-US" dirty="0"/>
              <a:t>Fourth level</a:t>
            </a:r>
          </a:p>
          <a:p>
            <a:pPr lvl="4"/>
            <a:r>
              <a:rPr lang="en-US" dirty="0"/>
              <a:t>Fifth level</a:t>
            </a:r>
          </a:p>
        </p:txBody>
      </p:sp>
      <p:sp>
        <p:nvSpPr>
          <p:cNvPr id="8"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Tree>
    <p:extLst>
      <p:ext uri="{BB962C8B-B14F-4D97-AF65-F5344CB8AC3E}">
        <p14:creationId xmlns:p14="http://schemas.microsoft.com/office/powerpoint/2010/main" val="3042264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Large Graphic">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Text Placeholder 2"/>
          <p:cNvSpPr>
            <a:spLocks noGrp="1"/>
          </p:cNvSpPr>
          <p:nvPr>
            <p:ph type="body" sz="quarter" idx="11" hasCustomPrompt="1"/>
          </p:nvPr>
        </p:nvSpPr>
        <p:spPr>
          <a:xfrm>
            <a:off x="533400" y="1189171"/>
            <a:ext cx="6629400" cy="868229"/>
          </a:xfrm>
          <a:prstGeom prst="rect">
            <a:avLst/>
          </a:prstGeom>
        </p:spPr>
        <p:txBody>
          <a:bodyPr/>
          <a:lstStyle>
            <a:lvl1pPr>
              <a:defRPr sz="4400" baseline="0">
                <a:solidFill>
                  <a:srgbClr val="AB2472"/>
                </a:solidFill>
                <a:latin typeface="Century Gothic" charset="0"/>
                <a:ea typeface="Century Gothic" charset="0"/>
                <a:cs typeface="Century Gothic" charset="0"/>
              </a:defRPr>
            </a:lvl1pPr>
          </a:lstStyle>
          <a:p>
            <a:pPr lvl="0"/>
            <a:r>
              <a:rPr lang="en-US" dirty="0"/>
              <a:t>Title for chart goes here</a:t>
            </a:r>
          </a:p>
        </p:txBody>
      </p:sp>
      <p:sp>
        <p:nvSpPr>
          <p:cNvPr id="5" name="Picture Placeholder 4"/>
          <p:cNvSpPr>
            <a:spLocks noGrp="1"/>
          </p:cNvSpPr>
          <p:nvPr>
            <p:ph type="pic" sz="quarter" idx="12"/>
          </p:nvPr>
        </p:nvSpPr>
        <p:spPr>
          <a:xfrm>
            <a:off x="543732" y="2354394"/>
            <a:ext cx="8991600" cy="4800600"/>
          </a:xfrm>
          <a:prstGeom prst="rect">
            <a:avLst/>
          </a:prstGeom>
        </p:spPr>
        <p:txBody>
          <a:bodyPr/>
          <a:lstStyle/>
          <a:p>
            <a:r>
              <a:rPr lang="en-US"/>
              <a:t>Drag picture to placeholder or click icon to add</a:t>
            </a:r>
          </a:p>
        </p:txBody>
      </p:sp>
      <p:sp>
        <p:nvSpPr>
          <p:cNvPr id="6"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Tree>
    <p:extLst>
      <p:ext uri="{BB962C8B-B14F-4D97-AF65-F5344CB8AC3E}">
        <p14:creationId xmlns:p14="http://schemas.microsoft.com/office/powerpoint/2010/main" val="611817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 preserve="1">
  <p:cSld name="Final Slide">
    <p:bg>
      <p:bgPr>
        <a:solidFill>
          <a:schemeClr val="bg1"/>
        </a:solidFill>
        <a:effectLst/>
      </p:bgPr>
    </p:bg>
    <p:spTree>
      <p:nvGrpSpPr>
        <p:cNvPr id="1" name=""/>
        <p:cNvGrpSpPr/>
        <p:nvPr/>
      </p:nvGrpSpPr>
      <p:grpSpPr>
        <a:xfrm>
          <a:off x="0" y="0"/>
          <a:ext cx="0" cy="0"/>
          <a:chOff x="0" y="0"/>
          <a:chExt cx="0" cy="0"/>
        </a:xfrm>
      </p:grpSpPr>
      <p:sp>
        <p:nvSpPr>
          <p:cNvPr id="17" name="bk object 17"/>
          <p:cNvSpPr/>
          <p:nvPr/>
        </p:nvSpPr>
        <p:spPr>
          <a:xfrm>
            <a:off x="1523" y="0"/>
            <a:ext cx="0" cy="1386840"/>
          </a:xfrm>
          <a:custGeom>
            <a:avLst/>
            <a:gdLst/>
            <a:ahLst/>
            <a:cxnLst/>
            <a:rect l="l" t="t" r="r" b="b"/>
            <a:pathLst>
              <a:path h="1386840">
                <a:moveTo>
                  <a:pt x="0" y="0"/>
                </a:moveTo>
                <a:lnTo>
                  <a:pt x="0" y="1386839"/>
                </a:lnTo>
              </a:path>
            </a:pathLst>
          </a:custGeom>
          <a:ln w="4318">
            <a:solidFill>
              <a:srgbClr val="1E185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object 5"/>
          <p:cNvSpPr/>
          <p:nvPr userDrawn="1"/>
        </p:nvSpPr>
        <p:spPr>
          <a:xfrm>
            <a:off x="0" y="0"/>
            <a:ext cx="10058400" cy="6550286"/>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9DB4BE"/>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A7BF39"/>
              </a:solidFill>
              <a:effectLst/>
              <a:uLnTx/>
              <a:uFillTx/>
              <a:latin typeface="Calibri"/>
              <a:ea typeface="+mn-ea"/>
              <a:cs typeface="+mn-cs"/>
            </a:endParaRPr>
          </a:p>
        </p:txBody>
      </p:sp>
      <p:sp>
        <p:nvSpPr>
          <p:cNvPr id="5" name="Rectangle 4"/>
          <p:cNvSpPr/>
          <p:nvPr userDrawn="1"/>
        </p:nvSpPr>
        <p:spPr>
          <a:xfrm>
            <a:off x="478245" y="1877965"/>
            <a:ext cx="9067800" cy="398352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0" normalizeH="0" baseline="0" noProof="0" dirty="0">
                <a:ln>
                  <a:noFill/>
                </a:ln>
                <a:solidFill>
                  <a:prstClr val="white"/>
                </a:solidFill>
                <a:effectLst/>
                <a:uLnTx/>
                <a:uFillTx/>
                <a:latin typeface="Century Gothic" charset="0"/>
                <a:ea typeface="Century Gothic" charset="0"/>
                <a:cs typeface="Century Gothic" charset="0"/>
              </a:rPr>
              <a:t>This presentation was produced with the support of the United States Agency for International Development (USAID) under the terms of MEASURE Evaluation cooperative agreement </a:t>
            </a:r>
            <a:br>
              <a:rPr kumimoji="0" lang="en-US" sz="2400" b="0" i="0" u="none" strike="noStrike" kern="1200" cap="none" spc="-50" normalizeH="0" baseline="0" noProof="0" dirty="0">
                <a:ln>
                  <a:noFill/>
                </a:ln>
                <a:solidFill>
                  <a:prstClr val="white"/>
                </a:solidFill>
                <a:effectLst/>
                <a:uLnTx/>
                <a:uFillTx/>
                <a:latin typeface="Century Gothic" charset="0"/>
                <a:ea typeface="Century Gothic" charset="0"/>
                <a:cs typeface="Century Gothic" charset="0"/>
              </a:rPr>
            </a:br>
            <a:r>
              <a:rPr kumimoji="0" lang="en-US" sz="2400" b="0" i="0" u="none" strike="noStrike" kern="1200" cap="none" spc="-50" normalizeH="0" baseline="0" noProof="0" dirty="0">
                <a:ln>
                  <a:noFill/>
                </a:ln>
                <a:solidFill>
                  <a:prstClr val="white"/>
                </a:solidFill>
                <a:effectLst/>
                <a:uLnTx/>
                <a:uFillTx/>
                <a:latin typeface="Century Gothic" charset="0"/>
                <a:ea typeface="Century Gothic" charset="0"/>
                <a:cs typeface="Century Gothic" charset="0"/>
              </a:rPr>
              <a:t>AID-OAA-L-14-00004. MEASURE Evaluation is implemented by the Carolina Population Center, University of North Carolina at Chapel Hill in partnership with ICF International; John Snow, Inc.; Management Sciences for Health; Palladium; and Tulane University. Views expressed are not necessarily those of USAID or the United States government. </a:t>
            </a:r>
          </a:p>
          <a:p>
            <a:pPr marL="12700" marR="819150" lvl="0" indent="0" algn="l" defTabSz="914400" rtl="0" eaLnBrk="1" fontAlgn="auto" latinLnBrk="0" hangingPunct="1">
              <a:lnSpc>
                <a:spcPts val="52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B1533"/>
                </a:solidFill>
                <a:effectLst/>
                <a:uLnTx/>
                <a:uFillTx/>
                <a:latin typeface="Century Gothic" charset="0"/>
                <a:ea typeface="Century Gothic" charset="0"/>
                <a:cs typeface="Century Gothic" charset="0"/>
              </a:rPr>
              <a:t>www.measureevaluation.org</a:t>
            </a:r>
          </a:p>
        </p:txBody>
      </p:sp>
      <p:sp>
        <p:nvSpPr>
          <p:cNvPr id="7" name="Rectangle 1"/>
          <p:cNvSpPr>
            <a:spLocks noChangeArrowheads="1"/>
          </p:cNvSpPr>
          <p:nvPr userDrawn="1"/>
        </p:nvSpPr>
        <p:spPr bwMode="auto">
          <a:xfrm>
            <a:off x="-762000" y="728269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fr-FR"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15" name="object 3"/>
          <p:cNvSpPr/>
          <p:nvPr userDrawn="1"/>
        </p:nvSpPr>
        <p:spPr>
          <a:xfrm>
            <a:off x="0" y="-1"/>
            <a:ext cx="10058400" cy="1189172"/>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grpSp>
        <p:nvGrpSpPr>
          <p:cNvPr id="9" name="Group 8">
            <a:extLst>
              <a:ext uri="{FF2B5EF4-FFF2-40B4-BE49-F238E27FC236}">
                <a16:creationId xmlns:a16="http://schemas.microsoft.com/office/drawing/2014/main" id="{BECF8B2E-0BB5-4EE2-9646-38F97A0AB7A8}"/>
              </a:ext>
            </a:extLst>
          </p:cNvPr>
          <p:cNvGrpSpPr/>
          <p:nvPr userDrawn="1"/>
        </p:nvGrpSpPr>
        <p:grpSpPr>
          <a:xfrm>
            <a:off x="2818311" y="6609675"/>
            <a:ext cx="4421777" cy="1135016"/>
            <a:chOff x="4800600" y="6553200"/>
            <a:chExt cx="4421777" cy="1135016"/>
          </a:xfrm>
        </p:grpSpPr>
        <p:pic>
          <p:nvPicPr>
            <p:cNvPr id="12" name="Picture 11">
              <a:extLst>
                <a:ext uri="{FF2B5EF4-FFF2-40B4-BE49-F238E27FC236}">
                  <a16:creationId xmlns:a16="http://schemas.microsoft.com/office/drawing/2014/main" id="{3AC1B034-320D-42BE-90A7-1BB594FC4184}"/>
                </a:ext>
              </a:extLst>
            </p:cNvPr>
            <p:cNvPicPr>
              <a:picLocks noChangeAspect="1"/>
            </p:cNvPicPr>
            <p:nvPr/>
          </p:nvPicPr>
          <p:blipFill rotWithShape="1">
            <a:blip r:embed="rId2">
              <a:extLst>
                <a:ext uri="{28A0092B-C50C-407E-A947-70E740481C1C}">
                  <a14:useLocalDpi xmlns:a14="http://schemas.microsoft.com/office/drawing/2010/main" val="0"/>
                </a:ext>
              </a:extLst>
            </a:blip>
            <a:srcRect l="40134" r="30233" b="23721"/>
            <a:stretch/>
          </p:blipFill>
          <p:spPr>
            <a:xfrm>
              <a:off x="8153400" y="6592712"/>
              <a:ext cx="1068977" cy="990600"/>
            </a:xfrm>
            <a:prstGeom prst="rect">
              <a:avLst/>
            </a:prstGeom>
          </p:spPr>
        </p:pic>
        <p:pic>
          <p:nvPicPr>
            <p:cNvPr id="13" name="Picture 12">
              <a:extLst>
                <a:ext uri="{FF2B5EF4-FFF2-40B4-BE49-F238E27FC236}">
                  <a16:creationId xmlns:a16="http://schemas.microsoft.com/office/drawing/2014/main" id="{4F31EFFB-DB15-4E55-A1C9-9B88951545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0600" y="6553200"/>
              <a:ext cx="1327504" cy="1135016"/>
            </a:xfrm>
            <a:prstGeom prst="rect">
              <a:avLst/>
            </a:prstGeom>
          </p:spPr>
        </p:pic>
        <p:pic>
          <p:nvPicPr>
            <p:cNvPr id="14" name="Picture 13">
              <a:extLst>
                <a:ext uri="{FF2B5EF4-FFF2-40B4-BE49-F238E27FC236}">
                  <a16:creationId xmlns:a16="http://schemas.microsoft.com/office/drawing/2014/main" id="{4B6B91B8-276D-4BBE-B13B-AF6900E42BF5}"/>
                </a:ext>
              </a:extLst>
            </p:cNvPr>
            <p:cNvPicPr>
              <a:picLocks noChangeAspect="1"/>
            </p:cNvPicPr>
            <p:nvPr/>
          </p:nvPicPr>
          <p:blipFill>
            <a:blip r:embed="rId4"/>
            <a:stretch>
              <a:fillRect/>
            </a:stretch>
          </p:blipFill>
          <p:spPr>
            <a:xfrm>
              <a:off x="6329913" y="6688689"/>
              <a:ext cx="1329043" cy="798645"/>
            </a:xfrm>
            <a:prstGeom prst="rect">
              <a:avLst/>
            </a:prstGeom>
          </p:spPr>
        </p:pic>
      </p:grpSp>
    </p:spTree>
    <p:extLst>
      <p:ext uri="{BB962C8B-B14F-4D97-AF65-F5344CB8AC3E}">
        <p14:creationId xmlns:p14="http://schemas.microsoft.com/office/powerpoint/2010/main" val="3696379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9876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Blank Slide">
    <p:spTree>
      <p:nvGrpSpPr>
        <p:cNvPr id="1" name=""/>
        <p:cNvGrpSpPr/>
        <p:nvPr/>
      </p:nvGrpSpPr>
      <p:grpSpPr>
        <a:xfrm>
          <a:off x="0" y="0"/>
          <a:ext cx="0" cy="0"/>
          <a:chOff x="0" y="0"/>
          <a:chExt cx="0" cy="0"/>
        </a:xfrm>
      </p:grpSpPr>
      <p:sp>
        <p:nvSpPr>
          <p:cNvPr id="2" name="object 5">
            <a:extLst>
              <a:ext uri="{FF2B5EF4-FFF2-40B4-BE49-F238E27FC236}">
                <a16:creationId xmlns:a16="http://schemas.microsoft.com/office/drawing/2014/main" id="{AD5230C5-C258-42B5-BB55-1BE00245572C}"/>
              </a:ext>
            </a:extLst>
          </p:cNvPr>
          <p:cNvSpPr/>
          <p:nvPr userDrawn="1"/>
        </p:nvSpPr>
        <p:spPr>
          <a:xfrm>
            <a:off x="0" y="0"/>
            <a:ext cx="10058400" cy="7772400"/>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9DB4BE"/>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A7BF39"/>
              </a:solidFill>
              <a:effectLst/>
              <a:uLnTx/>
              <a:uFillTx/>
              <a:latin typeface="Calibri"/>
              <a:ea typeface="+mn-ea"/>
              <a:cs typeface="+mn-cs"/>
            </a:endParaRPr>
          </a:p>
        </p:txBody>
      </p:sp>
    </p:spTree>
    <p:extLst>
      <p:ext uri="{BB962C8B-B14F-4D97-AF65-F5344CB8AC3E}">
        <p14:creationId xmlns:p14="http://schemas.microsoft.com/office/powerpoint/2010/main" val="1482055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object 3"/>
          <p:cNvSpPr/>
          <p:nvPr userDrawn="1"/>
        </p:nvSpPr>
        <p:spPr>
          <a:xfrm>
            <a:off x="0" y="-1"/>
            <a:ext cx="10058400" cy="1219201"/>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2B153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Futura Lt BT" panose="020B0402020204020303" pitchFamily="34" charset="0"/>
              <a:ea typeface="+mn-ea"/>
              <a:cs typeface="+mn-cs"/>
            </a:endParaRPr>
          </a:p>
        </p:txBody>
      </p:sp>
    </p:spTree>
    <p:extLst>
      <p:ext uri="{BB962C8B-B14F-4D97-AF65-F5344CB8AC3E}">
        <p14:creationId xmlns:p14="http://schemas.microsoft.com/office/powerpoint/2010/main" val="37185088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Lst>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bodyStyle>
    <p:other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microsoft.com/office/2007/relationships/hdphoto" Target="../media/hdphoto2.wdp"/></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p:cNvSpPr>
            <a:spLocks noChangeArrowheads="1"/>
          </p:cNvSpPr>
          <p:nvPr/>
        </p:nvSpPr>
        <p:spPr bwMode="auto">
          <a:xfrm>
            <a:off x="-762000" y="728269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fr-FR" altLang="en-US"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7" name="Rectangle 2"/>
          <p:cNvSpPr>
            <a:spLocks noChangeArrowheads="1"/>
          </p:cNvSpPr>
          <p:nvPr/>
        </p:nvSpPr>
        <p:spPr bwMode="auto">
          <a:xfrm>
            <a:off x="-3620356" y="698506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fr-FR" altLang="en-US"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4" name="object 9"/>
          <p:cNvSpPr txBox="1"/>
          <p:nvPr/>
        </p:nvSpPr>
        <p:spPr>
          <a:xfrm>
            <a:off x="5943600" y="3569972"/>
            <a:ext cx="3657600" cy="2632708"/>
          </a:xfrm>
          <a:prstGeom prst="rect">
            <a:avLst/>
          </a:prstGeom>
        </p:spPr>
        <p:txBody>
          <a:bodyPr vert="horz" wrap="square" lIns="0" tIns="0" rIns="0" bIns="0" rtlCol="0">
            <a:spAutoFit/>
          </a:bodyPr>
          <a:lstStyle/>
          <a:p>
            <a:pPr marL="0" marR="0" lvl="0" indent="0" algn="l" defTabSz="914400" rtl="0" eaLnBrk="1" fontAlgn="auto" latinLnBrk="0" hangingPunct="1">
              <a:lnSpc>
                <a:spcPct val="100000"/>
              </a:lnSpc>
              <a:spcBef>
                <a:spcPts val="45"/>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Times New Roman"/>
            </a:endParaRPr>
          </a:p>
          <a:p>
            <a:pPr marL="0" marR="0" lvl="0" indent="0" algn="l" defTabSz="914400" rtl="0" eaLnBrk="1" fontAlgn="auto" latinLnBrk="0" hangingPunct="1">
              <a:lnSpc>
                <a:spcPct val="100000"/>
              </a:lnSpc>
              <a:spcBef>
                <a:spcPts val="45"/>
              </a:spcBef>
              <a:spcAft>
                <a:spcPts val="6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Times New Roman"/>
              </a:rPr>
              <a:t>[insert date]</a:t>
            </a:r>
          </a:p>
          <a:p>
            <a:pPr marL="0" marR="0" lvl="0" indent="0" algn="l" defTabSz="914400" rtl="0" eaLnBrk="1" fontAlgn="auto" latinLnBrk="0" hangingPunct="1">
              <a:lnSpc>
                <a:spcPct val="100000"/>
              </a:lnSpc>
              <a:spcBef>
                <a:spcPts val="45"/>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Times New Roman"/>
              </a:rPr>
              <a:t>Qualitative Methods </a:t>
            </a:r>
            <a:br>
              <a:rPr kumimoji="0" lang="en-US" sz="2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Times New Roman"/>
              </a:rPr>
            </a:br>
            <a:r>
              <a:rPr kumimoji="0" lang="en-US" sz="2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Times New Roman"/>
              </a:rPr>
              <a:t>in Evaluation of Public Health Programs</a:t>
            </a: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Times New Roman"/>
              </a:rPr>
              <a:t>Session 2</a:t>
            </a:r>
            <a:endParaRPr kumimoji="0" lang="en-US" sz="2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Futura LT Pro Book"/>
            </a:endParaRPr>
          </a:p>
          <a:p>
            <a:pPr marL="12700" marR="0" lvl="0" indent="0" algn="l" defTabSz="914400" rtl="0" eaLnBrk="1" fontAlgn="auto" latinLnBrk="0" hangingPunct="1">
              <a:lnSpc>
                <a:spcPts val="22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E1860"/>
              </a:solidFill>
              <a:effectLst/>
              <a:uLnTx/>
              <a:uFillTx/>
              <a:latin typeface="Century Gothic" panose="020B0502020202020204" pitchFamily="34" charset="0"/>
              <a:ea typeface="+mn-ea"/>
              <a:cs typeface="Futura LT Pro Book"/>
            </a:endParaRPr>
          </a:p>
        </p:txBody>
      </p:sp>
      <p:sp>
        <p:nvSpPr>
          <p:cNvPr id="10" name="Rectangle 9"/>
          <p:cNvSpPr>
            <a:spLocks noChangeArrowheads="1"/>
          </p:cNvSpPr>
          <p:nvPr/>
        </p:nvSpPr>
        <p:spPr bwMode="auto">
          <a:xfrm>
            <a:off x="-549928" y="734385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fr-FR" altLang="en-US"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5" name="Title 11">
            <a:extLst>
              <a:ext uri="{FF2B5EF4-FFF2-40B4-BE49-F238E27FC236}">
                <a16:creationId xmlns:a16="http://schemas.microsoft.com/office/drawing/2014/main" id="{47167F6F-8B1A-4E5F-B5B7-52BF4FE73BA6}"/>
              </a:ext>
            </a:extLst>
          </p:cNvPr>
          <p:cNvSpPr txBox="1">
            <a:spLocks/>
          </p:cNvSpPr>
          <p:nvPr/>
        </p:nvSpPr>
        <p:spPr>
          <a:xfrm>
            <a:off x="304800" y="358870"/>
            <a:ext cx="9625015" cy="837214"/>
          </a:xfrm>
          <a:prstGeom prst="rect">
            <a:avLst/>
          </a:prstGeom>
        </p:spPr>
        <p:txBody>
          <a:bodyPr/>
          <a:lstStyle>
            <a:lvl1pPr eaLnBrk="1" hangingPunct="1">
              <a:defRPr sz="4800" b="1">
                <a:solidFill>
                  <a:schemeClr val="bg1">
                    <a:lumMod val="85000"/>
                  </a:schemeClr>
                </a:solidFill>
                <a:latin typeface="Century Gothic" charset="0"/>
                <a:ea typeface="Century Gothic" charset="0"/>
                <a:cs typeface="Century Gothic" charset="0"/>
              </a:defRPr>
            </a:lvl1pPr>
          </a:lstStyle>
          <a:p>
            <a:pPr lvl="0"/>
            <a:r>
              <a:rPr lang="en-US" sz="4400" kern="0" spc="-100" dirty="0">
                <a:solidFill>
                  <a:prstClr val="white">
                    <a:lumMod val="85000"/>
                  </a:prstClr>
                </a:solidFill>
              </a:rPr>
              <a:t>Creating and Conceptualizing  </a:t>
            </a:r>
            <a:br>
              <a:rPr kumimoji="0" lang="en-US" sz="4400" b="1" i="0" u="none" strike="noStrike" kern="0" cap="none" spc="-100" normalizeH="0" baseline="0" noProof="0" dirty="0">
                <a:ln>
                  <a:noFill/>
                </a:ln>
                <a:solidFill>
                  <a:prstClr val="white">
                    <a:lumMod val="85000"/>
                  </a:prstClr>
                </a:solidFill>
                <a:effectLst/>
                <a:uLnTx/>
                <a:uFillTx/>
                <a:latin typeface="Century Gothic" charset="0"/>
              </a:rPr>
            </a:br>
            <a:endParaRPr kumimoji="0" lang="en-US" sz="4400" b="1" i="0" u="none" strike="noStrike" kern="0" cap="none" spc="-100" normalizeH="0" baseline="0" noProof="0" dirty="0">
              <a:ln>
                <a:noFill/>
              </a:ln>
              <a:solidFill>
                <a:prstClr val="white">
                  <a:lumMod val="85000"/>
                </a:prstClr>
              </a:solidFill>
              <a:effectLst/>
              <a:uLnTx/>
              <a:uFillTx/>
              <a:latin typeface="Century Gothic" charset="0"/>
            </a:endParaRPr>
          </a:p>
        </p:txBody>
      </p:sp>
      <p:sp>
        <p:nvSpPr>
          <p:cNvPr id="16" name="Text Placeholder 24">
            <a:extLst>
              <a:ext uri="{FF2B5EF4-FFF2-40B4-BE49-F238E27FC236}">
                <a16:creationId xmlns:a16="http://schemas.microsoft.com/office/drawing/2014/main" id="{A3997288-7BF1-41B6-90F1-4397734280D9}"/>
              </a:ext>
            </a:extLst>
          </p:cNvPr>
          <p:cNvSpPr txBox="1">
            <a:spLocks/>
          </p:cNvSpPr>
          <p:nvPr/>
        </p:nvSpPr>
        <p:spPr>
          <a:xfrm>
            <a:off x="304800" y="1143986"/>
            <a:ext cx="9448800" cy="837214"/>
          </a:xfrm>
          <a:prstGeom prst="rect">
            <a:avLst/>
          </a:prstGeom>
        </p:spPr>
        <p:txBody>
          <a:bodyPr/>
          <a:lstStyle>
            <a:lvl1pPr marL="0" eaLnBrk="1" hangingPunct="1">
              <a:defRPr sz="4400">
                <a:solidFill>
                  <a:srgbClr val="AB2472"/>
                </a:solidFill>
                <a:latin typeface="Century Gothic" charset="0"/>
                <a:ea typeface="Century Gothic" charset="0"/>
                <a:cs typeface="Century Gothic" charset="0"/>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a:lstStyle>
          <a:p>
            <a:pPr lvl="0"/>
            <a:r>
              <a:rPr lang="en-US" sz="4200" kern="0" dirty="0">
                <a:solidFill>
                  <a:srgbClr val="A84282"/>
                </a:solidFill>
              </a:rPr>
              <a:t>Qualitative</a:t>
            </a:r>
            <a:r>
              <a:rPr lang="en-US" sz="4200" kern="0" dirty="0"/>
              <a:t> Evaluation Questions</a:t>
            </a:r>
          </a:p>
        </p:txBody>
      </p:sp>
      <p:pic>
        <p:nvPicPr>
          <p:cNvPr id="9" name="Picture 8">
            <a:extLst>
              <a:ext uri="{FF2B5EF4-FFF2-40B4-BE49-F238E27FC236}">
                <a16:creationId xmlns:a16="http://schemas.microsoft.com/office/drawing/2014/main" id="{227BB407-086C-466B-892D-E7C5D17C77B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 y="1981200"/>
            <a:ext cx="4967376" cy="4206240"/>
          </a:xfrm>
          <a:prstGeom prst="rect">
            <a:avLst/>
          </a:prstGeom>
          <a:solidFill>
            <a:srgbClr val="FFFFFF">
              <a:shade val="85000"/>
            </a:srgbClr>
          </a:solidFill>
          <a:ln w="38100" cap="sq">
            <a:solidFill>
              <a:srgbClr val="FFFFFF"/>
            </a:solidFill>
            <a:miter lim="800000"/>
          </a:ln>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502869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Text Placeholder 2"/>
          <p:cNvSpPr>
            <a:spLocks noGrp="1"/>
          </p:cNvSpPr>
          <p:nvPr>
            <p:ph type="body" sz="quarter" idx="10"/>
          </p:nvPr>
        </p:nvSpPr>
        <p:spPr>
          <a:xfrm>
            <a:off x="814322" y="1705084"/>
            <a:ext cx="8429755" cy="5700504"/>
          </a:xfrm>
        </p:spPr>
        <p:txBody>
          <a:bodyPr/>
          <a:lstStyle/>
          <a:p>
            <a:pPr>
              <a:lnSpc>
                <a:spcPts val="4400"/>
              </a:lnSpc>
              <a:spcAft>
                <a:spcPts val="1800"/>
              </a:spcAft>
            </a:pPr>
            <a:r>
              <a:rPr lang="en-US" sz="3200" dirty="0"/>
              <a:t>At the end of the session, participants </a:t>
            </a:r>
            <a:br>
              <a:rPr lang="en-US" sz="3200" dirty="0"/>
            </a:br>
            <a:r>
              <a:rPr lang="en-US" sz="3200" dirty="0"/>
              <a:t>will be able to:</a:t>
            </a:r>
          </a:p>
          <a:p>
            <a:pPr marL="852488" indent="-561975">
              <a:lnSpc>
                <a:spcPts val="4400"/>
              </a:lnSpc>
              <a:spcAft>
                <a:spcPts val="1800"/>
              </a:spcAft>
              <a:buClr>
                <a:srgbClr val="A84282"/>
              </a:buClr>
              <a:buFont typeface="Wingdings" panose="05000000000000000000" pitchFamily="2" charset="2"/>
              <a:buChar char="§"/>
            </a:pPr>
            <a:r>
              <a:rPr lang="en-US" sz="3200" dirty="0">
                <a:latin typeface="Century Gothic" panose="020B0502020202020204" pitchFamily="34" charset="0"/>
              </a:rPr>
              <a:t>Use the program theory of change </a:t>
            </a:r>
            <a:br>
              <a:rPr lang="en-US" sz="3200" dirty="0">
                <a:latin typeface="Century Gothic" panose="020B0502020202020204" pitchFamily="34" charset="0"/>
              </a:rPr>
            </a:br>
            <a:r>
              <a:rPr lang="en-US" sz="3200" dirty="0">
                <a:latin typeface="Century Gothic" panose="020B0502020202020204" pitchFamily="34" charset="0"/>
              </a:rPr>
              <a:t>to identify key questions that can </a:t>
            </a:r>
            <a:br>
              <a:rPr lang="en-US" sz="3200" dirty="0">
                <a:latin typeface="Century Gothic" panose="020B0502020202020204" pitchFamily="34" charset="0"/>
              </a:rPr>
            </a:br>
            <a:r>
              <a:rPr lang="en-US" sz="3200" dirty="0">
                <a:latin typeface="Century Gothic" panose="020B0502020202020204" pitchFamily="34" charset="0"/>
              </a:rPr>
              <a:t>be answered using different types </a:t>
            </a:r>
            <a:br>
              <a:rPr lang="en-US" sz="3200" dirty="0">
                <a:latin typeface="Century Gothic" panose="020B0502020202020204" pitchFamily="34" charset="0"/>
              </a:rPr>
            </a:br>
            <a:r>
              <a:rPr lang="en-US" sz="3200" dirty="0">
                <a:latin typeface="Century Gothic" panose="020B0502020202020204" pitchFamily="34" charset="0"/>
              </a:rPr>
              <a:t>of qualitative evaluation</a:t>
            </a:r>
          </a:p>
          <a:p>
            <a:pPr marL="852488" indent="-561975">
              <a:lnSpc>
                <a:spcPts val="4400"/>
              </a:lnSpc>
              <a:spcAft>
                <a:spcPts val="1800"/>
              </a:spcAft>
              <a:buClr>
                <a:srgbClr val="A84282"/>
              </a:buClr>
              <a:buFont typeface="Wingdings" panose="05000000000000000000" pitchFamily="2" charset="2"/>
              <a:buChar char="§"/>
            </a:pPr>
            <a:r>
              <a:rPr lang="en-US" sz="3200" dirty="0">
                <a:latin typeface="Century Gothic" panose="020B0502020202020204" pitchFamily="34" charset="0"/>
              </a:rPr>
              <a:t>Conceptualize key components </a:t>
            </a:r>
            <a:br>
              <a:rPr lang="en-US" sz="3200" dirty="0">
                <a:latin typeface="Century Gothic" panose="020B0502020202020204" pitchFamily="34" charset="0"/>
              </a:rPr>
            </a:br>
            <a:r>
              <a:rPr lang="en-US" sz="3200" dirty="0">
                <a:latin typeface="Century Gothic" panose="020B0502020202020204" pitchFamily="34" charset="0"/>
              </a:rPr>
              <a:t>of evaluation questions </a:t>
            </a:r>
          </a:p>
          <a:p>
            <a:pPr marL="457200" indent="-457200">
              <a:buFont typeface="Arial"/>
              <a:buChar char="•"/>
            </a:pPr>
            <a:endParaRPr lang="en-US" sz="2400" dirty="0">
              <a:latin typeface="Century Gothic" panose="020B0502020202020204" pitchFamily="34" charset="0"/>
            </a:endParaRPr>
          </a:p>
          <a:p>
            <a:pPr marL="457200" indent="-457200">
              <a:buFont typeface="Arial"/>
              <a:buChar char="•"/>
            </a:pPr>
            <a:endParaRPr lang="en-US" sz="2400" dirty="0">
              <a:latin typeface="Century Gothic" panose="020B0502020202020204" pitchFamily="34" charset="0"/>
            </a:endParaRPr>
          </a:p>
          <a:p>
            <a:endParaRPr lang="en-US" sz="2400" dirty="0">
              <a:latin typeface="Century Gothic" panose="020B0502020202020204" pitchFamily="34" charset="0"/>
            </a:endParaRPr>
          </a:p>
        </p:txBody>
      </p:sp>
    </p:spTree>
    <p:extLst>
      <p:ext uri="{BB962C8B-B14F-4D97-AF65-F5344CB8AC3E}">
        <p14:creationId xmlns:p14="http://schemas.microsoft.com/office/powerpoint/2010/main" val="2075569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evaluation process</a:t>
            </a:r>
          </a:p>
        </p:txBody>
      </p:sp>
      <p:pic>
        <p:nvPicPr>
          <p:cNvPr id="12" name="Picture 11">
            <a:extLst>
              <a:ext uri="{FF2B5EF4-FFF2-40B4-BE49-F238E27FC236}">
                <a16:creationId xmlns:a16="http://schemas.microsoft.com/office/drawing/2014/main" id="{B904150E-C06F-46CE-B050-E59AE518BC40}"/>
              </a:ext>
            </a:extLst>
          </p:cNvPr>
          <p:cNvPicPr>
            <a:picLocks noChangeAspect="1"/>
          </p:cNvPicPr>
          <p:nvPr/>
        </p:nvPicPr>
        <p:blipFill>
          <a:blip r:embed="rId3"/>
          <a:stretch>
            <a:fillRect/>
          </a:stretch>
        </p:blipFill>
        <p:spPr>
          <a:xfrm>
            <a:off x="289198" y="1509811"/>
            <a:ext cx="9521923" cy="5852160"/>
          </a:xfrm>
          <a:prstGeom prst="rect">
            <a:avLst/>
          </a:prstGeom>
        </p:spPr>
      </p:pic>
    </p:spTree>
    <p:extLst>
      <p:ext uri="{BB962C8B-B14F-4D97-AF65-F5344CB8AC3E}">
        <p14:creationId xmlns:p14="http://schemas.microsoft.com/office/powerpoint/2010/main" val="1796283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7B652-9126-4B01-A9E0-D4A481C7658D}"/>
              </a:ext>
            </a:extLst>
          </p:cNvPr>
          <p:cNvSpPr>
            <a:spLocks noGrp="1"/>
          </p:cNvSpPr>
          <p:nvPr>
            <p:ph type="title"/>
          </p:nvPr>
        </p:nvSpPr>
        <p:spPr/>
        <p:txBody>
          <a:bodyPr/>
          <a:lstStyle/>
          <a:p>
            <a:r>
              <a:rPr lang="en-US" dirty="0"/>
              <a:t>It starts with a question</a:t>
            </a:r>
          </a:p>
        </p:txBody>
      </p:sp>
      <p:pic>
        <p:nvPicPr>
          <p:cNvPr id="1026" name="Picture 2" descr="Image result for question clipart">
            <a:extLst>
              <a:ext uri="{FF2B5EF4-FFF2-40B4-BE49-F238E27FC236}">
                <a16:creationId xmlns:a16="http://schemas.microsoft.com/office/drawing/2014/main" id="{2160AEB8-18AB-4B4E-948A-EDBA8572E9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23857" y="2528788"/>
            <a:ext cx="4876800" cy="4876800"/>
          </a:xfrm>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6">
            <a:extLst>
              <a:ext uri="{FF2B5EF4-FFF2-40B4-BE49-F238E27FC236}">
                <a16:creationId xmlns:a16="http://schemas.microsoft.com/office/drawing/2014/main" id="{8A627F2C-7948-43D1-A2D7-91413070B223}"/>
              </a:ext>
            </a:extLst>
          </p:cNvPr>
          <p:cNvSpPr>
            <a:spLocks noGrp="1"/>
          </p:cNvSpPr>
          <p:nvPr>
            <p:ph type="body" sz="quarter" idx="10"/>
          </p:nvPr>
        </p:nvSpPr>
        <p:spPr/>
        <p:txBody>
          <a:bodyPr/>
          <a:lstStyle/>
          <a:p>
            <a:r>
              <a:rPr lang="en-US" sz="4800" dirty="0"/>
              <a:t>What do we </a:t>
            </a:r>
            <a:br>
              <a:rPr lang="en-US" sz="4800" dirty="0"/>
            </a:br>
            <a:r>
              <a:rPr lang="en-US" sz="4800" dirty="0"/>
              <a:t>need to know?</a:t>
            </a:r>
          </a:p>
        </p:txBody>
      </p:sp>
    </p:spTree>
    <p:extLst>
      <p:ext uri="{BB962C8B-B14F-4D97-AF65-F5344CB8AC3E}">
        <p14:creationId xmlns:p14="http://schemas.microsoft.com/office/powerpoint/2010/main" val="3991549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D3FBF-B9A5-4498-B2D0-731D337153D4}"/>
              </a:ext>
            </a:extLst>
          </p:cNvPr>
          <p:cNvSpPr>
            <a:spLocks noGrp="1"/>
          </p:cNvSpPr>
          <p:nvPr>
            <p:ph type="title"/>
          </p:nvPr>
        </p:nvSpPr>
        <p:spPr/>
        <p:txBody>
          <a:bodyPr/>
          <a:lstStyle/>
          <a:p>
            <a:r>
              <a:rPr lang="en-US" dirty="0"/>
              <a:t>Qualitative Evaluation</a:t>
            </a:r>
          </a:p>
        </p:txBody>
      </p:sp>
      <p:sp>
        <p:nvSpPr>
          <p:cNvPr id="3" name="Text Placeholder 2">
            <a:extLst>
              <a:ext uri="{FF2B5EF4-FFF2-40B4-BE49-F238E27FC236}">
                <a16:creationId xmlns:a16="http://schemas.microsoft.com/office/drawing/2014/main" id="{F4FE1A67-0AB0-4804-9B60-2926BBBDEC24}"/>
              </a:ext>
            </a:extLst>
          </p:cNvPr>
          <p:cNvSpPr>
            <a:spLocks noGrp="1"/>
          </p:cNvSpPr>
          <p:nvPr>
            <p:ph type="body" sz="quarter" idx="10"/>
          </p:nvPr>
        </p:nvSpPr>
        <p:spPr>
          <a:xfrm>
            <a:off x="856114" y="2147452"/>
            <a:ext cx="8429755" cy="4967188"/>
          </a:xfrm>
        </p:spPr>
        <p:txBody>
          <a:bodyPr/>
          <a:lstStyle/>
          <a:p>
            <a:pPr marL="457200" indent="-457200">
              <a:lnSpc>
                <a:spcPts val="3600"/>
              </a:lnSpc>
              <a:spcAft>
                <a:spcPts val="1500"/>
              </a:spcAft>
              <a:buClr>
                <a:srgbClr val="A84282"/>
              </a:buClr>
              <a:buFont typeface="Wingdings" panose="05000000000000000000" pitchFamily="2" charset="2"/>
              <a:buChar char="§"/>
            </a:pPr>
            <a:r>
              <a:rPr lang="en-US" sz="3200" dirty="0">
                <a:latin typeface="Century Gothic" panose="020B0502020202020204" pitchFamily="34" charset="0"/>
              </a:rPr>
              <a:t>Are open-ended</a:t>
            </a:r>
          </a:p>
          <a:p>
            <a:pPr marL="457200" indent="-457200">
              <a:lnSpc>
                <a:spcPts val="3600"/>
              </a:lnSpc>
              <a:spcAft>
                <a:spcPts val="1500"/>
              </a:spcAft>
              <a:buClr>
                <a:srgbClr val="A84282"/>
              </a:buClr>
              <a:buFont typeface="Wingdings" panose="05000000000000000000" pitchFamily="2" charset="2"/>
              <a:buChar char="§"/>
            </a:pPr>
            <a:r>
              <a:rPr lang="en-US" sz="3200" dirty="0">
                <a:latin typeface="Century Gothic" panose="020B0502020202020204" pitchFamily="34" charset="0"/>
              </a:rPr>
              <a:t>Address the how and why </a:t>
            </a:r>
            <a:br>
              <a:rPr lang="en-US" sz="3200" dirty="0">
                <a:latin typeface="Century Gothic" panose="020B0502020202020204" pitchFamily="34" charset="0"/>
              </a:rPr>
            </a:br>
            <a:r>
              <a:rPr lang="en-US" sz="3200" dirty="0">
                <a:latin typeface="Century Gothic" panose="020B0502020202020204" pitchFamily="34" charset="0"/>
              </a:rPr>
              <a:t>of a program’s processes, </a:t>
            </a:r>
            <a:br>
              <a:rPr lang="en-US" sz="3200" dirty="0">
                <a:latin typeface="Century Gothic" panose="020B0502020202020204" pitchFamily="34" charset="0"/>
              </a:rPr>
            </a:br>
            <a:r>
              <a:rPr lang="en-US" sz="3200" dirty="0">
                <a:latin typeface="Century Gothic" panose="020B0502020202020204" pitchFamily="34" charset="0"/>
              </a:rPr>
              <a:t>outcomes, or impacts</a:t>
            </a:r>
          </a:p>
          <a:p>
            <a:pPr marL="457200" indent="-457200">
              <a:lnSpc>
                <a:spcPts val="3600"/>
              </a:lnSpc>
              <a:spcAft>
                <a:spcPts val="1500"/>
              </a:spcAft>
              <a:buClr>
                <a:srgbClr val="A84282"/>
              </a:buClr>
              <a:buFont typeface="Wingdings" panose="05000000000000000000" pitchFamily="2" charset="2"/>
              <a:buChar char="§"/>
            </a:pPr>
            <a:r>
              <a:rPr lang="en-US" sz="3200" dirty="0">
                <a:latin typeface="Century Gothic" panose="020B0502020202020204" pitchFamily="34" charset="0"/>
              </a:rPr>
              <a:t>Can be answered using </a:t>
            </a:r>
            <a:br>
              <a:rPr lang="en-US" sz="3200" dirty="0">
                <a:latin typeface="Century Gothic" panose="020B0502020202020204" pitchFamily="34" charset="0"/>
              </a:rPr>
            </a:br>
            <a:r>
              <a:rPr lang="en-US" sz="3200" dirty="0">
                <a:latin typeface="Century Gothic" panose="020B0502020202020204" pitchFamily="34" charset="0"/>
              </a:rPr>
              <a:t>qualitative methods and </a:t>
            </a:r>
            <a:br>
              <a:rPr lang="en-US" sz="3200" dirty="0">
                <a:latin typeface="Century Gothic" panose="020B0502020202020204" pitchFamily="34" charset="0"/>
              </a:rPr>
            </a:br>
            <a:r>
              <a:rPr lang="en-US" sz="3200" dirty="0">
                <a:latin typeface="Century Gothic" panose="020B0502020202020204" pitchFamily="34" charset="0"/>
              </a:rPr>
              <a:t>data analysis</a:t>
            </a:r>
          </a:p>
          <a:p>
            <a:pPr marL="457200" indent="-457200">
              <a:lnSpc>
                <a:spcPts val="3600"/>
              </a:lnSpc>
              <a:spcAft>
                <a:spcPts val="1500"/>
              </a:spcAft>
              <a:buClr>
                <a:srgbClr val="A84282"/>
              </a:buClr>
              <a:buFont typeface="Wingdings" panose="05000000000000000000" pitchFamily="2" charset="2"/>
              <a:buChar char="§"/>
            </a:pPr>
            <a:r>
              <a:rPr lang="en-US" sz="3200" dirty="0">
                <a:latin typeface="Century Gothic" panose="020B0502020202020204" pitchFamily="34" charset="0"/>
              </a:rPr>
              <a:t>Generate complex understanding of interactions with program participants or communities</a:t>
            </a:r>
          </a:p>
          <a:p>
            <a:pPr marL="457200" indent="-457200">
              <a:buFont typeface="Arial" panose="020B0604020202020204" pitchFamily="34" charset="0"/>
              <a:buChar char="•"/>
            </a:pPr>
            <a:endParaRPr lang="en-US" dirty="0">
              <a:latin typeface="Century Gothic" panose="020B0502020202020204" pitchFamily="34" charset="0"/>
            </a:endParaRPr>
          </a:p>
          <a:p>
            <a:pPr marL="457200" indent="-457200">
              <a:buFont typeface="Arial" panose="020B0604020202020204" pitchFamily="34" charset="0"/>
              <a:buChar char="•"/>
            </a:pPr>
            <a:endParaRPr lang="en-US" dirty="0">
              <a:latin typeface="Century Gothic" panose="020B0502020202020204" pitchFamily="34" charset="0"/>
            </a:endParaRPr>
          </a:p>
        </p:txBody>
      </p:sp>
      <p:pic>
        <p:nvPicPr>
          <p:cNvPr id="6" name="Picture 5">
            <a:extLst>
              <a:ext uri="{FF2B5EF4-FFF2-40B4-BE49-F238E27FC236}">
                <a16:creationId xmlns:a16="http://schemas.microsoft.com/office/drawing/2014/main" id="{D849D349-BD2B-4998-87A2-0422874B49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2745" t="8472" r="21569" b="2745"/>
          <a:stretch/>
        </p:blipFill>
        <p:spPr>
          <a:xfrm>
            <a:off x="6580910" y="2438400"/>
            <a:ext cx="3505200" cy="3243618"/>
          </a:xfrm>
          <a:prstGeom prst="rect">
            <a:avLst/>
          </a:prstGeom>
        </p:spPr>
      </p:pic>
      <p:sp>
        <p:nvSpPr>
          <p:cNvPr id="7" name="Text Placeholder 3">
            <a:extLst>
              <a:ext uri="{FF2B5EF4-FFF2-40B4-BE49-F238E27FC236}">
                <a16:creationId xmlns:a16="http://schemas.microsoft.com/office/drawing/2014/main" id="{EDE02DF4-7C7D-4B9C-BE33-2594BBFECEA8}"/>
              </a:ext>
            </a:extLst>
          </p:cNvPr>
          <p:cNvSpPr>
            <a:spLocks noGrp="1"/>
          </p:cNvSpPr>
          <p:nvPr>
            <p:ph type="body" sz="quarter" idx="11"/>
          </p:nvPr>
        </p:nvSpPr>
        <p:spPr>
          <a:xfrm>
            <a:off x="561845" y="1091205"/>
            <a:ext cx="6629400" cy="837214"/>
          </a:xfrm>
        </p:spPr>
        <p:txBody>
          <a:bodyPr/>
          <a:lstStyle/>
          <a:p>
            <a:r>
              <a:rPr lang="en-US" dirty="0"/>
              <a:t>Questions</a:t>
            </a:r>
          </a:p>
        </p:txBody>
      </p:sp>
    </p:spTree>
    <p:extLst>
      <p:ext uri="{BB962C8B-B14F-4D97-AF65-F5344CB8AC3E}">
        <p14:creationId xmlns:p14="http://schemas.microsoft.com/office/powerpoint/2010/main" val="4184396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1E0BD-EB0A-4153-9221-103CA9F96386}"/>
              </a:ext>
            </a:extLst>
          </p:cNvPr>
          <p:cNvSpPr>
            <a:spLocks noGrp="1"/>
          </p:cNvSpPr>
          <p:nvPr>
            <p:ph type="title"/>
          </p:nvPr>
        </p:nvSpPr>
        <p:spPr/>
        <p:txBody>
          <a:bodyPr/>
          <a:lstStyle/>
          <a:p>
            <a:r>
              <a:rPr lang="en-US" dirty="0"/>
              <a:t>Formulating questions</a:t>
            </a:r>
          </a:p>
        </p:txBody>
      </p:sp>
      <p:sp>
        <p:nvSpPr>
          <p:cNvPr id="3" name="Text Placeholder 2">
            <a:extLst>
              <a:ext uri="{FF2B5EF4-FFF2-40B4-BE49-F238E27FC236}">
                <a16:creationId xmlns:a16="http://schemas.microsoft.com/office/drawing/2014/main" id="{0D2B9DAF-AA15-4DCD-98A8-0E3C09942304}"/>
              </a:ext>
            </a:extLst>
          </p:cNvPr>
          <p:cNvSpPr>
            <a:spLocks noGrp="1"/>
          </p:cNvSpPr>
          <p:nvPr>
            <p:ph type="body" sz="quarter" idx="10"/>
          </p:nvPr>
        </p:nvSpPr>
        <p:spPr>
          <a:xfrm>
            <a:off x="1019045" y="2652812"/>
            <a:ext cx="8429755" cy="2590800"/>
          </a:xfrm>
        </p:spPr>
        <p:txBody>
          <a:bodyPr/>
          <a:lstStyle/>
          <a:p>
            <a:pPr marL="582613" lvl="0" indent="-582613">
              <a:spcAft>
                <a:spcPts val="600"/>
              </a:spcAft>
              <a:buClr>
                <a:srgbClr val="A84282"/>
              </a:buClr>
              <a:buFont typeface="Wingdings" panose="05000000000000000000" pitchFamily="2" charset="2"/>
              <a:buChar char="ü"/>
            </a:pPr>
            <a:r>
              <a:rPr lang="en-US" sz="3600" dirty="0">
                <a:latin typeface="Century Gothic" panose="020B0502020202020204" pitchFamily="34" charset="0"/>
              </a:rPr>
              <a:t>Clarify the evaluation purpose (formative, process, output, outcome)</a:t>
            </a:r>
          </a:p>
          <a:p>
            <a:pPr marL="457200" indent="-457200">
              <a:buFont typeface="Arial" panose="020B0604020202020204" pitchFamily="34" charset="0"/>
              <a:buChar char="•"/>
            </a:pPr>
            <a:endParaRPr lang="en-US" dirty="0"/>
          </a:p>
        </p:txBody>
      </p:sp>
      <p:sp>
        <p:nvSpPr>
          <p:cNvPr id="4" name="Text Placeholder 3">
            <a:extLst>
              <a:ext uri="{FF2B5EF4-FFF2-40B4-BE49-F238E27FC236}">
                <a16:creationId xmlns:a16="http://schemas.microsoft.com/office/drawing/2014/main" id="{DA57AEAA-FFEB-4354-B5B0-17110FEB0EB3}"/>
              </a:ext>
            </a:extLst>
          </p:cNvPr>
          <p:cNvSpPr>
            <a:spLocks noGrp="1"/>
          </p:cNvSpPr>
          <p:nvPr>
            <p:ph type="body" sz="quarter" idx="11"/>
          </p:nvPr>
        </p:nvSpPr>
        <p:spPr>
          <a:xfrm>
            <a:off x="561845" y="1091205"/>
            <a:ext cx="8429754" cy="837214"/>
          </a:xfrm>
        </p:spPr>
        <p:txBody>
          <a:bodyPr/>
          <a:lstStyle/>
          <a:p>
            <a:r>
              <a:rPr lang="en-US" dirty="0"/>
              <a:t>When formulating questions:</a:t>
            </a:r>
          </a:p>
        </p:txBody>
      </p:sp>
    </p:spTree>
    <p:extLst>
      <p:ext uri="{BB962C8B-B14F-4D97-AF65-F5344CB8AC3E}">
        <p14:creationId xmlns:p14="http://schemas.microsoft.com/office/powerpoint/2010/main" val="237554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97D8C-DCED-4776-BEAA-0BFB4A296761}"/>
              </a:ext>
            </a:extLst>
          </p:cNvPr>
          <p:cNvSpPr>
            <a:spLocks noGrp="1"/>
          </p:cNvSpPr>
          <p:nvPr>
            <p:ph type="title"/>
          </p:nvPr>
        </p:nvSpPr>
        <p:spPr/>
        <p:txBody>
          <a:bodyPr/>
          <a:lstStyle/>
          <a:p>
            <a:r>
              <a:rPr lang="en-US" dirty="0"/>
              <a:t>Types of evaluation</a:t>
            </a:r>
          </a:p>
        </p:txBody>
      </p:sp>
      <p:sp>
        <p:nvSpPr>
          <p:cNvPr id="6" name="Text Placeholder 5">
            <a:extLst>
              <a:ext uri="{FF2B5EF4-FFF2-40B4-BE49-F238E27FC236}">
                <a16:creationId xmlns:a16="http://schemas.microsoft.com/office/drawing/2014/main" id="{32C0E41C-F611-4DF3-BA40-EFF64A0F2363}"/>
              </a:ext>
            </a:extLst>
          </p:cNvPr>
          <p:cNvSpPr>
            <a:spLocks noGrp="1"/>
          </p:cNvSpPr>
          <p:nvPr>
            <p:ph type="body" sz="quarter" idx="10"/>
          </p:nvPr>
        </p:nvSpPr>
        <p:spPr/>
        <p:txBody>
          <a:bodyPr/>
          <a:lstStyle/>
          <a:p>
            <a:endParaRPr lang="en-US"/>
          </a:p>
        </p:txBody>
      </p:sp>
      <p:graphicFrame>
        <p:nvGraphicFramePr>
          <p:cNvPr id="5" name="Table 4">
            <a:extLst>
              <a:ext uri="{FF2B5EF4-FFF2-40B4-BE49-F238E27FC236}">
                <a16:creationId xmlns:a16="http://schemas.microsoft.com/office/drawing/2014/main" id="{35D5DFCF-9465-44A9-AF1B-22C661288208}"/>
              </a:ext>
            </a:extLst>
          </p:cNvPr>
          <p:cNvGraphicFramePr>
            <a:graphicFrameLocks noGrp="1"/>
          </p:cNvGraphicFramePr>
          <p:nvPr>
            <p:extLst>
              <p:ext uri="{D42A27DB-BD31-4B8C-83A1-F6EECF244321}">
                <p14:modId xmlns:p14="http://schemas.microsoft.com/office/powerpoint/2010/main" val="520360416"/>
              </p:ext>
            </p:extLst>
          </p:nvPr>
        </p:nvGraphicFramePr>
        <p:xfrm>
          <a:off x="152400" y="1309253"/>
          <a:ext cx="9753600" cy="6296891"/>
        </p:xfrm>
        <a:graphic>
          <a:graphicData uri="http://schemas.openxmlformats.org/drawingml/2006/table">
            <a:tbl>
              <a:tblPr firstRow="1" bandRow="1">
                <a:tableStyleId>{5C22544A-7EE6-4342-B048-85BDC9FD1C3A}</a:tableStyleId>
              </a:tblPr>
              <a:tblGrid>
                <a:gridCol w="2378927">
                  <a:extLst>
                    <a:ext uri="{9D8B030D-6E8A-4147-A177-3AD203B41FA5}">
                      <a16:colId xmlns:a16="http://schemas.microsoft.com/office/drawing/2014/main" val="2562954188"/>
                    </a:ext>
                  </a:extLst>
                </a:gridCol>
                <a:gridCol w="3806283">
                  <a:extLst>
                    <a:ext uri="{9D8B030D-6E8A-4147-A177-3AD203B41FA5}">
                      <a16:colId xmlns:a16="http://schemas.microsoft.com/office/drawing/2014/main" val="3719443962"/>
                    </a:ext>
                  </a:extLst>
                </a:gridCol>
                <a:gridCol w="3568390">
                  <a:extLst>
                    <a:ext uri="{9D8B030D-6E8A-4147-A177-3AD203B41FA5}">
                      <a16:colId xmlns:a16="http://schemas.microsoft.com/office/drawing/2014/main" val="3388100510"/>
                    </a:ext>
                  </a:extLst>
                </a:gridCol>
              </a:tblGrid>
              <a:tr h="1151825">
                <a:tc>
                  <a:txBody>
                    <a:bodyPr/>
                    <a:lstStyle/>
                    <a:p>
                      <a:r>
                        <a:rPr lang="en-US" sz="2400" dirty="0">
                          <a:latin typeface="Century Gothic" panose="020B0502020202020204" pitchFamily="34" charset="0"/>
                        </a:rPr>
                        <a:t>Type </a:t>
                      </a:r>
                    </a:p>
                  </a:txBody>
                  <a:tcPr>
                    <a:solidFill>
                      <a:srgbClr val="5E9A8F"/>
                    </a:solidFill>
                  </a:tcPr>
                </a:tc>
                <a:tc>
                  <a:txBody>
                    <a:bodyPr/>
                    <a:lstStyle/>
                    <a:p>
                      <a:r>
                        <a:rPr lang="en-US" sz="2400" dirty="0">
                          <a:latin typeface="Century Gothic" panose="020B0502020202020204" pitchFamily="34" charset="0"/>
                        </a:rPr>
                        <a:t>Purpose</a:t>
                      </a:r>
                    </a:p>
                  </a:txBody>
                  <a:tcPr>
                    <a:solidFill>
                      <a:srgbClr val="5E9A8F"/>
                    </a:solidFill>
                  </a:tcPr>
                </a:tc>
                <a:tc>
                  <a:txBody>
                    <a:bodyPr/>
                    <a:lstStyle/>
                    <a:p>
                      <a:r>
                        <a:rPr lang="en-US" sz="2400" dirty="0">
                          <a:latin typeface="Century Gothic" panose="020B0502020202020204" pitchFamily="34" charset="0"/>
                        </a:rPr>
                        <a:t>Key types </a:t>
                      </a:r>
                      <a:br>
                        <a:rPr lang="en-US" sz="2400" dirty="0">
                          <a:latin typeface="Century Gothic" panose="020B0502020202020204" pitchFamily="34" charset="0"/>
                        </a:rPr>
                      </a:br>
                      <a:r>
                        <a:rPr lang="en-US" sz="2400" dirty="0">
                          <a:latin typeface="Century Gothic" panose="020B0502020202020204" pitchFamily="34" charset="0"/>
                        </a:rPr>
                        <a:t>of questions</a:t>
                      </a:r>
                    </a:p>
                  </a:txBody>
                  <a:tcPr>
                    <a:solidFill>
                      <a:srgbClr val="5E9A8F"/>
                    </a:solidFill>
                  </a:tcPr>
                </a:tc>
                <a:extLst>
                  <a:ext uri="{0D108BD9-81ED-4DB2-BD59-A6C34878D82A}">
                    <a16:rowId xmlns:a16="http://schemas.microsoft.com/office/drawing/2014/main" val="1735561203"/>
                  </a:ext>
                </a:extLst>
              </a:tr>
              <a:tr h="5145066">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b="1" dirty="0">
                          <a:latin typeface="Century Gothic" panose="020B0502020202020204" pitchFamily="34" charset="0"/>
                        </a:rPr>
                        <a:t>Formative evaluation</a:t>
                      </a:r>
                    </a:p>
                    <a:p>
                      <a:endParaRPr lang="en-US" sz="2400" b="1" dirty="0">
                        <a:latin typeface="Century Gothic" panose="020B0502020202020204" pitchFamily="34" charset="0"/>
                      </a:endParaRPr>
                    </a:p>
                  </a:txBody>
                  <a:tcPr>
                    <a:solidFill>
                      <a:srgbClr val="A4C8C1"/>
                    </a:solidFill>
                  </a:tcPr>
                </a:tc>
                <a:tc>
                  <a:txBody>
                    <a:bodyPr/>
                    <a:lstStyle/>
                    <a:p>
                      <a:pPr marL="342900" indent="-342900">
                        <a:spcAft>
                          <a:spcPts val="1200"/>
                        </a:spcAft>
                        <a:buClr>
                          <a:srgbClr val="1E1860"/>
                        </a:buClr>
                        <a:buFont typeface="Wingdings" panose="05000000000000000000" pitchFamily="2" charset="2"/>
                        <a:buChar char="§"/>
                      </a:pPr>
                      <a:r>
                        <a:rPr lang="en-US" sz="2400" dirty="0">
                          <a:latin typeface="Century Gothic" panose="020B0502020202020204" pitchFamily="34" charset="0"/>
                        </a:rPr>
                        <a:t>Ensures that a program or program activity is feasible, appropriate, and acceptable before it is fully implemented</a:t>
                      </a:r>
                    </a:p>
                    <a:p>
                      <a:pPr marL="342900" indent="-342900">
                        <a:spcAft>
                          <a:spcPts val="1200"/>
                        </a:spcAft>
                        <a:buClr>
                          <a:srgbClr val="1E1860"/>
                        </a:buClr>
                        <a:buFont typeface="Wingdings" panose="05000000000000000000" pitchFamily="2" charset="2"/>
                        <a:buChar char="§"/>
                      </a:pPr>
                      <a:r>
                        <a:rPr lang="en-US" sz="2400" dirty="0">
                          <a:latin typeface="Century Gothic" panose="020B0502020202020204" pitchFamily="34" charset="0"/>
                        </a:rPr>
                        <a:t>Incorporates interventions and outputs from program theory of change</a:t>
                      </a:r>
                    </a:p>
                  </a:txBody>
                  <a:tcPr>
                    <a:solidFill>
                      <a:srgbClr val="A4C8C1"/>
                    </a:solidFill>
                  </a:tcPr>
                </a:tc>
                <a:tc>
                  <a:txBody>
                    <a:bodyPr/>
                    <a:lstStyle/>
                    <a:p>
                      <a:pPr marL="396875" indent="-396875">
                        <a:spcAft>
                          <a:spcPts val="1200"/>
                        </a:spcAft>
                        <a:buClr>
                          <a:srgbClr val="1E1860"/>
                        </a:buClr>
                        <a:buFont typeface="Wingdings" panose="05000000000000000000" pitchFamily="2" charset="2"/>
                        <a:buChar char="§"/>
                      </a:pPr>
                      <a:r>
                        <a:rPr lang="en-US" sz="2400" dirty="0">
                          <a:latin typeface="Century Gothic" panose="020B0502020202020204" pitchFamily="34" charset="0"/>
                        </a:rPr>
                        <a:t>How well are program elements accepted and understood by program beneficiaries?</a:t>
                      </a:r>
                    </a:p>
                    <a:p>
                      <a:pPr marL="396875" indent="-396875">
                        <a:spcAft>
                          <a:spcPts val="1200"/>
                        </a:spcAft>
                        <a:buClr>
                          <a:srgbClr val="1E1860"/>
                        </a:buClr>
                        <a:buFont typeface="Wingdings" panose="05000000000000000000" pitchFamily="2" charset="2"/>
                        <a:buChar char="§"/>
                      </a:pPr>
                      <a:r>
                        <a:rPr lang="en-US" sz="2400" dirty="0">
                          <a:latin typeface="Century Gothic" panose="020B0502020202020204" pitchFamily="34" charset="0"/>
                        </a:rPr>
                        <a:t>How should the program be modified or adapted?</a:t>
                      </a:r>
                    </a:p>
                  </a:txBody>
                  <a:tcPr>
                    <a:solidFill>
                      <a:srgbClr val="A4C8C1"/>
                    </a:solidFill>
                  </a:tcPr>
                </a:tc>
                <a:extLst>
                  <a:ext uri="{0D108BD9-81ED-4DB2-BD59-A6C34878D82A}">
                    <a16:rowId xmlns:a16="http://schemas.microsoft.com/office/drawing/2014/main" val="2859528584"/>
                  </a:ext>
                </a:extLst>
              </a:tr>
            </a:tbl>
          </a:graphicData>
        </a:graphic>
      </p:graphicFrame>
      <p:pic>
        <p:nvPicPr>
          <p:cNvPr id="4" name="Picture 3">
            <a:extLst>
              <a:ext uri="{FF2B5EF4-FFF2-40B4-BE49-F238E27FC236}">
                <a16:creationId xmlns:a16="http://schemas.microsoft.com/office/drawing/2014/main" id="{F2221811-853E-47B7-AD1E-9760F2050779}"/>
              </a:ext>
            </a:extLst>
          </p:cNvPr>
          <p:cNvPicPr>
            <a:picLocks noChangeAspect="1"/>
          </p:cNvPicPr>
          <p:nvPr/>
        </p:nvPicPr>
        <p:blipFill>
          <a:blip r:embed="rId3">
            <a:clrChange>
              <a:clrFrom>
                <a:srgbClr val="FFFFFF"/>
              </a:clrFrom>
              <a:clrTo>
                <a:srgbClr val="FFFFFF">
                  <a:alpha val="0"/>
                </a:srgbClr>
              </a:clrTo>
            </a:clrChange>
            <a:grayscl/>
          </a:blip>
          <a:stretch>
            <a:fillRect/>
          </a:stretch>
        </p:blipFill>
        <p:spPr>
          <a:xfrm>
            <a:off x="8438605" y="6141720"/>
            <a:ext cx="1375683" cy="1371600"/>
          </a:xfrm>
          <a:prstGeom prst="rect">
            <a:avLst/>
          </a:prstGeom>
          <a:effectLst>
            <a:outerShdw blurRad="76200" dir="13500000" sy="23000" kx="1200000" algn="br" rotWithShape="0">
              <a:prstClr val="black">
                <a:alpha val="20000"/>
              </a:prstClr>
            </a:outerShdw>
          </a:effectLst>
        </p:spPr>
      </p:pic>
    </p:spTree>
    <p:extLst>
      <p:ext uri="{BB962C8B-B14F-4D97-AF65-F5344CB8AC3E}">
        <p14:creationId xmlns:p14="http://schemas.microsoft.com/office/powerpoint/2010/main" val="638854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97D8C-DCED-4776-BEAA-0BFB4A296761}"/>
              </a:ext>
            </a:extLst>
          </p:cNvPr>
          <p:cNvSpPr>
            <a:spLocks noGrp="1"/>
          </p:cNvSpPr>
          <p:nvPr>
            <p:ph type="title"/>
          </p:nvPr>
        </p:nvSpPr>
        <p:spPr/>
        <p:txBody>
          <a:bodyPr/>
          <a:lstStyle/>
          <a:p>
            <a:r>
              <a:rPr lang="en-US" dirty="0"/>
              <a:t>Types of evaluation (2)</a:t>
            </a:r>
          </a:p>
        </p:txBody>
      </p:sp>
      <p:sp>
        <p:nvSpPr>
          <p:cNvPr id="4" name="Text Placeholder 3">
            <a:extLst>
              <a:ext uri="{FF2B5EF4-FFF2-40B4-BE49-F238E27FC236}">
                <a16:creationId xmlns:a16="http://schemas.microsoft.com/office/drawing/2014/main" id="{E10746D9-913C-4317-B5FA-142824320B1C}"/>
              </a:ext>
            </a:extLst>
          </p:cNvPr>
          <p:cNvSpPr>
            <a:spLocks noGrp="1"/>
          </p:cNvSpPr>
          <p:nvPr>
            <p:ph type="body" sz="quarter" idx="10"/>
          </p:nvPr>
        </p:nvSpPr>
        <p:spPr/>
        <p:txBody>
          <a:bodyPr/>
          <a:lstStyle/>
          <a:p>
            <a:endParaRPr lang="en-US"/>
          </a:p>
        </p:txBody>
      </p:sp>
      <p:graphicFrame>
        <p:nvGraphicFramePr>
          <p:cNvPr id="5" name="Table 4">
            <a:extLst>
              <a:ext uri="{FF2B5EF4-FFF2-40B4-BE49-F238E27FC236}">
                <a16:creationId xmlns:a16="http://schemas.microsoft.com/office/drawing/2014/main" id="{35D5DFCF-9465-44A9-AF1B-22C661288208}"/>
              </a:ext>
            </a:extLst>
          </p:cNvPr>
          <p:cNvGraphicFramePr>
            <a:graphicFrameLocks noGrp="1"/>
          </p:cNvGraphicFramePr>
          <p:nvPr>
            <p:extLst>
              <p:ext uri="{D42A27DB-BD31-4B8C-83A1-F6EECF244321}">
                <p14:modId xmlns:p14="http://schemas.microsoft.com/office/powerpoint/2010/main" val="3568534659"/>
              </p:ext>
            </p:extLst>
          </p:nvPr>
        </p:nvGraphicFramePr>
        <p:xfrm>
          <a:off x="166256" y="1288473"/>
          <a:ext cx="9753601" cy="6338454"/>
        </p:xfrm>
        <a:graphic>
          <a:graphicData uri="http://schemas.openxmlformats.org/drawingml/2006/table">
            <a:tbl>
              <a:tblPr firstRow="1" bandRow="1">
                <a:tableStyleId>{5C22544A-7EE6-4342-B048-85BDC9FD1C3A}</a:tableStyleId>
              </a:tblPr>
              <a:tblGrid>
                <a:gridCol w="1867844">
                  <a:extLst>
                    <a:ext uri="{9D8B030D-6E8A-4147-A177-3AD203B41FA5}">
                      <a16:colId xmlns:a16="http://schemas.microsoft.com/office/drawing/2014/main" val="2562954188"/>
                    </a:ext>
                  </a:extLst>
                </a:gridCol>
                <a:gridCol w="3445093">
                  <a:extLst>
                    <a:ext uri="{9D8B030D-6E8A-4147-A177-3AD203B41FA5}">
                      <a16:colId xmlns:a16="http://schemas.microsoft.com/office/drawing/2014/main" val="3719443962"/>
                    </a:ext>
                  </a:extLst>
                </a:gridCol>
                <a:gridCol w="4440664">
                  <a:extLst>
                    <a:ext uri="{9D8B030D-6E8A-4147-A177-3AD203B41FA5}">
                      <a16:colId xmlns:a16="http://schemas.microsoft.com/office/drawing/2014/main" val="3388100510"/>
                    </a:ext>
                  </a:extLst>
                </a:gridCol>
              </a:tblGrid>
              <a:tr h="940380">
                <a:tc>
                  <a:txBody>
                    <a:bodyPr/>
                    <a:lstStyle/>
                    <a:p>
                      <a:r>
                        <a:rPr lang="en-US" sz="2400" dirty="0">
                          <a:latin typeface="Century Gothic" panose="020B0502020202020204" pitchFamily="34" charset="0"/>
                        </a:rPr>
                        <a:t>Type </a:t>
                      </a:r>
                    </a:p>
                  </a:txBody>
                  <a:tcPr>
                    <a:solidFill>
                      <a:srgbClr val="5E9A8F"/>
                    </a:solidFill>
                  </a:tcPr>
                </a:tc>
                <a:tc>
                  <a:txBody>
                    <a:bodyPr/>
                    <a:lstStyle/>
                    <a:p>
                      <a:r>
                        <a:rPr lang="en-US" sz="2400" dirty="0">
                          <a:latin typeface="Century Gothic" panose="020B0502020202020204" pitchFamily="34" charset="0"/>
                        </a:rPr>
                        <a:t>Purpose</a:t>
                      </a:r>
                    </a:p>
                  </a:txBody>
                  <a:tcPr>
                    <a:solidFill>
                      <a:srgbClr val="5E9A8F"/>
                    </a:solidFill>
                  </a:tcPr>
                </a:tc>
                <a:tc>
                  <a:txBody>
                    <a:bodyPr/>
                    <a:lstStyle/>
                    <a:p>
                      <a:r>
                        <a:rPr lang="en-US" sz="2400" dirty="0">
                          <a:latin typeface="Century Gothic" panose="020B0502020202020204" pitchFamily="34" charset="0"/>
                        </a:rPr>
                        <a:t>Key types of questions</a:t>
                      </a:r>
                    </a:p>
                  </a:txBody>
                  <a:tcPr>
                    <a:solidFill>
                      <a:srgbClr val="5E9A8F"/>
                    </a:solidFill>
                  </a:tcPr>
                </a:tc>
                <a:extLst>
                  <a:ext uri="{0D108BD9-81ED-4DB2-BD59-A6C34878D82A}">
                    <a16:rowId xmlns:a16="http://schemas.microsoft.com/office/drawing/2014/main" val="1735561203"/>
                  </a:ext>
                </a:extLst>
              </a:tr>
              <a:tr h="5398074">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b="1" dirty="0">
                          <a:latin typeface="Century Gothic" panose="020B0502020202020204" pitchFamily="34" charset="0"/>
                        </a:rPr>
                        <a:t>Process evaluation</a:t>
                      </a:r>
                    </a:p>
                    <a:p>
                      <a:endParaRPr lang="en-US" sz="2400" b="1" dirty="0">
                        <a:latin typeface="Century Gothic" panose="020B0502020202020204" pitchFamily="34" charset="0"/>
                      </a:endParaRPr>
                    </a:p>
                  </a:txBody>
                  <a:tcPr>
                    <a:solidFill>
                      <a:srgbClr val="A4C8C1"/>
                    </a:solidFill>
                  </a:tcPr>
                </a:tc>
                <a:tc>
                  <a:txBody>
                    <a:bodyPr/>
                    <a:lstStyle/>
                    <a:p>
                      <a:pPr marL="342900" indent="-342900">
                        <a:spcAft>
                          <a:spcPts val="1200"/>
                        </a:spcAft>
                        <a:buClr>
                          <a:srgbClr val="1E1860"/>
                        </a:buClr>
                        <a:buFont typeface="Wingdings" panose="05000000000000000000" pitchFamily="2" charset="2"/>
                        <a:buChar char="§"/>
                      </a:pPr>
                      <a:r>
                        <a:rPr lang="en-US" sz="2400" dirty="0">
                          <a:latin typeface="Century Gothic" panose="020B0502020202020204" pitchFamily="34" charset="0"/>
                        </a:rPr>
                        <a:t>Address program operations, activities, and outputs, and if activities are occurring as expected </a:t>
                      </a:r>
                    </a:p>
                    <a:p>
                      <a:pPr marL="342900" indent="-342900">
                        <a:spcAft>
                          <a:spcPts val="1200"/>
                        </a:spcAft>
                        <a:buClr>
                          <a:srgbClr val="1E1860"/>
                        </a:buClr>
                        <a:buFont typeface="Wingdings" panose="05000000000000000000" pitchFamily="2" charset="2"/>
                        <a:buChar char="§"/>
                      </a:pPr>
                      <a:r>
                        <a:rPr lang="en-US" sz="2400" dirty="0">
                          <a:latin typeface="Century Gothic" panose="020B0502020202020204" pitchFamily="34" charset="0"/>
                        </a:rPr>
                        <a:t>Help understand how an intervention’s outcomes or impact were achieved</a:t>
                      </a:r>
                    </a:p>
                  </a:txBody>
                  <a:tcPr>
                    <a:solidFill>
                      <a:srgbClr val="A4C8C1"/>
                    </a:solidFill>
                  </a:tcPr>
                </a:tc>
                <a:tc>
                  <a:txBody>
                    <a:bodyPr/>
                    <a:lstStyle/>
                    <a:p>
                      <a:pPr marL="342900" indent="-342900">
                        <a:spcAft>
                          <a:spcPts val="1200"/>
                        </a:spcAft>
                        <a:buClr>
                          <a:srgbClr val="1E1860"/>
                        </a:buClr>
                        <a:buFont typeface="Wingdings" panose="05000000000000000000" pitchFamily="2" charset="2"/>
                        <a:buChar char="§"/>
                      </a:pPr>
                      <a:r>
                        <a:rPr lang="en-US" sz="2400" dirty="0">
                          <a:latin typeface="Century Gothic" panose="020B0502020202020204" pitchFamily="34" charset="0"/>
                        </a:rPr>
                        <a:t>How well is the program being implemented?</a:t>
                      </a:r>
                    </a:p>
                    <a:p>
                      <a:pPr marL="342900" indent="-342900">
                        <a:spcAft>
                          <a:spcPts val="1200"/>
                        </a:spcAft>
                        <a:buClr>
                          <a:srgbClr val="1E1860"/>
                        </a:buClr>
                        <a:buFont typeface="Wingdings" panose="05000000000000000000" pitchFamily="2" charset="2"/>
                        <a:buChar char="§"/>
                      </a:pPr>
                      <a:r>
                        <a:rPr lang="en-US" sz="2400" dirty="0">
                          <a:latin typeface="Century Gothic" panose="020B0502020202020204" pitchFamily="34" charset="0"/>
                        </a:rPr>
                        <a:t>How satisfied are program beneficiaries?</a:t>
                      </a:r>
                    </a:p>
                    <a:p>
                      <a:pPr marL="342900" indent="-342900">
                        <a:spcAft>
                          <a:spcPts val="1200"/>
                        </a:spcAft>
                        <a:buClr>
                          <a:srgbClr val="1E1860"/>
                        </a:buClr>
                        <a:buFont typeface="Wingdings" panose="05000000000000000000" pitchFamily="2" charset="2"/>
                        <a:buChar char="§"/>
                      </a:pPr>
                      <a:r>
                        <a:rPr lang="en-US" sz="2400" dirty="0">
                          <a:latin typeface="Century Gothic" panose="020B0502020202020204" pitchFamily="34" charset="0"/>
                        </a:rPr>
                        <a:t>How have program activities been carried </a:t>
                      </a:r>
                      <a:br>
                        <a:rPr lang="en-US" sz="2400" dirty="0">
                          <a:latin typeface="Century Gothic" panose="020B0502020202020204" pitchFamily="34" charset="0"/>
                        </a:rPr>
                      </a:br>
                      <a:r>
                        <a:rPr lang="en-US" sz="2400" dirty="0">
                          <a:latin typeface="Century Gothic" panose="020B0502020202020204" pitchFamily="34" charset="0"/>
                        </a:rPr>
                        <a:t>out in innovative ways?</a:t>
                      </a:r>
                    </a:p>
                  </a:txBody>
                  <a:tcPr>
                    <a:solidFill>
                      <a:srgbClr val="A4C8C1"/>
                    </a:solidFill>
                  </a:tcPr>
                </a:tc>
                <a:extLst>
                  <a:ext uri="{0D108BD9-81ED-4DB2-BD59-A6C34878D82A}">
                    <a16:rowId xmlns:a16="http://schemas.microsoft.com/office/drawing/2014/main" val="2859528584"/>
                  </a:ext>
                </a:extLst>
              </a:tr>
            </a:tbl>
          </a:graphicData>
        </a:graphic>
      </p:graphicFrame>
      <p:pic>
        <p:nvPicPr>
          <p:cNvPr id="6" name="Picture 5">
            <a:extLst>
              <a:ext uri="{FF2B5EF4-FFF2-40B4-BE49-F238E27FC236}">
                <a16:creationId xmlns:a16="http://schemas.microsoft.com/office/drawing/2014/main" id="{CD9DD82F-DD15-4161-AD8B-EF4BCB92C993}"/>
              </a:ext>
            </a:extLst>
          </p:cNvPr>
          <p:cNvPicPr>
            <a:picLocks noChangeAspect="1"/>
          </p:cNvPicPr>
          <p:nvPr/>
        </p:nvPicPr>
        <p:blipFill rotWithShape="1">
          <a:blip r:embed="rId3">
            <a:duotone>
              <a:prstClr val="black"/>
              <a:srgbClr val="F79646">
                <a:tint val="45000"/>
                <a:satMod val="400000"/>
              </a:srgbClr>
            </a:duotone>
            <a:extLst>
              <a:ext uri="{BEBA8EAE-BF5A-486C-A8C5-ECC9F3942E4B}">
                <a14:imgProps xmlns:a14="http://schemas.microsoft.com/office/drawing/2010/main">
                  <a14:imgLayer r:embed="rId4">
                    <a14:imgEffect>
                      <a14:backgroundRemoval t="11848" b="97630" l="8787" r="93724">
                        <a14:foregroundMark x1="20921" y1="90047" x2="21757" y2="98104"/>
                        <a14:foregroundMark x1="70711" y1="43128" x2="81590" y2="13744"/>
                        <a14:foregroundMark x1="87971" y1="17536" x2="87448" y2="12796"/>
                        <a14:foregroundMark x1="89540" y1="31754" x2="88023" y2="18009"/>
                        <a14:foregroundMark x1="87448" y1="12796" x2="74895" y2="12796"/>
                        <a14:foregroundMark x1="92469" y1="30806" x2="93724" y2="18009"/>
                        <a14:foregroundMark x1="77824" y1="41232" x2="77824" y2="41232"/>
                        <a14:foregroundMark x1="75732" y1="42654" x2="82008" y2="35545"/>
                        <a14:foregroundMark x1="23849" y1="97630" x2="22176" y2="96682"/>
                        <a14:backgroundMark x1="27197" y1="44076" x2="32218" y2="51659"/>
                        <a14:backgroundMark x1="28870" y1="42654" x2="28870" y2="42654"/>
                        <a14:backgroundMark x1="29707" y1="42180" x2="29707" y2="42180"/>
                        <a14:backgroundMark x1="29707" y1="42180" x2="30962" y2="43128"/>
                        <a14:backgroundMark x1="72803" y1="44550" x2="75732" y2="40758"/>
                        <a14:backgroundMark x1="74895" y1="42180" x2="76569" y2="39810"/>
                        <a14:backgroundMark x1="94561" y1="17536" x2="94561" y2="18009"/>
                        <a14:backgroundMark x1="27197" y1="95735" x2="29289" y2="93839"/>
                        <a14:backgroundMark x1="28452" y1="95261" x2="25941" y2="92891"/>
                        <a14:backgroundMark x1="25941" y1="95261" x2="23431" y2="93365"/>
                      </a14:backgroundRemoval>
                    </a14:imgEffect>
                  </a14:imgLayer>
                </a14:imgProps>
              </a:ext>
            </a:extLst>
          </a:blip>
          <a:srcRect t="8945"/>
          <a:stretch/>
        </p:blipFill>
        <p:spPr>
          <a:xfrm>
            <a:off x="6835371" y="5299224"/>
            <a:ext cx="2895600" cy="2327703"/>
          </a:xfrm>
          <a:prstGeom prst="rect">
            <a:avLst/>
          </a:prstGeom>
        </p:spPr>
      </p:pic>
    </p:spTree>
    <p:extLst>
      <p:ext uri="{BB962C8B-B14F-4D97-AF65-F5344CB8AC3E}">
        <p14:creationId xmlns:p14="http://schemas.microsoft.com/office/powerpoint/2010/main" val="419945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5C49FD8-ED63-4048-A0E7-F9CCD925D55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rot="20412106">
            <a:off x="1845298" y="6149620"/>
            <a:ext cx="6596405" cy="2535859"/>
          </a:xfrm>
          <a:prstGeom prst="rect">
            <a:avLst/>
          </a:prstGeom>
        </p:spPr>
      </p:pic>
      <p:sp>
        <p:nvSpPr>
          <p:cNvPr id="2" name="Title 1">
            <a:extLst>
              <a:ext uri="{FF2B5EF4-FFF2-40B4-BE49-F238E27FC236}">
                <a16:creationId xmlns:a16="http://schemas.microsoft.com/office/drawing/2014/main" id="{13797D8C-DCED-4776-BEAA-0BFB4A296761}"/>
              </a:ext>
            </a:extLst>
          </p:cNvPr>
          <p:cNvSpPr>
            <a:spLocks noGrp="1"/>
          </p:cNvSpPr>
          <p:nvPr>
            <p:ph type="title"/>
          </p:nvPr>
        </p:nvSpPr>
        <p:spPr/>
        <p:txBody>
          <a:bodyPr/>
          <a:lstStyle/>
          <a:p>
            <a:r>
              <a:rPr lang="en-US" dirty="0"/>
              <a:t>Types of evaluation (3)</a:t>
            </a:r>
          </a:p>
        </p:txBody>
      </p:sp>
      <p:sp>
        <p:nvSpPr>
          <p:cNvPr id="4" name="Text Placeholder 3">
            <a:extLst>
              <a:ext uri="{FF2B5EF4-FFF2-40B4-BE49-F238E27FC236}">
                <a16:creationId xmlns:a16="http://schemas.microsoft.com/office/drawing/2014/main" id="{8EA4E26D-5A49-4EC2-9A43-3957A16D749B}"/>
              </a:ext>
            </a:extLst>
          </p:cNvPr>
          <p:cNvSpPr>
            <a:spLocks noGrp="1"/>
          </p:cNvSpPr>
          <p:nvPr>
            <p:ph type="body" sz="quarter" idx="10"/>
          </p:nvPr>
        </p:nvSpPr>
        <p:spPr/>
        <p:txBody>
          <a:bodyPr/>
          <a:lstStyle/>
          <a:p>
            <a:endParaRPr lang="en-US"/>
          </a:p>
        </p:txBody>
      </p:sp>
      <p:graphicFrame>
        <p:nvGraphicFramePr>
          <p:cNvPr id="5" name="Table 4">
            <a:extLst>
              <a:ext uri="{FF2B5EF4-FFF2-40B4-BE49-F238E27FC236}">
                <a16:creationId xmlns:a16="http://schemas.microsoft.com/office/drawing/2014/main" id="{35D5DFCF-9465-44A9-AF1B-22C661288208}"/>
              </a:ext>
            </a:extLst>
          </p:cNvPr>
          <p:cNvGraphicFramePr>
            <a:graphicFrameLocks noGrp="1"/>
          </p:cNvGraphicFramePr>
          <p:nvPr>
            <p:extLst>
              <p:ext uri="{D42A27DB-BD31-4B8C-83A1-F6EECF244321}">
                <p14:modId xmlns:p14="http://schemas.microsoft.com/office/powerpoint/2010/main" val="2689392186"/>
              </p:ext>
            </p:extLst>
          </p:nvPr>
        </p:nvGraphicFramePr>
        <p:xfrm>
          <a:off x="228600" y="1390578"/>
          <a:ext cx="9585960" cy="5131666"/>
        </p:xfrm>
        <a:graphic>
          <a:graphicData uri="http://schemas.openxmlformats.org/drawingml/2006/table">
            <a:tbl>
              <a:tblPr firstRow="1" bandRow="1">
                <a:tableStyleId>{5C22544A-7EE6-4342-B048-85BDC9FD1C3A}</a:tableStyleId>
              </a:tblPr>
              <a:tblGrid>
                <a:gridCol w="1913675">
                  <a:extLst>
                    <a:ext uri="{9D8B030D-6E8A-4147-A177-3AD203B41FA5}">
                      <a16:colId xmlns:a16="http://schemas.microsoft.com/office/drawing/2014/main" val="2562954188"/>
                    </a:ext>
                  </a:extLst>
                </a:gridCol>
                <a:gridCol w="3429124">
                  <a:extLst>
                    <a:ext uri="{9D8B030D-6E8A-4147-A177-3AD203B41FA5}">
                      <a16:colId xmlns:a16="http://schemas.microsoft.com/office/drawing/2014/main" val="3719443962"/>
                    </a:ext>
                  </a:extLst>
                </a:gridCol>
                <a:gridCol w="4243161">
                  <a:extLst>
                    <a:ext uri="{9D8B030D-6E8A-4147-A177-3AD203B41FA5}">
                      <a16:colId xmlns:a16="http://schemas.microsoft.com/office/drawing/2014/main" val="3388100510"/>
                    </a:ext>
                  </a:extLst>
                </a:gridCol>
              </a:tblGrid>
              <a:tr h="864466">
                <a:tc>
                  <a:txBody>
                    <a:bodyPr/>
                    <a:lstStyle/>
                    <a:p>
                      <a:r>
                        <a:rPr lang="en-US" sz="2400" dirty="0">
                          <a:latin typeface="Century Gothic" panose="020B0502020202020204" pitchFamily="34" charset="0"/>
                        </a:rPr>
                        <a:t>Type </a:t>
                      </a:r>
                    </a:p>
                  </a:txBody>
                  <a:tcPr>
                    <a:solidFill>
                      <a:srgbClr val="5E9A8F"/>
                    </a:solidFill>
                  </a:tcPr>
                </a:tc>
                <a:tc>
                  <a:txBody>
                    <a:bodyPr/>
                    <a:lstStyle/>
                    <a:p>
                      <a:r>
                        <a:rPr lang="en-US" sz="2400" dirty="0">
                          <a:latin typeface="Century Gothic" panose="020B0502020202020204" pitchFamily="34" charset="0"/>
                        </a:rPr>
                        <a:t>Purpose</a:t>
                      </a:r>
                    </a:p>
                  </a:txBody>
                  <a:tcPr>
                    <a:solidFill>
                      <a:srgbClr val="5E9A8F"/>
                    </a:solidFill>
                  </a:tcPr>
                </a:tc>
                <a:tc>
                  <a:txBody>
                    <a:bodyPr/>
                    <a:lstStyle/>
                    <a:p>
                      <a:r>
                        <a:rPr lang="en-US" sz="2400" dirty="0">
                          <a:latin typeface="Century Gothic" panose="020B0502020202020204" pitchFamily="34" charset="0"/>
                        </a:rPr>
                        <a:t>Key types of questions</a:t>
                      </a:r>
                    </a:p>
                  </a:txBody>
                  <a:tcPr>
                    <a:solidFill>
                      <a:srgbClr val="5E9A8F"/>
                    </a:solidFill>
                  </a:tcPr>
                </a:tc>
                <a:extLst>
                  <a:ext uri="{0D108BD9-81ED-4DB2-BD59-A6C34878D82A}">
                    <a16:rowId xmlns:a16="http://schemas.microsoft.com/office/drawing/2014/main" val="1735561203"/>
                  </a:ext>
                </a:extLst>
              </a:tr>
              <a:tr h="4100036">
                <a:tc>
                  <a:txBody>
                    <a:bodyPr/>
                    <a:lstStyle/>
                    <a:p>
                      <a:r>
                        <a:rPr lang="en-US" sz="2400" b="1" dirty="0">
                          <a:latin typeface="Century Gothic" panose="020B0502020202020204" pitchFamily="34" charset="0"/>
                        </a:rPr>
                        <a:t>Outcome evaluation</a:t>
                      </a:r>
                    </a:p>
                  </a:txBody>
                  <a:tcPr>
                    <a:solidFill>
                      <a:srgbClr val="A4C8C1"/>
                    </a:solidFill>
                  </a:tcPr>
                </a:tc>
                <a:tc>
                  <a:txBody>
                    <a:bodyPr/>
                    <a:lstStyle/>
                    <a:p>
                      <a:pPr marL="342900" indent="-342900">
                        <a:spcAft>
                          <a:spcPts val="1200"/>
                        </a:spcAft>
                        <a:buClr>
                          <a:srgbClr val="1E1860"/>
                        </a:buClr>
                        <a:buFont typeface="Wingdings" panose="05000000000000000000" pitchFamily="2" charset="2"/>
                        <a:buChar char="§"/>
                      </a:pPr>
                      <a:r>
                        <a:rPr lang="en-US" sz="2400" dirty="0">
                          <a:latin typeface="Century Gothic" panose="020B0502020202020204" pitchFamily="34" charset="0"/>
                        </a:rPr>
                        <a:t>Concerned with the effects of program delivery and operations </a:t>
                      </a:r>
                      <a:br>
                        <a:rPr lang="en-US" sz="2400" dirty="0">
                          <a:latin typeface="Century Gothic" panose="020B0502020202020204" pitchFamily="34" charset="0"/>
                        </a:rPr>
                      </a:br>
                      <a:r>
                        <a:rPr lang="en-US" sz="2400" dirty="0">
                          <a:latin typeface="Century Gothic" panose="020B0502020202020204" pitchFamily="34" charset="0"/>
                        </a:rPr>
                        <a:t>in the target population</a:t>
                      </a:r>
                    </a:p>
                    <a:p>
                      <a:pPr marL="342900" indent="-342900">
                        <a:spcAft>
                          <a:spcPts val="1200"/>
                        </a:spcAft>
                        <a:buClr>
                          <a:srgbClr val="1E1860"/>
                        </a:buClr>
                        <a:buFont typeface="Wingdings" panose="05000000000000000000" pitchFamily="2" charset="2"/>
                        <a:buChar char="§"/>
                      </a:pPr>
                      <a:r>
                        <a:rPr lang="en-US" sz="2400" dirty="0">
                          <a:latin typeface="Century Gothic" panose="020B0502020202020204" pitchFamily="34" charset="0"/>
                        </a:rPr>
                        <a:t>Incorporates </a:t>
                      </a:r>
                      <a:br>
                        <a:rPr lang="en-US" sz="2400" dirty="0">
                          <a:latin typeface="Century Gothic" panose="020B0502020202020204" pitchFamily="34" charset="0"/>
                        </a:rPr>
                      </a:br>
                      <a:r>
                        <a:rPr lang="en-US" sz="2400" dirty="0">
                          <a:latin typeface="Century Gothic" panose="020B0502020202020204" pitchFamily="34" charset="0"/>
                        </a:rPr>
                        <a:t>key outcome components </a:t>
                      </a:r>
                      <a:br>
                        <a:rPr lang="en-US" sz="2400" dirty="0">
                          <a:latin typeface="Century Gothic" panose="020B0502020202020204" pitchFamily="34" charset="0"/>
                        </a:rPr>
                      </a:br>
                      <a:r>
                        <a:rPr lang="en-US" sz="2400" dirty="0">
                          <a:latin typeface="Century Gothic" panose="020B0502020202020204" pitchFamily="34" charset="0"/>
                        </a:rPr>
                        <a:t>of the theory </a:t>
                      </a:r>
                      <a:br>
                        <a:rPr lang="en-US" sz="2400" dirty="0">
                          <a:latin typeface="Century Gothic" panose="020B0502020202020204" pitchFamily="34" charset="0"/>
                        </a:rPr>
                      </a:br>
                      <a:r>
                        <a:rPr lang="en-US" sz="2400" dirty="0">
                          <a:latin typeface="Century Gothic" panose="020B0502020202020204" pitchFamily="34" charset="0"/>
                        </a:rPr>
                        <a:t>of change</a:t>
                      </a:r>
                    </a:p>
                  </a:txBody>
                  <a:tcPr>
                    <a:solidFill>
                      <a:srgbClr val="A4C8C1"/>
                    </a:solidFill>
                  </a:tcPr>
                </a:tc>
                <a:tc>
                  <a:txBody>
                    <a:bodyPr/>
                    <a:lstStyle/>
                    <a:p>
                      <a:pPr marL="342900" indent="-342900">
                        <a:spcAft>
                          <a:spcPts val="1200"/>
                        </a:spcAft>
                        <a:buClr>
                          <a:srgbClr val="1E1860"/>
                        </a:buClr>
                        <a:buFont typeface="Wingdings" panose="05000000000000000000" pitchFamily="2" charset="2"/>
                        <a:buChar char="§"/>
                      </a:pPr>
                      <a:r>
                        <a:rPr lang="en-US" sz="2400" dirty="0">
                          <a:latin typeface="Century Gothic" panose="020B0502020202020204" pitchFamily="34" charset="0"/>
                        </a:rPr>
                        <a:t>How have program activities and materials been received by program beneficiaries?</a:t>
                      </a:r>
                    </a:p>
                    <a:p>
                      <a:pPr marL="342900" indent="-342900">
                        <a:spcAft>
                          <a:spcPts val="1200"/>
                        </a:spcAft>
                        <a:buClr>
                          <a:srgbClr val="1E1860"/>
                        </a:buClr>
                        <a:buFont typeface="Wingdings" panose="05000000000000000000" pitchFamily="2" charset="2"/>
                        <a:buChar char="§"/>
                      </a:pPr>
                      <a:r>
                        <a:rPr lang="en-US" sz="2400" dirty="0">
                          <a:latin typeface="Century Gothic" panose="020B0502020202020204" pitchFamily="34" charset="0"/>
                        </a:rPr>
                        <a:t>How have knowledge and perceptions changed as a result</a:t>
                      </a:r>
                      <a:br>
                        <a:rPr lang="en-US" sz="2400" dirty="0">
                          <a:latin typeface="Century Gothic" panose="020B0502020202020204" pitchFamily="34" charset="0"/>
                        </a:rPr>
                      </a:br>
                      <a:r>
                        <a:rPr lang="en-US" sz="2400" dirty="0">
                          <a:latin typeface="Century Gothic" panose="020B0502020202020204" pitchFamily="34" charset="0"/>
                        </a:rPr>
                        <a:t>of program activities </a:t>
                      </a:r>
                      <a:br>
                        <a:rPr lang="en-US" sz="2400" dirty="0">
                          <a:latin typeface="Century Gothic" panose="020B0502020202020204" pitchFamily="34" charset="0"/>
                        </a:rPr>
                      </a:br>
                      <a:r>
                        <a:rPr lang="en-US" sz="2400" dirty="0">
                          <a:latin typeface="Century Gothic" panose="020B0502020202020204" pitchFamily="34" charset="0"/>
                        </a:rPr>
                        <a:t>or materials?</a:t>
                      </a:r>
                    </a:p>
                    <a:p>
                      <a:pPr marL="285750" indent="-285750">
                        <a:spcAft>
                          <a:spcPts val="1200"/>
                        </a:spcAft>
                        <a:buFont typeface="Arial" panose="020B0604020202020204" pitchFamily="34" charset="0"/>
                        <a:buChar char="•"/>
                      </a:pPr>
                      <a:endParaRPr lang="en-US" sz="2400" dirty="0">
                        <a:latin typeface="Century Gothic" panose="020B0502020202020204" pitchFamily="34" charset="0"/>
                      </a:endParaRPr>
                    </a:p>
                  </a:txBody>
                  <a:tcPr>
                    <a:solidFill>
                      <a:srgbClr val="A4C8C1"/>
                    </a:solidFill>
                  </a:tcPr>
                </a:tc>
                <a:extLst>
                  <a:ext uri="{0D108BD9-81ED-4DB2-BD59-A6C34878D82A}">
                    <a16:rowId xmlns:a16="http://schemas.microsoft.com/office/drawing/2014/main" val="807533419"/>
                  </a:ext>
                </a:extLst>
              </a:tr>
            </a:tbl>
          </a:graphicData>
        </a:graphic>
      </p:graphicFrame>
    </p:spTree>
    <p:extLst>
      <p:ext uri="{BB962C8B-B14F-4D97-AF65-F5344CB8AC3E}">
        <p14:creationId xmlns:p14="http://schemas.microsoft.com/office/powerpoint/2010/main" val="3714528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97D8C-DCED-4776-BEAA-0BFB4A296761}"/>
              </a:ext>
            </a:extLst>
          </p:cNvPr>
          <p:cNvSpPr>
            <a:spLocks noGrp="1"/>
          </p:cNvSpPr>
          <p:nvPr>
            <p:ph type="title"/>
          </p:nvPr>
        </p:nvSpPr>
        <p:spPr/>
        <p:txBody>
          <a:bodyPr/>
          <a:lstStyle/>
          <a:p>
            <a:r>
              <a:rPr lang="en-US" dirty="0"/>
              <a:t>Types of evaluation (4)</a:t>
            </a:r>
          </a:p>
        </p:txBody>
      </p:sp>
      <p:graphicFrame>
        <p:nvGraphicFramePr>
          <p:cNvPr id="5" name="Table 4">
            <a:extLst>
              <a:ext uri="{FF2B5EF4-FFF2-40B4-BE49-F238E27FC236}">
                <a16:creationId xmlns:a16="http://schemas.microsoft.com/office/drawing/2014/main" id="{35D5DFCF-9465-44A9-AF1B-22C661288208}"/>
              </a:ext>
            </a:extLst>
          </p:cNvPr>
          <p:cNvGraphicFramePr>
            <a:graphicFrameLocks noGrp="1"/>
          </p:cNvGraphicFramePr>
          <p:nvPr>
            <p:extLst>
              <p:ext uri="{D42A27DB-BD31-4B8C-83A1-F6EECF244321}">
                <p14:modId xmlns:p14="http://schemas.microsoft.com/office/powerpoint/2010/main" val="3881913073"/>
              </p:ext>
            </p:extLst>
          </p:nvPr>
        </p:nvGraphicFramePr>
        <p:xfrm>
          <a:off x="228600" y="1334026"/>
          <a:ext cx="9582149" cy="3420854"/>
        </p:xfrm>
        <a:graphic>
          <a:graphicData uri="http://schemas.openxmlformats.org/drawingml/2006/table">
            <a:tbl>
              <a:tblPr firstRow="1" bandRow="1">
                <a:tableStyleId>{5C22544A-7EE6-4342-B048-85BDC9FD1C3A}</a:tableStyleId>
              </a:tblPr>
              <a:tblGrid>
                <a:gridCol w="1990817">
                  <a:extLst>
                    <a:ext uri="{9D8B030D-6E8A-4147-A177-3AD203B41FA5}">
                      <a16:colId xmlns:a16="http://schemas.microsoft.com/office/drawing/2014/main" val="2562954188"/>
                    </a:ext>
                  </a:extLst>
                </a:gridCol>
                <a:gridCol w="3462438">
                  <a:extLst>
                    <a:ext uri="{9D8B030D-6E8A-4147-A177-3AD203B41FA5}">
                      <a16:colId xmlns:a16="http://schemas.microsoft.com/office/drawing/2014/main" val="3719443962"/>
                    </a:ext>
                  </a:extLst>
                </a:gridCol>
                <a:gridCol w="4128894">
                  <a:extLst>
                    <a:ext uri="{9D8B030D-6E8A-4147-A177-3AD203B41FA5}">
                      <a16:colId xmlns:a16="http://schemas.microsoft.com/office/drawing/2014/main" val="3388100510"/>
                    </a:ext>
                  </a:extLst>
                </a:gridCol>
              </a:tblGrid>
              <a:tr h="546712">
                <a:tc>
                  <a:txBody>
                    <a:bodyPr/>
                    <a:lstStyle/>
                    <a:p>
                      <a:r>
                        <a:rPr lang="en-US" sz="2400" dirty="0">
                          <a:latin typeface="Century Gothic" panose="020B0502020202020204" pitchFamily="34" charset="0"/>
                        </a:rPr>
                        <a:t>Type </a:t>
                      </a:r>
                    </a:p>
                  </a:txBody>
                  <a:tcPr>
                    <a:solidFill>
                      <a:srgbClr val="5E9A8F"/>
                    </a:solidFill>
                  </a:tcPr>
                </a:tc>
                <a:tc>
                  <a:txBody>
                    <a:bodyPr/>
                    <a:lstStyle/>
                    <a:p>
                      <a:r>
                        <a:rPr lang="en-US" sz="2400" dirty="0">
                          <a:latin typeface="Century Gothic" panose="020B0502020202020204" pitchFamily="34" charset="0"/>
                        </a:rPr>
                        <a:t>Purpose</a:t>
                      </a:r>
                    </a:p>
                  </a:txBody>
                  <a:tcPr>
                    <a:solidFill>
                      <a:srgbClr val="5E9A8F"/>
                    </a:solidFill>
                  </a:tcPr>
                </a:tc>
                <a:tc>
                  <a:txBody>
                    <a:bodyPr/>
                    <a:lstStyle/>
                    <a:p>
                      <a:r>
                        <a:rPr lang="en-US" sz="2400" dirty="0">
                          <a:latin typeface="Century Gothic" panose="020B0502020202020204" pitchFamily="34" charset="0"/>
                        </a:rPr>
                        <a:t>Types of questions</a:t>
                      </a:r>
                    </a:p>
                  </a:txBody>
                  <a:tcPr>
                    <a:solidFill>
                      <a:srgbClr val="5E9A8F"/>
                    </a:solidFill>
                  </a:tcPr>
                </a:tc>
                <a:extLst>
                  <a:ext uri="{0D108BD9-81ED-4DB2-BD59-A6C34878D82A}">
                    <a16:rowId xmlns:a16="http://schemas.microsoft.com/office/drawing/2014/main" val="1735561203"/>
                  </a:ext>
                </a:extLst>
              </a:tr>
              <a:tr h="2874142">
                <a:tc>
                  <a:txBody>
                    <a:bodyPr/>
                    <a:lstStyle/>
                    <a:p>
                      <a:r>
                        <a:rPr lang="en-US" sz="2400" b="1" dirty="0">
                          <a:latin typeface="Century Gothic" panose="020B0502020202020204" pitchFamily="34" charset="0"/>
                        </a:rPr>
                        <a:t>Impact evaluation</a:t>
                      </a:r>
                    </a:p>
                  </a:txBody>
                  <a:tcPr>
                    <a:solidFill>
                      <a:srgbClr val="A4C8C1"/>
                    </a:solidFill>
                  </a:tcPr>
                </a:tc>
                <a:tc>
                  <a:txBody>
                    <a:bodyPr/>
                    <a:lstStyle/>
                    <a:p>
                      <a:r>
                        <a:rPr lang="en-US" sz="2400" dirty="0">
                          <a:latin typeface="Century Gothic" panose="020B0502020202020204" pitchFamily="34" charset="0"/>
                        </a:rPr>
                        <a:t>Concerned with long-term impacts </a:t>
                      </a:r>
                      <a:br>
                        <a:rPr lang="en-US" sz="2400" dirty="0">
                          <a:latin typeface="Century Gothic" panose="020B0502020202020204" pitchFamily="34" charset="0"/>
                        </a:rPr>
                      </a:br>
                      <a:r>
                        <a:rPr lang="en-US" sz="2400" dirty="0">
                          <a:latin typeface="Century Gothic" panose="020B0502020202020204" pitchFamily="34" charset="0"/>
                        </a:rPr>
                        <a:t>of the program as outlined by theory </a:t>
                      </a:r>
                      <a:br>
                        <a:rPr lang="en-US" sz="2400" dirty="0">
                          <a:latin typeface="Century Gothic" panose="020B0502020202020204" pitchFamily="34" charset="0"/>
                        </a:rPr>
                      </a:br>
                      <a:r>
                        <a:rPr lang="en-US" sz="2400" dirty="0">
                          <a:latin typeface="Century Gothic" panose="020B0502020202020204" pitchFamily="34" charset="0"/>
                        </a:rPr>
                        <a:t>of change</a:t>
                      </a:r>
                    </a:p>
                  </a:txBody>
                  <a:tcPr>
                    <a:solidFill>
                      <a:srgbClr val="A4C8C1"/>
                    </a:solidFill>
                  </a:tcPr>
                </a:tc>
                <a:tc>
                  <a:txBody>
                    <a:bodyPr/>
                    <a:lstStyle/>
                    <a:p>
                      <a:pPr marL="342900" indent="-342900">
                        <a:spcAft>
                          <a:spcPts val="600"/>
                        </a:spcAft>
                        <a:buClr>
                          <a:srgbClr val="1E1860"/>
                        </a:buClr>
                        <a:buFont typeface="Wingdings" panose="05000000000000000000" pitchFamily="2" charset="2"/>
                        <a:buChar char="§"/>
                      </a:pPr>
                      <a:r>
                        <a:rPr lang="en-US" sz="2400" dirty="0">
                          <a:latin typeface="Century Gothic" panose="020B0502020202020204" pitchFamily="34" charset="0"/>
                        </a:rPr>
                        <a:t>How well did the program work?</a:t>
                      </a:r>
                    </a:p>
                    <a:p>
                      <a:pPr marL="342900" indent="-342900">
                        <a:spcAft>
                          <a:spcPts val="600"/>
                        </a:spcAft>
                        <a:buClr>
                          <a:srgbClr val="1E1860"/>
                        </a:buClr>
                        <a:buFont typeface="Wingdings" panose="05000000000000000000" pitchFamily="2" charset="2"/>
                        <a:buChar char="§"/>
                      </a:pPr>
                      <a:r>
                        <a:rPr lang="en-US" sz="2400" dirty="0">
                          <a:latin typeface="Century Gothic" panose="020B0502020202020204" pitchFamily="34" charset="0"/>
                        </a:rPr>
                        <a:t>How has context  contributed to the intended outcomes?</a:t>
                      </a:r>
                    </a:p>
                    <a:p>
                      <a:pPr marL="342900" indent="-342900">
                        <a:spcAft>
                          <a:spcPts val="600"/>
                        </a:spcAft>
                        <a:buClr>
                          <a:srgbClr val="1E1860"/>
                        </a:buClr>
                        <a:buFont typeface="Wingdings" panose="05000000000000000000" pitchFamily="2" charset="2"/>
                        <a:buChar char="§"/>
                      </a:pPr>
                      <a:r>
                        <a:rPr lang="en-US" sz="2400" dirty="0">
                          <a:latin typeface="Century Gothic" panose="020B0502020202020204" pitchFamily="34" charset="0"/>
                        </a:rPr>
                        <a:t>How have other factors contributed to impact?</a:t>
                      </a:r>
                    </a:p>
                  </a:txBody>
                  <a:tcPr>
                    <a:solidFill>
                      <a:srgbClr val="A4C8C1"/>
                    </a:solidFill>
                  </a:tcPr>
                </a:tc>
                <a:extLst>
                  <a:ext uri="{0D108BD9-81ED-4DB2-BD59-A6C34878D82A}">
                    <a16:rowId xmlns:a16="http://schemas.microsoft.com/office/drawing/2014/main" val="297297557"/>
                  </a:ext>
                </a:extLst>
              </a:tr>
            </a:tbl>
          </a:graphicData>
        </a:graphic>
      </p:graphicFrame>
      <p:pic>
        <p:nvPicPr>
          <p:cNvPr id="7" name="Picture 6">
            <a:extLst>
              <a:ext uri="{FF2B5EF4-FFF2-40B4-BE49-F238E27FC236}">
                <a16:creationId xmlns:a16="http://schemas.microsoft.com/office/drawing/2014/main" id="{2418023D-BF33-405A-806C-CC12EB30D8CA}"/>
              </a:ext>
            </a:extLst>
          </p:cNvPr>
          <p:cNvPicPr>
            <a:picLocks noChangeAspect="1"/>
          </p:cNvPicPr>
          <p:nvPr/>
        </p:nvPicPr>
        <p:blipFill>
          <a:blip r:embed="rId3">
            <a:clrChange>
              <a:clrFrom>
                <a:srgbClr val="FEFEFE"/>
              </a:clrFrom>
              <a:clrTo>
                <a:srgbClr val="FEFEFE">
                  <a:alpha val="0"/>
                </a:srgbClr>
              </a:clrTo>
            </a:clrChange>
          </a:blip>
          <a:stretch>
            <a:fillRect/>
          </a:stretch>
        </p:blipFill>
        <p:spPr>
          <a:xfrm>
            <a:off x="1828800" y="4754880"/>
            <a:ext cx="6274300" cy="3006436"/>
          </a:xfrm>
          <a:prstGeom prst="rect">
            <a:avLst/>
          </a:prstGeom>
        </p:spPr>
      </p:pic>
    </p:spTree>
    <p:extLst>
      <p:ext uri="{BB962C8B-B14F-4D97-AF65-F5344CB8AC3E}">
        <p14:creationId xmlns:p14="http://schemas.microsoft.com/office/powerpoint/2010/main" val="884800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2881-0AD3-43C4-A82F-40309AF50442}"/>
              </a:ext>
            </a:extLst>
          </p:cNvPr>
          <p:cNvSpPr>
            <a:spLocks noGrp="1"/>
          </p:cNvSpPr>
          <p:nvPr>
            <p:ph type="title"/>
          </p:nvPr>
        </p:nvSpPr>
        <p:spPr/>
        <p:txBody>
          <a:bodyPr/>
          <a:lstStyle/>
          <a:p>
            <a:r>
              <a:rPr lang="en-US" dirty="0"/>
              <a:t>Formulating questions (2)</a:t>
            </a:r>
          </a:p>
        </p:txBody>
      </p:sp>
      <p:sp>
        <p:nvSpPr>
          <p:cNvPr id="4" name="Rectangle 3">
            <a:extLst>
              <a:ext uri="{FF2B5EF4-FFF2-40B4-BE49-F238E27FC236}">
                <a16:creationId xmlns:a16="http://schemas.microsoft.com/office/drawing/2014/main" id="{0F70BA95-991D-4A9F-A359-6C277769DE49}"/>
              </a:ext>
            </a:extLst>
          </p:cNvPr>
          <p:cNvSpPr/>
          <p:nvPr/>
        </p:nvSpPr>
        <p:spPr>
          <a:xfrm>
            <a:off x="1076841" y="2209190"/>
            <a:ext cx="7694031" cy="3354765"/>
          </a:xfrm>
          <a:prstGeom prst="rect">
            <a:avLst/>
          </a:prstGeom>
        </p:spPr>
        <p:txBody>
          <a:bodyPr wrap="square">
            <a:spAutoFit/>
          </a:bodyPr>
          <a:lstStyle/>
          <a:p>
            <a:pPr marL="623888" lvl="0" indent="-623888">
              <a:spcAft>
                <a:spcPts val="24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Clarify the evaluation purpose (formative, process, output, outcome)</a:t>
            </a:r>
          </a:p>
          <a:p>
            <a:pPr marL="623888" lvl="0" indent="-623888">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Refer to the program’s theory </a:t>
            </a:r>
            <a:br>
              <a:rPr lang="en-US" sz="3200" kern="0" dirty="0">
                <a:solidFill>
                  <a:prstClr val="black"/>
                </a:solidFill>
                <a:latin typeface="Century Gothic" panose="020B0502020202020204" pitchFamily="34" charset="0"/>
              </a:rPr>
            </a:br>
            <a:r>
              <a:rPr lang="en-US" sz="3200" kern="0" dirty="0">
                <a:solidFill>
                  <a:prstClr val="black"/>
                </a:solidFill>
                <a:latin typeface="Century Gothic" panose="020B0502020202020204" pitchFamily="34" charset="0"/>
              </a:rPr>
              <a:t>of change and other </a:t>
            </a:r>
            <a:br>
              <a:rPr lang="en-US" sz="3200" kern="0" dirty="0">
                <a:solidFill>
                  <a:prstClr val="black"/>
                </a:solidFill>
                <a:latin typeface="Century Gothic" panose="020B0502020202020204" pitchFamily="34" charset="0"/>
              </a:rPr>
            </a:br>
            <a:r>
              <a:rPr lang="en-US" sz="3200" kern="0" dirty="0">
                <a:solidFill>
                  <a:prstClr val="black"/>
                </a:solidFill>
                <a:latin typeface="Century Gothic" panose="020B0502020202020204" pitchFamily="34" charset="0"/>
              </a:rPr>
              <a:t>program materials</a:t>
            </a:r>
          </a:p>
        </p:txBody>
      </p:sp>
    </p:spTree>
    <p:extLst>
      <p:ext uri="{BB962C8B-B14F-4D97-AF65-F5344CB8AC3E}">
        <p14:creationId xmlns:p14="http://schemas.microsoft.com/office/powerpoint/2010/main" val="1849996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p:txBody>
          <a:bodyPr/>
          <a:lstStyle/>
          <a:p>
            <a:pPr algn="ctr"/>
            <a:endParaRPr lang="en-US" sz="3600" b="1" dirty="0"/>
          </a:p>
          <a:p>
            <a:pPr algn="just"/>
            <a:endParaRPr lang="en-US" sz="3600" b="1" dirty="0"/>
          </a:p>
          <a:p>
            <a:pPr algn="just"/>
            <a:endParaRPr lang="en-US" sz="2800" dirty="0"/>
          </a:p>
          <a:p>
            <a:pPr algn="just"/>
            <a:endParaRPr lang="en-US" sz="3600" b="1" dirty="0"/>
          </a:p>
          <a:p>
            <a:pPr algn="just"/>
            <a:endParaRPr lang="en-US" sz="3600" dirty="0"/>
          </a:p>
          <a:p>
            <a:pPr algn="just"/>
            <a:endParaRPr lang="en-US" sz="3600" dirty="0"/>
          </a:p>
          <a:p>
            <a:pPr algn="ctr"/>
            <a:endParaRPr lang="en-US" sz="3600" dirty="0"/>
          </a:p>
          <a:p>
            <a:pPr algn="ctr"/>
            <a:endParaRPr lang="en-US" sz="3600" dirty="0"/>
          </a:p>
          <a:p>
            <a:pPr algn="ctr"/>
            <a:endParaRPr lang="en-US" sz="3600" dirty="0"/>
          </a:p>
          <a:p>
            <a:pPr algn="ctr"/>
            <a:endParaRPr lang="en-US" sz="3600" dirty="0"/>
          </a:p>
          <a:p>
            <a:endParaRPr lang="en-US" dirty="0"/>
          </a:p>
        </p:txBody>
      </p:sp>
      <p:sp>
        <p:nvSpPr>
          <p:cNvPr id="7" name="Title 1">
            <a:extLst>
              <a:ext uri="{FF2B5EF4-FFF2-40B4-BE49-F238E27FC236}">
                <a16:creationId xmlns:a16="http://schemas.microsoft.com/office/drawing/2014/main" id="{3CE89445-3627-4D56-BA8E-A5A5F57CF7BE}"/>
              </a:ext>
            </a:extLst>
          </p:cNvPr>
          <p:cNvSpPr txBox="1">
            <a:spLocks/>
          </p:cNvSpPr>
          <p:nvPr/>
        </p:nvSpPr>
        <p:spPr>
          <a:xfrm>
            <a:off x="513214" y="76200"/>
            <a:ext cx="9223993" cy="1143000"/>
          </a:xfrm>
          <a:prstGeom prst="rect">
            <a:avLst/>
          </a:prstGeom>
        </p:spPr>
        <p:txBody>
          <a:bodyPr/>
          <a:lstStyle>
            <a:lvl1pPr eaLnBrk="1" hangingPunct="1">
              <a:defRPr sz="4800" b="1">
                <a:solidFill>
                  <a:schemeClr val="bg1">
                    <a:lumMod val="85000"/>
                  </a:schemeClr>
                </a:solidFill>
                <a:latin typeface="Century Gothic" charset="0"/>
                <a:ea typeface="Century Gothic" charset="0"/>
                <a:cs typeface="Century Gothic" charset="0"/>
              </a:defRPr>
            </a:lvl1pPr>
          </a:lstStyle>
          <a:p>
            <a:pPr>
              <a:lnSpc>
                <a:spcPts val="3800"/>
              </a:lnSpc>
            </a:pPr>
            <a:r>
              <a:rPr lang="en-US" sz="3600" kern="0" dirty="0"/>
              <a:t>Communities United Program: </a:t>
            </a:r>
            <a:br>
              <a:rPr lang="en-US" sz="3600" kern="0" dirty="0"/>
            </a:br>
            <a:r>
              <a:rPr lang="en-US" sz="3600" kern="0" dirty="0"/>
              <a:t>Theory of change</a:t>
            </a:r>
          </a:p>
        </p:txBody>
      </p:sp>
      <p:pic>
        <p:nvPicPr>
          <p:cNvPr id="10" name="Picture 9">
            <a:extLst>
              <a:ext uri="{FF2B5EF4-FFF2-40B4-BE49-F238E27FC236}">
                <a16:creationId xmlns:a16="http://schemas.microsoft.com/office/drawing/2014/main" id="{EAC1397F-0F20-40C1-BB40-66AC00E99A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480" y="1236785"/>
            <a:ext cx="8473440" cy="6480048"/>
          </a:xfrm>
          <a:prstGeom prst="rect">
            <a:avLst/>
          </a:prstGeom>
        </p:spPr>
      </p:pic>
    </p:spTree>
    <p:extLst>
      <p:ext uri="{BB962C8B-B14F-4D97-AF65-F5344CB8AC3E}">
        <p14:creationId xmlns:p14="http://schemas.microsoft.com/office/powerpoint/2010/main" val="796781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2881-0AD3-43C4-A82F-40309AF50442}"/>
              </a:ext>
            </a:extLst>
          </p:cNvPr>
          <p:cNvSpPr>
            <a:spLocks noGrp="1"/>
          </p:cNvSpPr>
          <p:nvPr>
            <p:ph type="title"/>
          </p:nvPr>
        </p:nvSpPr>
        <p:spPr/>
        <p:txBody>
          <a:bodyPr/>
          <a:lstStyle/>
          <a:p>
            <a:r>
              <a:rPr lang="en-US" dirty="0"/>
              <a:t>Formulating questions (3)</a:t>
            </a:r>
          </a:p>
        </p:txBody>
      </p:sp>
      <p:sp>
        <p:nvSpPr>
          <p:cNvPr id="4" name="Rectangle 3">
            <a:extLst>
              <a:ext uri="{FF2B5EF4-FFF2-40B4-BE49-F238E27FC236}">
                <a16:creationId xmlns:a16="http://schemas.microsoft.com/office/drawing/2014/main" id="{7E6F2A4D-A287-4DDF-9B60-7701E5207C68}"/>
              </a:ext>
            </a:extLst>
          </p:cNvPr>
          <p:cNvSpPr/>
          <p:nvPr/>
        </p:nvSpPr>
        <p:spPr>
          <a:xfrm>
            <a:off x="868703" y="1812093"/>
            <a:ext cx="8607665" cy="4955203"/>
          </a:xfrm>
          <a:prstGeom prst="rect">
            <a:avLst/>
          </a:prstGeom>
        </p:spPr>
        <p:txBody>
          <a:bodyPr wrap="square">
            <a:spAutoFit/>
          </a:bodyPr>
          <a:lstStyle/>
          <a:p>
            <a:pPr marL="514350" lvl="0" indent="-514350">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Clarify the evaluation purpose (formative, process, output, outcome)</a:t>
            </a:r>
          </a:p>
          <a:p>
            <a:pPr marL="514350" lvl="0" indent="-514350">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Refer to the program’s theory of change and other program materials</a:t>
            </a:r>
          </a:p>
          <a:p>
            <a:pPr marL="514350" lvl="0" indent="-514350">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Use open-ended questions to guide your evaluation</a:t>
            </a:r>
          </a:p>
          <a:p>
            <a:pPr marL="514350" lvl="0" indent="-514350">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Less is more!</a:t>
            </a:r>
          </a:p>
          <a:p>
            <a:pPr marL="514350" lvl="0" indent="-514350">
              <a:spcAft>
                <a:spcPts val="12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Avoid hypothesis testing or predictions</a:t>
            </a:r>
          </a:p>
        </p:txBody>
      </p:sp>
    </p:spTree>
    <p:extLst>
      <p:ext uri="{BB962C8B-B14F-4D97-AF65-F5344CB8AC3E}">
        <p14:creationId xmlns:p14="http://schemas.microsoft.com/office/powerpoint/2010/main" val="1304768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DE1C1-3BBE-4C0C-BF41-1B3F81B468BB}"/>
              </a:ext>
            </a:extLst>
          </p:cNvPr>
          <p:cNvSpPr>
            <a:spLocks noGrp="1"/>
          </p:cNvSpPr>
          <p:nvPr>
            <p:ph type="title"/>
          </p:nvPr>
        </p:nvSpPr>
        <p:spPr/>
        <p:txBody>
          <a:bodyPr/>
          <a:lstStyle/>
          <a:p>
            <a:r>
              <a:rPr lang="en-US" dirty="0"/>
              <a:t>Formulating questions (4)</a:t>
            </a:r>
          </a:p>
        </p:txBody>
      </p:sp>
      <p:sp>
        <p:nvSpPr>
          <p:cNvPr id="6" name="Text Placeholder 5">
            <a:extLst>
              <a:ext uri="{FF2B5EF4-FFF2-40B4-BE49-F238E27FC236}">
                <a16:creationId xmlns:a16="http://schemas.microsoft.com/office/drawing/2014/main" id="{D1696956-9BA3-44AD-A312-EE6E8D98C231}"/>
              </a:ext>
            </a:extLst>
          </p:cNvPr>
          <p:cNvSpPr>
            <a:spLocks noGrp="1"/>
          </p:cNvSpPr>
          <p:nvPr>
            <p:ph type="body" sz="quarter" idx="10"/>
          </p:nvPr>
        </p:nvSpPr>
        <p:spPr>
          <a:xfrm>
            <a:off x="561845" y="1324271"/>
            <a:ext cx="8429755" cy="1143000"/>
          </a:xfrm>
        </p:spPr>
        <p:txBody>
          <a:bodyPr/>
          <a:lstStyle/>
          <a:p>
            <a:r>
              <a:rPr lang="en-US" sz="4400" dirty="0">
                <a:solidFill>
                  <a:srgbClr val="AB2472"/>
                </a:solidFill>
                <a:latin typeface="Century Gothic" panose="020B0502020202020204" pitchFamily="34" charset="0"/>
              </a:rPr>
              <a:t>Outcome evaluation</a:t>
            </a:r>
            <a:r>
              <a:rPr lang="en-US" sz="4400" dirty="0"/>
              <a:t> </a:t>
            </a:r>
          </a:p>
        </p:txBody>
      </p:sp>
      <p:sp>
        <p:nvSpPr>
          <p:cNvPr id="7" name="Text Placeholder 6">
            <a:extLst>
              <a:ext uri="{FF2B5EF4-FFF2-40B4-BE49-F238E27FC236}">
                <a16:creationId xmlns:a16="http://schemas.microsoft.com/office/drawing/2014/main" id="{A9F17C01-1B84-4C41-B0A5-A4B0DBAE137E}"/>
              </a:ext>
            </a:extLst>
          </p:cNvPr>
          <p:cNvSpPr>
            <a:spLocks noGrp="1"/>
          </p:cNvSpPr>
          <p:nvPr>
            <p:ph type="body" sz="quarter" idx="11"/>
          </p:nvPr>
        </p:nvSpPr>
        <p:spPr>
          <a:xfrm>
            <a:off x="561844" y="2612218"/>
            <a:ext cx="8925055" cy="4150531"/>
          </a:xfrm>
        </p:spPr>
        <p:txBody>
          <a:bodyPr/>
          <a:lstStyle/>
          <a:p>
            <a:pPr>
              <a:lnSpc>
                <a:spcPts val="4000"/>
              </a:lnSpc>
              <a:spcAft>
                <a:spcPts val="1800"/>
              </a:spcAft>
            </a:pPr>
            <a:r>
              <a:rPr lang="en-US" sz="3200" b="1" dirty="0">
                <a:solidFill>
                  <a:schemeClr val="tx1"/>
                </a:solidFill>
                <a:latin typeface="Century Gothic" panose="020B0502020202020204" pitchFamily="34" charset="0"/>
              </a:rPr>
              <a:t>Outcome: </a:t>
            </a:r>
            <a:r>
              <a:rPr lang="en-US" sz="3200" dirty="0">
                <a:solidFill>
                  <a:schemeClr val="tx1"/>
                </a:solidFill>
                <a:latin typeface="Century Gothic" panose="020B0502020202020204" pitchFamily="34" charset="0"/>
              </a:rPr>
              <a:t>Decreased tolerance for violence against women (VAW) within communities within social, political, </a:t>
            </a:r>
            <a:br>
              <a:rPr lang="en-US" sz="3200" dirty="0">
                <a:solidFill>
                  <a:schemeClr val="tx1"/>
                </a:solidFill>
                <a:latin typeface="Century Gothic" panose="020B0502020202020204" pitchFamily="34" charset="0"/>
              </a:rPr>
            </a:br>
            <a:r>
              <a:rPr lang="en-US" sz="3200" dirty="0">
                <a:solidFill>
                  <a:schemeClr val="tx1"/>
                </a:solidFill>
                <a:latin typeface="Century Gothic" panose="020B0502020202020204" pitchFamily="34" charset="0"/>
              </a:rPr>
              <a:t>and cultural circumstances.</a:t>
            </a:r>
          </a:p>
          <a:p>
            <a:pPr>
              <a:lnSpc>
                <a:spcPts val="4000"/>
              </a:lnSpc>
              <a:spcAft>
                <a:spcPts val="1800"/>
              </a:spcAft>
            </a:pPr>
            <a:r>
              <a:rPr lang="en-US" sz="3200" b="1" dirty="0">
                <a:solidFill>
                  <a:schemeClr val="tx1"/>
                </a:solidFill>
                <a:latin typeface="Century Gothic" panose="020B0502020202020204" pitchFamily="34" charset="0"/>
              </a:rPr>
              <a:t>Question: </a:t>
            </a:r>
            <a:r>
              <a:rPr lang="en-US" sz="3200" dirty="0">
                <a:solidFill>
                  <a:schemeClr val="tx1"/>
                </a:solidFill>
                <a:latin typeface="Century Gothic" panose="020B0502020202020204" pitchFamily="34" charset="0"/>
              </a:rPr>
              <a:t>Do community </a:t>
            </a:r>
            <a:br>
              <a:rPr lang="en-US" sz="3200" dirty="0">
                <a:solidFill>
                  <a:schemeClr val="tx1"/>
                </a:solidFill>
                <a:latin typeface="Century Gothic" panose="020B0502020202020204" pitchFamily="34" charset="0"/>
              </a:rPr>
            </a:br>
            <a:r>
              <a:rPr lang="en-US" sz="3200" dirty="0">
                <a:solidFill>
                  <a:schemeClr val="tx1"/>
                </a:solidFill>
                <a:latin typeface="Century Gothic" panose="020B0502020202020204" pitchFamily="34" charset="0"/>
              </a:rPr>
              <a:t>members accept use of </a:t>
            </a:r>
            <a:br>
              <a:rPr lang="en-US" sz="3200" dirty="0">
                <a:solidFill>
                  <a:schemeClr val="tx1"/>
                </a:solidFill>
                <a:latin typeface="Century Gothic" panose="020B0502020202020204" pitchFamily="34" charset="0"/>
              </a:rPr>
            </a:br>
            <a:r>
              <a:rPr lang="en-US" sz="3200" dirty="0">
                <a:solidFill>
                  <a:schemeClr val="tx1"/>
                </a:solidFill>
                <a:latin typeface="Century Gothic" panose="020B0502020202020204" pitchFamily="34" charset="0"/>
              </a:rPr>
              <a:t>violence against partners?</a:t>
            </a:r>
          </a:p>
          <a:p>
            <a:endParaRPr lang="en-US" sz="2700" dirty="0">
              <a:latin typeface="Century Gothic" panose="020B0502020202020204" pitchFamily="34" charset="0"/>
            </a:endParaRPr>
          </a:p>
          <a:p>
            <a:endParaRPr lang="en-US" sz="2700" dirty="0">
              <a:latin typeface="Century Gothic" panose="020B0502020202020204" pitchFamily="34" charset="0"/>
            </a:endParaRPr>
          </a:p>
          <a:p>
            <a:endParaRPr lang="en-US" sz="2700" i="1" dirty="0">
              <a:latin typeface="Century Gothic" panose="020B0502020202020204" pitchFamily="34" charset="0"/>
            </a:endParaRPr>
          </a:p>
          <a:p>
            <a:endParaRPr lang="en-US" sz="2700" dirty="0">
              <a:latin typeface="Century Gothic" panose="020B0502020202020204" pitchFamily="34" charset="0"/>
            </a:endParaRPr>
          </a:p>
        </p:txBody>
      </p:sp>
      <p:pic>
        <p:nvPicPr>
          <p:cNvPr id="8" name="Picture 7">
            <a:extLst>
              <a:ext uri="{FF2B5EF4-FFF2-40B4-BE49-F238E27FC236}">
                <a16:creationId xmlns:a16="http://schemas.microsoft.com/office/drawing/2014/main" id="{1D976281-30D4-4438-A7E7-BFE0C9F67FA8}"/>
              </a:ext>
            </a:extLst>
          </p:cNvPr>
          <p:cNvPicPr>
            <a:picLocks noChangeAspect="1"/>
          </p:cNvPicPr>
          <p:nvPr/>
        </p:nvPicPr>
        <p:blipFill>
          <a:blip r:embed="rId3">
            <a:duotone>
              <a:schemeClr val="accent5">
                <a:shade val="45000"/>
                <a:satMod val="135000"/>
              </a:schemeClr>
              <a:prstClr val="white"/>
            </a:duotone>
          </a:blip>
          <a:stretch>
            <a:fillRect/>
          </a:stretch>
        </p:blipFill>
        <p:spPr>
          <a:xfrm>
            <a:off x="5878836" y="6488624"/>
            <a:ext cx="1310628" cy="1117311"/>
          </a:xfrm>
          <a:prstGeom prst="rect">
            <a:avLst/>
          </a:prstGeom>
        </p:spPr>
      </p:pic>
      <p:sp>
        <p:nvSpPr>
          <p:cNvPr id="3" name="Thought Bubble: Cloud 2">
            <a:extLst>
              <a:ext uri="{FF2B5EF4-FFF2-40B4-BE49-F238E27FC236}">
                <a16:creationId xmlns:a16="http://schemas.microsoft.com/office/drawing/2014/main" id="{8F17FDB9-D9B7-43B4-9B7A-867D00CECFF3}"/>
              </a:ext>
            </a:extLst>
          </p:cNvPr>
          <p:cNvSpPr/>
          <p:nvPr/>
        </p:nvSpPr>
        <p:spPr>
          <a:xfrm>
            <a:off x="6248400" y="4686300"/>
            <a:ext cx="3634740" cy="1920240"/>
          </a:xfrm>
          <a:prstGeom prst="cloudCallout">
            <a:avLst/>
          </a:prstGeom>
          <a:solidFill>
            <a:schemeClr val="accent1">
              <a:lumMod val="20000"/>
              <a:lumOff val="80000"/>
            </a:schemeClr>
          </a:solidFill>
          <a:ln>
            <a:solidFill>
              <a:srgbClr val="5E9A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Century Gothic" panose="020B0502020202020204" pitchFamily="34" charset="0"/>
              </a:rPr>
              <a:t>What problems do you see with this question?</a:t>
            </a:r>
          </a:p>
        </p:txBody>
      </p:sp>
    </p:spTree>
    <p:extLst>
      <p:ext uri="{BB962C8B-B14F-4D97-AF65-F5344CB8AC3E}">
        <p14:creationId xmlns:p14="http://schemas.microsoft.com/office/powerpoint/2010/main" val="3685636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7CAF2-D228-4C96-80E7-8C2359B607D8}"/>
              </a:ext>
            </a:extLst>
          </p:cNvPr>
          <p:cNvSpPr>
            <a:spLocks noGrp="1"/>
          </p:cNvSpPr>
          <p:nvPr>
            <p:ph type="title"/>
          </p:nvPr>
        </p:nvSpPr>
        <p:spPr/>
        <p:txBody>
          <a:bodyPr/>
          <a:lstStyle/>
          <a:p>
            <a:r>
              <a:rPr lang="en-US" dirty="0"/>
              <a:t>Formulating questions (5)</a:t>
            </a:r>
          </a:p>
        </p:txBody>
      </p:sp>
      <p:sp>
        <p:nvSpPr>
          <p:cNvPr id="3" name="Text Placeholder 2">
            <a:extLst>
              <a:ext uri="{FF2B5EF4-FFF2-40B4-BE49-F238E27FC236}">
                <a16:creationId xmlns:a16="http://schemas.microsoft.com/office/drawing/2014/main" id="{1362EEE9-6EDF-42F9-BD3B-B342C6B8A772}"/>
              </a:ext>
            </a:extLst>
          </p:cNvPr>
          <p:cNvSpPr>
            <a:spLocks noGrp="1"/>
          </p:cNvSpPr>
          <p:nvPr>
            <p:ph type="body" sz="quarter" idx="10"/>
          </p:nvPr>
        </p:nvSpPr>
        <p:spPr>
          <a:xfrm>
            <a:off x="708979" y="2608144"/>
            <a:ext cx="9225785" cy="2590800"/>
          </a:xfrm>
        </p:spPr>
        <p:txBody>
          <a:bodyPr/>
          <a:lstStyle/>
          <a:p>
            <a:pPr>
              <a:lnSpc>
                <a:spcPts val="4800"/>
              </a:lnSpc>
            </a:pPr>
            <a:r>
              <a:rPr lang="en-US" sz="3600" b="1" dirty="0">
                <a:solidFill>
                  <a:srgbClr val="5E9A8F"/>
                </a:solidFill>
                <a:latin typeface="Century Gothic" panose="020B0502020202020204" pitchFamily="34" charset="0"/>
              </a:rPr>
              <a:t>A better question:</a:t>
            </a:r>
            <a:r>
              <a:rPr lang="en-US" sz="3600" b="1" dirty="0">
                <a:latin typeface="Century Gothic" panose="020B0502020202020204" pitchFamily="34" charset="0"/>
              </a:rPr>
              <a:t> </a:t>
            </a:r>
            <a:r>
              <a:rPr lang="en-US" sz="3600" dirty="0">
                <a:latin typeface="Century Gothic" panose="020B0502020202020204" pitchFamily="34" charset="0"/>
              </a:rPr>
              <a:t>How has the </a:t>
            </a:r>
            <a:br>
              <a:rPr lang="en-US" sz="3600" dirty="0">
                <a:latin typeface="Century Gothic" panose="020B0502020202020204" pitchFamily="34" charset="0"/>
              </a:rPr>
            </a:br>
            <a:r>
              <a:rPr lang="en-US" sz="3600" dirty="0">
                <a:latin typeface="Century Gothic" panose="020B0502020202020204" pitchFamily="34" charset="0"/>
              </a:rPr>
              <a:t>program affected community perceptions of violence?</a:t>
            </a:r>
          </a:p>
        </p:txBody>
      </p:sp>
      <p:sp>
        <p:nvSpPr>
          <p:cNvPr id="4" name="Text Placeholder 3">
            <a:extLst>
              <a:ext uri="{FF2B5EF4-FFF2-40B4-BE49-F238E27FC236}">
                <a16:creationId xmlns:a16="http://schemas.microsoft.com/office/drawing/2014/main" id="{F3958A6A-9A19-4680-853E-E5E1E330DBFF}"/>
              </a:ext>
            </a:extLst>
          </p:cNvPr>
          <p:cNvSpPr>
            <a:spLocks noGrp="1"/>
          </p:cNvSpPr>
          <p:nvPr>
            <p:ph type="body" sz="quarter" idx="11"/>
          </p:nvPr>
        </p:nvSpPr>
        <p:spPr/>
        <p:txBody>
          <a:bodyPr/>
          <a:lstStyle/>
          <a:p>
            <a:r>
              <a:rPr lang="en-US" dirty="0"/>
              <a:t>Outcome evaluation</a:t>
            </a:r>
          </a:p>
        </p:txBody>
      </p:sp>
      <p:pic>
        <p:nvPicPr>
          <p:cNvPr id="5" name="Picture 4">
            <a:extLst>
              <a:ext uri="{FF2B5EF4-FFF2-40B4-BE49-F238E27FC236}">
                <a16:creationId xmlns:a16="http://schemas.microsoft.com/office/drawing/2014/main" id="{757E38EE-D8E3-4ED0-884C-A9CD88DC49CD}"/>
              </a:ext>
            </a:extLst>
          </p:cNvPr>
          <p:cNvPicPr>
            <a:picLocks noChangeAspect="1"/>
          </p:cNvPicPr>
          <p:nvPr/>
        </p:nvPicPr>
        <p:blipFill>
          <a:blip r:embed="rId3">
            <a:duotone>
              <a:schemeClr val="accent5">
                <a:shade val="45000"/>
                <a:satMod val="135000"/>
              </a:schemeClr>
              <a:prstClr val="white"/>
            </a:duotone>
          </a:blip>
          <a:stretch>
            <a:fillRect/>
          </a:stretch>
        </p:blipFill>
        <p:spPr>
          <a:xfrm>
            <a:off x="7700010" y="6168253"/>
            <a:ext cx="2234754" cy="1463040"/>
          </a:xfrm>
          <a:prstGeom prst="rect">
            <a:avLst/>
          </a:prstGeom>
        </p:spPr>
      </p:pic>
    </p:spTree>
    <p:extLst>
      <p:ext uri="{BB962C8B-B14F-4D97-AF65-F5344CB8AC3E}">
        <p14:creationId xmlns:p14="http://schemas.microsoft.com/office/powerpoint/2010/main" val="202213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2881-0AD3-43C4-A82F-40309AF50442}"/>
              </a:ext>
            </a:extLst>
          </p:cNvPr>
          <p:cNvSpPr>
            <a:spLocks noGrp="1"/>
          </p:cNvSpPr>
          <p:nvPr>
            <p:ph type="title"/>
          </p:nvPr>
        </p:nvSpPr>
        <p:spPr/>
        <p:txBody>
          <a:bodyPr/>
          <a:lstStyle/>
          <a:p>
            <a:r>
              <a:rPr lang="en-US" dirty="0"/>
              <a:t>Formulating questions (6)</a:t>
            </a:r>
          </a:p>
        </p:txBody>
      </p:sp>
      <p:sp>
        <p:nvSpPr>
          <p:cNvPr id="3" name="Rectangle 2">
            <a:extLst>
              <a:ext uri="{FF2B5EF4-FFF2-40B4-BE49-F238E27FC236}">
                <a16:creationId xmlns:a16="http://schemas.microsoft.com/office/drawing/2014/main" id="{CF28387B-2B5A-4B5F-94AE-73650981905B}"/>
              </a:ext>
            </a:extLst>
          </p:cNvPr>
          <p:cNvSpPr/>
          <p:nvPr/>
        </p:nvSpPr>
        <p:spPr>
          <a:xfrm>
            <a:off x="791581" y="1528862"/>
            <a:ext cx="8539109" cy="5678478"/>
          </a:xfrm>
          <a:prstGeom prst="rect">
            <a:avLst/>
          </a:prstGeom>
        </p:spPr>
        <p:txBody>
          <a:bodyPr wrap="square">
            <a:spAutoFit/>
          </a:bodyPr>
          <a:lstStyle/>
          <a:p>
            <a:pPr marL="571500" lvl="0" indent="-571500">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Clarify the evaluation purpose (formative, process, output, outcome)</a:t>
            </a:r>
          </a:p>
          <a:p>
            <a:pPr marL="571500" lvl="0" indent="-571500">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Refer to the program’s theory of change and other program materials</a:t>
            </a:r>
          </a:p>
          <a:p>
            <a:pPr marL="571500" lvl="0" indent="-571500">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Use open-ended questions to guide your evaluation</a:t>
            </a:r>
          </a:p>
          <a:p>
            <a:pPr marL="571500" lvl="0" indent="-571500">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Less is more!</a:t>
            </a:r>
          </a:p>
          <a:p>
            <a:pPr marL="571500" lvl="0" indent="-571500">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Avoid hypothesis testing or predictions</a:t>
            </a:r>
          </a:p>
          <a:p>
            <a:pPr marL="571500" lvl="0" indent="-571500">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Engage stakeholders</a:t>
            </a:r>
          </a:p>
        </p:txBody>
      </p:sp>
    </p:spTree>
    <p:extLst>
      <p:ext uri="{BB962C8B-B14F-4D97-AF65-F5344CB8AC3E}">
        <p14:creationId xmlns:p14="http://schemas.microsoft.com/office/powerpoint/2010/main" val="1633740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2000"/>
                                        <p:tgtEl>
                                          <p:spTgt spid="3">
                                            <p:txEl>
                                              <p:pRg st="5" end="5"/>
                                            </p:txEl>
                                          </p:spTgt>
                                        </p:tgtEl>
                                      </p:cBhvr>
                                    </p:animEffect>
                                    <p:anim calcmode="lin" valueType="num">
                                      <p:cBhvr>
                                        <p:cTn id="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D3745-4A4C-496D-9369-1C32C652EEB9}"/>
              </a:ext>
            </a:extLst>
          </p:cNvPr>
          <p:cNvSpPr>
            <a:spLocks noGrp="1"/>
          </p:cNvSpPr>
          <p:nvPr>
            <p:ph type="title"/>
          </p:nvPr>
        </p:nvSpPr>
        <p:spPr/>
        <p:txBody>
          <a:bodyPr/>
          <a:lstStyle/>
          <a:p>
            <a:r>
              <a:rPr lang="en-US" dirty="0"/>
              <a:t>Engage stakeholders</a:t>
            </a:r>
          </a:p>
        </p:txBody>
      </p:sp>
      <p:sp>
        <p:nvSpPr>
          <p:cNvPr id="9" name="Text Placeholder 8">
            <a:extLst>
              <a:ext uri="{FF2B5EF4-FFF2-40B4-BE49-F238E27FC236}">
                <a16:creationId xmlns:a16="http://schemas.microsoft.com/office/drawing/2014/main" id="{F908156D-C4A8-4BA2-B319-7B02BBD330E6}"/>
              </a:ext>
            </a:extLst>
          </p:cNvPr>
          <p:cNvSpPr>
            <a:spLocks noGrp="1"/>
          </p:cNvSpPr>
          <p:nvPr>
            <p:ph type="body" sz="quarter" idx="10"/>
          </p:nvPr>
        </p:nvSpPr>
        <p:spPr>
          <a:xfrm>
            <a:off x="708979" y="1974632"/>
            <a:ext cx="8429755" cy="5310088"/>
          </a:xfrm>
        </p:spPr>
        <p:txBody>
          <a:bodyPr/>
          <a:lstStyle/>
          <a:p>
            <a:pPr marL="457200" indent="-457200">
              <a:lnSpc>
                <a:spcPts val="3600"/>
              </a:lnSpc>
              <a:spcAft>
                <a:spcPts val="1200"/>
              </a:spcAft>
              <a:buClr>
                <a:srgbClr val="A84282"/>
              </a:buClr>
              <a:buFont typeface="Wingdings" panose="05000000000000000000" pitchFamily="2" charset="2"/>
              <a:buChar char="§"/>
            </a:pPr>
            <a:r>
              <a:rPr lang="en-US" dirty="0">
                <a:latin typeface="Century Gothic" panose="020B0502020202020204" pitchFamily="34" charset="0"/>
              </a:rPr>
              <a:t>Increase buy-in to evaluation </a:t>
            </a:r>
            <a:br>
              <a:rPr lang="en-US" dirty="0">
                <a:latin typeface="Century Gothic" panose="020B0502020202020204" pitchFamily="34" charset="0"/>
              </a:rPr>
            </a:br>
            <a:r>
              <a:rPr lang="en-US" dirty="0">
                <a:latin typeface="Century Gothic" panose="020B0502020202020204" pitchFamily="34" charset="0"/>
              </a:rPr>
              <a:t>process and findings</a:t>
            </a:r>
          </a:p>
          <a:p>
            <a:pPr marL="457200" indent="-457200">
              <a:lnSpc>
                <a:spcPts val="3600"/>
              </a:lnSpc>
              <a:spcAft>
                <a:spcPts val="1200"/>
              </a:spcAft>
              <a:buClr>
                <a:srgbClr val="A84282"/>
              </a:buClr>
              <a:buFont typeface="Wingdings" panose="05000000000000000000" pitchFamily="2" charset="2"/>
              <a:buChar char="§"/>
            </a:pPr>
            <a:r>
              <a:rPr lang="en-US" dirty="0">
                <a:latin typeface="Century Gothic" panose="020B0502020202020204" pitchFamily="34" charset="0"/>
              </a:rPr>
              <a:t>Determine what stakeholders</a:t>
            </a:r>
            <a:br>
              <a:rPr lang="en-US" dirty="0">
                <a:latin typeface="Century Gothic" panose="020B0502020202020204" pitchFamily="34" charset="0"/>
              </a:rPr>
            </a:br>
            <a:r>
              <a:rPr lang="en-US" dirty="0">
                <a:latin typeface="Century Gothic" panose="020B0502020202020204" pitchFamily="34" charset="0"/>
              </a:rPr>
              <a:t>need from the evaluation</a:t>
            </a:r>
          </a:p>
          <a:p>
            <a:pPr marL="914400" lvl="1" indent="-457200">
              <a:lnSpc>
                <a:spcPts val="3600"/>
              </a:lnSpc>
              <a:spcAft>
                <a:spcPts val="1200"/>
              </a:spcAft>
              <a:buClr>
                <a:srgbClr val="A84282"/>
              </a:buClr>
              <a:buFont typeface="Courier New" panose="02070309020205020404" pitchFamily="49" charset="0"/>
              <a:buChar char="o"/>
            </a:pPr>
            <a:r>
              <a:rPr lang="en-US" sz="2600" dirty="0">
                <a:latin typeface="Century Gothic" panose="020B0502020202020204" pitchFamily="34" charset="0"/>
              </a:rPr>
              <a:t>Some stakeholders may prefer different types of evidence—funder and evaluators should agree on qualitative information</a:t>
            </a:r>
          </a:p>
          <a:p>
            <a:pPr marL="457200" indent="-457200">
              <a:lnSpc>
                <a:spcPts val="3600"/>
              </a:lnSpc>
              <a:spcAft>
                <a:spcPts val="1200"/>
              </a:spcAft>
              <a:buClr>
                <a:srgbClr val="A84282"/>
              </a:buClr>
              <a:buFont typeface="Wingdings" panose="05000000000000000000" pitchFamily="2" charset="2"/>
              <a:buChar char="§"/>
            </a:pPr>
            <a:r>
              <a:rPr lang="en-US" dirty="0">
                <a:latin typeface="Century Gothic" panose="020B0502020202020204" pitchFamily="34" charset="0"/>
              </a:rPr>
              <a:t>In choosing stakeholders, be sure to engage minority or marginalized groups  </a:t>
            </a:r>
          </a:p>
        </p:txBody>
      </p:sp>
      <p:pic>
        <p:nvPicPr>
          <p:cNvPr id="5" name="Picture 4">
            <a:extLst>
              <a:ext uri="{FF2B5EF4-FFF2-40B4-BE49-F238E27FC236}">
                <a16:creationId xmlns:a16="http://schemas.microsoft.com/office/drawing/2014/main" id="{037D6129-54FD-4B57-9A9A-2C127E902293}"/>
              </a:ext>
            </a:extLst>
          </p:cNvPr>
          <p:cNvPicPr>
            <a:picLocks noChangeAspect="1"/>
          </p:cNvPicPr>
          <p:nvPr/>
        </p:nvPicPr>
        <p:blipFill>
          <a:blip r:embed="rId3"/>
          <a:stretch>
            <a:fillRect/>
          </a:stretch>
        </p:blipFill>
        <p:spPr>
          <a:xfrm>
            <a:off x="6951161" y="1494572"/>
            <a:ext cx="2933700" cy="1943100"/>
          </a:xfrm>
          <a:prstGeom prst="rect">
            <a:avLst/>
          </a:prstGeom>
        </p:spPr>
      </p:pic>
    </p:spTree>
    <p:extLst>
      <p:ext uri="{BB962C8B-B14F-4D97-AF65-F5344CB8AC3E}">
        <p14:creationId xmlns:p14="http://schemas.microsoft.com/office/powerpoint/2010/main" val="287735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2881-0AD3-43C4-A82F-40309AF50442}"/>
              </a:ext>
            </a:extLst>
          </p:cNvPr>
          <p:cNvSpPr>
            <a:spLocks noGrp="1"/>
          </p:cNvSpPr>
          <p:nvPr>
            <p:ph type="title"/>
          </p:nvPr>
        </p:nvSpPr>
        <p:spPr/>
        <p:txBody>
          <a:bodyPr/>
          <a:lstStyle/>
          <a:p>
            <a:r>
              <a:rPr lang="en-US" dirty="0"/>
              <a:t>Formulating questions (7)</a:t>
            </a:r>
          </a:p>
        </p:txBody>
      </p:sp>
      <p:sp>
        <p:nvSpPr>
          <p:cNvPr id="4" name="Rectangle 3">
            <a:extLst>
              <a:ext uri="{FF2B5EF4-FFF2-40B4-BE49-F238E27FC236}">
                <a16:creationId xmlns:a16="http://schemas.microsoft.com/office/drawing/2014/main" id="{3FDECF9F-B1F1-4351-835B-AD885FE68682}"/>
              </a:ext>
            </a:extLst>
          </p:cNvPr>
          <p:cNvSpPr/>
          <p:nvPr/>
        </p:nvSpPr>
        <p:spPr>
          <a:xfrm>
            <a:off x="770957" y="1581643"/>
            <a:ext cx="8514912" cy="5842995"/>
          </a:xfrm>
          <a:prstGeom prst="rect">
            <a:avLst/>
          </a:prstGeom>
        </p:spPr>
        <p:txBody>
          <a:bodyPr wrap="square">
            <a:noAutofit/>
          </a:bodyPr>
          <a:lstStyle/>
          <a:p>
            <a:pPr marL="571500" lvl="0" indent="-571500">
              <a:lnSpc>
                <a:spcPts val="3000"/>
              </a:lnSpc>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Clarify the evaluation purpose (formative, process, output, outcome)</a:t>
            </a:r>
          </a:p>
          <a:p>
            <a:pPr marL="571500" lvl="0" indent="-571500">
              <a:lnSpc>
                <a:spcPts val="3000"/>
              </a:lnSpc>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Refer to the program’s theory of change and other program materials</a:t>
            </a:r>
          </a:p>
          <a:p>
            <a:pPr marL="571500" lvl="0" indent="-571500">
              <a:lnSpc>
                <a:spcPts val="3000"/>
              </a:lnSpc>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Use open-ended questions to guide your evaluation</a:t>
            </a:r>
          </a:p>
          <a:p>
            <a:pPr marL="571500" lvl="0" indent="-571500">
              <a:lnSpc>
                <a:spcPts val="3000"/>
              </a:lnSpc>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Less is more!</a:t>
            </a:r>
          </a:p>
          <a:p>
            <a:pPr marL="571500" lvl="0" indent="-571500">
              <a:lnSpc>
                <a:spcPts val="3000"/>
              </a:lnSpc>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Avoid hypothesis testing or predictions</a:t>
            </a:r>
          </a:p>
          <a:p>
            <a:pPr marL="571500" lvl="0" indent="-571500">
              <a:lnSpc>
                <a:spcPts val="3000"/>
              </a:lnSpc>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Engage stakeholders</a:t>
            </a:r>
          </a:p>
          <a:p>
            <a:pPr marL="571500" lvl="0" indent="-571500">
              <a:lnSpc>
                <a:spcPts val="3000"/>
              </a:lnSpc>
              <a:spcAft>
                <a:spcPts val="1800"/>
              </a:spcAft>
              <a:buClr>
                <a:srgbClr val="A84282"/>
              </a:buClr>
              <a:buFont typeface="Wingdings" panose="05000000000000000000" pitchFamily="2" charset="2"/>
              <a:buChar char="ü"/>
            </a:pPr>
            <a:r>
              <a:rPr lang="en-US" sz="3200" kern="0" dirty="0">
                <a:solidFill>
                  <a:prstClr val="black"/>
                </a:solidFill>
                <a:latin typeface="Century Gothic" panose="020B0502020202020204" pitchFamily="34" charset="0"/>
              </a:rPr>
              <a:t>Allow questions to evolve or sharpen </a:t>
            </a:r>
            <a:br>
              <a:rPr lang="en-US" sz="3200" kern="0" dirty="0">
                <a:solidFill>
                  <a:prstClr val="black"/>
                </a:solidFill>
                <a:latin typeface="Century Gothic" panose="020B0502020202020204" pitchFamily="34" charset="0"/>
              </a:rPr>
            </a:br>
            <a:r>
              <a:rPr lang="en-US" sz="3200" kern="0" dirty="0">
                <a:solidFill>
                  <a:prstClr val="black"/>
                </a:solidFill>
                <a:latin typeface="Century Gothic" panose="020B0502020202020204" pitchFamily="34" charset="0"/>
              </a:rPr>
              <a:t>as methods take shape</a:t>
            </a:r>
          </a:p>
        </p:txBody>
      </p:sp>
    </p:spTree>
    <p:extLst>
      <p:ext uri="{BB962C8B-B14F-4D97-AF65-F5344CB8AC3E}">
        <p14:creationId xmlns:p14="http://schemas.microsoft.com/office/powerpoint/2010/main" val="1773240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anim calcmode="lin" valueType="num">
                                      <p:cBhvr additive="base">
                                        <p:cTn id="7"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7D2A6-552A-462F-BA0A-0D8844F7B1F6}"/>
              </a:ext>
            </a:extLst>
          </p:cNvPr>
          <p:cNvSpPr>
            <a:spLocks noGrp="1"/>
          </p:cNvSpPr>
          <p:nvPr>
            <p:ph type="title"/>
          </p:nvPr>
        </p:nvSpPr>
        <p:spPr/>
        <p:txBody>
          <a:bodyPr/>
          <a:lstStyle/>
          <a:p>
            <a:r>
              <a:rPr lang="en-US" dirty="0"/>
              <a:t>Conceptualizing questions</a:t>
            </a:r>
          </a:p>
        </p:txBody>
      </p:sp>
      <p:sp>
        <p:nvSpPr>
          <p:cNvPr id="3" name="Text Placeholder 2">
            <a:extLst>
              <a:ext uri="{FF2B5EF4-FFF2-40B4-BE49-F238E27FC236}">
                <a16:creationId xmlns:a16="http://schemas.microsoft.com/office/drawing/2014/main" id="{7E5AB930-DD76-4459-8AA6-5DE6714C0B9E}"/>
              </a:ext>
            </a:extLst>
          </p:cNvPr>
          <p:cNvSpPr>
            <a:spLocks noGrp="1"/>
          </p:cNvSpPr>
          <p:nvPr>
            <p:ph type="body" sz="quarter" idx="10"/>
          </p:nvPr>
        </p:nvSpPr>
        <p:spPr>
          <a:xfrm>
            <a:off x="622804" y="2197650"/>
            <a:ext cx="9137780" cy="2590800"/>
          </a:xfrm>
        </p:spPr>
        <p:txBody>
          <a:bodyPr/>
          <a:lstStyle/>
          <a:p>
            <a:pPr>
              <a:lnSpc>
                <a:spcPts val="3600"/>
              </a:lnSpc>
            </a:pPr>
            <a:r>
              <a:rPr lang="en-US" sz="3200" b="1" spc="-50" dirty="0">
                <a:solidFill>
                  <a:srgbClr val="5E9A8F"/>
                </a:solidFill>
                <a:latin typeface="Century Gothic" panose="020B0502020202020204" pitchFamily="34" charset="0"/>
              </a:rPr>
              <a:t>Conceptualize</a:t>
            </a:r>
            <a:r>
              <a:rPr lang="en-US" sz="3200" spc="-50" dirty="0">
                <a:latin typeface="Century Gothic" panose="020B0502020202020204" pitchFamily="34" charset="0"/>
              </a:rPr>
              <a:t> what you intend to evaluate by providing a working definition of a concept.</a:t>
            </a:r>
          </a:p>
          <a:p>
            <a:pPr marL="746125" lvl="1" indent="-457200">
              <a:lnSpc>
                <a:spcPts val="3600"/>
              </a:lnSpc>
              <a:spcBef>
                <a:spcPts val="1200"/>
              </a:spcBef>
              <a:buClr>
                <a:srgbClr val="A84282"/>
              </a:buClr>
              <a:buFont typeface="Wingdings" panose="05000000000000000000" pitchFamily="2" charset="2"/>
              <a:buChar char="§"/>
            </a:pPr>
            <a:r>
              <a:rPr lang="en-US" sz="2800" dirty="0">
                <a:latin typeface="Century Gothic" panose="020B0502020202020204" pitchFamily="34" charset="0"/>
              </a:rPr>
              <a:t>Make sure everyone is on the same page.</a:t>
            </a:r>
          </a:p>
          <a:p>
            <a:pPr marL="746125" lvl="1" indent="-457200">
              <a:lnSpc>
                <a:spcPts val="3600"/>
              </a:lnSpc>
              <a:spcBef>
                <a:spcPts val="1200"/>
              </a:spcBef>
              <a:buClr>
                <a:srgbClr val="A84282"/>
              </a:buClr>
              <a:buFont typeface="Wingdings" panose="05000000000000000000" pitchFamily="2" charset="2"/>
              <a:buChar char="§"/>
            </a:pPr>
            <a:r>
              <a:rPr lang="en-US" sz="2800" dirty="0">
                <a:latin typeface="Century Gothic" panose="020B0502020202020204" pitchFamily="34" charset="0"/>
              </a:rPr>
              <a:t>Are your concepts measurable through qualitative methods?</a:t>
            </a:r>
          </a:p>
        </p:txBody>
      </p:sp>
      <p:sp>
        <p:nvSpPr>
          <p:cNvPr id="7" name="Text Placeholder 6">
            <a:extLst>
              <a:ext uri="{FF2B5EF4-FFF2-40B4-BE49-F238E27FC236}">
                <a16:creationId xmlns:a16="http://schemas.microsoft.com/office/drawing/2014/main" id="{2653EA07-328D-408C-88B7-C7E8EFECB4B6}"/>
              </a:ext>
            </a:extLst>
          </p:cNvPr>
          <p:cNvSpPr>
            <a:spLocks noGrp="1"/>
          </p:cNvSpPr>
          <p:nvPr>
            <p:ph type="body" sz="quarter" idx="11"/>
          </p:nvPr>
        </p:nvSpPr>
        <p:spPr>
          <a:xfrm>
            <a:off x="561844" y="1091205"/>
            <a:ext cx="8429755" cy="837214"/>
          </a:xfrm>
        </p:spPr>
        <p:txBody>
          <a:bodyPr/>
          <a:lstStyle/>
          <a:p>
            <a:r>
              <a:rPr lang="en-US" dirty="0"/>
              <a:t>What exactly do you mean?</a:t>
            </a:r>
          </a:p>
        </p:txBody>
      </p:sp>
      <p:pic>
        <p:nvPicPr>
          <p:cNvPr id="5" name="Picture 4">
            <a:extLst>
              <a:ext uri="{FF2B5EF4-FFF2-40B4-BE49-F238E27FC236}">
                <a16:creationId xmlns:a16="http://schemas.microsoft.com/office/drawing/2014/main" id="{C5EA9912-935E-4D36-9921-20B94A2E382D}"/>
              </a:ext>
            </a:extLst>
          </p:cNvPr>
          <p:cNvPicPr>
            <a:picLocks noChangeAspect="1"/>
          </p:cNvPicPr>
          <p:nvPr/>
        </p:nvPicPr>
        <p:blipFill>
          <a:blip r:embed="rId3">
            <a:extLst>
              <a:ext uri="{BEBA8EAE-BF5A-486C-A8C5-ECC9F3942E4B}">
                <a14:imgProps xmlns:a14="http://schemas.microsoft.com/office/drawing/2010/main">
                  <a14:imgLayer r:embed="rId4">
                    <a14:imgEffect>
                      <a14:artisticMosiaicBubbles/>
                    </a14:imgEffect>
                  </a14:imgLayer>
                </a14:imgProps>
              </a:ext>
            </a:extLst>
          </a:blip>
          <a:stretch>
            <a:fillRect/>
          </a:stretch>
        </p:blipFill>
        <p:spPr>
          <a:xfrm>
            <a:off x="5458458" y="4586188"/>
            <a:ext cx="4302126" cy="2926080"/>
          </a:xfrm>
          <a:prstGeom prst="rect">
            <a:avLst/>
          </a:prstGeom>
        </p:spPr>
      </p:pic>
    </p:spTree>
    <p:extLst>
      <p:ext uri="{BB962C8B-B14F-4D97-AF65-F5344CB8AC3E}">
        <p14:creationId xmlns:p14="http://schemas.microsoft.com/office/powerpoint/2010/main" val="2448493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406C70A-8C83-4CB7-8DB8-E168BD8CE81E}"/>
              </a:ext>
            </a:extLst>
          </p:cNvPr>
          <p:cNvSpPr>
            <a:spLocks noGrp="1"/>
          </p:cNvSpPr>
          <p:nvPr>
            <p:ph type="title"/>
          </p:nvPr>
        </p:nvSpPr>
        <p:spPr>
          <a:xfrm>
            <a:off x="561844" y="366812"/>
            <a:ext cx="9273035" cy="1143000"/>
          </a:xfrm>
        </p:spPr>
        <p:txBody>
          <a:bodyPr/>
          <a:lstStyle/>
          <a:p>
            <a:r>
              <a:rPr lang="en-US" dirty="0"/>
              <a:t>Conceptualizing questions (2)</a:t>
            </a:r>
          </a:p>
        </p:txBody>
      </p:sp>
      <p:sp>
        <p:nvSpPr>
          <p:cNvPr id="3" name="Text Placeholder 2">
            <a:extLst>
              <a:ext uri="{FF2B5EF4-FFF2-40B4-BE49-F238E27FC236}">
                <a16:creationId xmlns:a16="http://schemas.microsoft.com/office/drawing/2014/main" id="{7D2E2F76-C91A-4031-936C-081CEC7B18BC}"/>
              </a:ext>
            </a:extLst>
          </p:cNvPr>
          <p:cNvSpPr>
            <a:spLocks noGrp="1"/>
          </p:cNvSpPr>
          <p:nvPr>
            <p:ph type="body" sz="quarter" idx="10"/>
          </p:nvPr>
        </p:nvSpPr>
        <p:spPr>
          <a:xfrm>
            <a:off x="561845" y="2234205"/>
            <a:ext cx="8429755" cy="2590800"/>
          </a:xfrm>
        </p:spPr>
        <p:txBody>
          <a:bodyPr/>
          <a:lstStyle/>
          <a:p>
            <a:r>
              <a:rPr lang="en-US" sz="3600" dirty="0">
                <a:latin typeface="Century Gothic" panose="020B0502020202020204" pitchFamily="34" charset="0"/>
              </a:rPr>
              <a:t>How does the community experience the Communities United (CU) program?</a:t>
            </a:r>
          </a:p>
          <a:p>
            <a:endParaRPr lang="en-US" b="1" dirty="0"/>
          </a:p>
        </p:txBody>
      </p:sp>
      <p:pic>
        <p:nvPicPr>
          <p:cNvPr id="5" name="Picture 4">
            <a:extLst>
              <a:ext uri="{FF2B5EF4-FFF2-40B4-BE49-F238E27FC236}">
                <a16:creationId xmlns:a16="http://schemas.microsoft.com/office/drawing/2014/main" id="{BE3CB5F7-29EB-4D44-BEEC-A0DEEF5E74ED}"/>
              </a:ext>
            </a:extLst>
          </p:cNvPr>
          <p:cNvPicPr>
            <a:picLocks noChangeAspect="1"/>
          </p:cNvPicPr>
          <p:nvPr/>
        </p:nvPicPr>
        <p:blipFill>
          <a:blip r:embed="rId3"/>
          <a:stretch>
            <a:fillRect/>
          </a:stretch>
        </p:blipFill>
        <p:spPr>
          <a:xfrm>
            <a:off x="3493681" y="4334551"/>
            <a:ext cx="3071037" cy="3071037"/>
          </a:xfrm>
          <a:prstGeom prst="rect">
            <a:avLst/>
          </a:prstGeom>
        </p:spPr>
      </p:pic>
      <p:sp>
        <p:nvSpPr>
          <p:cNvPr id="7" name="Text Placeholder 1">
            <a:extLst>
              <a:ext uri="{FF2B5EF4-FFF2-40B4-BE49-F238E27FC236}">
                <a16:creationId xmlns:a16="http://schemas.microsoft.com/office/drawing/2014/main" id="{8F7DB527-7D2E-4E2E-AF1C-E4432184AD1C}"/>
              </a:ext>
            </a:extLst>
          </p:cNvPr>
          <p:cNvSpPr>
            <a:spLocks noGrp="1"/>
          </p:cNvSpPr>
          <p:nvPr>
            <p:ph type="body" sz="quarter" idx="11"/>
          </p:nvPr>
        </p:nvSpPr>
        <p:spPr>
          <a:xfrm>
            <a:off x="561845" y="1091205"/>
            <a:ext cx="6629400" cy="837214"/>
          </a:xfrm>
        </p:spPr>
        <p:txBody>
          <a:bodyPr/>
          <a:lstStyle/>
          <a:p>
            <a:r>
              <a:rPr lang="en-US" dirty="0"/>
              <a:t>What we want to know</a:t>
            </a:r>
          </a:p>
        </p:txBody>
      </p:sp>
    </p:spTree>
    <p:extLst>
      <p:ext uri="{BB962C8B-B14F-4D97-AF65-F5344CB8AC3E}">
        <p14:creationId xmlns:p14="http://schemas.microsoft.com/office/powerpoint/2010/main" val="2458429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406C70A-8C83-4CB7-8DB8-E168BD8CE81E}"/>
              </a:ext>
            </a:extLst>
          </p:cNvPr>
          <p:cNvSpPr>
            <a:spLocks noGrp="1"/>
          </p:cNvSpPr>
          <p:nvPr>
            <p:ph type="title"/>
          </p:nvPr>
        </p:nvSpPr>
        <p:spPr>
          <a:xfrm>
            <a:off x="561844" y="366812"/>
            <a:ext cx="9496555" cy="1143000"/>
          </a:xfrm>
        </p:spPr>
        <p:txBody>
          <a:bodyPr/>
          <a:lstStyle/>
          <a:p>
            <a:r>
              <a:rPr lang="en-US" dirty="0"/>
              <a:t>Conceptualizing questions (3)</a:t>
            </a:r>
          </a:p>
        </p:txBody>
      </p:sp>
      <p:sp>
        <p:nvSpPr>
          <p:cNvPr id="3" name="Text Placeholder 2">
            <a:extLst>
              <a:ext uri="{FF2B5EF4-FFF2-40B4-BE49-F238E27FC236}">
                <a16:creationId xmlns:a16="http://schemas.microsoft.com/office/drawing/2014/main" id="{7D2E2F76-C91A-4031-936C-081CEC7B18BC}"/>
              </a:ext>
            </a:extLst>
          </p:cNvPr>
          <p:cNvSpPr>
            <a:spLocks noGrp="1"/>
          </p:cNvSpPr>
          <p:nvPr>
            <p:ph type="body" sz="quarter" idx="10"/>
          </p:nvPr>
        </p:nvSpPr>
        <p:spPr>
          <a:xfrm>
            <a:off x="660853" y="1948814"/>
            <a:ext cx="8900242" cy="5639102"/>
          </a:xfrm>
        </p:spPr>
        <p:txBody>
          <a:bodyPr/>
          <a:lstStyle/>
          <a:p>
            <a:pPr>
              <a:spcAft>
                <a:spcPts val="1200"/>
              </a:spcAft>
            </a:pPr>
            <a:r>
              <a:rPr lang="en-US" b="1" spc="-50" dirty="0">
                <a:latin typeface="Century Gothic" panose="020B0502020202020204" pitchFamily="34" charset="0"/>
              </a:rPr>
              <a:t>How does the community experience </a:t>
            </a:r>
            <a:br>
              <a:rPr lang="en-US" b="1" spc="-50" dirty="0">
                <a:latin typeface="Century Gothic" panose="020B0502020202020204" pitchFamily="34" charset="0"/>
              </a:rPr>
            </a:br>
            <a:r>
              <a:rPr lang="en-US" b="1" spc="-50" dirty="0">
                <a:latin typeface="Century Gothic" panose="020B0502020202020204" pitchFamily="34" charset="0"/>
              </a:rPr>
              <a:t>the CU program?</a:t>
            </a:r>
            <a:endParaRPr lang="en-US" sz="2400" b="1" dirty="0">
              <a:latin typeface="Century Gothic" panose="020B0502020202020204" pitchFamily="34" charset="0"/>
            </a:endParaRPr>
          </a:p>
          <a:p>
            <a:pPr>
              <a:spcAft>
                <a:spcPts val="300"/>
              </a:spcAft>
            </a:pPr>
            <a:r>
              <a:rPr lang="en-US" sz="2400" u="sng" dirty="0">
                <a:latin typeface="Century Gothic" panose="020B0502020202020204" pitchFamily="34" charset="0"/>
              </a:rPr>
              <a:t>Key concepts:</a:t>
            </a:r>
          </a:p>
          <a:p>
            <a:pPr>
              <a:spcBef>
                <a:spcPts val="300"/>
              </a:spcBef>
            </a:pPr>
            <a:r>
              <a:rPr lang="en-US" sz="2400" b="1" dirty="0">
                <a:latin typeface="Century Gothic" panose="020B0502020202020204" pitchFamily="34" charset="0"/>
              </a:rPr>
              <a:t>Community</a:t>
            </a:r>
            <a:r>
              <a:rPr lang="en-US" sz="2400" dirty="0">
                <a:latin typeface="Century Gothic" panose="020B0502020202020204" pitchFamily="34" charset="0"/>
              </a:rPr>
              <a:t> </a:t>
            </a:r>
          </a:p>
          <a:p>
            <a:pPr marL="577850" lvl="1" indent="-354013">
              <a:buClr>
                <a:srgbClr val="A84282"/>
              </a:buClr>
              <a:buFont typeface="Wingdings" panose="05000000000000000000" pitchFamily="2" charset="2"/>
              <a:buChar char="§"/>
            </a:pPr>
            <a:r>
              <a:rPr lang="en-US" sz="2200" dirty="0">
                <a:latin typeface="Century Gothic" panose="020B0502020202020204" pitchFamily="34" charset="0"/>
              </a:rPr>
              <a:t>Married men and women in the target community who have attended CU programming</a:t>
            </a:r>
          </a:p>
          <a:p>
            <a:pPr marL="577850" lvl="1" indent="-354013">
              <a:buClr>
                <a:srgbClr val="A84282"/>
              </a:buClr>
              <a:buFont typeface="Wingdings" panose="05000000000000000000" pitchFamily="2" charset="2"/>
              <a:buChar char="§"/>
            </a:pPr>
            <a:r>
              <a:rPr lang="en-US" sz="2200" dirty="0">
                <a:latin typeface="Century Gothic" panose="020B0502020202020204" pitchFamily="34" charset="0"/>
              </a:rPr>
              <a:t>Others in the community who have heard of the program</a:t>
            </a:r>
          </a:p>
          <a:p>
            <a:pPr>
              <a:spcBef>
                <a:spcPts val="600"/>
              </a:spcBef>
            </a:pPr>
            <a:r>
              <a:rPr lang="en-US" sz="2400" b="1" dirty="0">
                <a:latin typeface="Century Gothic" panose="020B0502020202020204" pitchFamily="34" charset="0"/>
              </a:rPr>
              <a:t>Experience: </a:t>
            </a:r>
            <a:r>
              <a:rPr lang="en-US" sz="2400" dirty="0">
                <a:latin typeface="Century Gothic" panose="020B0502020202020204" pitchFamily="34" charset="0"/>
              </a:rPr>
              <a:t>What are their reactions and feelings; what parts do they dislike or like; what are perceived changes for attendees and/or broader community perceptions of those who have attended, etc.</a:t>
            </a:r>
          </a:p>
          <a:p>
            <a:pPr>
              <a:spcBef>
                <a:spcPts val="600"/>
              </a:spcBef>
            </a:pPr>
            <a:r>
              <a:rPr lang="en-US" sz="2400" b="1" dirty="0">
                <a:latin typeface="Century Gothic" panose="020B0502020202020204" pitchFamily="34" charset="0"/>
              </a:rPr>
              <a:t>Program: </a:t>
            </a:r>
            <a:r>
              <a:rPr lang="en-US" sz="2400" dirty="0">
                <a:latin typeface="Century Gothic" panose="020B0502020202020204" pitchFamily="34" charset="0"/>
              </a:rPr>
              <a:t>Community group meetings and discussions organized by community volunteers, program material, specific period</a:t>
            </a:r>
          </a:p>
        </p:txBody>
      </p:sp>
      <p:sp>
        <p:nvSpPr>
          <p:cNvPr id="2" name="Text Placeholder 1">
            <a:extLst>
              <a:ext uri="{FF2B5EF4-FFF2-40B4-BE49-F238E27FC236}">
                <a16:creationId xmlns:a16="http://schemas.microsoft.com/office/drawing/2014/main" id="{D0902F7D-788A-4242-851C-11A029F9CD07}"/>
              </a:ext>
            </a:extLst>
          </p:cNvPr>
          <p:cNvSpPr>
            <a:spLocks noGrp="1"/>
          </p:cNvSpPr>
          <p:nvPr>
            <p:ph type="body" sz="quarter" idx="11"/>
          </p:nvPr>
        </p:nvSpPr>
        <p:spPr>
          <a:xfrm>
            <a:off x="561845" y="1091205"/>
            <a:ext cx="6629400" cy="837214"/>
          </a:xfrm>
        </p:spPr>
        <p:txBody>
          <a:bodyPr/>
          <a:lstStyle/>
          <a:p>
            <a:r>
              <a:rPr lang="en-US" dirty="0"/>
              <a:t>What we want to know</a:t>
            </a:r>
          </a:p>
        </p:txBody>
      </p:sp>
      <p:pic>
        <p:nvPicPr>
          <p:cNvPr id="5" name="Picture 4">
            <a:extLst>
              <a:ext uri="{FF2B5EF4-FFF2-40B4-BE49-F238E27FC236}">
                <a16:creationId xmlns:a16="http://schemas.microsoft.com/office/drawing/2014/main" id="{BE3CB5F7-29EB-4D44-BEEC-A0DEEF5E74ED}"/>
              </a:ext>
            </a:extLst>
          </p:cNvPr>
          <p:cNvPicPr>
            <a:picLocks noChangeAspect="1"/>
          </p:cNvPicPr>
          <p:nvPr/>
        </p:nvPicPr>
        <p:blipFill>
          <a:blip r:embed="rId3"/>
          <a:stretch>
            <a:fillRect/>
          </a:stretch>
        </p:blipFill>
        <p:spPr>
          <a:xfrm>
            <a:off x="7519737" y="1310958"/>
            <a:ext cx="2362200" cy="2362200"/>
          </a:xfrm>
          <a:prstGeom prst="rect">
            <a:avLst/>
          </a:prstGeom>
        </p:spPr>
      </p:pic>
    </p:spTree>
    <p:extLst>
      <p:ext uri="{BB962C8B-B14F-4D97-AF65-F5344CB8AC3E}">
        <p14:creationId xmlns:p14="http://schemas.microsoft.com/office/powerpoint/2010/main" val="2784956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69FE4-EBA9-4759-8D3C-12681BF94A80}"/>
              </a:ext>
            </a:extLst>
          </p:cNvPr>
          <p:cNvSpPr>
            <a:spLocks noGrp="1"/>
          </p:cNvSpPr>
          <p:nvPr>
            <p:ph type="title"/>
          </p:nvPr>
        </p:nvSpPr>
        <p:spPr/>
        <p:txBody>
          <a:bodyPr/>
          <a:lstStyle/>
          <a:p>
            <a:r>
              <a:rPr lang="en-US" dirty="0"/>
              <a:t>Sub-questions</a:t>
            </a:r>
          </a:p>
        </p:txBody>
      </p:sp>
      <p:sp>
        <p:nvSpPr>
          <p:cNvPr id="3" name="Text Placeholder 2">
            <a:extLst>
              <a:ext uri="{FF2B5EF4-FFF2-40B4-BE49-F238E27FC236}">
                <a16:creationId xmlns:a16="http://schemas.microsoft.com/office/drawing/2014/main" id="{25AAA41D-FB65-4E66-A71F-E0246575BD35}"/>
              </a:ext>
            </a:extLst>
          </p:cNvPr>
          <p:cNvSpPr>
            <a:spLocks noGrp="1"/>
          </p:cNvSpPr>
          <p:nvPr>
            <p:ph type="body" sz="quarter" idx="10"/>
          </p:nvPr>
        </p:nvSpPr>
        <p:spPr>
          <a:xfrm>
            <a:off x="785365" y="2126531"/>
            <a:ext cx="8429755" cy="2590800"/>
          </a:xfrm>
        </p:spPr>
        <p:txBody>
          <a:bodyPr/>
          <a:lstStyle/>
          <a:p>
            <a:pPr marL="457200" indent="-457200">
              <a:buClr>
                <a:srgbClr val="A84282"/>
              </a:buClr>
              <a:buFont typeface="Wingdings" panose="05000000000000000000" pitchFamily="2" charset="2"/>
              <a:buChar char="§"/>
            </a:pPr>
            <a:r>
              <a:rPr lang="en-US" sz="3200" dirty="0">
                <a:latin typeface="Century Gothic" panose="020B0502020202020204" pitchFamily="34" charset="0"/>
              </a:rPr>
              <a:t>Assist in further identifying the questions we want to ask and concepts we want to ask about</a:t>
            </a:r>
          </a:p>
          <a:p>
            <a:pPr marL="457200" indent="-457200">
              <a:buClr>
                <a:srgbClr val="A84282"/>
              </a:buClr>
              <a:buFont typeface="Wingdings" panose="05000000000000000000" pitchFamily="2" charset="2"/>
              <a:buChar char="§"/>
            </a:pPr>
            <a:endParaRPr lang="en-US" sz="3200" dirty="0">
              <a:latin typeface="Century Gothic" panose="020B0502020202020204" pitchFamily="34" charset="0"/>
            </a:endParaRPr>
          </a:p>
          <a:p>
            <a:pPr marL="457200" indent="-457200">
              <a:buClr>
                <a:srgbClr val="A84282"/>
              </a:buClr>
              <a:buFont typeface="Wingdings" panose="05000000000000000000" pitchFamily="2" charset="2"/>
              <a:buChar char="§"/>
            </a:pPr>
            <a:r>
              <a:rPr lang="en-US" sz="3200" dirty="0">
                <a:latin typeface="Century Gothic" panose="020B0502020202020204" pitchFamily="34" charset="0"/>
              </a:rPr>
              <a:t>Can be added to and adapted over time as findings and concepts emerge in the evaluation process</a:t>
            </a:r>
          </a:p>
        </p:txBody>
      </p:sp>
      <p:pic>
        <p:nvPicPr>
          <p:cNvPr id="5" name="Picture 4">
            <a:extLst>
              <a:ext uri="{FF2B5EF4-FFF2-40B4-BE49-F238E27FC236}">
                <a16:creationId xmlns:a16="http://schemas.microsoft.com/office/drawing/2014/main" id="{92915DCE-F152-473A-B0C6-BC0AED6162B2}"/>
              </a:ext>
            </a:extLst>
          </p:cNvPr>
          <p:cNvPicPr>
            <a:picLocks noChangeAspect="1"/>
          </p:cNvPicPr>
          <p:nvPr/>
        </p:nvPicPr>
        <p:blipFill>
          <a:blip r:embed="rId3"/>
          <a:stretch>
            <a:fillRect/>
          </a:stretch>
        </p:blipFill>
        <p:spPr>
          <a:xfrm>
            <a:off x="6672446" y="6172200"/>
            <a:ext cx="3200400" cy="1600200"/>
          </a:xfrm>
          <a:prstGeom prst="rect">
            <a:avLst/>
          </a:prstGeom>
        </p:spPr>
      </p:pic>
    </p:spTree>
    <p:extLst>
      <p:ext uri="{BB962C8B-B14F-4D97-AF65-F5344CB8AC3E}">
        <p14:creationId xmlns:p14="http://schemas.microsoft.com/office/powerpoint/2010/main" val="912379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38839-A07D-4722-91C1-A5317FE10AA0}"/>
              </a:ext>
            </a:extLst>
          </p:cNvPr>
          <p:cNvSpPr>
            <a:spLocks noGrp="1"/>
          </p:cNvSpPr>
          <p:nvPr>
            <p:ph type="title"/>
          </p:nvPr>
        </p:nvSpPr>
        <p:spPr/>
        <p:txBody>
          <a:bodyPr/>
          <a:lstStyle/>
          <a:p>
            <a:r>
              <a:rPr lang="en-US" dirty="0"/>
              <a:t>Evaluation questions</a:t>
            </a:r>
          </a:p>
        </p:txBody>
      </p:sp>
      <p:sp>
        <p:nvSpPr>
          <p:cNvPr id="3" name="Text Placeholder 2">
            <a:extLst>
              <a:ext uri="{FF2B5EF4-FFF2-40B4-BE49-F238E27FC236}">
                <a16:creationId xmlns:a16="http://schemas.microsoft.com/office/drawing/2014/main" id="{1BF17B17-63B6-4BBD-ABCB-DF802A756BC0}"/>
              </a:ext>
            </a:extLst>
          </p:cNvPr>
          <p:cNvSpPr>
            <a:spLocks noGrp="1"/>
          </p:cNvSpPr>
          <p:nvPr>
            <p:ph type="body" sz="quarter" idx="10"/>
          </p:nvPr>
        </p:nvSpPr>
        <p:spPr>
          <a:xfrm>
            <a:off x="782238" y="2234205"/>
            <a:ext cx="8882127" cy="2590800"/>
          </a:xfrm>
        </p:spPr>
        <p:txBody>
          <a:bodyPr/>
          <a:lstStyle/>
          <a:p>
            <a:r>
              <a:rPr lang="en-US" sz="3200" b="1" dirty="0">
                <a:latin typeface="Century Gothic" panose="020B0502020202020204" pitchFamily="34" charset="0"/>
              </a:rPr>
              <a:t>Program: </a:t>
            </a:r>
            <a:r>
              <a:rPr lang="en-US" sz="3200" dirty="0">
                <a:latin typeface="Century Gothic" panose="020B0502020202020204" pitchFamily="34" charset="0"/>
              </a:rPr>
              <a:t>Smoking cessation </a:t>
            </a:r>
            <a:r>
              <a:rPr lang="en-US" sz="3200">
                <a:latin typeface="Century Gothic" panose="020B0502020202020204" pitchFamily="34" charset="0"/>
              </a:rPr>
              <a:t>for adolescents </a:t>
            </a:r>
            <a:br>
              <a:rPr lang="en-US" sz="3200">
                <a:latin typeface="Century Gothic" panose="020B0502020202020204" pitchFamily="34" charset="0"/>
              </a:rPr>
            </a:br>
            <a:r>
              <a:rPr lang="en-US" sz="3200">
                <a:latin typeface="Century Gothic" panose="020B0502020202020204" pitchFamily="34" charset="0"/>
              </a:rPr>
              <a:t>in </a:t>
            </a:r>
            <a:r>
              <a:rPr lang="en-US" sz="3200" dirty="0">
                <a:latin typeface="Century Gothic" panose="020B0502020202020204" pitchFamily="34" charset="0"/>
              </a:rPr>
              <a:t>China</a:t>
            </a:r>
          </a:p>
          <a:p>
            <a:endParaRPr lang="en-US" sz="3200" dirty="0">
              <a:latin typeface="Century Gothic" panose="020B0502020202020204" pitchFamily="34" charset="0"/>
            </a:endParaRPr>
          </a:p>
          <a:p>
            <a:r>
              <a:rPr lang="en-US" sz="3200" b="1" dirty="0">
                <a:latin typeface="Century Gothic" panose="020B0502020202020204" pitchFamily="34" charset="0"/>
              </a:rPr>
              <a:t>Question: </a:t>
            </a:r>
            <a:r>
              <a:rPr lang="en-US" sz="3200" dirty="0">
                <a:latin typeface="Century Gothic" panose="020B0502020202020204" pitchFamily="34" charset="0"/>
              </a:rPr>
              <a:t>Did adolescents stop smoking?</a:t>
            </a:r>
          </a:p>
        </p:txBody>
      </p:sp>
      <p:sp>
        <p:nvSpPr>
          <p:cNvPr id="4" name="Text Placeholder 3">
            <a:extLst>
              <a:ext uri="{FF2B5EF4-FFF2-40B4-BE49-F238E27FC236}">
                <a16:creationId xmlns:a16="http://schemas.microsoft.com/office/drawing/2014/main" id="{FD7FD8AD-7453-44B9-BCD9-1CC6579907BB}"/>
              </a:ext>
            </a:extLst>
          </p:cNvPr>
          <p:cNvSpPr>
            <a:spLocks noGrp="1"/>
          </p:cNvSpPr>
          <p:nvPr>
            <p:ph type="body" sz="quarter" idx="11"/>
          </p:nvPr>
        </p:nvSpPr>
        <p:spPr>
          <a:xfrm>
            <a:off x="561844" y="1091205"/>
            <a:ext cx="9134605" cy="837214"/>
          </a:xfrm>
        </p:spPr>
        <p:txBody>
          <a:bodyPr/>
          <a:lstStyle/>
          <a:p>
            <a:r>
              <a:rPr lang="en-US" dirty="0"/>
              <a:t>Practice: outcome evaluation</a:t>
            </a:r>
          </a:p>
        </p:txBody>
      </p:sp>
      <p:sp>
        <p:nvSpPr>
          <p:cNvPr id="6" name="Rectangle: Rounded Corners 5">
            <a:extLst>
              <a:ext uri="{FF2B5EF4-FFF2-40B4-BE49-F238E27FC236}">
                <a16:creationId xmlns:a16="http://schemas.microsoft.com/office/drawing/2014/main" id="{8BB8D969-7305-499D-B798-9484029CCF3D}"/>
              </a:ext>
            </a:extLst>
          </p:cNvPr>
          <p:cNvSpPr/>
          <p:nvPr/>
        </p:nvSpPr>
        <p:spPr>
          <a:xfrm>
            <a:off x="1869440" y="5157537"/>
            <a:ext cx="6319520" cy="1697790"/>
          </a:xfrm>
          <a:prstGeom prst="roundRect">
            <a:avLst/>
          </a:prstGeom>
          <a:solidFill>
            <a:schemeClr val="accent1">
              <a:lumMod val="20000"/>
              <a:lumOff val="80000"/>
            </a:schemeClr>
          </a:solidFill>
          <a:ln>
            <a:solidFill>
              <a:srgbClr val="5E9A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latin typeface="Century Gothic" panose="020B0502020202020204" pitchFamily="34" charset="0"/>
              </a:rPr>
              <a:t>How did the program affect adolescent smoking in this area </a:t>
            </a:r>
            <a:br>
              <a:rPr lang="en-US" sz="2800" dirty="0">
                <a:solidFill>
                  <a:schemeClr val="tx1"/>
                </a:solidFill>
                <a:latin typeface="Century Gothic" panose="020B0502020202020204" pitchFamily="34" charset="0"/>
              </a:rPr>
            </a:br>
            <a:r>
              <a:rPr lang="en-US" sz="2800" dirty="0">
                <a:solidFill>
                  <a:schemeClr val="tx1"/>
                </a:solidFill>
                <a:latin typeface="Century Gothic" panose="020B0502020202020204" pitchFamily="34" charset="0"/>
              </a:rPr>
              <a:t>of China?</a:t>
            </a:r>
          </a:p>
        </p:txBody>
      </p:sp>
    </p:spTree>
    <p:extLst>
      <p:ext uri="{BB962C8B-B14F-4D97-AF65-F5344CB8AC3E}">
        <p14:creationId xmlns:p14="http://schemas.microsoft.com/office/powerpoint/2010/main" val="2067793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38839-A07D-4722-91C1-A5317FE10AA0}"/>
              </a:ext>
            </a:extLst>
          </p:cNvPr>
          <p:cNvSpPr>
            <a:spLocks noGrp="1"/>
          </p:cNvSpPr>
          <p:nvPr>
            <p:ph type="title"/>
          </p:nvPr>
        </p:nvSpPr>
        <p:spPr/>
        <p:txBody>
          <a:bodyPr/>
          <a:lstStyle/>
          <a:p>
            <a:r>
              <a:rPr lang="en-US" dirty="0"/>
              <a:t>Evaluation questions (2)</a:t>
            </a:r>
          </a:p>
        </p:txBody>
      </p:sp>
      <p:sp>
        <p:nvSpPr>
          <p:cNvPr id="3" name="Text Placeholder 2">
            <a:extLst>
              <a:ext uri="{FF2B5EF4-FFF2-40B4-BE49-F238E27FC236}">
                <a16:creationId xmlns:a16="http://schemas.microsoft.com/office/drawing/2014/main" id="{1BF17B17-63B6-4BBD-ABCB-DF802A756BC0}"/>
              </a:ext>
            </a:extLst>
          </p:cNvPr>
          <p:cNvSpPr>
            <a:spLocks noGrp="1"/>
          </p:cNvSpPr>
          <p:nvPr>
            <p:ph type="body" sz="quarter" idx="10"/>
          </p:nvPr>
        </p:nvSpPr>
        <p:spPr>
          <a:xfrm>
            <a:off x="708979" y="2297709"/>
            <a:ext cx="8429755" cy="2590800"/>
          </a:xfrm>
        </p:spPr>
        <p:txBody>
          <a:bodyPr/>
          <a:lstStyle/>
          <a:p>
            <a:r>
              <a:rPr lang="en-US" sz="3200" b="1" dirty="0">
                <a:latin typeface="Century Gothic" panose="020B0502020202020204" pitchFamily="34" charset="0"/>
              </a:rPr>
              <a:t>Program: </a:t>
            </a:r>
            <a:r>
              <a:rPr lang="en-US" sz="3200" dirty="0">
                <a:latin typeface="Century Gothic" panose="020B0502020202020204" pitchFamily="34" charset="0"/>
              </a:rPr>
              <a:t>Nutrition education for moms and kids in Uganda</a:t>
            </a:r>
          </a:p>
          <a:p>
            <a:endParaRPr lang="en-US" sz="3200" dirty="0">
              <a:latin typeface="Century Gothic" panose="020B0502020202020204" pitchFamily="34" charset="0"/>
            </a:endParaRPr>
          </a:p>
          <a:p>
            <a:r>
              <a:rPr lang="en-US" sz="3200" b="1" dirty="0">
                <a:latin typeface="Century Gothic" panose="020B0502020202020204" pitchFamily="34" charset="0"/>
              </a:rPr>
              <a:t>Question: </a:t>
            </a:r>
            <a:r>
              <a:rPr lang="en-US" sz="3200" dirty="0">
                <a:latin typeface="Century Gothic" panose="020B0502020202020204" pitchFamily="34" charset="0"/>
              </a:rPr>
              <a:t>How have moms’ feeding practices changed following participation in the program?</a:t>
            </a:r>
          </a:p>
        </p:txBody>
      </p:sp>
      <p:sp>
        <p:nvSpPr>
          <p:cNvPr id="4" name="Text Placeholder 3">
            <a:extLst>
              <a:ext uri="{FF2B5EF4-FFF2-40B4-BE49-F238E27FC236}">
                <a16:creationId xmlns:a16="http://schemas.microsoft.com/office/drawing/2014/main" id="{FD7FD8AD-7453-44B9-BCD9-1CC6579907BB}"/>
              </a:ext>
            </a:extLst>
          </p:cNvPr>
          <p:cNvSpPr>
            <a:spLocks noGrp="1"/>
          </p:cNvSpPr>
          <p:nvPr>
            <p:ph type="body" sz="quarter" idx="11"/>
          </p:nvPr>
        </p:nvSpPr>
        <p:spPr>
          <a:xfrm>
            <a:off x="561844" y="1091205"/>
            <a:ext cx="8934711" cy="837214"/>
          </a:xfrm>
        </p:spPr>
        <p:txBody>
          <a:bodyPr/>
          <a:lstStyle/>
          <a:p>
            <a:r>
              <a:rPr lang="en-US" dirty="0"/>
              <a:t>Practice: outcome evaluation</a:t>
            </a:r>
          </a:p>
        </p:txBody>
      </p:sp>
      <p:pic>
        <p:nvPicPr>
          <p:cNvPr id="5" name="Picture 4">
            <a:extLst>
              <a:ext uri="{FF2B5EF4-FFF2-40B4-BE49-F238E27FC236}">
                <a16:creationId xmlns:a16="http://schemas.microsoft.com/office/drawing/2014/main" id="{CF6DC534-1E8C-47BD-B7C2-AEA46DA3D061}"/>
              </a:ext>
            </a:extLst>
          </p:cNvPr>
          <p:cNvPicPr>
            <a:picLocks noChangeAspect="1"/>
          </p:cNvPicPr>
          <p:nvPr/>
        </p:nvPicPr>
        <p:blipFill>
          <a:blip r:embed="rId3">
            <a:duotone>
              <a:schemeClr val="accent4">
                <a:shade val="45000"/>
                <a:satMod val="135000"/>
              </a:schemeClr>
              <a:prstClr val="white"/>
            </a:duotone>
          </a:blip>
          <a:stretch>
            <a:fillRect/>
          </a:stretch>
        </p:blipFill>
        <p:spPr>
          <a:xfrm>
            <a:off x="7087098" y="5672038"/>
            <a:ext cx="2647950" cy="1733550"/>
          </a:xfrm>
          <a:prstGeom prst="rect">
            <a:avLst/>
          </a:prstGeom>
        </p:spPr>
      </p:pic>
    </p:spTree>
    <p:extLst>
      <p:ext uri="{BB962C8B-B14F-4D97-AF65-F5344CB8AC3E}">
        <p14:creationId xmlns:p14="http://schemas.microsoft.com/office/powerpoint/2010/main" val="777769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38839-A07D-4722-91C1-A5317FE10AA0}"/>
              </a:ext>
            </a:extLst>
          </p:cNvPr>
          <p:cNvSpPr>
            <a:spLocks noGrp="1"/>
          </p:cNvSpPr>
          <p:nvPr>
            <p:ph type="title"/>
          </p:nvPr>
        </p:nvSpPr>
        <p:spPr/>
        <p:txBody>
          <a:bodyPr/>
          <a:lstStyle/>
          <a:p>
            <a:r>
              <a:rPr lang="en-US" dirty="0"/>
              <a:t>Evaluation questions (3)</a:t>
            </a:r>
          </a:p>
        </p:txBody>
      </p:sp>
      <p:sp>
        <p:nvSpPr>
          <p:cNvPr id="3" name="Text Placeholder 2">
            <a:extLst>
              <a:ext uri="{FF2B5EF4-FFF2-40B4-BE49-F238E27FC236}">
                <a16:creationId xmlns:a16="http://schemas.microsoft.com/office/drawing/2014/main" id="{1BF17B17-63B6-4BBD-ABCB-DF802A756BC0}"/>
              </a:ext>
            </a:extLst>
          </p:cNvPr>
          <p:cNvSpPr>
            <a:spLocks noGrp="1"/>
          </p:cNvSpPr>
          <p:nvPr>
            <p:ph type="body" sz="quarter" idx="10"/>
          </p:nvPr>
        </p:nvSpPr>
        <p:spPr>
          <a:xfrm>
            <a:off x="680972" y="2234205"/>
            <a:ext cx="8429755" cy="2590800"/>
          </a:xfrm>
        </p:spPr>
        <p:txBody>
          <a:bodyPr/>
          <a:lstStyle/>
          <a:p>
            <a:r>
              <a:rPr lang="en-US" sz="3200" b="1" dirty="0">
                <a:latin typeface="Century Gothic" panose="020B0502020202020204" pitchFamily="34" charset="0"/>
              </a:rPr>
              <a:t>Program: </a:t>
            </a:r>
            <a:r>
              <a:rPr lang="en-US" sz="3200" dirty="0">
                <a:latin typeface="Century Gothic" panose="020B0502020202020204" pitchFamily="34" charset="0"/>
              </a:rPr>
              <a:t>Increasing condom use among sex workers in India</a:t>
            </a:r>
          </a:p>
          <a:p>
            <a:endParaRPr lang="en-US" sz="3200" dirty="0">
              <a:latin typeface="Century Gothic" panose="020B0502020202020204" pitchFamily="34" charset="0"/>
            </a:endParaRPr>
          </a:p>
          <a:p>
            <a:r>
              <a:rPr lang="en-US" sz="3200" b="1" dirty="0">
                <a:latin typeface="Century Gothic" panose="020B0502020202020204" pitchFamily="34" charset="0"/>
              </a:rPr>
              <a:t>Question: </a:t>
            </a:r>
            <a:r>
              <a:rPr lang="en-US" sz="3200" dirty="0">
                <a:latin typeface="Century Gothic" panose="020B0502020202020204" pitchFamily="34" charset="0"/>
              </a:rPr>
              <a:t>Do more sex workers </a:t>
            </a:r>
            <a:br>
              <a:rPr lang="en-US" sz="3200" dirty="0">
                <a:latin typeface="Century Gothic" panose="020B0502020202020204" pitchFamily="34" charset="0"/>
              </a:rPr>
            </a:br>
            <a:r>
              <a:rPr lang="en-US" sz="3200" dirty="0">
                <a:latin typeface="Century Gothic" panose="020B0502020202020204" pitchFamily="34" charset="0"/>
              </a:rPr>
              <a:t>use condoms?</a:t>
            </a:r>
          </a:p>
        </p:txBody>
      </p:sp>
      <p:sp>
        <p:nvSpPr>
          <p:cNvPr id="4" name="Text Placeholder 3">
            <a:extLst>
              <a:ext uri="{FF2B5EF4-FFF2-40B4-BE49-F238E27FC236}">
                <a16:creationId xmlns:a16="http://schemas.microsoft.com/office/drawing/2014/main" id="{FD7FD8AD-7453-44B9-BCD9-1CC6579907BB}"/>
              </a:ext>
            </a:extLst>
          </p:cNvPr>
          <p:cNvSpPr>
            <a:spLocks noGrp="1"/>
          </p:cNvSpPr>
          <p:nvPr>
            <p:ph type="body" sz="quarter" idx="11"/>
          </p:nvPr>
        </p:nvSpPr>
        <p:spPr>
          <a:xfrm>
            <a:off x="561844" y="1091205"/>
            <a:ext cx="9267955" cy="837214"/>
          </a:xfrm>
        </p:spPr>
        <p:txBody>
          <a:bodyPr/>
          <a:lstStyle/>
          <a:p>
            <a:r>
              <a:rPr lang="en-US" dirty="0"/>
              <a:t>Practice: outcome evaluation</a:t>
            </a:r>
          </a:p>
        </p:txBody>
      </p:sp>
      <p:sp>
        <p:nvSpPr>
          <p:cNvPr id="6" name="Rectangle: Rounded Corners 5">
            <a:extLst>
              <a:ext uri="{FF2B5EF4-FFF2-40B4-BE49-F238E27FC236}">
                <a16:creationId xmlns:a16="http://schemas.microsoft.com/office/drawing/2014/main" id="{3033D569-3D97-46B7-B01A-6EB750A6F581}"/>
              </a:ext>
            </a:extLst>
          </p:cNvPr>
          <p:cNvSpPr/>
          <p:nvPr/>
        </p:nvSpPr>
        <p:spPr>
          <a:xfrm>
            <a:off x="1823971" y="5297421"/>
            <a:ext cx="6743700" cy="1700463"/>
          </a:xfrm>
          <a:prstGeom prst="roundRect">
            <a:avLst/>
          </a:prstGeom>
          <a:solidFill>
            <a:schemeClr val="accent1">
              <a:lumMod val="20000"/>
              <a:lumOff val="80000"/>
            </a:schemeClr>
          </a:solidFill>
          <a:ln>
            <a:solidFill>
              <a:srgbClr val="5E9A8F"/>
            </a:solidFill>
          </a:ln>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nSpc>
                <a:spcPts val="3100"/>
              </a:lnSpc>
            </a:pPr>
            <a:r>
              <a:rPr lang="en-US" sz="2800" dirty="0">
                <a:solidFill>
                  <a:schemeClr val="tx1"/>
                </a:solidFill>
                <a:latin typeface="Century Gothic" panose="020B0502020202020204" pitchFamily="34" charset="0"/>
              </a:rPr>
              <a:t>How have sex workers’ attitudes about condoms changed, if at all, after participation in the program?</a:t>
            </a:r>
          </a:p>
        </p:txBody>
      </p:sp>
    </p:spTree>
    <p:extLst>
      <p:ext uri="{BB962C8B-B14F-4D97-AF65-F5344CB8AC3E}">
        <p14:creationId xmlns:p14="http://schemas.microsoft.com/office/powerpoint/2010/main" val="1316914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38839-A07D-4722-91C1-A5317FE10AA0}"/>
              </a:ext>
            </a:extLst>
          </p:cNvPr>
          <p:cNvSpPr>
            <a:spLocks noGrp="1"/>
          </p:cNvSpPr>
          <p:nvPr>
            <p:ph type="title"/>
          </p:nvPr>
        </p:nvSpPr>
        <p:spPr>
          <a:xfrm>
            <a:off x="561845" y="366812"/>
            <a:ext cx="8724024" cy="1004788"/>
          </a:xfrm>
        </p:spPr>
        <p:txBody>
          <a:bodyPr/>
          <a:lstStyle/>
          <a:p>
            <a:r>
              <a:rPr lang="en-US" dirty="0"/>
              <a:t>Evaluation questions (4)</a:t>
            </a:r>
          </a:p>
        </p:txBody>
      </p:sp>
      <p:sp>
        <p:nvSpPr>
          <p:cNvPr id="3" name="Text Placeholder 2">
            <a:extLst>
              <a:ext uri="{FF2B5EF4-FFF2-40B4-BE49-F238E27FC236}">
                <a16:creationId xmlns:a16="http://schemas.microsoft.com/office/drawing/2014/main" id="{1BF17B17-63B6-4BBD-ABCB-DF802A756BC0}"/>
              </a:ext>
            </a:extLst>
          </p:cNvPr>
          <p:cNvSpPr>
            <a:spLocks noGrp="1"/>
          </p:cNvSpPr>
          <p:nvPr>
            <p:ph type="body" sz="quarter" idx="10"/>
          </p:nvPr>
        </p:nvSpPr>
        <p:spPr>
          <a:xfrm>
            <a:off x="708979" y="2333642"/>
            <a:ext cx="8429755" cy="2590800"/>
          </a:xfrm>
        </p:spPr>
        <p:txBody>
          <a:bodyPr/>
          <a:lstStyle/>
          <a:p>
            <a:r>
              <a:rPr lang="en-US" sz="3200" b="1" dirty="0">
                <a:latin typeface="Century Gothic" panose="020B0502020202020204" pitchFamily="34" charset="0"/>
              </a:rPr>
              <a:t>Program: </a:t>
            </a:r>
            <a:r>
              <a:rPr lang="en-US" sz="3200" dirty="0">
                <a:latin typeface="Century Gothic" panose="020B0502020202020204" pitchFamily="34" charset="0"/>
              </a:rPr>
              <a:t>Family planning education </a:t>
            </a:r>
            <a:br>
              <a:rPr lang="en-US" sz="3200" dirty="0">
                <a:latin typeface="Century Gothic" panose="020B0502020202020204" pitchFamily="34" charset="0"/>
              </a:rPr>
            </a:br>
            <a:r>
              <a:rPr lang="en-US" sz="3200" dirty="0">
                <a:latin typeface="Century Gothic" panose="020B0502020202020204" pitchFamily="34" charset="0"/>
              </a:rPr>
              <a:t>for married couples in Egypt</a:t>
            </a:r>
          </a:p>
          <a:p>
            <a:endParaRPr lang="en-US" sz="3200" dirty="0">
              <a:latin typeface="Century Gothic" panose="020B0502020202020204" pitchFamily="34" charset="0"/>
            </a:endParaRPr>
          </a:p>
          <a:p>
            <a:r>
              <a:rPr lang="en-US" sz="3200" b="1" dirty="0">
                <a:latin typeface="Century Gothic" panose="020B0502020202020204" pitchFamily="34" charset="0"/>
              </a:rPr>
              <a:t>Question: </a:t>
            </a:r>
            <a:r>
              <a:rPr lang="en-US" sz="3200" dirty="0">
                <a:latin typeface="Century Gothic" panose="020B0502020202020204" pitchFamily="34" charset="0"/>
              </a:rPr>
              <a:t>Did the program implement according to plan?  </a:t>
            </a:r>
          </a:p>
        </p:txBody>
      </p:sp>
      <p:sp>
        <p:nvSpPr>
          <p:cNvPr id="4" name="Text Placeholder 3">
            <a:extLst>
              <a:ext uri="{FF2B5EF4-FFF2-40B4-BE49-F238E27FC236}">
                <a16:creationId xmlns:a16="http://schemas.microsoft.com/office/drawing/2014/main" id="{FD7FD8AD-7453-44B9-BCD9-1CC6579907BB}"/>
              </a:ext>
            </a:extLst>
          </p:cNvPr>
          <p:cNvSpPr>
            <a:spLocks noGrp="1"/>
          </p:cNvSpPr>
          <p:nvPr>
            <p:ph type="body" sz="quarter" idx="11"/>
          </p:nvPr>
        </p:nvSpPr>
        <p:spPr>
          <a:xfrm>
            <a:off x="561845" y="1091205"/>
            <a:ext cx="8831074" cy="837214"/>
          </a:xfrm>
        </p:spPr>
        <p:txBody>
          <a:bodyPr/>
          <a:lstStyle/>
          <a:p>
            <a:r>
              <a:rPr lang="en-US" dirty="0"/>
              <a:t>Practice: process evaluation</a:t>
            </a:r>
          </a:p>
        </p:txBody>
      </p:sp>
      <p:sp>
        <p:nvSpPr>
          <p:cNvPr id="5" name="Rectangle: Rounded Corners 4">
            <a:extLst>
              <a:ext uri="{FF2B5EF4-FFF2-40B4-BE49-F238E27FC236}">
                <a16:creationId xmlns:a16="http://schemas.microsoft.com/office/drawing/2014/main" id="{CB9DBEC6-0B9A-4278-A763-524343CF4C69}"/>
              </a:ext>
            </a:extLst>
          </p:cNvPr>
          <p:cNvSpPr/>
          <p:nvPr/>
        </p:nvSpPr>
        <p:spPr>
          <a:xfrm>
            <a:off x="1562100" y="5470426"/>
            <a:ext cx="6934199" cy="1534109"/>
          </a:xfrm>
          <a:prstGeom prst="roundRect">
            <a:avLst/>
          </a:prstGeom>
          <a:solidFill>
            <a:schemeClr val="accent1">
              <a:lumMod val="20000"/>
              <a:lumOff val="80000"/>
            </a:schemeClr>
          </a:solidFill>
          <a:ln>
            <a:solidFill>
              <a:srgbClr val="5E9A8F"/>
            </a:solidFill>
          </a:ln>
        </p:spPr>
        <p:style>
          <a:lnRef idx="2">
            <a:schemeClr val="accent1">
              <a:shade val="50000"/>
            </a:schemeClr>
          </a:lnRef>
          <a:fillRef idx="1">
            <a:schemeClr val="accent1"/>
          </a:fillRef>
          <a:effectRef idx="0">
            <a:schemeClr val="accent1"/>
          </a:effectRef>
          <a:fontRef idx="minor">
            <a:schemeClr val="lt1"/>
          </a:fontRef>
        </p:style>
        <p:txBody>
          <a:bodyPr lIns="182880" rtlCol="0" anchor="ctr"/>
          <a:lstStyle/>
          <a:p>
            <a:pPr>
              <a:lnSpc>
                <a:spcPts val="3100"/>
              </a:lnSpc>
              <a:spcAft>
                <a:spcPts val="600"/>
              </a:spcAft>
            </a:pPr>
            <a:r>
              <a:rPr lang="en-US" sz="2800" dirty="0">
                <a:solidFill>
                  <a:schemeClr val="tx1"/>
                </a:solidFill>
                <a:latin typeface="Century Gothic" panose="020B0502020202020204" pitchFamily="34" charset="0"/>
              </a:rPr>
              <a:t>How satisfied were the program participants with the services? </a:t>
            </a:r>
          </a:p>
          <a:p>
            <a:pPr>
              <a:lnSpc>
                <a:spcPts val="3100"/>
              </a:lnSpc>
            </a:pPr>
            <a:r>
              <a:rPr lang="en-US" sz="2800" dirty="0">
                <a:solidFill>
                  <a:schemeClr val="tx1"/>
                </a:solidFill>
                <a:latin typeface="Century Gothic" panose="020B0502020202020204" pitchFamily="34" charset="0"/>
              </a:rPr>
              <a:t>How was the program implemented?</a:t>
            </a:r>
          </a:p>
        </p:txBody>
      </p:sp>
    </p:spTree>
    <p:extLst>
      <p:ext uri="{BB962C8B-B14F-4D97-AF65-F5344CB8AC3E}">
        <p14:creationId xmlns:p14="http://schemas.microsoft.com/office/powerpoint/2010/main" val="3100620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61845" y="1371600"/>
            <a:ext cx="8429755" cy="1496291"/>
          </a:xfrm>
        </p:spPr>
        <p:txBody>
          <a:bodyPr/>
          <a:lstStyle/>
          <a:p>
            <a:r>
              <a:rPr lang="en-US" sz="2400" b="1" dirty="0"/>
              <a:t>Each group takes one type of evaluation and writes evaluation questions (15 minutes); identify and describe key concepts; 10 minutes to share</a:t>
            </a:r>
            <a:r>
              <a:rPr lang="en-US" sz="2400" dirty="0"/>
              <a:t>.</a:t>
            </a:r>
          </a:p>
          <a:p>
            <a:r>
              <a:rPr lang="en-US" sz="2800" dirty="0"/>
              <a:t>	</a:t>
            </a:r>
          </a:p>
          <a:p>
            <a:r>
              <a:rPr lang="en-US" sz="2800" dirty="0"/>
              <a:t>	</a:t>
            </a:r>
            <a:endParaRPr lang="en-US" sz="2200" dirty="0"/>
          </a:p>
          <a:p>
            <a:endParaRPr lang="en-US" sz="2200" dirty="0"/>
          </a:p>
          <a:p>
            <a:endParaRPr lang="en-US" sz="2200" b="1" dirty="0"/>
          </a:p>
          <a:p>
            <a:endParaRPr lang="en-US" sz="2200" b="1" dirty="0"/>
          </a:p>
          <a:p>
            <a:r>
              <a:rPr lang="en-US" sz="2200" b="1" dirty="0"/>
              <a:t> </a:t>
            </a:r>
          </a:p>
          <a:p>
            <a:endParaRPr lang="en-US" sz="2200" dirty="0"/>
          </a:p>
        </p:txBody>
      </p:sp>
      <p:graphicFrame>
        <p:nvGraphicFramePr>
          <p:cNvPr id="4" name="Table 3">
            <a:extLst>
              <a:ext uri="{FF2B5EF4-FFF2-40B4-BE49-F238E27FC236}">
                <a16:creationId xmlns:a16="http://schemas.microsoft.com/office/drawing/2014/main" id="{35780956-D3E7-44E2-AEF8-1FFC196E1314}"/>
              </a:ext>
            </a:extLst>
          </p:cNvPr>
          <p:cNvGraphicFramePr>
            <a:graphicFrameLocks noGrp="1"/>
          </p:cNvGraphicFramePr>
          <p:nvPr>
            <p:extLst>
              <p:ext uri="{D42A27DB-BD31-4B8C-83A1-F6EECF244321}">
                <p14:modId xmlns:p14="http://schemas.microsoft.com/office/powerpoint/2010/main" val="1474657614"/>
              </p:ext>
            </p:extLst>
          </p:nvPr>
        </p:nvGraphicFramePr>
        <p:xfrm>
          <a:off x="213469" y="2659345"/>
          <a:ext cx="9663546" cy="4943815"/>
        </p:xfrm>
        <a:graphic>
          <a:graphicData uri="http://schemas.openxmlformats.org/drawingml/2006/table">
            <a:tbl>
              <a:tblPr firstRow="1" bandRow="1">
                <a:tableStyleId>{5C22544A-7EE6-4342-B048-85BDC9FD1C3A}</a:tableStyleId>
              </a:tblPr>
              <a:tblGrid>
                <a:gridCol w="2773638">
                  <a:extLst>
                    <a:ext uri="{9D8B030D-6E8A-4147-A177-3AD203B41FA5}">
                      <a16:colId xmlns:a16="http://schemas.microsoft.com/office/drawing/2014/main" val="1395263539"/>
                    </a:ext>
                  </a:extLst>
                </a:gridCol>
                <a:gridCol w="3249844">
                  <a:extLst>
                    <a:ext uri="{9D8B030D-6E8A-4147-A177-3AD203B41FA5}">
                      <a16:colId xmlns:a16="http://schemas.microsoft.com/office/drawing/2014/main" val="2257238423"/>
                    </a:ext>
                  </a:extLst>
                </a:gridCol>
                <a:gridCol w="3640064">
                  <a:extLst>
                    <a:ext uri="{9D8B030D-6E8A-4147-A177-3AD203B41FA5}">
                      <a16:colId xmlns:a16="http://schemas.microsoft.com/office/drawing/2014/main" val="679701254"/>
                    </a:ext>
                  </a:extLst>
                </a:gridCol>
              </a:tblGrid>
              <a:tr h="791675">
                <a:tc>
                  <a:txBody>
                    <a:bodyPr/>
                    <a:lstStyle/>
                    <a:p>
                      <a:r>
                        <a:rPr lang="en-US" sz="2400" dirty="0">
                          <a:latin typeface="Century Gothic" panose="020B0502020202020204" pitchFamily="34" charset="0"/>
                        </a:rPr>
                        <a:t>Evaluation type</a:t>
                      </a:r>
                    </a:p>
                  </a:txBody>
                  <a:tcPr>
                    <a:solidFill>
                      <a:srgbClr val="5E9A8F"/>
                    </a:solidFill>
                  </a:tcPr>
                </a:tc>
                <a:tc>
                  <a:txBody>
                    <a:bodyPr/>
                    <a:lstStyle/>
                    <a:p>
                      <a:r>
                        <a:rPr lang="en-US" sz="2400" dirty="0">
                          <a:latin typeface="Century Gothic" panose="020B0502020202020204" pitchFamily="34" charset="0"/>
                        </a:rPr>
                        <a:t>Evaluation questions </a:t>
                      </a:r>
                      <a:br>
                        <a:rPr lang="en-US" sz="2400" dirty="0">
                          <a:latin typeface="Century Gothic" panose="020B0502020202020204" pitchFamily="34" charset="0"/>
                        </a:rPr>
                      </a:br>
                      <a:r>
                        <a:rPr lang="en-US" sz="2400" dirty="0">
                          <a:latin typeface="Century Gothic" panose="020B0502020202020204" pitchFamily="34" charset="0"/>
                        </a:rPr>
                        <a:t>(2–3)</a:t>
                      </a:r>
                    </a:p>
                  </a:txBody>
                  <a:tcPr>
                    <a:solidFill>
                      <a:srgbClr val="5E9A8F"/>
                    </a:solidFill>
                  </a:tcPr>
                </a:tc>
                <a:tc>
                  <a:txBody>
                    <a:bodyPr/>
                    <a:lstStyle/>
                    <a:p>
                      <a:r>
                        <a:rPr lang="en-US" sz="2400" dirty="0">
                          <a:latin typeface="Century Gothic" panose="020B0502020202020204" pitchFamily="34" charset="0"/>
                        </a:rPr>
                        <a:t>Identify and describe </a:t>
                      </a:r>
                      <a:br>
                        <a:rPr lang="en-US" sz="2400" dirty="0">
                          <a:latin typeface="Century Gothic" panose="020B0502020202020204" pitchFamily="34" charset="0"/>
                        </a:rPr>
                      </a:br>
                      <a:r>
                        <a:rPr lang="en-US" sz="2400" dirty="0">
                          <a:latin typeface="Century Gothic" panose="020B0502020202020204" pitchFamily="34" charset="0"/>
                        </a:rPr>
                        <a:t>key concepts </a:t>
                      </a:r>
                    </a:p>
                  </a:txBody>
                  <a:tcPr>
                    <a:solidFill>
                      <a:srgbClr val="5E9A8F"/>
                    </a:solidFill>
                  </a:tcPr>
                </a:tc>
                <a:extLst>
                  <a:ext uri="{0D108BD9-81ED-4DB2-BD59-A6C34878D82A}">
                    <a16:rowId xmlns:a16="http://schemas.microsoft.com/office/drawing/2014/main" val="3748898196"/>
                  </a:ext>
                </a:extLst>
              </a:tr>
              <a:tr h="841382">
                <a:tc>
                  <a:txBody>
                    <a:bodyPr/>
                    <a:lstStyle/>
                    <a:p>
                      <a:r>
                        <a:rPr lang="en-US" sz="2400" dirty="0">
                          <a:latin typeface="Century Gothic" panose="020B0502020202020204" pitchFamily="34" charset="0"/>
                        </a:rPr>
                        <a:t>Formative</a:t>
                      </a:r>
                    </a:p>
                  </a:txBody>
                  <a:tcPr>
                    <a:solidFill>
                      <a:srgbClr val="A4C8C1"/>
                    </a:solidFill>
                  </a:tcPr>
                </a:tc>
                <a:tc>
                  <a:txBody>
                    <a:bodyPr/>
                    <a:lstStyle/>
                    <a:p>
                      <a:endParaRPr lang="en-US" sz="2400" dirty="0">
                        <a:latin typeface="Century Gothic" panose="020B0502020202020204" pitchFamily="34" charset="0"/>
                      </a:endParaRPr>
                    </a:p>
                  </a:txBody>
                  <a:tcPr>
                    <a:solidFill>
                      <a:srgbClr val="A4C8C1"/>
                    </a:solidFill>
                  </a:tcPr>
                </a:tc>
                <a:tc>
                  <a:txBody>
                    <a:bodyPr/>
                    <a:lstStyle/>
                    <a:p>
                      <a:endParaRPr lang="en-US" sz="2400" dirty="0">
                        <a:latin typeface="Century Gothic" panose="020B0502020202020204" pitchFamily="34" charset="0"/>
                      </a:endParaRPr>
                    </a:p>
                  </a:txBody>
                  <a:tcPr>
                    <a:solidFill>
                      <a:srgbClr val="A4C8C1"/>
                    </a:solidFill>
                  </a:tcPr>
                </a:tc>
                <a:extLst>
                  <a:ext uri="{0D108BD9-81ED-4DB2-BD59-A6C34878D82A}">
                    <a16:rowId xmlns:a16="http://schemas.microsoft.com/office/drawing/2014/main" val="606831229"/>
                  </a:ext>
                </a:extLst>
              </a:tr>
              <a:tr h="876856">
                <a:tc>
                  <a:txBody>
                    <a:bodyPr/>
                    <a:lstStyle/>
                    <a:p>
                      <a:r>
                        <a:rPr lang="en-US" sz="2400" dirty="0">
                          <a:latin typeface="Century Gothic" panose="020B0502020202020204" pitchFamily="34" charset="0"/>
                        </a:rPr>
                        <a:t>Process</a:t>
                      </a:r>
                    </a:p>
                  </a:txBody>
                  <a:tcPr>
                    <a:solidFill>
                      <a:srgbClr val="E5EFED"/>
                    </a:solidFill>
                  </a:tcPr>
                </a:tc>
                <a:tc>
                  <a:txBody>
                    <a:bodyPr/>
                    <a:lstStyle/>
                    <a:p>
                      <a:endParaRPr lang="en-US" sz="2400" dirty="0">
                        <a:latin typeface="Century Gothic" panose="020B0502020202020204" pitchFamily="34" charset="0"/>
                      </a:endParaRPr>
                    </a:p>
                  </a:txBody>
                  <a:tcPr>
                    <a:solidFill>
                      <a:srgbClr val="E5EFED"/>
                    </a:solidFill>
                  </a:tcPr>
                </a:tc>
                <a:tc>
                  <a:txBody>
                    <a:bodyPr/>
                    <a:lstStyle/>
                    <a:p>
                      <a:endParaRPr lang="en-US" sz="2400" dirty="0">
                        <a:latin typeface="Century Gothic" panose="020B0502020202020204" pitchFamily="34" charset="0"/>
                      </a:endParaRPr>
                    </a:p>
                  </a:txBody>
                  <a:tcPr>
                    <a:solidFill>
                      <a:srgbClr val="E5EFED"/>
                    </a:solidFill>
                  </a:tcPr>
                </a:tc>
                <a:extLst>
                  <a:ext uri="{0D108BD9-81ED-4DB2-BD59-A6C34878D82A}">
                    <a16:rowId xmlns:a16="http://schemas.microsoft.com/office/drawing/2014/main" val="2438126426"/>
                  </a:ext>
                </a:extLst>
              </a:tr>
              <a:tr h="864107">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dirty="0">
                          <a:latin typeface="Century Gothic" panose="020B0502020202020204" pitchFamily="34" charset="0"/>
                        </a:rPr>
                        <a:t>Outcome </a:t>
                      </a:r>
                    </a:p>
                  </a:txBody>
                  <a:tcPr>
                    <a:solidFill>
                      <a:srgbClr val="A4C8C1"/>
                    </a:solidFill>
                  </a:tcPr>
                </a:tc>
                <a:tc>
                  <a:txBody>
                    <a:bodyPr/>
                    <a:lstStyle/>
                    <a:p>
                      <a:endParaRPr lang="en-US" sz="2400" dirty="0">
                        <a:latin typeface="Century Gothic" panose="020B0502020202020204" pitchFamily="34" charset="0"/>
                      </a:endParaRPr>
                    </a:p>
                  </a:txBody>
                  <a:tcPr>
                    <a:solidFill>
                      <a:srgbClr val="A4C8C1"/>
                    </a:solidFill>
                  </a:tcPr>
                </a:tc>
                <a:tc>
                  <a:txBody>
                    <a:bodyPr/>
                    <a:lstStyle/>
                    <a:p>
                      <a:endParaRPr lang="en-US" sz="2400" dirty="0">
                        <a:latin typeface="Century Gothic" panose="020B0502020202020204" pitchFamily="34" charset="0"/>
                      </a:endParaRPr>
                    </a:p>
                  </a:txBody>
                  <a:tcPr>
                    <a:solidFill>
                      <a:srgbClr val="A4C8C1"/>
                    </a:solidFill>
                  </a:tcPr>
                </a:tc>
                <a:extLst>
                  <a:ext uri="{0D108BD9-81ED-4DB2-BD59-A6C34878D82A}">
                    <a16:rowId xmlns:a16="http://schemas.microsoft.com/office/drawing/2014/main" val="2860032700"/>
                  </a:ext>
                </a:extLst>
              </a:tr>
              <a:tr h="1538510">
                <a:tc>
                  <a:txBody>
                    <a:bodyPr/>
                    <a:lstStyle/>
                    <a:p>
                      <a:r>
                        <a:rPr lang="en-US" sz="2400" dirty="0">
                          <a:latin typeface="Century Gothic" panose="020B0502020202020204" pitchFamily="34" charset="0"/>
                        </a:rPr>
                        <a:t>Impact</a:t>
                      </a:r>
                    </a:p>
                  </a:txBody>
                  <a:tcPr>
                    <a:solidFill>
                      <a:srgbClr val="E5EFED"/>
                    </a:solidFill>
                  </a:tcPr>
                </a:tc>
                <a:tc>
                  <a:txBody>
                    <a:bodyPr/>
                    <a:lstStyle/>
                    <a:p>
                      <a:endParaRPr lang="en-US" sz="2400" dirty="0">
                        <a:latin typeface="Century Gothic" panose="020B0502020202020204" pitchFamily="34" charset="0"/>
                      </a:endParaRPr>
                    </a:p>
                  </a:txBody>
                  <a:tcPr>
                    <a:solidFill>
                      <a:srgbClr val="E5EFED"/>
                    </a:solidFill>
                  </a:tcPr>
                </a:tc>
                <a:tc>
                  <a:txBody>
                    <a:bodyPr/>
                    <a:lstStyle/>
                    <a:p>
                      <a:endParaRPr lang="en-US" sz="2400" dirty="0">
                        <a:latin typeface="Century Gothic" panose="020B0502020202020204" pitchFamily="34" charset="0"/>
                      </a:endParaRPr>
                    </a:p>
                  </a:txBody>
                  <a:tcPr>
                    <a:solidFill>
                      <a:srgbClr val="E5EFED"/>
                    </a:solidFill>
                  </a:tcPr>
                </a:tc>
                <a:extLst>
                  <a:ext uri="{0D108BD9-81ED-4DB2-BD59-A6C34878D82A}">
                    <a16:rowId xmlns:a16="http://schemas.microsoft.com/office/drawing/2014/main" val="3075993329"/>
                  </a:ext>
                </a:extLst>
              </a:tr>
            </a:tbl>
          </a:graphicData>
        </a:graphic>
      </p:graphicFrame>
      <p:sp>
        <p:nvSpPr>
          <p:cNvPr id="8" name="Title 1">
            <a:extLst>
              <a:ext uri="{FF2B5EF4-FFF2-40B4-BE49-F238E27FC236}">
                <a16:creationId xmlns:a16="http://schemas.microsoft.com/office/drawing/2014/main" id="{925FBBF5-AF88-42C5-9757-4A4877CA86C7}"/>
              </a:ext>
            </a:extLst>
          </p:cNvPr>
          <p:cNvSpPr>
            <a:spLocks noGrp="1"/>
          </p:cNvSpPr>
          <p:nvPr>
            <p:ph type="title"/>
          </p:nvPr>
        </p:nvSpPr>
        <p:spPr>
          <a:xfrm>
            <a:off x="561845" y="366812"/>
            <a:ext cx="8724024" cy="1004788"/>
          </a:xfrm>
        </p:spPr>
        <p:txBody>
          <a:bodyPr/>
          <a:lstStyle/>
          <a:p>
            <a:r>
              <a:rPr lang="en-US" dirty="0"/>
              <a:t>Group work</a:t>
            </a:r>
          </a:p>
        </p:txBody>
      </p:sp>
    </p:spTree>
    <p:extLst>
      <p:ext uri="{BB962C8B-B14F-4D97-AF65-F5344CB8AC3E}">
        <p14:creationId xmlns:p14="http://schemas.microsoft.com/office/powerpoint/2010/main" val="960194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742950" y="1504950"/>
            <a:ext cx="8953500" cy="6000750"/>
          </a:xfrm>
        </p:spPr>
        <p:txBody>
          <a:bodyPr/>
          <a:lstStyle/>
          <a:p>
            <a:pPr marL="457200" indent="-457200">
              <a:spcAft>
                <a:spcPts val="1200"/>
              </a:spcAft>
              <a:buClr>
                <a:srgbClr val="A84282"/>
              </a:buClr>
              <a:buFont typeface="Wingdings" panose="05000000000000000000" pitchFamily="2" charset="2"/>
              <a:buChar char="§"/>
            </a:pPr>
            <a:r>
              <a:rPr lang="en-US" dirty="0"/>
              <a:t>Different types of evaluations (formative, process, output, outcome) have different purposes. Think carefully about your research question to choose the most appropriate </a:t>
            </a:r>
            <a:br>
              <a:rPr lang="en-US" dirty="0"/>
            </a:br>
            <a:r>
              <a:rPr lang="en-US" dirty="0"/>
              <a:t>type of evaluation.</a:t>
            </a:r>
          </a:p>
          <a:p>
            <a:pPr marL="457200" indent="-457200">
              <a:spcAft>
                <a:spcPts val="1200"/>
              </a:spcAft>
              <a:buClr>
                <a:srgbClr val="A84282"/>
              </a:buClr>
              <a:buFont typeface="Wingdings" panose="05000000000000000000" pitchFamily="2" charset="2"/>
              <a:buChar char="§"/>
            </a:pPr>
            <a:r>
              <a:rPr lang="en-US" dirty="0"/>
              <a:t>Refer to the program’s theory of change </a:t>
            </a:r>
            <a:br>
              <a:rPr lang="en-US" dirty="0"/>
            </a:br>
            <a:r>
              <a:rPr lang="en-US" dirty="0"/>
              <a:t>and other program materials to develop a research question. Remember that these </a:t>
            </a:r>
            <a:br>
              <a:rPr lang="en-US" dirty="0"/>
            </a:br>
            <a:r>
              <a:rPr lang="en-US" dirty="0"/>
              <a:t>should be open-ended, and that “less is more” </a:t>
            </a:r>
          </a:p>
          <a:p>
            <a:pPr marL="457200" indent="-457200">
              <a:spcAft>
                <a:spcPts val="1200"/>
              </a:spcAft>
              <a:buClr>
                <a:srgbClr val="A84282"/>
              </a:buClr>
              <a:buFont typeface="Wingdings" panose="05000000000000000000" pitchFamily="2" charset="2"/>
              <a:buChar char="§"/>
            </a:pPr>
            <a:r>
              <a:rPr lang="en-US" dirty="0"/>
              <a:t>Conceptualize what you intend to evaluate by providing a working definition of concepts, and ensure that your concepts are measurable using qualitative methods</a:t>
            </a:r>
          </a:p>
          <a:p>
            <a:pPr marL="285750" indent="-285750">
              <a:buFont typeface="Arial" charset="0"/>
              <a:buChar char="•"/>
            </a:pPr>
            <a:endParaRPr lang="en-US" dirty="0"/>
          </a:p>
          <a:p>
            <a:pPr marL="285750" indent="-285750">
              <a:buFont typeface="Arial" charset="0"/>
              <a:buChar char="•"/>
            </a:pPr>
            <a:endParaRPr lang="en-US" dirty="0"/>
          </a:p>
        </p:txBody>
      </p:sp>
      <p:sp>
        <p:nvSpPr>
          <p:cNvPr id="6" name="Title 5">
            <a:extLst>
              <a:ext uri="{FF2B5EF4-FFF2-40B4-BE49-F238E27FC236}">
                <a16:creationId xmlns:a16="http://schemas.microsoft.com/office/drawing/2014/main" id="{332FEE54-FF4B-406E-8EED-24B9542BFBDD}"/>
              </a:ext>
            </a:extLst>
          </p:cNvPr>
          <p:cNvSpPr>
            <a:spLocks noGrp="1"/>
          </p:cNvSpPr>
          <p:nvPr>
            <p:ph type="title"/>
          </p:nvPr>
        </p:nvSpPr>
        <p:spPr/>
        <p:txBody>
          <a:bodyPr/>
          <a:lstStyle/>
          <a:p>
            <a:r>
              <a:rPr lang="en-US" dirty="0"/>
              <a:t>Summary</a:t>
            </a:r>
          </a:p>
        </p:txBody>
      </p:sp>
    </p:spTree>
    <p:extLst>
      <p:ext uri="{BB962C8B-B14F-4D97-AF65-F5344CB8AC3E}">
        <p14:creationId xmlns:p14="http://schemas.microsoft.com/office/powerpoint/2010/main" val="216814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228600" y="7292351"/>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fr-FR" altLang="en-US"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168902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E185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harteuse and blue_corrected" id="{24BB43F7-A238-40E1-A388-AA30B486D4FC}" vid="{C3D0504A-8D89-47AB-96BA-D5EE0E8259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E4A79819CA3F3428B644840049B5527" ma:contentTypeVersion="3" ma:contentTypeDescription="Create a new document." ma:contentTypeScope="" ma:versionID="e802c12fce4af27327074414c3d1bce2">
  <xsd:schema xmlns:xsd="http://www.w3.org/2001/XMLSchema" xmlns:xs="http://www.w3.org/2001/XMLSchema" xmlns:p="http://schemas.microsoft.com/office/2006/metadata/properties" xmlns:ns1="http://schemas.microsoft.com/sharepoint/v3" xmlns:ns2="d8573787-17db-43b5-9af3-2a45e79ab039" targetNamespace="http://schemas.microsoft.com/office/2006/metadata/properties" ma:root="true" ma:fieldsID="de3be56df68e78b098a568f754a457d5" ns1:_="" ns2:_="">
    <xsd:import namespace="http://schemas.microsoft.com/sharepoint/v3"/>
    <xsd:import namespace="d8573787-17db-43b5-9af3-2a45e79ab039"/>
    <xsd:element name="properties">
      <xsd:complexType>
        <xsd:sequence>
          <xsd:element name="documentManagement">
            <xsd:complexType>
              <xsd:all>
                <xsd:element ref="ns1:PublishingStartDate" minOccurs="0"/>
                <xsd:element ref="ns1:PublishingExpirationDate"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8573787-17db-43b5-9af3-2a45e79ab039"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FECEE2F-3644-42E8-8F4A-EB2988D8CB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8573787-17db-43b5-9af3-2a45e79ab03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D55413D-008E-48A9-86AD-43AF8ED4C365}">
  <ds:schemaRefs>
    <ds:schemaRef ds:uri="http://schemas.microsoft.com/sharepoint/v3"/>
    <ds:schemaRef ds:uri="http://purl.org/dc/terms/"/>
    <ds:schemaRef ds:uri="http://schemas.openxmlformats.org/package/2006/metadata/core-properties"/>
    <ds:schemaRef ds:uri="http://purl.org/dc/dcmitype/"/>
    <ds:schemaRef ds:uri="http://schemas.microsoft.com/office/infopath/2007/PartnerControls"/>
    <ds:schemaRef ds:uri="d8573787-17db-43b5-9af3-2a45e79ab039"/>
    <ds:schemaRef ds:uri="http://schemas.microsoft.com/office/2006/documentManagement/types"/>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FED06079-77C9-49AC-A616-0BDE2C83E8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Gold and turquoise USAID (2)</Template>
  <TotalTime>31177</TotalTime>
  <Words>2781</Words>
  <Application>Microsoft Office PowerPoint</Application>
  <PresentationFormat>Custom</PresentationFormat>
  <Paragraphs>271</Paragraphs>
  <Slides>29</Slides>
  <Notes>27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Arial</vt:lpstr>
      <vt:lpstr>Calibri</vt:lpstr>
      <vt:lpstr>Century Gothic</vt:lpstr>
      <vt:lpstr>Courier New</vt:lpstr>
      <vt:lpstr>Futura Lt BT</vt:lpstr>
      <vt:lpstr>Futura LT Pro Book</vt:lpstr>
      <vt:lpstr>Times New Roman</vt:lpstr>
      <vt:lpstr>Wingdings</vt:lpstr>
      <vt:lpstr>1_Office Theme</vt:lpstr>
      <vt:lpstr>PowerPoint Presentation</vt:lpstr>
      <vt:lpstr>Learning objectives</vt:lpstr>
      <vt:lpstr>The evaluation process</vt:lpstr>
      <vt:lpstr>It starts with a question</vt:lpstr>
      <vt:lpstr>Qualitative Evaluation</vt:lpstr>
      <vt:lpstr>Formulating questions</vt:lpstr>
      <vt:lpstr>Types of evaluation</vt:lpstr>
      <vt:lpstr>Types of evaluation (2)</vt:lpstr>
      <vt:lpstr>Types of evaluation (3)</vt:lpstr>
      <vt:lpstr>Types of evaluation (4)</vt:lpstr>
      <vt:lpstr>Formulating questions (2)</vt:lpstr>
      <vt:lpstr>PowerPoint Presentation</vt:lpstr>
      <vt:lpstr>Formulating questions (3)</vt:lpstr>
      <vt:lpstr>Formulating questions (4)</vt:lpstr>
      <vt:lpstr>Formulating questions (5)</vt:lpstr>
      <vt:lpstr>Formulating questions (6)</vt:lpstr>
      <vt:lpstr>Engage stakeholders</vt:lpstr>
      <vt:lpstr>Formulating questions (7)</vt:lpstr>
      <vt:lpstr>Conceptualizing questions</vt:lpstr>
      <vt:lpstr>Conceptualizing questions (2)</vt:lpstr>
      <vt:lpstr>Conceptualizing questions (3)</vt:lpstr>
      <vt:lpstr>Sub-questions</vt:lpstr>
      <vt:lpstr>Evaluation questions</vt:lpstr>
      <vt:lpstr>Evaluation questions (2)</vt:lpstr>
      <vt:lpstr>Evaluation questions (3)</vt:lpstr>
      <vt:lpstr>Evaluation questions (4)</vt:lpstr>
      <vt:lpstr>Group work</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Fehringer, Jessica</dc:creator>
  <cp:lastModifiedBy>Hoover, Donald Wayne</cp:lastModifiedBy>
  <cp:revision>242</cp:revision>
  <cp:lastPrinted>2017-10-13T14:53:23Z</cp:lastPrinted>
  <dcterms:created xsi:type="dcterms:W3CDTF">2016-10-26T13:09:04Z</dcterms:created>
  <dcterms:modified xsi:type="dcterms:W3CDTF">2018-09-13T21:28:44Z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2015-03-02T00:00:00Z</vt:filetime>
  </property>
  <property fmtid="{D5CDD505-2E9C-101B-9397-08002B2CF9AE}" pid="3" name="LastSaved">
    <vt:filetime>2015-03-02T00:00:00Z</vt:filetime>
  </property>
  <property fmtid="{D5CDD505-2E9C-101B-9397-08002B2CF9AE}" pid="4" name="ContentTypeId">
    <vt:lpwstr>0x0101006E4A79819CA3F3428B644840049B5527</vt:lpwstr>
  </property>
</Properties>
</file>