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2.xml" ContentType="application/vnd.openxmlformats-officedocument.drawingml.chart+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 id="2147483703" r:id="rId2"/>
  </p:sldMasterIdLst>
  <p:notesMasterIdLst>
    <p:notesMasterId r:id="rId32"/>
  </p:notesMasterIdLst>
  <p:handoutMasterIdLst>
    <p:handoutMasterId r:id="rId33"/>
  </p:handoutMasterIdLst>
  <p:sldIdLst>
    <p:sldId id="291" r:id="rId3"/>
    <p:sldId id="292" r:id="rId4"/>
    <p:sldId id="293" r:id="rId5"/>
    <p:sldId id="294" r:id="rId6"/>
    <p:sldId id="295" r:id="rId7"/>
    <p:sldId id="297" r:id="rId8"/>
    <p:sldId id="298" r:id="rId9"/>
    <p:sldId id="299" r:id="rId10"/>
    <p:sldId id="300" r:id="rId11"/>
    <p:sldId id="301" r:id="rId12"/>
    <p:sldId id="302" r:id="rId13"/>
    <p:sldId id="303" r:id="rId14"/>
    <p:sldId id="304" r:id="rId15"/>
    <p:sldId id="305" r:id="rId16"/>
    <p:sldId id="306" r:id="rId17"/>
    <p:sldId id="307" r:id="rId18"/>
    <p:sldId id="308" r:id="rId19"/>
    <p:sldId id="309" r:id="rId20"/>
    <p:sldId id="310" r:id="rId21"/>
    <p:sldId id="313" r:id="rId22"/>
    <p:sldId id="314" r:id="rId23"/>
    <p:sldId id="315" r:id="rId24"/>
    <p:sldId id="316" r:id="rId25"/>
    <p:sldId id="317" r:id="rId26"/>
    <p:sldId id="318" r:id="rId27"/>
    <p:sldId id="319" r:id="rId28"/>
    <p:sldId id="320" r:id="rId29"/>
    <p:sldId id="312" r:id="rId30"/>
    <p:sldId id="321" r:id="rId31"/>
  </p:sldIdLst>
  <p:sldSz cx="9144000" cy="6858000" type="screen4x3"/>
  <p:notesSz cx="6881813"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72744" autoAdjust="0"/>
  </p:normalViewPr>
  <p:slideViewPr>
    <p:cSldViewPr>
      <p:cViewPr varScale="1">
        <p:scale>
          <a:sx n="76" d="100"/>
          <a:sy n="76" d="100"/>
        </p:scale>
        <p:origin x="-1992" y="-96"/>
      </p:cViewPr>
      <p:guideLst>
        <p:guide orient="horz" pos="2160"/>
        <p:guide pos="2880"/>
      </p:guideLst>
    </p:cSldViewPr>
  </p:slideViewPr>
  <p:outlineViewPr>
    <p:cViewPr>
      <p:scale>
        <a:sx n="33" d="100"/>
        <a:sy n="33" d="100"/>
      </p:scale>
      <p:origin x="48" y="2005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stacked"/>
        <c:varyColors val="0"/>
        <c:ser>
          <c:idx val="0"/>
          <c:order val="0"/>
          <c:tx>
            <c:strRef>
              <c:f>Sheet1!$B$1</c:f>
              <c:strCache>
                <c:ptCount val="1"/>
                <c:pt idx="0">
                  <c:v>Series 1</c:v>
                </c:pt>
              </c:strCache>
            </c:strRef>
          </c:tx>
          <c:invertIfNegative val="0"/>
          <c:cat>
            <c:strRef>
              <c:f>Sheet1!$A$2:$A$4</c:f>
              <c:strCache>
                <c:ptCount val="3"/>
                <c:pt idx="0">
                  <c:v>Разработчики политик</c:v>
                </c:pt>
                <c:pt idx="1">
                  <c:v>Имплементирующие агентства</c:v>
                </c:pt>
                <c:pt idx="2">
                  <c:v>Исследователи</c:v>
                </c:pt>
              </c:strCache>
            </c:strRef>
          </c:cat>
          <c:val>
            <c:numRef>
              <c:f>Sheet1!$B$2:$B$4</c:f>
              <c:numCache>
                <c:formatCode>General</c:formatCode>
                <c:ptCount val="3"/>
                <c:pt idx="0">
                  <c:v>0.42</c:v>
                </c:pt>
                <c:pt idx="1">
                  <c:v>0.6</c:v>
                </c:pt>
                <c:pt idx="2">
                  <c:v>0.54</c:v>
                </c:pt>
              </c:numCache>
            </c:numRef>
          </c:val>
        </c:ser>
        <c:ser>
          <c:idx val="1"/>
          <c:order val="1"/>
          <c:tx>
            <c:strRef>
              <c:f>Sheet1!$C$1</c:f>
              <c:strCache>
                <c:ptCount val="1"/>
                <c:pt idx="0">
                  <c:v>Column1</c:v>
                </c:pt>
              </c:strCache>
            </c:strRef>
          </c:tx>
          <c:invertIfNegative val="0"/>
          <c:cat>
            <c:strRef>
              <c:f>Sheet1!$A$2:$A$4</c:f>
              <c:strCache>
                <c:ptCount val="3"/>
                <c:pt idx="0">
                  <c:v>Разработчики политик</c:v>
                </c:pt>
                <c:pt idx="1">
                  <c:v>Имплементирующие агентства</c:v>
                </c:pt>
                <c:pt idx="2">
                  <c:v>Исследователи</c:v>
                </c:pt>
              </c:strCache>
            </c:strRef>
          </c:cat>
          <c:val>
            <c:numRef>
              <c:f>Sheet1!$C$2:$C$4</c:f>
              <c:numCache>
                <c:formatCode>General</c:formatCode>
                <c:ptCount val="3"/>
              </c:numCache>
            </c:numRef>
          </c:val>
        </c:ser>
        <c:ser>
          <c:idx val="2"/>
          <c:order val="2"/>
          <c:tx>
            <c:strRef>
              <c:f>Sheet1!$D$1</c:f>
              <c:strCache>
                <c:ptCount val="1"/>
                <c:pt idx="0">
                  <c:v>Column2</c:v>
                </c:pt>
              </c:strCache>
            </c:strRef>
          </c:tx>
          <c:invertIfNegative val="0"/>
          <c:cat>
            <c:strRef>
              <c:f>Sheet1!$A$2:$A$4</c:f>
              <c:strCache>
                <c:ptCount val="3"/>
                <c:pt idx="0">
                  <c:v>Разработчики политик</c:v>
                </c:pt>
                <c:pt idx="1">
                  <c:v>Имплементирующие агентства</c:v>
                </c:pt>
                <c:pt idx="2">
                  <c:v>Исследователи</c:v>
                </c:pt>
              </c:strCache>
            </c:strRef>
          </c:cat>
          <c:val>
            <c:numRef>
              <c:f>Sheet1!$D$2:$D$4</c:f>
              <c:numCache>
                <c:formatCode>General</c:formatCode>
                <c:ptCount val="3"/>
              </c:numCache>
            </c:numRef>
          </c:val>
        </c:ser>
        <c:dLbls>
          <c:showLegendKey val="0"/>
          <c:showVal val="0"/>
          <c:showCatName val="0"/>
          <c:showSerName val="0"/>
          <c:showPercent val="0"/>
          <c:showBubbleSize val="0"/>
        </c:dLbls>
        <c:gapWidth val="150"/>
        <c:overlap val="100"/>
        <c:axId val="100761600"/>
        <c:axId val="100763136"/>
      </c:barChart>
      <c:catAx>
        <c:axId val="100761600"/>
        <c:scaling>
          <c:orientation val="minMax"/>
        </c:scaling>
        <c:delete val="0"/>
        <c:axPos val="b"/>
        <c:numFmt formatCode="General" sourceLinked="1"/>
        <c:majorTickMark val="out"/>
        <c:minorTickMark val="none"/>
        <c:tickLblPos val="nextTo"/>
        <c:txPr>
          <a:bodyPr/>
          <a:lstStyle/>
          <a:p>
            <a:pPr>
              <a:defRPr baseline="0">
                <a:solidFill>
                  <a:schemeClr val="tx1"/>
                </a:solidFill>
              </a:defRPr>
            </a:pPr>
            <a:endParaRPr lang="en-US"/>
          </a:p>
        </c:txPr>
        <c:crossAx val="100763136"/>
        <c:crossesAt val="0"/>
        <c:auto val="1"/>
        <c:lblAlgn val="ctr"/>
        <c:lblOffset val="100"/>
        <c:noMultiLvlLbl val="0"/>
      </c:catAx>
      <c:valAx>
        <c:axId val="100763136"/>
        <c:scaling>
          <c:orientation val="minMax"/>
          <c:max val="1"/>
          <c:min val="0"/>
        </c:scaling>
        <c:delete val="0"/>
        <c:axPos val="l"/>
        <c:majorGridlines/>
        <c:numFmt formatCode="0%" sourceLinked="0"/>
        <c:majorTickMark val="none"/>
        <c:minorTickMark val="none"/>
        <c:tickLblPos val="nextTo"/>
        <c:crossAx val="100761600"/>
        <c:crosses val="autoZero"/>
        <c:crossBetween val="between"/>
        <c:majorUnit val="0.2"/>
      </c:valAx>
      <c:spPr>
        <a:solidFill>
          <a:schemeClr val="tx1"/>
        </a:solidFill>
      </c:spPr>
    </c:plotArea>
    <c:plotVisOnly val="1"/>
    <c:dispBlanksAs val="gap"/>
    <c:showDLblsOverMax val="0"/>
  </c:chart>
  <c:txPr>
    <a:bodyPr/>
    <a:lstStyle/>
    <a:p>
      <a:pPr>
        <a:defRPr sz="1800"/>
      </a:pPr>
      <a:endParaRPr lang="en-US"/>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floor>
    <c:sideWall>
      <c:thickness val="0"/>
    </c:sideWall>
    <c:backWall>
      <c:thickness val="0"/>
    </c:backWall>
    <c:plotArea>
      <c:layout>
        <c:manualLayout>
          <c:layoutTarget val="inner"/>
          <c:xMode val="edge"/>
          <c:yMode val="edge"/>
          <c:x val="7.9373101358292675E-2"/>
          <c:y val="4.1849782492281447E-2"/>
          <c:w val="0.90632940566764786"/>
          <c:h val="0.4897241651736427"/>
        </c:manualLayout>
      </c:layout>
      <c:bar3DChart>
        <c:barDir val="col"/>
        <c:grouping val="clustered"/>
        <c:varyColors val="0"/>
        <c:ser>
          <c:idx val="0"/>
          <c:order val="0"/>
          <c:tx>
            <c:strRef>
              <c:f>Sheet1!$B$1</c:f>
              <c:strCache>
                <c:ptCount val="1"/>
                <c:pt idx="0">
                  <c:v>Column1</c:v>
                </c:pt>
              </c:strCache>
            </c:strRef>
          </c:tx>
          <c:spPr>
            <a:solidFill>
              <a:srgbClr val="00B0F0"/>
            </a:solidFill>
          </c:spPr>
          <c:invertIfNegative val="0"/>
          <c:dLbls>
            <c:dLbl>
              <c:idx val="0"/>
              <c:layout>
                <c:manualLayout>
                  <c:x val="-1.5795737706178481E-2"/>
                  <c:y val="2.8642671174917891E-3"/>
                </c:manualLayout>
              </c:layout>
              <c:showLegendKey val="0"/>
              <c:showVal val="1"/>
              <c:showCatName val="0"/>
              <c:showSerName val="0"/>
              <c:showPercent val="0"/>
              <c:showBubbleSize val="0"/>
            </c:dLbl>
            <c:dLbl>
              <c:idx val="1"/>
              <c:layout>
                <c:manualLayout>
                  <c:x val="-2.1539642326607048E-2"/>
                  <c:y val="-5.7287597678274708E-3"/>
                </c:manualLayout>
              </c:layout>
              <c:showLegendKey val="0"/>
              <c:showVal val="1"/>
              <c:showCatName val="0"/>
              <c:showSerName val="0"/>
              <c:showPercent val="0"/>
              <c:showBubbleSize val="0"/>
            </c:dLbl>
            <c:dLbl>
              <c:idx val="2"/>
              <c:layout>
                <c:manualLayout>
                  <c:x val="-2.8719523102142663E-2"/>
                  <c:y val="-2.8644926503356852E-3"/>
                </c:manualLayout>
              </c:layout>
              <c:showLegendKey val="0"/>
              <c:showVal val="1"/>
              <c:showCatName val="0"/>
              <c:showSerName val="0"/>
              <c:showPercent val="0"/>
              <c:showBubbleSize val="0"/>
            </c:dLbl>
            <c:dLbl>
              <c:idx val="3"/>
              <c:layout>
                <c:manualLayout>
                  <c:x val="-1.7231713861285615E-2"/>
                  <c:y val="0"/>
                </c:manualLayout>
              </c:layout>
              <c:showLegendKey val="0"/>
              <c:showVal val="1"/>
              <c:showCatName val="0"/>
              <c:showSerName val="0"/>
              <c:showPercent val="0"/>
              <c:showBubbleSize val="0"/>
            </c:dLbl>
            <c:dLbl>
              <c:idx val="4"/>
              <c:layout>
                <c:manualLayout>
                  <c:x val="-1.7231713861285615E-2"/>
                  <c:y val="5.7285342349835721E-3"/>
                </c:manualLayout>
              </c:layout>
              <c:showLegendKey val="0"/>
              <c:showVal val="1"/>
              <c:showCatName val="0"/>
              <c:showSerName val="0"/>
              <c:showPercent val="0"/>
              <c:showBubbleSize val="0"/>
            </c:dLbl>
            <c:numFmt formatCode="0%" sourceLinked="0"/>
            <c:txPr>
              <a:bodyPr/>
              <a:lstStyle/>
              <a:p>
                <a:pPr>
                  <a:defRPr sz="1906" baseline="0">
                    <a:solidFill>
                      <a:schemeClr val="tx1"/>
                    </a:solidFill>
                  </a:defRPr>
                </a:pPr>
                <a:endParaRPr lang="en-US"/>
              </a:p>
            </c:txPr>
            <c:showLegendKey val="0"/>
            <c:showVal val="1"/>
            <c:showCatName val="0"/>
            <c:showSerName val="0"/>
            <c:showPercent val="0"/>
            <c:showBubbleSize val="0"/>
            <c:showLeaderLines val="0"/>
          </c:dLbls>
          <c:cat>
            <c:strRef>
              <c:f>Sheet1!$A$2:$A$6</c:f>
              <c:strCache>
                <c:ptCount val="5"/>
                <c:pt idx="0">
                  <c:v>Представляли данные в виде графиков</c:v>
                </c:pt>
                <c:pt idx="1">
                  <c:v>Помогали интерпретировать данные для лиц принимающих решения</c:v>
                </c:pt>
                <c:pt idx="2">
                  <c:v>Владеют показателями по ЛПУ из ежемесячного отчета</c:v>
                </c:pt>
                <c:pt idx="3">
                  <c:v>Приняли меры по устранению обнаруженных барьеров</c:v>
                </c:pt>
                <c:pt idx="4">
                  <c:v>Объясняли важность индикаторов для предоставления услуг</c:v>
                </c:pt>
              </c:strCache>
            </c:strRef>
          </c:cat>
          <c:val>
            <c:numRef>
              <c:f>Sheet1!$B$2:$B$6</c:f>
              <c:numCache>
                <c:formatCode>General</c:formatCode>
                <c:ptCount val="5"/>
                <c:pt idx="0">
                  <c:v>0.55000000000000004</c:v>
                </c:pt>
                <c:pt idx="1">
                  <c:v>0.76000000000000012</c:v>
                </c:pt>
                <c:pt idx="2">
                  <c:v>0.85000000000000009</c:v>
                </c:pt>
                <c:pt idx="3">
                  <c:v>0.8600000000000001</c:v>
                </c:pt>
                <c:pt idx="4">
                  <c:v>0.95000000000000007</c:v>
                </c:pt>
              </c:numCache>
            </c:numRef>
          </c:val>
        </c:ser>
        <c:dLbls>
          <c:showLegendKey val="0"/>
          <c:showVal val="0"/>
          <c:showCatName val="0"/>
          <c:showSerName val="0"/>
          <c:showPercent val="0"/>
          <c:showBubbleSize val="0"/>
        </c:dLbls>
        <c:gapWidth val="150"/>
        <c:shape val="box"/>
        <c:axId val="175749376"/>
        <c:axId val="175751168"/>
        <c:axId val="0"/>
      </c:bar3DChart>
      <c:catAx>
        <c:axId val="175749376"/>
        <c:scaling>
          <c:orientation val="minMax"/>
        </c:scaling>
        <c:delete val="0"/>
        <c:axPos val="b"/>
        <c:numFmt formatCode="General" sourceLinked="1"/>
        <c:majorTickMark val="out"/>
        <c:minorTickMark val="none"/>
        <c:tickLblPos val="nextTo"/>
        <c:txPr>
          <a:bodyPr rot="-5400000" vert="horz"/>
          <a:lstStyle/>
          <a:p>
            <a:pPr>
              <a:defRPr sz="1800" baseline="0">
                <a:solidFill>
                  <a:schemeClr val="tx1"/>
                </a:solidFill>
              </a:defRPr>
            </a:pPr>
            <a:endParaRPr lang="en-US"/>
          </a:p>
        </c:txPr>
        <c:crossAx val="175751168"/>
        <c:crosses val="autoZero"/>
        <c:auto val="1"/>
        <c:lblAlgn val="ctr"/>
        <c:lblOffset val="100"/>
        <c:noMultiLvlLbl val="0"/>
      </c:catAx>
      <c:valAx>
        <c:axId val="175751168"/>
        <c:scaling>
          <c:orientation val="minMax"/>
        </c:scaling>
        <c:delete val="0"/>
        <c:axPos val="l"/>
        <c:majorGridlines/>
        <c:numFmt formatCode="0%" sourceLinked="0"/>
        <c:majorTickMark val="out"/>
        <c:minorTickMark val="none"/>
        <c:tickLblPos val="nextTo"/>
        <c:txPr>
          <a:bodyPr/>
          <a:lstStyle/>
          <a:p>
            <a:pPr>
              <a:defRPr baseline="0">
                <a:solidFill>
                  <a:schemeClr val="tx1"/>
                </a:solidFill>
              </a:defRPr>
            </a:pPr>
            <a:endParaRPr lang="en-US"/>
          </a:p>
        </c:txPr>
        <c:crossAx val="175749376"/>
        <c:crosses val="autoZero"/>
        <c:crossBetween val="between"/>
        <c:minorUnit val="0.2"/>
      </c:valAx>
      <c:spPr>
        <a:noFill/>
        <a:ln w="25389">
          <a:noFill/>
        </a:ln>
      </c:spPr>
    </c:plotArea>
    <c:plotVisOnly val="1"/>
    <c:dispBlanksAs val="gap"/>
    <c:showDLblsOverMax val="0"/>
  </c:chart>
  <c:txPr>
    <a:bodyPr/>
    <a:lstStyle/>
    <a:p>
      <a:pPr>
        <a:defRPr sz="1794"/>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BDC65D-F312-4989-8133-A4C625BF16D6}" type="doc">
      <dgm:prSet loTypeId="urn:microsoft.com/office/officeart/2005/8/layout/venn1" loCatId="relationship" qsTypeId="urn:microsoft.com/office/officeart/2005/8/quickstyle/simple1#1" qsCatId="simple" csTypeId="urn:microsoft.com/office/officeart/2005/8/colors/accent1_2#1" csCatId="accent1" phldr="1"/>
      <dgm:spPr/>
      <dgm:t>
        <a:bodyPr/>
        <a:lstStyle/>
        <a:p>
          <a:endParaRPr lang="en-US"/>
        </a:p>
      </dgm:t>
    </dgm:pt>
    <dgm:pt modelId="{FE4EBE0F-F77F-4627-9AB8-A7EF729D922B}">
      <dgm:prSet/>
      <dgm:spPr/>
      <dgm:t>
        <a:bodyPr/>
        <a:lstStyle/>
        <a:p>
          <a:pPr rtl="0"/>
          <a:endParaRPr lang="en-US" dirty="0"/>
        </a:p>
      </dgm:t>
    </dgm:pt>
    <dgm:pt modelId="{FECF1C68-BADD-4CC6-B05E-DA8E58B2B824}" type="parTrans" cxnId="{668E74C9-99DD-420B-98F1-22C84F2CAA63}">
      <dgm:prSet/>
      <dgm:spPr/>
      <dgm:t>
        <a:bodyPr/>
        <a:lstStyle/>
        <a:p>
          <a:endParaRPr lang="en-US"/>
        </a:p>
      </dgm:t>
    </dgm:pt>
    <dgm:pt modelId="{7D680286-5779-471F-BE6D-17C22CFD1748}" type="sibTrans" cxnId="{668E74C9-99DD-420B-98F1-22C84F2CAA63}">
      <dgm:prSet/>
      <dgm:spPr/>
      <dgm:t>
        <a:bodyPr/>
        <a:lstStyle/>
        <a:p>
          <a:endParaRPr lang="en-US"/>
        </a:p>
      </dgm:t>
    </dgm:pt>
    <dgm:pt modelId="{DEAE41AD-5256-4357-B91C-FB8ACEBF3348}">
      <dgm:prSet/>
      <dgm:spPr/>
      <dgm:t>
        <a:bodyPr/>
        <a:lstStyle/>
        <a:p>
          <a:pPr rtl="0"/>
          <a:endParaRPr lang="en-US" dirty="0"/>
        </a:p>
      </dgm:t>
    </dgm:pt>
    <dgm:pt modelId="{0F0E1B30-6316-4B24-96BC-2443F6CB138A}" type="parTrans" cxnId="{53B8B584-DBB8-426F-AA81-6714E905A869}">
      <dgm:prSet/>
      <dgm:spPr/>
      <dgm:t>
        <a:bodyPr/>
        <a:lstStyle/>
        <a:p>
          <a:endParaRPr lang="en-US"/>
        </a:p>
      </dgm:t>
    </dgm:pt>
    <dgm:pt modelId="{8796B532-9AFD-47CF-9221-E4189FC2C240}" type="sibTrans" cxnId="{53B8B584-DBB8-426F-AA81-6714E905A869}">
      <dgm:prSet/>
      <dgm:spPr/>
      <dgm:t>
        <a:bodyPr/>
        <a:lstStyle/>
        <a:p>
          <a:endParaRPr lang="en-US"/>
        </a:p>
      </dgm:t>
    </dgm:pt>
    <dgm:pt modelId="{FE45EE0F-FD7E-4F67-964A-D932815231E9}" type="pres">
      <dgm:prSet presAssocID="{C5BDC65D-F312-4989-8133-A4C625BF16D6}" presName="compositeShape" presStyleCnt="0">
        <dgm:presLayoutVars>
          <dgm:chMax val="7"/>
          <dgm:dir/>
          <dgm:resizeHandles val="exact"/>
        </dgm:presLayoutVars>
      </dgm:prSet>
      <dgm:spPr/>
      <dgm:t>
        <a:bodyPr/>
        <a:lstStyle/>
        <a:p>
          <a:endParaRPr lang="en-US"/>
        </a:p>
      </dgm:t>
    </dgm:pt>
    <dgm:pt modelId="{FA8BB365-396E-45DA-A067-3F72A8F7825B}" type="pres">
      <dgm:prSet presAssocID="{FE4EBE0F-F77F-4627-9AB8-A7EF729D922B}" presName="circ1" presStyleLbl="vennNode1" presStyleIdx="0" presStyleCnt="2" custScaleX="132966"/>
      <dgm:spPr/>
      <dgm:t>
        <a:bodyPr/>
        <a:lstStyle/>
        <a:p>
          <a:endParaRPr lang="en-US"/>
        </a:p>
      </dgm:t>
    </dgm:pt>
    <dgm:pt modelId="{0311B5F9-61E7-4244-819B-D2069F683414}" type="pres">
      <dgm:prSet presAssocID="{FE4EBE0F-F77F-4627-9AB8-A7EF729D922B}" presName="circ1Tx" presStyleLbl="revTx" presStyleIdx="0" presStyleCnt="0">
        <dgm:presLayoutVars>
          <dgm:chMax val="0"/>
          <dgm:chPref val="0"/>
          <dgm:bulletEnabled val="1"/>
        </dgm:presLayoutVars>
      </dgm:prSet>
      <dgm:spPr/>
      <dgm:t>
        <a:bodyPr/>
        <a:lstStyle/>
        <a:p>
          <a:endParaRPr lang="en-US"/>
        </a:p>
      </dgm:t>
    </dgm:pt>
    <dgm:pt modelId="{359CBECB-DCC2-4B45-B9F2-B50E17F110FB}" type="pres">
      <dgm:prSet presAssocID="{DEAE41AD-5256-4357-B91C-FB8ACEBF3348}" presName="circ2" presStyleLbl="vennNode1" presStyleIdx="1" presStyleCnt="2" custScaleX="137423" custLinFactNeighborX="921" custLinFactNeighborY="187"/>
      <dgm:spPr/>
      <dgm:t>
        <a:bodyPr/>
        <a:lstStyle/>
        <a:p>
          <a:endParaRPr lang="en-US"/>
        </a:p>
      </dgm:t>
    </dgm:pt>
    <dgm:pt modelId="{EF9A6410-049D-4E4F-90DE-D3D97B86C87B}" type="pres">
      <dgm:prSet presAssocID="{DEAE41AD-5256-4357-B91C-FB8ACEBF3348}" presName="circ2Tx" presStyleLbl="revTx" presStyleIdx="0" presStyleCnt="0">
        <dgm:presLayoutVars>
          <dgm:chMax val="0"/>
          <dgm:chPref val="0"/>
          <dgm:bulletEnabled val="1"/>
        </dgm:presLayoutVars>
      </dgm:prSet>
      <dgm:spPr/>
      <dgm:t>
        <a:bodyPr/>
        <a:lstStyle/>
        <a:p>
          <a:endParaRPr lang="en-US"/>
        </a:p>
      </dgm:t>
    </dgm:pt>
  </dgm:ptLst>
  <dgm:cxnLst>
    <dgm:cxn modelId="{67480935-2331-4C51-8F4C-1852C1BC624D}" type="presOf" srcId="{C5BDC65D-F312-4989-8133-A4C625BF16D6}" destId="{FE45EE0F-FD7E-4F67-964A-D932815231E9}" srcOrd="0" destOrd="0" presId="urn:microsoft.com/office/officeart/2005/8/layout/venn1"/>
    <dgm:cxn modelId="{F114D453-A710-4562-9939-9BACC2CFAD14}" type="presOf" srcId="{DEAE41AD-5256-4357-B91C-FB8ACEBF3348}" destId="{EF9A6410-049D-4E4F-90DE-D3D97B86C87B}" srcOrd="1" destOrd="0" presId="urn:microsoft.com/office/officeart/2005/8/layout/venn1"/>
    <dgm:cxn modelId="{668E74C9-99DD-420B-98F1-22C84F2CAA63}" srcId="{C5BDC65D-F312-4989-8133-A4C625BF16D6}" destId="{FE4EBE0F-F77F-4627-9AB8-A7EF729D922B}" srcOrd="0" destOrd="0" parTransId="{FECF1C68-BADD-4CC6-B05E-DA8E58B2B824}" sibTransId="{7D680286-5779-471F-BE6D-17C22CFD1748}"/>
    <dgm:cxn modelId="{DA650056-0B65-4035-BD7D-EAE00909DCF6}" type="presOf" srcId="{DEAE41AD-5256-4357-B91C-FB8ACEBF3348}" destId="{359CBECB-DCC2-4B45-B9F2-B50E17F110FB}" srcOrd="0" destOrd="0" presId="urn:microsoft.com/office/officeart/2005/8/layout/venn1"/>
    <dgm:cxn modelId="{BF3DE9A5-A333-45BA-8221-E8A5C32B1B04}" type="presOf" srcId="{FE4EBE0F-F77F-4627-9AB8-A7EF729D922B}" destId="{FA8BB365-396E-45DA-A067-3F72A8F7825B}" srcOrd="0" destOrd="0" presId="urn:microsoft.com/office/officeart/2005/8/layout/venn1"/>
    <dgm:cxn modelId="{53B8B584-DBB8-426F-AA81-6714E905A869}" srcId="{C5BDC65D-F312-4989-8133-A4C625BF16D6}" destId="{DEAE41AD-5256-4357-B91C-FB8ACEBF3348}" srcOrd="1" destOrd="0" parTransId="{0F0E1B30-6316-4B24-96BC-2443F6CB138A}" sibTransId="{8796B532-9AFD-47CF-9221-E4189FC2C240}"/>
    <dgm:cxn modelId="{DCCD73D9-C73A-48C8-9130-B5390EA71201}" type="presOf" srcId="{FE4EBE0F-F77F-4627-9AB8-A7EF729D922B}" destId="{0311B5F9-61E7-4244-819B-D2069F683414}" srcOrd="1" destOrd="0" presId="urn:microsoft.com/office/officeart/2005/8/layout/venn1"/>
    <dgm:cxn modelId="{83342BE9-61EC-4C96-8FC9-4CE183EE8ED0}" type="presParOf" srcId="{FE45EE0F-FD7E-4F67-964A-D932815231E9}" destId="{FA8BB365-396E-45DA-A067-3F72A8F7825B}" srcOrd="0" destOrd="0" presId="urn:microsoft.com/office/officeart/2005/8/layout/venn1"/>
    <dgm:cxn modelId="{38B5F857-BB3D-4154-B18F-66C2DE000B71}" type="presParOf" srcId="{FE45EE0F-FD7E-4F67-964A-D932815231E9}" destId="{0311B5F9-61E7-4244-819B-D2069F683414}" srcOrd="1" destOrd="0" presId="urn:microsoft.com/office/officeart/2005/8/layout/venn1"/>
    <dgm:cxn modelId="{8E4F2832-E120-48B7-AEEE-86BAA29B4F74}" type="presParOf" srcId="{FE45EE0F-FD7E-4F67-964A-D932815231E9}" destId="{359CBECB-DCC2-4B45-B9F2-B50E17F110FB}" srcOrd="2" destOrd="0" presId="urn:microsoft.com/office/officeart/2005/8/layout/venn1"/>
    <dgm:cxn modelId="{6050A4B2-F956-4F38-AACF-B1CDD60FC6B3}" type="presParOf" srcId="{FE45EE0F-FD7E-4F67-964A-D932815231E9}" destId="{EF9A6410-049D-4E4F-90DE-D3D97B86C87B}" srcOrd="3"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8BB365-396E-45DA-A067-3F72A8F7825B}">
      <dsp:nvSpPr>
        <dsp:cNvPr id="0" name=""/>
        <dsp:cNvSpPr/>
      </dsp:nvSpPr>
      <dsp:spPr>
        <a:xfrm>
          <a:off x="193928" y="10246"/>
          <a:ext cx="4981763" cy="374664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2889250" rtl="0">
            <a:lnSpc>
              <a:spcPct val="90000"/>
            </a:lnSpc>
            <a:spcBef>
              <a:spcPct val="0"/>
            </a:spcBef>
            <a:spcAft>
              <a:spcPct val="35000"/>
            </a:spcAft>
          </a:pPr>
          <a:endParaRPr lang="en-US" sz="6500" kern="1200" dirty="0"/>
        </a:p>
      </dsp:txBody>
      <dsp:txXfrm>
        <a:off x="889580" y="452056"/>
        <a:ext cx="2872368" cy="2863024"/>
      </dsp:txXfrm>
    </dsp:sp>
    <dsp:sp modelId="{359CBECB-DCC2-4B45-B9F2-B50E17F110FB}">
      <dsp:nvSpPr>
        <dsp:cNvPr id="0" name=""/>
        <dsp:cNvSpPr/>
      </dsp:nvSpPr>
      <dsp:spPr>
        <a:xfrm>
          <a:off x="2845226" y="17252"/>
          <a:ext cx="5148751" cy="374664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2889250" rtl="0">
            <a:lnSpc>
              <a:spcPct val="90000"/>
            </a:lnSpc>
            <a:spcBef>
              <a:spcPct val="0"/>
            </a:spcBef>
            <a:spcAft>
              <a:spcPct val="35000"/>
            </a:spcAft>
          </a:pPr>
          <a:endParaRPr lang="en-US" sz="6500" kern="1200" dirty="0"/>
        </a:p>
      </dsp:txBody>
      <dsp:txXfrm>
        <a:off x="4306358" y="459062"/>
        <a:ext cx="2968649" cy="2863024"/>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0.23811</cdr:x>
      <cdr:y>0.57064</cdr:y>
    </cdr:from>
    <cdr:to>
      <cdr:x>0.28304</cdr:x>
      <cdr:y>0.6273</cdr:y>
    </cdr:to>
    <cdr:sp macro="" textlink="">
      <cdr:nvSpPr>
        <cdr:cNvPr id="2" name="TextBox 1"/>
        <cdr:cNvSpPr txBox="1"/>
      </cdr:nvSpPr>
      <cdr:spPr>
        <a:xfrm xmlns:a="http://schemas.openxmlformats.org/drawingml/2006/main">
          <a:off x="1819275" y="2498834"/>
          <a:ext cx="346841" cy="25224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a:p>
      </cdr:txBody>
    </cdr:sp>
  </cdr:relSizeAnchor>
  <cdr:relSizeAnchor xmlns:cdr="http://schemas.openxmlformats.org/drawingml/2006/chartDrawing">
    <cdr:from>
      <cdr:x>0.21805</cdr:x>
      <cdr:y>0.52309</cdr:y>
    </cdr:from>
    <cdr:to>
      <cdr:x>0.31257</cdr:x>
      <cdr:y>0.60998</cdr:y>
    </cdr:to>
    <cdr:sp macro="" textlink="">
      <cdr:nvSpPr>
        <cdr:cNvPr id="3" name="TextBox 2"/>
        <cdr:cNvSpPr txBox="1"/>
      </cdr:nvSpPr>
      <cdr:spPr>
        <a:xfrm xmlns:a="http://schemas.openxmlformats.org/drawingml/2006/main">
          <a:off x="1661620" y="2288628"/>
          <a:ext cx="735725" cy="38888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2000" b="1" dirty="0" smtClean="0">
              <a:solidFill>
                <a:srgbClr val="FFFF00"/>
              </a:solidFill>
            </a:rPr>
            <a:t>42%</a:t>
          </a:r>
          <a:endParaRPr lang="en-US" sz="2000" b="1" dirty="0">
            <a:solidFill>
              <a:srgbClr val="FFFF00"/>
            </a:solidFill>
          </a:endParaRPr>
        </a:p>
      </cdr:txBody>
    </cdr:sp>
  </cdr:relSizeAnchor>
  <cdr:relSizeAnchor xmlns:cdr="http://schemas.openxmlformats.org/drawingml/2006/chartDrawing">
    <cdr:from>
      <cdr:x>0.23811</cdr:x>
      <cdr:y>0.57064</cdr:y>
    </cdr:from>
    <cdr:to>
      <cdr:x>0.28304</cdr:x>
      <cdr:y>0.6273</cdr:y>
    </cdr:to>
    <cdr:sp macro="" textlink="">
      <cdr:nvSpPr>
        <cdr:cNvPr id="4" name="TextBox 1"/>
        <cdr:cNvSpPr txBox="1"/>
      </cdr:nvSpPr>
      <cdr:spPr>
        <a:xfrm xmlns:a="http://schemas.openxmlformats.org/drawingml/2006/main">
          <a:off x="1819275" y="2498834"/>
          <a:ext cx="346841" cy="25224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a:p>
      </cdr:txBody>
    </cdr:sp>
  </cdr:relSizeAnchor>
  <cdr:relSizeAnchor xmlns:cdr="http://schemas.openxmlformats.org/drawingml/2006/chartDrawing">
    <cdr:from>
      <cdr:x>0.49977</cdr:x>
      <cdr:y>0.47073</cdr:y>
    </cdr:from>
    <cdr:to>
      <cdr:x>0.60648</cdr:x>
      <cdr:y>0.56268</cdr:y>
    </cdr:to>
    <cdr:sp macro="" textlink="">
      <cdr:nvSpPr>
        <cdr:cNvPr id="6" name="TextBox 5"/>
        <cdr:cNvSpPr txBox="1"/>
      </cdr:nvSpPr>
      <cdr:spPr>
        <a:xfrm xmlns:a="http://schemas.openxmlformats.org/drawingml/2006/main">
          <a:off x="3858283" y="2057399"/>
          <a:ext cx="830317" cy="40990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2000" b="1" dirty="0" smtClean="0">
              <a:solidFill>
                <a:srgbClr val="FFFF00"/>
              </a:solidFill>
            </a:rPr>
            <a:t>60%</a:t>
          </a:r>
          <a:endParaRPr lang="en-US" sz="2000" b="1" dirty="0">
            <a:solidFill>
              <a:srgbClr val="FFFF00"/>
            </a:solidFill>
          </a:endParaRPr>
        </a:p>
      </cdr:txBody>
    </cdr:sp>
  </cdr:relSizeAnchor>
  <cdr:relSizeAnchor xmlns:cdr="http://schemas.openxmlformats.org/drawingml/2006/chartDrawing">
    <cdr:from>
      <cdr:x>0.78876</cdr:x>
      <cdr:y>0.48299</cdr:y>
    </cdr:from>
    <cdr:to>
      <cdr:x>0.89091</cdr:x>
      <cdr:y>0.5824</cdr:y>
    </cdr:to>
    <cdr:sp macro="" textlink="">
      <cdr:nvSpPr>
        <cdr:cNvPr id="7" name="TextBox 6"/>
        <cdr:cNvSpPr txBox="1"/>
      </cdr:nvSpPr>
      <cdr:spPr>
        <a:xfrm xmlns:a="http://schemas.openxmlformats.org/drawingml/2006/main">
          <a:off x="6107496" y="2109951"/>
          <a:ext cx="798786" cy="44143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ctr"/>
          <a:r>
            <a:rPr lang="en-US" sz="2000" b="1" dirty="0" smtClean="0">
              <a:solidFill>
                <a:srgbClr val="FFFF00"/>
              </a:solidFill>
            </a:rPr>
            <a:t>54%</a:t>
          </a:r>
          <a:endParaRPr lang="en-US" sz="2000" b="1" dirty="0">
            <a:solidFill>
              <a:srgbClr val="FFFF00"/>
            </a:solidFill>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2446" tIns="46223" rIns="92446" bIns="46223"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sz="quarter" idx="1"/>
          </p:nvPr>
        </p:nvSpPr>
        <p:spPr>
          <a:xfrm>
            <a:off x="3897313" y="0"/>
            <a:ext cx="2982912" cy="465138"/>
          </a:xfrm>
          <a:prstGeom prst="rect">
            <a:avLst/>
          </a:prstGeom>
        </p:spPr>
        <p:txBody>
          <a:bodyPr vert="horz" lIns="92446" tIns="46223" rIns="92446" bIns="46223" rtlCol="0"/>
          <a:lstStyle>
            <a:lvl1pPr algn="r" fontAlgn="auto">
              <a:spcBef>
                <a:spcPts val="0"/>
              </a:spcBef>
              <a:spcAft>
                <a:spcPts val="0"/>
              </a:spcAft>
              <a:defRPr sz="1200">
                <a:latin typeface="+mn-lt"/>
              </a:defRPr>
            </a:lvl1pPr>
          </a:lstStyle>
          <a:p>
            <a:pPr>
              <a:defRPr/>
            </a:pPr>
            <a:fld id="{8E6F2C27-6F6C-4A18-8B6F-008C1BFA15E7}" type="datetimeFigureOut">
              <a:rPr lang="en-US"/>
              <a:pPr>
                <a:defRPr/>
              </a:pPr>
              <a:t>6/5/2013</a:t>
            </a:fld>
            <a:endParaRPr lang="en-US"/>
          </a:p>
        </p:txBody>
      </p:sp>
      <p:sp>
        <p:nvSpPr>
          <p:cNvPr id="4" name="Footer Placeholder 3"/>
          <p:cNvSpPr>
            <a:spLocks noGrp="1"/>
          </p:cNvSpPr>
          <p:nvPr>
            <p:ph type="ftr" sz="quarter" idx="2"/>
          </p:nvPr>
        </p:nvSpPr>
        <p:spPr>
          <a:xfrm>
            <a:off x="0" y="8829675"/>
            <a:ext cx="2982913" cy="465138"/>
          </a:xfrm>
          <a:prstGeom prst="rect">
            <a:avLst/>
          </a:prstGeom>
        </p:spPr>
        <p:txBody>
          <a:bodyPr vert="horz" lIns="92446" tIns="46223" rIns="92446" bIns="46223" rtlCol="0" anchor="b"/>
          <a:lstStyle>
            <a:lvl1pPr algn="l" fontAlgn="auto">
              <a:spcBef>
                <a:spcPts val="0"/>
              </a:spcBef>
              <a:spcAft>
                <a:spcPts val="0"/>
              </a:spcAft>
              <a:defRPr sz="1200">
                <a:latin typeface="+mn-lt"/>
              </a:defRPr>
            </a:lvl1pPr>
          </a:lstStyle>
          <a:p>
            <a:pPr>
              <a:defRPr/>
            </a:pPr>
            <a:endParaRPr lang="en-US"/>
          </a:p>
        </p:txBody>
      </p:sp>
      <p:sp>
        <p:nvSpPr>
          <p:cNvPr id="5" name="Slide Number Placeholder 4"/>
          <p:cNvSpPr>
            <a:spLocks noGrp="1"/>
          </p:cNvSpPr>
          <p:nvPr>
            <p:ph type="sldNum" sz="quarter" idx="3"/>
          </p:nvPr>
        </p:nvSpPr>
        <p:spPr>
          <a:xfrm>
            <a:off x="3897313" y="8829675"/>
            <a:ext cx="2982912" cy="465138"/>
          </a:xfrm>
          <a:prstGeom prst="rect">
            <a:avLst/>
          </a:prstGeom>
        </p:spPr>
        <p:txBody>
          <a:bodyPr vert="horz" lIns="92446" tIns="46223" rIns="92446" bIns="46223" rtlCol="0" anchor="b"/>
          <a:lstStyle>
            <a:lvl1pPr algn="r" fontAlgn="auto">
              <a:spcBef>
                <a:spcPts val="0"/>
              </a:spcBef>
              <a:spcAft>
                <a:spcPts val="0"/>
              </a:spcAft>
              <a:defRPr sz="1200">
                <a:latin typeface="+mn-lt"/>
              </a:defRPr>
            </a:lvl1pPr>
          </a:lstStyle>
          <a:p>
            <a:pPr>
              <a:defRPr/>
            </a:pPr>
            <a:fld id="{49D2B879-48ED-4476-BCAF-926E56867E29}" type="slidenum">
              <a:rPr lang="en-US"/>
              <a:pPr>
                <a:defRPr/>
              </a:pPr>
              <a:t>‹#›</a:t>
            </a:fld>
            <a:endParaRPr lang="en-US"/>
          </a:p>
        </p:txBody>
      </p:sp>
    </p:spTree>
    <p:extLst>
      <p:ext uri="{BB962C8B-B14F-4D97-AF65-F5344CB8AC3E}">
        <p14:creationId xmlns:p14="http://schemas.microsoft.com/office/powerpoint/2010/main" val="19723741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5138"/>
          </a:xfrm>
          <a:prstGeom prst="rect">
            <a:avLst/>
          </a:prstGeom>
        </p:spPr>
        <p:txBody>
          <a:bodyPr vert="horz" lIns="92446" tIns="46223" rIns="92446" bIns="46223"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97313" y="0"/>
            <a:ext cx="2982912" cy="465138"/>
          </a:xfrm>
          <a:prstGeom prst="rect">
            <a:avLst/>
          </a:prstGeom>
        </p:spPr>
        <p:txBody>
          <a:bodyPr vert="horz" lIns="92446" tIns="46223" rIns="92446" bIns="46223" rtlCol="0"/>
          <a:lstStyle>
            <a:lvl1pPr algn="r" fontAlgn="auto">
              <a:spcBef>
                <a:spcPts val="0"/>
              </a:spcBef>
              <a:spcAft>
                <a:spcPts val="0"/>
              </a:spcAft>
              <a:defRPr sz="1200">
                <a:latin typeface="+mn-lt"/>
              </a:defRPr>
            </a:lvl1pPr>
          </a:lstStyle>
          <a:p>
            <a:pPr>
              <a:defRPr/>
            </a:pPr>
            <a:fld id="{657174F3-3DAB-4C64-963E-D289798C0E22}" type="datetimeFigureOut">
              <a:rPr lang="en-US"/>
              <a:pPr>
                <a:defRPr/>
              </a:pPr>
              <a:t>6/5/2013</a:t>
            </a:fld>
            <a:endParaRPr lang="en-US"/>
          </a:p>
        </p:txBody>
      </p:sp>
      <p:sp>
        <p:nvSpPr>
          <p:cNvPr id="4" name="Slide Image Placeholder 3"/>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2446" tIns="46223" rIns="92446" bIns="46223" rtlCol="0" anchor="ctr"/>
          <a:lstStyle/>
          <a:p>
            <a:pPr lvl="0"/>
            <a:endParaRPr lang="en-US" noProof="0"/>
          </a:p>
        </p:txBody>
      </p:sp>
      <p:sp>
        <p:nvSpPr>
          <p:cNvPr id="5" name="Notes Placeholder 4"/>
          <p:cNvSpPr>
            <a:spLocks noGrp="1"/>
          </p:cNvSpPr>
          <p:nvPr>
            <p:ph type="body" sz="quarter" idx="3"/>
          </p:nvPr>
        </p:nvSpPr>
        <p:spPr>
          <a:xfrm>
            <a:off x="688975" y="4416425"/>
            <a:ext cx="5505450" cy="4183063"/>
          </a:xfrm>
          <a:prstGeom prst="rect">
            <a:avLst/>
          </a:prstGeom>
        </p:spPr>
        <p:txBody>
          <a:bodyPr vert="horz" lIns="92446" tIns="46223" rIns="92446" bIns="46223"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29675"/>
            <a:ext cx="2982913" cy="465138"/>
          </a:xfrm>
          <a:prstGeom prst="rect">
            <a:avLst/>
          </a:prstGeom>
        </p:spPr>
        <p:txBody>
          <a:bodyPr vert="horz" lIns="92446" tIns="46223" rIns="92446" bIns="46223"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97313" y="8829675"/>
            <a:ext cx="2982912" cy="465138"/>
          </a:xfrm>
          <a:prstGeom prst="rect">
            <a:avLst/>
          </a:prstGeom>
        </p:spPr>
        <p:txBody>
          <a:bodyPr vert="horz" lIns="92446" tIns="46223" rIns="92446" bIns="46223" rtlCol="0" anchor="b"/>
          <a:lstStyle>
            <a:lvl1pPr algn="r" fontAlgn="auto">
              <a:spcBef>
                <a:spcPts val="0"/>
              </a:spcBef>
              <a:spcAft>
                <a:spcPts val="0"/>
              </a:spcAft>
              <a:defRPr sz="1200">
                <a:latin typeface="+mn-lt"/>
              </a:defRPr>
            </a:lvl1pPr>
          </a:lstStyle>
          <a:p>
            <a:pPr>
              <a:defRPr/>
            </a:pPr>
            <a:fld id="{6E7A8BF5-CF67-4BBA-9130-229FBAA98CD5}" type="slidenum">
              <a:rPr lang="en-US"/>
              <a:pPr>
                <a:defRPr/>
              </a:pPr>
              <a:t>‹#›</a:t>
            </a:fld>
            <a:endParaRPr lang="en-US"/>
          </a:p>
        </p:txBody>
      </p:sp>
    </p:spTree>
    <p:extLst>
      <p:ext uri="{BB962C8B-B14F-4D97-AF65-F5344CB8AC3E}">
        <p14:creationId xmlns:p14="http://schemas.microsoft.com/office/powerpoint/2010/main" val="341460048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FEE62DC-47B7-40D6-843F-573FCBBCD11F}" type="slidenum">
              <a:rPr lang="en-US" smtClean="0">
                <a:latin typeface="Arial" charset="0"/>
              </a:rPr>
              <a:pPr fontAlgn="base">
                <a:spcBef>
                  <a:spcPct val="0"/>
                </a:spcBef>
                <a:spcAft>
                  <a:spcPct val="0"/>
                </a:spcAft>
              </a:pPr>
              <a:t>1</a:t>
            </a:fld>
            <a:endParaRPr lang="en-US" smtClean="0">
              <a:latin typeface="Arial" charset="0"/>
            </a:endParaRPr>
          </a:p>
        </p:txBody>
      </p:sp>
      <p:sp>
        <p:nvSpPr>
          <p:cNvPr id="2150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150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Slide Image Placeholder 1"/>
          <p:cNvSpPr>
            <a:spLocks noGrp="1" noRot="1" noChangeAspect="1" noTextEdit="1"/>
          </p:cNvSpPr>
          <p:nvPr>
            <p:ph type="sldImg"/>
          </p:nvPr>
        </p:nvSpPr>
        <p:spPr bwMode="auto">
          <a:noFill/>
          <a:ln>
            <a:solidFill>
              <a:srgbClr val="000000"/>
            </a:solidFill>
            <a:miter lim="800000"/>
            <a:headEnd/>
            <a:tailEnd/>
          </a:ln>
        </p:spPr>
      </p:sp>
      <p:sp>
        <p:nvSpPr>
          <p:cNvPr id="2355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latin typeface="Arial" charset="0"/>
            </a:endParaRPr>
          </a:p>
        </p:txBody>
      </p:sp>
      <p:sp>
        <p:nvSpPr>
          <p:cNvPr id="2355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16F9CE9-72D7-4961-9512-AC1216300DAF}" type="slidenum">
              <a:rPr lang="en-US" smtClean="0">
                <a:latin typeface="Arial" charset="0"/>
              </a:rPr>
              <a:pPr fontAlgn="base">
                <a:spcBef>
                  <a:spcPct val="0"/>
                </a:spcBef>
                <a:spcAft>
                  <a:spcPct val="0"/>
                </a:spcAft>
              </a:pPr>
              <a:t>2</a:t>
            </a:fld>
            <a:endParaRPr lang="en-US" smtClean="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1D09D95-D252-4728-96D5-AC1480CF641E}" type="slidenum">
              <a:rPr lang="en-US" smtClean="0">
                <a:latin typeface="Arial" charset="0"/>
              </a:rPr>
              <a:pPr fontAlgn="base">
                <a:spcBef>
                  <a:spcPct val="0"/>
                </a:spcBef>
                <a:spcAft>
                  <a:spcPct val="0"/>
                </a:spcAft>
              </a:pPr>
              <a:t>3</a:t>
            </a:fld>
            <a:endParaRPr lang="en-US" smtClean="0">
              <a:latin typeface="Arial" charset="0"/>
            </a:endParaRPr>
          </a:p>
        </p:txBody>
      </p:sp>
      <p:sp>
        <p:nvSpPr>
          <p:cNvPr id="2560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560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B0BFAA5-21AB-4C34-962C-2802D63E908D}" type="slidenum">
              <a:rPr lang="en-US" smtClean="0">
                <a:latin typeface="Arial" charset="0"/>
              </a:rPr>
              <a:pPr fontAlgn="base">
                <a:spcBef>
                  <a:spcPct val="0"/>
                </a:spcBef>
                <a:spcAft>
                  <a:spcPct val="0"/>
                </a:spcAft>
              </a:pPr>
              <a:t>4</a:t>
            </a:fld>
            <a:endParaRPr lang="en-US" smtClean="0">
              <a:latin typeface="Arial" charset="0"/>
            </a:endParaRPr>
          </a:p>
        </p:txBody>
      </p:sp>
      <p:sp>
        <p:nvSpPr>
          <p:cNvPr id="2765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765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s-ES" smtClean="0">
                <a:latin typeface="Arial" charset="0"/>
              </a:rPr>
              <a:t>The importance of data-informed decision making is expressed on this slide by a national-level policymaker in Nigeria who participated in a data use assessment conducted by MEASURE Evaluation. The assessment involved interviews with a range of professionals at the national, regional, and facility levels. The policymaker interviewed, stated… (READ SLIDE)</a:t>
            </a:r>
          </a:p>
          <a:p>
            <a:pPr eaLnBrk="1" hangingPunct="1">
              <a:spcBef>
                <a:spcPct val="0"/>
              </a:spcBef>
            </a:pPr>
            <a:endParaRPr lang="es-ES" smtClean="0">
              <a:latin typeface="Arial" charset="0"/>
            </a:endParaRPr>
          </a:p>
          <a:p>
            <a:pPr eaLnBrk="1" hangingPunct="1">
              <a:spcBef>
                <a:spcPct val="0"/>
              </a:spcBef>
            </a:pPr>
            <a:endParaRPr lang="es-ES" smtClean="0">
              <a:latin typeface="Arial" charset="0"/>
            </a:endParaRPr>
          </a:p>
          <a:p>
            <a:pPr eaLnBrk="1" hangingPunct="1">
              <a:spcBef>
                <a:spcPct val="0"/>
              </a:spcBef>
            </a:pPr>
            <a:r>
              <a:rPr lang="en-US" i="1" smtClean="0">
                <a:latin typeface="Arial" charset="0"/>
              </a:rPr>
              <a:t>“… without information, things are done arbitrarily and one becomes unsure of whether a policy or program will fail or succeed. If we allow our policies to be guided by empirical facts and data, there will be a noticeable change in the impact of what we do.” </a:t>
            </a:r>
          </a:p>
          <a:p>
            <a:pPr eaLnBrk="1" hangingPunct="1">
              <a:spcBef>
                <a:spcPct val="0"/>
              </a:spcBef>
            </a:pPr>
            <a:endParaRPr lang="en-US" i="1" smtClean="0">
              <a:latin typeface="Arial" charset="0"/>
            </a:endParaRPr>
          </a:p>
          <a:p>
            <a:pPr eaLnBrk="1" hangingPunct="1">
              <a:spcBef>
                <a:spcPct val="0"/>
              </a:spcBef>
            </a:pPr>
            <a:r>
              <a:rPr lang="en-US" smtClean="0">
                <a:latin typeface="Arial" charset="0"/>
              </a:rPr>
              <a:t>This statement nicely summarizes why we are here today to discuss the importance of improving data-informed decision making.</a:t>
            </a:r>
          </a:p>
          <a:p>
            <a:pPr eaLnBrk="1" hangingPunct="1">
              <a:spcBef>
                <a:spcPct val="0"/>
              </a:spcBef>
            </a:pPr>
            <a:endParaRPr lang="es-ES" smtClean="0">
              <a:latin typeface="Arial" charset="0"/>
            </a:endParaRPr>
          </a:p>
          <a:p>
            <a:pPr eaLnBrk="1" hangingPunct="1">
              <a:spcBef>
                <a:spcPct val="0"/>
              </a:spcBef>
            </a:pPr>
            <a:endParaRPr lang="es-ES" smtClean="0">
              <a:latin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73441DF-31DC-4B28-9A8E-292F7D6C7B6E}" type="slidenum">
              <a:rPr lang="en-US" smtClean="0">
                <a:latin typeface="Arial" charset="0"/>
              </a:rPr>
              <a:pPr fontAlgn="base">
                <a:spcBef>
                  <a:spcPct val="0"/>
                </a:spcBef>
                <a:spcAft>
                  <a:spcPct val="0"/>
                </a:spcAft>
              </a:pPr>
              <a:t>5</a:t>
            </a:fld>
            <a:endParaRPr lang="en-US" smtClean="0">
              <a:latin typeface="Arial" charset="0"/>
            </a:endParaRPr>
          </a:p>
        </p:txBody>
      </p:sp>
      <p:sp>
        <p:nvSpPr>
          <p:cNvPr id="29698" name="Slide Image Placeholder 1"/>
          <p:cNvSpPr>
            <a:spLocks noGrp="1" noRot="1" noChangeAspect="1" noTextEdit="1"/>
          </p:cNvSpPr>
          <p:nvPr>
            <p:ph type="sldImg"/>
          </p:nvPr>
        </p:nvSpPr>
        <p:spPr bwMode="auto">
          <a:noFill/>
          <a:ln>
            <a:solidFill>
              <a:srgbClr val="000000"/>
            </a:solidFill>
            <a:miter lim="800000"/>
            <a:headEnd/>
            <a:tailEnd/>
          </a:ln>
        </p:spPr>
      </p:sp>
      <p:sp>
        <p:nvSpPr>
          <p:cNvPr id="23556" name="Notes Placeholder 2"/>
          <p:cNvSpPr>
            <a:spLocks noGrp="1"/>
          </p:cNvSpPr>
          <p:nvPr>
            <p:ph type="body" idx="1"/>
          </p:nvPr>
        </p:nvSpPr>
        <p:spPr>
          <a:ln/>
        </p:spPr>
        <p:txBody>
          <a:bodyPr/>
          <a:lstStyle/>
          <a:p>
            <a:pPr eaLnBrk="1" fontAlgn="auto" hangingPunct="1">
              <a:spcBef>
                <a:spcPct val="0"/>
              </a:spcBef>
              <a:spcAft>
                <a:spcPts val="0"/>
              </a:spcAft>
              <a:defRPr/>
            </a:pPr>
            <a:r>
              <a:rPr lang="en-US" sz="1050" dirty="0" smtClean="0"/>
              <a:t>The </a:t>
            </a:r>
            <a:r>
              <a:rPr lang="en-US" sz="1050" dirty="0"/>
              <a:t>need for quality health care services is intimately known by all of us.  </a:t>
            </a:r>
          </a:p>
          <a:p>
            <a:pPr eaLnBrk="1" fontAlgn="auto" hangingPunct="1">
              <a:spcBef>
                <a:spcPct val="0"/>
              </a:spcBef>
              <a:spcAft>
                <a:spcPts val="0"/>
              </a:spcAft>
              <a:defRPr/>
            </a:pPr>
            <a:endParaRPr lang="en-US" sz="1050" dirty="0"/>
          </a:p>
          <a:p>
            <a:pPr defTabSz="915772" eaLnBrk="1" fontAlgn="auto" hangingPunct="1">
              <a:spcBef>
                <a:spcPct val="0"/>
              </a:spcBef>
              <a:spcAft>
                <a:spcPts val="0"/>
              </a:spcAft>
              <a:defRPr/>
            </a:pPr>
            <a:r>
              <a:rPr lang="en-US" dirty="0" smtClean="0"/>
              <a:t>Ukraine has the most severe HIV epidemic in Europe with an estimated 350,000 people living with HIV, representing an adult HIV prevalence of 1.29% at the end of 2009</a:t>
            </a:r>
            <a:r>
              <a:rPr lang="en-US" sz="1050" dirty="0" smtClean="0"/>
              <a:t>, many of whom either </a:t>
            </a:r>
            <a:r>
              <a:rPr lang="en-US" sz="1050" dirty="0"/>
              <a:t>need or will soon need treatment.</a:t>
            </a:r>
          </a:p>
          <a:p>
            <a:pPr defTabSz="915772" eaLnBrk="1" fontAlgn="auto" hangingPunct="1">
              <a:spcBef>
                <a:spcPct val="0"/>
              </a:spcBef>
              <a:spcAft>
                <a:spcPts val="0"/>
              </a:spcAft>
              <a:defRPr/>
            </a:pPr>
            <a:endParaRPr lang="en-US" sz="1050" dirty="0"/>
          </a:p>
          <a:p>
            <a:pPr defTabSz="915772" eaLnBrk="1" fontAlgn="auto" hangingPunct="1">
              <a:spcBef>
                <a:spcPct val="0"/>
              </a:spcBef>
              <a:spcAft>
                <a:spcPts val="0"/>
              </a:spcAft>
              <a:defRPr/>
            </a:pPr>
            <a:r>
              <a:rPr lang="en-US" sz="1050" dirty="0" smtClean="0"/>
              <a:t>Tuberculosis has continued to be a problem in Ukraine as in other countries in eastern Europe, and the HIV epidemic has further fueled the TB epidemic.  Although the AIDS and TB services in Ukraine have made headway in collaboration and coordination, there is concern about how cases are documented </a:t>
            </a:r>
            <a:r>
              <a:rPr lang="en-US" sz="1050" smtClean="0"/>
              <a:t>and reported.</a:t>
            </a:r>
            <a:endParaRPr lang="en-US" sz="1050" dirty="0" smtClean="0"/>
          </a:p>
          <a:p>
            <a:pPr defTabSz="915772" eaLnBrk="1" fontAlgn="auto" hangingPunct="1">
              <a:spcBef>
                <a:spcPct val="0"/>
              </a:spcBef>
              <a:spcAft>
                <a:spcPts val="0"/>
              </a:spcAft>
              <a:defRPr/>
            </a:pPr>
            <a:endParaRPr lang="en-US" sz="1050" dirty="0" smtClean="0"/>
          </a:p>
          <a:p>
            <a:pPr eaLnBrk="1" fontAlgn="auto" hangingPunct="1">
              <a:spcBef>
                <a:spcPts val="0"/>
              </a:spcBef>
              <a:spcAft>
                <a:spcPts val="0"/>
              </a:spcAft>
              <a:defRPr/>
            </a:pPr>
            <a:r>
              <a:rPr lang="en-US" dirty="0" smtClean="0"/>
              <a:t>The HIV and hepatitis C epidemics in Ukraine continue to be driven by unsafe drug injection and sexual practices, and remain concentrated among MARPs, including injecting drug users (IDUs), prisoners, female sex workers (FSWs), men who have sex with men (MSM), and the sexual partners of these populations.</a:t>
            </a:r>
            <a:endParaRPr lang="en-US" sz="1050" dirty="0"/>
          </a:p>
          <a:p>
            <a:pPr defTabSz="915772" eaLnBrk="1" fontAlgn="auto" hangingPunct="1">
              <a:spcBef>
                <a:spcPct val="0"/>
              </a:spcBef>
              <a:spcAft>
                <a:spcPts val="0"/>
              </a:spcAft>
              <a:defRPr/>
            </a:pPr>
            <a:endParaRPr lang="en-US" sz="1050" dirty="0"/>
          </a:p>
          <a:p>
            <a:pPr defTabSz="915772" eaLnBrk="1" fontAlgn="auto" hangingPunct="1">
              <a:spcBef>
                <a:spcPct val="0"/>
              </a:spcBef>
              <a:spcAft>
                <a:spcPts val="0"/>
              </a:spcAft>
              <a:defRPr/>
            </a:pPr>
            <a:r>
              <a:rPr lang="en-US" dirty="0" smtClean="0"/>
              <a:t>Ukraine has received substantial financial support to combat the HIV/AIDS epidemic and other health problems from a number of international organizations, including USAID, the Global Fund to Fight HIV/AIDS, Tuberculosis and Malaria (GFATM), UN agencies, and other donors. Since 2000, there has also been growth in giving by private foundations. The </a:t>
            </a:r>
            <a:r>
              <a:rPr lang="en-US" dirty="0" err="1" smtClean="0"/>
              <a:t>GoU</a:t>
            </a:r>
            <a:r>
              <a:rPr lang="en-US" dirty="0" smtClean="0"/>
              <a:t> plays a significant role in responding to this epidemic, acting as a principal recipient (PR) under Round 10 and also through significantly increased budget contributions to fund the National Operation Plan (NOP).  With increasing numbers of key stakeholders and increased resources spent to address health and health-related problems, it is important to ensure that these resources are allocated strategically and used efficiently to provide high quality services.</a:t>
            </a:r>
            <a:endParaRPr lang="en-US" sz="1050" dirty="0" smtClean="0"/>
          </a:p>
          <a:p>
            <a:pPr eaLnBrk="1" fontAlgn="auto" hangingPunct="1">
              <a:spcBef>
                <a:spcPct val="0"/>
              </a:spcBef>
              <a:spcAft>
                <a:spcPts val="0"/>
              </a:spcAft>
              <a:defRPr/>
            </a:pPr>
            <a:endParaRPr lang="en-US" sz="1050" dirty="0" smtClean="0"/>
          </a:p>
          <a:p>
            <a:pPr eaLnBrk="1" fontAlgn="auto" hangingPunct="1">
              <a:spcBef>
                <a:spcPct val="0"/>
              </a:spcBef>
              <a:spcAft>
                <a:spcPts val="0"/>
              </a:spcAft>
              <a:defRPr/>
            </a:pPr>
            <a:endParaRPr lang="en-US" sz="1050" dirty="0" smtClean="0"/>
          </a:p>
          <a:p>
            <a:pPr eaLnBrk="1" fontAlgn="auto" hangingPunct="1">
              <a:spcBef>
                <a:spcPct val="0"/>
              </a:spcBef>
              <a:spcAft>
                <a:spcPts val="0"/>
              </a:spcAft>
              <a:defRPr/>
            </a:pPr>
            <a:endParaRPr lang="en-US" sz="1050" dirty="0" smtClean="0"/>
          </a:p>
        </p:txBody>
      </p:sp>
      <p:sp>
        <p:nvSpPr>
          <p:cNvPr id="29700" name="Slide Number Placeholder 3"/>
          <p:cNvSpPr txBox="1">
            <a:spLocks noGrp="1"/>
          </p:cNvSpPr>
          <p:nvPr/>
        </p:nvSpPr>
        <p:spPr bwMode="auto">
          <a:xfrm>
            <a:off x="3898900" y="8829675"/>
            <a:ext cx="2981325" cy="465138"/>
          </a:xfrm>
          <a:prstGeom prst="rect">
            <a:avLst/>
          </a:prstGeom>
          <a:noFill/>
          <a:ln w="9525">
            <a:noFill/>
            <a:miter lim="800000"/>
            <a:headEnd/>
            <a:tailEnd/>
          </a:ln>
        </p:spPr>
        <p:txBody>
          <a:bodyPr lIns="91577" tIns="45789" rIns="91577" bIns="45789" anchor="b"/>
          <a:lstStyle/>
          <a:p>
            <a:pPr algn="r"/>
            <a:fld id="{108A33C7-9887-4DFD-9D00-FC733AD0A7E8}" type="slidenum">
              <a:rPr lang="en-US" sz="1200">
                <a:cs typeface="Arial" charset="0"/>
              </a:rPr>
              <a:pPr algn="r"/>
              <a:t>5</a:t>
            </a:fld>
            <a:endParaRPr lang="en-US" sz="1200">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93E6ABF-1A2A-42B1-9770-6E95A2AF4D15}" type="slidenum">
              <a:rPr lang="en-US" smtClean="0">
                <a:latin typeface="Arial" charset="0"/>
              </a:rPr>
              <a:pPr fontAlgn="base">
                <a:spcBef>
                  <a:spcPct val="0"/>
                </a:spcBef>
                <a:spcAft>
                  <a:spcPct val="0"/>
                </a:spcAft>
              </a:pPr>
              <a:t>6</a:t>
            </a:fld>
            <a:endParaRPr lang="en-US" smtClean="0">
              <a:latin typeface="Arial" charset="0"/>
            </a:endParaRPr>
          </a:p>
        </p:txBody>
      </p:sp>
      <p:sp>
        <p:nvSpPr>
          <p:cNvPr id="31746" name="Slide Image Placeholder 1"/>
          <p:cNvSpPr>
            <a:spLocks noGrp="1" noRot="1" noChangeAspect="1" noTextEdit="1"/>
          </p:cNvSpPr>
          <p:nvPr>
            <p:ph type="sldImg"/>
          </p:nvPr>
        </p:nvSpPr>
        <p:spPr bwMode="auto">
          <a:noFill/>
          <a:ln>
            <a:solidFill>
              <a:srgbClr val="000000"/>
            </a:solidFill>
            <a:miter lim="800000"/>
            <a:headEnd/>
            <a:tailEnd/>
          </a:ln>
        </p:spPr>
      </p:sp>
      <p:sp>
        <p:nvSpPr>
          <p:cNvPr id="3174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buFontTx/>
              <a:buChar char="•"/>
            </a:pPr>
            <a:r>
              <a:rPr lang="en-US" dirty="0" smtClean="0">
                <a:latin typeface="Arial" charset="0"/>
              </a:rPr>
              <a:t> The good news is that as we face a great need to deliver health services, we also have seen increased financial commitments by countries and the international community to provide the necessary programs and services to meet the critical health needs of target populations—although this is largely for HIV services.  </a:t>
            </a:r>
          </a:p>
          <a:p>
            <a:pPr eaLnBrk="1" hangingPunct="1">
              <a:spcBef>
                <a:spcPct val="0"/>
              </a:spcBef>
              <a:buFontTx/>
              <a:buChar char="•"/>
            </a:pPr>
            <a:endParaRPr lang="en-US" dirty="0" smtClean="0">
              <a:latin typeface="Arial" charset="0"/>
            </a:endParaRPr>
          </a:p>
          <a:p>
            <a:pPr eaLnBrk="1" hangingPunct="1">
              <a:spcBef>
                <a:spcPct val="0"/>
              </a:spcBef>
              <a:buFontTx/>
              <a:buChar char="•"/>
            </a:pPr>
            <a:r>
              <a:rPr lang="en-US" dirty="0" smtClean="0">
                <a:latin typeface="Arial" charset="0"/>
              </a:rPr>
              <a:t>The increased influx of funds and resulting expansion in programs has led to increased accountability requirements by donors, governments, and civil society. As we know, many donors are not only requiring regular reporting on services delivered, but funding for continuation of activities is frequently based on performance. </a:t>
            </a:r>
          </a:p>
          <a:p>
            <a:pPr eaLnBrk="1" hangingPunct="1">
              <a:spcBef>
                <a:spcPct val="0"/>
              </a:spcBef>
              <a:buFontTx/>
              <a:buChar char="•"/>
            </a:pPr>
            <a:endParaRPr lang="en-US" dirty="0" smtClean="0">
              <a:latin typeface="Arial" charset="0"/>
            </a:endParaRPr>
          </a:p>
          <a:p>
            <a:pPr eaLnBrk="1" hangingPunct="1">
              <a:spcBef>
                <a:spcPct val="0"/>
              </a:spcBef>
              <a:buFontTx/>
              <a:buChar char="•"/>
            </a:pPr>
            <a:r>
              <a:rPr lang="en-US" dirty="0" smtClean="0">
                <a:latin typeface="Arial" charset="0"/>
              </a:rPr>
              <a:t>These accountability requirements have led to strengthened programmatic M&amp;E systems, a commitment for integrated HMIS, and a demand for other types of quality data.</a:t>
            </a:r>
          </a:p>
          <a:p>
            <a:pPr eaLnBrk="1" hangingPunct="1">
              <a:spcBef>
                <a:spcPct val="0"/>
              </a:spcBef>
              <a:buFontTx/>
              <a:buChar char="•"/>
            </a:pPr>
            <a:endParaRPr lang="en-US" dirty="0" smtClean="0">
              <a:latin typeface="Arial" charset="0"/>
            </a:endParaRPr>
          </a:p>
          <a:p>
            <a:pPr eaLnBrk="1" hangingPunct="1">
              <a:spcBef>
                <a:spcPct val="0"/>
              </a:spcBef>
              <a:buFontTx/>
              <a:buChar char="•"/>
            </a:pPr>
            <a:r>
              <a:rPr lang="en-US" dirty="0" smtClean="0">
                <a:latin typeface="Arial" charset="0"/>
              </a:rPr>
              <a:t>However, these commitments and improvement do not always lead to data-informed decision making.</a:t>
            </a:r>
          </a:p>
          <a:p>
            <a:pPr eaLnBrk="1" hangingPunct="1">
              <a:spcBef>
                <a:spcPct val="0"/>
              </a:spcBef>
              <a:buFontTx/>
              <a:buChar char="•"/>
            </a:pPr>
            <a:endParaRPr lang="en-US" dirty="0" smtClean="0">
              <a:latin typeface="Arial" charset="0"/>
            </a:endParaRPr>
          </a:p>
          <a:p>
            <a:pPr eaLnBrk="1" hangingPunct="1">
              <a:spcBef>
                <a:spcPct val="0"/>
              </a:spcBef>
            </a:pPr>
            <a:endParaRPr lang="en-US" dirty="0" smtClean="0">
              <a:latin typeface="Arial" charset="0"/>
            </a:endParaRPr>
          </a:p>
          <a:p>
            <a:pPr eaLnBrk="1" hangingPunct="1">
              <a:spcBef>
                <a:spcPct val="0"/>
              </a:spcBef>
              <a:buFontTx/>
              <a:buChar char="•"/>
            </a:pPr>
            <a:endParaRPr lang="en-US" dirty="0" smtClean="0">
              <a:latin typeface="Arial" charset="0"/>
            </a:endParaRPr>
          </a:p>
          <a:p>
            <a:pPr eaLnBrk="1" hangingPunct="1">
              <a:spcBef>
                <a:spcPct val="0"/>
              </a:spcBef>
            </a:pPr>
            <a:r>
              <a:rPr lang="en-US" dirty="0" smtClean="0">
                <a:latin typeface="Arial" charset="0"/>
              </a:rPr>
              <a:t>  </a:t>
            </a:r>
          </a:p>
        </p:txBody>
      </p:sp>
      <p:sp>
        <p:nvSpPr>
          <p:cNvPr id="31748" name="Slide Number Placeholder 3"/>
          <p:cNvSpPr txBox="1">
            <a:spLocks noGrp="1"/>
          </p:cNvSpPr>
          <p:nvPr/>
        </p:nvSpPr>
        <p:spPr bwMode="auto">
          <a:xfrm>
            <a:off x="3897313" y="8829675"/>
            <a:ext cx="2982912" cy="465138"/>
          </a:xfrm>
          <a:prstGeom prst="rect">
            <a:avLst/>
          </a:prstGeom>
          <a:noFill/>
          <a:ln w="9525">
            <a:noFill/>
            <a:miter lim="800000"/>
            <a:headEnd/>
            <a:tailEnd/>
          </a:ln>
        </p:spPr>
        <p:txBody>
          <a:bodyPr lIns="93171" tIns="46586" rIns="93171" bIns="46586" anchor="b"/>
          <a:lstStyle/>
          <a:p>
            <a:pPr algn="r"/>
            <a:fld id="{09F2B7E1-6057-46C9-8B30-14E37045EAD2}" type="slidenum">
              <a:rPr lang="en-US" sz="1200">
                <a:cs typeface="Arial" charset="0"/>
              </a:rPr>
              <a:pPr algn="r"/>
              <a:t>6</a:t>
            </a:fld>
            <a:endParaRPr lang="en-US" sz="1200">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noTextEdit="1"/>
          </p:cNvSpPr>
          <p:nvPr>
            <p:ph type="sldImg"/>
          </p:nvPr>
        </p:nvSpPr>
        <p:spPr bwMode="auto">
          <a:noFill/>
          <a:ln>
            <a:solidFill>
              <a:srgbClr val="000000"/>
            </a:solidFill>
            <a:miter lim="800000"/>
            <a:headEnd/>
            <a:tailEnd/>
          </a:ln>
        </p:spPr>
      </p:sp>
      <p:sp>
        <p:nvSpPr>
          <p:cNvPr id="3379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The picture above may look familiar to many of you. In today’s environment, many health professionals have become overwhelmed with collecting and using data related to services they deliver. In some contexts, data requirements from government and donors have grown exponentially, to the point where some providers and implementing partners have pages and pages of forms to fill in daily.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Rarely are data </a:t>
            </a:r>
            <a:r>
              <a:rPr lang="en-US" b="1" smtClean="0">
                <a:solidFill>
                  <a:srgbClr val="000000"/>
                </a:solidFill>
                <a:latin typeface="Arial" charset="0"/>
              </a:rPr>
              <a:t>sufficiently </a:t>
            </a:r>
            <a:r>
              <a:rPr lang="en-US" smtClean="0">
                <a:latin typeface="Arial" charset="0"/>
              </a:rPr>
              <a:t>used to monitor programs and make decisions beyond individual patient care. This is a huge lost opportunity because data are critical to the program improvement and decision-making process. </a:t>
            </a:r>
          </a:p>
        </p:txBody>
      </p:sp>
      <p:sp>
        <p:nvSpPr>
          <p:cNvPr id="3379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674F676-2725-433C-AAC7-024C475A972F}" type="slidenum">
              <a:rPr lang="en-US" smtClean="0">
                <a:latin typeface="Arial" charset="0"/>
              </a:rPr>
              <a:pPr fontAlgn="base">
                <a:spcBef>
                  <a:spcPct val="0"/>
                </a:spcBef>
                <a:spcAft>
                  <a:spcPct val="0"/>
                </a:spcAft>
              </a:pPr>
              <a:t>7</a:t>
            </a:fld>
            <a:endParaRPr lang="en-US" smtClean="0">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FB73C2D-264C-493C-B46E-A9A0C3D3AB57}" type="slidenum">
              <a:rPr lang="en-US" smtClean="0">
                <a:latin typeface="Arial" charset="0"/>
              </a:rPr>
              <a:pPr fontAlgn="base">
                <a:spcBef>
                  <a:spcPct val="0"/>
                </a:spcBef>
                <a:spcAft>
                  <a:spcPct val="0"/>
                </a:spcAft>
              </a:pPr>
              <a:t>8</a:t>
            </a:fld>
            <a:endParaRPr lang="en-US" smtClean="0">
              <a:latin typeface="Arial" charset="0"/>
            </a:endParaRPr>
          </a:p>
        </p:txBody>
      </p:sp>
      <p:sp>
        <p:nvSpPr>
          <p:cNvPr id="35842" name="Slide Image Placeholder 1"/>
          <p:cNvSpPr>
            <a:spLocks noGrp="1" noRot="1" noChangeAspect="1" noTextEdit="1"/>
          </p:cNvSpPr>
          <p:nvPr>
            <p:ph type="sldImg"/>
          </p:nvPr>
        </p:nvSpPr>
        <p:spPr bwMode="auto">
          <a:noFill/>
          <a:ln>
            <a:solidFill>
              <a:srgbClr val="000000"/>
            </a:solidFill>
            <a:miter lim="800000"/>
            <a:headEnd/>
            <a:tailEnd/>
          </a:ln>
        </p:spPr>
      </p:sp>
      <p:sp>
        <p:nvSpPr>
          <p:cNvPr id="3584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lnSpc>
                <a:spcPct val="90000"/>
              </a:lnSpc>
              <a:spcBef>
                <a:spcPct val="0"/>
              </a:spcBef>
            </a:pPr>
            <a:r>
              <a:rPr lang="en-US" smtClean="0">
                <a:latin typeface="Arial" charset="0"/>
              </a:rPr>
              <a:t>In order to understand the factors that inhibit or encourage data-informed decision making, we need to review the entire process that leads to evidenced-based decisions and eventually to improved health outcomes. There are many other contributing factors that affect data use.</a:t>
            </a:r>
          </a:p>
          <a:p>
            <a:pPr eaLnBrk="1" hangingPunct="1">
              <a:lnSpc>
                <a:spcPct val="90000"/>
              </a:lnSpc>
              <a:spcBef>
                <a:spcPct val="0"/>
              </a:spcBef>
            </a:pPr>
            <a:endParaRPr lang="en-US" smtClean="0">
              <a:latin typeface="Arial" charset="0"/>
            </a:endParaRPr>
          </a:p>
          <a:p>
            <a:pPr eaLnBrk="1" hangingPunct="1">
              <a:lnSpc>
                <a:spcPct val="90000"/>
              </a:lnSpc>
              <a:spcBef>
                <a:spcPct val="0"/>
              </a:spcBef>
            </a:pPr>
            <a:r>
              <a:rPr lang="en-US" smtClean="0">
                <a:latin typeface="Arial" charset="0"/>
              </a:rPr>
              <a:t>The framework presented here illustrates the entire cycle of evidence-based decision making. This approach illustrates the ideal. You will note that in addition to data collection and therefore availability, there are also the considerations of:</a:t>
            </a:r>
          </a:p>
          <a:p>
            <a:pPr eaLnBrk="1" hangingPunct="1">
              <a:lnSpc>
                <a:spcPct val="90000"/>
              </a:lnSpc>
              <a:spcBef>
                <a:spcPct val="0"/>
              </a:spcBef>
            </a:pPr>
            <a:endParaRPr lang="en-US" smtClean="0">
              <a:latin typeface="Arial" charset="0"/>
            </a:endParaRPr>
          </a:p>
          <a:p>
            <a:pPr eaLnBrk="1" hangingPunct="1">
              <a:lnSpc>
                <a:spcPct val="90000"/>
              </a:lnSpc>
              <a:spcBef>
                <a:spcPct val="0"/>
              </a:spcBef>
              <a:buFontTx/>
              <a:buChar char="-"/>
            </a:pPr>
            <a:r>
              <a:rPr lang="en-US" smtClean="0">
                <a:latin typeface="Arial" charset="0"/>
              </a:rPr>
              <a:t> Securing the technical and human capacity to manage and analyze the data</a:t>
            </a:r>
          </a:p>
          <a:p>
            <a:pPr eaLnBrk="1" hangingPunct="1">
              <a:lnSpc>
                <a:spcPct val="90000"/>
              </a:lnSpc>
              <a:spcBef>
                <a:spcPct val="0"/>
              </a:spcBef>
              <a:buFontTx/>
              <a:buChar char="-"/>
            </a:pPr>
            <a:r>
              <a:rPr lang="en-US" smtClean="0">
                <a:latin typeface="Arial" charset="0"/>
              </a:rPr>
              <a:t> Ensuring that the information is available and in a format that is easily understood by the relevant stakeholders</a:t>
            </a:r>
          </a:p>
          <a:p>
            <a:pPr eaLnBrk="1" hangingPunct="1">
              <a:lnSpc>
                <a:spcPct val="90000"/>
              </a:lnSpc>
              <a:spcBef>
                <a:spcPct val="0"/>
              </a:spcBef>
              <a:buFontTx/>
              <a:buChar char="-"/>
            </a:pPr>
            <a:r>
              <a:rPr lang="en-US" smtClean="0">
                <a:latin typeface="Arial" charset="0"/>
              </a:rPr>
              <a:t> And fostering the interpretation of the information and its ultimate use to improve policies and programs</a:t>
            </a:r>
          </a:p>
          <a:p>
            <a:pPr eaLnBrk="1" hangingPunct="1">
              <a:lnSpc>
                <a:spcPct val="90000"/>
              </a:lnSpc>
              <a:spcBef>
                <a:spcPct val="0"/>
              </a:spcBef>
            </a:pPr>
            <a:endParaRPr lang="en-US" smtClean="0">
              <a:latin typeface="Arial" charset="0"/>
            </a:endParaRPr>
          </a:p>
          <a:p>
            <a:pPr eaLnBrk="1" hangingPunct="1">
              <a:lnSpc>
                <a:spcPct val="90000"/>
              </a:lnSpc>
              <a:spcBef>
                <a:spcPct val="0"/>
              </a:spcBef>
            </a:pPr>
            <a:r>
              <a:rPr lang="en-US" smtClean="0">
                <a:latin typeface="Arial" charset="0"/>
              </a:rPr>
              <a:t>The cycle supports the assumption that the more positive experiences a decision maker has in using information to support a decision, the stronger the commitment will be to improving data collection systems and continuing to use the information they generate.</a:t>
            </a:r>
          </a:p>
          <a:p>
            <a:pPr eaLnBrk="1" hangingPunct="1">
              <a:lnSpc>
                <a:spcPct val="90000"/>
              </a:lnSpc>
              <a:spcBef>
                <a:spcPct val="0"/>
              </a:spcBef>
            </a:pPr>
            <a:endParaRPr lang="en-US" smtClean="0">
              <a:latin typeface="Arial" charset="0"/>
            </a:endParaRPr>
          </a:p>
          <a:p>
            <a:pPr eaLnBrk="1" hangingPunct="1">
              <a:lnSpc>
                <a:spcPct val="90000"/>
              </a:lnSpc>
              <a:spcBef>
                <a:spcPct val="0"/>
              </a:spcBef>
            </a:pPr>
            <a:r>
              <a:rPr lang="en-US" smtClean="0">
                <a:latin typeface="Arial" charset="0"/>
              </a:rPr>
              <a:t>This raises the question—is this what we are experiencing in our own work environments? Most of us would agree that it is not.</a:t>
            </a:r>
          </a:p>
          <a:p>
            <a:pPr eaLnBrk="1" hangingPunct="1">
              <a:lnSpc>
                <a:spcPct val="90000"/>
              </a:lnSpc>
              <a:spcBef>
                <a:spcPct val="0"/>
              </a:spcBef>
            </a:pPr>
            <a:endParaRPr lang="en-US" smtClean="0">
              <a:latin typeface="Arial" charset="0"/>
            </a:endParaRPr>
          </a:p>
          <a:p>
            <a:pPr eaLnBrk="1" hangingPunct="1">
              <a:lnSpc>
                <a:spcPct val="90000"/>
              </a:lnSpc>
              <a:spcBef>
                <a:spcPct val="0"/>
              </a:spcBef>
            </a:pPr>
            <a:endParaRPr lang="en-US" smtClean="0">
              <a:latin typeface="Arial" charset="0"/>
            </a:endParaRPr>
          </a:p>
        </p:txBody>
      </p:sp>
      <p:sp>
        <p:nvSpPr>
          <p:cNvPr id="35844" name="Slide Number Placeholder 3"/>
          <p:cNvSpPr txBox="1">
            <a:spLocks noGrp="1"/>
          </p:cNvSpPr>
          <p:nvPr/>
        </p:nvSpPr>
        <p:spPr bwMode="auto">
          <a:xfrm>
            <a:off x="3898900" y="8829675"/>
            <a:ext cx="2981325" cy="465138"/>
          </a:xfrm>
          <a:prstGeom prst="rect">
            <a:avLst/>
          </a:prstGeom>
          <a:noFill/>
          <a:ln w="9525">
            <a:noFill/>
            <a:miter lim="800000"/>
            <a:headEnd/>
            <a:tailEnd/>
          </a:ln>
        </p:spPr>
        <p:txBody>
          <a:bodyPr lIns="91577" tIns="45789" rIns="91577" bIns="45789" anchor="b"/>
          <a:lstStyle/>
          <a:p>
            <a:pPr algn="r"/>
            <a:fld id="{A656B449-F943-4DFF-992E-51314C2D0FFC}" type="slidenum">
              <a:rPr lang="en-US" sz="1200">
                <a:cs typeface="Arial" charset="0"/>
              </a:rPr>
              <a:pPr algn="r"/>
              <a:t>8</a:t>
            </a:fld>
            <a:endParaRPr lang="en-US" sz="1200">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noTextEdit="1"/>
          </p:cNvSpPr>
          <p:nvPr>
            <p:ph type="sldImg"/>
          </p:nvPr>
        </p:nvSpPr>
        <p:spPr bwMode="auto">
          <a:noFill/>
          <a:ln>
            <a:solidFill>
              <a:srgbClr val="000000"/>
            </a:solidFill>
            <a:miter lim="800000"/>
            <a:headEnd/>
            <a:tailEnd/>
          </a:ln>
        </p:spPr>
      </p:sp>
      <p:sp>
        <p:nvSpPr>
          <p:cNvPr id="37890" name="Notes Placeholder 2"/>
          <p:cNvSpPr>
            <a:spLocks noGrp="1"/>
          </p:cNvSpPr>
          <p:nvPr>
            <p:ph type="body" idx="1"/>
          </p:nvPr>
        </p:nvSpPr>
        <p:spPr bwMode="auto">
          <a:noFill/>
        </p:spPr>
        <p:txBody>
          <a:bodyPr wrap="square" numCol="1" anchor="t" anchorCtr="0" compatLnSpc="1">
            <a:prstTxWarp prst="textNoShape">
              <a:avLst/>
            </a:prstTxWarp>
          </a:bodyPr>
          <a:lstStyle/>
          <a:p>
            <a:pPr defTabSz="930275" eaLnBrk="1" hangingPunct="1">
              <a:spcBef>
                <a:spcPct val="0"/>
              </a:spcBef>
            </a:pPr>
            <a:endParaRPr lang="en-US" dirty="0" smtClean="0">
              <a:solidFill>
                <a:schemeClr val="bg2"/>
              </a:solidFill>
              <a:latin typeface="Arial" charset="0"/>
            </a:endParaRPr>
          </a:p>
          <a:p>
            <a:pPr defTabSz="930275" eaLnBrk="1" hangingPunct="1">
              <a:spcBef>
                <a:spcPct val="0"/>
              </a:spcBef>
            </a:pPr>
            <a:r>
              <a:rPr lang="en-US" dirty="0" smtClean="0">
                <a:latin typeface="Arial" charset="0"/>
              </a:rPr>
              <a:t>This sentiment is reflected in the opinions of our peers, who participated in an international survey conducted by the Overseas Development Institute (Jones et al.) in 2008. The study found that there is a high level of dissatisfaction among policymakers, program implementers, and researchers with the degree to which policy decisions are informed by research evidence. </a:t>
            </a:r>
          </a:p>
          <a:p>
            <a:pPr defTabSz="930275" eaLnBrk="1" hangingPunct="1">
              <a:spcBef>
                <a:spcPct val="0"/>
              </a:spcBef>
            </a:pPr>
            <a:endParaRPr lang="en-US" dirty="0" smtClean="0">
              <a:latin typeface="Arial" charset="0"/>
            </a:endParaRPr>
          </a:p>
          <a:p>
            <a:pPr defTabSz="930275" eaLnBrk="1" hangingPunct="1">
              <a:spcBef>
                <a:spcPct val="0"/>
              </a:spcBef>
            </a:pPr>
            <a:r>
              <a:rPr lang="en-US" dirty="0" smtClean="0">
                <a:latin typeface="Arial" charset="0"/>
              </a:rPr>
              <a:t>Y axis = %</a:t>
            </a:r>
          </a:p>
          <a:p>
            <a:pPr defTabSz="930275" eaLnBrk="1" hangingPunct="1">
              <a:spcBef>
                <a:spcPct val="0"/>
              </a:spcBef>
            </a:pPr>
            <a:endParaRPr lang="en-US" dirty="0" smtClean="0">
              <a:latin typeface="Arial" charset="0"/>
            </a:endParaRPr>
          </a:p>
          <a:p>
            <a:pPr defTabSz="930275" eaLnBrk="1" hangingPunct="1">
              <a:spcBef>
                <a:spcPct val="0"/>
              </a:spcBef>
            </a:pPr>
            <a:r>
              <a:rPr lang="en-US" dirty="0" smtClean="0">
                <a:latin typeface="Arial" charset="0"/>
              </a:rPr>
              <a:t>Specifically, we see that:</a:t>
            </a:r>
          </a:p>
          <a:p>
            <a:pPr defTabSz="930275" eaLnBrk="1" hangingPunct="1">
              <a:spcBef>
                <a:spcPct val="0"/>
              </a:spcBef>
            </a:pPr>
            <a:endParaRPr lang="en-US" dirty="0" smtClean="0">
              <a:latin typeface="Arial" charset="0"/>
            </a:endParaRPr>
          </a:p>
          <a:p>
            <a:pPr defTabSz="930275" eaLnBrk="1" hangingPunct="1">
              <a:spcBef>
                <a:spcPct val="0"/>
              </a:spcBef>
            </a:pPr>
            <a:r>
              <a:rPr lang="en-US" dirty="0" smtClean="0">
                <a:latin typeface="Arial" charset="0"/>
              </a:rPr>
              <a:t>42% of policy makers, </a:t>
            </a:r>
          </a:p>
          <a:p>
            <a:pPr defTabSz="930275" eaLnBrk="1" hangingPunct="1">
              <a:spcBef>
                <a:spcPct val="0"/>
              </a:spcBef>
            </a:pPr>
            <a:r>
              <a:rPr lang="en-US" dirty="0" smtClean="0">
                <a:latin typeface="Arial" charset="0"/>
              </a:rPr>
              <a:t>60% intermediaries, and</a:t>
            </a:r>
          </a:p>
          <a:p>
            <a:pPr defTabSz="930275" eaLnBrk="1" hangingPunct="1">
              <a:spcBef>
                <a:spcPct val="0"/>
              </a:spcBef>
            </a:pPr>
            <a:r>
              <a:rPr lang="en-US" dirty="0" smtClean="0">
                <a:latin typeface="Arial" charset="0"/>
              </a:rPr>
              <a:t>54% of researchers stated that they were dissatisfied that policy is based on evidence.</a:t>
            </a:r>
          </a:p>
          <a:p>
            <a:pPr defTabSz="930275" eaLnBrk="1" hangingPunct="1">
              <a:spcBef>
                <a:spcPct val="0"/>
              </a:spcBef>
            </a:pPr>
            <a:endParaRPr lang="en-US" dirty="0" smtClean="0">
              <a:latin typeface="Arial" charset="0"/>
            </a:endParaRPr>
          </a:p>
          <a:p>
            <a:pPr defTabSz="930275" eaLnBrk="1" hangingPunct="1">
              <a:spcBef>
                <a:spcPct val="0"/>
              </a:spcBef>
            </a:pPr>
            <a:r>
              <a:rPr lang="en-US" dirty="0" smtClean="0">
                <a:latin typeface="Arial" charset="0"/>
              </a:rPr>
              <a:t>Why is this? Why are our decision makers not using data and evidence to inform their decisions?</a:t>
            </a:r>
          </a:p>
          <a:p>
            <a:pPr defTabSz="930275" eaLnBrk="1" hangingPunct="1">
              <a:spcBef>
                <a:spcPct val="0"/>
              </a:spcBef>
            </a:pPr>
            <a:endParaRPr lang="en-US" dirty="0" smtClean="0">
              <a:latin typeface="Arial" charset="0"/>
            </a:endParaRPr>
          </a:p>
          <a:p>
            <a:pPr defTabSz="930275" eaLnBrk="1" hangingPunct="1">
              <a:spcBef>
                <a:spcPct val="0"/>
              </a:spcBef>
            </a:pPr>
            <a:endParaRPr lang="en-US" dirty="0" smtClean="0">
              <a:latin typeface="Arial" charset="0"/>
            </a:endParaRPr>
          </a:p>
          <a:p>
            <a:pPr defTabSz="930275" eaLnBrk="1" hangingPunct="1">
              <a:spcBef>
                <a:spcPct val="0"/>
              </a:spcBef>
            </a:pPr>
            <a:endParaRPr lang="en-US" dirty="0" smtClean="0">
              <a:latin typeface="Arial" charset="0"/>
            </a:endParaRPr>
          </a:p>
          <a:p>
            <a:pPr defTabSz="930275" eaLnBrk="1" hangingPunct="1">
              <a:spcBef>
                <a:spcPct val="0"/>
              </a:spcBef>
            </a:pPr>
            <a:endParaRPr lang="en-US" dirty="0" smtClean="0">
              <a:solidFill>
                <a:schemeClr val="bg2"/>
              </a:solidFill>
              <a:latin typeface="Arial" charset="0"/>
            </a:endParaRPr>
          </a:p>
          <a:p>
            <a:pPr defTabSz="930275" eaLnBrk="1" hangingPunct="1">
              <a:spcBef>
                <a:spcPct val="0"/>
              </a:spcBef>
            </a:pPr>
            <a:endParaRPr lang="en-US" dirty="0" smtClean="0">
              <a:latin typeface="Arial" charset="0"/>
            </a:endParaRPr>
          </a:p>
        </p:txBody>
      </p:sp>
      <p:sp>
        <p:nvSpPr>
          <p:cNvPr id="3789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E9279DB-28D0-413C-B8A2-4046BF2F860F}" type="slidenum">
              <a:rPr lang="en-US" smtClean="0">
                <a:latin typeface="Arial" charset="0"/>
              </a:rPr>
              <a:pPr fontAlgn="base">
                <a:spcBef>
                  <a:spcPct val="0"/>
                </a:spcBef>
                <a:spcAft>
                  <a:spcPct val="0"/>
                </a:spcAft>
              </a:pPr>
              <a:t>9</a:t>
            </a:fld>
            <a:endParaRPr lang="en-US" smtClean="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933A595-57AF-4B10-A8E6-CB425A42FD41}" type="slidenum">
              <a:rPr lang="en-US" smtClean="0">
                <a:latin typeface="Arial" charset="0"/>
              </a:rPr>
              <a:pPr fontAlgn="base">
                <a:spcBef>
                  <a:spcPct val="0"/>
                </a:spcBef>
                <a:spcAft>
                  <a:spcPct val="0"/>
                </a:spcAft>
              </a:pPr>
              <a:t>10</a:t>
            </a:fld>
            <a:endParaRPr lang="en-US" smtClean="0">
              <a:latin typeface="Arial" charset="0"/>
            </a:endParaRPr>
          </a:p>
        </p:txBody>
      </p:sp>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lnSpc>
                <a:spcPct val="90000"/>
              </a:lnSpc>
              <a:spcBef>
                <a:spcPct val="0"/>
              </a:spcBef>
            </a:pPr>
            <a:r>
              <a:rPr lang="en-US" dirty="0" smtClean="0">
                <a:latin typeface="Arial" charset="0"/>
              </a:rPr>
              <a:t>Even in the face of improvements in systems to collect quality information, there is often a disconnect between decision making and available data. Much of the data collected are not used as effectively as they could be. </a:t>
            </a:r>
          </a:p>
          <a:p>
            <a:pPr eaLnBrk="1" hangingPunct="1">
              <a:lnSpc>
                <a:spcPct val="90000"/>
              </a:lnSpc>
              <a:spcBef>
                <a:spcPct val="0"/>
              </a:spcBef>
            </a:pPr>
            <a:endParaRPr lang="en-US" dirty="0" smtClean="0">
              <a:latin typeface="Arial" charset="0"/>
            </a:endParaRPr>
          </a:p>
          <a:p>
            <a:pPr eaLnBrk="1" hangingPunct="1">
              <a:lnSpc>
                <a:spcPct val="90000"/>
              </a:lnSpc>
              <a:spcBef>
                <a:spcPct val="0"/>
              </a:spcBef>
            </a:pPr>
            <a:r>
              <a:rPr lang="en-US" dirty="0" smtClean="0">
                <a:latin typeface="Arial" charset="0"/>
              </a:rPr>
              <a:t>There are many possible reasons for this disconnect, many of which will be illuminated during the next two days by all of us in this room. Some of the most common barriers that thwart a functioning cycle of evidence-based decision making include: </a:t>
            </a:r>
          </a:p>
          <a:p>
            <a:pPr eaLnBrk="1" hangingPunct="1">
              <a:lnSpc>
                <a:spcPct val="90000"/>
              </a:lnSpc>
              <a:spcBef>
                <a:spcPct val="0"/>
              </a:spcBef>
            </a:pPr>
            <a:endParaRPr lang="en-US" dirty="0" smtClean="0">
              <a:latin typeface="Arial" charset="0"/>
            </a:endParaRPr>
          </a:p>
          <a:p>
            <a:pPr eaLnBrk="1" hangingPunct="1">
              <a:lnSpc>
                <a:spcPct val="90000"/>
              </a:lnSpc>
              <a:spcBef>
                <a:spcPct val="0"/>
              </a:spcBef>
              <a:buFontTx/>
              <a:buChar char="-"/>
            </a:pPr>
            <a:r>
              <a:rPr lang="en-US" dirty="0" smtClean="0">
                <a:latin typeface="Arial" charset="0"/>
              </a:rPr>
              <a:t>Little or no communication between data users (policymakers, service program managers) and data producers (researches, M&amp;E experts). As a result, data collection efforts don’t address the key needs of the data users.</a:t>
            </a:r>
          </a:p>
          <a:p>
            <a:pPr eaLnBrk="1" hangingPunct="1">
              <a:lnSpc>
                <a:spcPct val="90000"/>
              </a:lnSpc>
              <a:spcBef>
                <a:spcPct val="0"/>
              </a:spcBef>
              <a:buFontTx/>
              <a:buChar char="-"/>
            </a:pPr>
            <a:endParaRPr lang="en-US" dirty="0" smtClean="0">
              <a:latin typeface="Arial" charset="0"/>
            </a:endParaRPr>
          </a:p>
          <a:p>
            <a:pPr eaLnBrk="1" hangingPunct="1">
              <a:lnSpc>
                <a:spcPct val="90000"/>
              </a:lnSpc>
              <a:spcBef>
                <a:spcPct val="0"/>
              </a:spcBef>
              <a:buFontTx/>
              <a:buChar char="-"/>
            </a:pPr>
            <a:r>
              <a:rPr lang="en-US" dirty="0" smtClean="0">
                <a:latin typeface="Arial" charset="0"/>
              </a:rPr>
              <a:t>Low capacity to collect, analyze, and interpret data. Skills are lacking for ensuring that the data being collected are of good quality. The tools and skills needed to analyze and then apply analysis to programmatic needs also are weak in many contexts.</a:t>
            </a:r>
          </a:p>
          <a:p>
            <a:pPr eaLnBrk="1" hangingPunct="1">
              <a:lnSpc>
                <a:spcPct val="90000"/>
              </a:lnSpc>
              <a:spcBef>
                <a:spcPct val="0"/>
              </a:spcBef>
              <a:buFontTx/>
              <a:buChar char="-"/>
            </a:pPr>
            <a:endParaRPr lang="en-US" dirty="0" smtClean="0">
              <a:latin typeface="Arial" charset="0"/>
            </a:endParaRPr>
          </a:p>
          <a:p>
            <a:pPr eaLnBrk="1" hangingPunct="1">
              <a:lnSpc>
                <a:spcPct val="90000"/>
              </a:lnSpc>
              <a:spcBef>
                <a:spcPct val="0"/>
              </a:spcBef>
              <a:buFontTx/>
              <a:buChar char="-"/>
            </a:pPr>
            <a:r>
              <a:rPr lang="en-US" dirty="0" smtClean="0">
                <a:latin typeface="Arial" charset="0"/>
              </a:rPr>
              <a:t>There isn’t a culture of data use </a:t>
            </a:r>
          </a:p>
          <a:p>
            <a:pPr lvl="1" eaLnBrk="1" hangingPunct="1">
              <a:lnSpc>
                <a:spcPct val="90000"/>
              </a:lnSpc>
              <a:spcBef>
                <a:spcPct val="0"/>
              </a:spcBef>
              <a:buFontTx/>
              <a:buChar char="-"/>
            </a:pPr>
            <a:r>
              <a:rPr lang="en-US" dirty="0" smtClean="0">
                <a:latin typeface="Arial" charset="0"/>
              </a:rPr>
              <a:t>because the value of data in improving the provision of services is not fully recognized, it is therefore not prioritized. As a result, data frequently are not used beyond populating a report to a donor or filling out a form.  </a:t>
            </a:r>
          </a:p>
          <a:p>
            <a:pPr eaLnBrk="1" hangingPunct="1">
              <a:lnSpc>
                <a:spcPct val="90000"/>
              </a:lnSpc>
              <a:spcBef>
                <a:spcPct val="0"/>
              </a:spcBef>
            </a:pPr>
            <a:endParaRPr lang="en-US" dirty="0" smtClean="0">
              <a:latin typeface="Arial" charset="0"/>
            </a:endParaRPr>
          </a:p>
          <a:p>
            <a:pPr eaLnBrk="1" hangingPunct="1">
              <a:lnSpc>
                <a:spcPct val="90000"/>
              </a:lnSpc>
              <a:spcBef>
                <a:spcPct val="0"/>
              </a:spcBef>
            </a:pPr>
            <a:endParaRPr lang="en-US" dirty="0" smtClean="0">
              <a:latin typeface="Arial" charset="0"/>
            </a:endParaRPr>
          </a:p>
        </p:txBody>
      </p:sp>
      <p:sp>
        <p:nvSpPr>
          <p:cNvPr id="39940" name="Slide Number Placeholder 3"/>
          <p:cNvSpPr txBox="1">
            <a:spLocks noGrp="1"/>
          </p:cNvSpPr>
          <p:nvPr/>
        </p:nvSpPr>
        <p:spPr bwMode="auto">
          <a:xfrm>
            <a:off x="3898900" y="8829675"/>
            <a:ext cx="2981325" cy="465138"/>
          </a:xfrm>
          <a:prstGeom prst="rect">
            <a:avLst/>
          </a:prstGeom>
          <a:noFill/>
          <a:ln w="9525">
            <a:noFill/>
            <a:miter lim="800000"/>
            <a:headEnd/>
            <a:tailEnd/>
          </a:ln>
        </p:spPr>
        <p:txBody>
          <a:bodyPr lIns="91577" tIns="45789" rIns="91577" bIns="45789" anchor="b"/>
          <a:lstStyle/>
          <a:p>
            <a:pPr algn="r"/>
            <a:fld id="{F7866D9F-65B8-4D89-A162-420B9F84D92A}" type="slidenum">
              <a:rPr lang="en-US" sz="1200">
                <a:cs typeface="Arial" charset="0"/>
              </a:rPr>
              <a:pPr algn="r"/>
              <a:t>10</a:t>
            </a:fld>
            <a:endParaRPr lang="en-US" sz="1200">
              <a:cs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448BE9F-F092-4347-8AB8-6C7E8F011D85}" type="slidenum">
              <a:rPr lang="en-US" smtClean="0">
                <a:latin typeface="Arial" charset="0"/>
              </a:rPr>
              <a:pPr fontAlgn="base">
                <a:spcBef>
                  <a:spcPct val="0"/>
                </a:spcBef>
                <a:spcAft>
                  <a:spcPct val="0"/>
                </a:spcAft>
              </a:pPr>
              <a:t>11</a:t>
            </a:fld>
            <a:endParaRPr lang="en-US" smtClean="0">
              <a:latin typeface="Arial" charset="0"/>
            </a:endParaRPr>
          </a:p>
        </p:txBody>
      </p:sp>
      <p:sp>
        <p:nvSpPr>
          <p:cNvPr id="4198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198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latin typeface="Arial" charset="0"/>
              </a:rPr>
              <a:t>What can we do to address these challenges and improve evidence-informed decision making?</a:t>
            </a:r>
          </a:p>
          <a:p>
            <a:pPr eaLnBrk="1" hangingPunct="1">
              <a:spcBef>
                <a:spcPct val="0"/>
              </a:spcBef>
            </a:pPr>
            <a:endParaRPr lang="en-US" b="1" dirty="0" smtClean="0">
              <a:latin typeface="Arial" charset="0"/>
            </a:endParaRPr>
          </a:p>
          <a:p>
            <a:pPr eaLnBrk="1" hangingPunct="1">
              <a:spcBef>
                <a:spcPct val="0"/>
              </a:spcBef>
            </a:pPr>
            <a:r>
              <a:rPr lang="en-US" dirty="0" smtClean="0">
                <a:latin typeface="Arial" charset="0"/>
              </a:rPr>
              <a:t>We can commit to utilizing data that result from M&amp;E systems in the decision-making process. These data can inform the design of new programs and interventions, planning, and managing programs and facilities which, in the end, contribute to better health outcomes.</a:t>
            </a:r>
          </a:p>
          <a:p>
            <a:pPr eaLnBrk="1" hangingPunct="1">
              <a:spcBef>
                <a:spcPct val="0"/>
              </a:spcBef>
            </a:pPr>
            <a:endParaRPr lang="en-US" dirty="0" smtClean="0">
              <a:latin typeface="Arial" charset="0"/>
            </a:endParaRPr>
          </a:p>
          <a:p>
            <a:pPr eaLnBrk="1" hangingPunct="1">
              <a:spcBef>
                <a:spcPct val="0"/>
              </a:spcBef>
            </a:pPr>
            <a:endParaRPr lang="en-US" dirty="0" smtClean="0">
              <a:latin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lide Image Placeholder 1"/>
          <p:cNvSpPr>
            <a:spLocks noGrp="1" noRot="1" noChangeAspect="1" noTextEdit="1"/>
          </p:cNvSpPr>
          <p:nvPr>
            <p:ph type="sldImg"/>
          </p:nvPr>
        </p:nvSpPr>
        <p:spPr bwMode="auto">
          <a:noFill/>
          <a:ln>
            <a:solidFill>
              <a:srgbClr val="000000"/>
            </a:solidFill>
            <a:miter lim="800000"/>
            <a:headEnd/>
            <a:tailEnd/>
          </a:ln>
        </p:spPr>
      </p:sp>
      <p:sp>
        <p:nvSpPr>
          <p:cNvPr id="4403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M&amp;E systems underpin the data-informed decision-making process. The data allow us to track progress in the delivery of health services and evaluate the outcome and impact of these services on the health status of our communities. </a:t>
            </a:r>
          </a:p>
          <a:p>
            <a:pPr eaLnBrk="1" hangingPunct="1">
              <a:spcBef>
                <a:spcPct val="0"/>
              </a:spcBef>
            </a:pPr>
            <a:endParaRPr lang="en-US" smtClean="0">
              <a:latin typeface="Arial" charset="0"/>
            </a:endParaRPr>
          </a:p>
          <a:p>
            <a:pPr eaLnBrk="1" hangingPunct="1">
              <a:spcBef>
                <a:spcPct val="0"/>
              </a:spcBef>
            </a:pPr>
            <a:endParaRPr lang="en-US" smtClean="0">
              <a:latin typeface="Arial" charset="0"/>
            </a:endParaRPr>
          </a:p>
        </p:txBody>
      </p:sp>
      <p:sp>
        <p:nvSpPr>
          <p:cNvPr id="4403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990D23B-B6C7-4E98-98DC-07CACC323F49}" type="slidenum">
              <a:rPr lang="en-US" smtClean="0">
                <a:latin typeface="Arial" charset="0"/>
              </a:rPr>
              <a:pPr fontAlgn="base">
                <a:spcBef>
                  <a:spcPct val="0"/>
                </a:spcBef>
                <a:spcAft>
                  <a:spcPct val="0"/>
                </a:spcAft>
              </a:pPr>
              <a:t>12</a:t>
            </a:fld>
            <a:endParaRPr lang="en-US" smtClean="0">
              <a:latin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noTextEdit="1"/>
          </p:cNvSpPr>
          <p:nvPr>
            <p:ph type="sldImg"/>
          </p:nvPr>
        </p:nvSpPr>
        <p:spPr bwMode="auto">
          <a:xfrm>
            <a:off x="1117600" y="755650"/>
            <a:ext cx="4646613" cy="3486150"/>
          </a:xfrm>
          <a:noFill/>
          <a:ln>
            <a:solidFill>
              <a:srgbClr val="000000"/>
            </a:solidFill>
            <a:miter lim="800000"/>
            <a:headEnd/>
            <a:tailEnd/>
          </a:ln>
        </p:spPr>
      </p:sp>
      <p:sp>
        <p:nvSpPr>
          <p:cNvPr id="178179" name="Notes Placeholder 2"/>
          <p:cNvSpPr>
            <a:spLocks noGrp="1"/>
          </p:cNvSpPr>
          <p:nvPr>
            <p:ph type="body" idx="1"/>
          </p:nvPr>
        </p:nvSpPr>
        <p:spPr>
          <a:xfrm>
            <a:off x="522288" y="4416425"/>
            <a:ext cx="5830887" cy="4183063"/>
          </a:xfrm>
          <a:ln/>
          <a:extLst/>
        </p:spPr>
        <p:txBody>
          <a:bodyPr/>
          <a:lstStyle/>
          <a:p>
            <a:pPr eaLnBrk="1" fontAlgn="auto" hangingPunct="1">
              <a:spcBef>
                <a:spcPts val="0"/>
              </a:spcBef>
              <a:spcAft>
                <a:spcPts val="0"/>
              </a:spcAft>
              <a:defRPr/>
            </a:pPr>
            <a:r>
              <a:rPr lang="en-US" sz="1050" dirty="0" smtClean="0"/>
              <a:t>There are many data sources that contribute to the M&amp;E system. Common data sources include:</a:t>
            </a:r>
          </a:p>
          <a:p>
            <a:pPr marL="174695" indent="-174695" eaLnBrk="1" fontAlgn="auto" hangingPunct="1">
              <a:spcBef>
                <a:spcPts val="0"/>
              </a:spcBef>
              <a:spcAft>
                <a:spcPts val="0"/>
              </a:spcAft>
              <a:buFont typeface="Arial" pitchFamily="34" charset="0"/>
              <a:buChar char="•"/>
              <a:defRPr/>
            </a:pPr>
            <a:r>
              <a:rPr lang="en-US" sz="1050" dirty="0" smtClean="0"/>
              <a:t>Service delivery data – This is a data source that you will all become very familiar with, as you are the primary data collectors. Service delivery data reflect the services you provide in your clinical settings. During this module, most of our discussions will rely on service delivery data as a data source.</a:t>
            </a:r>
          </a:p>
          <a:p>
            <a:pPr marL="174695" indent="-174695" eaLnBrk="1" fontAlgn="auto" hangingPunct="1">
              <a:spcBef>
                <a:spcPts val="0"/>
              </a:spcBef>
              <a:spcAft>
                <a:spcPts val="0"/>
              </a:spcAft>
              <a:buFont typeface="Arial" pitchFamily="34" charset="0"/>
              <a:buChar char="•"/>
              <a:defRPr/>
            </a:pPr>
            <a:r>
              <a:rPr lang="en-US" sz="1050" dirty="0" smtClean="0"/>
              <a:t>Census – A census is a counting of the people in a specific geographic area. You are all probably familiar with your national census that enumerates the numbers of people in your country. This is also an important data source in the health field because it allows us to calculate the numbers of people in need of specific services. </a:t>
            </a:r>
          </a:p>
          <a:p>
            <a:pPr marL="174695" indent="-174695" eaLnBrk="1" fontAlgn="auto" hangingPunct="1">
              <a:spcBef>
                <a:spcPts val="0"/>
              </a:spcBef>
              <a:spcAft>
                <a:spcPts val="0"/>
              </a:spcAft>
              <a:buFont typeface="Arial" pitchFamily="34" charset="0"/>
              <a:buChar char="•"/>
              <a:defRPr/>
            </a:pPr>
            <a:r>
              <a:rPr lang="en-US" sz="1050" dirty="0" smtClean="0"/>
              <a:t>Surveys, evaluations, research studies – Capture information on specific topics and populations. These data sources help us to answer specific questions and frequently give us information that can help us to improve our programs.</a:t>
            </a:r>
          </a:p>
          <a:p>
            <a:pPr marL="174695" indent="-174695" eaLnBrk="1" fontAlgn="auto" hangingPunct="1">
              <a:spcBef>
                <a:spcPts val="0"/>
              </a:spcBef>
              <a:spcAft>
                <a:spcPts val="0"/>
              </a:spcAft>
              <a:buFont typeface="Arial" pitchFamily="34" charset="0"/>
              <a:buChar char="•"/>
              <a:defRPr/>
            </a:pPr>
            <a:r>
              <a:rPr lang="en-US" sz="1050" dirty="0" smtClean="0"/>
              <a:t>Surveillance – Tracks the prevalence of specific diseases in a target population over time. Prevalence refers to the total number of cases of a disease in a given population at a specific time. These data help us to estimate the burden of specific diseases. </a:t>
            </a:r>
          </a:p>
          <a:p>
            <a:pPr marL="174695" indent="-174695" eaLnBrk="1" fontAlgn="auto" hangingPunct="1">
              <a:spcBef>
                <a:spcPts val="0"/>
              </a:spcBef>
              <a:spcAft>
                <a:spcPts val="0"/>
              </a:spcAft>
              <a:buFont typeface="Arial" pitchFamily="34" charset="0"/>
              <a:buChar char="•"/>
              <a:defRPr/>
            </a:pPr>
            <a:r>
              <a:rPr lang="en-US" sz="1050" dirty="0" smtClean="0"/>
              <a:t>Budget – Last, there are other sources of data that we don’t often consider. For example: budget information can help us track our expenditures and illuminate what specific program elements cost.  </a:t>
            </a:r>
          </a:p>
          <a:p>
            <a:pPr marL="174695" indent="-174695" eaLnBrk="1" fontAlgn="auto" hangingPunct="1">
              <a:spcBef>
                <a:spcPts val="0"/>
              </a:spcBef>
              <a:spcAft>
                <a:spcPts val="0"/>
              </a:spcAft>
              <a:buFont typeface="Arial" pitchFamily="34" charset="0"/>
              <a:buChar char="•"/>
              <a:defRPr/>
            </a:pPr>
            <a:endParaRPr lang="en-US" sz="800" dirty="0" smtClean="0"/>
          </a:p>
          <a:p>
            <a:pPr eaLnBrk="1" fontAlgn="auto" hangingPunct="1">
              <a:spcBef>
                <a:spcPts val="0"/>
              </a:spcBef>
              <a:spcAft>
                <a:spcPts val="0"/>
              </a:spcAft>
              <a:buFont typeface="Arial" pitchFamily="34" charset="0"/>
              <a:buNone/>
              <a:defRPr/>
            </a:pPr>
            <a:r>
              <a:rPr lang="en-US" sz="1050" dirty="0" smtClean="0"/>
              <a:t>A point of clarification, in this workshop we often refer to both data and information. </a:t>
            </a:r>
            <a:r>
              <a:rPr lang="en-US" sz="1050" b="1" dirty="0" smtClean="0"/>
              <a:t>Data</a:t>
            </a:r>
            <a:r>
              <a:rPr lang="en-US" sz="1050" dirty="0" smtClean="0"/>
              <a:t> refers to factual information in raw, unsynthesized form—unprocessed data. </a:t>
            </a:r>
            <a:r>
              <a:rPr lang="en-US" sz="1050" b="1" dirty="0" smtClean="0"/>
              <a:t>Information</a:t>
            </a:r>
            <a:r>
              <a:rPr lang="en-US" sz="1050" dirty="0" smtClean="0"/>
              <a:t> refers to data that have been synthesized, analyzed, or summarized. </a:t>
            </a:r>
          </a:p>
          <a:p>
            <a:pPr marL="174695" indent="-174695" eaLnBrk="1" fontAlgn="auto" hangingPunct="1">
              <a:spcBef>
                <a:spcPts val="0"/>
              </a:spcBef>
              <a:spcAft>
                <a:spcPts val="0"/>
              </a:spcAft>
              <a:buFont typeface="Arial" pitchFamily="34" charset="0"/>
              <a:buChar char="•"/>
              <a:defRPr/>
            </a:pPr>
            <a:endParaRPr lang="en-US" dirty="0" smtClean="0"/>
          </a:p>
          <a:p>
            <a:pPr eaLnBrk="1" fontAlgn="auto" hangingPunct="1">
              <a:spcBef>
                <a:spcPts val="0"/>
              </a:spcBef>
              <a:spcAft>
                <a:spcPts val="0"/>
              </a:spcAft>
              <a:defRPr/>
            </a:pPr>
            <a:endParaRPr lang="en-US" dirty="0" smtClean="0"/>
          </a:p>
        </p:txBody>
      </p:sp>
      <p:sp>
        <p:nvSpPr>
          <p:cNvPr id="4608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67ABC98-79AB-446A-BCD1-545AA5B0FE23}" type="slidenum">
              <a:rPr lang="en-US" smtClean="0">
                <a:latin typeface="Arial" charset="0"/>
              </a:rPr>
              <a:pPr fontAlgn="base">
                <a:spcBef>
                  <a:spcPct val="0"/>
                </a:spcBef>
                <a:spcAft>
                  <a:spcPct val="0"/>
                </a:spcAft>
              </a:pPr>
              <a:t>13</a:t>
            </a:fld>
            <a:endParaRPr lang="en-US" smtClean="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72B36A5-9074-45CB-8EE4-F0C67B84BD17}" type="slidenum">
              <a:rPr lang="en-US" smtClean="0">
                <a:latin typeface="Arial" charset="0"/>
              </a:rPr>
              <a:pPr fontAlgn="base">
                <a:spcBef>
                  <a:spcPct val="0"/>
                </a:spcBef>
                <a:spcAft>
                  <a:spcPct val="0"/>
                </a:spcAft>
              </a:pPr>
              <a:t>14</a:t>
            </a:fld>
            <a:endParaRPr lang="en-US" smtClean="0">
              <a:latin typeface="Arial" charset="0"/>
            </a:endParaRPr>
          </a:p>
        </p:txBody>
      </p:sp>
      <p:sp>
        <p:nvSpPr>
          <p:cNvPr id="48130" name="Rectangle 7"/>
          <p:cNvSpPr txBox="1">
            <a:spLocks noGrp="1" noChangeArrowheads="1"/>
          </p:cNvSpPr>
          <p:nvPr/>
        </p:nvSpPr>
        <p:spPr bwMode="auto">
          <a:xfrm>
            <a:off x="3897313" y="8829675"/>
            <a:ext cx="2982912" cy="465138"/>
          </a:xfrm>
          <a:prstGeom prst="rect">
            <a:avLst/>
          </a:prstGeom>
          <a:noFill/>
          <a:ln w="9525">
            <a:noFill/>
            <a:miter lim="800000"/>
            <a:headEnd/>
            <a:tailEnd/>
          </a:ln>
        </p:spPr>
        <p:txBody>
          <a:bodyPr lIns="93171" tIns="46586" rIns="93171" bIns="46586" anchor="b"/>
          <a:lstStyle/>
          <a:p>
            <a:pPr algn="r"/>
            <a:fld id="{95472ED4-635B-4BD7-B3E3-E51FBD7940BC}" type="slidenum">
              <a:rPr lang="en-US" sz="1200">
                <a:cs typeface="Arial" charset="0"/>
              </a:rPr>
              <a:pPr algn="r"/>
              <a:t>14</a:t>
            </a:fld>
            <a:endParaRPr lang="en-US" sz="1200">
              <a:cs typeface="Arial" charset="0"/>
            </a:endParaRPr>
          </a:p>
        </p:txBody>
      </p:sp>
      <p:sp>
        <p:nvSpPr>
          <p:cNvPr id="4813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4813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z="1000" smtClean="0">
                <a:latin typeface="Arial" charset="0"/>
              </a:rPr>
              <a:t>What is the purpose of monitoring and evaluation?</a:t>
            </a:r>
          </a:p>
          <a:p>
            <a:pPr eaLnBrk="1" hangingPunct="1">
              <a:spcBef>
                <a:spcPct val="0"/>
              </a:spcBef>
            </a:pPr>
            <a:endParaRPr lang="en-US" sz="1000" smtClean="0">
              <a:latin typeface="Arial" charset="0"/>
            </a:endParaRPr>
          </a:p>
          <a:p>
            <a:pPr eaLnBrk="1" hangingPunct="1">
              <a:spcBef>
                <a:spcPct val="0"/>
              </a:spcBef>
            </a:pPr>
            <a:r>
              <a:rPr lang="en-US" sz="1000" smtClean="0">
                <a:latin typeface="Arial" charset="0"/>
              </a:rPr>
              <a:t>M&amp;E is an essential process in providing effective and efficient services and ensuring that programs are relevant and successful. For example, it helps us to make informed decisions about such questions as appropriate staffing and other necessary resources.</a:t>
            </a:r>
          </a:p>
          <a:p>
            <a:pPr eaLnBrk="1" hangingPunct="1">
              <a:spcBef>
                <a:spcPct val="0"/>
              </a:spcBef>
            </a:pPr>
            <a:endParaRPr lang="en-US" sz="1000" smtClean="0">
              <a:latin typeface="Arial" charset="0"/>
            </a:endParaRPr>
          </a:p>
          <a:p>
            <a:pPr eaLnBrk="1" hangingPunct="1">
              <a:spcBef>
                <a:spcPct val="0"/>
              </a:spcBef>
            </a:pPr>
            <a:r>
              <a:rPr lang="en-US" sz="1000" smtClean="0">
                <a:latin typeface="Arial" charset="0"/>
              </a:rPr>
              <a:t>M&amp;E helps us know whether a program is being true to its stated goals and objectives. </a:t>
            </a:r>
            <a:r>
              <a:rPr lang="en-US" sz="1000" smtClean="0">
                <a:solidFill>
                  <a:srgbClr val="FF0000"/>
                </a:solidFill>
                <a:latin typeface="Arial" charset="0"/>
              </a:rPr>
              <a:t>For instance, ….</a:t>
            </a:r>
          </a:p>
          <a:p>
            <a:pPr eaLnBrk="1" hangingPunct="1">
              <a:spcBef>
                <a:spcPct val="0"/>
              </a:spcBef>
            </a:pPr>
            <a:endParaRPr lang="en-US" sz="1000" smtClean="0">
              <a:latin typeface="Arial" charset="0"/>
            </a:endParaRPr>
          </a:p>
          <a:p>
            <a:pPr eaLnBrk="1" hangingPunct="1">
              <a:spcBef>
                <a:spcPct val="0"/>
              </a:spcBef>
            </a:pPr>
            <a:r>
              <a:rPr lang="en-US" sz="1000" smtClean="0">
                <a:latin typeface="Arial" charset="0"/>
              </a:rPr>
              <a:t>M&amp;E helps us to evaluate whether our programs are having their desired impact. If we want to know how a program is performing, we might assess it against targets that have been set for specific indicators by the program or funding agency or government. For instance, we might assess if a breastfeeding program is reaching its goals in providing counseling to pregnant women during antenatal care (ANC) by the percentage of children under six months who are exclusively breastfed. </a:t>
            </a:r>
          </a:p>
          <a:p>
            <a:pPr eaLnBrk="1" hangingPunct="1">
              <a:spcBef>
                <a:spcPct val="0"/>
              </a:spcBef>
            </a:pPr>
            <a:endParaRPr lang="en-US" sz="1000" smtClean="0">
              <a:latin typeface="Arial" charset="0"/>
            </a:endParaRPr>
          </a:p>
          <a:p>
            <a:pPr eaLnBrk="1" hangingPunct="1">
              <a:spcBef>
                <a:spcPct val="0"/>
              </a:spcBef>
            </a:pPr>
            <a:r>
              <a:rPr lang="en-US" sz="1000" smtClean="0">
                <a:latin typeface="Arial" charset="0"/>
              </a:rPr>
              <a:t>M&amp;E helps us to generate new knowledge about underserved populations or the need for new services around an emerging health issue. We can also discover factors that influence health outcomes, as well as other important information.</a:t>
            </a:r>
          </a:p>
          <a:p>
            <a:pPr eaLnBrk="1" hangingPunct="1">
              <a:spcBef>
                <a:spcPct val="0"/>
              </a:spcBef>
            </a:pPr>
            <a:endParaRPr lang="en-US" sz="1000" smtClean="0">
              <a:latin typeface="Arial" charset="0"/>
            </a:endParaRPr>
          </a:p>
          <a:p>
            <a:pPr eaLnBrk="1" hangingPunct="1">
              <a:spcBef>
                <a:spcPct val="0"/>
              </a:spcBef>
            </a:pPr>
            <a:r>
              <a:rPr lang="en-US" sz="1000" smtClean="0">
                <a:latin typeface="Arial" charset="0"/>
              </a:rPr>
              <a:t>However, for M&amp;E to have this desired impact, M&amp;E data and information must be used strategically by programs, service delivery organizations, policymakers, and other stakeholders.</a:t>
            </a:r>
          </a:p>
          <a:p>
            <a:pPr eaLnBrk="1" hangingPunct="1">
              <a:spcBef>
                <a:spcPct val="0"/>
              </a:spcBef>
            </a:pPr>
            <a:endParaRPr lang="en-US" sz="1000" smtClean="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B14A507-09EE-4DFD-9EDC-2A690B4A6EF1}" type="slidenum">
              <a:rPr lang="en-US" smtClean="0">
                <a:latin typeface="Arial" charset="0"/>
              </a:rPr>
              <a:pPr fontAlgn="base">
                <a:spcBef>
                  <a:spcPct val="0"/>
                </a:spcBef>
                <a:spcAft>
                  <a:spcPct val="0"/>
                </a:spcAft>
              </a:pPr>
              <a:t>15</a:t>
            </a:fld>
            <a:endParaRPr lang="en-US" smtClean="0">
              <a:latin typeface="Arial" charset="0"/>
            </a:endParaRPr>
          </a:p>
        </p:txBody>
      </p:sp>
      <p:sp>
        <p:nvSpPr>
          <p:cNvPr id="5017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017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Oftentimes people see M&amp;E as policing or as a process meant to criticize and undermine their work. In other situations, an M&amp;E unit is only established for the purpose of reporting. </a:t>
            </a:r>
          </a:p>
          <a:p>
            <a:pPr eaLnBrk="1" hangingPunct="1">
              <a:spcBef>
                <a:spcPct val="0"/>
              </a:spcBef>
            </a:pPr>
            <a:endParaRPr lang="en-US" smtClean="0">
              <a:latin typeface="Arial" charset="0"/>
            </a:endParaRPr>
          </a:p>
          <a:p>
            <a:pPr eaLnBrk="1" hangingPunct="1">
              <a:spcBef>
                <a:spcPct val="0"/>
              </a:spcBef>
            </a:pPr>
            <a:r>
              <a:rPr lang="en-US" smtClean="0">
                <a:latin typeface="Arial" charset="0"/>
              </a:rPr>
              <a:t>Policymakers, program managers, and M&amp;E specialists can be partners in progress—designing new programs, making improvements to plans and programs, policymaking and, at the facility level, identifying gaps and opportunities.</a:t>
            </a:r>
          </a:p>
          <a:p>
            <a:pPr eaLnBrk="1" hangingPunct="1">
              <a:spcBef>
                <a:spcPct val="0"/>
              </a:spcBef>
            </a:pPr>
            <a:endParaRPr lang="en-US" smtClean="0">
              <a:latin typeface="Arial" charset="0"/>
            </a:endParaRPr>
          </a:p>
          <a:p>
            <a:pPr eaLnBrk="1" hangingPunct="1">
              <a:spcBef>
                <a:spcPct val="0"/>
              </a:spcBef>
            </a:pPr>
            <a:r>
              <a:rPr lang="en-US" smtClean="0">
                <a:latin typeface="Arial" charset="0"/>
              </a:rPr>
              <a:t>Strong decision making and management rely on high-quality M&amp;E or strategic information. Without information, it is difficult to make an effective and successful decision or manage shifts in a program.</a:t>
            </a:r>
          </a:p>
          <a:p>
            <a:pPr eaLnBrk="1" hangingPunct="1">
              <a:spcBef>
                <a:spcPct val="0"/>
              </a:spcBef>
            </a:pPr>
            <a:endParaRPr lang="en-US" smtClean="0">
              <a:latin typeface="Arial" charset="0"/>
            </a:endParaRPr>
          </a:p>
          <a:p>
            <a:pPr eaLnBrk="1" hangingPunct="1">
              <a:spcBef>
                <a:spcPct val="0"/>
              </a:spcBef>
            </a:pPr>
            <a:r>
              <a:rPr lang="en-US" smtClean="0">
                <a:latin typeface="Arial" charset="0"/>
              </a:rPr>
              <a:t>Finally, data quality is linked to data use. As increased attention is being paid to data quality, especially at the lower levels, it’s important to know that data quality naturally improves as individuals and organizations understand how useful the data and information can be to them.</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7A8882C-98B4-49B1-8F57-0023BDFC04E4}" type="slidenum">
              <a:rPr lang="en-US" smtClean="0">
                <a:latin typeface="Arial" charset="0"/>
              </a:rPr>
              <a:pPr fontAlgn="base">
                <a:spcBef>
                  <a:spcPct val="0"/>
                </a:spcBef>
                <a:spcAft>
                  <a:spcPct val="0"/>
                </a:spcAft>
              </a:pPr>
              <a:t>16</a:t>
            </a:fld>
            <a:endParaRPr lang="en-US" smtClean="0">
              <a:latin typeface="Arial" charset="0"/>
            </a:endParaRPr>
          </a:p>
        </p:txBody>
      </p:sp>
      <p:sp>
        <p:nvSpPr>
          <p:cNvPr id="52226" name="Rectangle 7"/>
          <p:cNvSpPr txBox="1">
            <a:spLocks noGrp="1" noChangeArrowheads="1"/>
          </p:cNvSpPr>
          <p:nvPr/>
        </p:nvSpPr>
        <p:spPr bwMode="auto">
          <a:xfrm>
            <a:off x="3897313" y="8829675"/>
            <a:ext cx="2982912" cy="465138"/>
          </a:xfrm>
          <a:prstGeom prst="rect">
            <a:avLst/>
          </a:prstGeom>
          <a:noFill/>
          <a:ln w="9525">
            <a:noFill/>
            <a:miter lim="800000"/>
            <a:headEnd/>
            <a:tailEnd/>
          </a:ln>
        </p:spPr>
        <p:txBody>
          <a:bodyPr lIns="93171" tIns="46586" rIns="93171" bIns="46586" anchor="b"/>
          <a:lstStyle/>
          <a:p>
            <a:pPr algn="r"/>
            <a:fld id="{AE3AB4E8-A863-478F-8CF7-B581418E1F9D}" type="slidenum">
              <a:rPr lang="en-US" sz="1200">
                <a:cs typeface="Arial" charset="0"/>
              </a:rPr>
              <a:pPr algn="r"/>
              <a:t>16</a:t>
            </a:fld>
            <a:endParaRPr lang="en-US" sz="1200">
              <a:cs typeface="Arial" charset="0"/>
            </a:endParaRPr>
          </a:p>
        </p:txBody>
      </p:sp>
      <p:sp>
        <p:nvSpPr>
          <p:cNvPr id="5222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222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latin typeface="Arial" charset="0"/>
            </a:endParaRPr>
          </a:p>
          <a:p>
            <a:pPr eaLnBrk="1" hangingPunct="1">
              <a:spcBef>
                <a:spcPct val="0"/>
              </a:spcBef>
            </a:pPr>
            <a:r>
              <a:rPr lang="en-US" smtClean="0">
                <a:latin typeface="Arial" charset="0"/>
              </a:rPr>
              <a:t>The use of monitoring and evaluation data allows providers to make data-informed decisions to design and manage health programs, which results in better health outcomes.</a:t>
            </a:r>
          </a:p>
          <a:p>
            <a:pPr eaLnBrk="1" hangingPunct="1">
              <a:spcBef>
                <a:spcPct val="0"/>
              </a:spcBef>
            </a:pPr>
            <a:endParaRPr lang="en-US" smtClean="0">
              <a:latin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E82A018-02A6-40A6-887C-DCD2C54E7667}" type="slidenum">
              <a:rPr lang="en-US" smtClean="0">
                <a:latin typeface="Arial" charset="0"/>
              </a:rPr>
              <a:pPr fontAlgn="base">
                <a:spcBef>
                  <a:spcPct val="0"/>
                </a:spcBef>
                <a:spcAft>
                  <a:spcPct val="0"/>
                </a:spcAft>
              </a:pPr>
              <a:t>17</a:t>
            </a:fld>
            <a:endParaRPr lang="en-US" smtClean="0">
              <a:latin typeface="Arial" charset="0"/>
            </a:endParaRPr>
          </a:p>
        </p:txBody>
      </p:sp>
      <p:sp>
        <p:nvSpPr>
          <p:cNvPr id="5427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4275" name="Rectangle 3"/>
          <p:cNvSpPr>
            <a:spLocks noGrp="1" noChangeArrowheads="1"/>
          </p:cNvSpPr>
          <p:nvPr>
            <p:ph type="body" idx="1"/>
          </p:nvPr>
        </p:nvSpPr>
        <p:spPr bwMode="auto">
          <a:xfrm>
            <a:off x="917575" y="4416425"/>
            <a:ext cx="5046663" cy="4181475"/>
          </a:xfrm>
          <a:noFill/>
        </p:spPr>
        <p:txBody>
          <a:bodyPr wrap="square" numCol="1" anchor="t" anchorCtr="0" compatLnSpc="1">
            <a:prstTxWarp prst="textNoShape">
              <a:avLst/>
            </a:prstTxWarp>
          </a:bodyPr>
          <a:lstStyle/>
          <a:p>
            <a:pPr marL="239713" indent="-231775" eaLnBrk="1" hangingPunct="1">
              <a:lnSpc>
                <a:spcPct val="90000"/>
              </a:lnSpc>
              <a:spcBef>
                <a:spcPct val="0"/>
              </a:spcBef>
            </a:pPr>
            <a:r>
              <a:rPr lang="en-US" smtClean="0">
                <a:latin typeface="Arial" charset="0"/>
              </a:rPr>
              <a:t>Now that we have talked about the global importance of using data and information in health decision making, let’s bring the discussion down to a more personal level. Who would like to share with the group how you use data and information in your job?  </a:t>
            </a:r>
          </a:p>
          <a:p>
            <a:pPr marL="239713" indent="-231775" eaLnBrk="1" hangingPunct="1">
              <a:lnSpc>
                <a:spcPct val="90000"/>
              </a:lnSpc>
              <a:spcBef>
                <a:spcPct val="0"/>
              </a:spcBef>
            </a:pPr>
            <a:endParaRPr lang="en-US" smtClean="0">
              <a:latin typeface="Arial" charset="0"/>
            </a:endParaRPr>
          </a:p>
          <a:p>
            <a:pPr marL="239713" indent="-231775" eaLnBrk="1" hangingPunct="1">
              <a:lnSpc>
                <a:spcPct val="90000"/>
              </a:lnSpc>
              <a:spcBef>
                <a:spcPct val="0"/>
              </a:spcBef>
            </a:pPr>
            <a:r>
              <a:rPr lang="en-US" i="1" smtClean="0">
                <a:latin typeface="Arial" charset="0"/>
              </a:rPr>
              <a:t>NOTE to facilitator</a:t>
            </a:r>
            <a:r>
              <a:rPr lang="en-US" smtClean="0">
                <a:latin typeface="Arial" charset="0"/>
              </a:rPr>
              <a:t>: Encourage participants to share their experiences with the group. Record the participant responses on a flip chart. Be sure to highlight that organizations can use information beyond reporting or producing reports.</a:t>
            </a:r>
          </a:p>
          <a:p>
            <a:pPr marL="696913" lvl="1" indent="-231775" eaLnBrk="1" hangingPunct="1">
              <a:lnSpc>
                <a:spcPct val="90000"/>
              </a:lnSpc>
              <a:spcBef>
                <a:spcPct val="0"/>
              </a:spcBef>
            </a:pPr>
            <a:endParaRPr lang="en-US" b="1" smtClean="0">
              <a:latin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95DB6EE-39B5-4953-B8D9-7642CAF6902D}" type="slidenum">
              <a:rPr lang="en-US" smtClean="0">
                <a:latin typeface="Arial" charset="0"/>
              </a:rPr>
              <a:pPr fontAlgn="base">
                <a:spcBef>
                  <a:spcPct val="0"/>
                </a:spcBef>
                <a:spcAft>
                  <a:spcPct val="0"/>
                </a:spcAft>
              </a:pPr>
              <a:t>18</a:t>
            </a:fld>
            <a:endParaRPr lang="en-US" smtClean="0">
              <a:latin typeface="Arial" charset="0"/>
            </a:endParaRPr>
          </a:p>
        </p:txBody>
      </p:sp>
      <p:sp>
        <p:nvSpPr>
          <p:cNvPr id="5632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6323" name="Rectangle 3"/>
          <p:cNvSpPr>
            <a:spLocks noGrp="1" noChangeArrowheads="1"/>
          </p:cNvSpPr>
          <p:nvPr>
            <p:ph type="body" idx="1"/>
          </p:nvPr>
        </p:nvSpPr>
        <p:spPr bwMode="auto">
          <a:xfrm>
            <a:off x="917575" y="4416425"/>
            <a:ext cx="5046663" cy="4181475"/>
          </a:xfrm>
          <a:noFill/>
        </p:spPr>
        <p:txBody>
          <a:bodyPr wrap="square" numCol="1" anchor="t" anchorCtr="0" compatLnSpc="1">
            <a:prstTxWarp prst="textNoShape">
              <a:avLst/>
            </a:prstTxWarp>
          </a:bodyPr>
          <a:lstStyle/>
          <a:p>
            <a:pPr eaLnBrk="1" hangingPunct="1">
              <a:spcBef>
                <a:spcPct val="0"/>
              </a:spcBef>
            </a:pPr>
            <a:r>
              <a:rPr lang="en-US" smtClean="0">
                <a:latin typeface="Arial" charset="0"/>
              </a:rPr>
              <a:t>Thank you for noting your responses and experiences. In summary, we can use information to…?</a:t>
            </a:r>
            <a:br>
              <a:rPr lang="en-US" smtClean="0">
                <a:latin typeface="Arial" charset="0"/>
              </a:rPr>
            </a:br>
            <a:r>
              <a:rPr lang="en-US" smtClean="0">
                <a:latin typeface="Arial" charset="0"/>
              </a:rPr>
              <a:t/>
            </a:r>
            <a:br>
              <a:rPr lang="en-US" smtClean="0">
                <a:latin typeface="Arial" charset="0"/>
              </a:rPr>
            </a:br>
            <a:r>
              <a:rPr lang="en-US" i="1" smtClean="0">
                <a:latin typeface="Arial" charset="0"/>
              </a:rPr>
              <a:t>NOTE to facilitator</a:t>
            </a:r>
            <a:r>
              <a:rPr lang="en-US" smtClean="0">
                <a:latin typeface="Arial" charset="0"/>
              </a:rPr>
              <a:t>: Have the participants suggest responses. After three to four participants speak, show the answers by clicking to reveal them. </a:t>
            </a:r>
          </a:p>
          <a:p>
            <a:pPr eaLnBrk="1" hangingPunct="1">
              <a:spcBef>
                <a:spcPct val="0"/>
              </a:spcBef>
            </a:pPr>
            <a:endParaRPr lang="en-US" smtClean="0">
              <a:latin typeface="Arial" charset="0"/>
            </a:endParaRPr>
          </a:p>
          <a:p>
            <a:pPr eaLnBrk="1" hangingPunct="1">
              <a:spcBef>
                <a:spcPct val="0"/>
              </a:spcBef>
            </a:pPr>
            <a:r>
              <a:rPr lang="en-US" sz="1500" smtClean="0">
                <a:latin typeface="Arial" charset="0"/>
              </a:rPr>
              <a:t>We can use data and information to:</a:t>
            </a:r>
          </a:p>
          <a:p>
            <a:pPr eaLnBrk="1" hangingPunct="1">
              <a:spcBef>
                <a:spcPct val="0"/>
              </a:spcBef>
              <a:buFontTx/>
              <a:buChar char="•"/>
            </a:pPr>
            <a:r>
              <a:rPr lang="en-US" sz="1500" smtClean="0">
                <a:latin typeface="Arial" charset="0"/>
              </a:rPr>
              <a:t>Inform policies and plans </a:t>
            </a:r>
          </a:p>
          <a:p>
            <a:pPr eaLnBrk="1" hangingPunct="1">
              <a:spcBef>
                <a:spcPct val="0"/>
              </a:spcBef>
              <a:buFontTx/>
              <a:buChar char="•"/>
            </a:pPr>
            <a:r>
              <a:rPr lang="en-US" sz="1500" smtClean="0">
                <a:latin typeface="Arial" charset="0"/>
              </a:rPr>
              <a:t>Raise additional resources </a:t>
            </a:r>
          </a:p>
          <a:p>
            <a:pPr eaLnBrk="1" hangingPunct="1">
              <a:spcBef>
                <a:spcPct val="0"/>
              </a:spcBef>
              <a:buFontTx/>
              <a:buChar char="•"/>
            </a:pPr>
            <a:r>
              <a:rPr lang="en-US" sz="1500" smtClean="0">
                <a:latin typeface="Arial" charset="0"/>
              </a:rPr>
              <a:t>Strengthen programs and improve results </a:t>
            </a:r>
          </a:p>
          <a:p>
            <a:pPr eaLnBrk="1" hangingPunct="1">
              <a:spcBef>
                <a:spcPct val="0"/>
              </a:spcBef>
              <a:buFontTx/>
              <a:buChar char="•"/>
            </a:pPr>
            <a:r>
              <a:rPr lang="en-US" sz="1500" smtClean="0">
                <a:latin typeface="Arial" charset="0"/>
              </a:rPr>
              <a:t>Ensure accountability and reporting</a:t>
            </a:r>
          </a:p>
          <a:p>
            <a:pPr eaLnBrk="1" hangingPunct="1">
              <a:spcBef>
                <a:spcPct val="0"/>
              </a:spcBef>
              <a:buFontTx/>
              <a:buChar char="•"/>
            </a:pPr>
            <a:r>
              <a:rPr lang="en-US" sz="1500" smtClean="0">
                <a:latin typeface="Arial" charset="0"/>
              </a:rPr>
              <a:t>Improve quality of services provided</a:t>
            </a:r>
          </a:p>
          <a:p>
            <a:pPr eaLnBrk="1" hangingPunct="1">
              <a:spcBef>
                <a:spcPct val="0"/>
              </a:spcBef>
              <a:buFontTx/>
              <a:buChar char="•"/>
            </a:pPr>
            <a:r>
              <a:rPr lang="en-US" sz="1500" smtClean="0">
                <a:latin typeface="Arial" charset="0"/>
              </a:rPr>
              <a:t>Contribute to global lessons learned</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4B9A60C-C914-45DE-813B-E21F29DEA948}" type="slidenum">
              <a:rPr lang="en-US" smtClean="0">
                <a:latin typeface="Arial" charset="0"/>
              </a:rPr>
              <a:pPr fontAlgn="base">
                <a:spcBef>
                  <a:spcPct val="0"/>
                </a:spcBef>
                <a:spcAft>
                  <a:spcPct val="0"/>
                </a:spcAft>
              </a:pPr>
              <a:t>19</a:t>
            </a:fld>
            <a:endParaRPr lang="en-US" smtClean="0">
              <a:latin typeface="Arial" charset="0"/>
            </a:endParaRPr>
          </a:p>
        </p:txBody>
      </p:sp>
      <p:sp>
        <p:nvSpPr>
          <p:cNvPr id="58370" name="Rectangle 2"/>
          <p:cNvSpPr>
            <a:spLocks noGrp="1" noRot="1" noChangeAspect="1" noChangeArrowheads="1" noTextEdit="1"/>
          </p:cNvSpPr>
          <p:nvPr>
            <p:ph type="sldImg"/>
          </p:nvPr>
        </p:nvSpPr>
        <p:spPr bwMode="auto">
          <a:xfrm>
            <a:off x="1117600" y="696913"/>
            <a:ext cx="4648200" cy="3487737"/>
          </a:xfrm>
          <a:noFill/>
          <a:ln>
            <a:solidFill>
              <a:srgbClr val="000000"/>
            </a:solidFill>
            <a:miter lim="800000"/>
            <a:headEnd/>
            <a:tailEnd/>
          </a:ln>
        </p:spPr>
      </p:sp>
      <p:sp>
        <p:nvSpPr>
          <p:cNvPr id="58371" name="Rectangle 3"/>
          <p:cNvSpPr>
            <a:spLocks noGrp="1" noChangeArrowheads="1"/>
          </p:cNvSpPr>
          <p:nvPr>
            <p:ph type="body" idx="1"/>
          </p:nvPr>
        </p:nvSpPr>
        <p:spPr bwMode="auto">
          <a:xfrm>
            <a:off x="688975" y="4416425"/>
            <a:ext cx="5503863" cy="4183063"/>
          </a:xfrm>
          <a:noFill/>
        </p:spPr>
        <p:txBody>
          <a:bodyPr wrap="square" numCol="1" anchor="t" anchorCtr="0" compatLnSpc="1">
            <a:prstTxWarp prst="textNoShape">
              <a:avLst/>
            </a:prstTxWarp>
          </a:bodyPr>
          <a:lstStyle/>
          <a:p>
            <a:pPr algn="just" eaLnBrk="1" hangingPunct="1">
              <a:spcBef>
                <a:spcPct val="0"/>
              </a:spcBef>
            </a:pPr>
            <a:r>
              <a:rPr lang="en-US" smtClean="0">
                <a:latin typeface="Arial" charset="0"/>
              </a:rPr>
              <a:t>Now let’s look at some other examples of how data were used at different levels of the health system to improve programs.</a:t>
            </a:r>
          </a:p>
          <a:p>
            <a:pPr algn="just" eaLnBrk="1" hangingPunct="1">
              <a:spcBef>
                <a:spcPct val="0"/>
              </a:spcBef>
            </a:pPr>
            <a:endParaRPr lang="en-US" smtClean="0">
              <a:latin typeface="Arial" charset="0"/>
            </a:endParaRPr>
          </a:p>
          <a:p>
            <a:pPr algn="just" eaLnBrk="1" hangingPunct="1">
              <a:spcBef>
                <a:spcPct val="0"/>
              </a:spcBef>
            </a:pPr>
            <a:r>
              <a:rPr lang="en-US" smtClean="0">
                <a:latin typeface="Arial" charset="0"/>
              </a:rPr>
              <a:t>In Thailand, the Analysis and Advocacy project (or ‘A squared’) facilitates the use of data and information in advocacy messages to policymakers and decision makers. The project seeks to strengthen the commitment of policymakers to HIV prevention by identifying behavioral and epidemiological data that can be analyzed in different ways to provide insight on what can be done to strengthen the response to HIV.</a:t>
            </a:r>
          </a:p>
          <a:p>
            <a:pPr algn="just" eaLnBrk="1" hangingPunct="1">
              <a:spcBef>
                <a:spcPct val="0"/>
              </a:spcBef>
            </a:pPr>
            <a:endParaRPr lang="en-US" smtClean="0">
              <a:latin typeface="Arial" charset="0"/>
            </a:endParaRPr>
          </a:p>
          <a:p>
            <a:pPr algn="just" eaLnBrk="1" hangingPunct="1">
              <a:spcBef>
                <a:spcPct val="0"/>
              </a:spcBef>
            </a:pPr>
            <a:r>
              <a:rPr lang="en-US" smtClean="0">
                <a:latin typeface="Arial" charset="0"/>
              </a:rPr>
              <a:t>The project and its partners analyzed data with the Asian Epidemic Model and the GOALS model. They determined the responses and resources that would be needed to implement the responses and finally, they communicated these data to stakeholders.  </a:t>
            </a:r>
          </a:p>
          <a:p>
            <a:pPr algn="just" eaLnBrk="1" hangingPunct="1">
              <a:spcBef>
                <a:spcPct val="0"/>
              </a:spcBef>
            </a:pPr>
            <a:endParaRPr lang="en-US" smtClean="0">
              <a:latin typeface="Arial" charset="0"/>
            </a:endParaRPr>
          </a:p>
          <a:p>
            <a:pPr algn="just" eaLnBrk="1" hangingPunct="1">
              <a:spcBef>
                <a:spcPct val="0"/>
              </a:spcBef>
            </a:pPr>
            <a:r>
              <a:rPr lang="en-US" smtClean="0">
                <a:latin typeface="Arial" charset="0"/>
              </a:rPr>
              <a:t>As a result of these efforts, Thailand successfully emphasized the prevention agenda in the national strategic plan and developed a “UA Operational plan.” </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Slide Image Placeholder 1"/>
          <p:cNvSpPr>
            <a:spLocks noGrp="1" noRot="1" noChangeAspect="1" noTextEdit="1"/>
          </p:cNvSpPr>
          <p:nvPr>
            <p:ph type="sldImg"/>
          </p:nvPr>
        </p:nvSpPr>
        <p:spPr bwMode="auto">
          <a:noFill/>
          <a:ln>
            <a:solidFill>
              <a:srgbClr val="000000"/>
            </a:solidFill>
            <a:miter lim="800000"/>
            <a:headEnd/>
            <a:tailEnd/>
          </a:ln>
        </p:spPr>
      </p:sp>
      <p:sp>
        <p:nvSpPr>
          <p:cNvPr id="6144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a:p>
            <a:pPr eaLnBrk="1" hangingPunct="1">
              <a:spcBef>
                <a:spcPct val="0"/>
              </a:spcBef>
            </a:pPr>
            <a:r>
              <a:rPr lang="en-US" smtClean="0"/>
              <a:t>Collaborating with AIDSRelief on trainings, etc., and they informed us that…</a:t>
            </a:r>
          </a:p>
        </p:txBody>
      </p:sp>
      <p:sp>
        <p:nvSpPr>
          <p:cNvPr id="6144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B3AA49E-CCAC-4751-A7E8-FBA69F3B8D4A}" type="slidenum">
              <a:rPr lang="en-US" smtClean="0">
                <a:latin typeface="Arial" charset="0"/>
              </a:rPr>
              <a:pPr fontAlgn="base">
                <a:spcBef>
                  <a:spcPct val="0"/>
                </a:spcBef>
                <a:spcAft>
                  <a:spcPct val="0"/>
                </a:spcAft>
              </a:pPr>
              <a:t>21</a:t>
            </a:fld>
            <a:endParaRPr lang="en-US" smtClean="0">
              <a:latin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uk-UA" dirty="0"/>
          </a:p>
        </p:txBody>
      </p:sp>
      <p:sp>
        <p:nvSpPr>
          <p:cNvPr id="4" name="Номер слайда 3"/>
          <p:cNvSpPr>
            <a:spLocks noGrp="1"/>
          </p:cNvSpPr>
          <p:nvPr>
            <p:ph type="sldNum" sz="quarter" idx="10"/>
          </p:nvPr>
        </p:nvSpPr>
        <p:spPr/>
        <p:txBody>
          <a:bodyPr/>
          <a:lstStyle/>
          <a:p>
            <a:pPr>
              <a:defRPr/>
            </a:pPr>
            <a:fld id="{6E7A8BF5-CF67-4BBA-9130-229FBAA98CD5}" type="slidenum">
              <a:rPr lang="en-US" smtClean="0"/>
              <a:pPr>
                <a:defRPr/>
              </a:pPr>
              <a:t>22</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Slide Image Placeholder 1"/>
          <p:cNvSpPr>
            <a:spLocks noGrp="1" noRot="1" noChangeAspect="1" noTextEdit="1"/>
          </p:cNvSpPr>
          <p:nvPr>
            <p:ph type="sldImg"/>
          </p:nvPr>
        </p:nvSpPr>
        <p:spPr bwMode="auto">
          <a:noFill/>
          <a:ln>
            <a:solidFill>
              <a:srgbClr val="000000"/>
            </a:solidFill>
            <a:miter lim="800000"/>
            <a:headEnd/>
            <a:tailEnd/>
          </a:ln>
        </p:spPr>
      </p:sp>
      <p:sp>
        <p:nvSpPr>
          <p:cNvPr id="6451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6451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3B77695B-7526-470B-BB48-8B64B906B166}" type="slidenum">
              <a:rPr lang="en-US" smtClean="0">
                <a:latin typeface="Arial" charset="0"/>
              </a:rPr>
              <a:pPr fontAlgn="base">
                <a:spcBef>
                  <a:spcPct val="0"/>
                </a:spcBef>
                <a:spcAft>
                  <a:spcPct val="0"/>
                </a:spcAft>
              </a:pPr>
              <a:t>23</a:t>
            </a:fld>
            <a:endParaRPr lang="en-US" smtClean="0">
              <a:latin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Slide Image Placeholder 1"/>
          <p:cNvSpPr>
            <a:spLocks noGrp="1" noRot="1" noChangeAspect="1" noTextEdit="1"/>
          </p:cNvSpPr>
          <p:nvPr>
            <p:ph type="sldImg"/>
          </p:nvPr>
        </p:nvSpPr>
        <p:spPr bwMode="auto">
          <a:noFill/>
          <a:ln>
            <a:solidFill>
              <a:srgbClr val="000000"/>
            </a:solidFill>
            <a:miter lim="800000"/>
            <a:headEnd/>
            <a:tailEnd/>
          </a:ln>
        </p:spPr>
      </p:sp>
      <p:sp>
        <p:nvSpPr>
          <p:cNvPr id="6656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t>Note curricula that exist around these topics</a:t>
            </a:r>
          </a:p>
          <a:p>
            <a:pPr eaLnBrk="1" hangingPunct="1">
              <a:spcBef>
                <a:spcPct val="0"/>
              </a:spcBef>
            </a:pPr>
            <a:endParaRPr lang="en-US" dirty="0" smtClean="0"/>
          </a:p>
          <a:p>
            <a:pPr eaLnBrk="1" hangingPunct="1">
              <a:spcBef>
                <a:spcPct val="0"/>
              </a:spcBef>
            </a:pPr>
            <a:r>
              <a:rPr lang="en-US" dirty="0" smtClean="0"/>
              <a:t>Packaging and refining </a:t>
            </a:r>
          </a:p>
        </p:txBody>
      </p:sp>
      <p:sp>
        <p:nvSpPr>
          <p:cNvPr id="6656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01C1EC8-AC0B-4231-BD08-4B1678A5E8FF}" type="slidenum">
              <a:rPr lang="en-US" smtClean="0">
                <a:latin typeface="Arial" charset="0"/>
              </a:rPr>
              <a:pPr fontAlgn="base">
                <a:spcBef>
                  <a:spcPct val="0"/>
                </a:spcBef>
                <a:spcAft>
                  <a:spcPct val="0"/>
                </a:spcAft>
              </a:pPr>
              <a:t>24</a:t>
            </a:fld>
            <a:endParaRPr lang="en-US" smtClean="0">
              <a:latin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p:cNvSpPr>
            <a:spLocks noGrp="1" noRot="1" noChangeAspect="1" noTextEdit="1"/>
          </p:cNvSpPr>
          <p:nvPr>
            <p:ph type="sldImg"/>
          </p:nvPr>
        </p:nvSpPr>
        <p:spPr bwMode="auto">
          <a:noFill/>
          <a:ln>
            <a:solidFill>
              <a:srgbClr val="000000"/>
            </a:solidFill>
            <a:miter lim="800000"/>
            <a:headEnd/>
            <a:tailEnd/>
          </a:ln>
        </p:spPr>
      </p:sp>
      <p:sp>
        <p:nvSpPr>
          <p:cNvPr id="6861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68611"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0A54119-AC19-48C5-8A4B-48ED2474C45E}" type="slidenum">
              <a:rPr lang="en-US" smtClean="0">
                <a:latin typeface="Arial" charset="0"/>
              </a:rPr>
              <a:pPr fontAlgn="base">
                <a:spcBef>
                  <a:spcPct val="0"/>
                </a:spcBef>
                <a:spcAft>
                  <a:spcPct val="0"/>
                </a:spcAft>
              </a:pPr>
              <a:t>25</a:t>
            </a:fld>
            <a:endParaRPr lang="en-US" smtClean="0">
              <a:latin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Slide Image Placeholder 1"/>
          <p:cNvSpPr>
            <a:spLocks noGrp="1" noRot="1" noChangeAspect="1" noTextEdit="1"/>
          </p:cNvSpPr>
          <p:nvPr>
            <p:ph type="sldImg"/>
          </p:nvPr>
        </p:nvSpPr>
        <p:spPr bwMode="auto">
          <a:noFill/>
          <a:ln>
            <a:solidFill>
              <a:srgbClr val="000000"/>
            </a:solidFill>
            <a:miter lim="800000"/>
            <a:headEnd/>
            <a:tailEnd/>
          </a:ln>
        </p:spPr>
      </p:sp>
      <p:sp>
        <p:nvSpPr>
          <p:cNvPr id="706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z="1100" dirty="0" smtClean="0"/>
              <a:t>Total - 21 respondents out of 35 trained</a:t>
            </a:r>
            <a:r>
              <a:rPr lang="en-US" sz="1100" b="1" dirty="0" smtClean="0"/>
              <a:t> (60% response rate)</a:t>
            </a:r>
            <a:endParaRPr lang="en-US" sz="1100" dirty="0" smtClean="0"/>
          </a:p>
          <a:p>
            <a:pPr eaLnBrk="1" hangingPunct="1">
              <a:spcBef>
                <a:spcPct val="0"/>
              </a:spcBef>
            </a:pPr>
            <a:r>
              <a:rPr lang="en-US" sz="1100" b="1" dirty="0" smtClean="0"/>
              <a:t>1) Question:</a:t>
            </a:r>
            <a:r>
              <a:rPr lang="en-US" sz="1100" dirty="0" smtClean="0"/>
              <a:t> Since attending the workshop, are you familiar with any instances of staff at your LPTF using information provided to them through the monthly reports or other information requests?</a:t>
            </a:r>
          </a:p>
          <a:p>
            <a:pPr eaLnBrk="1" hangingPunct="1">
              <a:spcBef>
                <a:spcPct val="0"/>
              </a:spcBef>
            </a:pPr>
            <a:r>
              <a:rPr lang="en-US" sz="1100" dirty="0" smtClean="0"/>
              <a:t>85% or 17 out of 20 said yes</a:t>
            </a:r>
          </a:p>
          <a:p>
            <a:pPr eaLnBrk="1" hangingPunct="1">
              <a:spcBef>
                <a:spcPct val="0"/>
              </a:spcBef>
            </a:pPr>
            <a:r>
              <a:rPr lang="en-US" sz="1100" b="1" dirty="0" smtClean="0"/>
              <a:t>2) Question:</a:t>
            </a:r>
            <a:r>
              <a:rPr lang="en-US" sz="1100" dirty="0" smtClean="0"/>
              <a:t> As a result of your participation in the M&amp;E Forum Data Use Training workshop, have you been able to explain to the LPTF staff the meaning of indicators and their relevance to the delivery of services?</a:t>
            </a:r>
          </a:p>
          <a:p>
            <a:pPr eaLnBrk="1" hangingPunct="1">
              <a:spcBef>
                <a:spcPct val="0"/>
              </a:spcBef>
            </a:pPr>
            <a:r>
              <a:rPr lang="en-US" sz="1100" dirty="0" smtClean="0"/>
              <a:t>20 out of 21 said yes (95%)</a:t>
            </a:r>
          </a:p>
          <a:p>
            <a:pPr eaLnBrk="1" hangingPunct="1">
              <a:spcBef>
                <a:spcPct val="0"/>
              </a:spcBef>
            </a:pPr>
            <a:r>
              <a:rPr lang="en-US" sz="1100" b="1" dirty="0" smtClean="0"/>
              <a:t>3) Question part a: </a:t>
            </a:r>
            <a:r>
              <a:rPr lang="en-US" sz="1100" dirty="0" smtClean="0"/>
              <a:t>As a result of your participation in the M&amp;E Forum Data Use Training workshop, have you been able to identify barriers to data use in your LPTF?</a:t>
            </a:r>
          </a:p>
          <a:p>
            <a:pPr eaLnBrk="1" hangingPunct="1">
              <a:spcBef>
                <a:spcPct val="0"/>
              </a:spcBef>
            </a:pPr>
            <a:r>
              <a:rPr lang="en-US" sz="1100" dirty="0" smtClean="0"/>
              <a:t>17 out of 21 identified barriers (81%)</a:t>
            </a:r>
          </a:p>
          <a:p>
            <a:pPr eaLnBrk="1" hangingPunct="1">
              <a:spcBef>
                <a:spcPct val="0"/>
              </a:spcBef>
            </a:pPr>
            <a:r>
              <a:rPr lang="en-US" sz="1100" b="1" dirty="0" smtClean="0"/>
              <a:t>Question part b:</a:t>
            </a:r>
            <a:r>
              <a:rPr lang="en-US" sz="1100" dirty="0" smtClean="0"/>
              <a:t> If yes, were you able to identify solutions to overcome the barriers to data use?</a:t>
            </a:r>
          </a:p>
          <a:p>
            <a:pPr eaLnBrk="1" hangingPunct="1">
              <a:spcBef>
                <a:spcPct val="0"/>
              </a:spcBef>
            </a:pPr>
            <a:r>
              <a:rPr lang="en-US" sz="1100" dirty="0" smtClean="0"/>
              <a:t>14 out of 17 identified solutions (82%)</a:t>
            </a:r>
          </a:p>
          <a:p>
            <a:pPr eaLnBrk="1" hangingPunct="1">
              <a:spcBef>
                <a:spcPct val="0"/>
              </a:spcBef>
            </a:pPr>
            <a:r>
              <a:rPr lang="en-US" sz="1100" b="1" dirty="0" smtClean="0"/>
              <a:t>Question part c: </a:t>
            </a:r>
            <a:r>
              <a:rPr lang="en-US" sz="1100" dirty="0" smtClean="0"/>
              <a:t>If yes, were you able to implement solutions to overcome the barriers to data use in your LPTF?</a:t>
            </a:r>
          </a:p>
          <a:p>
            <a:pPr eaLnBrk="1" hangingPunct="1">
              <a:spcBef>
                <a:spcPct val="0"/>
              </a:spcBef>
            </a:pPr>
            <a:r>
              <a:rPr lang="en-US" sz="1100" dirty="0" smtClean="0"/>
              <a:t>12 out of 14 implemented solutions (86%)</a:t>
            </a:r>
          </a:p>
          <a:p>
            <a:pPr eaLnBrk="1" hangingPunct="1">
              <a:spcBef>
                <a:spcPct val="0"/>
              </a:spcBef>
            </a:pPr>
            <a:r>
              <a:rPr lang="en-US" sz="1100" b="1" dirty="0" smtClean="0"/>
              <a:t>4) Question:</a:t>
            </a:r>
            <a:r>
              <a:rPr lang="en-US" sz="1100" dirty="0" smtClean="0"/>
              <a:t> As a result of your participation in the M&amp;E Forum Data Use Training workshop, have you assisted decision makers with data interpretation?</a:t>
            </a:r>
          </a:p>
          <a:p>
            <a:pPr eaLnBrk="1" hangingPunct="1">
              <a:spcBef>
                <a:spcPct val="0"/>
              </a:spcBef>
            </a:pPr>
            <a:r>
              <a:rPr lang="en-US" sz="1100" dirty="0" smtClean="0"/>
              <a:t>16 out of 21 (76%) said yes</a:t>
            </a:r>
          </a:p>
          <a:p>
            <a:pPr eaLnBrk="1" hangingPunct="1">
              <a:spcBef>
                <a:spcPct val="0"/>
              </a:spcBef>
            </a:pPr>
            <a:r>
              <a:rPr lang="en-US" sz="1100" dirty="0" smtClean="0"/>
              <a:t>5) Question: As a result of your participation in the M&amp;E Forum Data Use Training workshop, have you presented information in different ways (graphically, etc.)?</a:t>
            </a:r>
          </a:p>
          <a:p>
            <a:pPr eaLnBrk="1" hangingPunct="1">
              <a:spcBef>
                <a:spcPct val="0"/>
              </a:spcBef>
            </a:pPr>
            <a:r>
              <a:rPr lang="en-US" sz="1100" dirty="0" smtClean="0"/>
              <a:t>11 out of 20 said yes (55%)</a:t>
            </a:r>
          </a:p>
          <a:p>
            <a:pPr eaLnBrk="1" hangingPunct="1">
              <a:spcBef>
                <a:spcPct val="0"/>
              </a:spcBef>
            </a:pPr>
            <a:endParaRPr lang="en-US" dirty="0" smtClean="0"/>
          </a:p>
        </p:txBody>
      </p:sp>
      <p:sp>
        <p:nvSpPr>
          <p:cNvPr id="70659"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C48C74B-534A-4773-8083-594342FC00A8}" type="slidenum">
              <a:rPr lang="en-US" smtClean="0">
                <a:latin typeface="Arial" charset="0"/>
              </a:rPr>
              <a:pPr fontAlgn="base">
                <a:spcBef>
                  <a:spcPct val="0"/>
                </a:spcBef>
                <a:spcAft>
                  <a:spcPct val="0"/>
                </a:spcAft>
              </a:pPr>
              <a:t>26</a:t>
            </a:fld>
            <a:endParaRPr lang="en-US" smtClean="0">
              <a:latin typeface="Arial"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Slide Image Placeholder 1"/>
          <p:cNvSpPr>
            <a:spLocks noGrp="1" noRot="1" noChangeAspect="1" noTextEdit="1"/>
          </p:cNvSpPr>
          <p:nvPr>
            <p:ph type="sldImg"/>
          </p:nvPr>
        </p:nvSpPr>
        <p:spPr bwMode="auto">
          <a:noFill/>
          <a:ln>
            <a:solidFill>
              <a:srgbClr val="000000"/>
            </a:solidFill>
            <a:miter lim="800000"/>
            <a:headEnd/>
            <a:tailEnd/>
          </a:ln>
        </p:spPr>
      </p:sp>
      <p:sp>
        <p:nvSpPr>
          <p:cNvPr id="7270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72707"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AD00A14-0347-491F-8150-FF129EC806F8}" type="slidenum">
              <a:rPr lang="en-US" smtClean="0">
                <a:latin typeface="Arial" charset="0"/>
              </a:rPr>
              <a:pPr fontAlgn="base">
                <a:spcBef>
                  <a:spcPct val="0"/>
                </a:spcBef>
                <a:spcAft>
                  <a:spcPct val="0"/>
                </a:spcAft>
              </a:pPr>
              <a:t>27</a:t>
            </a:fld>
            <a:endParaRPr lang="en-US" smtClean="0">
              <a:latin typeface="Arial"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Slide Image Placeholder 1"/>
          <p:cNvSpPr>
            <a:spLocks noGrp="1" noRot="1" noChangeAspect="1" noTextEdit="1"/>
          </p:cNvSpPr>
          <p:nvPr>
            <p:ph type="sldImg"/>
          </p:nvPr>
        </p:nvSpPr>
        <p:spPr bwMode="auto">
          <a:noFill/>
          <a:ln>
            <a:solidFill>
              <a:srgbClr val="000000"/>
            </a:solidFill>
            <a:miter lim="800000"/>
            <a:headEnd/>
            <a:tailEnd/>
          </a:ln>
        </p:spPr>
      </p:sp>
      <p:sp>
        <p:nvSpPr>
          <p:cNvPr id="7475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Arial" charset="0"/>
              </a:rPr>
              <a:t>In summary:</a:t>
            </a:r>
          </a:p>
          <a:p>
            <a:pPr eaLnBrk="1" hangingPunct="1">
              <a:spcBef>
                <a:spcPct val="0"/>
              </a:spcBef>
            </a:pPr>
            <a:endParaRPr lang="en-US" smtClean="0">
              <a:latin typeface="Arial" charset="0"/>
            </a:endParaRPr>
          </a:p>
          <a:p>
            <a:pPr eaLnBrk="1" hangingPunct="1">
              <a:spcBef>
                <a:spcPct val="0"/>
              </a:spcBef>
            </a:pPr>
            <a:r>
              <a:rPr lang="en-US" i="1" smtClean="0">
                <a:latin typeface="Arial" charset="0"/>
              </a:rPr>
              <a:t>NOTE to facilitator</a:t>
            </a:r>
            <a:r>
              <a:rPr lang="en-US" smtClean="0">
                <a:latin typeface="Arial" charset="0"/>
              </a:rPr>
              <a:t>: Read slide.</a:t>
            </a:r>
          </a:p>
          <a:p>
            <a:pPr eaLnBrk="1" hangingPunct="1">
              <a:spcBef>
                <a:spcPct val="0"/>
              </a:spcBef>
            </a:pPr>
            <a:endParaRPr lang="en-US" smtClean="0">
              <a:latin typeface="Arial" charset="0"/>
            </a:endParaRPr>
          </a:p>
        </p:txBody>
      </p:sp>
      <p:sp>
        <p:nvSpPr>
          <p:cNvPr id="74755"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0947D84-C55F-437C-9C91-1FAF70613709}" type="slidenum">
              <a:rPr lang="en-US" smtClean="0">
                <a:latin typeface="Arial" charset="0"/>
              </a:rPr>
              <a:pPr fontAlgn="base">
                <a:spcBef>
                  <a:spcPct val="0"/>
                </a:spcBef>
                <a:spcAft>
                  <a:spcPct val="0"/>
                </a:spcAft>
              </a:pPr>
              <a:t>28</a:t>
            </a:fld>
            <a:endParaRPr lang="en-US" smtClean="0">
              <a:latin typeface="Arial"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Slide Image Placeholder 1"/>
          <p:cNvSpPr>
            <a:spLocks noGrp="1" noRot="1" noChangeAspect="1"/>
          </p:cNvSpPr>
          <p:nvPr>
            <p:ph type="sldImg"/>
          </p:nvPr>
        </p:nvSpPr>
        <p:spPr bwMode="auto">
          <a:noFill/>
          <a:ln>
            <a:solidFill>
              <a:srgbClr val="000000"/>
            </a:solidFill>
            <a:miter lim="800000"/>
            <a:headEnd/>
            <a:tailEnd/>
          </a:ln>
        </p:spPr>
      </p:sp>
      <p:sp>
        <p:nvSpPr>
          <p:cNvPr id="7680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Finally, please consider joining Data Use Net, a community of practice for professionals interested in increasing their demand for and use of data in decision making. </a:t>
            </a:r>
          </a:p>
        </p:txBody>
      </p:sp>
      <p:sp>
        <p:nvSpPr>
          <p:cNvPr id="76803"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DA1A602-304C-4573-98CE-1C6DB97404D7}" type="slidenum">
              <a:rPr lang="en-US"/>
              <a:pPr fontAlgn="base">
                <a:spcBef>
                  <a:spcPct val="0"/>
                </a:spcBef>
                <a:spcAft>
                  <a:spcPct val="0"/>
                </a:spcAft>
                <a:defRPr/>
              </a:pPr>
              <a:t>29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4724400"/>
            <a:ext cx="9144000" cy="2133600"/>
          </a:xfrm>
          <a:prstGeom prst="rect">
            <a:avLst/>
          </a:prstGeom>
          <a:solidFill>
            <a:schemeClr val="tx1"/>
          </a:solidFill>
          <a:ln w="9525">
            <a:solidFill>
              <a:schemeClr val="tx1"/>
            </a:solidFill>
            <a:miter lim="800000"/>
            <a:headEnd/>
            <a:tailEnd/>
          </a:ln>
        </p:spPr>
        <p:txBody>
          <a:bodyPr wrap="none" anchor="ctr"/>
          <a:lstStyle/>
          <a:p>
            <a:endParaRPr lang="en-US"/>
          </a:p>
        </p:txBody>
      </p:sp>
      <p:pic>
        <p:nvPicPr>
          <p:cNvPr id="5" name="Picture 5" descr="Vertical_RGB_6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00325" y="5010150"/>
            <a:ext cx="16732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descr="logo_200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10125" y="5010150"/>
            <a:ext cx="14478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4" name="Rectangle 8"/>
          <p:cNvSpPr>
            <a:spLocks noGrp="1" noChangeArrowheads="1"/>
          </p:cNvSpPr>
          <p:nvPr>
            <p:ph type="ctrTitle" sz="quarter"/>
          </p:nvPr>
        </p:nvSpPr>
        <p:spPr>
          <a:xfrm>
            <a:off x="685800" y="549275"/>
            <a:ext cx="7772400" cy="2184400"/>
          </a:xfrm>
        </p:spPr>
        <p:txBody>
          <a:bodyPr/>
          <a:lstStyle>
            <a:lvl1pPr algn="ctr">
              <a:defRPr sz="4000"/>
            </a:lvl1pPr>
          </a:lstStyle>
          <a:p>
            <a:r>
              <a:rPr lang="en-US" smtClean="0"/>
              <a:t>Click to edit Master title style</a:t>
            </a:r>
            <a:endParaRPr lang="en-US"/>
          </a:p>
        </p:txBody>
      </p:sp>
      <p:sp>
        <p:nvSpPr>
          <p:cNvPr id="4105" name="Rectangle 9"/>
          <p:cNvSpPr>
            <a:spLocks noGrp="1" noChangeArrowheads="1"/>
          </p:cNvSpPr>
          <p:nvPr>
            <p:ph type="subTitle" sz="quarter" idx="1"/>
          </p:nvPr>
        </p:nvSpPr>
        <p:spPr>
          <a:xfrm>
            <a:off x="1371600" y="3076575"/>
            <a:ext cx="6400800" cy="1752600"/>
          </a:xfrm>
        </p:spPr>
        <p:txBody>
          <a:bodyPr/>
          <a:lstStyle>
            <a:lvl1pPr marL="0" indent="0" algn="ctr">
              <a:spcBef>
                <a:spcPct val="0"/>
              </a:spcBef>
              <a:spcAft>
                <a:spcPct val="0"/>
              </a:spcAft>
              <a:buClrTx/>
              <a:buFontTx/>
              <a:buNone/>
              <a:defRPr sz="2400"/>
            </a:lvl1pPr>
          </a:lstStyle>
          <a:p>
            <a:r>
              <a:rPr lang="en-US" smtClean="0"/>
              <a:t>Click to edit Master subtitle style</a:t>
            </a:r>
            <a:endParaRPr lang="en-US"/>
          </a:p>
        </p:txBody>
      </p:sp>
    </p:spTree>
    <p:extLst>
      <p:ext uri="{BB962C8B-B14F-4D97-AF65-F5344CB8AC3E}">
        <p14:creationId xmlns:p14="http://schemas.microsoft.com/office/powerpoint/2010/main" val="2629250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CE3E8111-EF5A-49B4-8841-256C044EDBBF}"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71229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a:ln/>
        </p:spPr>
        <p:txBody>
          <a:bodyPr/>
          <a:lstStyle>
            <a:lvl1pPr>
              <a:defRPr/>
            </a:lvl1pPr>
          </a:lstStyle>
          <a:p>
            <a:pPr>
              <a:defRPr/>
            </a:pPr>
            <a:fld id="{8D24DDD1-9A55-48C5-AAEB-961AE07965B0}"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207662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23925" y="1600200"/>
            <a:ext cx="3805238"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81563" y="1600200"/>
            <a:ext cx="3805237"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0"/>
          </p:nvPr>
        </p:nvSpPr>
        <p:spPr>
          <a:ln/>
        </p:spPr>
        <p:txBody>
          <a:bodyPr/>
          <a:lstStyle>
            <a:lvl1pPr>
              <a:defRPr/>
            </a:lvl1pPr>
          </a:lstStyle>
          <a:p>
            <a:pPr>
              <a:defRPr/>
            </a:pPr>
            <a:fld id="{738F7B4D-E6E6-4FC6-AB52-EBE3C3CE08A6}"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639652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sldNum" sz="quarter" idx="10"/>
          </p:nvPr>
        </p:nvSpPr>
        <p:spPr>
          <a:ln/>
        </p:spPr>
        <p:txBody>
          <a:bodyPr/>
          <a:lstStyle>
            <a:lvl1pPr>
              <a:defRPr/>
            </a:lvl1pPr>
          </a:lstStyle>
          <a:p>
            <a:pPr>
              <a:defRPr/>
            </a:pPr>
            <a:fld id="{80EAE278-2940-443F-AE75-6C57985DE174}" type="slidenum">
              <a:rPr lang="en-US" smtClean="0"/>
              <a:pPr>
                <a:defRPr/>
              </a:pPr>
              <a:t>‹#›</a:t>
            </a:fld>
            <a:endParaRPr lang="en-US"/>
          </a:p>
        </p:txBody>
      </p:sp>
      <p:sp>
        <p:nvSpPr>
          <p:cNvPr id="8"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22006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sldNum" sz="quarter" idx="10"/>
          </p:nvPr>
        </p:nvSpPr>
        <p:spPr>
          <a:ln/>
        </p:spPr>
        <p:txBody>
          <a:bodyPr/>
          <a:lstStyle>
            <a:lvl1pPr>
              <a:defRPr/>
            </a:lvl1pPr>
          </a:lstStyle>
          <a:p>
            <a:pPr>
              <a:defRPr/>
            </a:pPr>
            <a:fld id="{9CC05624-E8F7-454D-A0A4-E877B6B93F42}" type="slidenum">
              <a:rPr lang="en-US" smtClean="0"/>
              <a:pPr>
                <a:defRPr/>
              </a:pPr>
              <a:t>‹#›</a:t>
            </a:fld>
            <a:endParaRPr lang="en-US"/>
          </a:p>
        </p:txBody>
      </p:sp>
      <p:sp>
        <p:nvSpPr>
          <p:cNvPr id="4"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1779661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4A7EDB60-45CC-41BE-8D69-E13CCB3E612A}" type="slidenum">
              <a:rPr lang="en-US" smtClean="0"/>
              <a:pPr>
                <a:defRPr/>
              </a:pPr>
              <a:t>‹#›</a:t>
            </a:fld>
            <a:endParaRPr lang="en-US"/>
          </a:p>
        </p:txBody>
      </p:sp>
      <p:sp>
        <p:nvSpPr>
          <p:cNvPr id="3"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47064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179603DE-69AD-482A-A2E4-4CCDC34BC762}"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224805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a:ln/>
        </p:spPr>
        <p:txBody>
          <a:bodyPr/>
          <a:lstStyle>
            <a:lvl1pPr>
              <a:defRPr/>
            </a:lvl1pPr>
          </a:lstStyle>
          <a:p>
            <a:pPr>
              <a:defRPr/>
            </a:pPr>
            <a:fld id="{BAEF7179-2BD1-4FE5-95EB-EA1159C5FA14}" type="slidenum">
              <a:rPr lang="en-US" smtClean="0"/>
              <a:pPr>
                <a:defRPr/>
              </a:pPr>
              <a:t>‹#›</a:t>
            </a:fld>
            <a:endParaRPr lang="en-US"/>
          </a:p>
        </p:txBody>
      </p:sp>
      <p:sp>
        <p:nvSpPr>
          <p:cNvPr id="6"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0344066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E3D562B9-6D84-4773-BB00-229398BA63AB}"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431649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6875" y="274638"/>
            <a:ext cx="1939925" cy="52879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23925" y="274638"/>
            <a:ext cx="5670550" cy="52879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sldNum" sz="quarter" idx="10"/>
          </p:nvPr>
        </p:nvSpPr>
        <p:spPr>
          <a:ln/>
        </p:spPr>
        <p:txBody>
          <a:bodyPr/>
          <a:lstStyle>
            <a:lvl1pPr>
              <a:defRPr/>
            </a:lvl1pPr>
          </a:lstStyle>
          <a:p>
            <a:pPr>
              <a:defRPr/>
            </a:pPr>
            <a:fld id="{1E3691A5-FD84-4E59-9509-311576EC9AEF}" type="slidenum">
              <a:rPr lang="en-US" smtClean="0"/>
              <a:pPr>
                <a:defRPr/>
              </a:pPr>
              <a:t>‹#›</a:t>
            </a:fld>
            <a:endParaRPr lang="en-US"/>
          </a:p>
        </p:txBody>
      </p:sp>
      <p:sp>
        <p:nvSpPr>
          <p:cNvPr id="5" name="Rectangle 7"/>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36817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23925" y="274638"/>
            <a:ext cx="7762875"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923925" y="1600200"/>
            <a:ext cx="7762875" cy="3962400"/>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Content Placeholder 2"/>
          <p:cNvSpPr>
            <a:spLocks noGrp="1"/>
          </p:cNvSpPr>
          <p:nvPr>
            <p:ph idx="12"/>
          </p:nvPr>
        </p:nvSpPr>
        <p:spPr>
          <a:xfrm>
            <a:off x="1076325" y="1752600"/>
            <a:ext cx="7762875" cy="39624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3"/>
          </p:nvPr>
        </p:nvSpPr>
        <p:spPr/>
        <p:txBody>
          <a:bodyPr/>
          <a:lstStyle>
            <a:lvl1pPr>
              <a:defRPr/>
            </a:lvl1pPr>
          </a:lstStyle>
          <a:p>
            <a:pPr>
              <a:defRPr/>
            </a:pPr>
            <a:fld id="{D8A012F3-1C49-460F-91D7-38F71BEAA0C4}" type="slidenum">
              <a:rPr lang="en-US"/>
              <a:pPr>
                <a:defRPr/>
              </a:pPr>
              <a:t>‹#›</a:t>
            </a:fld>
            <a:endParaRPr lang="en-US" dirty="0"/>
          </a:p>
        </p:txBody>
      </p:sp>
      <p:sp>
        <p:nvSpPr>
          <p:cNvPr id="7" name="Rectangle 7"/>
          <p:cNvSpPr>
            <a:spLocks noGrp="1" noChangeArrowheads="1"/>
          </p:cNvSpPr>
          <p:nvPr>
            <p:ph type="ftr" sz="quarter" idx="14"/>
          </p:nvPr>
        </p:nvSpPr>
        <p:spPr/>
        <p:txBody>
          <a:bodyPr/>
          <a:lstStyle>
            <a:lvl1pPr>
              <a:defRPr/>
            </a:lvl1pPr>
          </a:lstStyle>
          <a:p>
            <a:pPr>
              <a:defRPr/>
            </a:pP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23925" y="274638"/>
            <a:ext cx="7762875"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923925" y="1600200"/>
            <a:ext cx="7762875" cy="3962400"/>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Content Placeholder 2"/>
          <p:cNvSpPr>
            <a:spLocks noGrp="1"/>
          </p:cNvSpPr>
          <p:nvPr>
            <p:ph idx="12"/>
          </p:nvPr>
        </p:nvSpPr>
        <p:spPr>
          <a:xfrm>
            <a:off x="1076325" y="1752600"/>
            <a:ext cx="7762875" cy="39624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3"/>
          </p:nvPr>
        </p:nvSpPr>
        <p:spPr/>
        <p:txBody>
          <a:bodyPr/>
          <a:lstStyle>
            <a:lvl1pPr>
              <a:defRPr/>
            </a:lvl1pPr>
          </a:lstStyle>
          <a:p>
            <a:pPr>
              <a:defRPr/>
            </a:pPr>
            <a:fld id="{ED8CEE08-3994-438E-BB02-970A0E784F3F}" type="slidenum">
              <a:rPr lang="en-US"/>
              <a:pPr>
                <a:defRPr/>
              </a:pPr>
              <a:t>‹#›</a:t>
            </a:fld>
            <a:endParaRPr lang="en-US" dirty="0"/>
          </a:p>
        </p:txBody>
      </p:sp>
      <p:sp>
        <p:nvSpPr>
          <p:cNvPr id="7" name="Rectangle 7"/>
          <p:cNvSpPr>
            <a:spLocks noGrp="1" noChangeArrowheads="1"/>
          </p:cNvSpPr>
          <p:nvPr>
            <p:ph type="ftr" sz="quarter" idx="14"/>
          </p:nvPr>
        </p:nvSpPr>
        <p:spPr/>
        <p:txBody>
          <a:bodyPr/>
          <a:lstStyle>
            <a:lvl1pPr>
              <a:defRPr/>
            </a:lvl1pPr>
          </a:lstStyle>
          <a:p>
            <a:pPr>
              <a:defRPr/>
            </a:pP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23925" y="274638"/>
            <a:ext cx="7762875"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923925" y="1600200"/>
            <a:ext cx="7762875" cy="3962400"/>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Content Placeholder 2"/>
          <p:cNvSpPr>
            <a:spLocks noGrp="1"/>
          </p:cNvSpPr>
          <p:nvPr>
            <p:ph idx="12"/>
          </p:nvPr>
        </p:nvSpPr>
        <p:spPr>
          <a:xfrm>
            <a:off x="1076325" y="1752600"/>
            <a:ext cx="7762875" cy="39624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3"/>
          </p:nvPr>
        </p:nvSpPr>
        <p:spPr/>
        <p:txBody>
          <a:bodyPr/>
          <a:lstStyle>
            <a:lvl1pPr>
              <a:defRPr/>
            </a:lvl1pPr>
          </a:lstStyle>
          <a:p>
            <a:pPr>
              <a:defRPr/>
            </a:pPr>
            <a:fld id="{6EC93626-5C95-47CD-9CD1-68754519C3DE}" type="slidenum">
              <a:rPr lang="en-US"/>
              <a:pPr>
                <a:defRPr/>
              </a:pPr>
              <a:t>‹#›</a:t>
            </a:fld>
            <a:endParaRPr lang="en-US" dirty="0"/>
          </a:p>
        </p:txBody>
      </p:sp>
      <p:sp>
        <p:nvSpPr>
          <p:cNvPr id="7" name="Rectangle 7"/>
          <p:cNvSpPr>
            <a:spLocks noGrp="1" noChangeArrowheads="1"/>
          </p:cNvSpPr>
          <p:nvPr>
            <p:ph type="ftr" sz="quarter" idx="14"/>
          </p:nvPr>
        </p:nvSpPr>
        <p:spPr/>
        <p:txBody>
          <a:bodyPr/>
          <a:lstStyle>
            <a:lvl1pPr>
              <a:defRPr/>
            </a:lvl1pPr>
          </a:lstStyle>
          <a:p>
            <a:pPr>
              <a:defRPr/>
            </a:pPr>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23925" y="274638"/>
            <a:ext cx="7762875"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923925" y="1600200"/>
            <a:ext cx="7762875" cy="3962400"/>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Content Placeholder 2"/>
          <p:cNvSpPr>
            <a:spLocks noGrp="1"/>
          </p:cNvSpPr>
          <p:nvPr>
            <p:ph idx="12"/>
          </p:nvPr>
        </p:nvSpPr>
        <p:spPr>
          <a:xfrm>
            <a:off x="1076325" y="1752600"/>
            <a:ext cx="7762875" cy="39624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3"/>
          </p:nvPr>
        </p:nvSpPr>
        <p:spPr/>
        <p:txBody>
          <a:bodyPr/>
          <a:lstStyle>
            <a:lvl1pPr>
              <a:defRPr/>
            </a:lvl1pPr>
          </a:lstStyle>
          <a:p>
            <a:pPr>
              <a:defRPr/>
            </a:pPr>
            <a:fld id="{78189B51-3D3E-446B-B365-4A2BF4DF8E28}" type="slidenum">
              <a:rPr lang="en-US"/>
              <a:pPr>
                <a:defRPr/>
              </a:pPr>
              <a:t>‹#›</a:t>
            </a:fld>
            <a:endParaRPr lang="en-US" dirty="0"/>
          </a:p>
        </p:txBody>
      </p:sp>
      <p:sp>
        <p:nvSpPr>
          <p:cNvPr id="7" name="Rectangle 7"/>
          <p:cNvSpPr>
            <a:spLocks noGrp="1" noChangeArrowheads="1"/>
          </p:cNvSpPr>
          <p:nvPr>
            <p:ph type="ftr" sz="quarter" idx="14"/>
          </p:nvPr>
        </p:nvSpPr>
        <p:spPr/>
        <p:txBody>
          <a:bodyPr/>
          <a:lstStyle>
            <a:lvl1pPr>
              <a:defRPr/>
            </a:lvl1pPr>
          </a:lstStyle>
          <a:p>
            <a:pPr>
              <a:defRPr/>
            </a:pPr>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4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23925" y="274638"/>
            <a:ext cx="7762875"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923925" y="1600200"/>
            <a:ext cx="7762875" cy="3962400"/>
          </a:xfrm>
          <a:prstGeom prst="rect">
            <a:avLst/>
          </a:prstGeo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Content Placeholder 2"/>
          <p:cNvSpPr>
            <a:spLocks noGrp="1"/>
          </p:cNvSpPr>
          <p:nvPr>
            <p:ph idx="12"/>
          </p:nvPr>
        </p:nvSpPr>
        <p:spPr>
          <a:xfrm>
            <a:off x="1076325" y="1752600"/>
            <a:ext cx="7762875" cy="39624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sldNum" sz="quarter" idx="13"/>
          </p:nvPr>
        </p:nvSpPr>
        <p:spPr/>
        <p:txBody>
          <a:bodyPr/>
          <a:lstStyle>
            <a:lvl1pPr>
              <a:defRPr/>
            </a:lvl1pPr>
          </a:lstStyle>
          <a:p>
            <a:pPr>
              <a:defRPr/>
            </a:pPr>
            <a:fld id="{B5DAE7B4-4ECD-4557-AFE0-F65CCCEE61C1}" type="slidenum">
              <a:rPr lang="en-US"/>
              <a:pPr>
                <a:defRPr/>
              </a:pPr>
              <a:t>‹#›</a:t>
            </a:fld>
            <a:endParaRPr lang="en-US" dirty="0"/>
          </a:p>
        </p:txBody>
      </p:sp>
      <p:sp>
        <p:nvSpPr>
          <p:cNvPr id="7" name="Rectangle 7"/>
          <p:cNvSpPr>
            <a:spLocks noGrp="1" noChangeArrowheads="1"/>
          </p:cNvSpPr>
          <p:nvPr>
            <p:ph type="ftr" sz="quarter" idx="14"/>
          </p:nvPr>
        </p:nvSpPr>
        <p:spPr/>
        <p:txBody>
          <a:bodyPr/>
          <a:lstStyle>
            <a:lvl1pPr>
              <a:defRPr/>
            </a:lvl1pPr>
          </a:lstStyle>
          <a:p>
            <a:pPr>
              <a:defRPr/>
            </a:pPr>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23004791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735411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25214261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330211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224876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20112777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27277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45789088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8396123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347049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12517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133D8D"/>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5715000"/>
            <a:ext cx="9144000" cy="1143000"/>
          </a:xfrm>
          <a:prstGeom prst="rect">
            <a:avLst/>
          </a:prstGeom>
          <a:solidFill>
            <a:schemeClr val="tx1"/>
          </a:solidFill>
          <a:ln w="9525">
            <a:solidFill>
              <a:schemeClr val="tx1"/>
            </a:solidFill>
            <a:miter lim="800000"/>
            <a:headEnd/>
            <a:tailEnd/>
          </a:ln>
        </p:spPr>
        <p:txBody>
          <a:bodyPr wrap="none" anchor="ctr"/>
          <a:lstStyle/>
          <a:p>
            <a:endParaRPr lang="en-US"/>
          </a:p>
        </p:txBody>
      </p:sp>
      <p:sp>
        <p:nvSpPr>
          <p:cNvPr id="1027" name="Rectangle 3"/>
          <p:cNvSpPr>
            <a:spLocks noGrp="1" noChangeArrowheads="1"/>
          </p:cNvSpPr>
          <p:nvPr>
            <p:ph type="title"/>
          </p:nvPr>
        </p:nvSpPr>
        <p:spPr bwMode="auto">
          <a:xfrm>
            <a:off x="923925" y="274638"/>
            <a:ext cx="77628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smtClean="0"/>
          </a:p>
        </p:txBody>
      </p:sp>
      <p:sp>
        <p:nvSpPr>
          <p:cNvPr id="1028" name="Rectangle 4"/>
          <p:cNvSpPr>
            <a:spLocks noGrp="1" noChangeArrowheads="1"/>
          </p:cNvSpPr>
          <p:nvPr>
            <p:ph type="body" idx="1"/>
          </p:nvPr>
        </p:nvSpPr>
        <p:spPr bwMode="auto">
          <a:xfrm>
            <a:off x="923925" y="1600200"/>
            <a:ext cx="7762875"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smtClean="0"/>
          </a:p>
        </p:txBody>
      </p:sp>
      <p:sp>
        <p:nvSpPr>
          <p:cNvPr id="3077" name="Rectangle 5"/>
          <p:cNvSpPr>
            <a:spLocks noGrp="1" noChangeArrowheads="1"/>
          </p:cNvSpPr>
          <p:nvPr>
            <p:ph type="sldNum" sz="quarter" idx="4"/>
          </p:nvPr>
        </p:nvSpPr>
        <p:spPr bwMode="auto">
          <a:xfrm>
            <a:off x="228600" y="6124575"/>
            <a:ext cx="1066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b="1">
                <a:solidFill>
                  <a:srgbClr val="969696"/>
                </a:solidFill>
              </a:defRPr>
            </a:lvl1pPr>
          </a:lstStyle>
          <a:p>
            <a:pPr>
              <a:defRPr/>
            </a:pPr>
            <a:fld id="{4BA00857-23C0-4064-9280-4A7679A12E0B}" type="slidenum">
              <a:rPr lang="en-US" smtClean="0"/>
              <a:pPr>
                <a:defRPr/>
              </a:pPr>
              <a:t>‹#›</a:t>
            </a:fld>
            <a:endParaRPr lang="en-US"/>
          </a:p>
        </p:txBody>
      </p:sp>
      <p:sp>
        <p:nvSpPr>
          <p:cNvPr id="1030" name="Line 6"/>
          <p:cNvSpPr>
            <a:spLocks noChangeShapeType="1"/>
          </p:cNvSpPr>
          <p:nvPr/>
        </p:nvSpPr>
        <p:spPr bwMode="auto">
          <a:xfrm>
            <a:off x="1270000" y="6477000"/>
            <a:ext cx="7569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079" name="Rectangle 7"/>
          <p:cNvSpPr>
            <a:spLocks noGrp="1" noChangeArrowheads="1"/>
          </p:cNvSpPr>
          <p:nvPr>
            <p:ph type="ftr" sz="quarter" idx="3"/>
          </p:nvPr>
        </p:nvSpPr>
        <p:spPr bwMode="auto">
          <a:xfrm>
            <a:off x="685800" y="6096000"/>
            <a:ext cx="41910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1">
                <a:solidFill>
                  <a:srgbClr val="969696"/>
                </a:solidFill>
              </a:defRPr>
            </a:lvl1pPr>
          </a:lstStyle>
          <a:p>
            <a:pPr>
              <a:defRPr/>
            </a:pPr>
            <a:endParaRPr lang="en-US"/>
          </a:p>
        </p:txBody>
      </p:sp>
      <p:pic>
        <p:nvPicPr>
          <p:cNvPr id="1032" name="Picture 8" descr="Vertical_RGB_600"/>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6580188" y="5829300"/>
            <a:ext cx="11160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9" descr="logo_2004"/>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7950200" y="5829300"/>
            <a:ext cx="9652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dk2" tx1="lt1" bg2="dk1" tx2="lt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Lst>
  <p:hf hdr="0" ftr="0" dt="0"/>
  <p:txStyles>
    <p:titleStyle>
      <a:lvl1pPr algn="l" rtl="0" eaLnBrk="1" fontAlgn="base" hangingPunct="1">
        <a:spcBef>
          <a:spcPct val="0"/>
        </a:spcBef>
        <a:spcAft>
          <a:spcPct val="0"/>
        </a:spcAft>
        <a:defRPr sz="3600" b="1">
          <a:solidFill>
            <a:schemeClr val="tx1"/>
          </a:solidFill>
          <a:latin typeface="+mj-lt"/>
          <a:ea typeface="+mj-ea"/>
          <a:cs typeface="+mj-cs"/>
        </a:defRPr>
      </a:lvl1pPr>
      <a:lvl2pPr algn="l" rtl="0" eaLnBrk="1" fontAlgn="base" hangingPunct="1">
        <a:spcBef>
          <a:spcPct val="0"/>
        </a:spcBef>
        <a:spcAft>
          <a:spcPct val="0"/>
        </a:spcAft>
        <a:defRPr sz="3600" b="1">
          <a:solidFill>
            <a:schemeClr val="tx1"/>
          </a:solidFill>
          <a:latin typeface="Arial" charset="0"/>
        </a:defRPr>
      </a:lvl2pPr>
      <a:lvl3pPr algn="l" rtl="0" eaLnBrk="1" fontAlgn="base" hangingPunct="1">
        <a:spcBef>
          <a:spcPct val="0"/>
        </a:spcBef>
        <a:spcAft>
          <a:spcPct val="0"/>
        </a:spcAft>
        <a:defRPr sz="3600" b="1">
          <a:solidFill>
            <a:schemeClr val="tx1"/>
          </a:solidFill>
          <a:latin typeface="Arial" charset="0"/>
        </a:defRPr>
      </a:lvl3pPr>
      <a:lvl4pPr algn="l" rtl="0" eaLnBrk="1" fontAlgn="base" hangingPunct="1">
        <a:spcBef>
          <a:spcPct val="0"/>
        </a:spcBef>
        <a:spcAft>
          <a:spcPct val="0"/>
        </a:spcAft>
        <a:defRPr sz="3600" b="1">
          <a:solidFill>
            <a:schemeClr val="tx1"/>
          </a:solidFill>
          <a:latin typeface="Arial" charset="0"/>
        </a:defRPr>
      </a:lvl4pPr>
      <a:lvl5pPr algn="l" rtl="0" eaLnBrk="1" fontAlgn="base" hangingPunct="1">
        <a:spcBef>
          <a:spcPct val="0"/>
        </a:spcBef>
        <a:spcAft>
          <a:spcPct val="0"/>
        </a:spcAft>
        <a:defRPr sz="3600" b="1">
          <a:solidFill>
            <a:schemeClr val="tx1"/>
          </a:solidFill>
          <a:latin typeface="Arial" charset="0"/>
        </a:defRPr>
      </a:lvl5pPr>
      <a:lvl6pPr marL="457200" algn="l" rtl="0" eaLnBrk="1" fontAlgn="base" hangingPunct="1">
        <a:spcBef>
          <a:spcPct val="0"/>
        </a:spcBef>
        <a:spcAft>
          <a:spcPct val="0"/>
        </a:spcAft>
        <a:defRPr sz="3600" b="1">
          <a:solidFill>
            <a:schemeClr val="tx1"/>
          </a:solidFill>
          <a:latin typeface="Arial" charset="0"/>
        </a:defRPr>
      </a:lvl6pPr>
      <a:lvl7pPr marL="914400" algn="l" rtl="0" eaLnBrk="1" fontAlgn="base" hangingPunct="1">
        <a:spcBef>
          <a:spcPct val="0"/>
        </a:spcBef>
        <a:spcAft>
          <a:spcPct val="0"/>
        </a:spcAft>
        <a:defRPr sz="3600" b="1">
          <a:solidFill>
            <a:schemeClr val="tx1"/>
          </a:solidFill>
          <a:latin typeface="Arial" charset="0"/>
        </a:defRPr>
      </a:lvl7pPr>
      <a:lvl8pPr marL="1371600" algn="l" rtl="0" eaLnBrk="1" fontAlgn="base" hangingPunct="1">
        <a:spcBef>
          <a:spcPct val="0"/>
        </a:spcBef>
        <a:spcAft>
          <a:spcPct val="0"/>
        </a:spcAft>
        <a:defRPr sz="3600" b="1">
          <a:solidFill>
            <a:schemeClr val="tx1"/>
          </a:solidFill>
          <a:latin typeface="Arial" charset="0"/>
        </a:defRPr>
      </a:lvl8pPr>
      <a:lvl9pPr marL="1828800" algn="l" rtl="0" eaLnBrk="1" fontAlgn="base" hangingPunct="1">
        <a:spcBef>
          <a:spcPct val="0"/>
        </a:spcBef>
        <a:spcAft>
          <a:spcPct val="0"/>
        </a:spcAft>
        <a:defRPr sz="3600" b="1">
          <a:solidFill>
            <a:schemeClr val="tx1"/>
          </a:solidFill>
          <a:latin typeface="Arial" charset="0"/>
        </a:defRPr>
      </a:lvl9pPr>
    </p:titleStyle>
    <p:bodyStyle>
      <a:lvl1pPr marL="342900" indent="-342900" algn="l" rtl="0" eaLnBrk="1" fontAlgn="base" hangingPunct="1">
        <a:spcBef>
          <a:spcPct val="20000"/>
        </a:spcBef>
        <a:spcAft>
          <a:spcPct val="20000"/>
        </a:spcAft>
        <a:buClr>
          <a:schemeClr val="hlink"/>
        </a:buClr>
        <a:buFont typeface="Wingdings" pitchFamily="2" charset="2"/>
        <a:buChar char="§"/>
        <a:defRPr sz="2600">
          <a:solidFill>
            <a:schemeClr val="tx1"/>
          </a:solidFill>
          <a:latin typeface="+mn-lt"/>
          <a:ea typeface="+mn-ea"/>
          <a:cs typeface="+mn-cs"/>
        </a:defRPr>
      </a:lvl1pPr>
      <a:lvl2pPr marL="742950" indent="-285750" algn="l" rtl="0" eaLnBrk="1" fontAlgn="base" hangingPunct="1">
        <a:spcBef>
          <a:spcPct val="20000"/>
        </a:spcBef>
        <a:spcAft>
          <a:spcPct val="20000"/>
        </a:spcAft>
        <a:buClr>
          <a:schemeClr val="hlink"/>
        </a:buClr>
        <a:buFont typeface="Wingdings" pitchFamily="2" charset="2"/>
        <a:buChar char="§"/>
        <a:defRPr sz="2400">
          <a:solidFill>
            <a:schemeClr val="tx1"/>
          </a:solidFill>
          <a:latin typeface="+mn-lt"/>
        </a:defRPr>
      </a:lvl2pPr>
      <a:lvl3pPr marL="1143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3pPr>
      <a:lvl4pPr marL="1600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4pPr>
      <a:lvl5pPr marL="20574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5pPr>
      <a:lvl6pPr marL="25146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6pPr>
      <a:lvl7pPr marL="29718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7pPr>
      <a:lvl8pPr marL="34290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8pPr>
      <a:lvl9pPr marL="3886200" indent="-228600" algn="l" rtl="0" eaLnBrk="1" fontAlgn="base" hangingPunct="1">
        <a:spcBef>
          <a:spcPct val="20000"/>
        </a:spcBef>
        <a:spcAft>
          <a:spcPct val="20000"/>
        </a:spcAft>
        <a:buClr>
          <a:schemeClr val="hlink"/>
        </a:buClr>
        <a:buFont typeface="Wingdings" pitchFamily="2" charset="2"/>
        <a:buChar char="§"/>
        <a:defRPr sz="2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sz="quarter"/>
          </p:nvPr>
        </p:nvSpPr>
        <p:spPr>
          <a:xfrm>
            <a:off x="1" y="301625"/>
            <a:ext cx="8839200" cy="2184400"/>
          </a:xfrm>
        </p:spPr>
        <p:txBody>
          <a:bodyPr/>
          <a:lstStyle/>
          <a:p>
            <a:pPr eaLnBrk="1" fontAlgn="auto" hangingPunct="1">
              <a:spcAft>
                <a:spcPts val="0"/>
              </a:spcAft>
              <a:defRPr/>
            </a:pPr>
            <a:r>
              <a:rPr lang="en-US" dirty="0" smtClean="0"/>
              <a:t>Using Data to Inform Policies and Programs</a:t>
            </a:r>
            <a:endParaRPr lang="en-US" dirty="0" smtClean="0"/>
          </a:p>
        </p:txBody>
      </p:sp>
      <p:sp>
        <p:nvSpPr>
          <p:cNvPr id="2" name="Slide Number Placeholder 1"/>
          <p:cNvSpPr>
            <a:spLocks noGrp="1"/>
          </p:cNvSpPr>
          <p:nvPr>
            <p:ph type="sldNum" sz="quarter" idx="4294967295"/>
          </p:nvPr>
        </p:nvSpPr>
        <p:spPr>
          <a:xfrm>
            <a:off x="7924800" y="6356350"/>
            <a:ext cx="762000" cy="365125"/>
          </a:xfrm>
          <a:prstGeom prst="rect">
            <a:avLst/>
          </a:prstGeom>
        </p:spPr>
        <p:txBody>
          <a:bodyPr/>
          <a:lstStyle/>
          <a:p>
            <a:pPr>
              <a:defRPr/>
            </a:pPr>
            <a:fld id="{C756402A-ECAD-478B-8B06-3CE00647F699}" type="slidenum">
              <a:rPr lang="en-US"/>
              <a:pPr>
                <a:defRPr/>
              </a:pPr>
              <a:t>1</a:t>
            </a:fld>
            <a:endParaRPr lang="en-US"/>
          </a:p>
        </p:txBody>
      </p:sp>
      <p:sp>
        <p:nvSpPr>
          <p:cNvPr id="20482" name="Text Box 6"/>
          <p:cNvSpPr txBox="1">
            <a:spLocks noChangeArrowheads="1"/>
          </p:cNvSpPr>
          <p:nvPr/>
        </p:nvSpPr>
        <p:spPr bwMode="auto">
          <a:xfrm>
            <a:off x="6645275" y="4179888"/>
            <a:ext cx="2324100" cy="366712"/>
          </a:xfrm>
          <a:prstGeom prst="rect">
            <a:avLst/>
          </a:prstGeom>
          <a:noFill/>
          <a:ln w="9525">
            <a:noFill/>
            <a:miter lim="800000"/>
            <a:headEnd/>
            <a:tailEnd/>
          </a:ln>
        </p:spPr>
        <p:txBody>
          <a:bodyPr>
            <a:spAutoFit/>
          </a:bodyPr>
          <a:lstStyle/>
          <a:p>
            <a:pPr algn="ctr">
              <a:spcBef>
                <a:spcPct val="50000"/>
              </a:spcBef>
            </a:pPr>
            <a:r>
              <a:rPr lang="ru-RU" b="1" i="1" dirty="0">
                <a:cs typeface="Arial" charset="0"/>
              </a:rPr>
              <a:t>Занятие</a:t>
            </a:r>
            <a:r>
              <a:rPr lang="en-US" b="1" i="1" dirty="0">
                <a:cs typeface="Arial" charset="0"/>
              </a:rPr>
              <a:t> A</a:t>
            </a:r>
          </a:p>
        </p:txBody>
      </p:sp>
      <p:sp>
        <p:nvSpPr>
          <p:cNvPr id="15365" name="Rectangle 5"/>
          <p:cNvSpPr>
            <a:spLocks noChangeArrowheads="1"/>
          </p:cNvSpPr>
          <p:nvPr/>
        </p:nvSpPr>
        <p:spPr bwMode="auto">
          <a:xfrm>
            <a:off x="0" y="692150"/>
            <a:ext cx="9144000" cy="2303463"/>
          </a:xfrm>
          <a:prstGeom prst="rect">
            <a:avLst/>
          </a:prstGeom>
          <a:gradFill rotWithShape="1">
            <a:gsLst>
              <a:gs pos="0">
                <a:srgbClr val="3491BA">
                  <a:gamma/>
                  <a:shade val="46275"/>
                  <a:invGamma/>
                </a:srgbClr>
              </a:gs>
              <a:gs pos="100000">
                <a:srgbClr val="3491BA"/>
              </a:gs>
            </a:gsLst>
            <a:lin ang="5400000" scaled="1"/>
          </a:gradFill>
          <a:ln w="9525">
            <a:noFill/>
            <a:miter lim="800000"/>
            <a:headEnd/>
            <a:tailEnd/>
          </a:ln>
          <a:effectLst/>
        </p:spPr>
        <p:txBody>
          <a:bodyPr wrap="none" anchor="ctr"/>
          <a:lstStyle/>
          <a:p>
            <a:pPr algn="ctr">
              <a:defRPr/>
            </a:pPr>
            <a:r>
              <a:rPr lang="ru-RU" sz="4000" b="1" dirty="0" smtClean="0">
                <a:effectLst>
                  <a:outerShdw blurRad="38100" dist="38100" dir="2700000" algn="tl">
                    <a:srgbClr val="000000"/>
                  </a:outerShdw>
                </a:effectLst>
              </a:rPr>
              <a:t>Использование данных </a:t>
            </a:r>
          </a:p>
          <a:p>
            <a:pPr algn="ctr">
              <a:defRPr/>
            </a:pPr>
            <a:r>
              <a:rPr lang="ru-RU" sz="4000" b="1" dirty="0" smtClean="0">
                <a:effectLst>
                  <a:outerShdw blurRad="38100" dist="38100" dir="2700000" algn="tl">
                    <a:srgbClr val="000000"/>
                  </a:outerShdw>
                </a:effectLst>
              </a:rPr>
              <a:t>для стратегических </a:t>
            </a:r>
          </a:p>
          <a:p>
            <a:pPr algn="ctr">
              <a:defRPr/>
            </a:pPr>
            <a:r>
              <a:rPr lang="ru-RU" sz="4000" b="1" dirty="0" smtClean="0">
                <a:effectLst>
                  <a:outerShdw blurRad="38100" dist="38100" dir="2700000" algn="tl">
                    <a:srgbClr val="000000"/>
                  </a:outerShdw>
                </a:effectLst>
              </a:rPr>
              <a:t>курсов и программ</a:t>
            </a:r>
            <a:endParaRPr lang="ru-RU" sz="4000" b="1" dirty="0">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p:nvPr>
        </p:nvSpPr>
        <p:spPr/>
        <p:txBody>
          <a:bodyPr/>
          <a:lstStyle/>
          <a:p>
            <a:pPr algn="ctr" eaLnBrk="1" hangingPunct="1"/>
            <a:r>
              <a:rPr lang="ru-RU" dirty="0" smtClean="0">
                <a:latin typeface="Arial" charset="0"/>
              </a:rPr>
              <a:t>Цели занятия</a:t>
            </a:r>
            <a:endParaRPr lang="en-US" dirty="0" smtClean="0">
              <a:latin typeface="Arial" charset="0"/>
            </a:endParaRPr>
          </a:p>
        </p:txBody>
      </p:sp>
      <p:sp>
        <p:nvSpPr>
          <p:cNvPr id="22530" name="Content Placeholder 2"/>
          <p:cNvSpPr>
            <a:spLocks noGrp="1"/>
          </p:cNvSpPr>
          <p:nvPr>
            <p:ph idx="1"/>
          </p:nvPr>
        </p:nvSpPr>
        <p:spPr/>
        <p:txBody>
          <a:bodyPr/>
          <a:lstStyle/>
          <a:p>
            <a:pPr eaLnBrk="1" hangingPunct="1">
              <a:lnSpc>
                <a:spcPct val="110000"/>
              </a:lnSpc>
            </a:pPr>
            <a:r>
              <a:rPr lang="ru-RU" sz="2800" dirty="0" smtClean="0">
                <a:latin typeface="Arial" charset="0"/>
              </a:rPr>
              <a:t>Понять важность принятия более рациональных решений на основе данных</a:t>
            </a:r>
            <a:endParaRPr lang="en-US" sz="2800" dirty="0" smtClean="0"/>
          </a:p>
          <a:p>
            <a:pPr eaLnBrk="1" hangingPunct="1">
              <a:lnSpc>
                <a:spcPct val="110000"/>
              </a:lnSpc>
            </a:pPr>
            <a:r>
              <a:rPr lang="ru-RU" sz="2800" dirty="0" smtClean="0">
                <a:latin typeface="Arial" charset="0"/>
              </a:rPr>
              <a:t>Понять роль данных мониторинга и оценки (МиО) в принятии решений</a:t>
            </a:r>
            <a:endParaRPr lang="en-US" sz="2800" dirty="0" smtClean="0"/>
          </a:p>
        </p:txBody>
      </p:sp>
      <p:sp>
        <p:nvSpPr>
          <p:cNvPr id="2" name="Slide Number Placeholder 1"/>
          <p:cNvSpPr>
            <a:spLocks noGrp="1"/>
          </p:cNvSpPr>
          <p:nvPr>
            <p:ph type="sldNum" sz="quarter" idx="10"/>
          </p:nvPr>
        </p:nvSpPr>
        <p:spPr/>
        <p:txBody>
          <a:bodyPr/>
          <a:lstStyle/>
          <a:p>
            <a:pPr>
              <a:defRPr/>
            </a:pPr>
            <a:fld id="{02720E66-F046-4FB3-AECC-4523F2BB7C33}" type="slidenum">
              <a:rPr lang="en-US"/>
              <a:pPr>
                <a:defRPr/>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ph type="title"/>
          </p:nvPr>
        </p:nvSpPr>
        <p:spPr/>
        <p:txBody>
          <a:bodyPr/>
          <a:lstStyle/>
          <a:p>
            <a:pPr algn="ctr" eaLnBrk="1" hangingPunct="1"/>
            <a:r>
              <a:rPr lang="ru-RU" dirty="0" smtClean="0">
                <a:latin typeface="Arial" charset="0"/>
              </a:rPr>
              <a:t>Обзор занятия</a:t>
            </a:r>
            <a:endParaRPr lang="en-US" dirty="0" smtClean="0">
              <a:latin typeface="Arial" charset="0"/>
            </a:endParaRPr>
          </a:p>
        </p:txBody>
      </p:sp>
      <p:sp>
        <p:nvSpPr>
          <p:cNvPr id="24578" name="Rectangle 3"/>
          <p:cNvSpPr>
            <a:spLocks noGrp="1" noChangeArrowheads="1"/>
          </p:cNvSpPr>
          <p:nvPr>
            <p:ph idx="1"/>
          </p:nvPr>
        </p:nvSpPr>
        <p:spPr/>
        <p:txBody>
          <a:bodyPr/>
          <a:lstStyle/>
          <a:p>
            <a:pPr eaLnBrk="1" hangingPunct="1">
              <a:lnSpc>
                <a:spcPct val="110000"/>
              </a:lnSpc>
            </a:pPr>
            <a:r>
              <a:rPr lang="ru-RU" sz="2800" dirty="0" smtClean="0">
                <a:latin typeface="Arial" charset="0"/>
              </a:rPr>
              <a:t>Роль данных в принятии решений</a:t>
            </a:r>
            <a:endParaRPr lang="en-US" sz="2800" dirty="0" smtClean="0"/>
          </a:p>
          <a:p>
            <a:pPr eaLnBrk="1" hangingPunct="1">
              <a:lnSpc>
                <a:spcPct val="110000"/>
              </a:lnSpc>
            </a:pPr>
            <a:r>
              <a:rPr lang="ru-RU" sz="2800" dirty="0" smtClean="0">
                <a:latin typeface="Arial" charset="0"/>
              </a:rPr>
              <a:t>Проблемы, связанные с использованием данных в процессе принятия решений</a:t>
            </a:r>
            <a:endParaRPr lang="en-US" sz="2800" dirty="0" smtClean="0"/>
          </a:p>
          <a:p>
            <a:pPr eaLnBrk="1" hangingPunct="1">
              <a:lnSpc>
                <a:spcPct val="110000"/>
              </a:lnSpc>
            </a:pPr>
            <a:r>
              <a:rPr lang="ru-RU" sz="2800" dirty="0" smtClean="0">
                <a:latin typeface="Arial" charset="0"/>
              </a:rPr>
              <a:t>Цели МиО</a:t>
            </a:r>
            <a:endParaRPr lang="en-US" sz="2800" dirty="0" smtClean="0"/>
          </a:p>
          <a:p>
            <a:pPr eaLnBrk="1" hangingPunct="1">
              <a:lnSpc>
                <a:spcPct val="110000"/>
              </a:lnSpc>
            </a:pPr>
            <a:r>
              <a:rPr lang="ru-RU" sz="2800" dirty="0" smtClean="0">
                <a:latin typeface="Arial" charset="0"/>
              </a:rPr>
              <a:t>Примеры использования данных</a:t>
            </a:r>
            <a:endParaRPr lang="en-US" sz="2800" dirty="0" smtClean="0"/>
          </a:p>
        </p:txBody>
      </p:sp>
      <p:sp>
        <p:nvSpPr>
          <p:cNvPr id="2" name="Slide Number Placeholder 1"/>
          <p:cNvSpPr>
            <a:spLocks noGrp="1"/>
          </p:cNvSpPr>
          <p:nvPr>
            <p:ph type="sldNum" sz="quarter" idx="10"/>
          </p:nvPr>
        </p:nvSpPr>
        <p:spPr/>
        <p:txBody>
          <a:bodyPr/>
          <a:lstStyle/>
          <a:p>
            <a:pPr>
              <a:defRPr/>
            </a:pPr>
            <a:fld id="{5A08C4FF-BD5F-45E2-9E8A-95403586B1F6}" type="slidenum">
              <a:rPr lang="en-US"/>
              <a:pPr>
                <a:defRPr/>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ChangeArrowheads="1"/>
          </p:cNvSpPr>
          <p:nvPr>
            <p:ph idx="1"/>
          </p:nvPr>
        </p:nvSpPr>
        <p:spPr>
          <a:xfrm>
            <a:off x="467544" y="980728"/>
            <a:ext cx="8439150" cy="3720504"/>
          </a:xfrm>
        </p:spPr>
        <p:txBody>
          <a:bodyPr/>
          <a:lstStyle/>
          <a:p>
            <a:pPr eaLnBrk="1" hangingPunct="1">
              <a:buFont typeface="Wingdings" pitchFamily="2" charset="2"/>
              <a:buNone/>
            </a:pPr>
            <a:r>
              <a:rPr lang="en-US" i="1" dirty="0" smtClean="0"/>
              <a:t>  </a:t>
            </a:r>
            <a:r>
              <a:rPr lang="ru-RU" sz="2800" i="1" dirty="0" smtClean="0">
                <a:latin typeface="Arial" charset="0"/>
              </a:rPr>
              <a:t>«</a:t>
            </a:r>
            <a:r>
              <a:rPr lang="en-US" sz="2800" i="1" dirty="0" smtClean="0"/>
              <a:t>… </a:t>
            </a:r>
            <a:r>
              <a:rPr lang="ru-RU" sz="2800" i="1" dirty="0" smtClean="0">
                <a:latin typeface="Arial" charset="0"/>
              </a:rPr>
              <a:t>без информации</a:t>
            </a:r>
            <a:r>
              <a:rPr lang="en-US" sz="2800" i="1" dirty="0" smtClean="0"/>
              <a:t> </a:t>
            </a:r>
            <a:r>
              <a:rPr lang="ru-RU" sz="2800" i="1" dirty="0" smtClean="0">
                <a:latin typeface="Arial" charset="0"/>
              </a:rPr>
              <a:t>все делается произвольно, невозможно прогнозировать, провалится или станет успешным тот или иной стратегический курс или программа. Если мы в основу своего стратегического курса заложим эмпирические факты или данные, результат, к которому мы стремимся, будет более ощутим».</a:t>
            </a:r>
            <a:endParaRPr lang="en-US" sz="2800" i="1" dirty="0" smtClean="0"/>
          </a:p>
          <a:p>
            <a:pPr eaLnBrk="1" hangingPunct="1">
              <a:buFont typeface="Wingdings" pitchFamily="2" charset="2"/>
              <a:buNone/>
            </a:pPr>
            <a:endParaRPr lang="en-US" dirty="0" smtClean="0"/>
          </a:p>
          <a:p>
            <a:pPr algn="r" eaLnBrk="1" hangingPunct="1">
              <a:buFont typeface="Wingdings" pitchFamily="2" charset="2"/>
              <a:buNone/>
            </a:pPr>
            <a:r>
              <a:rPr lang="en-US" sz="2400" dirty="0" smtClean="0"/>
              <a:t>    </a:t>
            </a:r>
            <a:r>
              <a:rPr lang="ru-RU" sz="2400" dirty="0" smtClean="0">
                <a:latin typeface="Arial" charset="0"/>
              </a:rPr>
              <a:t>Управленец высшего звена</a:t>
            </a:r>
            <a:endParaRPr lang="en-US" sz="2400" dirty="0" smtClean="0">
              <a:latin typeface="Arial" charset="0"/>
            </a:endParaRPr>
          </a:p>
        </p:txBody>
      </p:sp>
      <p:sp>
        <p:nvSpPr>
          <p:cNvPr id="2" name="Slide Number Placeholder 1"/>
          <p:cNvSpPr>
            <a:spLocks noGrp="1"/>
          </p:cNvSpPr>
          <p:nvPr>
            <p:ph type="sldNum" sz="quarter" idx="10"/>
          </p:nvPr>
        </p:nvSpPr>
        <p:spPr/>
        <p:txBody>
          <a:bodyPr/>
          <a:lstStyle/>
          <a:p>
            <a:pPr>
              <a:defRPr/>
            </a:pPr>
            <a:fld id="{AF8191C2-FA3A-474A-AD7C-5A8B1807EBEF}" type="slidenum">
              <a:rPr lang="en-US"/>
              <a:pPr>
                <a:defRPr/>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pPr>
              <a:defRPr/>
            </a:pPr>
            <a:fld id="{CCBC91EB-DA24-4CE1-82A3-935CB1C5131B}" type="slidenum">
              <a:rPr lang="en-US"/>
              <a:pPr>
                <a:defRPr/>
              </a:pPr>
              <a:t>5</a:t>
            </a:fld>
            <a:endParaRPr lang="en-US"/>
          </a:p>
        </p:txBody>
      </p:sp>
      <p:sp>
        <p:nvSpPr>
          <p:cNvPr id="28673" name="Title 1"/>
          <p:cNvSpPr>
            <a:spLocks noGrp="1"/>
          </p:cNvSpPr>
          <p:nvPr>
            <p:ph type="title" idx="4294967295"/>
          </p:nvPr>
        </p:nvSpPr>
        <p:spPr>
          <a:xfrm>
            <a:off x="971600" y="476672"/>
            <a:ext cx="7295331" cy="1872208"/>
          </a:xfrm>
        </p:spPr>
        <p:txBody>
          <a:bodyPr/>
          <a:lstStyle/>
          <a:p>
            <a:pPr eaLnBrk="1" hangingPunct="1"/>
            <a:r>
              <a:rPr lang="ru-RU" sz="4000" dirty="0" smtClean="0">
                <a:latin typeface="Arial" charset="0"/>
              </a:rPr>
              <a:t>Зачем улучшать процесс принятия решений, базирующийся на данных</a:t>
            </a:r>
            <a:r>
              <a:rPr lang="en-US" sz="4000" dirty="0" smtClean="0"/>
              <a:t>?</a:t>
            </a:r>
          </a:p>
        </p:txBody>
      </p:sp>
      <p:sp>
        <p:nvSpPr>
          <p:cNvPr id="28674" name="Content Placeholder 2"/>
          <p:cNvSpPr>
            <a:spLocks noGrp="1"/>
          </p:cNvSpPr>
          <p:nvPr>
            <p:ph idx="4294967295"/>
          </p:nvPr>
        </p:nvSpPr>
        <p:spPr>
          <a:xfrm>
            <a:off x="971600" y="2492896"/>
            <a:ext cx="7762875" cy="3962400"/>
          </a:xfrm>
        </p:spPr>
        <p:txBody>
          <a:bodyPr/>
          <a:lstStyle/>
          <a:p>
            <a:pPr eaLnBrk="1" hangingPunct="1"/>
            <a:r>
              <a:rPr lang="ru-RU" sz="2800" dirty="0" smtClean="0">
                <a:latin typeface="Arial" charset="0"/>
              </a:rPr>
              <a:t>Эпидемия ВИЧ-инфекции</a:t>
            </a:r>
            <a:endParaRPr lang="en-US" sz="2800" dirty="0" smtClean="0">
              <a:latin typeface="Arial" charset="0"/>
            </a:endParaRPr>
          </a:p>
          <a:p>
            <a:pPr eaLnBrk="1" hangingPunct="1"/>
            <a:r>
              <a:rPr lang="ru-RU" sz="2800" dirty="0" smtClean="0">
                <a:latin typeface="Arial" charset="0"/>
              </a:rPr>
              <a:t>Возврат </a:t>
            </a:r>
            <a:r>
              <a:rPr lang="uk-UA" sz="2800" dirty="0" smtClean="0">
                <a:latin typeface="Arial" charset="0"/>
              </a:rPr>
              <a:t>проблем</a:t>
            </a:r>
            <a:r>
              <a:rPr lang="ru-RU" sz="2800" dirty="0" err="1" smtClean="0">
                <a:latin typeface="Arial" charset="0"/>
              </a:rPr>
              <a:t>ы</a:t>
            </a:r>
            <a:r>
              <a:rPr lang="ru-RU" sz="2800" dirty="0" smtClean="0">
                <a:latin typeface="Arial" charset="0"/>
              </a:rPr>
              <a:t> туберкулеза</a:t>
            </a:r>
            <a:endParaRPr lang="en-US" sz="2800" dirty="0" smtClean="0">
              <a:latin typeface="Arial" charset="0"/>
            </a:endParaRPr>
          </a:p>
          <a:p>
            <a:pPr eaLnBrk="1" hangingPunct="1"/>
            <a:r>
              <a:rPr lang="ru-RU" sz="2800" dirty="0" smtClean="0">
                <a:latin typeface="Arial" charset="0"/>
              </a:rPr>
              <a:t>Сопутствующие заболевания, в т.ч. </a:t>
            </a:r>
            <a:r>
              <a:rPr lang="ru-RU" sz="2800" dirty="0" err="1" smtClean="0">
                <a:latin typeface="Arial" charset="0"/>
              </a:rPr>
              <a:t>наркозависимость</a:t>
            </a:r>
            <a:endParaRPr lang="en-US" sz="2800" dirty="0" smtClean="0"/>
          </a:p>
          <a:p>
            <a:pPr eaLnBrk="1" hangingPunct="1"/>
            <a:r>
              <a:rPr lang="ru-RU" sz="2800" dirty="0" smtClean="0">
                <a:latin typeface="Arial" charset="0"/>
              </a:rPr>
              <a:t>Множественные партнеры и приоритеты</a:t>
            </a:r>
            <a:endParaRPr lang="en-US" sz="2800" dirty="0" smtClean="0"/>
          </a:p>
          <a:p>
            <a:pPr eaLnBrk="1" hangingPunct="1"/>
            <a:endParaRPr lang="en-US" sz="2800" dirty="0" smtClean="0">
              <a:latin typeface="Calibri"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pPr>
              <a:defRPr/>
            </a:pPr>
            <a:fld id="{5967D233-8070-4C9B-984E-6AA95B32BCA5}" type="slidenum">
              <a:rPr lang="en-US"/>
              <a:pPr>
                <a:defRPr/>
              </a:pPr>
              <a:t>6</a:t>
            </a:fld>
            <a:endParaRPr lang="en-US"/>
          </a:p>
        </p:txBody>
      </p:sp>
      <p:sp>
        <p:nvSpPr>
          <p:cNvPr id="30721" name="Title 1"/>
          <p:cNvSpPr>
            <a:spLocks noGrp="1"/>
          </p:cNvSpPr>
          <p:nvPr>
            <p:ph type="title" idx="4294967295"/>
          </p:nvPr>
        </p:nvSpPr>
        <p:spPr>
          <a:xfrm>
            <a:off x="611560" y="188640"/>
            <a:ext cx="8028385" cy="1512168"/>
          </a:xfrm>
        </p:spPr>
        <p:txBody>
          <a:bodyPr/>
          <a:lstStyle/>
          <a:p>
            <a:pPr algn="ctr" eaLnBrk="1" hangingPunct="1"/>
            <a:r>
              <a:rPr lang="ru-RU" sz="3200" dirty="0" smtClean="0">
                <a:latin typeface="Arial" charset="0"/>
              </a:rPr>
              <a:t>Зачем улучшать процесс принятия решений, основывающийся на данных</a:t>
            </a:r>
            <a:r>
              <a:rPr lang="en-US" sz="3200" dirty="0" smtClean="0"/>
              <a:t>? </a:t>
            </a:r>
          </a:p>
        </p:txBody>
      </p:sp>
      <p:sp>
        <p:nvSpPr>
          <p:cNvPr id="30722" name="Content Placeholder 2"/>
          <p:cNvSpPr>
            <a:spLocks noGrp="1"/>
          </p:cNvSpPr>
          <p:nvPr>
            <p:ph idx="4294967295"/>
          </p:nvPr>
        </p:nvSpPr>
        <p:spPr>
          <a:xfrm>
            <a:off x="683568" y="1628800"/>
            <a:ext cx="7762875" cy="3962400"/>
          </a:xfrm>
        </p:spPr>
        <p:txBody>
          <a:bodyPr/>
          <a:lstStyle/>
          <a:p>
            <a:pPr eaLnBrk="1" hangingPunct="1"/>
            <a:r>
              <a:rPr lang="ru-RU" sz="2800" dirty="0" smtClean="0">
                <a:latin typeface="Arial" charset="0"/>
              </a:rPr>
              <a:t>Повышение финансовых вложений для предоставления услуг</a:t>
            </a:r>
            <a:endParaRPr lang="en-US" sz="2800" dirty="0" smtClean="0"/>
          </a:p>
          <a:p>
            <a:pPr eaLnBrk="1" hangingPunct="1"/>
            <a:r>
              <a:rPr lang="ru-RU" sz="2800" dirty="0" smtClean="0">
                <a:latin typeface="Arial" charset="0"/>
              </a:rPr>
              <a:t>Повышенные требования к отчетности</a:t>
            </a:r>
            <a:endParaRPr lang="en-US" sz="2800" dirty="0" smtClean="0"/>
          </a:p>
          <a:p>
            <a:pPr eaLnBrk="1" hangingPunct="1"/>
            <a:r>
              <a:rPr lang="ru-RU" sz="2800" dirty="0" smtClean="0">
                <a:latin typeface="Arial" charset="0"/>
              </a:rPr>
              <a:t>Совершенствование национальной информационной системы управления здравоохранением (ИСУЗ, </a:t>
            </a:r>
            <a:r>
              <a:rPr lang="uk-UA" sz="2800" dirty="0" smtClean="0">
                <a:latin typeface="Arial" charset="0"/>
              </a:rPr>
              <a:t>англ. - </a:t>
            </a:r>
            <a:r>
              <a:rPr lang="fr-FR" sz="2800" dirty="0" smtClean="0">
                <a:latin typeface="Arial" charset="0"/>
              </a:rPr>
              <a:t>H</a:t>
            </a:r>
            <a:r>
              <a:rPr lang="en-US" sz="2800" dirty="0" smtClean="0">
                <a:latin typeface="Arial" charset="0"/>
              </a:rPr>
              <a:t>MIS)</a:t>
            </a:r>
            <a:endParaRPr lang="en-US" sz="2800" dirty="0" smtClean="0"/>
          </a:p>
          <a:p>
            <a:pPr eaLnBrk="1" hangingPunct="1"/>
            <a:r>
              <a:rPr lang="ru-RU" sz="2800" dirty="0" smtClean="0">
                <a:latin typeface="Arial" charset="0"/>
              </a:rPr>
              <a:t>Повышение требований к проведению оценок и других исследований</a:t>
            </a:r>
            <a:endParaRPr lang="en-US" sz="2800" dirty="0" smtClean="0">
              <a:latin typeface="Arial" charset="0"/>
            </a:endParaRPr>
          </a:p>
          <a:p>
            <a:pPr eaLnBrk="1" hangingPunct="1"/>
            <a:endParaRPr lang="en-US" sz="2800" dirty="0" smtClean="0">
              <a:latin typeface="Calibri"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p:cNvSpPr>
            <a:spLocks noGrp="1"/>
          </p:cNvSpPr>
          <p:nvPr>
            <p:ph type="title"/>
          </p:nvPr>
        </p:nvSpPr>
        <p:spPr>
          <a:xfrm>
            <a:off x="250825" y="630238"/>
            <a:ext cx="8893175" cy="1143000"/>
          </a:xfrm>
        </p:spPr>
        <p:txBody>
          <a:bodyPr/>
          <a:lstStyle/>
          <a:p>
            <a:pPr eaLnBrk="1" hangingPunct="1">
              <a:lnSpc>
                <a:spcPct val="85000"/>
              </a:lnSpc>
            </a:pPr>
            <a:r>
              <a:rPr lang="ru-RU" sz="4000" dirty="0" smtClean="0"/>
              <a:t>Зачем заниматься вопросами </a:t>
            </a:r>
            <a:r>
              <a:rPr lang="en-US" sz="4000" dirty="0" smtClean="0"/>
              <a:t> </a:t>
            </a:r>
            <a:r>
              <a:rPr lang="ru-RU" sz="4000" dirty="0" err="1" smtClean="0"/>
              <a:t>востребованности</a:t>
            </a:r>
            <a:r>
              <a:rPr lang="ru-RU" sz="4000" dirty="0" smtClean="0"/>
              <a:t> данных и их использования</a:t>
            </a:r>
            <a:r>
              <a:rPr lang="en-US" sz="4000" dirty="0" smtClean="0"/>
              <a:t>?</a:t>
            </a:r>
          </a:p>
        </p:txBody>
      </p:sp>
      <p:sp>
        <p:nvSpPr>
          <p:cNvPr id="2" name="Slide Number Placeholder 1"/>
          <p:cNvSpPr>
            <a:spLocks noGrp="1"/>
          </p:cNvSpPr>
          <p:nvPr>
            <p:ph type="sldNum" sz="quarter" idx="13"/>
          </p:nvPr>
        </p:nvSpPr>
        <p:spPr/>
        <p:txBody>
          <a:bodyPr/>
          <a:lstStyle/>
          <a:p>
            <a:pPr>
              <a:defRPr/>
            </a:pPr>
            <a:fld id="{81C9DFF1-588C-43C7-9DAF-A1893C24652C}" type="slidenum">
              <a:rPr lang="en-US" smtClean="0"/>
              <a:pPr>
                <a:defRPr/>
              </a:pPr>
              <a:t>7</a:t>
            </a:fld>
            <a:endParaRPr lang="en-US" dirty="0"/>
          </a:p>
        </p:txBody>
      </p:sp>
      <p:pic>
        <p:nvPicPr>
          <p:cNvPr id="32770" name="Picture 2"/>
          <p:cNvPicPr>
            <a:picLocks noChangeAspect="1" noChangeArrowheads="1"/>
          </p:cNvPicPr>
          <p:nvPr/>
        </p:nvPicPr>
        <p:blipFill>
          <a:blip r:embed="rId3" cstate="print"/>
          <a:srcRect/>
          <a:stretch>
            <a:fillRect/>
          </a:stretch>
        </p:blipFill>
        <p:spPr bwMode="auto">
          <a:xfrm>
            <a:off x="1475656" y="2016195"/>
            <a:ext cx="6071071" cy="358511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pPr>
              <a:defRPr/>
            </a:pPr>
            <a:fld id="{88B88A34-87F2-4E8C-9920-FB4AE437F536}" type="slidenum">
              <a:rPr lang="en-US"/>
              <a:pPr>
                <a:defRPr/>
              </a:pPr>
              <a:t>8</a:t>
            </a:fld>
            <a:endParaRPr lang="en-US"/>
          </a:p>
        </p:txBody>
      </p:sp>
      <p:sp>
        <p:nvSpPr>
          <p:cNvPr id="34817" name="Title 1"/>
          <p:cNvSpPr>
            <a:spLocks noGrp="1"/>
          </p:cNvSpPr>
          <p:nvPr>
            <p:ph type="title" idx="4294967295"/>
          </p:nvPr>
        </p:nvSpPr>
        <p:spPr>
          <a:xfrm>
            <a:off x="683568" y="476672"/>
            <a:ext cx="7804150" cy="1143000"/>
          </a:xfrm>
        </p:spPr>
        <p:txBody>
          <a:bodyPr/>
          <a:lstStyle/>
          <a:p>
            <a:pPr algn="ctr" eaLnBrk="1" hangingPunct="1"/>
            <a:r>
              <a:rPr lang="ru-RU" sz="4400" dirty="0" smtClean="0"/>
              <a:t>Доказательная основа для принятия решений</a:t>
            </a:r>
            <a:endParaRPr lang="en-US" sz="4400" dirty="0" smtClean="0"/>
          </a:p>
        </p:txBody>
      </p:sp>
      <p:pic>
        <p:nvPicPr>
          <p:cNvPr id="34818" name="Picture 3" descr="measure flowchart"/>
          <p:cNvPicPr>
            <a:picLocks noChangeAspect="1" noChangeArrowheads="1"/>
          </p:cNvPicPr>
          <p:nvPr/>
        </p:nvPicPr>
        <p:blipFill>
          <a:blip r:embed="rId3" cstate="print"/>
          <a:srcRect/>
          <a:stretch>
            <a:fillRect/>
          </a:stretch>
        </p:blipFill>
        <p:spPr bwMode="auto">
          <a:xfrm>
            <a:off x="1763688" y="2133600"/>
            <a:ext cx="5399881" cy="341516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Title 1"/>
          <p:cNvSpPr>
            <a:spLocks noGrp="1"/>
          </p:cNvSpPr>
          <p:nvPr>
            <p:ph type="title"/>
          </p:nvPr>
        </p:nvSpPr>
        <p:spPr>
          <a:xfrm>
            <a:off x="641177" y="0"/>
            <a:ext cx="8045623" cy="2276872"/>
          </a:xfrm>
        </p:spPr>
        <p:txBody>
          <a:bodyPr/>
          <a:lstStyle/>
          <a:p>
            <a:pPr algn="ctr" eaLnBrk="1" hangingPunct="1">
              <a:lnSpc>
                <a:spcPct val="85000"/>
              </a:lnSpc>
            </a:pPr>
            <a:r>
              <a:rPr lang="ru-RU" dirty="0" smtClean="0"/>
              <a:t>Степень неудовлетворенности тем, что политика (не) базируется на доказанных фактах</a:t>
            </a:r>
            <a:endParaRPr lang="en-US" dirty="0" smtClean="0"/>
          </a:p>
        </p:txBody>
      </p:sp>
      <p:graphicFrame>
        <p:nvGraphicFramePr>
          <p:cNvPr id="2" name="Content Placeholder 3"/>
          <p:cNvGraphicFramePr>
            <a:graphicFrameLocks noGrp="1"/>
          </p:cNvGraphicFramePr>
          <p:nvPr>
            <p:ph idx="1"/>
            <p:extLst>
              <p:ext uri="{D42A27DB-BD31-4B8C-83A1-F6EECF244321}">
                <p14:modId xmlns:p14="http://schemas.microsoft.com/office/powerpoint/2010/main" val="1148808219"/>
              </p:ext>
            </p:extLst>
          </p:nvPr>
        </p:nvGraphicFramePr>
        <p:xfrm>
          <a:off x="949115" y="1916832"/>
          <a:ext cx="7427416" cy="3807048"/>
        </p:xfrm>
        <a:graphic>
          <a:graphicData uri="http://schemas.openxmlformats.org/drawingml/2006/chart">
            <c:chart xmlns:c="http://schemas.openxmlformats.org/drawingml/2006/chart" xmlns:r="http://schemas.openxmlformats.org/officeDocument/2006/relationships" r:id="rId3"/>
          </a:graphicData>
        </a:graphic>
      </p:graphicFrame>
      <p:sp>
        <p:nvSpPr>
          <p:cNvPr id="3" name="Slide Number Placeholder 2"/>
          <p:cNvSpPr>
            <a:spLocks noGrp="1"/>
          </p:cNvSpPr>
          <p:nvPr>
            <p:ph type="sldNum" sz="quarter" idx="10"/>
          </p:nvPr>
        </p:nvSpPr>
        <p:spPr/>
        <p:txBody>
          <a:bodyPr/>
          <a:lstStyle/>
          <a:p>
            <a:pPr>
              <a:defRPr/>
            </a:pPr>
            <a:fld id="{D8D07EA7-19BA-447A-B15E-5AA49B7FB52C}" type="slidenum">
              <a:rPr lang="en-US"/>
              <a:pPr>
                <a:defRPr/>
              </a:pPr>
              <a:t>9</a:t>
            </a:fld>
            <a:endParaRPr lang="en-US"/>
          </a:p>
        </p:txBody>
      </p:sp>
      <p:sp>
        <p:nvSpPr>
          <p:cNvPr id="6" name="TextBox 5"/>
          <p:cNvSpPr txBox="1"/>
          <p:nvPr/>
        </p:nvSpPr>
        <p:spPr>
          <a:xfrm>
            <a:off x="0" y="1775789"/>
            <a:ext cx="923330" cy="3074507"/>
          </a:xfrm>
          <a:prstGeom prst="rect">
            <a:avLst/>
          </a:prstGeom>
          <a:noFill/>
        </p:spPr>
        <p:txBody>
          <a:bodyPr vert="vert270">
            <a:spAutoFit/>
          </a:bodyPr>
          <a:lstStyle/>
          <a:p>
            <a:pPr fontAlgn="auto">
              <a:spcBef>
                <a:spcPts val="0"/>
              </a:spcBef>
              <a:spcAft>
                <a:spcPts val="0"/>
              </a:spcAft>
              <a:defRPr/>
            </a:pPr>
            <a:r>
              <a:rPr lang="ru-RU" sz="2400" dirty="0" smtClean="0">
                <a:latin typeface="+mj-lt"/>
              </a:rPr>
              <a:t>Процент неудовлетворенных</a:t>
            </a:r>
          </a:p>
        </p:txBody>
      </p:sp>
      <p:sp>
        <p:nvSpPr>
          <p:cNvPr id="36869" name="TextBox 4"/>
          <p:cNvSpPr txBox="1">
            <a:spLocks noChangeArrowheads="1"/>
          </p:cNvSpPr>
          <p:nvPr/>
        </p:nvSpPr>
        <p:spPr bwMode="auto">
          <a:xfrm>
            <a:off x="0" y="5980113"/>
            <a:ext cx="5381625" cy="585787"/>
          </a:xfrm>
          <a:prstGeom prst="rect">
            <a:avLst/>
          </a:prstGeom>
          <a:noFill/>
          <a:ln w="9525">
            <a:noFill/>
            <a:miter lim="800000"/>
            <a:headEnd/>
            <a:tailEnd/>
          </a:ln>
        </p:spPr>
        <p:txBody>
          <a:bodyPr>
            <a:spAutoFit/>
          </a:bodyPr>
          <a:lstStyle/>
          <a:p>
            <a:r>
              <a:rPr lang="en-US" sz="1400">
                <a:cs typeface="Arial" charset="0"/>
              </a:rPr>
              <a:t>Overseas Development Institute, Jones et al., 2008.</a:t>
            </a:r>
          </a:p>
          <a:p>
            <a:endParaRPr lang="en-US">
              <a:cs typeface="Arial"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pPr>
              <a:defRPr/>
            </a:pPr>
            <a:fld id="{BE555349-4E23-4217-91C5-5232FA562322}" type="slidenum">
              <a:rPr lang="en-US"/>
              <a:pPr>
                <a:defRPr/>
              </a:pPr>
              <a:t>10</a:t>
            </a:fld>
            <a:endParaRPr lang="en-US"/>
          </a:p>
        </p:txBody>
      </p:sp>
      <p:sp>
        <p:nvSpPr>
          <p:cNvPr id="38913" name="Title 1"/>
          <p:cNvSpPr>
            <a:spLocks noGrp="1"/>
          </p:cNvSpPr>
          <p:nvPr>
            <p:ph type="title" idx="4294967295"/>
          </p:nvPr>
        </p:nvSpPr>
        <p:spPr>
          <a:xfrm>
            <a:off x="683568" y="116632"/>
            <a:ext cx="7762875" cy="1143000"/>
          </a:xfrm>
        </p:spPr>
        <p:txBody>
          <a:bodyPr/>
          <a:lstStyle/>
          <a:p>
            <a:pPr algn="ctr" eaLnBrk="1" hangingPunct="1"/>
            <a:r>
              <a:rPr lang="ru-RU" dirty="0" smtClean="0"/>
              <a:t>Проблемы</a:t>
            </a:r>
            <a:endParaRPr lang="en-US" dirty="0" smtClean="0"/>
          </a:p>
        </p:txBody>
      </p:sp>
      <p:sp>
        <p:nvSpPr>
          <p:cNvPr id="38914" name="Content Placeholder 2"/>
          <p:cNvSpPr>
            <a:spLocks noGrp="1"/>
          </p:cNvSpPr>
          <p:nvPr>
            <p:ph idx="4294967295"/>
          </p:nvPr>
        </p:nvSpPr>
        <p:spPr>
          <a:xfrm>
            <a:off x="323528" y="980728"/>
            <a:ext cx="8172400" cy="4248943"/>
          </a:xfrm>
        </p:spPr>
        <p:txBody>
          <a:bodyPr/>
          <a:lstStyle/>
          <a:p>
            <a:pPr eaLnBrk="1" hangingPunct="1"/>
            <a:r>
              <a:rPr lang="ru-RU" dirty="0" smtClean="0">
                <a:latin typeface="Calibri" pitchFamily="34" charset="0"/>
              </a:rPr>
              <a:t>Интегрированная</a:t>
            </a:r>
            <a:r>
              <a:rPr lang="en-US" dirty="0" smtClean="0">
                <a:latin typeface="Calibri" pitchFamily="34" charset="0"/>
              </a:rPr>
              <a:t> </a:t>
            </a:r>
            <a:r>
              <a:rPr lang="uk-UA" dirty="0" smtClean="0">
                <a:latin typeface="Calibri" pitchFamily="34" charset="0"/>
              </a:rPr>
              <a:t>ИСУЗ </a:t>
            </a:r>
            <a:r>
              <a:rPr lang="ru-RU" dirty="0" smtClean="0">
                <a:latin typeface="Calibri" pitchFamily="34" charset="0"/>
              </a:rPr>
              <a:t>функционирует не в полной мере</a:t>
            </a:r>
            <a:endParaRPr lang="en-US" dirty="0" smtClean="0">
              <a:latin typeface="Calibri" pitchFamily="34" charset="0"/>
            </a:endParaRPr>
          </a:p>
          <a:p>
            <a:pPr eaLnBrk="1" hangingPunct="1"/>
            <a:r>
              <a:rPr lang="ru-RU" dirty="0" smtClean="0">
                <a:latin typeface="Calibri" pitchFamily="34" charset="0"/>
              </a:rPr>
              <a:t>Между производителями и пользователями данных плохая коммуникация, либо она отсутствует</a:t>
            </a:r>
          </a:p>
          <a:p>
            <a:pPr eaLnBrk="1" hangingPunct="1"/>
            <a:r>
              <a:rPr lang="ru-RU" dirty="0" smtClean="0">
                <a:latin typeface="Calibri" pitchFamily="34" charset="0"/>
              </a:rPr>
              <a:t>Низкая способность к управлению, анализу и интерпретации данных</a:t>
            </a:r>
            <a:endParaRPr lang="en-US" dirty="0" smtClean="0">
              <a:latin typeface="Calibri" pitchFamily="34" charset="0"/>
            </a:endParaRPr>
          </a:p>
          <a:p>
            <a:pPr eaLnBrk="1" hangingPunct="1"/>
            <a:r>
              <a:rPr lang="ru-RU" dirty="0" smtClean="0">
                <a:latin typeface="Calibri" pitchFamily="34" charset="0"/>
              </a:rPr>
              <a:t>Ограниченная культура использования данных или ее отсутствие</a:t>
            </a:r>
            <a:endParaRPr lang="en-US" dirty="0" smtClean="0">
              <a:latin typeface="Calibri" pitchFamily="34" charset="0"/>
            </a:endParaRPr>
          </a:p>
          <a:p>
            <a:pPr eaLnBrk="1" hangingPunct="1"/>
            <a:r>
              <a:rPr lang="ru-RU" dirty="0" smtClean="0">
                <a:latin typeface="Calibri" pitchFamily="34" charset="0"/>
              </a:rPr>
              <a:t>Сбор и использование данных не являются приоритетами </a:t>
            </a:r>
            <a:endParaRPr lang="en-US" dirty="0" smtClean="0">
              <a:latin typeface="Calibri"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2"/>
          <p:cNvSpPr>
            <a:spLocks noGrp="1" noChangeArrowheads="1"/>
          </p:cNvSpPr>
          <p:nvPr>
            <p:ph type="title"/>
          </p:nvPr>
        </p:nvSpPr>
        <p:spPr>
          <a:xfrm>
            <a:off x="395536" y="188640"/>
            <a:ext cx="8226425" cy="1582737"/>
          </a:xfrm>
        </p:spPr>
        <p:txBody>
          <a:bodyPr/>
          <a:lstStyle/>
          <a:p>
            <a:pPr algn="ctr" eaLnBrk="1" hangingPunct="1"/>
            <a:r>
              <a:rPr lang="ru-RU" dirty="0" smtClean="0"/>
              <a:t>Ответ</a:t>
            </a:r>
            <a:endParaRPr lang="en-US" dirty="0" smtClean="0"/>
          </a:p>
        </p:txBody>
      </p:sp>
      <p:sp>
        <p:nvSpPr>
          <p:cNvPr id="2" name="Slide Number Placeholder 1"/>
          <p:cNvSpPr>
            <a:spLocks noGrp="1"/>
          </p:cNvSpPr>
          <p:nvPr>
            <p:ph type="sldNum" sz="quarter" idx="10"/>
          </p:nvPr>
        </p:nvSpPr>
        <p:spPr/>
        <p:txBody>
          <a:bodyPr/>
          <a:lstStyle/>
          <a:p>
            <a:pPr>
              <a:defRPr/>
            </a:pPr>
            <a:fld id="{67DBFCAF-96DD-4D06-8661-7399C08AD863}" type="slidenum">
              <a:rPr lang="en-US"/>
              <a:pPr>
                <a:defRPr/>
              </a:pPr>
              <a:t>11</a:t>
            </a:fld>
            <a:endParaRPr lang="en-US"/>
          </a:p>
        </p:txBody>
      </p:sp>
      <p:graphicFrame>
        <p:nvGraphicFramePr>
          <p:cNvPr id="4" name="Diagram 3"/>
          <p:cNvGraphicFramePr/>
          <p:nvPr>
            <p:extLst>
              <p:ext uri="{D42A27DB-BD31-4B8C-83A1-F6EECF244321}">
                <p14:modId xmlns:p14="http://schemas.microsoft.com/office/powerpoint/2010/main" val="113747318"/>
              </p:ext>
            </p:extLst>
          </p:nvPr>
        </p:nvGraphicFramePr>
        <p:xfrm>
          <a:off x="512055" y="1554185"/>
          <a:ext cx="8153400" cy="37671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0963" name="TextBox 4"/>
          <p:cNvSpPr txBox="1">
            <a:spLocks noChangeArrowheads="1"/>
          </p:cNvSpPr>
          <p:nvPr/>
        </p:nvSpPr>
        <p:spPr bwMode="auto">
          <a:xfrm>
            <a:off x="673100" y="3295650"/>
            <a:ext cx="2863850" cy="1554163"/>
          </a:xfrm>
          <a:prstGeom prst="rect">
            <a:avLst/>
          </a:prstGeom>
          <a:noFill/>
          <a:ln w="9525">
            <a:noFill/>
            <a:miter lim="800000"/>
            <a:headEnd/>
            <a:tailEnd/>
          </a:ln>
        </p:spPr>
        <p:txBody>
          <a:bodyPr>
            <a:spAutoFit/>
          </a:bodyPr>
          <a:lstStyle/>
          <a:p>
            <a:pPr algn="ctr"/>
            <a:r>
              <a:rPr lang="ru-RU" sz="3200" dirty="0">
                <a:cs typeface="Arial" charset="0"/>
              </a:rPr>
              <a:t>Системы мониторинга и оценки</a:t>
            </a:r>
            <a:endParaRPr lang="en-US" sz="3200" dirty="0">
              <a:cs typeface="Arial" charset="0"/>
            </a:endParaRPr>
          </a:p>
        </p:txBody>
      </p:sp>
      <p:sp>
        <p:nvSpPr>
          <p:cNvPr id="40964" name="TextBox 5"/>
          <p:cNvSpPr txBox="1">
            <a:spLocks noChangeArrowheads="1"/>
          </p:cNvSpPr>
          <p:nvPr/>
        </p:nvSpPr>
        <p:spPr bwMode="auto">
          <a:xfrm>
            <a:off x="3381375" y="3243263"/>
            <a:ext cx="2414761" cy="2062103"/>
          </a:xfrm>
          <a:prstGeom prst="rect">
            <a:avLst/>
          </a:prstGeom>
          <a:noFill/>
          <a:ln w="9525">
            <a:noFill/>
            <a:miter lim="800000"/>
            <a:headEnd/>
            <a:tailEnd/>
          </a:ln>
        </p:spPr>
        <p:txBody>
          <a:bodyPr wrap="square">
            <a:spAutoFit/>
          </a:bodyPr>
          <a:lstStyle/>
          <a:p>
            <a:pPr algn="ctr"/>
            <a:r>
              <a:rPr lang="ru-RU" sz="3200" dirty="0">
                <a:cs typeface="Arial" charset="0"/>
              </a:rPr>
              <a:t>Лучше </a:t>
            </a:r>
            <a:r>
              <a:rPr lang="ru-RU" sz="3200" dirty="0" smtClean="0">
                <a:cs typeface="Arial" charset="0"/>
              </a:rPr>
              <a:t>результаты </a:t>
            </a:r>
            <a:r>
              <a:rPr lang="ru-RU" sz="3200" dirty="0" err="1" smtClean="0">
                <a:cs typeface="Arial" charset="0"/>
              </a:rPr>
              <a:t>здраво-охранения</a:t>
            </a:r>
            <a:endParaRPr lang="en-US" sz="3200" dirty="0">
              <a:cs typeface="Arial" charset="0"/>
            </a:endParaRPr>
          </a:p>
        </p:txBody>
      </p:sp>
      <p:sp>
        <p:nvSpPr>
          <p:cNvPr id="40965" name="TextBox 6"/>
          <p:cNvSpPr txBox="1">
            <a:spLocks noChangeArrowheads="1"/>
          </p:cNvSpPr>
          <p:nvPr/>
        </p:nvSpPr>
        <p:spPr bwMode="auto">
          <a:xfrm>
            <a:off x="5795963" y="3278188"/>
            <a:ext cx="2468562" cy="1554162"/>
          </a:xfrm>
          <a:prstGeom prst="rect">
            <a:avLst/>
          </a:prstGeom>
          <a:noFill/>
          <a:ln w="9525">
            <a:noFill/>
            <a:miter lim="800000"/>
            <a:headEnd/>
            <a:tailEnd/>
          </a:ln>
        </p:spPr>
        <p:txBody>
          <a:bodyPr>
            <a:spAutoFit/>
          </a:bodyPr>
          <a:lstStyle/>
          <a:p>
            <a:pPr algn="ctr"/>
            <a:r>
              <a:rPr lang="ru-RU" sz="3200">
                <a:cs typeface="Arial" charset="0"/>
              </a:rPr>
              <a:t>Решения, основанные на данных</a:t>
            </a:r>
            <a:endParaRPr lang="en-US" sz="3200">
              <a:cs typeface="Arial"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itle 1"/>
          <p:cNvSpPr>
            <a:spLocks noGrp="1"/>
          </p:cNvSpPr>
          <p:nvPr>
            <p:ph type="title"/>
          </p:nvPr>
        </p:nvSpPr>
        <p:spPr>
          <a:xfrm>
            <a:off x="899592" y="116632"/>
            <a:ext cx="7762875" cy="1143000"/>
          </a:xfrm>
        </p:spPr>
        <p:txBody>
          <a:bodyPr/>
          <a:lstStyle/>
          <a:p>
            <a:pPr algn="ctr" eaLnBrk="1" hangingPunct="1"/>
            <a:r>
              <a:rPr lang="ru-RU" dirty="0" smtClean="0"/>
              <a:t>Мониторинг и оценка</a:t>
            </a:r>
            <a:endParaRPr lang="en-US" dirty="0" smtClean="0"/>
          </a:p>
        </p:txBody>
      </p:sp>
      <p:sp>
        <p:nvSpPr>
          <p:cNvPr id="43010" name="Content Placeholder 2"/>
          <p:cNvSpPr>
            <a:spLocks noGrp="1"/>
          </p:cNvSpPr>
          <p:nvPr>
            <p:ph idx="1"/>
          </p:nvPr>
        </p:nvSpPr>
        <p:spPr>
          <a:xfrm>
            <a:off x="611560" y="1124744"/>
            <a:ext cx="8220075" cy="3962400"/>
          </a:xfrm>
        </p:spPr>
        <p:txBody>
          <a:bodyPr/>
          <a:lstStyle/>
          <a:p>
            <a:pPr marL="342900" lvl="1" indent="-342900" eaLnBrk="1" hangingPunct="1"/>
            <a:r>
              <a:rPr lang="ru-RU" sz="2800" dirty="0" smtClean="0"/>
              <a:t>Отслеживание с течением времени изменений</a:t>
            </a:r>
            <a:r>
              <a:rPr lang="en-US" sz="2800" dirty="0" smtClean="0"/>
              <a:t> </a:t>
            </a:r>
            <a:r>
              <a:rPr lang="ru-RU" sz="2800" dirty="0" smtClean="0"/>
              <a:t>эффективности работы программы</a:t>
            </a:r>
            <a:endParaRPr lang="en-US" sz="2800" dirty="0" smtClean="0"/>
          </a:p>
          <a:p>
            <a:pPr marL="342900" lvl="1" indent="-342900" eaLnBrk="1" hangingPunct="1"/>
            <a:endParaRPr lang="en-US" sz="800" dirty="0" smtClean="0"/>
          </a:p>
          <a:p>
            <a:pPr marL="342900" lvl="1" indent="-342900" eaLnBrk="1" hangingPunct="1">
              <a:buFont typeface="Wingdings" pitchFamily="2" charset="2"/>
              <a:buNone/>
            </a:pPr>
            <a:r>
              <a:rPr lang="en-US" sz="2800" dirty="0" smtClean="0"/>
              <a:t>		</a:t>
            </a:r>
            <a:r>
              <a:rPr lang="ru-RU" sz="2800" dirty="0" smtClean="0"/>
              <a:t>Мониторинг</a:t>
            </a:r>
            <a:endParaRPr lang="en-US" sz="2800" dirty="0" smtClean="0"/>
          </a:p>
          <a:p>
            <a:pPr marL="342900" lvl="1" indent="-342900" eaLnBrk="1" hangingPunct="1">
              <a:buFont typeface="Wingdings" pitchFamily="2" charset="2"/>
              <a:buNone/>
            </a:pPr>
            <a:endParaRPr lang="en-US" sz="2800" dirty="0" smtClean="0"/>
          </a:p>
          <a:p>
            <a:pPr marL="342900" lvl="1" indent="-342900" eaLnBrk="1" hangingPunct="1"/>
            <a:r>
              <a:rPr lang="ru-RU" sz="2800" dirty="0" smtClean="0"/>
              <a:t>Соотнесение результатов программы с их причинами</a:t>
            </a:r>
            <a:endParaRPr lang="en-US" sz="2800" dirty="0" smtClean="0"/>
          </a:p>
          <a:p>
            <a:pPr marL="1200150" lvl="3" indent="-342900" eaLnBrk="1" hangingPunct="1">
              <a:buFont typeface="Wingdings" pitchFamily="2" charset="2"/>
              <a:buNone/>
            </a:pPr>
            <a:endParaRPr lang="en-US" sz="800" dirty="0" smtClean="0"/>
          </a:p>
          <a:p>
            <a:pPr marL="1200150" lvl="3" indent="-342900" eaLnBrk="1" hangingPunct="1">
              <a:buFont typeface="Wingdings" pitchFamily="2" charset="2"/>
              <a:buNone/>
            </a:pPr>
            <a:r>
              <a:rPr lang="ru-RU" sz="2800" dirty="0" smtClean="0"/>
              <a:t>Оценка</a:t>
            </a:r>
            <a:endParaRPr lang="en-US" sz="2800" dirty="0" smtClean="0"/>
          </a:p>
          <a:p>
            <a:pPr marL="342900" lvl="1" indent="-342900" eaLnBrk="1" hangingPunct="1">
              <a:buFont typeface="Wingdings" pitchFamily="2" charset="2"/>
              <a:buNone/>
            </a:pPr>
            <a:endParaRPr lang="en-US" dirty="0" smtClean="0"/>
          </a:p>
          <a:p>
            <a:pPr eaLnBrk="1" hangingPunct="1"/>
            <a:endParaRPr lang="en-US" dirty="0" smtClean="0"/>
          </a:p>
        </p:txBody>
      </p:sp>
      <p:sp>
        <p:nvSpPr>
          <p:cNvPr id="2" name="Slide Number Placeholder 1"/>
          <p:cNvSpPr>
            <a:spLocks noGrp="1"/>
          </p:cNvSpPr>
          <p:nvPr>
            <p:ph type="sldNum" sz="quarter" idx="13"/>
          </p:nvPr>
        </p:nvSpPr>
        <p:spPr/>
        <p:txBody>
          <a:bodyPr/>
          <a:lstStyle/>
          <a:p>
            <a:pPr>
              <a:defRPr/>
            </a:pPr>
            <a:fld id="{450938E3-143A-4E70-BD3A-12DEC2567276}" type="slidenum">
              <a:rPr lang="en-US" smtClean="0"/>
              <a:pPr>
                <a:defRPr/>
              </a:pPr>
              <a:t>12</a:t>
            </a:fld>
            <a:endParaRPr lang="en-US" dirty="0"/>
          </a:p>
        </p:txBody>
      </p:sp>
      <p:sp>
        <p:nvSpPr>
          <p:cNvPr id="4" name="Curved Right Arrow 3"/>
          <p:cNvSpPr/>
          <p:nvPr/>
        </p:nvSpPr>
        <p:spPr>
          <a:xfrm>
            <a:off x="1043608" y="2924944"/>
            <a:ext cx="365125" cy="517525"/>
          </a:xfrm>
          <a:prstGeom prst="curved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endParaRPr>
          </a:p>
        </p:txBody>
      </p:sp>
      <p:sp>
        <p:nvSpPr>
          <p:cNvPr id="5" name="Curved Right Arrow 4"/>
          <p:cNvSpPr/>
          <p:nvPr/>
        </p:nvSpPr>
        <p:spPr>
          <a:xfrm>
            <a:off x="1043608" y="5157192"/>
            <a:ext cx="366713" cy="517525"/>
          </a:xfrm>
          <a:prstGeom prst="curved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schemeClr val="tx1"/>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Title 1"/>
          <p:cNvSpPr>
            <a:spLocks noGrp="1"/>
          </p:cNvSpPr>
          <p:nvPr>
            <p:ph type="title"/>
          </p:nvPr>
        </p:nvSpPr>
        <p:spPr>
          <a:xfrm>
            <a:off x="755576" y="260648"/>
            <a:ext cx="7762875" cy="1017587"/>
          </a:xfrm>
        </p:spPr>
        <p:txBody>
          <a:bodyPr/>
          <a:lstStyle/>
          <a:p>
            <a:pPr algn="ctr" eaLnBrk="1" hangingPunct="1"/>
            <a:r>
              <a:rPr lang="ru-RU" dirty="0" smtClean="0"/>
              <a:t>Данные</a:t>
            </a:r>
            <a:endParaRPr lang="en-US" dirty="0" smtClean="0"/>
          </a:p>
        </p:txBody>
      </p:sp>
      <p:sp>
        <p:nvSpPr>
          <p:cNvPr id="45058" name="Content Placeholder 2"/>
          <p:cNvSpPr>
            <a:spLocks noGrp="1"/>
          </p:cNvSpPr>
          <p:nvPr>
            <p:ph idx="1"/>
          </p:nvPr>
        </p:nvSpPr>
        <p:spPr>
          <a:xfrm>
            <a:off x="611560" y="1340768"/>
            <a:ext cx="8281987" cy="4127500"/>
          </a:xfrm>
        </p:spPr>
        <p:txBody>
          <a:bodyPr/>
          <a:lstStyle/>
          <a:p>
            <a:pPr eaLnBrk="1" hangingPunct="1"/>
            <a:r>
              <a:rPr lang="ru-RU" sz="2400" dirty="0" smtClean="0"/>
              <a:t>Источники данных</a:t>
            </a:r>
            <a:endParaRPr lang="en-US" sz="2400" dirty="0" smtClean="0"/>
          </a:p>
          <a:p>
            <a:pPr lvl="1" eaLnBrk="1" hangingPunct="1"/>
            <a:r>
              <a:rPr lang="ru-RU" dirty="0" smtClean="0"/>
              <a:t>Статистические данные по предоставлению услуг</a:t>
            </a:r>
            <a:endParaRPr lang="en-US" dirty="0" smtClean="0"/>
          </a:p>
          <a:p>
            <a:pPr lvl="1" eaLnBrk="1" hangingPunct="1"/>
            <a:r>
              <a:rPr lang="ru-RU" dirty="0" smtClean="0"/>
              <a:t>Перепись населения</a:t>
            </a:r>
            <a:endParaRPr lang="en-US" dirty="0" smtClean="0"/>
          </a:p>
          <a:p>
            <a:pPr lvl="1" eaLnBrk="1" hangingPunct="1"/>
            <a:r>
              <a:rPr lang="ru-RU" dirty="0" smtClean="0"/>
              <a:t>Вопросники</a:t>
            </a:r>
            <a:r>
              <a:rPr lang="en-US" dirty="0" smtClean="0"/>
              <a:t>, </a:t>
            </a:r>
            <a:r>
              <a:rPr lang="ru-RU" dirty="0" smtClean="0"/>
              <a:t>анкеты</a:t>
            </a:r>
            <a:r>
              <a:rPr lang="en-US" dirty="0" smtClean="0"/>
              <a:t>, </a:t>
            </a:r>
            <a:r>
              <a:rPr lang="ru-RU" dirty="0" smtClean="0"/>
              <a:t>научные исследования</a:t>
            </a:r>
            <a:endParaRPr lang="en-US" dirty="0" smtClean="0"/>
          </a:p>
          <a:p>
            <a:pPr lvl="1" eaLnBrk="1" hangingPunct="1"/>
            <a:r>
              <a:rPr lang="ru-RU" dirty="0" smtClean="0"/>
              <a:t>Дозорный </a:t>
            </a:r>
            <a:r>
              <a:rPr lang="ru-RU" dirty="0" err="1" smtClean="0"/>
              <a:t>эпиднадзор</a:t>
            </a:r>
            <a:endParaRPr lang="en-US" dirty="0" smtClean="0"/>
          </a:p>
          <a:p>
            <a:pPr lvl="1" eaLnBrk="1" hangingPunct="1"/>
            <a:r>
              <a:rPr lang="ru-RU" dirty="0" smtClean="0"/>
              <a:t>Информация по бюджету</a:t>
            </a:r>
            <a:endParaRPr lang="en-US" dirty="0" smtClean="0"/>
          </a:p>
          <a:p>
            <a:pPr eaLnBrk="1" hangingPunct="1"/>
            <a:r>
              <a:rPr lang="ru-RU" sz="2400" dirty="0" smtClean="0"/>
              <a:t>Данные в сравнении с информацией</a:t>
            </a:r>
            <a:r>
              <a:rPr lang="en-US" sz="2400" dirty="0" smtClean="0"/>
              <a:t> =</a:t>
            </a:r>
          </a:p>
          <a:p>
            <a:pPr eaLnBrk="1" hangingPunct="1">
              <a:buFont typeface="Wingdings" pitchFamily="2" charset="2"/>
              <a:buNone/>
            </a:pPr>
            <a:r>
              <a:rPr lang="en-US" sz="2400" dirty="0" smtClean="0"/>
              <a:t>    </a:t>
            </a:r>
            <a:r>
              <a:rPr lang="ru-RU" sz="2400" dirty="0" err="1" smtClean="0"/>
              <a:t>несинтезированные</a:t>
            </a:r>
            <a:r>
              <a:rPr lang="ru-RU" sz="2400" dirty="0" smtClean="0"/>
              <a:t> / синтезированные</a:t>
            </a:r>
            <a:endParaRPr lang="en-US" sz="2400" dirty="0" smtClean="0"/>
          </a:p>
        </p:txBody>
      </p:sp>
      <p:sp>
        <p:nvSpPr>
          <p:cNvPr id="2" name="Slide Number Placeholder 1"/>
          <p:cNvSpPr>
            <a:spLocks noGrp="1"/>
          </p:cNvSpPr>
          <p:nvPr>
            <p:ph type="sldNum" sz="quarter" idx="13"/>
          </p:nvPr>
        </p:nvSpPr>
        <p:spPr/>
        <p:txBody>
          <a:bodyPr/>
          <a:lstStyle/>
          <a:p>
            <a:pPr>
              <a:defRPr/>
            </a:pPr>
            <a:fld id="{824BB0FD-F5B3-47ED-AC93-C749CE2C2AB5}" type="slidenum">
              <a:rPr lang="en-US" smtClean="0"/>
              <a:pPr>
                <a:defRPr/>
              </a:pPr>
              <a:t>13</a:t>
            </a:fld>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ChangeArrowheads="1"/>
          </p:cNvSpPr>
          <p:nvPr>
            <p:ph type="title"/>
          </p:nvPr>
        </p:nvSpPr>
        <p:spPr>
          <a:xfrm>
            <a:off x="539552" y="260648"/>
            <a:ext cx="8291513" cy="1219200"/>
          </a:xfrm>
        </p:spPr>
        <p:txBody>
          <a:bodyPr/>
          <a:lstStyle/>
          <a:p>
            <a:pPr algn="ctr" eaLnBrk="1" hangingPunct="1"/>
            <a:r>
              <a:rPr lang="ru-RU" sz="4500" dirty="0" smtClean="0"/>
              <a:t>Цели мониторинга и оценки</a:t>
            </a:r>
            <a:endParaRPr lang="en-US" sz="4500" dirty="0" smtClean="0"/>
          </a:p>
        </p:txBody>
      </p:sp>
      <p:sp>
        <p:nvSpPr>
          <p:cNvPr id="47106" name="Rectangle 3"/>
          <p:cNvSpPr>
            <a:spLocks noGrp="1" noChangeArrowheads="1"/>
          </p:cNvSpPr>
          <p:nvPr>
            <p:ph idx="1"/>
          </p:nvPr>
        </p:nvSpPr>
        <p:spPr>
          <a:xfrm>
            <a:off x="899592" y="1340768"/>
            <a:ext cx="7920037" cy="4264025"/>
          </a:xfrm>
        </p:spPr>
        <p:txBody>
          <a:bodyPr/>
          <a:lstStyle/>
          <a:p>
            <a:pPr eaLnBrk="1" hangingPunct="1">
              <a:lnSpc>
                <a:spcPct val="90000"/>
              </a:lnSpc>
              <a:buFont typeface="Wingdings" pitchFamily="2" charset="2"/>
              <a:buNone/>
            </a:pPr>
            <a:endParaRPr lang="en-US" sz="1100" dirty="0" smtClean="0"/>
          </a:p>
          <a:p>
            <a:pPr eaLnBrk="1" hangingPunct="1">
              <a:lnSpc>
                <a:spcPct val="90000"/>
              </a:lnSpc>
              <a:spcAft>
                <a:spcPct val="25000"/>
              </a:spcAft>
            </a:pPr>
            <a:r>
              <a:rPr lang="ru-RU" sz="2400" dirty="0" smtClean="0"/>
              <a:t>Определить, соответствует ли выполнение плана или программы тому, что было запланировано</a:t>
            </a:r>
            <a:endParaRPr lang="en-US" sz="2400" dirty="0" smtClean="0"/>
          </a:p>
          <a:p>
            <a:pPr eaLnBrk="1" hangingPunct="1">
              <a:lnSpc>
                <a:spcPct val="90000"/>
              </a:lnSpc>
              <a:spcAft>
                <a:spcPct val="25000"/>
              </a:spcAft>
            </a:pPr>
            <a:r>
              <a:rPr lang="ru-RU" sz="2400" dirty="0" smtClean="0"/>
              <a:t>Проверить, оказал ли желаемое влияние</a:t>
            </a:r>
            <a:r>
              <a:rPr lang="en-US" sz="2400" dirty="0" smtClean="0"/>
              <a:t> </a:t>
            </a:r>
            <a:r>
              <a:rPr lang="ru-RU" sz="2400" dirty="0" smtClean="0"/>
              <a:t>стратегический курс, план или программа</a:t>
            </a:r>
            <a:endParaRPr lang="en-US" sz="2400" dirty="0" smtClean="0"/>
          </a:p>
          <a:p>
            <a:pPr eaLnBrk="1" hangingPunct="1">
              <a:lnSpc>
                <a:spcPct val="90000"/>
              </a:lnSpc>
            </a:pPr>
            <a:r>
              <a:rPr lang="ru-RU" sz="2400" dirty="0" smtClean="0"/>
              <a:t>Узнать</a:t>
            </a:r>
            <a:r>
              <a:rPr lang="en-US" sz="2400" dirty="0" smtClean="0"/>
              <a:t>: </a:t>
            </a:r>
          </a:p>
          <a:p>
            <a:pPr lvl="1" eaLnBrk="1" hangingPunct="1">
              <a:lnSpc>
                <a:spcPct val="90000"/>
              </a:lnSpc>
              <a:buFontTx/>
              <a:buChar char="•"/>
            </a:pPr>
            <a:r>
              <a:rPr lang="ru-RU" sz="2000" dirty="0" smtClean="0"/>
              <a:t>Выявить пробелы в программе, факторы, влияющие на результаты в здравоохранении и т.д.</a:t>
            </a:r>
            <a:endParaRPr lang="en-US" dirty="0" smtClean="0"/>
          </a:p>
          <a:p>
            <a:pPr eaLnBrk="1" hangingPunct="1">
              <a:lnSpc>
                <a:spcPct val="90000"/>
              </a:lnSpc>
            </a:pPr>
            <a:r>
              <a:rPr lang="ru-RU" sz="2400" dirty="0" smtClean="0"/>
              <a:t>Обосновать решения, касающиеся стратегического курса, планирования, программы </a:t>
            </a:r>
            <a:endParaRPr lang="en-US" sz="2400" dirty="0" smtClean="0"/>
          </a:p>
        </p:txBody>
      </p:sp>
      <p:sp>
        <p:nvSpPr>
          <p:cNvPr id="2" name="Slide Number Placeholder 1"/>
          <p:cNvSpPr>
            <a:spLocks noGrp="1"/>
          </p:cNvSpPr>
          <p:nvPr>
            <p:ph type="sldNum" sz="quarter" idx="13"/>
          </p:nvPr>
        </p:nvSpPr>
        <p:spPr/>
        <p:txBody>
          <a:bodyPr/>
          <a:lstStyle/>
          <a:p>
            <a:pPr>
              <a:defRPr/>
            </a:pPr>
            <a:fld id="{5FA61D5A-0EBC-4166-85F8-6F777C38B658}" type="slidenum">
              <a:rPr lang="en-US" smtClean="0"/>
              <a:pPr>
                <a:defRPr/>
              </a:pPr>
              <a:t>14</a:t>
            </a:fld>
            <a:endParaRPr lang="en-US" dirty="0"/>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noChangeArrowheads="1"/>
          </p:cNvSpPr>
          <p:nvPr>
            <p:ph type="title"/>
          </p:nvPr>
        </p:nvSpPr>
        <p:spPr>
          <a:xfrm>
            <a:off x="1331640" y="0"/>
            <a:ext cx="6322715" cy="810344"/>
          </a:xfrm>
        </p:spPr>
        <p:txBody>
          <a:bodyPr/>
          <a:lstStyle/>
          <a:p>
            <a:pPr algn="ctr" eaLnBrk="1" hangingPunct="1"/>
            <a:r>
              <a:rPr lang="ru-RU" dirty="0" smtClean="0"/>
              <a:t>МиО – не враг</a:t>
            </a:r>
            <a:endParaRPr lang="en-US" dirty="0" smtClean="0"/>
          </a:p>
        </p:txBody>
      </p:sp>
      <p:sp>
        <p:nvSpPr>
          <p:cNvPr id="49154" name="Rectangle 3"/>
          <p:cNvSpPr>
            <a:spLocks noGrp="1" noChangeArrowheads="1"/>
          </p:cNvSpPr>
          <p:nvPr>
            <p:ph idx="1"/>
          </p:nvPr>
        </p:nvSpPr>
        <p:spPr>
          <a:xfrm>
            <a:off x="755576" y="692696"/>
            <a:ext cx="7762875" cy="3962400"/>
          </a:xfrm>
        </p:spPr>
        <p:txBody>
          <a:bodyPr/>
          <a:lstStyle/>
          <a:p>
            <a:pPr eaLnBrk="1" hangingPunct="1">
              <a:lnSpc>
                <a:spcPct val="120000"/>
              </a:lnSpc>
            </a:pPr>
            <a:r>
              <a:rPr lang="ru-RU" sz="2800" dirty="0" smtClean="0"/>
              <a:t>Разработчики стратегических курсов, менеджеры программ и специалисты по МиО/стратегической информации могут быть партнерами</a:t>
            </a:r>
            <a:endParaRPr lang="en-US" sz="2800" dirty="0" smtClean="0"/>
          </a:p>
          <a:p>
            <a:pPr eaLnBrk="1" hangingPunct="1">
              <a:lnSpc>
                <a:spcPct val="120000"/>
              </a:lnSpc>
            </a:pPr>
            <a:r>
              <a:rPr lang="ru-RU" sz="2800" dirty="0" smtClean="0"/>
              <a:t>Принятие надлежащих решений и хорошее управление зависит от высококачественного МиО  / стратегической информации</a:t>
            </a:r>
            <a:endParaRPr lang="en-US" sz="2800" dirty="0" smtClean="0"/>
          </a:p>
          <a:p>
            <a:pPr eaLnBrk="1" hangingPunct="1">
              <a:lnSpc>
                <a:spcPct val="120000"/>
              </a:lnSpc>
            </a:pPr>
            <a:r>
              <a:rPr lang="ru-RU" sz="2800" dirty="0" smtClean="0"/>
              <a:t>Качество данных связано с их использованием</a:t>
            </a:r>
            <a:endParaRPr lang="en-US" sz="2800" dirty="0" smtClean="0"/>
          </a:p>
        </p:txBody>
      </p:sp>
      <p:sp>
        <p:nvSpPr>
          <p:cNvPr id="2" name="Slide Number Placeholder 1"/>
          <p:cNvSpPr>
            <a:spLocks noGrp="1"/>
          </p:cNvSpPr>
          <p:nvPr>
            <p:ph type="sldNum" sz="quarter" idx="10"/>
          </p:nvPr>
        </p:nvSpPr>
        <p:spPr/>
        <p:txBody>
          <a:bodyPr/>
          <a:lstStyle/>
          <a:p>
            <a:pPr>
              <a:defRPr/>
            </a:pPr>
            <a:fld id="{A3C84F27-B330-4F32-A23F-3B9F93E895D0}" type="slidenum">
              <a:rPr lang="en-US"/>
              <a:pPr>
                <a:defRPr/>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noChangeArrowheads="1"/>
          </p:cNvSpPr>
          <p:nvPr>
            <p:ph idx="1"/>
          </p:nvPr>
        </p:nvSpPr>
        <p:spPr>
          <a:xfrm>
            <a:off x="473075" y="1947863"/>
            <a:ext cx="8153400" cy="3170237"/>
          </a:xfrm>
        </p:spPr>
        <p:txBody>
          <a:bodyPr/>
          <a:lstStyle/>
          <a:p>
            <a:pPr algn="ctr" eaLnBrk="1" hangingPunct="1">
              <a:lnSpc>
                <a:spcPct val="90000"/>
              </a:lnSpc>
              <a:buFont typeface="Wingdings" pitchFamily="2" charset="2"/>
              <a:buNone/>
            </a:pPr>
            <a:endParaRPr lang="ru-RU" sz="2800" b="1" dirty="0" smtClean="0">
              <a:latin typeface="Arial" charset="0"/>
            </a:endParaRPr>
          </a:p>
          <a:p>
            <a:pPr algn="ctr" eaLnBrk="1" hangingPunct="1">
              <a:lnSpc>
                <a:spcPct val="90000"/>
              </a:lnSpc>
              <a:buFont typeface="Wingdings" pitchFamily="2" charset="2"/>
              <a:buNone/>
            </a:pPr>
            <a:r>
              <a:rPr lang="ru-RU" sz="2800" b="1" dirty="0" smtClean="0">
                <a:latin typeface="Arial" charset="0"/>
              </a:rPr>
              <a:t>принятие решений, основывающихся на данных</a:t>
            </a:r>
            <a:r>
              <a:rPr lang="en-US" sz="2800" b="1" dirty="0" smtClean="0"/>
              <a:t>,</a:t>
            </a:r>
          </a:p>
          <a:p>
            <a:pPr algn="ctr" eaLnBrk="1" hangingPunct="1">
              <a:lnSpc>
                <a:spcPct val="90000"/>
              </a:lnSpc>
              <a:buFont typeface="Wingdings" pitchFamily="2" charset="2"/>
              <a:buNone/>
            </a:pPr>
            <a:r>
              <a:rPr lang="ru-RU" sz="2800" b="1" dirty="0" smtClean="0">
                <a:latin typeface="Arial" charset="0"/>
              </a:rPr>
              <a:t>что в свою очередь ведет к</a:t>
            </a:r>
            <a:r>
              <a:rPr lang="en-US" sz="2800" b="1" dirty="0" smtClean="0"/>
              <a:t>…</a:t>
            </a:r>
          </a:p>
          <a:p>
            <a:pPr algn="ctr" eaLnBrk="1" hangingPunct="1">
              <a:lnSpc>
                <a:spcPct val="90000"/>
              </a:lnSpc>
              <a:buFont typeface="Wingdings" pitchFamily="2" charset="2"/>
              <a:buNone/>
            </a:pPr>
            <a:r>
              <a:rPr lang="ru-RU" sz="2800" b="1" dirty="0" smtClean="0">
                <a:latin typeface="Arial" charset="0"/>
              </a:rPr>
              <a:t>совершенствованию программ в здравоохранении и лучшим результатам в здравоохранении</a:t>
            </a:r>
            <a:endParaRPr lang="en-US" sz="2800" b="1" dirty="0" smtClean="0"/>
          </a:p>
        </p:txBody>
      </p:sp>
      <p:sp>
        <p:nvSpPr>
          <p:cNvPr id="2" name="Slide Number Placeholder 1"/>
          <p:cNvSpPr>
            <a:spLocks noGrp="1"/>
          </p:cNvSpPr>
          <p:nvPr>
            <p:ph type="sldNum" sz="quarter" idx="13"/>
          </p:nvPr>
        </p:nvSpPr>
        <p:spPr/>
        <p:txBody>
          <a:bodyPr/>
          <a:lstStyle/>
          <a:p>
            <a:pPr>
              <a:defRPr/>
            </a:pPr>
            <a:fld id="{C0CFE4CE-4271-4784-AD20-0B3384E3B7E9}" type="slidenum">
              <a:rPr lang="en-US" smtClean="0"/>
              <a:pPr>
                <a:defRPr/>
              </a:pPr>
              <a:t>16</a:t>
            </a:fld>
            <a:endParaRPr lang="en-US" dirty="0"/>
          </a:p>
        </p:txBody>
      </p:sp>
      <p:sp>
        <p:nvSpPr>
          <p:cNvPr id="51202" name="TextBox 3"/>
          <p:cNvSpPr txBox="1">
            <a:spLocks noChangeArrowheads="1"/>
          </p:cNvSpPr>
          <p:nvPr/>
        </p:nvSpPr>
        <p:spPr bwMode="auto">
          <a:xfrm>
            <a:off x="593725" y="652463"/>
            <a:ext cx="8032750" cy="1311275"/>
          </a:xfrm>
          <a:prstGeom prst="rect">
            <a:avLst/>
          </a:prstGeom>
          <a:noFill/>
          <a:ln w="9525">
            <a:noFill/>
            <a:miter lim="800000"/>
            <a:headEnd/>
            <a:tailEnd/>
          </a:ln>
        </p:spPr>
        <p:txBody>
          <a:bodyPr>
            <a:spAutoFit/>
          </a:bodyPr>
          <a:lstStyle/>
          <a:p>
            <a:pPr algn="ctr"/>
            <a:r>
              <a:rPr lang="ru-RU" sz="4000" b="1">
                <a:solidFill>
                  <a:schemeClr val="tx2"/>
                </a:solidFill>
                <a:cs typeface="Arial" charset="0"/>
              </a:rPr>
              <a:t>Мониторинг и оценка</a:t>
            </a:r>
            <a:r>
              <a:rPr lang="en-US" sz="4000" b="1">
                <a:solidFill>
                  <a:schemeClr val="tx2"/>
                </a:solidFill>
                <a:cs typeface="Arial" charset="0"/>
              </a:rPr>
              <a:t> </a:t>
            </a:r>
            <a:r>
              <a:rPr lang="ru-RU" sz="4000" b="1">
                <a:solidFill>
                  <a:schemeClr val="tx2"/>
                </a:solidFill>
                <a:cs typeface="Arial" charset="0"/>
              </a:rPr>
              <a:t>обеспечивают</a:t>
            </a:r>
            <a:r>
              <a:rPr lang="en-US" sz="4000" b="1">
                <a:solidFill>
                  <a:schemeClr val="tx2"/>
                </a:solidFill>
                <a:cs typeface="Arial"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6">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146">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14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noChangeArrowheads="1"/>
          </p:cNvSpPr>
          <p:nvPr>
            <p:ph type="title"/>
          </p:nvPr>
        </p:nvSpPr>
        <p:spPr>
          <a:xfrm>
            <a:off x="690563" y="638175"/>
            <a:ext cx="6330950" cy="868363"/>
          </a:xfrm>
        </p:spPr>
        <p:txBody>
          <a:bodyPr/>
          <a:lstStyle/>
          <a:p>
            <a:pPr algn="ctr" eaLnBrk="1" hangingPunct="1"/>
            <a:r>
              <a:rPr lang="ru-RU" sz="4800" smtClean="0">
                <a:latin typeface="Arial" charset="0"/>
              </a:rPr>
              <a:t>Групповое участие</a:t>
            </a:r>
            <a:endParaRPr lang="en-US" sz="4800" smtClean="0">
              <a:latin typeface="Arial" charset="0"/>
            </a:endParaRPr>
          </a:p>
        </p:txBody>
      </p:sp>
      <p:sp>
        <p:nvSpPr>
          <p:cNvPr id="53250" name="Rectangle 3"/>
          <p:cNvSpPr>
            <a:spLocks noGrp="1" noChangeArrowheads="1"/>
          </p:cNvSpPr>
          <p:nvPr>
            <p:ph idx="1"/>
          </p:nvPr>
        </p:nvSpPr>
        <p:spPr>
          <a:xfrm>
            <a:off x="723900" y="2522538"/>
            <a:ext cx="7215188" cy="2379662"/>
          </a:xfrm>
        </p:spPr>
        <p:txBody>
          <a:bodyPr/>
          <a:lstStyle/>
          <a:p>
            <a:pPr eaLnBrk="1" hangingPunct="1">
              <a:lnSpc>
                <a:spcPct val="0"/>
              </a:lnSpc>
              <a:buFont typeface="Wingdings" pitchFamily="2" charset="2"/>
              <a:buNone/>
            </a:pPr>
            <a:r>
              <a:rPr lang="en-US" b="1" smtClean="0"/>
              <a:t>    </a:t>
            </a:r>
            <a:endParaRPr lang="en-US" sz="1100" smtClean="0"/>
          </a:p>
          <a:p>
            <a:pPr marL="457200" lvl="1" indent="0" eaLnBrk="1" hangingPunct="1">
              <a:lnSpc>
                <a:spcPct val="90000"/>
              </a:lnSpc>
              <a:buFont typeface="Wingdings" pitchFamily="2" charset="2"/>
              <a:buNone/>
            </a:pPr>
            <a:r>
              <a:rPr lang="ru-RU" sz="4200" smtClean="0">
                <a:latin typeface="Arial" charset="0"/>
              </a:rPr>
              <a:t>Как Вы и Ваша организация использует данные и информацию</a:t>
            </a:r>
            <a:r>
              <a:rPr lang="en-US" sz="4200" smtClean="0"/>
              <a:t>?</a:t>
            </a:r>
            <a:r>
              <a:rPr lang="en-US" b="1" smtClean="0">
                <a:solidFill>
                  <a:schemeClr val="tx2"/>
                </a:solidFill>
              </a:rPr>
              <a:t> </a:t>
            </a:r>
            <a:endParaRPr lang="en-US" smtClean="0"/>
          </a:p>
          <a:p>
            <a:pPr eaLnBrk="1" hangingPunct="1">
              <a:lnSpc>
                <a:spcPct val="90000"/>
              </a:lnSpc>
              <a:buFont typeface="Wingdings" pitchFamily="2" charset="2"/>
              <a:buChar char=" "/>
            </a:pPr>
            <a:endParaRPr lang="en-US" sz="3000" i="1" smtClean="0"/>
          </a:p>
        </p:txBody>
      </p:sp>
      <p:sp>
        <p:nvSpPr>
          <p:cNvPr id="2" name="Slide Number Placeholder 1"/>
          <p:cNvSpPr>
            <a:spLocks noGrp="1"/>
          </p:cNvSpPr>
          <p:nvPr>
            <p:ph type="sldNum" sz="quarter" idx="10"/>
          </p:nvPr>
        </p:nvSpPr>
        <p:spPr/>
        <p:txBody>
          <a:bodyPr/>
          <a:lstStyle/>
          <a:p>
            <a:pPr>
              <a:defRPr/>
            </a:pPr>
            <a:fld id="{528BC651-7D0A-4AF3-97AE-8AE72D96881E}" type="slidenum">
              <a:rPr lang="en-US"/>
              <a:pPr>
                <a:defRPr/>
              </a:pPr>
              <a:t>17</a:t>
            </a:fld>
            <a:endParaRPr lang="en-US"/>
          </a:p>
        </p:txBody>
      </p:sp>
      <p:pic>
        <p:nvPicPr>
          <p:cNvPr id="53251" name="Picture 4"/>
          <p:cNvPicPr>
            <a:picLocks noChangeAspect="1" noChangeArrowheads="1"/>
          </p:cNvPicPr>
          <p:nvPr/>
        </p:nvPicPr>
        <p:blipFill>
          <a:blip r:embed="rId3" cstate="print"/>
          <a:srcRect/>
          <a:stretch>
            <a:fillRect/>
          </a:stretch>
        </p:blipFill>
        <p:spPr bwMode="auto">
          <a:xfrm>
            <a:off x="6905625" y="366713"/>
            <a:ext cx="1919288" cy="22320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3"/>
          <p:cNvSpPr>
            <a:spLocks noGrp="1" noChangeArrowheads="1"/>
          </p:cNvSpPr>
          <p:nvPr>
            <p:ph type="title"/>
          </p:nvPr>
        </p:nvSpPr>
        <p:spPr>
          <a:xfrm>
            <a:off x="468821" y="260648"/>
            <a:ext cx="8647112" cy="1143000"/>
          </a:xfrm>
        </p:spPr>
        <p:txBody>
          <a:bodyPr/>
          <a:lstStyle/>
          <a:p>
            <a:pPr algn="ctr" eaLnBrk="1" hangingPunct="1"/>
            <a:r>
              <a:rPr lang="ru-RU" sz="3600" dirty="0" smtClean="0">
                <a:latin typeface="Arial" charset="0"/>
              </a:rPr>
              <a:t>Мы можем использовать информацию, чтобы</a:t>
            </a:r>
            <a:r>
              <a:rPr lang="en-US" sz="3600" dirty="0" smtClean="0"/>
              <a:t>…</a:t>
            </a:r>
          </a:p>
        </p:txBody>
      </p:sp>
      <p:sp>
        <p:nvSpPr>
          <p:cNvPr id="11266" name="Rectangle 2"/>
          <p:cNvSpPr>
            <a:spLocks noGrp="1" noChangeArrowheads="1"/>
          </p:cNvSpPr>
          <p:nvPr>
            <p:ph idx="1"/>
          </p:nvPr>
        </p:nvSpPr>
        <p:spPr>
          <a:xfrm>
            <a:off x="683568" y="1700808"/>
            <a:ext cx="8045450" cy="3744913"/>
          </a:xfrm>
        </p:spPr>
        <p:txBody>
          <a:bodyPr/>
          <a:lstStyle/>
          <a:p>
            <a:pPr eaLnBrk="1" hangingPunct="1"/>
            <a:r>
              <a:rPr lang="ru-RU" sz="2800" dirty="0" smtClean="0">
                <a:latin typeface="Arial" charset="0"/>
              </a:rPr>
              <a:t>Наполнить стратегические курсы и планы</a:t>
            </a:r>
            <a:r>
              <a:rPr lang="en-US" sz="2800" dirty="0" smtClean="0"/>
              <a:t> </a:t>
            </a:r>
          </a:p>
          <a:p>
            <a:pPr eaLnBrk="1" hangingPunct="1"/>
            <a:r>
              <a:rPr lang="ru-RU" sz="2800" dirty="0" smtClean="0">
                <a:latin typeface="Arial" charset="0"/>
              </a:rPr>
              <a:t>Привлечь дополнительные ресурсы</a:t>
            </a:r>
            <a:r>
              <a:rPr lang="en-US" sz="2800" dirty="0" smtClean="0"/>
              <a:t> </a:t>
            </a:r>
          </a:p>
          <a:p>
            <a:pPr eaLnBrk="1" hangingPunct="1"/>
            <a:r>
              <a:rPr lang="ru-RU" sz="2800" dirty="0" smtClean="0">
                <a:latin typeface="Arial" charset="0"/>
              </a:rPr>
              <a:t>Усилить программы и улучшить результаты</a:t>
            </a:r>
            <a:r>
              <a:rPr lang="en-US" sz="2800" dirty="0" smtClean="0"/>
              <a:t> </a:t>
            </a:r>
          </a:p>
          <a:p>
            <a:pPr eaLnBrk="1" hangingPunct="1"/>
            <a:r>
              <a:rPr lang="ru-RU" sz="2800" dirty="0" smtClean="0">
                <a:latin typeface="Arial" charset="0"/>
              </a:rPr>
              <a:t>Обеспечить ответственность и отчетность</a:t>
            </a:r>
            <a:endParaRPr lang="en-US" sz="2800" dirty="0" smtClean="0"/>
          </a:p>
          <a:p>
            <a:pPr eaLnBrk="1" hangingPunct="1"/>
            <a:r>
              <a:rPr lang="ru-RU" sz="2800" dirty="0" smtClean="0">
                <a:latin typeface="Arial" charset="0"/>
              </a:rPr>
              <a:t>Улучшить качество предоставляемых услуг</a:t>
            </a:r>
            <a:endParaRPr lang="en-US" sz="2800" dirty="0" smtClean="0"/>
          </a:p>
          <a:p>
            <a:pPr eaLnBrk="1" hangingPunct="1"/>
            <a:r>
              <a:rPr lang="ru-RU" sz="2800" dirty="0" smtClean="0">
                <a:latin typeface="Arial" charset="0"/>
              </a:rPr>
              <a:t>Пополнить общую базу накопленных знаний в мировом масштабе</a:t>
            </a:r>
            <a:endParaRPr lang="en-US" sz="2800" dirty="0" smtClean="0"/>
          </a:p>
        </p:txBody>
      </p:sp>
      <p:sp>
        <p:nvSpPr>
          <p:cNvPr id="2" name="Slide Number Placeholder 1"/>
          <p:cNvSpPr>
            <a:spLocks noGrp="1"/>
          </p:cNvSpPr>
          <p:nvPr>
            <p:ph type="sldNum" sz="quarter" idx="10"/>
          </p:nvPr>
        </p:nvSpPr>
        <p:spPr/>
        <p:txBody>
          <a:bodyPr/>
          <a:lstStyle/>
          <a:p>
            <a:pPr>
              <a:defRPr/>
            </a:pPr>
            <a:fld id="{AA229690-9490-4C9F-9C1D-DB47842B0E33}" type="slidenum">
              <a:rPr lang="en-US"/>
              <a:pPr>
                <a:defRPr/>
              </a:pPr>
              <a:t>18</a:t>
            </a:fld>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26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266">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266">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266">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266">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26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2"/>
          <p:cNvSpPr>
            <a:spLocks noGrp="1" noChangeArrowheads="1"/>
          </p:cNvSpPr>
          <p:nvPr>
            <p:ph type="title"/>
          </p:nvPr>
        </p:nvSpPr>
        <p:spPr>
          <a:xfrm>
            <a:off x="971600" y="-37578"/>
            <a:ext cx="7416824" cy="811094"/>
          </a:xfrm>
        </p:spPr>
        <p:txBody>
          <a:bodyPr/>
          <a:lstStyle/>
          <a:p>
            <a:pPr eaLnBrk="1" hangingPunct="1"/>
            <a:r>
              <a:rPr lang="ru-RU" dirty="0" smtClean="0"/>
              <a:t>«Данные говорят» в Таиланде</a:t>
            </a:r>
            <a:endParaRPr lang="en-US" dirty="0" smtClean="0"/>
          </a:p>
        </p:txBody>
      </p:sp>
      <p:sp>
        <p:nvSpPr>
          <p:cNvPr id="57346" name="Rectangle 3"/>
          <p:cNvSpPr>
            <a:spLocks noGrp="1" noChangeArrowheads="1"/>
          </p:cNvSpPr>
          <p:nvPr>
            <p:ph idx="1"/>
          </p:nvPr>
        </p:nvSpPr>
        <p:spPr>
          <a:xfrm>
            <a:off x="179388" y="692696"/>
            <a:ext cx="8964612" cy="4783138"/>
          </a:xfrm>
        </p:spPr>
        <p:txBody>
          <a:bodyPr/>
          <a:lstStyle/>
          <a:p>
            <a:pPr eaLnBrk="1" hangingPunct="1"/>
            <a:r>
              <a:rPr lang="ru-RU" sz="2400" u="sng" dirty="0" smtClean="0"/>
              <a:t>Потребность</a:t>
            </a:r>
            <a:r>
              <a:rPr lang="en-US" sz="2400" dirty="0" smtClean="0"/>
              <a:t>:  </a:t>
            </a:r>
            <a:r>
              <a:rPr lang="ru-RU" sz="2400" dirty="0" smtClean="0"/>
              <a:t>Укрепить приверженность разработчиков политики к профилактике ВИЧ-инфекции</a:t>
            </a:r>
            <a:endParaRPr lang="en-US" sz="2400" u="sng" dirty="0" smtClean="0"/>
          </a:p>
          <a:p>
            <a:pPr eaLnBrk="1" hangingPunct="1"/>
            <a:r>
              <a:rPr lang="ru-RU" sz="2400" u="sng" dirty="0" smtClean="0"/>
              <a:t>Данные</a:t>
            </a:r>
            <a:r>
              <a:rPr lang="en-US" sz="2400" dirty="0" smtClean="0"/>
              <a:t>:  </a:t>
            </a:r>
            <a:r>
              <a:rPr lang="ru-RU" sz="2400" dirty="0" smtClean="0"/>
              <a:t>Поведенческие и эпидемиологические данные</a:t>
            </a:r>
            <a:endParaRPr lang="en-US" sz="2400" dirty="0" smtClean="0"/>
          </a:p>
          <a:p>
            <a:pPr eaLnBrk="1" hangingPunct="1"/>
            <a:r>
              <a:rPr lang="ru-RU" sz="2400" u="sng" dirty="0" smtClean="0"/>
              <a:t>Ответные мероприятия</a:t>
            </a:r>
            <a:r>
              <a:rPr lang="en-US" sz="2400" dirty="0" smtClean="0"/>
              <a:t>:</a:t>
            </a:r>
          </a:p>
          <a:p>
            <a:pPr lvl="1" eaLnBrk="1" hangingPunct="1"/>
            <a:r>
              <a:rPr lang="ru-RU" sz="2000" dirty="0" smtClean="0"/>
              <a:t>Проанализированы данные с помощью Азиатской эпидемической модели и модели</a:t>
            </a:r>
            <a:r>
              <a:rPr lang="en-US" sz="2000" dirty="0" smtClean="0"/>
              <a:t> GOALS</a:t>
            </a:r>
          </a:p>
          <a:p>
            <a:pPr lvl="1" eaLnBrk="1" hangingPunct="1"/>
            <a:r>
              <a:rPr lang="ru-RU" sz="2000" dirty="0" smtClean="0"/>
              <a:t>Определены ответные мероприятия и необходимые ресурсы</a:t>
            </a:r>
            <a:endParaRPr lang="en-US" sz="2000" dirty="0" smtClean="0"/>
          </a:p>
          <a:p>
            <a:pPr lvl="1" eaLnBrk="1" hangingPunct="1"/>
            <a:r>
              <a:rPr lang="ru-RU" sz="2000" dirty="0" smtClean="0"/>
              <a:t>Данные сообщены заинтересованным сторонам</a:t>
            </a:r>
            <a:endParaRPr lang="en-US" sz="2000" dirty="0" smtClean="0"/>
          </a:p>
          <a:p>
            <a:pPr eaLnBrk="1" hangingPunct="1"/>
            <a:r>
              <a:rPr lang="ru-RU" sz="2400" u="sng" dirty="0" smtClean="0"/>
              <a:t>Решение/ действия</a:t>
            </a:r>
            <a:r>
              <a:rPr lang="en-US" sz="2400" u="sng" dirty="0" smtClean="0"/>
              <a:t>:</a:t>
            </a:r>
          </a:p>
          <a:p>
            <a:pPr lvl="1" eaLnBrk="1" hangingPunct="1"/>
            <a:r>
              <a:rPr lang="ru-RU" sz="2000" dirty="0" smtClean="0"/>
              <a:t>В общегосударственном стратегическом плане </a:t>
            </a:r>
            <a:r>
              <a:rPr lang="ru-RU" sz="2000" dirty="0" err="1" smtClean="0"/>
              <a:t>акцентрирована</a:t>
            </a:r>
            <a:r>
              <a:rPr lang="ru-RU" sz="2000" dirty="0" smtClean="0"/>
              <a:t> необходимость профилактики и разработан рабочий план для создания программы профилактики </a:t>
            </a:r>
            <a:endParaRPr lang="en-US" sz="2000" dirty="0" smtClean="0"/>
          </a:p>
        </p:txBody>
      </p:sp>
      <p:sp>
        <p:nvSpPr>
          <p:cNvPr id="2" name="Slide Number Placeholder 1"/>
          <p:cNvSpPr>
            <a:spLocks noGrp="1"/>
          </p:cNvSpPr>
          <p:nvPr>
            <p:ph type="sldNum" sz="quarter" idx="10"/>
          </p:nvPr>
        </p:nvSpPr>
        <p:spPr/>
        <p:txBody>
          <a:bodyPr/>
          <a:lstStyle/>
          <a:p>
            <a:pPr>
              <a:defRPr/>
            </a:pPr>
            <a:fld id="{1C7E97F1-9139-403D-BE67-1DB466E4A046}" type="slidenum">
              <a:rPr lang="en-US"/>
              <a:pPr>
                <a:defRPr/>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ext Placeholder 4"/>
          <p:cNvSpPr>
            <a:spLocks noGrp="1"/>
          </p:cNvSpPr>
          <p:nvPr>
            <p:ph type="body" idx="1"/>
          </p:nvPr>
        </p:nvSpPr>
        <p:spPr>
          <a:xfrm>
            <a:off x="685800" y="3886200"/>
            <a:ext cx="7772400" cy="1500188"/>
          </a:xfrm>
        </p:spPr>
        <p:txBody>
          <a:bodyPr/>
          <a:lstStyle/>
          <a:p>
            <a:pPr eaLnBrk="1" hangingPunct="1"/>
            <a:r>
              <a:rPr lang="ru-RU" sz="2600" dirty="0" smtClean="0">
                <a:latin typeface="Arial" charset="0"/>
              </a:rPr>
              <a:t>ИЗУЧЕНИЕ СЛУЧАЯ</a:t>
            </a:r>
            <a:r>
              <a:rPr lang="en-US" sz="2600" dirty="0" smtClean="0"/>
              <a:t>:</a:t>
            </a:r>
          </a:p>
          <a:p>
            <a:pPr eaLnBrk="1" hangingPunct="1"/>
            <a:r>
              <a:rPr lang="ru-RU" sz="2600" i="1" dirty="0" smtClean="0">
                <a:latin typeface="Arial" charset="0"/>
              </a:rPr>
              <a:t>Комплексный подход к повышению потребности в данных и к использованию данных</a:t>
            </a:r>
            <a:endParaRPr lang="en-US" sz="2600" i="1" dirty="0" smtClean="0"/>
          </a:p>
        </p:txBody>
      </p:sp>
      <p:sp>
        <p:nvSpPr>
          <p:cNvPr id="2" name="Slide Number Placeholder 1"/>
          <p:cNvSpPr>
            <a:spLocks noGrp="1"/>
          </p:cNvSpPr>
          <p:nvPr>
            <p:ph type="sldNum" sz="quarter" idx="10"/>
          </p:nvPr>
        </p:nvSpPr>
        <p:spPr/>
        <p:txBody>
          <a:bodyPr/>
          <a:lstStyle/>
          <a:p>
            <a:pPr>
              <a:defRPr/>
            </a:pPr>
            <a:fld id="{E36961D1-2382-4C1E-9399-E6CDAFA0A646}" type="slidenum">
              <a:rPr lang="en-US"/>
              <a:pPr>
                <a:defRPr/>
              </a:pPr>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Title 1"/>
          <p:cNvSpPr>
            <a:spLocks noGrp="1"/>
          </p:cNvSpPr>
          <p:nvPr>
            <p:ph type="title"/>
          </p:nvPr>
        </p:nvSpPr>
        <p:spPr>
          <a:xfrm>
            <a:off x="467544" y="0"/>
            <a:ext cx="8229600" cy="2016224"/>
          </a:xfrm>
        </p:spPr>
        <p:txBody>
          <a:bodyPr/>
          <a:lstStyle/>
          <a:p>
            <a:pPr algn="ctr" eaLnBrk="1" hangingPunct="1"/>
            <a:r>
              <a:rPr lang="ru-RU" sz="3600" dirty="0" smtClean="0"/>
              <a:t>Сотрудничество с</a:t>
            </a:r>
            <a:r>
              <a:rPr lang="en-US" sz="3600" dirty="0" smtClean="0"/>
              <a:t> </a:t>
            </a:r>
            <a:r>
              <a:rPr lang="en-US" sz="3600" dirty="0" err="1" smtClean="0"/>
              <a:t>AIDSRelief</a:t>
            </a:r>
            <a:r>
              <a:rPr lang="en-US" sz="3600" dirty="0" smtClean="0"/>
              <a:t>: </a:t>
            </a:r>
            <a:br>
              <a:rPr lang="en-US" sz="3600" dirty="0" smtClean="0"/>
            </a:br>
            <a:r>
              <a:rPr lang="ru-RU" sz="3600" dirty="0" smtClean="0"/>
              <a:t>логическое обоснование мероприятий по использованию данных</a:t>
            </a:r>
            <a:endParaRPr lang="en-US" sz="3600" dirty="0" smtClean="0"/>
          </a:p>
        </p:txBody>
      </p:sp>
      <p:sp>
        <p:nvSpPr>
          <p:cNvPr id="60418" name="Content Placeholder 2"/>
          <p:cNvSpPr>
            <a:spLocks noGrp="1"/>
          </p:cNvSpPr>
          <p:nvPr>
            <p:ph idx="1"/>
          </p:nvPr>
        </p:nvSpPr>
        <p:spPr>
          <a:xfrm>
            <a:off x="539552" y="2132856"/>
            <a:ext cx="8064896" cy="3962400"/>
          </a:xfrm>
        </p:spPr>
        <p:txBody>
          <a:bodyPr/>
          <a:lstStyle/>
          <a:p>
            <a:pPr eaLnBrk="1" hangingPunct="1"/>
            <a:r>
              <a:rPr lang="ru-RU" sz="2400" dirty="0" smtClean="0"/>
              <a:t>Собирался большой массив данных</a:t>
            </a:r>
            <a:endParaRPr lang="en-US" sz="2400" dirty="0" smtClean="0"/>
          </a:p>
          <a:p>
            <a:pPr eaLnBrk="1" hangingPunct="1"/>
            <a:r>
              <a:rPr lang="ru-RU" sz="2400" dirty="0" smtClean="0"/>
              <a:t>На местах и в рамках проекта данные использовались неэффективно</a:t>
            </a:r>
            <a:endParaRPr lang="en-US" sz="2400" dirty="0" smtClean="0"/>
          </a:p>
          <a:p>
            <a:pPr eaLnBrk="1" hangingPunct="1"/>
            <a:r>
              <a:rPr lang="ru-RU" sz="2400" dirty="0" smtClean="0"/>
              <a:t>Всеобщее недоверие к данным</a:t>
            </a:r>
            <a:endParaRPr lang="en-US" sz="2400" dirty="0" smtClean="0"/>
          </a:p>
          <a:p>
            <a:pPr eaLnBrk="1" hangingPunct="1"/>
            <a:r>
              <a:rPr lang="ru-RU" sz="2400" dirty="0" smtClean="0"/>
              <a:t>Непонимание того, как можно использовать данные</a:t>
            </a:r>
            <a:r>
              <a:rPr lang="en-US" sz="2400" dirty="0" smtClean="0"/>
              <a:t> RHIS </a:t>
            </a:r>
          </a:p>
          <a:p>
            <a:pPr eaLnBrk="1" hangingPunct="1"/>
            <a:r>
              <a:rPr lang="ru-RU" sz="2400" dirty="0" smtClean="0"/>
              <a:t>Непонимание того, как показатели</a:t>
            </a:r>
            <a:r>
              <a:rPr lang="en-US" sz="2400" dirty="0" smtClean="0"/>
              <a:t> </a:t>
            </a:r>
            <a:r>
              <a:rPr lang="ru-RU" sz="2400" dirty="0" smtClean="0"/>
              <a:t>были рассчитаны и использованы для совершенствования программы</a:t>
            </a:r>
            <a:endParaRPr lang="en-US" sz="2400" dirty="0" smtClean="0"/>
          </a:p>
        </p:txBody>
      </p:sp>
      <p:sp>
        <p:nvSpPr>
          <p:cNvPr id="2" name="Slide Number Placeholder 1"/>
          <p:cNvSpPr>
            <a:spLocks noGrp="1"/>
          </p:cNvSpPr>
          <p:nvPr>
            <p:ph type="sldNum" sz="quarter" idx="10"/>
          </p:nvPr>
        </p:nvSpPr>
        <p:spPr/>
        <p:txBody>
          <a:bodyPr/>
          <a:lstStyle/>
          <a:p>
            <a:pPr>
              <a:defRPr/>
            </a:pPr>
            <a:fld id="{B33FD6C0-05FB-4E96-BAF9-5930909976F5}" type="slidenum">
              <a:rPr lang="en-US"/>
              <a:pPr>
                <a:defRPr/>
              </a:pPr>
              <a:t>21</a:t>
            </a:fld>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2"/>
          <p:cNvSpPr>
            <a:spLocks noGrp="1" noChangeArrowheads="1"/>
          </p:cNvSpPr>
          <p:nvPr>
            <p:ph type="title"/>
          </p:nvPr>
        </p:nvSpPr>
        <p:spPr>
          <a:xfrm>
            <a:off x="1187624" y="28883"/>
            <a:ext cx="7006208" cy="1656184"/>
          </a:xfrm>
        </p:spPr>
        <p:txBody>
          <a:bodyPr/>
          <a:lstStyle/>
          <a:p>
            <a:pPr algn="ctr" eaLnBrk="1" hangingPunct="1"/>
            <a:r>
              <a:rPr lang="ru-RU" sz="4000" dirty="0" smtClean="0"/>
              <a:t>Увеличение потребности в данных и их использовании</a:t>
            </a:r>
            <a:endParaRPr lang="en-US" sz="4000" dirty="0" smtClean="0"/>
          </a:p>
        </p:txBody>
      </p:sp>
      <p:sp>
        <p:nvSpPr>
          <p:cNvPr id="62466" name="Rectangle 3"/>
          <p:cNvSpPr>
            <a:spLocks noGrp="1" noChangeArrowheads="1"/>
          </p:cNvSpPr>
          <p:nvPr>
            <p:ph idx="1"/>
          </p:nvPr>
        </p:nvSpPr>
        <p:spPr>
          <a:xfrm>
            <a:off x="467544" y="1628800"/>
            <a:ext cx="8358188" cy="4459288"/>
          </a:xfrm>
        </p:spPr>
        <p:txBody>
          <a:bodyPr/>
          <a:lstStyle/>
          <a:p>
            <a:pPr eaLnBrk="1" hangingPunct="1"/>
            <a:r>
              <a:rPr lang="ru-RU" sz="2400" dirty="0" smtClean="0"/>
              <a:t>Привлечь тех, кто использует данные, и тех, кто их предоставляет</a:t>
            </a:r>
            <a:endParaRPr lang="en-US" sz="2400" dirty="0" smtClean="0"/>
          </a:p>
          <a:p>
            <a:pPr eaLnBrk="1" hangingPunct="1"/>
            <a:r>
              <a:rPr lang="ru-RU" sz="2400" dirty="0" smtClean="0"/>
              <a:t>Понять порядок передачи данных и информации</a:t>
            </a:r>
            <a:endParaRPr lang="en-US" sz="2400" dirty="0" smtClean="0"/>
          </a:p>
          <a:p>
            <a:pPr eaLnBrk="1" hangingPunct="1"/>
            <a:r>
              <a:rPr lang="ru-RU" sz="2400" dirty="0" smtClean="0"/>
              <a:t>Выявлять и устранять преграды на пути к использованию данных</a:t>
            </a:r>
            <a:endParaRPr lang="en-US" sz="2400" dirty="0" smtClean="0"/>
          </a:p>
          <a:p>
            <a:pPr eaLnBrk="1" hangingPunct="1"/>
            <a:r>
              <a:rPr lang="ru-RU" sz="2400" dirty="0" smtClean="0"/>
              <a:t>Определять конкретные вопросы и находить решения</a:t>
            </a:r>
            <a:endParaRPr lang="en-US" sz="2400" dirty="0" smtClean="0"/>
          </a:p>
          <a:p>
            <a:pPr eaLnBrk="1" hangingPunct="1"/>
            <a:r>
              <a:rPr lang="ru-RU" sz="2400" dirty="0" smtClean="0"/>
              <a:t>Анализировать данные и информацию</a:t>
            </a:r>
            <a:endParaRPr lang="en-US" sz="2400" dirty="0" smtClean="0"/>
          </a:p>
          <a:p>
            <a:pPr eaLnBrk="1" hangingPunct="1"/>
            <a:r>
              <a:rPr lang="ru-RU" sz="2400" dirty="0" smtClean="0"/>
              <a:t>Предоставлять ответную информацию лицам, ответственным за принятие решений</a:t>
            </a:r>
            <a:endParaRPr lang="en-US" sz="2400" dirty="0" smtClean="0"/>
          </a:p>
        </p:txBody>
      </p:sp>
      <p:sp>
        <p:nvSpPr>
          <p:cNvPr id="2" name="Slide Number Placeholder 1"/>
          <p:cNvSpPr>
            <a:spLocks noGrp="1"/>
          </p:cNvSpPr>
          <p:nvPr>
            <p:ph type="sldNum" sz="quarter" idx="10"/>
          </p:nvPr>
        </p:nvSpPr>
        <p:spPr/>
        <p:txBody>
          <a:bodyPr/>
          <a:lstStyle/>
          <a:p>
            <a:pPr>
              <a:defRPr/>
            </a:pPr>
            <a:fld id="{874754D2-0CA3-4B5A-BA01-01F6B0BE2356}" type="slidenum">
              <a:rPr lang="en-US"/>
              <a:pPr>
                <a:defRPr/>
              </a:pPr>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Title 1"/>
          <p:cNvSpPr>
            <a:spLocks noGrp="1"/>
          </p:cNvSpPr>
          <p:nvPr>
            <p:ph type="title"/>
          </p:nvPr>
        </p:nvSpPr>
        <p:spPr>
          <a:xfrm>
            <a:off x="467544" y="260648"/>
            <a:ext cx="8229600" cy="1143000"/>
          </a:xfrm>
        </p:spPr>
        <p:txBody>
          <a:bodyPr/>
          <a:lstStyle/>
          <a:p>
            <a:pPr algn="ctr" eaLnBrk="1" hangingPunct="1"/>
            <a:r>
              <a:rPr lang="ru-RU" dirty="0" smtClean="0"/>
              <a:t>Быстрая оценка</a:t>
            </a:r>
            <a:endParaRPr lang="en-US" dirty="0" smtClean="0"/>
          </a:p>
        </p:txBody>
      </p:sp>
      <p:sp>
        <p:nvSpPr>
          <p:cNvPr id="63490" name="Content Placeholder 2"/>
          <p:cNvSpPr>
            <a:spLocks noGrp="1"/>
          </p:cNvSpPr>
          <p:nvPr>
            <p:ph idx="1"/>
          </p:nvPr>
        </p:nvSpPr>
        <p:spPr>
          <a:xfrm>
            <a:off x="683568" y="1340768"/>
            <a:ext cx="7772400" cy="4114800"/>
          </a:xfrm>
        </p:spPr>
        <p:txBody>
          <a:bodyPr/>
          <a:lstStyle/>
          <a:p>
            <a:pPr eaLnBrk="1" hangingPunct="1"/>
            <a:r>
              <a:rPr lang="ru-RU" dirty="0" smtClean="0"/>
              <a:t>Метод вовлечения заинтересованных лиц</a:t>
            </a:r>
            <a:endParaRPr lang="en-US" dirty="0" smtClean="0"/>
          </a:p>
          <a:p>
            <a:pPr eaLnBrk="1" hangingPunct="1"/>
            <a:r>
              <a:rPr lang="ru-RU" dirty="0" smtClean="0"/>
              <a:t>Оценка ограничений к использованию данных </a:t>
            </a:r>
            <a:endParaRPr lang="en-US" dirty="0" smtClean="0"/>
          </a:p>
          <a:p>
            <a:pPr eaLnBrk="1" hangingPunct="1"/>
            <a:r>
              <a:rPr lang="ru-RU" dirty="0" smtClean="0"/>
              <a:t>«Картирование» использования информации</a:t>
            </a:r>
            <a:endParaRPr lang="en-US" dirty="0" smtClean="0"/>
          </a:p>
          <a:p>
            <a:pPr eaLnBrk="1" hangingPunct="1"/>
            <a:r>
              <a:rPr lang="ru-RU" dirty="0" smtClean="0"/>
              <a:t>Схема соединения данных с мероприятиями </a:t>
            </a:r>
            <a:endParaRPr lang="en-US" dirty="0" smtClean="0"/>
          </a:p>
          <a:p>
            <a:pPr eaLnBrk="1" hangingPunct="1"/>
            <a:r>
              <a:rPr lang="ru-RU" dirty="0" smtClean="0"/>
              <a:t>Наблюдение управленческих совещаний и процессов</a:t>
            </a:r>
            <a:endParaRPr lang="en-US" dirty="0" smtClean="0"/>
          </a:p>
          <a:p>
            <a:pPr eaLnBrk="1" hangingPunct="1"/>
            <a:r>
              <a:rPr lang="ru-RU" dirty="0" smtClean="0"/>
              <a:t>Обсуждения с командой СИ и другими</a:t>
            </a:r>
            <a:endParaRPr lang="en-US" dirty="0" smtClean="0"/>
          </a:p>
          <a:p>
            <a:pPr eaLnBrk="1" hangingPunct="1"/>
            <a:r>
              <a:rPr lang="ru-RU" dirty="0" smtClean="0"/>
              <a:t>Выезд на места</a:t>
            </a:r>
            <a:endParaRPr lang="en-US" dirty="0" smtClean="0"/>
          </a:p>
        </p:txBody>
      </p:sp>
      <p:sp>
        <p:nvSpPr>
          <p:cNvPr id="3" name="Slide Number Placeholder 2"/>
          <p:cNvSpPr>
            <a:spLocks noGrp="1"/>
          </p:cNvSpPr>
          <p:nvPr>
            <p:ph type="sldNum" sz="quarter" idx="10"/>
          </p:nvPr>
        </p:nvSpPr>
        <p:spPr/>
        <p:txBody>
          <a:bodyPr/>
          <a:lstStyle/>
          <a:p>
            <a:pPr>
              <a:defRPr/>
            </a:pPr>
            <a:fld id="{48E4D011-1BB6-471F-90A6-A88A1B235201}" type="slidenum">
              <a:rPr lang="en-US"/>
              <a:pPr>
                <a:defRPr/>
              </a:pPr>
              <a:t>23</a:t>
            </a:fld>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Title 1"/>
          <p:cNvSpPr>
            <a:spLocks noGrp="1"/>
          </p:cNvSpPr>
          <p:nvPr>
            <p:ph type="title"/>
          </p:nvPr>
        </p:nvSpPr>
        <p:spPr>
          <a:xfrm>
            <a:off x="539552" y="-30466"/>
            <a:ext cx="8229600" cy="964487"/>
          </a:xfrm>
        </p:spPr>
        <p:txBody>
          <a:bodyPr/>
          <a:lstStyle/>
          <a:p>
            <a:pPr algn="ctr" eaLnBrk="1" hangingPunct="1"/>
            <a:r>
              <a:rPr lang="ru-RU" dirty="0" smtClean="0"/>
              <a:t>Расширение возможностей</a:t>
            </a:r>
            <a:endParaRPr lang="en-US" dirty="0" smtClean="0"/>
          </a:p>
        </p:txBody>
      </p:sp>
      <p:sp>
        <p:nvSpPr>
          <p:cNvPr id="65538" name="Content Placeholder 2"/>
          <p:cNvSpPr>
            <a:spLocks noGrp="1"/>
          </p:cNvSpPr>
          <p:nvPr>
            <p:ph idx="1"/>
          </p:nvPr>
        </p:nvSpPr>
        <p:spPr>
          <a:xfrm>
            <a:off x="611560" y="836712"/>
            <a:ext cx="7992888" cy="5112568"/>
          </a:xfrm>
        </p:spPr>
        <p:txBody>
          <a:bodyPr/>
          <a:lstStyle/>
          <a:p>
            <a:pPr eaLnBrk="1" hangingPunct="1"/>
            <a:r>
              <a:rPr lang="ru-RU" sz="2000" dirty="0" smtClean="0"/>
              <a:t>Международный </a:t>
            </a:r>
            <a:r>
              <a:rPr lang="ru-RU" sz="2000" dirty="0" err="1" smtClean="0"/>
              <a:t>тренинговый</a:t>
            </a:r>
            <a:r>
              <a:rPr lang="ru-RU" sz="2000" dirty="0" smtClean="0"/>
              <a:t> ресурс (учебный курс) по формированию потребности и использованию данных  </a:t>
            </a:r>
          </a:p>
          <a:p>
            <a:pPr eaLnBrk="1" hangingPunct="1">
              <a:buNone/>
            </a:pPr>
            <a:r>
              <a:rPr lang="ru-RU" sz="2000" dirty="0" smtClean="0"/>
              <a:t>	</a:t>
            </a:r>
            <a:r>
              <a:rPr lang="en-US" sz="2000" dirty="0" smtClean="0"/>
              <a:t>[Global DDU Training Resources (curricula)]</a:t>
            </a:r>
            <a:endParaRPr lang="en-US" sz="2000" dirty="0" smtClean="0">
              <a:solidFill>
                <a:srgbClr val="FF0000"/>
              </a:solidFill>
            </a:endParaRPr>
          </a:p>
          <a:p>
            <a:pPr lvl="1" eaLnBrk="1" hangingPunct="1"/>
            <a:r>
              <a:rPr lang="ru-RU" sz="2000" dirty="0" smtClean="0"/>
              <a:t>Принятие решений на </a:t>
            </a:r>
            <a:r>
              <a:rPr lang="uk-UA" sz="2000" dirty="0" smtClean="0"/>
              <a:t>основе </a:t>
            </a:r>
            <a:r>
              <a:rPr lang="ru-RU" sz="2000" dirty="0" smtClean="0"/>
              <a:t>данных</a:t>
            </a:r>
            <a:endParaRPr lang="en-US" sz="2000" dirty="0" smtClean="0"/>
          </a:p>
          <a:p>
            <a:pPr lvl="1" eaLnBrk="1" hangingPunct="1"/>
            <a:r>
              <a:rPr lang="ru-RU" sz="2000" dirty="0" smtClean="0"/>
              <a:t>Анализ, интерпретация, подача, коммуникация и использование данных</a:t>
            </a:r>
            <a:endParaRPr lang="en-US" sz="2000" dirty="0" smtClean="0"/>
          </a:p>
          <a:p>
            <a:pPr lvl="1" eaLnBrk="1" hangingPunct="1"/>
            <a:r>
              <a:rPr lang="ru-RU" sz="2000" dirty="0" smtClean="0"/>
              <a:t>Предоставление отзывов и коллективное использование информации</a:t>
            </a:r>
            <a:endParaRPr lang="en-US" sz="2000" dirty="0" smtClean="0"/>
          </a:p>
          <a:p>
            <a:pPr lvl="1" eaLnBrk="1" hangingPunct="1"/>
            <a:r>
              <a:rPr lang="ru-RU" sz="2000" dirty="0" smtClean="0"/>
              <a:t>Использование методов, которые облегчают пользование данными</a:t>
            </a:r>
            <a:endParaRPr lang="en-US" sz="2000" dirty="0" smtClean="0"/>
          </a:p>
          <a:p>
            <a:pPr lvl="1" eaLnBrk="1" hangingPunct="1"/>
            <a:r>
              <a:rPr lang="ru-RU" sz="2000" dirty="0" smtClean="0"/>
              <a:t>Разработка планов действий</a:t>
            </a:r>
            <a:endParaRPr lang="en-US" sz="2000" dirty="0" smtClean="0"/>
          </a:p>
          <a:p>
            <a:pPr eaLnBrk="1" hangingPunct="1"/>
            <a:r>
              <a:rPr lang="ru-RU" sz="2000" dirty="0" err="1" smtClean="0"/>
              <a:t>Применямые</a:t>
            </a:r>
            <a:r>
              <a:rPr lang="ru-RU" sz="2000" dirty="0" smtClean="0"/>
              <a:t> инструменты/ методы</a:t>
            </a:r>
            <a:endParaRPr lang="en-US" sz="2000" dirty="0" smtClean="0"/>
          </a:p>
        </p:txBody>
      </p:sp>
      <p:sp>
        <p:nvSpPr>
          <p:cNvPr id="3" name="Slide Number Placeholder 2"/>
          <p:cNvSpPr>
            <a:spLocks noGrp="1"/>
          </p:cNvSpPr>
          <p:nvPr>
            <p:ph type="sldNum" sz="quarter" idx="10"/>
          </p:nvPr>
        </p:nvSpPr>
        <p:spPr/>
        <p:txBody>
          <a:bodyPr/>
          <a:lstStyle/>
          <a:p>
            <a:pPr>
              <a:defRPr/>
            </a:pPr>
            <a:fld id="{0672E66A-6FD8-40F8-BF9A-BAB0AA86A78A}" type="slidenum">
              <a:rPr lang="en-US"/>
              <a:pPr>
                <a:defRPr/>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Title 1"/>
          <p:cNvSpPr>
            <a:spLocks noGrp="1"/>
          </p:cNvSpPr>
          <p:nvPr>
            <p:ph type="title"/>
          </p:nvPr>
        </p:nvSpPr>
        <p:spPr/>
        <p:txBody>
          <a:bodyPr/>
          <a:lstStyle/>
          <a:p>
            <a:pPr algn="ctr" eaLnBrk="1" hangingPunct="1"/>
            <a:r>
              <a:rPr lang="ru-RU" smtClean="0"/>
              <a:t>Организационная поддержка</a:t>
            </a:r>
            <a:endParaRPr lang="en-US" smtClean="0"/>
          </a:p>
        </p:txBody>
      </p:sp>
      <p:sp>
        <p:nvSpPr>
          <p:cNvPr id="67586" name="Content Placeholder 2"/>
          <p:cNvSpPr>
            <a:spLocks noGrp="1"/>
          </p:cNvSpPr>
          <p:nvPr>
            <p:ph idx="1"/>
          </p:nvPr>
        </p:nvSpPr>
        <p:spPr>
          <a:xfrm>
            <a:off x="467544" y="1268760"/>
            <a:ext cx="8229600" cy="4389438"/>
          </a:xfrm>
        </p:spPr>
        <p:txBody>
          <a:bodyPr/>
          <a:lstStyle/>
          <a:p>
            <a:pPr eaLnBrk="1" hangingPunct="1"/>
            <a:r>
              <a:rPr lang="ru-RU" dirty="0" smtClean="0"/>
              <a:t>Инструктирование</a:t>
            </a:r>
            <a:endParaRPr lang="en-US" dirty="0" smtClean="0"/>
          </a:p>
          <a:p>
            <a:pPr eaLnBrk="1" hangingPunct="1"/>
            <a:r>
              <a:rPr lang="ru-RU" dirty="0" smtClean="0"/>
              <a:t>Вспомогательные контрольные перечни</a:t>
            </a:r>
            <a:r>
              <a:rPr lang="en-US" dirty="0" smtClean="0"/>
              <a:t> </a:t>
            </a:r>
            <a:r>
              <a:rPr lang="ru-RU" dirty="0" smtClean="0"/>
              <a:t>по использованию данных</a:t>
            </a:r>
            <a:endParaRPr lang="en-US" dirty="0" smtClean="0"/>
          </a:p>
          <a:p>
            <a:pPr eaLnBrk="1" hangingPunct="1"/>
            <a:r>
              <a:rPr lang="ru-RU" dirty="0" smtClean="0"/>
              <a:t>Усиление механизмов сообщения отзывов</a:t>
            </a:r>
            <a:endParaRPr lang="en-US" dirty="0" smtClean="0"/>
          </a:p>
          <a:p>
            <a:pPr eaLnBrk="1" hangingPunct="1"/>
            <a:r>
              <a:rPr lang="ru-RU" dirty="0" err="1" smtClean="0"/>
              <a:t>Институализация</a:t>
            </a:r>
            <a:r>
              <a:rPr lang="en-US" dirty="0" smtClean="0"/>
              <a:t> </a:t>
            </a:r>
            <a:r>
              <a:rPr lang="ru-RU" i="1" dirty="0" smtClean="0"/>
              <a:t>«Карты использования информации» </a:t>
            </a:r>
            <a:r>
              <a:rPr lang="ru-RU" dirty="0" smtClean="0"/>
              <a:t>и</a:t>
            </a:r>
            <a:r>
              <a:rPr lang="ru-RU" dirty="0" smtClean="0">
                <a:latin typeface="Arial" charset="0"/>
              </a:rPr>
              <a:t> </a:t>
            </a:r>
            <a:r>
              <a:rPr lang="ru-RU" i="1" dirty="0" smtClean="0"/>
              <a:t>«Схемы соединения данных с мероприятиями»</a:t>
            </a:r>
            <a:endParaRPr lang="en-US" i="1" dirty="0" smtClean="0"/>
          </a:p>
          <a:p>
            <a:pPr eaLnBrk="1" hangingPunct="1"/>
            <a:r>
              <a:rPr lang="ru-RU" dirty="0" smtClean="0"/>
              <a:t>Документирование использования данных</a:t>
            </a:r>
            <a:endParaRPr lang="en-US" dirty="0" smtClean="0"/>
          </a:p>
        </p:txBody>
      </p:sp>
      <p:sp>
        <p:nvSpPr>
          <p:cNvPr id="3" name="Slide Number Placeholder 2"/>
          <p:cNvSpPr>
            <a:spLocks noGrp="1"/>
          </p:cNvSpPr>
          <p:nvPr>
            <p:ph type="sldNum" sz="quarter" idx="10"/>
          </p:nvPr>
        </p:nvSpPr>
        <p:spPr/>
        <p:txBody>
          <a:bodyPr/>
          <a:lstStyle/>
          <a:p>
            <a:pPr>
              <a:defRPr/>
            </a:pPr>
            <a:fld id="{02F360F7-C19F-41DD-AB7E-3ACAA8E9EE7C}" type="slidenum">
              <a:rPr lang="en-US"/>
              <a:pPr>
                <a:defRPr/>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Title 1"/>
          <p:cNvSpPr>
            <a:spLocks noGrp="1"/>
          </p:cNvSpPr>
          <p:nvPr>
            <p:ph type="title"/>
          </p:nvPr>
        </p:nvSpPr>
        <p:spPr>
          <a:xfrm>
            <a:off x="683569" y="116632"/>
            <a:ext cx="8460432" cy="1368152"/>
          </a:xfrm>
        </p:spPr>
        <p:txBody>
          <a:bodyPr/>
          <a:lstStyle/>
          <a:p>
            <a:pPr algn="ctr" eaLnBrk="1" hangingPunct="1"/>
            <a:r>
              <a:rPr lang="ru-RU" sz="3200" dirty="0" smtClean="0"/>
              <a:t>Улучшения в использовании данных</a:t>
            </a:r>
            <a:br>
              <a:rPr lang="ru-RU" sz="3200" dirty="0" smtClean="0"/>
            </a:br>
            <a:r>
              <a:rPr lang="ru-RU" sz="3200" dirty="0" smtClean="0"/>
              <a:t>через 12 месяцев после тренинга</a:t>
            </a:r>
            <a:endParaRPr lang="en-US" sz="3200" dirty="0" smtClean="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08864319"/>
              </p:ext>
            </p:extLst>
          </p:nvPr>
        </p:nvGraphicFramePr>
        <p:xfrm>
          <a:off x="323528" y="1196752"/>
          <a:ext cx="8411666" cy="4509120"/>
        </p:xfrm>
        <a:graphic>
          <a:graphicData uri="http://schemas.openxmlformats.org/drawingml/2006/chart">
            <c:chart xmlns:c="http://schemas.openxmlformats.org/drawingml/2006/chart" xmlns:r="http://schemas.openxmlformats.org/officeDocument/2006/relationships" r:id="rId3"/>
          </a:graphicData>
        </a:graphic>
      </p:graphicFrame>
      <p:sp>
        <p:nvSpPr>
          <p:cNvPr id="2" name="Slide Number Placeholder 1"/>
          <p:cNvSpPr>
            <a:spLocks noGrp="1"/>
          </p:cNvSpPr>
          <p:nvPr>
            <p:ph type="sldNum" sz="quarter" idx="10"/>
          </p:nvPr>
        </p:nvSpPr>
        <p:spPr/>
        <p:txBody>
          <a:bodyPr/>
          <a:lstStyle/>
          <a:p>
            <a:pPr>
              <a:defRPr/>
            </a:pPr>
            <a:fld id="{10B5A416-9719-4840-A1F7-7872BBDA2A88}" type="slidenum">
              <a:rPr lang="en-US"/>
              <a:pPr>
                <a:defRPr/>
              </a:pPr>
              <a:t>26</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graphicEl>
                                              <a:chart seriesIdx="-3" categoryIdx="-3" bldStep="gridLegend"/>
                                            </p:graphicEl>
                                          </p:spTgt>
                                        </p:tgtEl>
                                        <p:attrNameLst>
                                          <p:attrName>style.visibility</p:attrName>
                                        </p:attrNameLst>
                                      </p:cBhvr>
                                      <p:to>
                                        <p:strVal val="visible"/>
                                      </p:to>
                                    </p:set>
                                    <p:animEffect transition="in" filter="wipe(down)">
                                      <p:cBhvr>
                                        <p:cTn id="7" dur="500"/>
                                        <p:tgtEl>
                                          <p:spTgt spid="4">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graphicEl>
                                              <a:chart seriesIdx="-4" categoryIdx="0" bldStep="category"/>
                                            </p:graphicEl>
                                          </p:spTgt>
                                        </p:tgtEl>
                                        <p:attrNameLst>
                                          <p:attrName>style.visibility</p:attrName>
                                        </p:attrNameLst>
                                      </p:cBhvr>
                                      <p:to>
                                        <p:strVal val="visible"/>
                                      </p:to>
                                    </p:set>
                                    <p:animEffect transition="in" filter="wipe(down)">
                                      <p:cBhvr>
                                        <p:cTn id="12" dur="500"/>
                                        <p:tgtEl>
                                          <p:spTgt spid="4">
                                            <p:graphicEl>
                                              <a:chart seriesIdx="-4" categoryIdx="0" bldStep="category"/>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graphicEl>
                                              <a:chart seriesIdx="-4" categoryIdx="1" bldStep="category"/>
                                            </p:graphicEl>
                                          </p:spTgt>
                                        </p:tgtEl>
                                        <p:attrNameLst>
                                          <p:attrName>style.visibility</p:attrName>
                                        </p:attrNameLst>
                                      </p:cBhvr>
                                      <p:to>
                                        <p:strVal val="visible"/>
                                      </p:to>
                                    </p:set>
                                    <p:animEffect transition="in" filter="wipe(down)">
                                      <p:cBhvr>
                                        <p:cTn id="17" dur="500"/>
                                        <p:tgtEl>
                                          <p:spTgt spid="4">
                                            <p:graphicEl>
                                              <a:chart seriesIdx="-4" categoryIdx="1" bldStep="category"/>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graphicEl>
                                              <a:chart seriesIdx="-4" categoryIdx="2" bldStep="category"/>
                                            </p:graphicEl>
                                          </p:spTgt>
                                        </p:tgtEl>
                                        <p:attrNameLst>
                                          <p:attrName>style.visibility</p:attrName>
                                        </p:attrNameLst>
                                      </p:cBhvr>
                                      <p:to>
                                        <p:strVal val="visible"/>
                                      </p:to>
                                    </p:set>
                                    <p:animEffect transition="in" filter="wipe(down)">
                                      <p:cBhvr>
                                        <p:cTn id="22" dur="500"/>
                                        <p:tgtEl>
                                          <p:spTgt spid="4">
                                            <p:graphicEl>
                                              <a:chart seriesIdx="-4" categoryIdx="2" bldStep="category"/>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4">
                                            <p:graphicEl>
                                              <a:chart seriesIdx="-4" categoryIdx="3" bldStep="category"/>
                                            </p:graphicEl>
                                          </p:spTgt>
                                        </p:tgtEl>
                                        <p:attrNameLst>
                                          <p:attrName>style.visibility</p:attrName>
                                        </p:attrNameLst>
                                      </p:cBhvr>
                                      <p:to>
                                        <p:strVal val="visible"/>
                                      </p:to>
                                    </p:set>
                                    <p:animEffect transition="in" filter="wipe(down)">
                                      <p:cBhvr>
                                        <p:cTn id="27" dur="500"/>
                                        <p:tgtEl>
                                          <p:spTgt spid="4">
                                            <p:graphicEl>
                                              <a:chart seriesIdx="-4" categoryIdx="3" bldStep="category"/>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4">
                                            <p:graphicEl>
                                              <a:chart seriesIdx="-4" categoryIdx="4" bldStep="category"/>
                                            </p:graphicEl>
                                          </p:spTgt>
                                        </p:tgtEl>
                                        <p:attrNameLst>
                                          <p:attrName>style.visibility</p:attrName>
                                        </p:attrNameLst>
                                      </p:cBhvr>
                                      <p:to>
                                        <p:strVal val="visible"/>
                                      </p:to>
                                    </p:set>
                                    <p:animEffect transition="in" filter="wipe(down)">
                                      <p:cBhvr>
                                        <p:cTn id="32" dur="500"/>
                                        <p:tgtEl>
                                          <p:spTgt spid="4">
                                            <p:graphicEl>
                                              <a:chart seriesIdx="-4" categoryIdx="4"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Chart bld="category"/>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Title 1"/>
          <p:cNvSpPr>
            <a:spLocks noGrp="1"/>
          </p:cNvSpPr>
          <p:nvPr>
            <p:ph type="title"/>
          </p:nvPr>
        </p:nvSpPr>
        <p:spPr>
          <a:xfrm>
            <a:off x="899592" y="0"/>
            <a:ext cx="7762875" cy="980728"/>
          </a:xfrm>
        </p:spPr>
        <p:txBody>
          <a:bodyPr/>
          <a:lstStyle/>
          <a:p>
            <a:pPr algn="ctr" eaLnBrk="1" hangingPunct="1"/>
            <a:r>
              <a:rPr lang="ru-RU" dirty="0" smtClean="0">
                <a:latin typeface="Arial" charset="0"/>
              </a:rPr>
              <a:t>История успеха</a:t>
            </a:r>
            <a:endParaRPr lang="en-US" dirty="0" smtClean="0">
              <a:latin typeface="Arial" charset="0"/>
            </a:endParaRPr>
          </a:p>
        </p:txBody>
      </p:sp>
      <p:sp>
        <p:nvSpPr>
          <p:cNvPr id="71682" name="Content Placeholder 2"/>
          <p:cNvSpPr>
            <a:spLocks noGrp="1"/>
          </p:cNvSpPr>
          <p:nvPr>
            <p:ph idx="1"/>
          </p:nvPr>
        </p:nvSpPr>
        <p:spPr>
          <a:xfrm>
            <a:off x="611560" y="980728"/>
            <a:ext cx="7762875" cy="3962400"/>
          </a:xfrm>
        </p:spPr>
        <p:txBody>
          <a:bodyPr/>
          <a:lstStyle/>
          <a:p>
            <a:pPr marL="0" indent="0" eaLnBrk="1" hangingPunct="1">
              <a:buFont typeface="Wingdings" pitchFamily="2" charset="2"/>
              <a:buNone/>
            </a:pPr>
            <a:r>
              <a:rPr lang="ru-RU" i="1" dirty="0" smtClean="0"/>
              <a:t>«Я представил отчет, в котором показал, что большое количество клиентов выпали из наблюдения, и доложил руководству, что это свидетельствует о том, что мы не осуществляем надлежащее наблюдение за нашими клиентами на АРТ. Я попросил разрешение координировать работу, предоставляемую на дому, и сейчас в нашем ЛПУ активно работает команда по работе на дому».</a:t>
            </a:r>
            <a:endParaRPr lang="en-US" i="1" dirty="0" smtClean="0"/>
          </a:p>
        </p:txBody>
      </p:sp>
      <p:sp>
        <p:nvSpPr>
          <p:cNvPr id="2" name="Slide Number Placeholder 1"/>
          <p:cNvSpPr>
            <a:spLocks noGrp="1"/>
          </p:cNvSpPr>
          <p:nvPr>
            <p:ph type="sldNum" sz="quarter" idx="10"/>
          </p:nvPr>
        </p:nvSpPr>
        <p:spPr/>
        <p:txBody>
          <a:bodyPr/>
          <a:lstStyle/>
          <a:p>
            <a:pPr>
              <a:defRPr/>
            </a:pPr>
            <a:fld id="{36321D5F-2544-4667-B29A-AD047696522A}" type="slidenum">
              <a:rPr lang="en-US"/>
              <a:pPr>
                <a:defRPr/>
              </a:pPr>
              <a:t>27</a:t>
            </a:fld>
            <a:endParaRPr lang="en-US"/>
          </a:p>
        </p:txBody>
      </p:sp>
      <p:sp>
        <p:nvSpPr>
          <p:cNvPr id="71683" name="TextBox 3"/>
          <p:cNvSpPr txBox="1">
            <a:spLocks noChangeArrowheads="1"/>
          </p:cNvSpPr>
          <p:nvPr/>
        </p:nvSpPr>
        <p:spPr bwMode="auto">
          <a:xfrm>
            <a:off x="4648200" y="4941168"/>
            <a:ext cx="3052763" cy="708025"/>
          </a:xfrm>
          <a:prstGeom prst="rect">
            <a:avLst/>
          </a:prstGeom>
          <a:noFill/>
          <a:ln w="9525">
            <a:noFill/>
            <a:miter lim="800000"/>
            <a:headEnd/>
            <a:tailEnd/>
          </a:ln>
        </p:spPr>
        <p:txBody>
          <a:bodyPr>
            <a:spAutoFit/>
          </a:bodyPr>
          <a:lstStyle/>
          <a:p>
            <a:r>
              <a:rPr lang="en-US" sz="2000" dirty="0">
                <a:solidFill>
                  <a:schemeClr val="bg1"/>
                </a:solidFill>
              </a:rPr>
              <a:t>M&amp;E Officer, ART Facility</a:t>
            </a:r>
          </a:p>
          <a:p>
            <a:r>
              <a:rPr lang="en-US" sz="2000" dirty="0">
                <a:solidFill>
                  <a:schemeClr val="bg1"/>
                </a:solidFill>
              </a:rPr>
              <a:t>Nigeria</a:t>
            </a:r>
          </a:p>
        </p:txBody>
      </p:sp>
    </p:spTree>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Title 1"/>
          <p:cNvSpPr>
            <a:spLocks noGrp="1"/>
          </p:cNvSpPr>
          <p:nvPr>
            <p:ph type="title"/>
          </p:nvPr>
        </p:nvSpPr>
        <p:spPr>
          <a:xfrm>
            <a:off x="467544" y="22653"/>
            <a:ext cx="8229600" cy="1070992"/>
          </a:xfrm>
        </p:spPr>
        <p:txBody>
          <a:bodyPr/>
          <a:lstStyle/>
          <a:p>
            <a:pPr algn="ctr" eaLnBrk="1" hangingPunct="1"/>
            <a:r>
              <a:rPr lang="ru-RU" dirty="0" smtClean="0"/>
              <a:t>Основные тезисы</a:t>
            </a:r>
            <a:endParaRPr lang="en-US" dirty="0" smtClean="0"/>
          </a:p>
        </p:txBody>
      </p:sp>
      <p:sp>
        <p:nvSpPr>
          <p:cNvPr id="73730" name="Content Placeholder 2"/>
          <p:cNvSpPr>
            <a:spLocks noGrp="1"/>
          </p:cNvSpPr>
          <p:nvPr>
            <p:ph idx="1"/>
          </p:nvPr>
        </p:nvSpPr>
        <p:spPr>
          <a:xfrm>
            <a:off x="467544" y="836712"/>
            <a:ext cx="8229600" cy="4389438"/>
          </a:xfrm>
        </p:spPr>
        <p:txBody>
          <a:bodyPr/>
          <a:lstStyle/>
          <a:p>
            <a:pPr eaLnBrk="1" hangingPunct="1">
              <a:lnSpc>
                <a:spcPct val="120000"/>
              </a:lnSpc>
            </a:pPr>
            <a:r>
              <a:rPr lang="ru-RU" sz="2400" dirty="0" smtClean="0"/>
              <a:t>Решения, основывающиеся на доказательствах, ведут к лучшим результатам в здравоохранении</a:t>
            </a:r>
            <a:endParaRPr lang="en-US" sz="2400" dirty="0" smtClean="0"/>
          </a:p>
          <a:p>
            <a:pPr eaLnBrk="1" hangingPunct="1">
              <a:lnSpc>
                <a:spcPct val="120000"/>
              </a:lnSpc>
            </a:pPr>
            <a:r>
              <a:rPr lang="ru-RU" sz="2400" dirty="0" smtClean="0"/>
              <a:t>У нас у всех есть своя определенная роль в </a:t>
            </a:r>
            <a:r>
              <a:rPr lang="ru-RU" sz="2400" dirty="0" err="1" smtClean="0"/>
              <a:t>МиО</a:t>
            </a:r>
            <a:r>
              <a:rPr lang="ru-RU" sz="2400" dirty="0" smtClean="0"/>
              <a:t> – партнеры по развитию</a:t>
            </a:r>
            <a:endParaRPr lang="en-US" sz="2400" dirty="0" smtClean="0"/>
          </a:p>
          <a:p>
            <a:pPr eaLnBrk="1" hangingPunct="1">
              <a:lnSpc>
                <a:spcPct val="120000"/>
              </a:lnSpc>
            </a:pPr>
            <a:r>
              <a:rPr lang="ru-RU" sz="2400" dirty="0" smtClean="0"/>
              <a:t>Для принятия решений на уровне выработки политики, планирования и программы нужна информация высокого качества</a:t>
            </a:r>
            <a:endParaRPr lang="en-US" sz="2400" dirty="0" smtClean="0"/>
          </a:p>
          <a:p>
            <a:pPr eaLnBrk="1" hangingPunct="1">
              <a:lnSpc>
                <a:spcPct val="120000"/>
              </a:lnSpc>
            </a:pPr>
            <a:r>
              <a:rPr lang="ru-RU" sz="2400" dirty="0" smtClean="0"/>
              <a:t>Цель </a:t>
            </a:r>
            <a:r>
              <a:rPr lang="ru-RU" sz="2400" dirty="0" err="1" smtClean="0"/>
              <a:t>МиО</a:t>
            </a:r>
            <a:r>
              <a:rPr lang="ru-RU" sz="2400" dirty="0" smtClean="0"/>
              <a:t> – не только продуцировать больше информации, но и использовать ее для конкретных действий</a:t>
            </a:r>
            <a:endParaRPr lang="en-US" sz="2400" dirty="0" smtClean="0"/>
          </a:p>
        </p:txBody>
      </p:sp>
      <p:sp>
        <p:nvSpPr>
          <p:cNvPr id="2" name="Slide Number Placeholder 1"/>
          <p:cNvSpPr>
            <a:spLocks noGrp="1"/>
          </p:cNvSpPr>
          <p:nvPr>
            <p:ph type="sldNum" sz="quarter" idx="10"/>
          </p:nvPr>
        </p:nvSpPr>
        <p:spPr/>
        <p:txBody>
          <a:bodyPr/>
          <a:lstStyle/>
          <a:p>
            <a:pPr>
              <a:defRPr/>
            </a:pPr>
            <a:fld id="{618BDEB3-E0AE-4799-A613-1724AD4D3401}" type="slidenum">
              <a:rPr lang="en-US"/>
              <a:pPr>
                <a:defRPr/>
              </a:pPr>
              <a:t>28</a:t>
            </a:fld>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Title 1"/>
          <p:cNvSpPr>
            <a:spLocks noGrp="1"/>
          </p:cNvSpPr>
          <p:nvPr>
            <p:ph type="title"/>
          </p:nvPr>
        </p:nvSpPr>
        <p:spPr/>
        <p:txBody>
          <a:bodyPr/>
          <a:lstStyle/>
          <a:p>
            <a:pPr eaLnBrk="1" hangingPunct="1"/>
            <a:r>
              <a:rPr lang="ru-RU" sz="4600" smtClean="0"/>
              <a:t>Присоединяйтесь к сети использования данных</a:t>
            </a:r>
            <a:endParaRPr lang="en-US" sz="4600" smtClean="0"/>
          </a:p>
        </p:txBody>
      </p:sp>
      <p:sp>
        <p:nvSpPr>
          <p:cNvPr id="75778" name="Content Placeholder 2"/>
          <p:cNvSpPr>
            <a:spLocks noGrp="1"/>
          </p:cNvSpPr>
          <p:nvPr>
            <p:ph idx="1"/>
          </p:nvPr>
        </p:nvSpPr>
        <p:spPr>
          <a:xfrm>
            <a:off x="611560" y="1916832"/>
            <a:ext cx="7772400" cy="4114800"/>
          </a:xfrm>
        </p:spPr>
        <p:txBody>
          <a:bodyPr/>
          <a:lstStyle/>
          <a:p>
            <a:pPr eaLnBrk="1" hangingPunct="1"/>
            <a:r>
              <a:rPr lang="ru-RU" dirty="0" smtClean="0"/>
              <a:t>Направьте сообщение по </a:t>
            </a:r>
            <a:r>
              <a:rPr lang="ru-RU" dirty="0" err="1" smtClean="0"/>
              <a:t>эл</a:t>
            </a:r>
            <a:r>
              <a:rPr lang="ru-RU" dirty="0" smtClean="0"/>
              <a:t>. почте на адрес</a:t>
            </a:r>
            <a:r>
              <a:rPr lang="en-US" dirty="0" smtClean="0"/>
              <a:t> </a:t>
            </a:r>
            <a:r>
              <a:rPr lang="en-US" u="sng" dirty="0" smtClean="0"/>
              <a:t>listserv@unc.edu</a:t>
            </a:r>
            <a:r>
              <a:rPr lang="en-US" dirty="0" smtClean="0"/>
              <a:t>. </a:t>
            </a:r>
            <a:r>
              <a:rPr lang="ru-RU" dirty="0" smtClean="0"/>
              <a:t>Поле «Тема» не заполняйте, а текст самого сообщения должен быть таким:</a:t>
            </a:r>
            <a:r>
              <a:rPr lang="en-US" dirty="0" smtClean="0"/>
              <a:t> </a:t>
            </a:r>
            <a:r>
              <a:rPr lang="ru-RU" dirty="0" smtClean="0"/>
              <a:t>«</a:t>
            </a:r>
            <a:r>
              <a:rPr lang="en-US" dirty="0" smtClean="0"/>
              <a:t>subscribe </a:t>
            </a:r>
            <a:r>
              <a:rPr lang="en-US" dirty="0" err="1" smtClean="0"/>
              <a:t>DataUseNet</a:t>
            </a:r>
            <a:r>
              <a:rPr lang="ru-RU" dirty="0" smtClean="0"/>
              <a:t>».</a:t>
            </a:r>
            <a:r>
              <a:rPr lang="en-US" dirty="0" smtClean="0"/>
              <a:t> </a:t>
            </a:r>
            <a:r>
              <a:rPr lang="ru-RU" dirty="0" smtClean="0"/>
              <a:t>Например</a:t>
            </a:r>
            <a:r>
              <a:rPr lang="en-US" dirty="0" smtClean="0"/>
              <a:t>: </a:t>
            </a:r>
          </a:p>
          <a:p>
            <a:pPr eaLnBrk="1" hangingPunct="1">
              <a:buFont typeface="Wingdings 2" pitchFamily="18" charset="2"/>
              <a:buNone/>
            </a:pPr>
            <a:endParaRPr lang="en-US" dirty="0" smtClean="0"/>
          </a:p>
          <a:p>
            <a:pPr eaLnBrk="1" hangingPunct="1">
              <a:buFont typeface="Wingdings 2" pitchFamily="18" charset="2"/>
              <a:buNone/>
            </a:pPr>
            <a:r>
              <a:rPr lang="ru-RU" dirty="0" smtClean="0"/>
              <a:t>Кому</a:t>
            </a:r>
            <a:r>
              <a:rPr lang="en-US" dirty="0" smtClean="0"/>
              <a:t>: listserv@unc.edu</a:t>
            </a:r>
          </a:p>
          <a:p>
            <a:pPr eaLnBrk="1" hangingPunct="1">
              <a:buFont typeface="Wingdings 2" pitchFamily="18" charset="2"/>
              <a:buNone/>
            </a:pPr>
            <a:r>
              <a:rPr lang="ru-RU" dirty="0" smtClean="0"/>
              <a:t>Сообщение</a:t>
            </a:r>
            <a:r>
              <a:rPr lang="en-US" dirty="0" smtClean="0"/>
              <a:t>:  Subscribe </a:t>
            </a:r>
            <a:r>
              <a:rPr lang="en-US" dirty="0" err="1" smtClean="0"/>
              <a:t>DataUseNet</a:t>
            </a:r>
            <a:endParaRPr lang="en-US" dirty="0" smtClean="0"/>
          </a:p>
        </p:txBody>
      </p:sp>
      <p:sp>
        <p:nvSpPr>
          <p:cNvPr id="4" name="Slide Number Placeholder 3"/>
          <p:cNvSpPr>
            <a:spLocks noGrp="1"/>
          </p:cNvSpPr>
          <p:nvPr>
            <p:ph type="sldNum" sz="quarter" idx="10"/>
          </p:nvPr>
        </p:nvSpPr>
        <p:spPr/>
        <p:txBody>
          <a:bodyPr/>
          <a:lstStyle/>
          <a:p>
            <a:pPr>
              <a:defRPr/>
            </a:pPr>
            <a:fld id="{0E0CD6E8-B5E7-4A45-B75C-16E6A785B479}" type="slidenum">
              <a:rPr lang="en-US"/>
              <a:pPr>
                <a:defRPr/>
              </a:pPr>
              <a:t>29</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EASURE">
  <a:themeElements>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fontScheme name="MEASURE_Eval_slide_template-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EASURE_Eval_slide_template-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EASURE_Eval_slide_template-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EASURE_Eval_slide_template-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EASURE_Eval_slide_template-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EASURE_Eval_slide_template-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EASURE_Eval_slide_template-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EASURE_Eval_slide_template-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EASURE_Eval_slide_template-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EASURE_Eval_slide_template-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EASURE_Eval_slide_template-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EASURE_Eval_slide_template-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MEASURE_Eval_slide_template-1 13">
        <a:dk1>
          <a:srgbClr val="000000"/>
        </a:dk1>
        <a:lt1>
          <a:srgbClr val="FFFFFF"/>
        </a:lt1>
        <a:dk2>
          <a:srgbClr val="000000"/>
        </a:dk2>
        <a:lt2>
          <a:srgbClr val="808080"/>
        </a:lt2>
        <a:accent1>
          <a:srgbClr val="141F78"/>
        </a:accent1>
        <a:accent2>
          <a:srgbClr val="19938A"/>
        </a:accent2>
        <a:accent3>
          <a:srgbClr val="FFFFFF"/>
        </a:accent3>
        <a:accent4>
          <a:srgbClr val="000000"/>
        </a:accent4>
        <a:accent5>
          <a:srgbClr val="AAABBE"/>
        </a:accent5>
        <a:accent6>
          <a:srgbClr val="16857D"/>
        </a:accent6>
        <a:hlink>
          <a:srgbClr val="8C1431"/>
        </a:hlink>
        <a:folHlink>
          <a:srgbClr val="946D08"/>
        </a:folHlink>
      </a:clrScheme>
      <a:clrMap bg1="lt1" tx1="dk1" bg2="lt2" tx2="dk2" accent1="accent1" accent2="accent2" accent3="accent3" accent4="accent4" accent5="accent5" accent6="accent6" hlink="hlink" folHlink="folHlink"/>
    </a:extraClrScheme>
    <a:extraClrScheme>
      <a:clrScheme name="MEASURE_Eval_slide_template-1 14">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DDDDDD"/>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5">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00FF00"/>
        </a:folHlink>
      </a:clrScheme>
      <a:clrMap bg1="dk2" tx1="lt1" bg2="dk1" tx2="lt2" accent1="accent1" accent2="accent2" accent3="accent3" accent4="accent4" accent5="accent5" accent6="accent6" hlink="hlink" folHlink="folHlink"/>
    </a:extraClrScheme>
    <a:extraClrScheme>
      <a:clrScheme name="MEASURE_Eval_slide_template-1 1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C0C0C0"/>
        </a:hlink>
        <a:folHlink>
          <a:srgbClr val="2B3585"/>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MEASURE</Template>
  <TotalTime>804</TotalTime>
  <Words>3639</Words>
  <Application>Microsoft Office PowerPoint</Application>
  <PresentationFormat>On-screen Show (4:3)</PresentationFormat>
  <Paragraphs>358</Paragraphs>
  <Slides>29</Slides>
  <Notes>28</Notes>
  <HiddenSlides>0</HiddenSlides>
  <MMClips>0</MMClips>
  <ScaleCrop>false</ScaleCrop>
  <HeadingPairs>
    <vt:vector size="4" baseType="variant">
      <vt:variant>
        <vt:lpstr>Theme</vt:lpstr>
      </vt:variant>
      <vt:variant>
        <vt:i4>2</vt:i4>
      </vt:variant>
      <vt:variant>
        <vt:lpstr>Slide Titles</vt:lpstr>
      </vt:variant>
      <vt:variant>
        <vt:i4>29</vt:i4>
      </vt:variant>
    </vt:vector>
  </HeadingPairs>
  <TitlesOfParts>
    <vt:vector size="31" baseType="lpstr">
      <vt:lpstr>MEASURE</vt:lpstr>
      <vt:lpstr>Custom Design</vt:lpstr>
      <vt:lpstr>Using Data to Inform Policies and Programs</vt:lpstr>
      <vt:lpstr>Цели занятия</vt:lpstr>
      <vt:lpstr>Обзор занятия</vt:lpstr>
      <vt:lpstr>PowerPoint Presentation</vt:lpstr>
      <vt:lpstr>Зачем улучшать процесс принятия решений, базирующийся на данных?</vt:lpstr>
      <vt:lpstr>Зачем улучшать процесс принятия решений, основывающийся на данных? </vt:lpstr>
      <vt:lpstr>Зачем заниматься вопросами  востребованности данных и их использования?</vt:lpstr>
      <vt:lpstr>Доказательная основа для принятия решений</vt:lpstr>
      <vt:lpstr>Степень неудовлетворенности тем, что политика (не) базируется на доказанных фактах</vt:lpstr>
      <vt:lpstr>Проблемы</vt:lpstr>
      <vt:lpstr>Ответ</vt:lpstr>
      <vt:lpstr>Мониторинг и оценка</vt:lpstr>
      <vt:lpstr>Данные</vt:lpstr>
      <vt:lpstr>Цели мониторинга и оценки</vt:lpstr>
      <vt:lpstr>МиО – не враг</vt:lpstr>
      <vt:lpstr>PowerPoint Presentation</vt:lpstr>
      <vt:lpstr>Групповое участие</vt:lpstr>
      <vt:lpstr>Мы можем использовать информацию, чтобы…</vt:lpstr>
      <vt:lpstr>«Данные говорят» в Таиланде</vt:lpstr>
      <vt:lpstr>PowerPoint Presentation</vt:lpstr>
      <vt:lpstr>Сотрудничество с AIDSRelief:  логическое обоснование мероприятий по использованию данных</vt:lpstr>
      <vt:lpstr>Увеличение потребности в данных и их использовании</vt:lpstr>
      <vt:lpstr>Быстрая оценка</vt:lpstr>
      <vt:lpstr>Расширение возможностей</vt:lpstr>
      <vt:lpstr>Организационная поддержка</vt:lpstr>
      <vt:lpstr>Улучшения в использовании данных через 12 месяцев после тренинга</vt:lpstr>
      <vt:lpstr>История успеха</vt:lpstr>
      <vt:lpstr>Основные тезисы</vt:lpstr>
      <vt:lpstr>Присоединяйтесь к сети использования данных</vt:lpstr>
    </vt:vector>
  </TitlesOfParts>
  <Company>Futures Group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Analysis Overview</dc:title>
  <dc:creator>FGUser</dc:creator>
  <cp:lastModifiedBy>FGUser</cp:lastModifiedBy>
  <cp:revision>46</cp:revision>
  <cp:lastPrinted>2011-10-25T15:00:13Z</cp:lastPrinted>
  <dcterms:created xsi:type="dcterms:W3CDTF">2011-10-14T16:30:21Z</dcterms:created>
  <dcterms:modified xsi:type="dcterms:W3CDTF">2013-06-05T18:26:20Z</dcterms:modified>
</cp:coreProperties>
</file>