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 id="2147483691" r:id="rId2"/>
  </p:sldMasterIdLst>
  <p:notesMasterIdLst>
    <p:notesMasterId r:id="rId34"/>
  </p:notesMasterIdLst>
  <p:handoutMasterIdLst>
    <p:handoutMasterId r:id="rId35"/>
  </p:handoutMasterIdLst>
  <p:sldIdLst>
    <p:sldId id="291" r:id="rId3"/>
    <p:sldId id="293" r:id="rId4"/>
    <p:sldId id="294" r:id="rId5"/>
    <p:sldId id="295" r:id="rId6"/>
    <p:sldId id="296" r:id="rId7"/>
    <p:sldId id="298" r:id="rId8"/>
    <p:sldId id="299" r:id="rId9"/>
    <p:sldId id="300" r:id="rId10"/>
    <p:sldId id="301" r:id="rId11"/>
    <p:sldId id="302" r:id="rId12"/>
    <p:sldId id="303" r:id="rId13"/>
    <p:sldId id="304" r:id="rId14"/>
    <p:sldId id="305" r:id="rId15"/>
    <p:sldId id="306" r:id="rId16"/>
    <p:sldId id="307" r:id="rId17"/>
    <p:sldId id="308" r:id="rId18"/>
    <p:sldId id="309" r:id="rId19"/>
    <p:sldId id="310" r:id="rId20"/>
    <p:sldId id="311" r:id="rId21"/>
    <p:sldId id="312" r:id="rId22"/>
    <p:sldId id="313" r:id="rId23"/>
    <p:sldId id="314" r:id="rId24"/>
    <p:sldId id="315" r:id="rId25"/>
    <p:sldId id="316" r:id="rId26"/>
    <p:sldId id="317" r:id="rId27"/>
    <p:sldId id="318" r:id="rId28"/>
    <p:sldId id="322" r:id="rId29"/>
    <p:sldId id="319" r:id="rId30"/>
    <p:sldId id="320" r:id="rId31"/>
    <p:sldId id="321" r:id="rId32"/>
    <p:sldId id="324" r:id="rId33"/>
  </p:sldIdLst>
  <p:sldSz cx="9144000" cy="6858000" type="screen4x3"/>
  <p:notesSz cx="6881813" cy="92964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66"/>
    <a:srgbClr val="66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1969" autoAdjust="0"/>
  </p:normalViewPr>
  <p:slideViewPr>
    <p:cSldViewPr>
      <p:cViewPr varScale="1">
        <p:scale>
          <a:sx n="95" d="100"/>
          <a:sy n="95" d="100"/>
        </p:scale>
        <p:origin x="-1452" y="-108"/>
      </p:cViewPr>
      <p:guideLst>
        <p:guide orient="horz" pos="2160"/>
        <p:guide pos="2880"/>
      </p:guideLst>
    </p:cSldViewPr>
  </p:slideViewPr>
  <p:outlineViewPr>
    <p:cViewPr>
      <p:scale>
        <a:sx n="33" d="100"/>
        <a:sy n="33" d="100"/>
      </p:scale>
      <p:origin x="48" y="20052"/>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913" cy="465138"/>
          </a:xfrm>
          <a:prstGeom prst="rect">
            <a:avLst/>
          </a:prstGeom>
        </p:spPr>
        <p:txBody>
          <a:bodyPr vert="horz" lIns="92446" tIns="46223" rIns="92446" bIns="46223"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sz="quarter" idx="1"/>
          </p:nvPr>
        </p:nvSpPr>
        <p:spPr>
          <a:xfrm>
            <a:off x="3897313" y="0"/>
            <a:ext cx="2982912" cy="465138"/>
          </a:xfrm>
          <a:prstGeom prst="rect">
            <a:avLst/>
          </a:prstGeom>
        </p:spPr>
        <p:txBody>
          <a:bodyPr vert="horz" lIns="92446" tIns="46223" rIns="92446" bIns="46223" rtlCol="0"/>
          <a:lstStyle>
            <a:lvl1pPr algn="r" fontAlgn="auto">
              <a:spcBef>
                <a:spcPts val="0"/>
              </a:spcBef>
              <a:spcAft>
                <a:spcPts val="0"/>
              </a:spcAft>
              <a:defRPr sz="1200">
                <a:latin typeface="+mn-lt"/>
              </a:defRPr>
            </a:lvl1pPr>
          </a:lstStyle>
          <a:p>
            <a:pPr>
              <a:defRPr/>
            </a:pPr>
            <a:fld id="{861338BF-BFB3-490D-9E4E-485772EEF1F9}" type="datetimeFigureOut">
              <a:rPr lang="en-US"/>
              <a:pPr>
                <a:defRPr/>
              </a:pPr>
              <a:t>6/21/2013</a:t>
            </a:fld>
            <a:endParaRPr lang="en-US"/>
          </a:p>
        </p:txBody>
      </p:sp>
      <p:sp>
        <p:nvSpPr>
          <p:cNvPr id="4" name="Footer Placeholder 3"/>
          <p:cNvSpPr>
            <a:spLocks noGrp="1"/>
          </p:cNvSpPr>
          <p:nvPr>
            <p:ph type="ftr" sz="quarter" idx="2"/>
          </p:nvPr>
        </p:nvSpPr>
        <p:spPr>
          <a:xfrm>
            <a:off x="0" y="8829675"/>
            <a:ext cx="2982913" cy="465138"/>
          </a:xfrm>
          <a:prstGeom prst="rect">
            <a:avLst/>
          </a:prstGeom>
        </p:spPr>
        <p:txBody>
          <a:bodyPr vert="horz" lIns="92446" tIns="46223" rIns="92446" bIns="46223" rtlCol="0" anchor="b"/>
          <a:lstStyle>
            <a:lvl1pPr algn="l" fontAlgn="auto">
              <a:spcBef>
                <a:spcPts val="0"/>
              </a:spcBef>
              <a:spcAft>
                <a:spcPts val="0"/>
              </a:spcAft>
              <a:defRPr sz="1200">
                <a:latin typeface="+mn-lt"/>
              </a:defRPr>
            </a:lvl1pPr>
          </a:lstStyle>
          <a:p>
            <a:pPr>
              <a:defRPr/>
            </a:pPr>
            <a:endParaRPr lang="en-US"/>
          </a:p>
        </p:txBody>
      </p:sp>
      <p:sp>
        <p:nvSpPr>
          <p:cNvPr id="5" name="Slide Number Placeholder 4"/>
          <p:cNvSpPr>
            <a:spLocks noGrp="1"/>
          </p:cNvSpPr>
          <p:nvPr>
            <p:ph type="sldNum" sz="quarter" idx="3"/>
          </p:nvPr>
        </p:nvSpPr>
        <p:spPr>
          <a:xfrm>
            <a:off x="3897313" y="8829675"/>
            <a:ext cx="2982912" cy="465138"/>
          </a:xfrm>
          <a:prstGeom prst="rect">
            <a:avLst/>
          </a:prstGeom>
        </p:spPr>
        <p:txBody>
          <a:bodyPr vert="horz" lIns="92446" tIns="46223" rIns="92446" bIns="46223" rtlCol="0" anchor="b"/>
          <a:lstStyle>
            <a:lvl1pPr algn="r" fontAlgn="auto">
              <a:spcBef>
                <a:spcPts val="0"/>
              </a:spcBef>
              <a:spcAft>
                <a:spcPts val="0"/>
              </a:spcAft>
              <a:defRPr sz="1200">
                <a:latin typeface="+mn-lt"/>
              </a:defRPr>
            </a:lvl1pPr>
          </a:lstStyle>
          <a:p>
            <a:pPr>
              <a:defRPr/>
            </a:pPr>
            <a:fld id="{3F0335A5-25D0-4568-BDCC-0C9024FF2B94}" type="slidenum">
              <a:rPr lang="en-US"/>
              <a:pPr>
                <a:defRPr/>
              </a:pPr>
              <a:t>‹#›</a:t>
            </a:fld>
            <a:endParaRPr lang="en-US"/>
          </a:p>
        </p:txBody>
      </p:sp>
    </p:spTree>
    <p:extLst>
      <p:ext uri="{BB962C8B-B14F-4D97-AF65-F5344CB8AC3E}">
        <p14:creationId xmlns:p14="http://schemas.microsoft.com/office/powerpoint/2010/main" val="360426731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913" cy="465138"/>
          </a:xfrm>
          <a:prstGeom prst="rect">
            <a:avLst/>
          </a:prstGeom>
        </p:spPr>
        <p:txBody>
          <a:bodyPr vert="horz" lIns="92446" tIns="46223" rIns="92446" bIns="46223"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897313" y="0"/>
            <a:ext cx="2982912" cy="465138"/>
          </a:xfrm>
          <a:prstGeom prst="rect">
            <a:avLst/>
          </a:prstGeom>
        </p:spPr>
        <p:txBody>
          <a:bodyPr vert="horz" lIns="92446" tIns="46223" rIns="92446" bIns="46223" rtlCol="0"/>
          <a:lstStyle>
            <a:lvl1pPr algn="r" fontAlgn="auto">
              <a:spcBef>
                <a:spcPts val="0"/>
              </a:spcBef>
              <a:spcAft>
                <a:spcPts val="0"/>
              </a:spcAft>
              <a:defRPr sz="1200">
                <a:latin typeface="+mn-lt"/>
              </a:defRPr>
            </a:lvl1pPr>
          </a:lstStyle>
          <a:p>
            <a:pPr>
              <a:defRPr/>
            </a:pPr>
            <a:fld id="{2D8F0314-EC43-4BBA-BAAE-572038DE2249}" type="datetimeFigureOut">
              <a:rPr lang="en-US"/>
              <a:pPr>
                <a:defRPr/>
              </a:pPr>
              <a:t>6/21/2013</a:t>
            </a:fld>
            <a:endParaRPr lang="en-US"/>
          </a:p>
        </p:txBody>
      </p:sp>
      <p:sp>
        <p:nvSpPr>
          <p:cNvPr id="4" name="Slide Image Placeholder 3"/>
          <p:cNvSpPr>
            <a:spLocks noGrp="1" noRot="1" noChangeAspect="1"/>
          </p:cNvSpPr>
          <p:nvPr>
            <p:ph type="sldImg" idx="2"/>
          </p:nvPr>
        </p:nvSpPr>
        <p:spPr>
          <a:xfrm>
            <a:off x="1117600" y="696913"/>
            <a:ext cx="4648200" cy="3486150"/>
          </a:xfrm>
          <a:prstGeom prst="rect">
            <a:avLst/>
          </a:prstGeom>
          <a:noFill/>
          <a:ln w="12700">
            <a:solidFill>
              <a:prstClr val="black"/>
            </a:solidFill>
          </a:ln>
        </p:spPr>
        <p:txBody>
          <a:bodyPr vert="horz" lIns="92446" tIns="46223" rIns="92446" bIns="46223" rtlCol="0" anchor="ctr"/>
          <a:lstStyle/>
          <a:p>
            <a:pPr lvl="0"/>
            <a:endParaRPr lang="en-US" noProof="0"/>
          </a:p>
        </p:txBody>
      </p:sp>
      <p:sp>
        <p:nvSpPr>
          <p:cNvPr id="5" name="Notes Placeholder 4"/>
          <p:cNvSpPr>
            <a:spLocks noGrp="1"/>
          </p:cNvSpPr>
          <p:nvPr>
            <p:ph type="body" sz="quarter" idx="3"/>
          </p:nvPr>
        </p:nvSpPr>
        <p:spPr>
          <a:xfrm>
            <a:off x="688975" y="4416425"/>
            <a:ext cx="5505450" cy="4183063"/>
          </a:xfrm>
          <a:prstGeom prst="rect">
            <a:avLst/>
          </a:prstGeom>
        </p:spPr>
        <p:txBody>
          <a:bodyPr vert="horz" lIns="92446" tIns="46223" rIns="92446" bIns="46223"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829675"/>
            <a:ext cx="2982913" cy="465138"/>
          </a:xfrm>
          <a:prstGeom prst="rect">
            <a:avLst/>
          </a:prstGeom>
        </p:spPr>
        <p:txBody>
          <a:bodyPr vert="horz" lIns="92446" tIns="46223" rIns="92446" bIns="46223" rtlCol="0" anchor="b"/>
          <a:lstStyle>
            <a:lvl1pPr algn="l" fontAlgn="auto">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897313" y="8829675"/>
            <a:ext cx="2982912" cy="465138"/>
          </a:xfrm>
          <a:prstGeom prst="rect">
            <a:avLst/>
          </a:prstGeom>
        </p:spPr>
        <p:txBody>
          <a:bodyPr vert="horz" lIns="92446" tIns="46223" rIns="92446" bIns="46223" rtlCol="0" anchor="b"/>
          <a:lstStyle>
            <a:lvl1pPr algn="r" fontAlgn="auto">
              <a:spcBef>
                <a:spcPts val="0"/>
              </a:spcBef>
              <a:spcAft>
                <a:spcPts val="0"/>
              </a:spcAft>
              <a:defRPr sz="1200">
                <a:latin typeface="+mn-lt"/>
              </a:defRPr>
            </a:lvl1pPr>
          </a:lstStyle>
          <a:p>
            <a:pPr>
              <a:defRPr/>
            </a:pPr>
            <a:fld id="{CF5D5EC5-1082-4942-84E0-D8D61CB89B48}" type="slidenum">
              <a:rPr lang="en-US"/>
              <a:pPr>
                <a:defRPr/>
              </a:pPr>
              <a:t>‹#›</a:t>
            </a:fld>
            <a:endParaRPr lang="en-US"/>
          </a:p>
        </p:txBody>
      </p:sp>
    </p:spTree>
    <p:extLst>
      <p:ext uri="{BB962C8B-B14F-4D97-AF65-F5344CB8AC3E}">
        <p14:creationId xmlns:p14="http://schemas.microsoft.com/office/powerpoint/2010/main" val="322992217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521050F-D6B7-4836-9882-4ECC78938C42}" type="slidenum">
              <a:rPr lang="en-US" smtClean="0">
                <a:latin typeface="Arial" charset="0"/>
              </a:rPr>
              <a:pPr fontAlgn="base">
                <a:spcBef>
                  <a:spcPct val="0"/>
                </a:spcBef>
                <a:spcAft>
                  <a:spcPct val="0"/>
                </a:spcAft>
              </a:pPr>
              <a:t>1</a:t>
            </a:fld>
            <a:endParaRPr lang="en-US" smtClean="0">
              <a:latin typeface="Arial" charset="0"/>
            </a:endParaRPr>
          </a:p>
        </p:txBody>
      </p:sp>
      <p:sp>
        <p:nvSpPr>
          <p:cNvPr id="1741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7411"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latin typeface="Arial" charset="0"/>
              </a:rPr>
              <a:t>We are going to start out today by talking about the importance of using data to inform decisions around health policies and programs.</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Slide Image Placeholder 1"/>
          <p:cNvSpPr>
            <a:spLocks noGrp="1" noRot="1" noChangeAspect="1" noTextEdit="1"/>
          </p:cNvSpPr>
          <p:nvPr>
            <p:ph type="sldImg"/>
          </p:nvPr>
        </p:nvSpPr>
        <p:spPr bwMode="auto">
          <a:noFill/>
          <a:ln>
            <a:solidFill>
              <a:srgbClr val="000000"/>
            </a:solidFill>
            <a:miter lim="800000"/>
            <a:headEnd/>
            <a:tailEnd/>
          </a:ln>
        </p:spPr>
      </p:sp>
      <p:sp>
        <p:nvSpPr>
          <p:cNvPr id="1945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latin typeface="Arial" charset="0"/>
              </a:rPr>
              <a:t>By the end of this session, the learner will be able to:</a:t>
            </a:r>
          </a:p>
          <a:p>
            <a:pPr eaLnBrk="1" hangingPunct="1">
              <a:spcBef>
                <a:spcPct val="0"/>
              </a:spcBef>
            </a:pPr>
            <a:endParaRPr lang="en-US" i="1" smtClean="0">
              <a:latin typeface="Arial" charset="0"/>
            </a:endParaRPr>
          </a:p>
          <a:p>
            <a:pPr eaLnBrk="1" hangingPunct="1">
              <a:spcBef>
                <a:spcPct val="0"/>
              </a:spcBef>
            </a:pPr>
            <a:r>
              <a:rPr lang="en-US" i="1" smtClean="0">
                <a:latin typeface="Arial" charset="0"/>
              </a:rPr>
              <a:t>NOTE to facilitator:  </a:t>
            </a:r>
            <a:r>
              <a:rPr lang="en-US" smtClean="0">
                <a:latin typeface="Arial" charset="0"/>
              </a:rPr>
              <a:t>Read slide.</a:t>
            </a:r>
          </a:p>
        </p:txBody>
      </p:sp>
      <p:sp>
        <p:nvSpPr>
          <p:cNvPr id="19459"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F12DBF3-CBFB-4653-8DC2-23E6EE697ED9}" type="slidenum">
              <a:rPr lang="en-US" smtClean="0">
                <a:latin typeface="Arial" charset="0"/>
              </a:rPr>
              <a:pPr fontAlgn="base">
                <a:spcBef>
                  <a:spcPct val="0"/>
                </a:spcBef>
                <a:spcAft>
                  <a:spcPct val="0"/>
                </a:spcAft>
              </a:pPr>
              <a:t>2</a:t>
            </a:fld>
            <a:endParaRPr lang="en-US" smtClean="0">
              <a:latin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Slide Image Placeholder 1"/>
          <p:cNvSpPr>
            <a:spLocks noGrp="1" noRot="1" noChangeAspect="1" noTextEdit="1"/>
          </p:cNvSpPr>
          <p:nvPr>
            <p:ph type="sldImg"/>
          </p:nvPr>
        </p:nvSpPr>
        <p:spPr bwMode="auto">
          <a:noFill/>
          <a:ln>
            <a:solidFill>
              <a:srgbClr val="000000"/>
            </a:solidFill>
            <a:miter lim="800000"/>
            <a:headEnd/>
            <a:tailEnd/>
          </a:ln>
        </p:spPr>
      </p:sp>
      <p:sp>
        <p:nvSpPr>
          <p:cNvPr id="2150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latin typeface="Arial" charset="0"/>
              </a:rPr>
              <a:t>Specifically, we will discuss the context of decision making, which includes stakeholders, the decisions they make, and the data they rely on. We also will discuss how to assess the many stakeholders that affect decision making and determine how best to engage them. </a:t>
            </a:r>
            <a:r>
              <a:rPr lang="en-US" i="1" smtClean="0">
                <a:latin typeface="Arial" charset="0"/>
              </a:rPr>
              <a:t/>
            </a:r>
            <a:br>
              <a:rPr lang="en-US" i="1" smtClean="0">
                <a:latin typeface="Arial" charset="0"/>
              </a:rPr>
            </a:br>
            <a:endParaRPr lang="en-US" smtClean="0">
              <a:latin typeface="Arial" charset="0"/>
            </a:endParaRPr>
          </a:p>
        </p:txBody>
      </p:sp>
      <p:sp>
        <p:nvSpPr>
          <p:cNvPr id="21507"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369B542-B698-4651-B48D-175A1DD380AB}" type="slidenum">
              <a:rPr lang="en-US" smtClean="0">
                <a:latin typeface="Arial" charset="0"/>
              </a:rPr>
              <a:pPr fontAlgn="base">
                <a:spcBef>
                  <a:spcPct val="0"/>
                </a:spcBef>
                <a:spcAft>
                  <a:spcPct val="0"/>
                </a:spcAft>
              </a:pPr>
              <a:t>3</a:t>
            </a:fld>
            <a:endParaRPr lang="en-US" smtClean="0">
              <a:latin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Slide Image Placeholder 1"/>
          <p:cNvSpPr>
            <a:spLocks noGrp="1" noRot="1" noChangeAspect="1" noTextEdit="1"/>
          </p:cNvSpPr>
          <p:nvPr>
            <p:ph type="sldImg"/>
          </p:nvPr>
        </p:nvSpPr>
        <p:spPr bwMode="auto">
          <a:noFill/>
          <a:ln>
            <a:solidFill>
              <a:srgbClr val="000000"/>
            </a:solidFill>
            <a:miter lim="800000"/>
            <a:headEnd/>
            <a:tailEnd/>
          </a:ln>
        </p:spPr>
      </p:sp>
      <p:sp>
        <p:nvSpPr>
          <p:cNvPr id="23554"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s-ES" smtClean="0">
                <a:latin typeface="Arial" charset="0"/>
              </a:rPr>
              <a:t>Now that we have discussed:</a:t>
            </a:r>
          </a:p>
          <a:p>
            <a:pPr eaLnBrk="1" hangingPunct="1">
              <a:spcBef>
                <a:spcPct val="0"/>
              </a:spcBef>
            </a:pPr>
            <a:endParaRPr lang="es-ES" smtClean="0">
              <a:latin typeface="Arial" charset="0"/>
            </a:endParaRPr>
          </a:p>
          <a:p>
            <a:pPr eaLnBrk="1" hangingPunct="1">
              <a:spcBef>
                <a:spcPct val="0"/>
              </a:spcBef>
              <a:buFontTx/>
              <a:buChar char="•"/>
            </a:pPr>
            <a:r>
              <a:rPr lang="es-ES" smtClean="0">
                <a:latin typeface="Arial" charset="0"/>
              </a:rPr>
              <a:t> What it means to use data and information to inform decision making and know ...</a:t>
            </a:r>
          </a:p>
          <a:p>
            <a:pPr eaLnBrk="1" hangingPunct="1">
              <a:spcBef>
                <a:spcPct val="0"/>
              </a:spcBef>
              <a:buFontTx/>
              <a:buChar char="•"/>
            </a:pPr>
            <a:r>
              <a:rPr lang="es-ES" smtClean="0">
                <a:latin typeface="Arial" charset="0"/>
              </a:rPr>
              <a:t> That we need to identify and overcome potential barriers to using data and information ... </a:t>
            </a:r>
          </a:p>
          <a:p>
            <a:pPr eaLnBrk="1" hangingPunct="1">
              <a:spcBef>
                <a:spcPct val="0"/>
              </a:spcBef>
            </a:pPr>
            <a:endParaRPr lang="es-ES" smtClean="0">
              <a:latin typeface="Arial" charset="0"/>
            </a:endParaRPr>
          </a:p>
          <a:p>
            <a:pPr eaLnBrk="1" hangingPunct="1">
              <a:spcBef>
                <a:spcPct val="0"/>
              </a:spcBef>
            </a:pPr>
            <a:r>
              <a:rPr lang="es-ES" smtClean="0">
                <a:latin typeface="Arial" charset="0"/>
              </a:rPr>
              <a:t>Let’s consider the context of decision making.</a:t>
            </a:r>
            <a:endParaRPr lang="en-US" smtClean="0">
              <a:latin typeface="Arial" charset="0"/>
            </a:endParaRPr>
          </a:p>
        </p:txBody>
      </p:sp>
      <p:sp>
        <p:nvSpPr>
          <p:cNvPr id="2355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5181312-E968-49AA-8F6A-E31C7232FF47}" type="slidenum">
              <a:rPr lang="en-US" smtClean="0">
                <a:latin typeface="Arial" charset="0"/>
              </a:rPr>
              <a:pPr fontAlgn="base">
                <a:spcBef>
                  <a:spcPct val="0"/>
                </a:spcBef>
                <a:spcAft>
                  <a:spcPct val="0"/>
                </a:spcAft>
              </a:pPr>
              <a:t>4</a:t>
            </a:fld>
            <a:endParaRPr lang="en-US" smtClean="0">
              <a:latin typeface="Arial"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6E6C3F5-52C6-4862-B9C4-A9176C03E730}" type="slidenum">
              <a:rPr lang="en-US" smtClean="0">
                <a:latin typeface="Arial" charset="0"/>
              </a:rPr>
              <a:pPr fontAlgn="base">
                <a:spcBef>
                  <a:spcPct val="0"/>
                </a:spcBef>
                <a:spcAft>
                  <a:spcPct val="0"/>
                </a:spcAft>
              </a:pPr>
              <a:t>5</a:t>
            </a:fld>
            <a:endParaRPr lang="en-US" smtClean="0">
              <a:latin typeface="Arial" charset="0"/>
            </a:endParaRPr>
          </a:p>
        </p:txBody>
      </p:sp>
      <p:sp>
        <p:nvSpPr>
          <p:cNvPr id="2560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5603"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latin typeface="Arial" charset="0"/>
              </a:rPr>
              <a:t>On this slide, you see a graphic depicting the context of decision making. To make a decision, three elements are critical:</a:t>
            </a:r>
          </a:p>
          <a:p>
            <a:pPr eaLnBrk="1" hangingPunct="1">
              <a:spcBef>
                <a:spcPct val="0"/>
              </a:spcBef>
            </a:pPr>
            <a:endParaRPr lang="en-US" smtClean="0">
              <a:latin typeface="Arial" charset="0"/>
            </a:endParaRPr>
          </a:p>
          <a:p>
            <a:pPr eaLnBrk="1" hangingPunct="1">
              <a:spcBef>
                <a:spcPct val="0"/>
              </a:spcBef>
              <a:buFontTx/>
              <a:buAutoNum type="arabicParenR"/>
            </a:pPr>
            <a:r>
              <a:rPr lang="en-US" smtClean="0">
                <a:latin typeface="Arial" charset="0"/>
              </a:rPr>
              <a:t> Data  </a:t>
            </a:r>
          </a:p>
          <a:p>
            <a:pPr eaLnBrk="1" hangingPunct="1">
              <a:spcBef>
                <a:spcPct val="0"/>
              </a:spcBef>
              <a:buFontTx/>
              <a:buAutoNum type="arabicParenR"/>
            </a:pPr>
            <a:r>
              <a:rPr lang="en-US" smtClean="0">
                <a:latin typeface="Arial" charset="0"/>
              </a:rPr>
              <a:t> Decisions </a:t>
            </a:r>
          </a:p>
          <a:p>
            <a:pPr eaLnBrk="1" hangingPunct="1">
              <a:spcBef>
                <a:spcPct val="0"/>
              </a:spcBef>
              <a:buFontTx/>
              <a:buAutoNum type="arabicParenR"/>
            </a:pPr>
            <a:r>
              <a:rPr lang="en-US" smtClean="0">
                <a:latin typeface="Arial" charset="0"/>
              </a:rPr>
              <a:t> The involvement of stakeholders</a:t>
            </a:r>
          </a:p>
          <a:p>
            <a:pPr eaLnBrk="1" hangingPunct="1">
              <a:spcBef>
                <a:spcPct val="0"/>
              </a:spcBef>
              <a:buFontTx/>
              <a:buAutoNum type="arabicParenR"/>
            </a:pPr>
            <a:endParaRPr lang="en-US" smtClean="0">
              <a:latin typeface="Arial" charset="0"/>
            </a:endParaRPr>
          </a:p>
          <a:p>
            <a:pPr eaLnBrk="1" hangingPunct="1">
              <a:spcBef>
                <a:spcPct val="0"/>
              </a:spcBef>
            </a:pPr>
            <a:r>
              <a:rPr lang="en-US" smtClean="0">
                <a:latin typeface="Arial" charset="0"/>
              </a:rPr>
              <a:t>The point of this graphic is to show that ALL THREE elements are equally important. Without all of these components, you will either fail to make a decision or fail to make an evidence-based decision.</a:t>
            </a:r>
          </a:p>
          <a:p>
            <a:pPr eaLnBrk="1" hangingPunct="1">
              <a:spcBef>
                <a:spcPct val="0"/>
              </a:spcBef>
            </a:pPr>
            <a:endParaRPr lang="en-US" smtClean="0">
              <a:latin typeface="Arial" charset="0"/>
            </a:endParaRPr>
          </a:p>
          <a:p>
            <a:pPr eaLnBrk="1" hangingPunct="1">
              <a:spcBef>
                <a:spcPct val="0"/>
              </a:spcBef>
            </a:pPr>
            <a:r>
              <a:rPr lang="en-US" smtClean="0">
                <a:latin typeface="Arial" charset="0"/>
              </a:rPr>
              <a:t>Let’s first discuss stakeholders’ roles in the context of decision making.  </a:t>
            </a:r>
          </a:p>
          <a:p>
            <a:pPr eaLnBrk="1" hangingPunct="1">
              <a:spcBef>
                <a:spcPct val="0"/>
              </a:spcBef>
            </a:pPr>
            <a:endParaRPr lang="en-US" smtClean="0">
              <a:latin typeface="Arial"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E38B2E7A-52FC-41F3-8548-8B71F37526BD}" type="slidenum">
              <a:rPr lang="en-US">
                <a:solidFill>
                  <a:srgbClr val="000000"/>
                </a:solidFill>
              </a:rPr>
              <a:pPr fontAlgn="base">
                <a:spcBef>
                  <a:spcPct val="0"/>
                </a:spcBef>
                <a:spcAft>
                  <a:spcPct val="0"/>
                </a:spcAft>
                <a:defRPr/>
              </a:pPr>
              <a:t>6</a:t>
            </a:fld>
            <a:endParaRPr lang="en-US">
              <a:solidFill>
                <a:srgbClr val="000000"/>
              </a:solidFill>
            </a:endParaRPr>
          </a:p>
        </p:txBody>
      </p:sp>
      <p:sp>
        <p:nvSpPr>
          <p:cNvPr id="2765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7651" name="Rectangle 3"/>
          <p:cNvSpPr>
            <a:spLocks noGrp="1" noChangeArrowheads="1"/>
          </p:cNvSpPr>
          <p:nvPr>
            <p:ph type="body" idx="1"/>
          </p:nvPr>
        </p:nvSpPr>
        <p:spPr bwMode="auto">
          <a:xfrm>
            <a:off x="917575" y="4416425"/>
            <a:ext cx="5046663" cy="4181475"/>
          </a:xfrm>
          <a:noFill/>
        </p:spPr>
        <p:txBody>
          <a:bodyPr wrap="square" numCol="1" anchor="t" anchorCtr="0" compatLnSpc="1">
            <a:prstTxWarp prst="textNoShape">
              <a:avLst/>
            </a:prstTxWarp>
          </a:bodyPr>
          <a:lstStyle/>
          <a:p>
            <a:pPr eaLnBrk="1" hangingPunct="1">
              <a:spcBef>
                <a:spcPct val="0"/>
              </a:spcBef>
            </a:pPr>
            <a:r>
              <a:rPr lang="en-US" smtClean="0">
                <a:latin typeface="Arial" charset="0"/>
              </a:rPr>
              <a:t>What is a stakeholder?</a:t>
            </a:r>
          </a:p>
          <a:p>
            <a:pPr eaLnBrk="1" hangingPunct="1">
              <a:spcBef>
                <a:spcPct val="0"/>
              </a:spcBef>
            </a:pPr>
            <a:endParaRPr lang="en-US" smtClean="0">
              <a:latin typeface="Arial" charset="0"/>
            </a:endParaRPr>
          </a:p>
          <a:p>
            <a:pPr eaLnBrk="1" hangingPunct="1">
              <a:spcBef>
                <a:spcPct val="0"/>
              </a:spcBef>
            </a:pPr>
            <a:r>
              <a:rPr lang="en-US" smtClean="0">
                <a:latin typeface="Arial" charset="0"/>
              </a:rPr>
              <a:t>A </a:t>
            </a:r>
            <a:r>
              <a:rPr lang="en-US" b="1" smtClean="0">
                <a:latin typeface="Arial" charset="0"/>
              </a:rPr>
              <a:t>stakeholder</a:t>
            </a:r>
            <a:r>
              <a:rPr lang="en-US" smtClean="0">
                <a:latin typeface="Arial" charset="0"/>
              </a:rPr>
              <a:t> is anyone who has a “stake” or interest in your program. We often think of government agencies, policymakers, funding agencies, and even implementers or providers as stakeholders. However, we often do </a:t>
            </a:r>
            <a:r>
              <a:rPr lang="en-US" i="1" smtClean="0">
                <a:latin typeface="Arial" charset="0"/>
              </a:rPr>
              <a:t>not </a:t>
            </a:r>
            <a:r>
              <a:rPr lang="en-US" smtClean="0">
                <a:latin typeface="Arial" charset="0"/>
              </a:rPr>
              <a:t>think of the beneficiaries or health programs as stakeholders. The people that our programs and services strive to serve make decisions about seeking services and continuing to seek care. It is vital to consider these stakeholders when designing and implementing any program or service.</a:t>
            </a:r>
          </a:p>
          <a:p>
            <a:pPr eaLnBrk="1" hangingPunct="1">
              <a:spcBef>
                <a:spcPct val="0"/>
              </a:spcBef>
            </a:pPr>
            <a:endParaRPr lang="en-US" smtClean="0">
              <a:latin typeface="Arial" charset="0"/>
            </a:endParaRPr>
          </a:p>
          <a:p>
            <a:pPr eaLnBrk="1" hangingPunct="1">
              <a:spcBef>
                <a:spcPct val="0"/>
              </a:spcBef>
            </a:pPr>
            <a:r>
              <a:rPr lang="en-US" smtClean="0">
                <a:latin typeface="Arial" charset="0"/>
              </a:rPr>
              <a:t>As we begin to talk about stakeholders, it is important to note that they often fall into two groups: data users and data producers. We typically think only of data users as our stakeholders but, as you can see here, data producers play a key role in the data-informed decision-making process.</a:t>
            </a:r>
          </a:p>
          <a:p>
            <a:pPr eaLnBrk="1" hangingPunct="1">
              <a:spcBef>
                <a:spcPct val="0"/>
              </a:spcBef>
            </a:pPr>
            <a:endParaRPr lang="en-US" smtClean="0">
              <a:latin typeface="Arial"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F0E7DB0A-8379-41DF-9D95-3CF814377175}" type="slidenum">
              <a:rPr lang="en-US">
                <a:solidFill>
                  <a:srgbClr val="000000"/>
                </a:solidFill>
              </a:rPr>
              <a:pPr fontAlgn="base">
                <a:spcBef>
                  <a:spcPct val="0"/>
                </a:spcBef>
                <a:spcAft>
                  <a:spcPct val="0"/>
                </a:spcAft>
                <a:defRPr/>
              </a:pPr>
              <a:t>7</a:t>
            </a:fld>
            <a:endParaRPr lang="en-US">
              <a:solidFill>
                <a:srgbClr val="000000"/>
              </a:solidFill>
            </a:endParaRPr>
          </a:p>
        </p:txBody>
      </p:sp>
      <p:sp>
        <p:nvSpPr>
          <p:cNvPr id="29698" name="Rectangle 2"/>
          <p:cNvSpPr>
            <a:spLocks noGrp="1" noRot="1" noChangeAspect="1" noChangeArrowheads="1" noTextEdit="1"/>
          </p:cNvSpPr>
          <p:nvPr>
            <p:ph type="sldImg"/>
          </p:nvPr>
        </p:nvSpPr>
        <p:spPr bwMode="auto">
          <a:xfrm>
            <a:off x="1117600" y="696913"/>
            <a:ext cx="4648200" cy="3487737"/>
          </a:xfrm>
          <a:noFill/>
          <a:ln>
            <a:solidFill>
              <a:srgbClr val="000000"/>
            </a:solidFill>
            <a:miter lim="800000"/>
            <a:headEnd/>
            <a:tailEnd/>
          </a:ln>
        </p:spPr>
      </p:sp>
      <p:sp>
        <p:nvSpPr>
          <p:cNvPr id="29699" name="Rectangle 3"/>
          <p:cNvSpPr>
            <a:spLocks noGrp="1" noChangeArrowheads="1"/>
          </p:cNvSpPr>
          <p:nvPr>
            <p:ph type="body" idx="1"/>
          </p:nvPr>
        </p:nvSpPr>
        <p:spPr bwMode="auto">
          <a:xfrm>
            <a:off x="917575" y="4416425"/>
            <a:ext cx="5046663" cy="4183063"/>
          </a:xfrm>
          <a:noFill/>
        </p:spPr>
        <p:txBody>
          <a:bodyPr wrap="square" numCol="1" anchor="t" anchorCtr="0" compatLnSpc="1">
            <a:prstTxWarp prst="textNoShape">
              <a:avLst/>
            </a:prstTxWarp>
          </a:bodyPr>
          <a:lstStyle/>
          <a:p>
            <a:pPr eaLnBrk="1" hangingPunct="1">
              <a:spcBef>
                <a:spcPct val="0"/>
              </a:spcBef>
            </a:pPr>
            <a:r>
              <a:rPr lang="en-US" smtClean="0">
                <a:latin typeface="Arial" charset="0"/>
              </a:rPr>
              <a:t>The list of stakeholders can be lengthy. Beyond those that we have just mentioned, what other groups may be considered stakeholders?</a:t>
            </a:r>
          </a:p>
          <a:p>
            <a:pPr eaLnBrk="1" hangingPunct="1">
              <a:spcBef>
                <a:spcPct val="0"/>
              </a:spcBef>
            </a:pPr>
            <a:endParaRPr lang="en-US" smtClean="0">
              <a:latin typeface="Arial" charset="0"/>
            </a:endParaRPr>
          </a:p>
          <a:p>
            <a:pPr eaLnBrk="1" hangingPunct="1">
              <a:spcBef>
                <a:spcPct val="0"/>
              </a:spcBef>
            </a:pPr>
            <a:r>
              <a:rPr lang="en-US" i="1" smtClean="0">
                <a:latin typeface="Arial" charset="0"/>
              </a:rPr>
              <a:t>NOTE to facilitator</a:t>
            </a:r>
            <a:r>
              <a:rPr lang="en-US" smtClean="0">
                <a:latin typeface="Arial" charset="0"/>
              </a:rPr>
              <a:t>: Ask the group to contribute their ideas. After two to three individuals have spoken, click to reveal some possible answers. Read slide.</a:t>
            </a:r>
          </a:p>
          <a:p>
            <a:pPr eaLnBrk="1" hangingPunct="1">
              <a:spcBef>
                <a:spcPct val="0"/>
              </a:spcBef>
            </a:pPr>
            <a:endParaRPr lang="en-US" smtClean="0">
              <a:latin typeface="Arial"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Slide Image Placeholder 1"/>
          <p:cNvSpPr>
            <a:spLocks noGrp="1" noRot="1" noChangeAspect="1" noTextEdit="1"/>
          </p:cNvSpPr>
          <p:nvPr>
            <p:ph type="sldImg"/>
          </p:nvPr>
        </p:nvSpPr>
        <p:spPr bwMode="auto">
          <a:noFill/>
          <a:ln>
            <a:solidFill>
              <a:srgbClr val="000000"/>
            </a:solidFill>
            <a:miter lim="800000"/>
            <a:headEnd/>
            <a:tailEnd/>
          </a:ln>
        </p:spPr>
      </p:sp>
      <p:sp>
        <p:nvSpPr>
          <p:cNvPr id="74755" name="Notes Placeholder 2"/>
          <p:cNvSpPr>
            <a:spLocks noGrp="1"/>
          </p:cNvSpPr>
          <p:nvPr>
            <p:ph type="body" idx="1"/>
          </p:nvPr>
        </p:nvSpPr>
        <p:spPr>
          <a:ln/>
          <a:extLst/>
        </p:spPr>
        <p:txBody>
          <a:bodyPr/>
          <a:lstStyle/>
          <a:p>
            <a:pPr eaLnBrk="1" fontAlgn="auto" hangingPunct="1">
              <a:spcBef>
                <a:spcPts val="0"/>
              </a:spcBef>
              <a:spcAft>
                <a:spcPts val="0"/>
              </a:spcAft>
              <a:defRPr/>
            </a:pPr>
            <a:r>
              <a:rPr lang="en-US" dirty="0" smtClean="0">
                <a:latin typeface="Arial" charset="0"/>
              </a:rPr>
              <a:t>First, let’s consider some fundamental differences between data producers (researchers / M&amp;E specialists) and data users (decision makers).  </a:t>
            </a:r>
          </a:p>
          <a:p>
            <a:pPr marL="171450" indent="-171450" eaLnBrk="1" fontAlgn="auto" hangingPunct="1">
              <a:spcBef>
                <a:spcPts val="0"/>
              </a:spcBef>
              <a:spcAft>
                <a:spcPts val="0"/>
              </a:spcAft>
              <a:buFont typeface="Arial" pitchFamily="34" charset="0"/>
              <a:buChar char="•"/>
              <a:defRPr/>
            </a:pPr>
            <a:r>
              <a:rPr lang="en-US" dirty="0" smtClean="0">
                <a:latin typeface="Arial" charset="0"/>
              </a:rPr>
              <a:t>Generally speaking, the former are educated to be objective, analytical, and detail oriented.  </a:t>
            </a:r>
          </a:p>
          <a:p>
            <a:pPr marL="171450" indent="-171450" eaLnBrk="1" fontAlgn="auto" hangingPunct="1">
              <a:spcBef>
                <a:spcPts val="0"/>
              </a:spcBef>
              <a:spcAft>
                <a:spcPts val="0"/>
              </a:spcAft>
              <a:buFont typeface="Arial" pitchFamily="34" charset="0"/>
              <a:buChar char="•"/>
              <a:defRPr/>
            </a:pPr>
            <a:r>
              <a:rPr lang="en-US" dirty="0" smtClean="0">
                <a:latin typeface="Arial" charset="0"/>
              </a:rPr>
              <a:t>Decision makers need to be responsive, action oriented, decisive.  </a:t>
            </a:r>
          </a:p>
          <a:p>
            <a:pPr eaLnBrk="1" fontAlgn="auto" hangingPunct="1">
              <a:spcBef>
                <a:spcPts val="0"/>
              </a:spcBef>
              <a:spcAft>
                <a:spcPts val="0"/>
              </a:spcAft>
              <a:buFontTx/>
              <a:buChar char="-"/>
              <a:defRPr/>
            </a:pPr>
            <a:endParaRPr lang="en-US" dirty="0" smtClean="0">
              <a:latin typeface="Arial" charset="0"/>
            </a:endParaRPr>
          </a:p>
          <a:p>
            <a:pPr eaLnBrk="1" fontAlgn="auto" hangingPunct="1">
              <a:spcBef>
                <a:spcPts val="0"/>
              </a:spcBef>
              <a:spcAft>
                <a:spcPts val="0"/>
              </a:spcAft>
              <a:defRPr/>
            </a:pPr>
            <a:r>
              <a:rPr lang="en-US" dirty="0" smtClean="0">
                <a:latin typeface="Arial" charset="0"/>
              </a:rPr>
              <a:t>These frequently opposing approaches contribute to the breakdown in the decision-making cycle. For example:</a:t>
            </a:r>
          </a:p>
          <a:p>
            <a:pPr eaLnBrk="1" fontAlgn="auto" hangingPunct="1">
              <a:spcBef>
                <a:spcPts val="0"/>
              </a:spcBef>
              <a:spcAft>
                <a:spcPts val="0"/>
              </a:spcAft>
              <a:defRPr/>
            </a:pPr>
            <a:endParaRPr lang="en-US" i="1" dirty="0" smtClean="0">
              <a:latin typeface="Arial" charset="0"/>
            </a:endParaRPr>
          </a:p>
          <a:p>
            <a:pPr eaLnBrk="1" fontAlgn="auto" hangingPunct="1">
              <a:spcBef>
                <a:spcPts val="0"/>
              </a:spcBef>
              <a:spcAft>
                <a:spcPts val="0"/>
              </a:spcAft>
              <a:defRPr/>
            </a:pPr>
            <a:r>
              <a:rPr lang="en-US" i="1" dirty="0" smtClean="0">
                <a:latin typeface="Arial" charset="0"/>
              </a:rPr>
              <a:t>NOTE to facilitator</a:t>
            </a:r>
            <a:r>
              <a:rPr lang="en-US" dirty="0" smtClean="0">
                <a:latin typeface="Arial" charset="0"/>
              </a:rPr>
              <a:t>: Read slide.</a:t>
            </a:r>
          </a:p>
          <a:p>
            <a:pPr eaLnBrk="1" fontAlgn="auto" hangingPunct="1">
              <a:spcBef>
                <a:spcPts val="0"/>
              </a:spcBef>
              <a:spcAft>
                <a:spcPts val="0"/>
              </a:spcAft>
              <a:defRPr/>
            </a:pPr>
            <a:endParaRPr lang="en-US" dirty="0" smtClean="0">
              <a:latin typeface="Arial" charset="0"/>
            </a:endParaRPr>
          </a:p>
          <a:p>
            <a:pPr eaLnBrk="1" fontAlgn="auto" hangingPunct="1">
              <a:spcBef>
                <a:spcPts val="0"/>
              </a:spcBef>
              <a:spcAft>
                <a:spcPts val="0"/>
              </a:spcAft>
              <a:defRPr/>
            </a:pPr>
            <a:endParaRPr lang="en-US" dirty="0" smtClean="0">
              <a:latin typeface="Arial" charset="0"/>
            </a:endParaRPr>
          </a:p>
        </p:txBody>
      </p:sp>
      <p:sp>
        <p:nvSpPr>
          <p:cNvPr id="31747"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1C9380B7-C989-4436-9538-79EFBACD5402}" type="slidenum">
              <a:rPr lang="en-US" smtClean="0">
                <a:latin typeface="Arial" charset="0"/>
              </a:rPr>
              <a:pPr fontAlgn="base">
                <a:spcBef>
                  <a:spcPct val="0"/>
                </a:spcBef>
                <a:spcAft>
                  <a:spcPct val="0"/>
                </a:spcAft>
              </a:pPr>
              <a:t>8</a:t>
            </a:fld>
            <a:endParaRPr lang="en-US" smtClean="0">
              <a:latin typeface="Arial"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3D1ADEF-27E6-4316-870E-98D11704E08C}" type="slidenum">
              <a:rPr lang="en-US" smtClean="0">
                <a:latin typeface="Arial" charset="0"/>
              </a:rPr>
              <a:pPr fontAlgn="base">
                <a:spcBef>
                  <a:spcPct val="0"/>
                </a:spcBef>
                <a:spcAft>
                  <a:spcPct val="0"/>
                </a:spcAft>
              </a:pPr>
              <a:t>9</a:t>
            </a:fld>
            <a:endParaRPr lang="en-US" smtClean="0">
              <a:latin typeface="Arial" charset="0"/>
            </a:endParaRPr>
          </a:p>
        </p:txBody>
      </p:sp>
      <p:sp>
        <p:nvSpPr>
          <p:cNvPr id="33794" name="Rectangle 2"/>
          <p:cNvSpPr>
            <a:spLocks noGrp="1" noRot="1" noChangeAspect="1" noChangeArrowheads="1" noTextEdit="1"/>
          </p:cNvSpPr>
          <p:nvPr>
            <p:ph type="sldImg"/>
          </p:nvPr>
        </p:nvSpPr>
        <p:spPr bwMode="auto">
          <a:xfrm>
            <a:off x="1092200" y="688975"/>
            <a:ext cx="4684713" cy="3514725"/>
          </a:xfrm>
          <a:noFill/>
          <a:ln>
            <a:solidFill>
              <a:srgbClr val="000000"/>
            </a:solidFill>
            <a:miter lim="800000"/>
            <a:headEnd/>
            <a:tailEnd/>
          </a:ln>
        </p:spPr>
      </p:sp>
      <p:sp>
        <p:nvSpPr>
          <p:cNvPr id="33795" name="Rectangle 3"/>
          <p:cNvSpPr>
            <a:spLocks noGrp="1" noChangeArrowheads="1"/>
          </p:cNvSpPr>
          <p:nvPr>
            <p:ph type="body" idx="1"/>
          </p:nvPr>
        </p:nvSpPr>
        <p:spPr bwMode="auto">
          <a:xfrm>
            <a:off x="893763" y="4432300"/>
            <a:ext cx="5080000" cy="4203700"/>
          </a:xfrm>
          <a:noFill/>
        </p:spPr>
        <p:txBody>
          <a:bodyPr wrap="square" numCol="1" anchor="t" anchorCtr="0" compatLnSpc="1">
            <a:prstTxWarp prst="textNoShape">
              <a:avLst/>
            </a:prstTxWarp>
          </a:bodyPr>
          <a:lstStyle/>
          <a:p>
            <a:pPr eaLnBrk="1" hangingPunct="1">
              <a:spcBef>
                <a:spcPct val="0"/>
              </a:spcBef>
            </a:pPr>
            <a:r>
              <a:rPr lang="en-US" smtClean="0">
                <a:latin typeface="Arial" charset="0"/>
              </a:rPr>
              <a:t>It is important to recognize that different stakeholders will affect the data-informed decision-making process in different ways. Different stakeholders ….</a:t>
            </a:r>
          </a:p>
          <a:p>
            <a:pPr eaLnBrk="1" hangingPunct="1">
              <a:spcBef>
                <a:spcPct val="0"/>
              </a:spcBef>
            </a:pPr>
            <a:endParaRPr lang="en-US" smtClean="0">
              <a:latin typeface="Arial" charset="0"/>
            </a:endParaRPr>
          </a:p>
          <a:p>
            <a:pPr eaLnBrk="1" hangingPunct="1">
              <a:spcBef>
                <a:spcPct val="0"/>
              </a:spcBef>
            </a:pPr>
            <a:r>
              <a:rPr lang="en-US" i="1" smtClean="0">
                <a:latin typeface="Arial" charset="0"/>
              </a:rPr>
              <a:t>NOTE to facilitator</a:t>
            </a:r>
            <a:r>
              <a:rPr lang="en-US" smtClean="0">
                <a:latin typeface="Arial" charset="0"/>
              </a:rPr>
              <a:t>: Read slide. Remind participants to think about the different needs of data users and data producers.</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Slide Image Placeholder 1"/>
          <p:cNvSpPr>
            <a:spLocks noGrp="1" noRot="1" noChangeAspect="1" noTextEdit="1"/>
          </p:cNvSpPr>
          <p:nvPr>
            <p:ph type="sldImg"/>
          </p:nvPr>
        </p:nvSpPr>
        <p:spPr bwMode="auto">
          <a:noFill/>
          <a:ln>
            <a:solidFill>
              <a:srgbClr val="000000"/>
            </a:solidFill>
            <a:miter lim="800000"/>
            <a:headEnd/>
            <a:tailEnd/>
          </a:ln>
        </p:spPr>
      </p:sp>
      <p:sp>
        <p:nvSpPr>
          <p:cNvPr id="35842" name="Notes Placeholder 2"/>
          <p:cNvSpPr>
            <a:spLocks noGrp="1"/>
          </p:cNvSpPr>
          <p:nvPr>
            <p:ph type="body" idx="1"/>
          </p:nvPr>
        </p:nvSpPr>
        <p:spPr bwMode="auto">
          <a:noFill/>
        </p:spPr>
        <p:txBody>
          <a:bodyPr wrap="square" numCol="1" anchor="t" anchorCtr="0" compatLnSpc="1">
            <a:prstTxWarp prst="textNoShape">
              <a:avLst/>
            </a:prstTxWarp>
          </a:bodyPr>
          <a:lstStyle/>
          <a:p>
            <a:pPr defTabSz="930275" eaLnBrk="1" hangingPunct="1">
              <a:spcBef>
                <a:spcPct val="0"/>
              </a:spcBef>
            </a:pPr>
            <a:r>
              <a:rPr lang="en-US" smtClean="0">
                <a:latin typeface="Arial" charset="0"/>
              </a:rPr>
              <a:t>By ensuring stakeholder involvement in the data use process, you can tailor data collection and use efforts to the specific needs of the stakeholders, thus increasing the relevance of the data-use activity to local needs. Ownership of data is built so that when data-informed decisions are made, the necessary buy-in exists to move the decision forward. Stakeholder involvement strengthens the information cycle and highlights the value of data to program improvement. </a:t>
            </a:r>
          </a:p>
          <a:p>
            <a:pPr defTabSz="930275" eaLnBrk="1" hangingPunct="1">
              <a:spcBef>
                <a:spcPct val="0"/>
              </a:spcBef>
            </a:pPr>
            <a:endParaRPr lang="en-US" smtClean="0">
              <a:latin typeface="Arial" charset="0"/>
            </a:endParaRPr>
          </a:p>
          <a:p>
            <a:pPr defTabSz="930275" eaLnBrk="1" hangingPunct="1">
              <a:spcBef>
                <a:spcPct val="0"/>
              </a:spcBef>
            </a:pPr>
            <a:r>
              <a:rPr lang="en-US" smtClean="0">
                <a:latin typeface="Arial" charset="0"/>
              </a:rPr>
              <a:t>When stakeholders understand the data they are using, it increases the relevance and ownership of the data, as well as the appropriate dissemination, which in turn increases the use of data. </a:t>
            </a:r>
          </a:p>
          <a:p>
            <a:pPr defTabSz="930275" eaLnBrk="1" hangingPunct="1">
              <a:spcBef>
                <a:spcPct val="0"/>
              </a:spcBef>
            </a:pPr>
            <a:endParaRPr lang="en-US" smtClean="0">
              <a:latin typeface="Arial" charset="0"/>
            </a:endParaRPr>
          </a:p>
          <a:p>
            <a:pPr defTabSz="930275" eaLnBrk="1" hangingPunct="1">
              <a:spcBef>
                <a:spcPct val="0"/>
              </a:spcBef>
            </a:pPr>
            <a:endParaRPr lang="en-US" smtClean="0">
              <a:latin typeface="Arial" charset="0"/>
            </a:endParaRPr>
          </a:p>
        </p:txBody>
      </p:sp>
      <p:sp>
        <p:nvSpPr>
          <p:cNvPr id="3584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6430910-7731-4315-B16F-816C88A49FFC}" type="slidenum">
              <a:rPr lang="en-US" smtClean="0">
                <a:latin typeface="Arial" charset="0"/>
              </a:rPr>
              <a:pPr fontAlgn="base">
                <a:spcBef>
                  <a:spcPct val="0"/>
                </a:spcBef>
                <a:spcAft>
                  <a:spcPct val="0"/>
                </a:spcAft>
              </a:pPr>
              <a:t>10</a:t>
            </a:fld>
            <a:endParaRPr lang="en-US" smtClean="0">
              <a:latin typeface="Arial"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6114D8A-3347-4E71-8E40-43C94102535B}" type="slidenum">
              <a:rPr lang="en-US" smtClean="0">
                <a:latin typeface="Arial" charset="0"/>
              </a:rPr>
              <a:pPr fontAlgn="base">
                <a:spcBef>
                  <a:spcPct val="0"/>
                </a:spcBef>
                <a:spcAft>
                  <a:spcPct val="0"/>
                </a:spcAft>
              </a:pPr>
              <a:t>11</a:t>
            </a:fld>
            <a:endParaRPr lang="en-US" smtClean="0">
              <a:latin typeface="Arial" charset="0"/>
            </a:endParaRPr>
          </a:p>
        </p:txBody>
      </p:sp>
      <p:sp>
        <p:nvSpPr>
          <p:cNvPr id="37890" name="Rectangle 2"/>
          <p:cNvSpPr>
            <a:spLocks noChangeArrowheads="1"/>
          </p:cNvSpPr>
          <p:nvPr/>
        </p:nvSpPr>
        <p:spPr bwMode="auto">
          <a:xfrm>
            <a:off x="3900488" y="0"/>
            <a:ext cx="2981325" cy="463550"/>
          </a:xfrm>
          <a:prstGeom prst="rect">
            <a:avLst/>
          </a:prstGeom>
          <a:noFill/>
          <a:ln w="9525">
            <a:noFill/>
            <a:miter lim="800000"/>
            <a:headEnd/>
            <a:tailEnd/>
          </a:ln>
        </p:spPr>
        <p:txBody>
          <a:bodyPr wrap="none" lIns="93171" tIns="46586" rIns="93171" bIns="46586" anchor="ctr"/>
          <a:lstStyle/>
          <a:p>
            <a:endParaRPr lang="ru-RU">
              <a:latin typeface="Calibri" pitchFamily="34" charset="0"/>
            </a:endParaRPr>
          </a:p>
        </p:txBody>
      </p:sp>
      <p:sp>
        <p:nvSpPr>
          <p:cNvPr id="37891" name="Rectangle 3"/>
          <p:cNvSpPr>
            <a:spLocks noChangeArrowheads="1"/>
          </p:cNvSpPr>
          <p:nvPr/>
        </p:nvSpPr>
        <p:spPr bwMode="auto">
          <a:xfrm>
            <a:off x="3900488" y="8832850"/>
            <a:ext cx="2981325" cy="463550"/>
          </a:xfrm>
          <a:prstGeom prst="rect">
            <a:avLst/>
          </a:prstGeom>
          <a:noFill/>
          <a:ln w="9525">
            <a:noFill/>
            <a:miter lim="800000"/>
            <a:headEnd/>
            <a:tailEnd/>
          </a:ln>
        </p:spPr>
        <p:txBody>
          <a:bodyPr lIns="19410" tIns="0" rIns="19410" bIns="0" anchor="b"/>
          <a:lstStyle/>
          <a:p>
            <a:pPr algn="r" defTabSz="928688" eaLnBrk="0" hangingPunct="0"/>
            <a:r>
              <a:rPr lang="en-US" sz="1000" i="1">
                <a:latin typeface="Times New Roman Cyr"/>
              </a:rPr>
              <a:t>12</a:t>
            </a:r>
          </a:p>
        </p:txBody>
      </p:sp>
      <p:sp>
        <p:nvSpPr>
          <p:cNvPr id="37892" name="Rectangle 4"/>
          <p:cNvSpPr>
            <a:spLocks noChangeArrowheads="1"/>
          </p:cNvSpPr>
          <p:nvPr/>
        </p:nvSpPr>
        <p:spPr bwMode="auto">
          <a:xfrm>
            <a:off x="0" y="8832850"/>
            <a:ext cx="2981325" cy="463550"/>
          </a:xfrm>
          <a:prstGeom prst="rect">
            <a:avLst/>
          </a:prstGeom>
          <a:noFill/>
          <a:ln w="9525">
            <a:noFill/>
            <a:miter lim="800000"/>
            <a:headEnd/>
            <a:tailEnd/>
          </a:ln>
        </p:spPr>
        <p:txBody>
          <a:bodyPr wrap="none" lIns="93171" tIns="46586" rIns="93171" bIns="46586" anchor="ctr"/>
          <a:lstStyle/>
          <a:p>
            <a:endParaRPr lang="ru-RU">
              <a:latin typeface="Calibri" pitchFamily="34" charset="0"/>
            </a:endParaRPr>
          </a:p>
        </p:txBody>
      </p:sp>
      <p:sp>
        <p:nvSpPr>
          <p:cNvPr id="37893" name="Rectangle 5"/>
          <p:cNvSpPr>
            <a:spLocks noChangeArrowheads="1"/>
          </p:cNvSpPr>
          <p:nvPr/>
        </p:nvSpPr>
        <p:spPr bwMode="auto">
          <a:xfrm>
            <a:off x="0" y="0"/>
            <a:ext cx="2981325" cy="463550"/>
          </a:xfrm>
          <a:prstGeom prst="rect">
            <a:avLst/>
          </a:prstGeom>
          <a:noFill/>
          <a:ln w="9525">
            <a:noFill/>
            <a:miter lim="800000"/>
            <a:headEnd/>
            <a:tailEnd/>
          </a:ln>
        </p:spPr>
        <p:txBody>
          <a:bodyPr wrap="none" lIns="93171" tIns="46586" rIns="93171" bIns="46586" anchor="ctr"/>
          <a:lstStyle/>
          <a:p>
            <a:endParaRPr lang="ru-RU">
              <a:latin typeface="Calibri" pitchFamily="34" charset="0"/>
            </a:endParaRPr>
          </a:p>
        </p:txBody>
      </p:sp>
      <p:sp>
        <p:nvSpPr>
          <p:cNvPr id="37894" name="Rectangle 6"/>
          <p:cNvSpPr>
            <a:spLocks noChangeArrowheads="1"/>
          </p:cNvSpPr>
          <p:nvPr/>
        </p:nvSpPr>
        <p:spPr bwMode="auto">
          <a:xfrm>
            <a:off x="3900488" y="0"/>
            <a:ext cx="2981325" cy="463550"/>
          </a:xfrm>
          <a:prstGeom prst="rect">
            <a:avLst/>
          </a:prstGeom>
          <a:noFill/>
          <a:ln w="9525">
            <a:noFill/>
            <a:miter lim="800000"/>
            <a:headEnd/>
            <a:tailEnd/>
          </a:ln>
        </p:spPr>
        <p:txBody>
          <a:bodyPr wrap="none" lIns="93171" tIns="46586" rIns="93171" bIns="46586" anchor="ctr"/>
          <a:lstStyle/>
          <a:p>
            <a:endParaRPr lang="ru-RU">
              <a:latin typeface="Calibri" pitchFamily="34" charset="0"/>
            </a:endParaRPr>
          </a:p>
        </p:txBody>
      </p:sp>
      <p:sp>
        <p:nvSpPr>
          <p:cNvPr id="37895" name="Rectangle 7"/>
          <p:cNvSpPr>
            <a:spLocks noChangeArrowheads="1"/>
          </p:cNvSpPr>
          <p:nvPr/>
        </p:nvSpPr>
        <p:spPr bwMode="auto">
          <a:xfrm>
            <a:off x="3900488" y="8832850"/>
            <a:ext cx="2981325" cy="463550"/>
          </a:xfrm>
          <a:prstGeom prst="rect">
            <a:avLst/>
          </a:prstGeom>
          <a:noFill/>
          <a:ln w="9525">
            <a:noFill/>
            <a:miter lim="800000"/>
            <a:headEnd/>
            <a:tailEnd/>
          </a:ln>
        </p:spPr>
        <p:txBody>
          <a:bodyPr lIns="19410" tIns="0" rIns="19410" bIns="0" anchor="b"/>
          <a:lstStyle/>
          <a:p>
            <a:pPr algn="r" defTabSz="928688" eaLnBrk="0" hangingPunct="0"/>
            <a:r>
              <a:rPr lang="en-US" sz="1000" i="1">
                <a:latin typeface="Times New Roman Cyr"/>
              </a:rPr>
              <a:t>8</a:t>
            </a:r>
          </a:p>
        </p:txBody>
      </p:sp>
      <p:sp>
        <p:nvSpPr>
          <p:cNvPr id="37896" name="Rectangle 8"/>
          <p:cNvSpPr>
            <a:spLocks noChangeArrowheads="1"/>
          </p:cNvSpPr>
          <p:nvPr/>
        </p:nvSpPr>
        <p:spPr bwMode="auto">
          <a:xfrm>
            <a:off x="0" y="8832850"/>
            <a:ext cx="2981325" cy="463550"/>
          </a:xfrm>
          <a:prstGeom prst="rect">
            <a:avLst/>
          </a:prstGeom>
          <a:noFill/>
          <a:ln w="9525">
            <a:noFill/>
            <a:miter lim="800000"/>
            <a:headEnd/>
            <a:tailEnd/>
          </a:ln>
        </p:spPr>
        <p:txBody>
          <a:bodyPr wrap="none" lIns="93171" tIns="46586" rIns="93171" bIns="46586" anchor="ctr"/>
          <a:lstStyle/>
          <a:p>
            <a:endParaRPr lang="ru-RU">
              <a:latin typeface="Calibri" pitchFamily="34" charset="0"/>
            </a:endParaRPr>
          </a:p>
        </p:txBody>
      </p:sp>
      <p:sp>
        <p:nvSpPr>
          <p:cNvPr id="37897" name="Rectangle 9"/>
          <p:cNvSpPr>
            <a:spLocks noChangeArrowheads="1"/>
          </p:cNvSpPr>
          <p:nvPr/>
        </p:nvSpPr>
        <p:spPr bwMode="auto">
          <a:xfrm>
            <a:off x="0" y="0"/>
            <a:ext cx="2981325" cy="463550"/>
          </a:xfrm>
          <a:prstGeom prst="rect">
            <a:avLst/>
          </a:prstGeom>
          <a:noFill/>
          <a:ln w="9525">
            <a:noFill/>
            <a:miter lim="800000"/>
            <a:headEnd/>
            <a:tailEnd/>
          </a:ln>
        </p:spPr>
        <p:txBody>
          <a:bodyPr wrap="none" lIns="93171" tIns="46586" rIns="93171" bIns="46586" anchor="ctr"/>
          <a:lstStyle/>
          <a:p>
            <a:endParaRPr lang="ru-RU">
              <a:latin typeface="Calibri" pitchFamily="34" charset="0"/>
            </a:endParaRPr>
          </a:p>
        </p:txBody>
      </p:sp>
      <p:sp>
        <p:nvSpPr>
          <p:cNvPr id="37898" name="Rectangle 10"/>
          <p:cNvSpPr>
            <a:spLocks noChangeArrowheads="1"/>
          </p:cNvSpPr>
          <p:nvPr/>
        </p:nvSpPr>
        <p:spPr bwMode="auto">
          <a:xfrm>
            <a:off x="3900488" y="0"/>
            <a:ext cx="2981325" cy="463550"/>
          </a:xfrm>
          <a:prstGeom prst="rect">
            <a:avLst/>
          </a:prstGeom>
          <a:noFill/>
          <a:ln w="9525">
            <a:noFill/>
            <a:miter lim="800000"/>
            <a:headEnd/>
            <a:tailEnd/>
          </a:ln>
        </p:spPr>
        <p:txBody>
          <a:bodyPr wrap="none" lIns="93171" tIns="46586" rIns="93171" bIns="46586" anchor="ctr"/>
          <a:lstStyle/>
          <a:p>
            <a:endParaRPr lang="ru-RU">
              <a:latin typeface="Calibri" pitchFamily="34" charset="0"/>
            </a:endParaRPr>
          </a:p>
        </p:txBody>
      </p:sp>
      <p:sp>
        <p:nvSpPr>
          <p:cNvPr id="37899" name="Rectangle 11"/>
          <p:cNvSpPr>
            <a:spLocks noChangeArrowheads="1"/>
          </p:cNvSpPr>
          <p:nvPr/>
        </p:nvSpPr>
        <p:spPr bwMode="auto">
          <a:xfrm>
            <a:off x="3900488" y="8832850"/>
            <a:ext cx="2981325" cy="463550"/>
          </a:xfrm>
          <a:prstGeom prst="rect">
            <a:avLst/>
          </a:prstGeom>
          <a:noFill/>
          <a:ln w="9525">
            <a:noFill/>
            <a:miter lim="800000"/>
            <a:headEnd/>
            <a:tailEnd/>
          </a:ln>
        </p:spPr>
        <p:txBody>
          <a:bodyPr lIns="19410" tIns="0" rIns="19410" bIns="0" anchor="b"/>
          <a:lstStyle/>
          <a:p>
            <a:pPr algn="r" defTabSz="928688" eaLnBrk="0" hangingPunct="0"/>
            <a:r>
              <a:rPr lang="en-US" sz="1000" i="1">
                <a:latin typeface="Times New Roman Cyr"/>
              </a:rPr>
              <a:t>9</a:t>
            </a:r>
          </a:p>
        </p:txBody>
      </p:sp>
      <p:sp>
        <p:nvSpPr>
          <p:cNvPr id="37900" name="Rectangle 12"/>
          <p:cNvSpPr>
            <a:spLocks noChangeArrowheads="1"/>
          </p:cNvSpPr>
          <p:nvPr/>
        </p:nvSpPr>
        <p:spPr bwMode="auto">
          <a:xfrm>
            <a:off x="0" y="8832850"/>
            <a:ext cx="2981325" cy="463550"/>
          </a:xfrm>
          <a:prstGeom prst="rect">
            <a:avLst/>
          </a:prstGeom>
          <a:noFill/>
          <a:ln w="9525">
            <a:noFill/>
            <a:miter lim="800000"/>
            <a:headEnd/>
            <a:tailEnd/>
          </a:ln>
        </p:spPr>
        <p:txBody>
          <a:bodyPr wrap="none" lIns="93171" tIns="46586" rIns="93171" bIns="46586" anchor="ctr"/>
          <a:lstStyle/>
          <a:p>
            <a:endParaRPr lang="ru-RU">
              <a:latin typeface="Calibri" pitchFamily="34" charset="0"/>
            </a:endParaRPr>
          </a:p>
        </p:txBody>
      </p:sp>
      <p:sp>
        <p:nvSpPr>
          <p:cNvPr id="37901" name="Rectangle 13"/>
          <p:cNvSpPr>
            <a:spLocks noChangeArrowheads="1"/>
          </p:cNvSpPr>
          <p:nvPr/>
        </p:nvSpPr>
        <p:spPr bwMode="auto">
          <a:xfrm>
            <a:off x="0" y="0"/>
            <a:ext cx="2981325" cy="463550"/>
          </a:xfrm>
          <a:prstGeom prst="rect">
            <a:avLst/>
          </a:prstGeom>
          <a:noFill/>
          <a:ln w="9525">
            <a:noFill/>
            <a:miter lim="800000"/>
            <a:headEnd/>
            <a:tailEnd/>
          </a:ln>
        </p:spPr>
        <p:txBody>
          <a:bodyPr wrap="none" lIns="93171" tIns="46586" rIns="93171" bIns="46586" anchor="ctr"/>
          <a:lstStyle/>
          <a:p>
            <a:endParaRPr lang="ru-RU">
              <a:latin typeface="Calibri" pitchFamily="34" charset="0"/>
            </a:endParaRPr>
          </a:p>
        </p:txBody>
      </p:sp>
      <p:sp>
        <p:nvSpPr>
          <p:cNvPr id="37902" name="Rectangle 14"/>
          <p:cNvSpPr>
            <a:spLocks noChangeArrowheads="1"/>
          </p:cNvSpPr>
          <p:nvPr/>
        </p:nvSpPr>
        <p:spPr bwMode="auto">
          <a:xfrm>
            <a:off x="3900488" y="0"/>
            <a:ext cx="2981325" cy="463550"/>
          </a:xfrm>
          <a:prstGeom prst="rect">
            <a:avLst/>
          </a:prstGeom>
          <a:noFill/>
          <a:ln w="9525">
            <a:noFill/>
            <a:miter lim="800000"/>
            <a:headEnd/>
            <a:tailEnd/>
          </a:ln>
        </p:spPr>
        <p:txBody>
          <a:bodyPr wrap="none" lIns="93171" tIns="46586" rIns="93171" bIns="46586" anchor="ctr"/>
          <a:lstStyle/>
          <a:p>
            <a:endParaRPr lang="ru-RU">
              <a:latin typeface="Calibri" pitchFamily="34" charset="0"/>
            </a:endParaRPr>
          </a:p>
        </p:txBody>
      </p:sp>
      <p:sp>
        <p:nvSpPr>
          <p:cNvPr id="37903" name="Rectangle 15"/>
          <p:cNvSpPr>
            <a:spLocks noChangeArrowheads="1"/>
          </p:cNvSpPr>
          <p:nvPr/>
        </p:nvSpPr>
        <p:spPr bwMode="auto">
          <a:xfrm>
            <a:off x="3900488" y="8832850"/>
            <a:ext cx="2981325" cy="463550"/>
          </a:xfrm>
          <a:prstGeom prst="rect">
            <a:avLst/>
          </a:prstGeom>
          <a:noFill/>
          <a:ln w="9525">
            <a:noFill/>
            <a:miter lim="800000"/>
            <a:headEnd/>
            <a:tailEnd/>
          </a:ln>
        </p:spPr>
        <p:txBody>
          <a:bodyPr lIns="19410" tIns="0" rIns="19410" bIns="0" anchor="b"/>
          <a:lstStyle/>
          <a:p>
            <a:pPr algn="r" defTabSz="928688" eaLnBrk="0" hangingPunct="0"/>
            <a:r>
              <a:rPr lang="en-US" sz="1000" i="1">
                <a:latin typeface="Times New Roman Cyr"/>
              </a:rPr>
              <a:t>14</a:t>
            </a:r>
          </a:p>
        </p:txBody>
      </p:sp>
      <p:sp>
        <p:nvSpPr>
          <p:cNvPr id="37904" name="Rectangle 16"/>
          <p:cNvSpPr>
            <a:spLocks noChangeArrowheads="1"/>
          </p:cNvSpPr>
          <p:nvPr/>
        </p:nvSpPr>
        <p:spPr bwMode="auto">
          <a:xfrm>
            <a:off x="0" y="8832850"/>
            <a:ext cx="2981325" cy="463550"/>
          </a:xfrm>
          <a:prstGeom prst="rect">
            <a:avLst/>
          </a:prstGeom>
          <a:noFill/>
          <a:ln w="9525">
            <a:noFill/>
            <a:miter lim="800000"/>
            <a:headEnd/>
            <a:tailEnd/>
          </a:ln>
        </p:spPr>
        <p:txBody>
          <a:bodyPr wrap="none" lIns="93171" tIns="46586" rIns="93171" bIns="46586" anchor="ctr"/>
          <a:lstStyle/>
          <a:p>
            <a:endParaRPr lang="ru-RU">
              <a:latin typeface="Calibri" pitchFamily="34" charset="0"/>
            </a:endParaRPr>
          </a:p>
        </p:txBody>
      </p:sp>
      <p:sp>
        <p:nvSpPr>
          <p:cNvPr id="37905" name="Rectangle 17"/>
          <p:cNvSpPr>
            <a:spLocks noChangeArrowheads="1"/>
          </p:cNvSpPr>
          <p:nvPr/>
        </p:nvSpPr>
        <p:spPr bwMode="auto">
          <a:xfrm>
            <a:off x="0" y="0"/>
            <a:ext cx="2981325" cy="463550"/>
          </a:xfrm>
          <a:prstGeom prst="rect">
            <a:avLst/>
          </a:prstGeom>
          <a:noFill/>
          <a:ln w="9525">
            <a:noFill/>
            <a:miter lim="800000"/>
            <a:headEnd/>
            <a:tailEnd/>
          </a:ln>
        </p:spPr>
        <p:txBody>
          <a:bodyPr wrap="none" lIns="93171" tIns="46586" rIns="93171" bIns="46586" anchor="ctr"/>
          <a:lstStyle/>
          <a:p>
            <a:endParaRPr lang="ru-RU">
              <a:latin typeface="Calibri" pitchFamily="34" charset="0"/>
            </a:endParaRPr>
          </a:p>
        </p:txBody>
      </p:sp>
      <p:sp>
        <p:nvSpPr>
          <p:cNvPr id="37906" name="Rectangle 18"/>
          <p:cNvSpPr>
            <a:spLocks noChangeArrowheads="1"/>
          </p:cNvSpPr>
          <p:nvPr/>
        </p:nvSpPr>
        <p:spPr bwMode="auto">
          <a:xfrm>
            <a:off x="3900488" y="0"/>
            <a:ext cx="2982912" cy="461963"/>
          </a:xfrm>
          <a:prstGeom prst="rect">
            <a:avLst/>
          </a:prstGeom>
          <a:noFill/>
          <a:ln w="9525">
            <a:noFill/>
            <a:miter lim="800000"/>
            <a:headEnd/>
            <a:tailEnd/>
          </a:ln>
        </p:spPr>
        <p:txBody>
          <a:bodyPr wrap="none" lIns="93171" tIns="46586" rIns="93171" bIns="46586" anchor="ctr"/>
          <a:lstStyle/>
          <a:p>
            <a:endParaRPr lang="ru-RU">
              <a:latin typeface="Calibri" pitchFamily="34" charset="0"/>
            </a:endParaRPr>
          </a:p>
        </p:txBody>
      </p:sp>
      <p:sp>
        <p:nvSpPr>
          <p:cNvPr id="37907" name="Rectangle 19"/>
          <p:cNvSpPr>
            <a:spLocks noChangeArrowheads="1"/>
          </p:cNvSpPr>
          <p:nvPr/>
        </p:nvSpPr>
        <p:spPr bwMode="auto">
          <a:xfrm>
            <a:off x="3900488" y="8832850"/>
            <a:ext cx="2982912" cy="463550"/>
          </a:xfrm>
          <a:prstGeom prst="rect">
            <a:avLst/>
          </a:prstGeom>
          <a:noFill/>
          <a:ln w="9525">
            <a:noFill/>
            <a:miter lim="800000"/>
            <a:headEnd/>
            <a:tailEnd/>
          </a:ln>
        </p:spPr>
        <p:txBody>
          <a:bodyPr lIns="19410" tIns="0" rIns="19410" bIns="0" anchor="b"/>
          <a:lstStyle/>
          <a:p>
            <a:pPr algn="r" defTabSz="928688" eaLnBrk="0" hangingPunct="0"/>
            <a:r>
              <a:rPr lang="en-US" sz="1000" i="1">
                <a:latin typeface="Times New Roman Cyr"/>
              </a:rPr>
              <a:t>14</a:t>
            </a:r>
          </a:p>
        </p:txBody>
      </p:sp>
      <p:sp>
        <p:nvSpPr>
          <p:cNvPr id="37908" name="Rectangle 20"/>
          <p:cNvSpPr>
            <a:spLocks noChangeArrowheads="1"/>
          </p:cNvSpPr>
          <p:nvPr/>
        </p:nvSpPr>
        <p:spPr bwMode="auto">
          <a:xfrm>
            <a:off x="-1588" y="8832850"/>
            <a:ext cx="2982913" cy="463550"/>
          </a:xfrm>
          <a:prstGeom prst="rect">
            <a:avLst/>
          </a:prstGeom>
          <a:noFill/>
          <a:ln w="9525">
            <a:noFill/>
            <a:miter lim="800000"/>
            <a:headEnd/>
            <a:tailEnd/>
          </a:ln>
        </p:spPr>
        <p:txBody>
          <a:bodyPr wrap="none" lIns="93171" tIns="46586" rIns="93171" bIns="46586" anchor="ctr"/>
          <a:lstStyle/>
          <a:p>
            <a:endParaRPr lang="ru-RU">
              <a:latin typeface="Calibri" pitchFamily="34" charset="0"/>
            </a:endParaRPr>
          </a:p>
        </p:txBody>
      </p:sp>
      <p:sp>
        <p:nvSpPr>
          <p:cNvPr id="37909" name="Rectangle 21"/>
          <p:cNvSpPr>
            <a:spLocks noChangeArrowheads="1"/>
          </p:cNvSpPr>
          <p:nvPr/>
        </p:nvSpPr>
        <p:spPr bwMode="auto">
          <a:xfrm>
            <a:off x="-1588" y="0"/>
            <a:ext cx="2982913" cy="461963"/>
          </a:xfrm>
          <a:prstGeom prst="rect">
            <a:avLst/>
          </a:prstGeom>
          <a:noFill/>
          <a:ln w="9525">
            <a:noFill/>
            <a:miter lim="800000"/>
            <a:headEnd/>
            <a:tailEnd/>
          </a:ln>
        </p:spPr>
        <p:txBody>
          <a:bodyPr wrap="none" lIns="93171" tIns="46586" rIns="93171" bIns="46586" anchor="ctr"/>
          <a:lstStyle/>
          <a:p>
            <a:endParaRPr lang="ru-RU">
              <a:latin typeface="Calibri" pitchFamily="34" charset="0"/>
            </a:endParaRPr>
          </a:p>
        </p:txBody>
      </p:sp>
      <p:sp>
        <p:nvSpPr>
          <p:cNvPr id="37910" name="Rectangle 22"/>
          <p:cNvSpPr>
            <a:spLocks noGrp="1" noChangeArrowheads="1"/>
          </p:cNvSpPr>
          <p:nvPr>
            <p:ph type="body" idx="1"/>
          </p:nvPr>
        </p:nvSpPr>
        <p:spPr bwMode="auto">
          <a:xfrm>
            <a:off x="917575" y="4414838"/>
            <a:ext cx="5046663" cy="4181475"/>
          </a:xfrm>
          <a:noFill/>
        </p:spPr>
        <p:txBody>
          <a:bodyPr wrap="square" lIns="92200" tIns="45291" rIns="92200" bIns="45291" numCol="1" anchor="t" anchorCtr="0" compatLnSpc="1">
            <a:prstTxWarp prst="textNoShape">
              <a:avLst/>
            </a:prstTxWarp>
          </a:bodyPr>
          <a:lstStyle/>
          <a:p>
            <a:pPr eaLnBrk="1" hangingPunct="1">
              <a:spcBef>
                <a:spcPct val="0"/>
              </a:spcBef>
            </a:pPr>
            <a:r>
              <a:rPr lang="en-US" smtClean="0">
                <a:latin typeface="Arial" charset="0"/>
              </a:rPr>
              <a:t>Now that we have discussed the importance of involving stakeholders, let’s discuss how to ensure appropriate stakeholder involvement in the data-use activity.</a:t>
            </a:r>
          </a:p>
          <a:p>
            <a:pPr lvl="1" eaLnBrk="1" hangingPunct="1">
              <a:spcBef>
                <a:spcPct val="0"/>
              </a:spcBef>
            </a:pPr>
            <a:endParaRPr lang="en-US" smtClean="0">
              <a:latin typeface="Arial" charset="0"/>
            </a:endParaRPr>
          </a:p>
          <a:p>
            <a:pPr eaLnBrk="1" hangingPunct="1">
              <a:spcBef>
                <a:spcPct val="0"/>
              </a:spcBef>
            </a:pPr>
            <a:r>
              <a:rPr lang="en-US" smtClean="0">
                <a:latin typeface="Arial" charset="0"/>
              </a:rPr>
              <a:t>MEASURE Evaluation has developed a tool, which is similar in nature to tools developed by other organizations – the Stakeholder Analysis and Engagement tool. It consists of a </a:t>
            </a:r>
            <a:r>
              <a:rPr lang="en-US" u="sng" smtClean="0">
                <a:latin typeface="Arial" charset="0"/>
              </a:rPr>
              <a:t>Stakeholder Analysis Matrix </a:t>
            </a:r>
            <a:r>
              <a:rPr lang="en-US" smtClean="0">
                <a:latin typeface="Arial" charset="0"/>
              </a:rPr>
              <a:t>and a </a:t>
            </a:r>
            <a:r>
              <a:rPr lang="en-US" u="sng" smtClean="0">
                <a:latin typeface="Arial" charset="0"/>
              </a:rPr>
              <a:t>Stakeholder Engagement Plan</a:t>
            </a:r>
            <a:r>
              <a:rPr lang="en-US" smtClean="0">
                <a:latin typeface="Arial" charset="0"/>
              </a:rPr>
              <a:t>.</a:t>
            </a:r>
          </a:p>
          <a:p>
            <a:pPr eaLnBrk="1" hangingPunct="1">
              <a:spcBef>
                <a:spcPct val="0"/>
              </a:spcBef>
            </a:pPr>
            <a:endParaRPr lang="en-US" smtClean="0">
              <a:latin typeface="Arial" charset="0"/>
            </a:endParaRPr>
          </a:p>
          <a:p>
            <a:pPr eaLnBrk="1" hangingPunct="1">
              <a:spcBef>
                <a:spcPct val="0"/>
              </a:spcBef>
            </a:pPr>
            <a:r>
              <a:rPr lang="en-US" smtClean="0">
                <a:latin typeface="Arial" charset="0"/>
              </a:rPr>
              <a:t>This tool helps us to systematically and formally assess all of our stakeholders. It clarifies who has an interest in the activity; what that interest is; who can help the activity, and how; who can hurt it; and how this information can be leveraged to ensure success. </a:t>
            </a:r>
          </a:p>
          <a:p>
            <a:pPr eaLnBrk="1" hangingPunct="1">
              <a:spcBef>
                <a:spcPct val="0"/>
              </a:spcBef>
            </a:pPr>
            <a:endParaRPr lang="en-US" smtClean="0">
              <a:latin typeface="Arial" charset="0"/>
            </a:endParaRPr>
          </a:p>
          <a:p>
            <a:pPr eaLnBrk="1" hangingPunct="1">
              <a:spcBef>
                <a:spcPct val="0"/>
              </a:spcBef>
            </a:pPr>
            <a:endParaRPr lang="en-US" smtClean="0">
              <a:latin typeface="Arial" charset="0"/>
            </a:endParaRPr>
          </a:p>
          <a:p>
            <a:pPr eaLnBrk="1" hangingPunct="1">
              <a:spcBef>
                <a:spcPct val="0"/>
              </a:spcBef>
            </a:pPr>
            <a:endParaRPr lang="en-US" smtClean="0">
              <a:latin typeface="Arial" charset="0"/>
            </a:endParaRPr>
          </a:p>
        </p:txBody>
      </p:sp>
      <p:sp>
        <p:nvSpPr>
          <p:cNvPr id="37911" name="Rectangle 23"/>
          <p:cNvSpPr>
            <a:spLocks noGrp="1" noRot="1" noChangeAspect="1" noChangeArrowheads="1" noTextEdit="1"/>
          </p:cNvSpPr>
          <p:nvPr>
            <p:ph type="sldImg"/>
          </p:nvPr>
        </p:nvSpPr>
        <p:spPr bwMode="auto">
          <a:xfrm>
            <a:off x="1125538" y="704850"/>
            <a:ext cx="4630737" cy="3473450"/>
          </a:xfrm>
          <a:noFill/>
          <a:ln cap="flat">
            <a:solidFill>
              <a:schemeClr val="tx1"/>
            </a:solidFill>
            <a:miter lim="800000"/>
            <a:headEnd/>
            <a:tailEnd/>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Slide Image Placeholder 1"/>
          <p:cNvSpPr>
            <a:spLocks noGrp="1" noRot="1" noChangeAspect="1" noTextEdit="1"/>
          </p:cNvSpPr>
          <p:nvPr>
            <p:ph type="sldImg"/>
          </p:nvPr>
        </p:nvSpPr>
        <p:spPr bwMode="auto">
          <a:noFill/>
          <a:ln>
            <a:solidFill>
              <a:srgbClr val="000000"/>
            </a:solidFill>
            <a:miter lim="800000"/>
            <a:headEnd/>
            <a:tailEnd/>
          </a:ln>
        </p:spPr>
      </p:sp>
      <p:sp>
        <p:nvSpPr>
          <p:cNvPr id="3993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latin typeface="Arial" charset="0"/>
              </a:rPr>
              <a:t>Let’s first look at the Stakeholder Analysis Matrix. This tool helps to identify individuals and groups that are stakeholders in an M&amp;E or data-use activity, either as contributors, influencers, or beneficiaries.</a:t>
            </a:r>
          </a:p>
          <a:p>
            <a:pPr eaLnBrk="1" hangingPunct="1">
              <a:spcBef>
                <a:spcPct val="0"/>
              </a:spcBef>
            </a:pPr>
            <a:endParaRPr lang="en-US" smtClean="0">
              <a:latin typeface="Arial" charset="0"/>
            </a:endParaRPr>
          </a:p>
          <a:p>
            <a:pPr eaLnBrk="1" hangingPunct="1">
              <a:spcBef>
                <a:spcPct val="0"/>
              </a:spcBef>
            </a:pPr>
            <a:r>
              <a:rPr lang="en-US" smtClean="0">
                <a:latin typeface="Arial" charset="0"/>
              </a:rPr>
              <a:t>The tool provides a structured way to define the roles that stakeholders play in the activity and assess the resources they could bring to bear.</a:t>
            </a:r>
          </a:p>
          <a:p>
            <a:pPr eaLnBrk="1" hangingPunct="1">
              <a:spcBef>
                <a:spcPct val="0"/>
              </a:spcBef>
            </a:pPr>
            <a:endParaRPr lang="en-US" smtClean="0">
              <a:latin typeface="Arial" charset="0"/>
            </a:endParaRPr>
          </a:p>
          <a:p>
            <a:pPr eaLnBrk="1" hangingPunct="1">
              <a:spcBef>
                <a:spcPct val="0"/>
              </a:spcBef>
            </a:pPr>
            <a:r>
              <a:rPr lang="en-US" smtClean="0">
                <a:latin typeface="Arial" charset="0"/>
              </a:rPr>
              <a:t>It also provides a framework for assessing the interests, knowledge, positions, alliances, resources, power, and importance of various stakeholders. Who will resist the initiative? Who will support it? What are their reasons? </a:t>
            </a:r>
          </a:p>
          <a:p>
            <a:pPr eaLnBrk="1" hangingPunct="1">
              <a:spcBef>
                <a:spcPct val="0"/>
              </a:spcBef>
            </a:pPr>
            <a:endParaRPr lang="en-US" smtClean="0">
              <a:latin typeface="Arial" charset="0"/>
            </a:endParaRPr>
          </a:p>
          <a:p>
            <a:pPr eaLnBrk="1" hangingPunct="1">
              <a:spcBef>
                <a:spcPct val="0"/>
              </a:spcBef>
            </a:pPr>
            <a:r>
              <a:rPr lang="en-US" smtClean="0">
                <a:latin typeface="Arial" charset="0"/>
              </a:rPr>
              <a:t>The tool helps to assess which stakeholders to include in the process by determining the relative priority of stakeholders. Which stakeholders have the highest priority?</a:t>
            </a:r>
          </a:p>
          <a:p>
            <a:pPr eaLnBrk="1" hangingPunct="1">
              <a:spcBef>
                <a:spcPct val="0"/>
              </a:spcBef>
            </a:pPr>
            <a:endParaRPr lang="en-US" smtClean="0">
              <a:latin typeface="Arial" charset="0"/>
            </a:endParaRPr>
          </a:p>
        </p:txBody>
      </p:sp>
      <p:sp>
        <p:nvSpPr>
          <p:cNvPr id="39939"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AD40906-4776-4381-A17C-82F1A5D0D412}" type="slidenum">
              <a:rPr lang="en-US" smtClean="0">
                <a:latin typeface="Arial" charset="0"/>
              </a:rPr>
              <a:pPr fontAlgn="base">
                <a:spcBef>
                  <a:spcPct val="0"/>
                </a:spcBef>
                <a:spcAft>
                  <a:spcPct val="0"/>
                </a:spcAft>
              </a:pPr>
              <a:t>12</a:t>
            </a:fld>
            <a:endParaRPr lang="en-US" smtClean="0">
              <a:latin typeface="Arial"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Slide Image Placeholder 1"/>
          <p:cNvSpPr>
            <a:spLocks noGrp="1" noRot="1" noChangeAspect="1" noTextEdit="1"/>
          </p:cNvSpPr>
          <p:nvPr>
            <p:ph type="sldImg"/>
          </p:nvPr>
        </p:nvSpPr>
        <p:spPr bwMode="auto">
          <a:noFill/>
          <a:ln>
            <a:solidFill>
              <a:srgbClr val="000000"/>
            </a:solidFill>
            <a:miter lim="800000"/>
            <a:headEnd/>
            <a:tailEnd/>
          </a:ln>
        </p:spPr>
      </p:sp>
      <p:sp>
        <p:nvSpPr>
          <p:cNvPr id="4198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lnSpc>
                <a:spcPct val="90000"/>
              </a:lnSpc>
              <a:spcBef>
                <a:spcPct val="0"/>
              </a:spcBef>
            </a:pPr>
            <a:r>
              <a:rPr lang="en-US" sz="1000" b="1" i="1" smtClean="0">
                <a:latin typeface="Arial" charset="0"/>
              </a:rPr>
              <a:t>NOTE TO FACILITATOR: click on each column to show the red circle highlighting each column. </a:t>
            </a:r>
          </a:p>
          <a:p>
            <a:pPr eaLnBrk="1" hangingPunct="1">
              <a:lnSpc>
                <a:spcPct val="90000"/>
              </a:lnSpc>
              <a:spcBef>
                <a:spcPct val="0"/>
              </a:spcBef>
            </a:pPr>
            <a:r>
              <a:rPr lang="en-US" sz="1000" smtClean="0">
                <a:latin typeface="Arial" charset="0"/>
              </a:rPr>
              <a:t>Here is an example of the Matrix. At the end of this session, your groups will have the opportunity to use the tool to select a set of stakeholders specific to a professional decision you need to make. For now, let’s look at the information required in each column. </a:t>
            </a:r>
          </a:p>
          <a:p>
            <a:pPr eaLnBrk="1" hangingPunct="1">
              <a:lnSpc>
                <a:spcPct val="90000"/>
              </a:lnSpc>
              <a:spcBef>
                <a:spcPct val="0"/>
              </a:spcBef>
            </a:pPr>
            <a:endParaRPr lang="en-US" sz="1000" smtClean="0">
              <a:latin typeface="Arial" charset="0"/>
            </a:endParaRPr>
          </a:p>
          <a:p>
            <a:pPr eaLnBrk="1" hangingPunct="1">
              <a:lnSpc>
                <a:spcPct val="90000"/>
              </a:lnSpc>
              <a:spcBef>
                <a:spcPct val="0"/>
              </a:spcBef>
            </a:pPr>
            <a:r>
              <a:rPr lang="en-US" sz="1000" smtClean="0">
                <a:latin typeface="Arial" charset="0"/>
              </a:rPr>
              <a:t>In the first column, you list your stakeholder and whether this stakeholder is a person, group, or organization.</a:t>
            </a:r>
          </a:p>
          <a:p>
            <a:pPr eaLnBrk="1" hangingPunct="1">
              <a:lnSpc>
                <a:spcPct val="90000"/>
              </a:lnSpc>
              <a:spcBef>
                <a:spcPct val="0"/>
              </a:spcBef>
            </a:pPr>
            <a:endParaRPr lang="en-US" sz="1000" smtClean="0">
              <a:latin typeface="Arial" charset="0"/>
            </a:endParaRPr>
          </a:p>
          <a:p>
            <a:pPr eaLnBrk="1" hangingPunct="1">
              <a:lnSpc>
                <a:spcPct val="90000"/>
              </a:lnSpc>
              <a:spcBef>
                <a:spcPct val="0"/>
              </a:spcBef>
            </a:pPr>
            <a:r>
              <a:rPr lang="en-US" sz="1000" smtClean="0">
                <a:latin typeface="Arial" charset="0"/>
              </a:rPr>
              <a:t>In the second column, you describe the stakeholder, including job title, organizational purpose, funding sources, etc. </a:t>
            </a:r>
          </a:p>
          <a:p>
            <a:pPr eaLnBrk="1" hangingPunct="1">
              <a:lnSpc>
                <a:spcPct val="90000"/>
              </a:lnSpc>
              <a:spcBef>
                <a:spcPct val="0"/>
              </a:spcBef>
            </a:pPr>
            <a:endParaRPr lang="en-US" sz="1000" smtClean="0">
              <a:latin typeface="Arial" charset="0"/>
            </a:endParaRPr>
          </a:p>
          <a:p>
            <a:pPr eaLnBrk="1" hangingPunct="1">
              <a:lnSpc>
                <a:spcPct val="90000"/>
              </a:lnSpc>
              <a:spcBef>
                <a:spcPct val="0"/>
              </a:spcBef>
            </a:pPr>
            <a:r>
              <a:rPr lang="en-US" sz="1000" smtClean="0">
                <a:latin typeface="Arial" charset="0"/>
              </a:rPr>
              <a:t>In the third column, you include a brief explanation of why this stakeholder is relevant to your activity. </a:t>
            </a:r>
          </a:p>
          <a:p>
            <a:pPr eaLnBrk="1" hangingPunct="1">
              <a:lnSpc>
                <a:spcPct val="90000"/>
              </a:lnSpc>
              <a:spcBef>
                <a:spcPct val="0"/>
              </a:spcBef>
            </a:pPr>
            <a:endParaRPr lang="en-US" sz="1000" smtClean="0">
              <a:latin typeface="Arial" charset="0"/>
            </a:endParaRPr>
          </a:p>
          <a:p>
            <a:pPr eaLnBrk="1" hangingPunct="1">
              <a:lnSpc>
                <a:spcPct val="90000"/>
              </a:lnSpc>
              <a:spcBef>
                <a:spcPct val="0"/>
              </a:spcBef>
            </a:pPr>
            <a:r>
              <a:rPr lang="en-US" sz="1000" smtClean="0">
                <a:latin typeface="Arial" charset="0"/>
              </a:rPr>
              <a:t>In the fourth column, you list the stakeholder’s level of knowledge about your issue. This is important because sometimes you will choose a stakeholder for his/her knowledge level, and sometimes you will choose one in spite of his/her knowledge level because of other resources he/she can bring to the activity. </a:t>
            </a:r>
          </a:p>
          <a:p>
            <a:pPr eaLnBrk="1" hangingPunct="1">
              <a:lnSpc>
                <a:spcPct val="90000"/>
              </a:lnSpc>
              <a:spcBef>
                <a:spcPct val="0"/>
              </a:spcBef>
            </a:pPr>
            <a:endParaRPr lang="en-US" sz="1000" smtClean="0">
              <a:latin typeface="Arial" charset="0"/>
            </a:endParaRPr>
          </a:p>
          <a:p>
            <a:pPr eaLnBrk="1" hangingPunct="1">
              <a:lnSpc>
                <a:spcPct val="90000"/>
              </a:lnSpc>
              <a:spcBef>
                <a:spcPct val="0"/>
              </a:spcBef>
            </a:pPr>
            <a:r>
              <a:rPr lang="en-US" sz="1000" smtClean="0">
                <a:latin typeface="Arial" charset="0"/>
              </a:rPr>
              <a:t>In the fifth column, you list each stakeholder’s level of commitment to the activity. </a:t>
            </a:r>
          </a:p>
          <a:p>
            <a:pPr eaLnBrk="1" hangingPunct="1">
              <a:lnSpc>
                <a:spcPct val="90000"/>
              </a:lnSpc>
              <a:spcBef>
                <a:spcPct val="0"/>
              </a:spcBef>
            </a:pPr>
            <a:endParaRPr lang="en-US" sz="1000" smtClean="0">
              <a:latin typeface="Arial" charset="0"/>
            </a:endParaRPr>
          </a:p>
          <a:p>
            <a:pPr eaLnBrk="1" hangingPunct="1">
              <a:lnSpc>
                <a:spcPct val="90000"/>
              </a:lnSpc>
              <a:spcBef>
                <a:spcPct val="0"/>
              </a:spcBef>
            </a:pPr>
            <a:r>
              <a:rPr lang="en-US" sz="1000" smtClean="0">
                <a:latin typeface="Arial" charset="0"/>
              </a:rPr>
              <a:t>Finally, in the last column, you list the resources that each stakeholder brings to the activity. We will show you a completed example of the Stakeholder Analysis Matrix later in this session. </a:t>
            </a:r>
          </a:p>
          <a:p>
            <a:pPr eaLnBrk="1" hangingPunct="1">
              <a:lnSpc>
                <a:spcPct val="90000"/>
              </a:lnSpc>
              <a:spcBef>
                <a:spcPct val="0"/>
              </a:spcBef>
            </a:pPr>
            <a:endParaRPr lang="en-US" smtClean="0">
              <a:latin typeface="Arial" charset="0"/>
            </a:endParaRPr>
          </a:p>
          <a:p>
            <a:pPr eaLnBrk="1" hangingPunct="1">
              <a:lnSpc>
                <a:spcPct val="90000"/>
              </a:lnSpc>
              <a:spcBef>
                <a:spcPct val="0"/>
              </a:spcBef>
            </a:pPr>
            <a:endParaRPr lang="en-US" smtClean="0">
              <a:latin typeface="Arial" charset="0"/>
            </a:endParaRPr>
          </a:p>
        </p:txBody>
      </p:sp>
      <p:sp>
        <p:nvSpPr>
          <p:cNvPr id="41987"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F33E482-2BFB-4035-A2DF-E8AEFC4001BB}" type="slidenum">
              <a:rPr lang="en-US" smtClean="0">
                <a:latin typeface="Arial" charset="0"/>
              </a:rPr>
              <a:pPr fontAlgn="base">
                <a:spcBef>
                  <a:spcPct val="0"/>
                </a:spcBef>
                <a:spcAft>
                  <a:spcPct val="0"/>
                </a:spcAft>
              </a:pPr>
              <a:t>13</a:t>
            </a:fld>
            <a:endParaRPr lang="en-US" smtClean="0">
              <a:latin typeface="Arial"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Slide Image Placeholder 1"/>
          <p:cNvSpPr>
            <a:spLocks noGrp="1" noRot="1" noChangeAspect="1" noTextEdit="1"/>
          </p:cNvSpPr>
          <p:nvPr>
            <p:ph type="sldImg"/>
          </p:nvPr>
        </p:nvSpPr>
        <p:spPr bwMode="auto">
          <a:noFill/>
          <a:ln>
            <a:solidFill>
              <a:srgbClr val="000000"/>
            </a:solidFill>
            <a:miter lim="800000"/>
            <a:headEnd/>
            <a:tailEnd/>
          </a:ln>
        </p:spPr>
      </p:sp>
      <p:sp>
        <p:nvSpPr>
          <p:cNvPr id="44034"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latin typeface="Arial" charset="0"/>
              </a:rPr>
              <a:t>Here you see an example of a Stakeholder Analysis Matrix. As you can see, this matrix was created during the development of a plan to scale up PMTCT programs throughout the system. Let’s walk through each column.</a:t>
            </a:r>
          </a:p>
          <a:p>
            <a:pPr eaLnBrk="1" hangingPunct="1">
              <a:spcBef>
                <a:spcPct val="0"/>
              </a:spcBef>
            </a:pPr>
            <a:endParaRPr lang="en-US" smtClean="0">
              <a:latin typeface="Arial" charset="0"/>
            </a:endParaRPr>
          </a:p>
          <a:p>
            <a:pPr eaLnBrk="1" hangingPunct="1">
              <a:spcBef>
                <a:spcPct val="0"/>
              </a:spcBef>
            </a:pPr>
            <a:r>
              <a:rPr lang="en-US" i="1" smtClean="0">
                <a:latin typeface="Arial" charset="0"/>
              </a:rPr>
              <a:t>NOTE to facilitator</a:t>
            </a:r>
            <a:r>
              <a:rPr lang="en-US" smtClean="0">
                <a:latin typeface="Arial" charset="0"/>
              </a:rPr>
              <a:t>: Read each column from the example and ask the participants if they have any clarifying questions. </a:t>
            </a:r>
          </a:p>
        </p:txBody>
      </p:sp>
      <p:sp>
        <p:nvSpPr>
          <p:cNvPr id="4403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F04D651-8A9F-416B-9A81-0786A27B3F45}" type="slidenum">
              <a:rPr lang="en-US" smtClean="0">
                <a:latin typeface="Arial" charset="0"/>
              </a:rPr>
              <a:pPr fontAlgn="base">
                <a:spcBef>
                  <a:spcPct val="0"/>
                </a:spcBef>
                <a:spcAft>
                  <a:spcPct val="0"/>
                </a:spcAft>
              </a:pPr>
              <a:t>14</a:t>
            </a:fld>
            <a:endParaRPr lang="en-US" smtClean="0">
              <a:latin typeface="Arial"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Slide Image Placeholder 1"/>
          <p:cNvSpPr>
            <a:spLocks noGrp="1" noRot="1" noChangeAspect="1" noTextEdit="1"/>
          </p:cNvSpPr>
          <p:nvPr>
            <p:ph type="sldImg"/>
          </p:nvPr>
        </p:nvSpPr>
        <p:spPr bwMode="auto">
          <a:noFill/>
          <a:ln>
            <a:solidFill>
              <a:srgbClr val="000000"/>
            </a:solidFill>
            <a:miter lim="800000"/>
            <a:headEnd/>
            <a:tailEnd/>
          </a:ln>
        </p:spPr>
      </p:sp>
      <p:sp>
        <p:nvSpPr>
          <p:cNvPr id="46082"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latin typeface="Arial" charset="0"/>
              </a:rPr>
              <a:t>Now that we’ve talked about </a:t>
            </a:r>
            <a:r>
              <a:rPr lang="en-US" i="1" smtClean="0">
                <a:latin typeface="Arial" charset="0"/>
              </a:rPr>
              <a:t>who</a:t>
            </a:r>
            <a:r>
              <a:rPr lang="en-US" smtClean="0">
                <a:latin typeface="Arial" charset="0"/>
              </a:rPr>
              <a:t> your stakeholders are, it is important to think about </a:t>
            </a:r>
            <a:r>
              <a:rPr lang="en-US" i="1" smtClean="0">
                <a:latin typeface="Arial" charset="0"/>
              </a:rPr>
              <a:t>how</a:t>
            </a:r>
            <a:r>
              <a:rPr lang="en-US" smtClean="0">
                <a:latin typeface="Arial" charset="0"/>
              </a:rPr>
              <a:t> to engage them in your activity. Remember to plan to engage stakeholders throughout the activity, not just at the beginning or end. On the program side at either the national or subnational levels, one can engage users and producers in many ways. Examples include opportunities at quarterly meetings, either for interpretation of program or RHIS data.</a:t>
            </a:r>
          </a:p>
          <a:p>
            <a:pPr eaLnBrk="1" hangingPunct="1">
              <a:spcBef>
                <a:spcPct val="0"/>
              </a:spcBef>
            </a:pPr>
            <a:endParaRPr lang="en-US" smtClean="0">
              <a:latin typeface="Arial" charset="0"/>
            </a:endParaRPr>
          </a:p>
          <a:p>
            <a:pPr eaLnBrk="1" hangingPunct="1">
              <a:spcBef>
                <a:spcPct val="0"/>
              </a:spcBef>
            </a:pPr>
            <a:r>
              <a:rPr lang="en-US" smtClean="0">
                <a:latin typeface="Arial" charset="0"/>
              </a:rPr>
              <a:t>In M&amp;E system improvement, the involvement is usually at the national level but still involves both users and producers. Often opportunities center around national indicators or data systems.</a:t>
            </a:r>
          </a:p>
          <a:p>
            <a:pPr eaLnBrk="1" hangingPunct="1">
              <a:spcBef>
                <a:spcPct val="0"/>
              </a:spcBef>
            </a:pPr>
            <a:endParaRPr lang="en-US" smtClean="0">
              <a:latin typeface="Arial" charset="0"/>
            </a:endParaRPr>
          </a:p>
          <a:p>
            <a:pPr eaLnBrk="1" hangingPunct="1">
              <a:spcBef>
                <a:spcPct val="0"/>
              </a:spcBef>
            </a:pPr>
            <a:r>
              <a:rPr lang="en-US" smtClean="0">
                <a:latin typeface="Arial" charset="0"/>
              </a:rPr>
              <a:t>Here we’ve listed a few ideas, but can you think of others?</a:t>
            </a:r>
          </a:p>
          <a:p>
            <a:pPr eaLnBrk="1" hangingPunct="1">
              <a:spcBef>
                <a:spcPct val="0"/>
              </a:spcBef>
            </a:pPr>
            <a:endParaRPr lang="en-US" smtClean="0">
              <a:latin typeface="Arial" charset="0"/>
            </a:endParaRPr>
          </a:p>
          <a:p>
            <a:pPr eaLnBrk="1" hangingPunct="1">
              <a:spcBef>
                <a:spcPct val="0"/>
              </a:spcBef>
            </a:pPr>
            <a:r>
              <a:rPr lang="en-US" i="1" smtClean="0">
                <a:latin typeface="Arial" charset="0"/>
              </a:rPr>
              <a:t>NOTE to facilitator</a:t>
            </a:r>
            <a:r>
              <a:rPr lang="en-US" smtClean="0">
                <a:latin typeface="Arial" charset="0"/>
              </a:rPr>
              <a:t>: Ask participants to brainstorm other ways of engaging stakeholders.</a:t>
            </a:r>
          </a:p>
          <a:p>
            <a:pPr eaLnBrk="1" hangingPunct="1">
              <a:spcBef>
                <a:spcPct val="0"/>
              </a:spcBef>
            </a:pPr>
            <a:endParaRPr lang="en-US" smtClean="0">
              <a:latin typeface="Arial" charset="0"/>
            </a:endParaRPr>
          </a:p>
          <a:p>
            <a:pPr eaLnBrk="1" hangingPunct="1">
              <a:spcBef>
                <a:spcPct val="0"/>
              </a:spcBef>
            </a:pPr>
            <a:r>
              <a:rPr lang="en-US" smtClean="0">
                <a:latin typeface="Arial" charset="0"/>
              </a:rPr>
              <a:t>For those interested in research, here are some other examples:</a:t>
            </a:r>
          </a:p>
          <a:p>
            <a:pPr eaLnBrk="1" hangingPunct="1">
              <a:spcBef>
                <a:spcPct val="0"/>
              </a:spcBef>
            </a:pPr>
            <a:r>
              <a:rPr lang="en-US" smtClean="0">
                <a:latin typeface="Arial" charset="0"/>
              </a:rPr>
              <a:t>Dissemination meetings, design, implementation, application – involve beyond dissemination of results – formulate questions, use data/research, disseminate data for program improvement.</a:t>
            </a:r>
          </a:p>
        </p:txBody>
      </p:sp>
      <p:sp>
        <p:nvSpPr>
          <p:cNvPr id="4608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4C6CFB4-BA69-489C-A9D9-B9F17A15CEF2}" type="slidenum">
              <a:rPr lang="en-US" smtClean="0">
                <a:latin typeface="Arial" charset="0"/>
              </a:rPr>
              <a:pPr fontAlgn="base">
                <a:spcBef>
                  <a:spcPct val="0"/>
                </a:spcBef>
                <a:spcAft>
                  <a:spcPct val="0"/>
                </a:spcAft>
              </a:pPr>
              <a:t>15</a:t>
            </a:fld>
            <a:endParaRPr lang="en-US" smtClean="0">
              <a:latin typeface="Arial"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Slide Image Placeholder 1"/>
          <p:cNvSpPr>
            <a:spLocks noGrp="1" noRot="1" noChangeAspect="1" noTextEdit="1"/>
          </p:cNvSpPr>
          <p:nvPr>
            <p:ph type="sldImg"/>
          </p:nvPr>
        </p:nvSpPr>
        <p:spPr bwMode="auto">
          <a:noFill/>
          <a:ln>
            <a:solidFill>
              <a:srgbClr val="000000"/>
            </a:solidFill>
            <a:miter lim="800000"/>
            <a:headEnd/>
            <a:tailEnd/>
          </a:ln>
        </p:spPr>
      </p:sp>
      <p:sp>
        <p:nvSpPr>
          <p:cNvPr id="48130"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latin typeface="Arial" charset="0"/>
              </a:rPr>
              <a:t>Once you analyze each of the stakeholders, it is helpful to create a Stakeholder Engagement Plan to ensure that stakeholders are involved throughout the activity. </a:t>
            </a:r>
          </a:p>
          <a:p>
            <a:pPr eaLnBrk="1" hangingPunct="1">
              <a:spcBef>
                <a:spcPct val="0"/>
              </a:spcBef>
            </a:pPr>
            <a:endParaRPr lang="en-US" smtClean="0">
              <a:latin typeface="Arial" charset="0"/>
            </a:endParaRPr>
          </a:p>
          <a:p>
            <a:pPr eaLnBrk="1" hangingPunct="1">
              <a:spcBef>
                <a:spcPct val="0"/>
              </a:spcBef>
            </a:pPr>
            <a:r>
              <a:rPr lang="en-US" smtClean="0">
                <a:latin typeface="Arial" charset="0"/>
              </a:rPr>
              <a:t>The first column lists the stakeholder, while the second lists the potential role of that stakeholder. The third column shows how you plan to involve the stakeholder, and the final column lists who is responsible for ensuring involvement. </a:t>
            </a:r>
          </a:p>
          <a:p>
            <a:pPr eaLnBrk="1" hangingPunct="1">
              <a:spcBef>
                <a:spcPct val="0"/>
              </a:spcBef>
            </a:pPr>
            <a:endParaRPr lang="en-US" smtClean="0">
              <a:latin typeface="Arial" charset="0"/>
            </a:endParaRPr>
          </a:p>
          <a:p>
            <a:pPr eaLnBrk="1" hangingPunct="1">
              <a:spcBef>
                <a:spcPct val="0"/>
              </a:spcBef>
            </a:pPr>
            <a:r>
              <a:rPr lang="en-US" i="1" smtClean="0">
                <a:latin typeface="Arial" charset="0"/>
              </a:rPr>
              <a:t>NOTE to facilitator: Cick on each column to show the red circle highlighting each column. </a:t>
            </a:r>
          </a:p>
          <a:p>
            <a:pPr eaLnBrk="1" hangingPunct="1">
              <a:spcBef>
                <a:spcPct val="0"/>
              </a:spcBef>
            </a:pPr>
            <a:endParaRPr lang="en-US" smtClean="0">
              <a:latin typeface="Arial" charset="0"/>
            </a:endParaRPr>
          </a:p>
        </p:txBody>
      </p:sp>
      <p:sp>
        <p:nvSpPr>
          <p:cNvPr id="48131"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BE9D7C6-DD2A-434F-8CC4-67BE5712ACE2}" type="slidenum">
              <a:rPr lang="en-US">
                <a:solidFill>
                  <a:srgbClr val="000000"/>
                </a:solidFill>
              </a:rPr>
              <a:pPr fontAlgn="base">
                <a:spcBef>
                  <a:spcPct val="0"/>
                </a:spcBef>
                <a:spcAft>
                  <a:spcPct val="0"/>
                </a:spcAft>
                <a:defRPr/>
              </a:pPr>
              <a:t>16</a:t>
            </a:fld>
            <a:endParaRPr lang="en-US">
              <a:solidFill>
                <a:srgbClr val="000000"/>
              </a:solidFil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Slide Image Placeholder 1"/>
          <p:cNvSpPr>
            <a:spLocks noGrp="1" noRot="1" noChangeAspect="1" noTextEdit="1"/>
          </p:cNvSpPr>
          <p:nvPr>
            <p:ph type="sldImg"/>
          </p:nvPr>
        </p:nvSpPr>
        <p:spPr bwMode="auto">
          <a:noFill/>
          <a:ln>
            <a:solidFill>
              <a:srgbClr val="000000"/>
            </a:solidFill>
            <a:miter lim="800000"/>
            <a:headEnd/>
            <a:tailEnd/>
          </a:ln>
        </p:spPr>
      </p:sp>
      <p:sp>
        <p:nvSpPr>
          <p:cNvPr id="5017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latin typeface="Arial" charset="0"/>
            </a:endParaRPr>
          </a:p>
          <a:p>
            <a:pPr eaLnBrk="1" hangingPunct="1">
              <a:spcBef>
                <a:spcPct val="0"/>
              </a:spcBef>
            </a:pPr>
            <a:r>
              <a:rPr lang="en-US" smtClean="0">
                <a:latin typeface="Arial" charset="0"/>
              </a:rPr>
              <a:t>Let’s look at an example. You will see that we took the first two columns (the stakeholder and its potential role in the activity) from the Stakeholder Analysis Matrix and inserted that information here. </a:t>
            </a:r>
          </a:p>
          <a:p>
            <a:pPr eaLnBrk="1" hangingPunct="1">
              <a:spcBef>
                <a:spcPct val="0"/>
              </a:spcBef>
            </a:pPr>
            <a:endParaRPr lang="en-US" smtClean="0">
              <a:latin typeface="Arial" charset="0"/>
            </a:endParaRPr>
          </a:p>
          <a:p>
            <a:pPr eaLnBrk="1" hangingPunct="1">
              <a:spcBef>
                <a:spcPct val="0"/>
              </a:spcBef>
            </a:pPr>
            <a:r>
              <a:rPr lang="en-US" i="1" smtClean="0">
                <a:latin typeface="Arial" charset="0"/>
              </a:rPr>
              <a:t>NOTE to facilitator</a:t>
            </a:r>
            <a:r>
              <a:rPr lang="en-US" smtClean="0">
                <a:latin typeface="Arial" charset="0"/>
              </a:rPr>
              <a:t>: read through this example.</a:t>
            </a:r>
          </a:p>
        </p:txBody>
      </p:sp>
      <p:sp>
        <p:nvSpPr>
          <p:cNvPr id="50179"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D5F2FB4-9B8E-46AB-95A4-282D24089B61}" type="slidenum">
              <a:rPr lang="en-US" smtClean="0">
                <a:latin typeface="Arial" charset="0"/>
              </a:rPr>
              <a:pPr fontAlgn="base">
                <a:spcBef>
                  <a:spcPct val="0"/>
                </a:spcBef>
                <a:spcAft>
                  <a:spcPct val="0"/>
                </a:spcAft>
              </a:pPr>
              <a:t>17</a:t>
            </a:fld>
            <a:endParaRPr lang="en-US" smtClean="0">
              <a:latin typeface="Arial"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B06EC9B-A069-41F8-A10C-4A50747E0FBA}" type="slidenum">
              <a:rPr lang="en-US" smtClean="0">
                <a:latin typeface="Arial" charset="0"/>
              </a:rPr>
              <a:pPr fontAlgn="base">
                <a:spcBef>
                  <a:spcPct val="0"/>
                </a:spcBef>
                <a:spcAft>
                  <a:spcPct val="0"/>
                </a:spcAft>
              </a:pPr>
              <a:t>18</a:t>
            </a:fld>
            <a:endParaRPr lang="en-US" smtClean="0">
              <a:latin typeface="Arial" charset="0"/>
            </a:endParaRPr>
          </a:p>
        </p:txBody>
      </p:sp>
      <p:sp>
        <p:nvSpPr>
          <p:cNvPr id="5222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52227"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Now let’s return to the elements of decision making and discuss questions. </a:t>
            </a:r>
            <a:endParaRPr lang="en-US" smtClean="0">
              <a:latin typeface="Arial"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A435339-0771-4950-B09F-59EEF6760A3E}" type="slidenum">
              <a:rPr lang="en-US" smtClean="0">
                <a:latin typeface="Arial" charset="0"/>
              </a:rPr>
              <a:pPr fontAlgn="base">
                <a:spcBef>
                  <a:spcPct val="0"/>
                </a:spcBef>
                <a:spcAft>
                  <a:spcPct val="0"/>
                </a:spcAft>
              </a:pPr>
              <a:t>19</a:t>
            </a:fld>
            <a:endParaRPr lang="en-US" smtClean="0">
              <a:latin typeface="Arial" charset="0"/>
            </a:endParaRPr>
          </a:p>
        </p:txBody>
      </p:sp>
      <p:sp>
        <p:nvSpPr>
          <p:cNvPr id="54274" name="Rectangle 2"/>
          <p:cNvSpPr>
            <a:spLocks noGrp="1" noRot="1" noChangeAspect="1" noChangeArrowheads="1" noTextEdit="1"/>
          </p:cNvSpPr>
          <p:nvPr>
            <p:ph type="sldImg"/>
          </p:nvPr>
        </p:nvSpPr>
        <p:spPr bwMode="auto">
          <a:xfrm>
            <a:off x="1117600" y="696913"/>
            <a:ext cx="4648200" cy="3487737"/>
          </a:xfrm>
          <a:noFill/>
          <a:ln>
            <a:solidFill>
              <a:srgbClr val="000000"/>
            </a:solidFill>
            <a:miter lim="800000"/>
            <a:headEnd/>
            <a:tailEnd/>
          </a:ln>
        </p:spPr>
      </p:sp>
      <p:sp>
        <p:nvSpPr>
          <p:cNvPr id="54275" name="Rectangle 3"/>
          <p:cNvSpPr>
            <a:spLocks noGrp="1" noChangeArrowheads="1"/>
          </p:cNvSpPr>
          <p:nvPr>
            <p:ph type="body" idx="1"/>
          </p:nvPr>
        </p:nvSpPr>
        <p:spPr bwMode="auto">
          <a:xfrm>
            <a:off x="917575" y="4416425"/>
            <a:ext cx="5046663" cy="4183063"/>
          </a:xfrm>
          <a:noFill/>
        </p:spPr>
        <p:txBody>
          <a:bodyPr wrap="square" numCol="1" anchor="t" anchorCtr="0" compatLnSpc="1">
            <a:prstTxWarp prst="textNoShape">
              <a:avLst/>
            </a:prstTxWarp>
          </a:bodyPr>
          <a:lstStyle/>
          <a:p>
            <a:pPr eaLnBrk="1" hangingPunct="1">
              <a:spcBef>
                <a:spcPct val="0"/>
              </a:spcBef>
            </a:pPr>
            <a:r>
              <a:rPr lang="en-US" smtClean="0"/>
              <a:t>Decisions in the health sector can be grouped into four general types, and each area has programmatic questions which should be answered prior to decision making. The decisions pertain to:</a:t>
            </a:r>
          </a:p>
          <a:p>
            <a:pPr eaLnBrk="1" hangingPunct="1">
              <a:spcBef>
                <a:spcPct val="0"/>
              </a:spcBef>
            </a:pPr>
            <a:endParaRPr lang="en-US" smtClean="0">
              <a:latin typeface="Arial" charset="0"/>
            </a:endParaRPr>
          </a:p>
          <a:p>
            <a:pPr eaLnBrk="1" hangingPunct="1">
              <a:spcBef>
                <a:spcPct val="0"/>
              </a:spcBef>
              <a:buFontTx/>
              <a:buChar char="•"/>
            </a:pPr>
            <a:r>
              <a:rPr lang="en-US" smtClean="0">
                <a:latin typeface="Arial" charset="0"/>
              </a:rPr>
              <a:t>Program design and evaluation</a:t>
            </a:r>
          </a:p>
          <a:p>
            <a:pPr eaLnBrk="1" hangingPunct="1">
              <a:spcBef>
                <a:spcPct val="0"/>
              </a:spcBef>
              <a:buFontTx/>
              <a:buChar char="•"/>
            </a:pPr>
            <a:r>
              <a:rPr lang="en-US" smtClean="0">
                <a:latin typeface="Arial" charset="0"/>
              </a:rPr>
              <a:t>Program management and improvement</a:t>
            </a:r>
          </a:p>
          <a:p>
            <a:pPr eaLnBrk="1" hangingPunct="1">
              <a:spcBef>
                <a:spcPct val="0"/>
              </a:spcBef>
              <a:buFontTx/>
              <a:buChar char="•"/>
            </a:pPr>
            <a:r>
              <a:rPr lang="en-US" smtClean="0">
                <a:latin typeface="Arial" charset="0"/>
              </a:rPr>
              <a:t>Strategic planning</a:t>
            </a:r>
          </a:p>
          <a:p>
            <a:pPr eaLnBrk="1" hangingPunct="1">
              <a:spcBef>
                <a:spcPct val="0"/>
              </a:spcBef>
              <a:buFontTx/>
              <a:buChar char="•"/>
            </a:pPr>
            <a:r>
              <a:rPr lang="en-US" smtClean="0">
                <a:latin typeface="Arial" charset="0"/>
              </a:rPr>
              <a:t>Advocacy and policy development</a:t>
            </a:r>
          </a:p>
          <a:p>
            <a:pPr eaLnBrk="1" hangingPunct="1">
              <a:spcBef>
                <a:spcPct val="0"/>
              </a:spcBef>
            </a:pPr>
            <a:endParaRPr lang="en-US" smtClean="0">
              <a:latin typeface="Arial" charset="0"/>
            </a:endParaRPr>
          </a:p>
          <a:p>
            <a:pPr eaLnBrk="1" hangingPunct="1">
              <a:spcBef>
                <a:spcPct val="0"/>
              </a:spcBef>
            </a:pPr>
            <a:r>
              <a:rPr lang="en-US" i="1" smtClean="0">
                <a:latin typeface="Arial" charset="0"/>
              </a:rPr>
              <a:t>NOTE to facilitator</a:t>
            </a:r>
            <a:r>
              <a:rPr lang="en-US" smtClean="0">
                <a:latin typeface="Arial" charset="0"/>
              </a:rPr>
              <a:t>: Ask participants to brainstorm some types of decisions that fit into these categories.</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09250C9-7DB3-4370-981C-A30A2F45F7AD}" type="slidenum">
              <a:rPr lang="en-US" smtClean="0">
                <a:latin typeface="Arial" charset="0"/>
              </a:rPr>
              <a:pPr fontAlgn="base">
                <a:spcBef>
                  <a:spcPct val="0"/>
                </a:spcBef>
                <a:spcAft>
                  <a:spcPct val="0"/>
                </a:spcAft>
              </a:pPr>
              <a:t>20</a:t>
            </a:fld>
            <a:endParaRPr lang="en-US" smtClean="0">
              <a:latin typeface="Arial" charset="0"/>
            </a:endParaRPr>
          </a:p>
        </p:txBody>
      </p:sp>
      <p:sp>
        <p:nvSpPr>
          <p:cNvPr id="5632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56323"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latin typeface="Arial" charset="0"/>
              </a:rPr>
              <a:t>Decisions related to program design and evaluation could include:</a:t>
            </a:r>
          </a:p>
          <a:p>
            <a:pPr eaLnBrk="1" hangingPunct="1">
              <a:spcBef>
                <a:spcPct val="0"/>
              </a:spcBef>
              <a:buFontTx/>
              <a:buChar char="•"/>
            </a:pPr>
            <a:r>
              <a:rPr lang="en-US" smtClean="0">
                <a:latin typeface="Arial" charset="0"/>
              </a:rPr>
              <a:t>Selecting key messages for prevention campaigns </a:t>
            </a:r>
          </a:p>
          <a:p>
            <a:pPr eaLnBrk="1" hangingPunct="1">
              <a:spcBef>
                <a:spcPct val="0"/>
              </a:spcBef>
              <a:buFontTx/>
              <a:buChar char="•"/>
            </a:pPr>
            <a:r>
              <a:rPr lang="en-US" smtClean="0">
                <a:latin typeface="Arial" charset="0"/>
              </a:rPr>
              <a:t>Identifying and choosing new strategies to increase the impact of specific services</a:t>
            </a:r>
          </a:p>
          <a:p>
            <a:pPr eaLnBrk="1" hangingPunct="1">
              <a:spcBef>
                <a:spcPct val="0"/>
              </a:spcBef>
            </a:pPr>
            <a:endParaRPr lang="en-US" smtClean="0">
              <a:latin typeface="Arial" charset="0"/>
            </a:endParaRPr>
          </a:p>
          <a:p>
            <a:pPr eaLnBrk="1" hangingPunct="1">
              <a:spcBef>
                <a:spcPct val="0"/>
              </a:spcBef>
            </a:pPr>
            <a:r>
              <a:rPr lang="en-US" smtClean="0"/>
              <a:t>Corresponding questions might include the following:</a:t>
            </a:r>
          </a:p>
          <a:p>
            <a:pPr eaLnBrk="1" hangingPunct="1">
              <a:spcBef>
                <a:spcPct val="0"/>
              </a:spcBef>
            </a:pPr>
            <a:r>
              <a:rPr lang="en-US" smtClean="0"/>
              <a:t>- Which three preventable health issues are most common in district X?</a:t>
            </a:r>
          </a:p>
          <a:p>
            <a:pPr eaLnBrk="1" hangingPunct="1">
              <a:spcBef>
                <a:spcPct val="0"/>
              </a:spcBef>
            </a:pPr>
            <a:r>
              <a:rPr lang="en-US" smtClean="0"/>
              <a:t>- What does recent research say about the latest and most effective health services for the health areas addressed in clinic A?</a:t>
            </a:r>
          </a:p>
          <a:p>
            <a:pPr eaLnBrk="1" hangingPunct="1">
              <a:spcBef>
                <a:spcPct val="0"/>
              </a:spcBef>
            </a:pPr>
            <a:r>
              <a:rPr lang="en-US" smtClean="0"/>
              <a:t>- Are the current health programs in a community meeting the communities’ health needs? </a:t>
            </a:r>
          </a:p>
          <a:p>
            <a:pPr eaLnBrk="1" hangingPunct="1">
              <a:spcBef>
                <a:spcPct val="0"/>
              </a:spcBef>
            </a:pPr>
            <a:endParaRPr lang="en-US" smtClean="0">
              <a:latin typeface="Arial" charset="0"/>
            </a:endParaRPr>
          </a:p>
          <a:p>
            <a:pPr eaLnBrk="1" hangingPunct="1">
              <a:spcBef>
                <a:spcPct val="0"/>
              </a:spcBef>
            </a:pPr>
            <a:r>
              <a:rPr lang="en-US" i="1" smtClean="0">
                <a:latin typeface="Arial" charset="0"/>
              </a:rPr>
              <a:t>NOTE to facilitator</a:t>
            </a:r>
            <a:r>
              <a:rPr lang="en-US" smtClean="0">
                <a:latin typeface="Arial" charset="0"/>
              </a:rPr>
              <a:t>: Also recall some of the responses from the plenary brainstorm from the previous slide that are relevant to this category.</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Slide Image Placeholder 1"/>
          <p:cNvSpPr>
            <a:spLocks noGrp="1" noRot="1" noChangeAspect="1" noTextEdit="1"/>
          </p:cNvSpPr>
          <p:nvPr>
            <p:ph type="sldImg"/>
          </p:nvPr>
        </p:nvSpPr>
        <p:spPr bwMode="auto">
          <a:noFill/>
          <a:ln>
            <a:solidFill>
              <a:srgbClr val="000000"/>
            </a:solidFill>
            <a:miter lim="800000"/>
            <a:headEnd/>
            <a:tailEnd/>
          </a:ln>
        </p:spPr>
      </p:sp>
      <p:sp>
        <p:nvSpPr>
          <p:cNvPr id="58370"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latin typeface="Arial" charset="0"/>
              </a:rPr>
              <a:t>An example of a decision that is relevant to program management could include:</a:t>
            </a:r>
          </a:p>
          <a:p>
            <a:pPr eaLnBrk="1" hangingPunct="1">
              <a:spcBef>
                <a:spcPct val="0"/>
              </a:spcBef>
            </a:pPr>
            <a:endParaRPr lang="en-US" smtClean="0">
              <a:latin typeface="Arial" charset="0"/>
            </a:endParaRPr>
          </a:p>
          <a:p>
            <a:pPr eaLnBrk="1" hangingPunct="1">
              <a:spcBef>
                <a:spcPct val="0"/>
              </a:spcBef>
              <a:buFontTx/>
              <a:buChar char="•"/>
            </a:pPr>
            <a:r>
              <a:rPr lang="en-US" smtClean="0">
                <a:latin typeface="Arial" charset="0"/>
              </a:rPr>
              <a:t>Deciding if a program is meeting its process objectives – for example, training the stated number of providers </a:t>
            </a:r>
          </a:p>
          <a:p>
            <a:pPr eaLnBrk="1" hangingPunct="1">
              <a:spcBef>
                <a:spcPct val="0"/>
              </a:spcBef>
              <a:buFontTx/>
              <a:buChar char="•"/>
            </a:pPr>
            <a:r>
              <a:rPr lang="en-US" smtClean="0">
                <a:latin typeface="Arial" charset="0"/>
              </a:rPr>
              <a:t>Deciding what to do to increase the coverage of program services  </a:t>
            </a:r>
          </a:p>
          <a:p>
            <a:pPr eaLnBrk="1" hangingPunct="1">
              <a:spcBef>
                <a:spcPct val="0"/>
              </a:spcBef>
              <a:buFontTx/>
              <a:buChar char="-"/>
            </a:pPr>
            <a:endParaRPr lang="en-US" smtClean="0">
              <a:latin typeface="Arial" charset="0"/>
            </a:endParaRPr>
          </a:p>
          <a:p>
            <a:pPr eaLnBrk="1" hangingPunct="1">
              <a:spcBef>
                <a:spcPct val="0"/>
              </a:spcBef>
            </a:pPr>
            <a:r>
              <a:rPr lang="en-US" smtClean="0"/>
              <a:t>Corresponding questions might include the following:</a:t>
            </a:r>
          </a:p>
          <a:p>
            <a:pPr eaLnBrk="1" hangingPunct="1">
              <a:spcBef>
                <a:spcPct val="0"/>
              </a:spcBef>
            </a:pPr>
            <a:r>
              <a:rPr lang="en-US" smtClean="0"/>
              <a:t>Has the program met its stated targets?</a:t>
            </a:r>
          </a:p>
          <a:p>
            <a:pPr eaLnBrk="1" hangingPunct="1">
              <a:spcBef>
                <a:spcPct val="0"/>
              </a:spcBef>
            </a:pPr>
            <a:r>
              <a:rPr lang="en-US" smtClean="0"/>
              <a:t>Are the services available meeting the needs of the community, and are the programs equipped to do so in a timely manner?</a:t>
            </a:r>
          </a:p>
          <a:p>
            <a:pPr eaLnBrk="1" hangingPunct="1">
              <a:spcBef>
                <a:spcPct val="0"/>
              </a:spcBef>
              <a:buFontTx/>
              <a:buChar char="-"/>
            </a:pPr>
            <a:endParaRPr lang="en-US" smtClean="0">
              <a:latin typeface="Arial" charset="0"/>
            </a:endParaRPr>
          </a:p>
          <a:p>
            <a:pPr eaLnBrk="1" hangingPunct="1">
              <a:spcBef>
                <a:spcPct val="0"/>
              </a:spcBef>
            </a:pPr>
            <a:r>
              <a:rPr lang="en-US" i="1" smtClean="0">
                <a:latin typeface="Arial" charset="0"/>
              </a:rPr>
              <a:t>NOTE to facilitator</a:t>
            </a:r>
            <a:r>
              <a:rPr lang="en-US" smtClean="0">
                <a:latin typeface="Arial" charset="0"/>
              </a:rPr>
              <a:t>: Also recall some of the responses from the plenary brainstorm from slide 20 that are relevant to this category.</a:t>
            </a:r>
          </a:p>
          <a:p>
            <a:pPr eaLnBrk="1" hangingPunct="1">
              <a:spcBef>
                <a:spcPct val="0"/>
              </a:spcBef>
              <a:buFontTx/>
              <a:buChar char="-"/>
            </a:pPr>
            <a:endParaRPr lang="en-US" smtClean="0">
              <a:latin typeface="Arial" charset="0"/>
            </a:endParaRPr>
          </a:p>
        </p:txBody>
      </p:sp>
      <p:sp>
        <p:nvSpPr>
          <p:cNvPr id="58371"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115162B-9063-4273-A3C8-39CF385FE9CB}" type="slidenum">
              <a:rPr lang="en-US" smtClean="0">
                <a:latin typeface="Arial" charset="0"/>
              </a:rPr>
              <a:pPr fontAlgn="base">
                <a:spcBef>
                  <a:spcPct val="0"/>
                </a:spcBef>
                <a:spcAft>
                  <a:spcPct val="0"/>
                </a:spcAft>
              </a:pPr>
              <a:t>21</a:t>
            </a:fld>
            <a:endParaRPr lang="en-US" smtClean="0">
              <a:latin typeface="Arial"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Slide Image Placeholder 1"/>
          <p:cNvSpPr>
            <a:spLocks noGrp="1" noRot="1" noChangeAspect="1" noTextEdit="1"/>
          </p:cNvSpPr>
          <p:nvPr>
            <p:ph type="sldImg"/>
          </p:nvPr>
        </p:nvSpPr>
        <p:spPr bwMode="auto">
          <a:noFill/>
          <a:ln>
            <a:solidFill>
              <a:srgbClr val="000000"/>
            </a:solidFill>
            <a:miter lim="800000"/>
            <a:headEnd/>
            <a:tailEnd/>
          </a:ln>
        </p:spPr>
      </p:sp>
      <p:sp>
        <p:nvSpPr>
          <p:cNvPr id="88067" name="Notes Placeholder 2"/>
          <p:cNvSpPr>
            <a:spLocks noGrp="1"/>
          </p:cNvSpPr>
          <p:nvPr>
            <p:ph type="body" idx="1"/>
          </p:nvPr>
        </p:nvSpPr>
        <p:spPr>
          <a:ln/>
          <a:extLst/>
        </p:spPr>
        <p:txBody>
          <a:bodyPr/>
          <a:lstStyle/>
          <a:p>
            <a:pPr eaLnBrk="1" fontAlgn="auto" hangingPunct="1">
              <a:spcBef>
                <a:spcPts val="0"/>
              </a:spcBef>
              <a:spcAft>
                <a:spcPts val="0"/>
              </a:spcAft>
              <a:defRPr/>
            </a:pPr>
            <a:r>
              <a:rPr lang="en-US" dirty="0" smtClean="0">
                <a:latin typeface="Arial" charset="0"/>
              </a:rPr>
              <a:t>Examples of decision making in strategic planning could include:</a:t>
            </a:r>
          </a:p>
          <a:p>
            <a:pPr marL="171450" indent="-171450" eaLnBrk="1" fontAlgn="auto" hangingPunct="1">
              <a:spcBef>
                <a:spcPts val="0"/>
              </a:spcBef>
              <a:spcAft>
                <a:spcPts val="0"/>
              </a:spcAft>
              <a:buFontTx/>
              <a:buChar char="-"/>
              <a:defRPr/>
            </a:pPr>
            <a:r>
              <a:rPr lang="en-US" dirty="0" smtClean="0">
                <a:latin typeface="Arial" charset="0"/>
              </a:rPr>
              <a:t>Identifying geographic areas with the highest need;</a:t>
            </a:r>
          </a:p>
          <a:p>
            <a:pPr marL="171450" indent="-171450" eaLnBrk="1" fontAlgn="auto" hangingPunct="1">
              <a:spcBef>
                <a:spcPts val="0"/>
              </a:spcBef>
              <a:spcAft>
                <a:spcPts val="0"/>
              </a:spcAft>
              <a:buFontTx/>
              <a:buChar char="-"/>
              <a:defRPr/>
            </a:pPr>
            <a:r>
              <a:rPr lang="en-US" dirty="0" smtClean="0">
                <a:latin typeface="Arial" charset="0"/>
              </a:rPr>
              <a:t>Determining human resource allocation</a:t>
            </a:r>
          </a:p>
          <a:p>
            <a:pPr marL="171450" indent="-171450" eaLnBrk="1" fontAlgn="auto" hangingPunct="1">
              <a:spcBef>
                <a:spcPts val="0"/>
              </a:spcBef>
              <a:spcAft>
                <a:spcPts val="0"/>
              </a:spcAft>
              <a:buFontTx/>
              <a:buChar char="-"/>
              <a:defRPr/>
            </a:pPr>
            <a:r>
              <a:rPr lang="en-US" dirty="0" smtClean="0">
                <a:latin typeface="Arial" charset="0"/>
              </a:rPr>
              <a:t>Determining which of the offered services is making the greatest impact.</a:t>
            </a:r>
          </a:p>
          <a:p>
            <a:pPr eaLnBrk="1" fontAlgn="auto" hangingPunct="1">
              <a:spcBef>
                <a:spcPts val="0"/>
              </a:spcBef>
              <a:spcAft>
                <a:spcPts val="0"/>
              </a:spcAft>
              <a:defRPr/>
            </a:pPr>
            <a:endParaRPr lang="en-US" dirty="0" smtClean="0">
              <a:latin typeface="Arial" charset="0"/>
            </a:endParaRPr>
          </a:p>
          <a:p>
            <a:pPr eaLnBrk="1" fontAlgn="auto" hangingPunct="1">
              <a:spcBef>
                <a:spcPts val="0"/>
              </a:spcBef>
              <a:spcAft>
                <a:spcPts val="0"/>
              </a:spcAft>
              <a:defRPr/>
            </a:pPr>
            <a:r>
              <a:rPr lang="en-US" dirty="0" smtClean="0"/>
              <a:t>Corresponding questions might include the following:</a:t>
            </a:r>
          </a:p>
          <a:p>
            <a:pPr eaLnBrk="1" fontAlgn="auto" hangingPunct="1">
              <a:spcBef>
                <a:spcPts val="0"/>
              </a:spcBef>
              <a:spcAft>
                <a:spcPts val="0"/>
              </a:spcAft>
              <a:defRPr/>
            </a:pPr>
            <a:r>
              <a:rPr lang="en-US" dirty="0" smtClean="0"/>
              <a:t>Which district in the province has the highest incidence of HIV?</a:t>
            </a:r>
          </a:p>
          <a:p>
            <a:pPr eaLnBrk="1" fontAlgn="auto" hangingPunct="1">
              <a:spcBef>
                <a:spcPts val="0"/>
              </a:spcBef>
              <a:spcAft>
                <a:spcPts val="0"/>
              </a:spcAft>
              <a:defRPr/>
            </a:pPr>
            <a:r>
              <a:rPr lang="en-US" dirty="0" smtClean="0"/>
              <a:t>In district x, what is the nurse to patient ratio?</a:t>
            </a:r>
          </a:p>
          <a:p>
            <a:pPr eaLnBrk="1" fontAlgn="auto" hangingPunct="1">
              <a:spcBef>
                <a:spcPts val="0"/>
              </a:spcBef>
              <a:spcAft>
                <a:spcPts val="0"/>
              </a:spcAft>
              <a:defRPr/>
            </a:pPr>
            <a:r>
              <a:rPr lang="en-US" dirty="0" smtClean="0"/>
              <a:t>Which three sub-populations were responsible for the greatest number of new HIV cases last year?</a:t>
            </a:r>
          </a:p>
          <a:p>
            <a:pPr eaLnBrk="1" fontAlgn="auto" hangingPunct="1">
              <a:spcBef>
                <a:spcPts val="0"/>
              </a:spcBef>
              <a:spcAft>
                <a:spcPts val="0"/>
              </a:spcAft>
              <a:defRPr/>
            </a:pPr>
            <a:endParaRPr lang="en-US" dirty="0" smtClean="0">
              <a:latin typeface="Arial" charset="0"/>
            </a:endParaRPr>
          </a:p>
          <a:p>
            <a:pPr eaLnBrk="1" fontAlgn="auto" hangingPunct="1">
              <a:spcBef>
                <a:spcPts val="0"/>
              </a:spcBef>
              <a:spcAft>
                <a:spcPts val="0"/>
              </a:spcAft>
              <a:defRPr/>
            </a:pPr>
            <a:r>
              <a:rPr lang="en-US" i="1" dirty="0" smtClean="0">
                <a:latin typeface="Arial" charset="0"/>
              </a:rPr>
              <a:t>NOTE to facilitator</a:t>
            </a:r>
            <a:r>
              <a:rPr lang="en-US" dirty="0" smtClean="0">
                <a:latin typeface="Arial" charset="0"/>
              </a:rPr>
              <a:t>: Read and recall some of the responses from the plenary brainstorm from slide 20 that are relevant to this category.</a:t>
            </a:r>
          </a:p>
          <a:p>
            <a:pPr eaLnBrk="1" fontAlgn="auto" hangingPunct="1">
              <a:spcBef>
                <a:spcPts val="0"/>
              </a:spcBef>
              <a:spcAft>
                <a:spcPts val="0"/>
              </a:spcAft>
              <a:defRPr/>
            </a:pPr>
            <a:endParaRPr lang="en-US" dirty="0" smtClean="0">
              <a:latin typeface="Arial" charset="0"/>
            </a:endParaRPr>
          </a:p>
        </p:txBody>
      </p:sp>
      <p:sp>
        <p:nvSpPr>
          <p:cNvPr id="60419"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89CBE9A-CF57-4E8C-823B-91DF80B23B5D}" type="slidenum">
              <a:rPr lang="en-US" smtClean="0">
                <a:latin typeface="Arial" charset="0"/>
              </a:rPr>
              <a:pPr fontAlgn="base">
                <a:spcBef>
                  <a:spcPct val="0"/>
                </a:spcBef>
                <a:spcAft>
                  <a:spcPct val="0"/>
                </a:spcAft>
              </a:pPr>
              <a:t>22</a:t>
            </a:fld>
            <a:endParaRPr lang="en-US" smtClean="0">
              <a:latin typeface="Arial"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5C15C17-B272-4339-BDD1-8AF3F54B5D47}" type="slidenum">
              <a:rPr lang="en-US" smtClean="0">
                <a:latin typeface="Arial" charset="0"/>
              </a:rPr>
              <a:pPr fontAlgn="base">
                <a:spcBef>
                  <a:spcPct val="0"/>
                </a:spcBef>
                <a:spcAft>
                  <a:spcPct val="0"/>
                </a:spcAft>
              </a:pPr>
              <a:t>23</a:t>
            </a:fld>
            <a:endParaRPr lang="en-US" smtClean="0">
              <a:latin typeface="Arial" charset="0"/>
            </a:endParaRPr>
          </a:p>
        </p:txBody>
      </p:sp>
      <p:sp>
        <p:nvSpPr>
          <p:cNvPr id="6246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2467"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latin typeface="Arial" charset="0"/>
              </a:rPr>
              <a:t>Last, decisions around advocacy and policy formulation could include:</a:t>
            </a:r>
          </a:p>
          <a:p>
            <a:pPr eaLnBrk="1" hangingPunct="1">
              <a:spcBef>
                <a:spcPct val="0"/>
              </a:spcBef>
            </a:pPr>
            <a:endParaRPr lang="en-US" smtClean="0">
              <a:latin typeface="Arial" charset="0"/>
            </a:endParaRPr>
          </a:p>
          <a:p>
            <a:pPr eaLnBrk="1" hangingPunct="1">
              <a:spcBef>
                <a:spcPct val="0"/>
              </a:spcBef>
            </a:pPr>
            <a:r>
              <a:rPr lang="en-US" smtClean="0"/>
              <a:t>Identifying and quantifying underserved populations</a:t>
            </a:r>
          </a:p>
          <a:p>
            <a:pPr eaLnBrk="1" hangingPunct="1">
              <a:spcBef>
                <a:spcPct val="0"/>
              </a:spcBef>
            </a:pPr>
            <a:r>
              <a:rPr lang="en-US" smtClean="0"/>
              <a:t>Identifying focus areas for new policies</a:t>
            </a:r>
          </a:p>
          <a:p>
            <a:pPr eaLnBrk="1" hangingPunct="1">
              <a:spcBef>
                <a:spcPct val="0"/>
              </a:spcBef>
            </a:pPr>
            <a:endParaRPr lang="en-US" smtClean="0">
              <a:latin typeface="Arial" charset="0"/>
            </a:endParaRPr>
          </a:p>
          <a:p>
            <a:pPr eaLnBrk="1" hangingPunct="1">
              <a:spcBef>
                <a:spcPct val="0"/>
              </a:spcBef>
            </a:pPr>
            <a:r>
              <a:rPr lang="en-US" smtClean="0"/>
              <a:t>Corresponding questions might include the following:</a:t>
            </a:r>
          </a:p>
          <a:p>
            <a:pPr eaLnBrk="1" hangingPunct="1">
              <a:spcBef>
                <a:spcPct val="0"/>
              </a:spcBef>
            </a:pPr>
            <a:r>
              <a:rPr lang="en-US" smtClean="0"/>
              <a:t>Are there laws in place which make service provision more difficult?</a:t>
            </a:r>
          </a:p>
          <a:p>
            <a:pPr eaLnBrk="1" hangingPunct="1">
              <a:spcBef>
                <a:spcPct val="0"/>
              </a:spcBef>
            </a:pPr>
            <a:r>
              <a:rPr lang="en-US" smtClean="0"/>
              <a:t>Do all sub-populations have equal access to services?</a:t>
            </a:r>
          </a:p>
          <a:p>
            <a:pPr eaLnBrk="1" hangingPunct="1">
              <a:spcBef>
                <a:spcPct val="0"/>
              </a:spcBef>
            </a:pPr>
            <a:endParaRPr lang="en-US" smtClean="0">
              <a:latin typeface="Arial" charset="0"/>
            </a:endParaRPr>
          </a:p>
          <a:p>
            <a:pPr eaLnBrk="1" hangingPunct="1">
              <a:spcBef>
                <a:spcPct val="0"/>
              </a:spcBef>
            </a:pPr>
            <a:r>
              <a:rPr lang="en-US" i="1" smtClean="0">
                <a:latin typeface="Arial" charset="0"/>
              </a:rPr>
              <a:t>NOTE to facilitator</a:t>
            </a:r>
            <a:r>
              <a:rPr lang="en-US" smtClean="0">
                <a:latin typeface="Arial" charset="0"/>
              </a:rPr>
              <a:t>:  Also recall some of the responses from the plenary brainstorm from slide 20 that are relevant to this category.</a:t>
            </a:r>
          </a:p>
          <a:p>
            <a:pPr eaLnBrk="1" hangingPunct="1">
              <a:spcBef>
                <a:spcPct val="0"/>
              </a:spcBef>
            </a:pPr>
            <a:endParaRPr lang="en-US" smtClean="0">
              <a:latin typeface="Arial"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3BFE912-7E3A-4FF4-80FD-E2C7B19B5000}" type="slidenum">
              <a:rPr lang="en-US" smtClean="0">
                <a:latin typeface="Arial" charset="0"/>
              </a:rPr>
              <a:pPr fontAlgn="base">
                <a:spcBef>
                  <a:spcPct val="0"/>
                </a:spcBef>
                <a:spcAft>
                  <a:spcPct val="0"/>
                </a:spcAft>
              </a:pPr>
              <a:t>24</a:t>
            </a:fld>
            <a:endParaRPr lang="en-US" smtClean="0">
              <a:latin typeface="Arial" charset="0"/>
            </a:endParaRPr>
          </a:p>
        </p:txBody>
      </p:sp>
      <p:sp>
        <p:nvSpPr>
          <p:cNvPr id="6451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4515"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latin typeface="Arial" charset="0"/>
              </a:rPr>
              <a:t>Now let’s discuss the last element in the context of decision making – Data.   </a:t>
            </a: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2A1CD9A-90E3-40CA-B3F9-0EA75C0AAF6D}" type="slidenum">
              <a:rPr lang="en-US" smtClean="0">
                <a:latin typeface="Arial" charset="0"/>
              </a:rPr>
              <a:pPr fontAlgn="base">
                <a:spcBef>
                  <a:spcPct val="0"/>
                </a:spcBef>
                <a:spcAft>
                  <a:spcPct val="0"/>
                </a:spcAft>
              </a:pPr>
              <a:t>25</a:t>
            </a:fld>
            <a:endParaRPr lang="en-US" smtClean="0">
              <a:latin typeface="Arial" charset="0"/>
            </a:endParaRPr>
          </a:p>
        </p:txBody>
      </p:sp>
      <p:sp>
        <p:nvSpPr>
          <p:cNvPr id="6656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6563"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latin typeface="Arial" charset="0"/>
              </a:rPr>
              <a:t>As you know, there are many sources of data and information that we can use in decision making, from the national level to the facility level, and even as consumers or beneficiaries of health services. We have listed some of the more common sources on this slide. They include:</a:t>
            </a:r>
            <a:br>
              <a:rPr lang="en-US" smtClean="0">
                <a:latin typeface="Arial" charset="0"/>
              </a:rPr>
            </a:br>
            <a:r>
              <a:rPr lang="en-US" smtClean="0">
                <a:latin typeface="Arial" charset="0"/>
              </a:rPr>
              <a:t/>
            </a:r>
            <a:br>
              <a:rPr lang="en-US" smtClean="0">
                <a:latin typeface="Arial" charset="0"/>
              </a:rPr>
            </a:br>
            <a:r>
              <a:rPr lang="en-US" i="1" smtClean="0">
                <a:latin typeface="Arial" charset="0"/>
              </a:rPr>
              <a:t>NOTE to facilitator</a:t>
            </a:r>
            <a:r>
              <a:rPr lang="en-US" smtClean="0">
                <a:latin typeface="Arial" charset="0"/>
              </a:rPr>
              <a:t>: Read slide.</a:t>
            </a: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FF43B1C-C79F-4746-82CF-586AF19CB76B}" type="slidenum">
              <a:rPr lang="en-US" smtClean="0">
                <a:latin typeface="Arial" charset="0"/>
              </a:rPr>
              <a:pPr fontAlgn="base">
                <a:spcBef>
                  <a:spcPct val="0"/>
                </a:spcBef>
                <a:spcAft>
                  <a:spcPct val="0"/>
                </a:spcAft>
              </a:pPr>
              <a:t>26</a:t>
            </a:fld>
            <a:endParaRPr lang="en-US" smtClean="0">
              <a:latin typeface="Arial" charset="0"/>
            </a:endParaRPr>
          </a:p>
        </p:txBody>
      </p:sp>
      <p:sp>
        <p:nvSpPr>
          <p:cNvPr id="6861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8611"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lnSpc>
                <a:spcPct val="90000"/>
              </a:lnSpc>
              <a:spcBef>
                <a:spcPct val="0"/>
              </a:spcBef>
            </a:pPr>
            <a:r>
              <a:rPr lang="en-US" sz="1100" dirty="0" smtClean="0">
                <a:latin typeface="Arial" charset="0"/>
              </a:rPr>
              <a:t>Now let’s look back at the entire context of decision making and the three necessary elements that we just discussed – stakeholders, decisions, and data. We all know that these three elements often are influenced by factors other than data. Some of these factors include: </a:t>
            </a:r>
          </a:p>
          <a:p>
            <a:pPr eaLnBrk="1" hangingPunct="1">
              <a:lnSpc>
                <a:spcPct val="90000"/>
              </a:lnSpc>
              <a:spcBef>
                <a:spcPct val="0"/>
              </a:spcBef>
            </a:pPr>
            <a:endParaRPr lang="en-US" sz="1100" dirty="0" smtClean="0">
              <a:latin typeface="Arial" charset="0"/>
            </a:endParaRPr>
          </a:p>
          <a:p>
            <a:pPr eaLnBrk="1" hangingPunct="1">
              <a:lnSpc>
                <a:spcPct val="90000"/>
              </a:lnSpc>
              <a:spcBef>
                <a:spcPct val="0"/>
              </a:spcBef>
            </a:pPr>
            <a:r>
              <a:rPr lang="en-US" sz="1100" i="1" dirty="0" smtClean="0">
                <a:latin typeface="Arial" charset="0"/>
              </a:rPr>
              <a:t>NOTE to facilitator</a:t>
            </a:r>
            <a:r>
              <a:rPr lang="en-US" sz="1100" dirty="0" smtClean="0">
                <a:latin typeface="Arial" charset="0"/>
              </a:rPr>
              <a:t>: Click to reveal each additional influence on decision making:</a:t>
            </a:r>
          </a:p>
          <a:p>
            <a:pPr eaLnBrk="1" hangingPunct="1">
              <a:lnSpc>
                <a:spcPct val="90000"/>
              </a:lnSpc>
              <a:spcBef>
                <a:spcPct val="0"/>
              </a:spcBef>
            </a:pPr>
            <a:endParaRPr lang="en-US" sz="1100" dirty="0" smtClean="0">
              <a:latin typeface="Arial" charset="0"/>
            </a:endParaRPr>
          </a:p>
          <a:p>
            <a:pPr eaLnBrk="1" hangingPunct="1">
              <a:lnSpc>
                <a:spcPct val="90000"/>
              </a:lnSpc>
              <a:spcBef>
                <a:spcPct val="0"/>
              </a:spcBef>
            </a:pPr>
            <a:r>
              <a:rPr lang="en-US" sz="1100" dirty="0" smtClean="0">
                <a:latin typeface="Arial" charset="0"/>
              </a:rPr>
              <a:t>Political ideology and favoritism – Decision makers may make health decisions based on what their political parties support, rather than data.  </a:t>
            </a:r>
          </a:p>
          <a:p>
            <a:pPr eaLnBrk="1" hangingPunct="1">
              <a:lnSpc>
                <a:spcPct val="90000"/>
              </a:lnSpc>
              <a:spcBef>
                <a:spcPct val="0"/>
              </a:spcBef>
            </a:pPr>
            <a:endParaRPr lang="en-US" sz="1100" dirty="0" smtClean="0">
              <a:latin typeface="Arial" charset="0"/>
            </a:endParaRPr>
          </a:p>
          <a:p>
            <a:pPr eaLnBrk="1" hangingPunct="1">
              <a:lnSpc>
                <a:spcPct val="90000"/>
              </a:lnSpc>
              <a:spcBef>
                <a:spcPct val="0"/>
              </a:spcBef>
            </a:pPr>
            <a:r>
              <a:rPr lang="en-US" sz="1100" dirty="0" smtClean="0">
                <a:latin typeface="Arial" charset="0"/>
              </a:rPr>
              <a:t>Public opinion – Decision makers may decide to listen to public opinion rather than data because elections could be coming up.</a:t>
            </a:r>
          </a:p>
          <a:p>
            <a:pPr eaLnBrk="1" hangingPunct="1">
              <a:lnSpc>
                <a:spcPct val="90000"/>
              </a:lnSpc>
              <a:spcBef>
                <a:spcPct val="0"/>
              </a:spcBef>
            </a:pPr>
            <a:endParaRPr lang="en-US" sz="1100" dirty="0" smtClean="0">
              <a:latin typeface="Arial" charset="0"/>
            </a:endParaRPr>
          </a:p>
          <a:p>
            <a:pPr eaLnBrk="1" hangingPunct="1">
              <a:lnSpc>
                <a:spcPct val="90000"/>
              </a:lnSpc>
              <a:spcBef>
                <a:spcPct val="0"/>
              </a:spcBef>
            </a:pPr>
            <a:r>
              <a:rPr lang="en-US" sz="1100" dirty="0" smtClean="0">
                <a:latin typeface="Arial" charset="0"/>
              </a:rPr>
              <a:t>Power relationships – A decision maker may decide on a course of action because a superior told him/her to do it. </a:t>
            </a:r>
          </a:p>
          <a:p>
            <a:pPr eaLnBrk="1" hangingPunct="1">
              <a:lnSpc>
                <a:spcPct val="90000"/>
              </a:lnSpc>
              <a:spcBef>
                <a:spcPct val="0"/>
              </a:spcBef>
            </a:pPr>
            <a:endParaRPr lang="en-US" sz="1100" dirty="0" smtClean="0">
              <a:latin typeface="Arial" charset="0"/>
            </a:endParaRPr>
          </a:p>
          <a:p>
            <a:pPr eaLnBrk="1" hangingPunct="1">
              <a:lnSpc>
                <a:spcPct val="90000"/>
              </a:lnSpc>
              <a:spcBef>
                <a:spcPct val="0"/>
              </a:spcBef>
            </a:pPr>
            <a:r>
              <a:rPr lang="en-US" sz="1100" dirty="0" smtClean="0">
                <a:latin typeface="Arial" charset="0"/>
              </a:rPr>
              <a:t>Competing priorities – Decision makers may decide to follow a course of action based on related or competing priorities, not on data.</a:t>
            </a:r>
          </a:p>
          <a:p>
            <a:pPr eaLnBrk="1" hangingPunct="1">
              <a:lnSpc>
                <a:spcPct val="90000"/>
              </a:lnSpc>
              <a:spcBef>
                <a:spcPct val="0"/>
              </a:spcBef>
            </a:pPr>
            <a:endParaRPr lang="en-US" sz="1100" dirty="0" smtClean="0">
              <a:latin typeface="Arial" charset="0"/>
            </a:endParaRPr>
          </a:p>
          <a:p>
            <a:pPr eaLnBrk="1" hangingPunct="1">
              <a:lnSpc>
                <a:spcPct val="90000"/>
              </a:lnSpc>
              <a:spcBef>
                <a:spcPct val="0"/>
              </a:spcBef>
            </a:pPr>
            <a:r>
              <a:rPr lang="en-US" sz="1100" dirty="0" smtClean="0">
                <a:latin typeface="Arial" charset="0"/>
              </a:rPr>
              <a:t>And last, a decision may be made because the decision maker feels in his or her ‘gut’ that it is the right thing to do. </a:t>
            </a: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3434BD6-A25C-4C03-A4B1-2A770001BFC3}" type="slidenum">
              <a:rPr lang="en-US"/>
              <a:pPr fontAlgn="base">
                <a:spcBef>
                  <a:spcPct val="0"/>
                </a:spcBef>
                <a:spcAft>
                  <a:spcPct val="0"/>
                </a:spcAft>
                <a:defRPr/>
              </a:pPr>
              <a:t>27</a:t>
            </a:fld>
            <a:endParaRPr lang="en-US"/>
          </a:p>
        </p:txBody>
      </p:sp>
      <p:sp>
        <p:nvSpPr>
          <p:cNvPr id="7065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0659"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Read slide.</a:t>
            </a:r>
          </a:p>
          <a:p>
            <a:pPr eaLnBrk="1" hangingPunct="1">
              <a:spcBef>
                <a:spcPct val="0"/>
              </a:spcBef>
            </a:pPr>
            <a:endParaRPr lang="en-US" smtClean="0"/>
          </a:p>
          <a:p>
            <a:pPr eaLnBrk="1" hangingPunct="1">
              <a:spcBef>
                <a:spcPct val="0"/>
              </a:spcBef>
            </a:pPr>
            <a:r>
              <a:rPr lang="en-US" smtClean="0"/>
              <a:t>Later on, we will discuss ways to prevent politics from inhibiting the use of data.</a:t>
            </a: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BBD5C9F-A461-4B1A-9F05-52908A00CDFC}" type="slidenum">
              <a:rPr lang="en-US" smtClean="0">
                <a:latin typeface="Arial" charset="0"/>
              </a:rPr>
              <a:pPr fontAlgn="base">
                <a:spcBef>
                  <a:spcPct val="0"/>
                </a:spcBef>
                <a:spcAft>
                  <a:spcPct val="0"/>
                </a:spcAft>
              </a:pPr>
              <a:t>28</a:t>
            </a:fld>
            <a:endParaRPr lang="en-US" smtClean="0">
              <a:latin typeface="Arial" charset="0"/>
            </a:endParaRPr>
          </a:p>
        </p:txBody>
      </p:sp>
      <p:sp>
        <p:nvSpPr>
          <p:cNvPr id="7270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2707"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latin typeface="Arial" charset="0"/>
              </a:rPr>
              <a:t>In summary, we can strengthen the decision-making process by:</a:t>
            </a:r>
          </a:p>
          <a:p>
            <a:pPr eaLnBrk="1" hangingPunct="1">
              <a:spcBef>
                <a:spcPct val="0"/>
              </a:spcBef>
            </a:pPr>
            <a:endParaRPr lang="en-US" smtClean="0">
              <a:latin typeface="Arial" charset="0"/>
            </a:endParaRPr>
          </a:p>
          <a:p>
            <a:pPr eaLnBrk="1" hangingPunct="1">
              <a:spcBef>
                <a:spcPct val="0"/>
              </a:spcBef>
              <a:buFontTx/>
              <a:buChar char="•"/>
            </a:pPr>
            <a:r>
              <a:rPr lang="en-US" smtClean="0">
                <a:latin typeface="Arial" charset="0"/>
              </a:rPr>
              <a:t>Involving new data use counterparts and stakeholders. We need to involve potential users of the data from the outset to ensure that the information we are producing can be used. </a:t>
            </a:r>
          </a:p>
          <a:p>
            <a:pPr eaLnBrk="1" hangingPunct="1">
              <a:spcBef>
                <a:spcPct val="0"/>
              </a:spcBef>
            </a:pPr>
            <a:endParaRPr lang="en-US" smtClean="0">
              <a:latin typeface="Arial" charset="0"/>
            </a:endParaRPr>
          </a:p>
          <a:p>
            <a:pPr eaLnBrk="1" hangingPunct="1">
              <a:spcBef>
                <a:spcPct val="0"/>
              </a:spcBef>
              <a:buFontTx/>
              <a:buChar char="•"/>
            </a:pPr>
            <a:r>
              <a:rPr lang="en-US" smtClean="0">
                <a:latin typeface="Arial" charset="0"/>
              </a:rPr>
              <a:t>We also need to understand service delivery realities on the ground so as to understand the decisions being made routinely and how they can be influenced by evidence-based information. By understanding the intended audiences and what is important to them and their programs and ensuring that people are seeing the value in their reporting of data, we also will help to ensure on-time reporting as well as better-quality data.</a:t>
            </a:r>
          </a:p>
          <a:p>
            <a:pPr eaLnBrk="1" hangingPunct="1">
              <a:spcBef>
                <a:spcPct val="0"/>
              </a:spcBef>
            </a:pPr>
            <a:endParaRPr lang="en-US" smtClean="0">
              <a:latin typeface="Arial" charset="0"/>
            </a:endParaRPr>
          </a:p>
          <a:p>
            <a:pPr eaLnBrk="1" hangingPunct="1">
              <a:spcBef>
                <a:spcPct val="0"/>
              </a:spcBef>
              <a:buFontTx/>
              <a:buChar char="•"/>
            </a:pPr>
            <a:r>
              <a:rPr lang="en-US" smtClean="0">
                <a:latin typeface="Arial" charset="0"/>
              </a:rPr>
              <a:t>It’s important to note that we may require data beyond traditional baseline and reporting indicators. Often this information is insufficient to make specific program design, planning, management, and operations decisions.</a:t>
            </a: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612A67E-FF15-4E5E-B80C-53AFDC54345A}" type="slidenum">
              <a:rPr lang="en-US" smtClean="0">
                <a:latin typeface="Arial" charset="0"/>
              </a:rPr>
              <a:pPr fontAlgn="base">
                <a:spcBef>
                  <a:spcPct val="0"/>
                </a:spcBef>
                <a:spcAft>
                  <a:spcPct val="0"/>
                </a:spcAft>
              </a:pPr>
              <a:t>29</a:t>
            </a:fld>
            <a:endParaRPr lang="en-US" smtClean="0">
              <a:latin typeface="Arial" charset="0"/>
            </a:endParaRPr>
          </a:p>
        </p:txBody>
      </p:sp>
      <p:sp>
        <p:nvSpPr>
          <p:cNvPr id="7475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4755"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latin typeface="Arial" charset="0"/>
            </a:endParaRPr>
          </a:p>
          <a:p>
            <a:pPr eaLnBrk="1" hangingPunct="1">
              <a:spcBef>
                <a:spcPct val="0"/>
              </a:spcBef>
            </a:pPr>
            <a:r>
              <a:rPr lang="es-ES" smtClean="0">
                <a:latin typeface="Arial" charset="0"/>
              </a:rPr>
              <a:t>Before we move on to the small group activity, let’s reveiw the key messages of this session. They include:</a:t>
            </a:r>
          </a:p>
          <a:p>
            <a:pPr eaLnBrk="1" hangingPunct="1">
              <a:spcBef>
                <a:spcPct val="0"/>
              </a:spcBef>
            </a:pPr>
            <a:endParaRPr lang="es-ES" smtClean="0">
              <a:latin typeface="Arial" charset="0"/>
            </a:endParaRPr>
          </a:p>
          <a:p>
            <a:pPr eaLnBrk="1" hangingPunct="1">
              <a:spcBef>
                <a:spcPct val="0"/>
              </a:spcBef>
            </a:pPr>
            <a:r>
              <a:rPr lang="es-ES" i="1" smtClean="0">
                <a:latin typeface="Arial" charset="0"/>
              </a:rPr>
              <a:t>NOTE to facilitator</a:t>
            </a:r>
            <a:r>
              <a:rPr lang="es-ES" smtClean="0">
                <a:latin typeface="Arial" charset="0"/>
              </a:rPr>
              <a:t>: Read slide and then ask if there are any clarifiying questions on the material covered in this session.  </a:t>
            </a: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1" name="Slide Image Placeholder 1"/>
          <p:cNvSpPr>
            <a:spLocks noGrp="1" noRot="1" noChangeAspect="1" noTextEdit="1"/>
          </p:cNvSpPr>
          <p:nvPr>
            <p:ph type="sldImg"/>
          </p:nvPr>
        </p:nvSpPr>
        <p:spPr bwMode="auto">
          <a:noFill/>
          <a:ln>
            <a:solidFill>
              <a:srgbClr val="000000"/>
            </a:solidFill>
            <a:miter lim="800000"/>
            <a:headEnd/>
            <a:tailEnd/>
          </a:ln>
        </p:spPr>
      </p:sp>
      <p:sp>
        <p:nvSpPr>
          <p:cNvPr id="76802"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latin typeface="Arial" charset="0"/>
              </a:rPr>
              <a:t>In this session, we will practice using the Stakeholder Analysis Matrix and the Stakeholder Engagement Plan. Divide into small groups.</a:t>
            </a:r>
          </a:p>
          <a:p>
            <a:pPr eaLnBrk="1" hangingPunct="1">
              <a:spcBef>
                <a:spcPct val="0"/>
              </a:spcBef>
            </a:pPr>
            <a:endParaRPr lang="en-US" smtClean="0">
              <a:latin typeface="Arial" charset="0"/>
            </a:endParaRPr>
          </a:p>
          <a:p>
            <a:pPr eaLnBrk="1" hangingPunct="1">
              <a:spcBef>
                <a:spcPct val="0"/>
              </a:spcBef>
            </a:pPr>
            <a:r>
              <a:rPr lang="en-US" i="1" smtClean="0">
                <a:latin typeface="Arial" charset="0"/>
              </a:rPr>
              <a:t>NOTE to facilitator</a:t>
            </a:r>
            <a:r>
              <a:rPr lang="en-US" smtClean="0">
                <a:latin typeface="Arial" charset="0"/>
              </a:rPr>
              <a:t>: Read slide. Hand out copies of the Stakeholder Analysis Matrix and Engagement Plan. Instruct the groups to select an activity, task or decision they make in their work settings and complete the Stakeholder Analysis Matrix and Engagement Plan around that decision. Specify that because this exercise usually takes more than 45 minutes to complete, they should complete the matrix across (stakeholder description, potential role in activity, level of knowledge, level of commitment, resources) for only three stakeholders. Provide at least 45 minutes for this exercise. Remind participants to move on to filling out the Engagement Plan after 30 minutes. They need to complete the Engagement Plan for only one stakeholder.</a:t>
            </a:r>
          </a:p>
        </p:txBody>
      </p:sp>
      <p:sp>
        <p:nvSpPr>
          <p:cNvPr id="7680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65E2C0C-C110-4CE7-87AB-5EE9EFE0B5E3}" type="slidenum">
              <a:rPr lang="en-US" smtClean="0">
                <a:latin typeface="Arial" charset="0"/>
              </a:rPr>
              <a:pPr fontAlgn="base">
                <a:spcBef>
                  <a:spcPct val="0"/>
                </a:spcBef>
                <a:spcAft>
                  <a:spcPct val="0"/>
                </a:spcAft>
              </a:pPr>
              <a:t>30</a:t>
            </a:fld>
            <a:endParaRPr lang="en-US" smtClean="0">
              <a:latin typeface="Arial"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TextEdit="1"/>
          </p:cNvSpPr>
          <p:nvPr>
            <p:ph type="sldImg"/>
          </p:nvPr>
        </p:nvSpPr>
        <p:spPr bwMode="auto">
          <a:noFill/>
          <a:ln>
            <a:solidFill>
              <a:srgbClr val="000000"/>
            </a:solidFill>
            <a:miter lim="800000"/>
            <a:headEnd/>
            <a:tailEnd/>
          </a:ln>
        </p:spPr>
      </p:sp>
      <p:sp>
        <p:nvSpPr>
          <p:cNvPr id="8499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Finally, please consider joining Data Use Net, a community of practice for professionals interested in increasing their demand for and use of data in decision making. </a:t>
            </a:r>
          </a:p>
        </p:txBody>
      </p:sp>
      <p:sp>
        <p:nvSpPr>
          <p:cNvPr id="76803" name="Slide Number Placeholder 3"/>
          <p:cNvSpPr txBox="1">
            <a:spLocks noGrp="1"/>
          </p:cNvSpPr>
          <p:nvPr/>
        </p:nvSpPr>
        <p:spPr bwMode="auto">
          <a:xfrm>
            <a:off x="3897313" y="8829675"/>
            <a:ext cx="2982912" cy="465138"/>
          </a:xfrm>
          <a:prstGeom prst="rect">
            <a:avLst/>
          </a:prstGeom>
          <a:noFill/>
          <a:ln>
            <a:miter lim="800000"/>
            <a:headEnd/>
            <a:tailEnd/>
          </a:ln>
        </p:spPr>
        <p:txBody>
          <a:bodyPr lIns="92446" tIns="46223" rIns="92446" bIns="46223" anchor="b"/>
          <a:lstStyle/>
          <a:p>
            <a:pPr algn="r">
              <a:defRPr/>
            </a:pPr>
            <a:fld id="{D21D3AE4-635A-45DB-89EC-88E1926D23F9}" type="slidenum">
              <a:rPr lang="en-US" sz="1200">
                <a:latin typeface="+mn-lt"/>
              </a:rPr>
              <a:pPr algn="r">
                <a:defRPr/>
              </a:pPr>
              <a:t>31</a:t>
            </a:fld>
            <a:endParaRPr lang="en-US" sz="1200">
              <a:latin typeface="+mn-lt"/>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4724400"/>
            <a:ext cx="9144000" cy="2133600"/>
          </a:xfrm>
          <a:prstGeom prst="rect">
            <a:avLst/>
          </a:prstGeom>
          <a:solidFill>
            <a:schemeClr val="tx1"/>
          </a:solidFill>
          <a:ln w="9525">
            <a:solidFill>
              <a:schemeClr val="tx1"/>
            </a:solidFill>
            <a:miter lim="800000"/>
            <a:headEnd/>
            <a:tailEnd/>
          </a:ln>
        </p:spPr>
        <p:txBody>
          <a:bodyPr wrap="none" anchor="ctr"/>
          <a:lstStyle/>
          <a:p>
            <a:endParaRPr lang="en-US"/>
          </a:p>
        </p:txBody>
      </p:sp>
      <p:pic>
        <p:nvPicPr>
          <p:cNvPr id="5" name="Picture 5" descr="Vertical_RGB_60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00325" y="5010150"/>
            <a:ext cx="1673225"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descr="logo_200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10125" y="5010150"/>
            <a:ext cx="144780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4" name="Rectangle 8"/>
          <p:cNvSpPr>
            <a:spLocks noGrp="1" noChangeArrowheads="1"/>
          </p:cNvSpPr>
          <p:nvPr>
            <p:ph type="ctrTitle" sz="quarter"/>
          </p:nvPr>
        </p:nvSpPr>
        <p:spPr>
          <a:xfrm>
            <a:off x="685800" y="549275"/>
            <a:ext cx="7772400" cy="2184400"/>
          </a:xfrm>
        </p:spPr>
        <p:txBody>
          <a:bodyPr/>
          <a:lstStyle>
            <a:lvl1pPr algn="ctr">
              <a:defRPr sz="4000"/>
            </a:lvl1pPr>
          </a:lstStyle>
          <a:p>
            <a:r>
              <a:rPr lang="en-US" smtClean="0"/>
              <a:t>Click to edit Master title style</a:t>
            </a:r>
            <a:endParaRPr lang="en-US"/>
          </a:p>
        </p:txBody>
      </p:sp>
      <p:sp>
        <p:nvSpPr>
          <p:cNvPr id="4105" name="Rectangle 9"/>
          <p:cNvSpPr>
            <a:spLocks noGrp="1" noChangeArrowheads="1"/>
          </p:cNvSpPr>
          <p:nvPr>
            <p:ph type="subTitle" sz="quarter" idx="1"/>
          </p:nvPr>
        </p:nvSpPr>
        <p:spPr>
          <a:xfrm>
            <a:off x="1371600" y="3076575"/>
            <a:ext cx="6400800" cy="1752600"/>
          </a:xfrm>
        </p:spPr>
        <p:txBody>
          <a:bodyPr/>
          <a:lstStyle>
            <a:lvl1pPr marL="0" indent="0" algn="ctr">
              <a:spcBef>
                <a:spcPct val="0"/>
              </a:spcBef>
              <a:spcAft>
                <a:spcPct val="0"/>
              </a:spcAft>
              <a:buClrTx/>
              <a:buFontTx/>
              <a:buNone/>
              <a:defRPr sz="2400"/>
            </a:lvl1pPr>
          </a:lstStyle>
          <a:p>
            <a:r>
              <a:rPr lang="en-US" smtClean="0"/>
              <a:t>Click to edit Master subtitle style</a:t>
            </a:r>
            <a:endParaRPr lang="en-US"/>
          </a:p>
        </p:txBody>
      </p:sp>
    </p:spTree>
    <p:extLst>
      <p:ext uri="{BB962C8B-B14F-4D97-AF65-F5344CB8AC3E}">
        <p14:creationId xmlns:p14="http://schemas.microsoft.com/office/powerpoint/2010/main" val="26292503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1FA3DDEE-C6BA-4455-9E81-52E6BEA20F5A}"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4712294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sldNum" sz="quarter" idx="10"/>
          </p:nvPr>
        </p:nvSpPr>
        <p:spPr>
          <a:ln/>
        </p:spPr>
        <p:txBody>
          <a:bodyPr/>
          <a:lstStyle>
            <a:lvl1pPr>
              <a:defRPr/>
            </a:lvl1pPr>
          </a:lstStyle>
          <a:p>
            <a:pPr>
              <a:defRPr/>
            </a:pPr>
            <a:fld id="{74863858-AA0C-4913-91E4-183A90947C11}"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2076629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23925" y="1600200"/>
            <a:ext cx="3805238"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81563" y="1600200"/>
            <a:ext cx="3805237"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0"/>
          </p:nvPr>
        </p:nvSpPr>
        <p:spPr>
          <a:ln/>
        </p:spPr>
        <p:txBody>
          <a:bodyPr/>
          <a:lstStyle>
            <a:lvl1pPr>
              <a:defRPr/>
            </a:lvl1pPr>
          </a:lstStyle>
          <a:p>
            <a:pPr>
              <a:defRPr/>
            </a:pPr>
            <a:fld id="{847925F9-A59A-467B-8F93-EF067E4FF2E7}" type="slidenum">
              <a:rPr lang="en-US" smtClean="0"/>
              <a:pPr>
                <a:defRPr/>
              </a:pPr>
              <a:t>‹#›</a:t>
            </a:fld>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4639652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sldNum" sz="quarter" idx="10"/>
          </p:nvPr>
        </p:nvSpPr>
        <p:spPr>
          <a:ln/>
        </p:spPr>
        <p:txBody>
          <a:bodyPr/>
          <a:lstStyle>
            <a:lvl1pPr>
              <a:defRPr/>
            </a:lvl1pPr>
          </a:lstStyle>
          <a:p>
            <a:pPr>
              <a:defRPr/>
            </a:pPr>
            <a:fld id="{B9F33241-F24D-4D77-89F7-3C3A4F925E29}" type="slidenum">
              <a:rPr lang="en-US" smtClean="0"/>
              <a:pPr>
                <a:defRPr/>
              </a:pPr>
              <a:t>‹#›</a:t>
            </a:fld>
            <a:endParaRPr lang="en-US"/>
          </a:p>
        </p:txBody>
      </p:sp>
      <p:sp>
        <p:nvSpPr>
          <p:cNvPr id="8"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1220064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sldNum" sz="quarter" idx="10"/>
          </p:nvPr>
        </p:nvSpPr>
        <p:spPr>
          <a:ln/>
        </p:spPr>
        <p:txBody>
          <a:bodyPr/>
          <a:lstStyle>
            <a:lvl1pPr>
              <a:defRPr/>
            </a:lvl1pPr>
          </a:lstStyle>
          <a:p>
            <a:pPr>
              <a:defRPr/>
            </a:pPr>
            <a:fld id="{B260089E-32BF-43BC-A06F-F508088E51E2}" type="slidenum">
              <a:rPr lang="en-US" smtClean="0"/>
              <a:pPr>
                <a:defRPr/>
              </a:pPr>
              <a:t>‹#›</a:t>
            </a:fld>
            <a:endParaRPr lang="en-US"/>
          </a:p>
        </p:txBody>
      </p:sp>
      <p:sp>
        <p:nvSpPr>
          <p:cNvPr id="4"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1779661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sldNum" sz="quarter" idx="10"/>
          </p:nvPr>
        </p:nvSpPr>
        <p:spPr>
          <a:ln/>
        </p:spPr>
        <p:txBody>
          <a:bodyPr/>
          <a:lstStyle>
            <a:lvl1pPr>
              <a:defRPr/>
            </a:lvl1pPr>
          </a:lstStyle>
          <a:p>
            <a:pPr>
              <a:defRPr/>
            </a:pPr>
            <a:fld id="{16653614-9AF5-47BA-9A5F-0B836054E689}" type="slidenum">
              <a:rPr lang="en-US" smtClean="0"/>
              <a:pPr>
                <a:defRPr/>
              </a:pPr>
              <a:t>‹#›</a:t>
            </a:fld>
            <a:endParaRPr lang="en-US"/>
          </a:p>
        </p:txBody>
      </p:sp>
      <p:sp>
        <p:nvSpPr>
          <p:cNvPr id="3"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470642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A5363971-C9D6-437F-BD73-DD4CFB460D92}" type="slidenum">
              <a:rPr lang="en-US" smtClean="0"/>
              <a:pPr>
                <a:defRPr/>
              </a:pPr>
              <a:t>‹#›</a:t>
            </a:fld>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2248051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F00F0940-3FB7-4069-B0AF-EE3200E30137}" type="slidenum">
              <a:rPr lang="en-US" smtClean="0"/>
              <a:pPr>
                <a:defRPr/>
              </a:pPr>
              <a:t>‹#›</a:t>
            </a:fld>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0344066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1AB949A6-2A07-4BF2-AA3A-D6EC189A3D60}"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4316490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6875" y="274638"/>
            <a:ext cx="1939925" cy="52879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23925" y="274638"/>
            <a:ext cx="5670550" cy="52879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00584C33-92DE-4971-B4A7-7F43BAD4D676}"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368172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230047910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5735411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5214261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330211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7224876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extLst>
      <p:ext uri="{BB962C8B-B14F-4D97-AF65-F5344CB8AC3E}">
        <p14:creationId xmlns:p14="http://schemas.microsoft.com/office/powerpoint/2010/main" val="201127777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55272775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4578908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83961234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03470496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8125171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133D8D"/>
        </a:soli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auto">
          <a:xfrm>
            <a:off x="0" y="5715000"/>
            <a:ext cx="9144000" cy="1143000"/>
          </a:xfrm>
          <a:prstGeom prst="rect">
            <a:avLst/>
          </a:prstGeom>
          <a:solidFill>
            <a:schemeClr val="tx1"/>
          </a:solidFill>
          <a:ln w="9525">
            <a:solidFill>
              <a:schemeClr val="tx1"/>
            </a:solidFill>
            <a:miter lim="800000"/>
            <a:headEnd/>
            <a:tailEnd/>
          </a:ln>
        </p:spPr>
        <p:txBody>
          <a:bodyPr wrap="none" anchor="ctr"/>
          <a:lstStyle/>
          <a:p>
            <a:endParaRPr lang="en-US"/>
          </a:p>
        </p:txBody>
      </p:sp>
      <p:sp>
        <p:nvSpPr>
          <p:cNvPr id="1027" name="Rectangle 3"/>
          <p:cNvSpPr>
            <a:spLocks noGrp="1" noChangeArrowheads="1"/>
          </p:cNvSpPr>
          <p:nvPr>
            <p:ph type="title"/>
          </p:nvPr>
        </p:nvSpPr>
        <p:spPr bwMode="auto">
          <a:xfrm>
            <a:off x="923925" y="274638"/>
            <a:ext cx="776287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8" name="Rectangle 4"/>
          <p:cNvSpPr>
            <a:spLocks noGrp="1" noChangeArrowheads="1"/>
          </p:cNvSpPr>
          <p:nvPr>
            <p:ph type="body" idx="1"/>
          </p:nvPr>
        </p:nvSpPr>
        <p:spPr bwMode="auto">
          <a:xfrm>
            <a:off x="923925" y="1600200"/>
            <a:ext cx="7762875"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3077" name="Rectangle 5"/>
          <p:cNvSpPr>
            <a:spLocks noGrp="1" noChangeArrowheads="1"/>
          </p:cNvSpPr>
          <p:nvPr>
            <p:ph type="sldNum" sz="quarter" idx="4"/>
          </p:nvPr>
        </p:nvSpPr>
        <p:spPr bwMode="auto">
          <a:xfrm>
            <a:off x="228600" y="6124575"/>
            <a:ext cx="1066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b="1">
                <a:solidFill>
                  <a:srgbClr val="969696"/>
                </a:solidFill>
              </a:defRPr>
            </a:lvl1pPr>
          </a:lstStyle>
          <a:p>
            <a:pPr>
              <a:defRPr/>
            </a:pPr>
            <a:fld id="{5B319F3F-0ACA-47F2-97ED-218A6BE05134}" type="slidenum">
              <a:rPr lang="en-US" smtClean="0"/>
              <a:pPr>
                <a:defRPr/>
              </a:pPr>
              <a:t>‹#›</a:t>
            </a:fld>
            <a:endParaRPr lang="en-US"/>
          </a:p>
        </p:txBody>
      </p:sp>
      <p:sp>
        <p:nvSpPr>
          <p:cNvPr id="1030" name="Line 6"/>
          <p:cNvSpPr>
            <a:spLocks noChangeShapeType="1"/>
          </p:cNvSpPr>
          <p:nvPr/>
        </p:nvSpPr>
        <p:spPr bwMode="auto">
          <a:xfrm>
            <a:off x="1270000" y="6477000"/>
            <a:ext cx="75692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79" name="Rectangle 7"/>
          <p:cNvSpPr>
            <a:spLocks noGrp="1" noChangeArrowheads="1"/>
          </p:cNvSpPr>
          <p:nvPr>
            <p:ph type="ftr" sz="quarter" idx="3"/>
          </p:nvPr>
        </p:nvSpPr>
        <p:spPr bwMode="auto">
          <a:xfrm>
            <a:off x="685800" y="6096000"/>
            <a:ext cx="41910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b="1">
                <a:solidFill>
                  <a:srgbClr val="969696"/>
                </a:solidFill>
              </a:defRPr>
            </a:lvl1pPr>
          </a:lstStyle>
          <a:p>
            <a:pPr>
              <a:defRPr/>
            </a:pPr>
            <a:endParaRPr lang="en-US"/>
          </a:p>
        </p:txBody>
      </p:sp>
      <p:pic>
        <p:nvPicPr>
          <p:cNvPr id="1032" name="Picture 8" descr="Vertical_RGB_600"/>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6580188" y="5829300"/>
            <a:ext cx="1116012"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3" name="Picture 9" descr="logo_2004"/>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7950200" y="5829300"/>
            <a:ext cx="9652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dk2" tx1="lt1" bg2="dk1"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Lst>
  <p:hf hdr="0" ftr="0" dt="0"/>
  <p:txStyles>
    <p:titleStyle>
      <a:lvl1pPr algn="l" rtl="0" eaLnBrk="1" fontAlgn="base" hangingPunct="1">
        <a:spcBef>
          <a:spcPct val="0"/>
        </a:spcBef>
        <a:spcAft>
          <a:spcPct val="0"/>
        </a:spcAft>
        <a:defRPr sz="3600" b="1">
          <a:solidFill>
            <a:schemeClr val="tx1"/>
          </a:solidFill>
          <a:latin typeface="+mj-lt"/>
          <a:ea typeface="+mj-ea"/>
          <a:cs typeface="+mj-cs"/>
        </a:defRPr>
      </a:lvl1pPr>
      <a:lvl2pPr algn="l" rtl="0" eaLnBrk="1" fontAlgn="base" hangingPunct="1">
        <a:spcBef>
          <a:spcPct val="0"/>
        </a:spcBef>
        <a:spcAft>
          <a:spcPct val="0"/>
        </a:spcAft>
        <a:defRPr sz="3600" b="1">
          <a:solidFill>
            <a:schemeClr val="tx1"/>
          </a:solidFill>
          <a:latin typeface="Arial" charset="0"/>
        </a:defRPr>
      </a:lvl2pPr>
      <a:lvl3pPr algn="l" rtl="0" eaLnBrk="1" fontAlgn="base" hangingPunct="1">
        <a:spcBef>
          <a:spcPct val="0"/>
        </a:spcBef>
        <a:spcAft>
          <a:spcPct val="0"/>
        </a:spcAft>
        <a:defRPr sz="3600" b="1">
          <a:solidFill>
            <a:schemeClr val="tx1"/>
          </a:solidFill>
          <a:latin typeface="Arial" charset="0"/>
        </a:defRPr>
      </a:lvl3pPr>
      <a:lvl4pPr algn="l" rtl="0" eaLnBrk="1" fontAlgn="base" hangingPunct="1">
        <a:spcBef>
          <a:spcPct val="0"/>
        </a:spcBef>
        <a:spcAft>
          <a:spcPct val="0"/>
        </a:spcAft>
        <a:defRPr sz="3600" b="1">
          <a:solidFill>
            <a:schemeClr val="tx1"/>
          </a:solidFill>
          <a:latin typeface="Arial" charset="0"/>
        </a:defRPr>
      </a:lvl4pPr>
      <a:lvl5pPr algn="l" rtl="0" eaLnBrk="1" fontAlgn="base" hangingPunct="1">
        <a:spcBef>
          <a:spcPct val="0"/>
        </a:spcBef>
        <a:spcAft>
          <a:spcPct val="0"/>
        </a:spcAft>
        <a:defRPr sz="3600" b="1">
          <a:solidFill>
            <a:schemeClr val="tx1"/>
          </a:solidFill>
          <a:latin typeface="Arial" charset="0"/>
        </a:defRPr>
      </a:lvl5pPr>
      <a:lvl6pPr marL="457200" algn="l" rtl="0" eaLnBrk="1" fontAlgn="base" hangingPunct="1">
        <a:spcBef>
          <a:spcPct val="0"/>
        </a:spcBef>
        <a:spcAft>
          <a:spcPct val="0"/>
        </a:spcAft>
        <a:defRPr sz="3600" b="1">
          <a:solidFill>
            <a:schemeClr val="tx1"/>
          </a:solidFill>
          <a:latin typeface="Arial" charset="0"/>
        </a:defRPr>
      </a:lvl6pPr>
      <a:lvl7pPr marL="914400" algn="l" rtl="0" eaLnBrk="1" fontAlgn="base" hangingPunct="1">
        <a:spcBef>
          <a:spcPct val="0"/>
        </a:spcBef>
        <a:spcAft>
          <a:spcPct val="0"/>
        </a:spcAft>
        <a:defRPr sz="3600" b="1">
          <a:solidFill>
            <a:schemeClr val="tx1"/>
          </a:solidFill>
          <a:latin typeface="Arial" charset="0"/>
        </a:defRPr>
      </a:lvl7pPr>
      <a:lvl8pPr marL="1371600" algn="l" rtl="0" eaLnBrk="1" fontAlgn="base" hangingPunct="1">
        <a:spcBef>
          <a:spcPct val="0"/>
        </a:spcBef>
        <a:spcAft>
          <a:spcPct val="0"/>
        </a:spcAft>
        <a:defRPr sz="3600" b="1">
          <a:solidFill>
            <a:schemeClr val="tx1"/>
          </a:solidFill>
          <a:latin typeface="Arial" charset="0"/>
        </a:defRPr>
      </a:lvl8pPr>
      <a:lvl9pPr marL="1828800" algn="l" rtl="0" eaLnBrk="1" fontAlgn="base" hangingPunct="1">
        <a:spcBef>
          <a:spcPct val="0"/>
        </a:spcBef>
        <a:spcAft>
          <a:spcPct val="0"/>
        </a:spcAft>
        <a:defRPr sz="3600" b="1">
          <a:solidFill>
            <a:schemeClr val="tx1"/>
          </a:solidFill>
          <a:latin typeface="Arial" charset="0"/>
        </a:defRPr>
      </a:lvl9pPr>
    </p:titleStyle>
    <p:bodyStyle>
      <a:lvl1pPr marL="342900" indent="-342900" algn="l" rtl="0" eaLnBrk="1" fontAlgn="base" hangingPunct="1">
        <a:spcBef>
          <a:spcPct val="20000"/>
        </a:spcBef>
        <a:spcAft>
          <a:spcPct val="20000"/>
        </a:spcAft>
        <a:buClr>
          <a:schemeClr val="hlink"/>
        </a:buClr>
        <a:buFont typeface="Wingdings" pitchFamily="2" charset="2"/>
        <a:buChar char="§"/>
        <a:defRPr sz="2600">
          <a:solidFill>
            <a:schemeClr val="tx1"/>
          </a:solidFill>
          <a:latin typeface="+mn-lt"/>
          <a:ea typeface="+mn-ea"/>
          <a:cs typeface="+mn-cs"/>
        </a:defRPr>
      </a:lvl1pPr>
      <a:lvl2pPr marL="742950" indent="-285750"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3pPr>
      <a:lvl4pPr marL="16002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4pPr>
      <a:lvl5pPr marL="20574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5pPr>
      <a:lvl6pPr marL="25146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6pPr>
      <a:lvl7pPr marL="29718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7pPr>
      <a:lvl8pPr marL="34290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8pPr>
      <a:lvl9pPr marL="38862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 id="2147483702"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sz="quarter"/>
          </p:nvPr>
        </p:nvSpPr>
        <p:spPr>
          <a:xfrm>
            <a:off x="1" y="301625"/>
            <a:ext cx="8839200" cy="2184400"/>
          </a:xfrm>
        </p:spPr>
        <p:txBody>
          <a:bodyPr/>
          <a:lstStyle/>
          <a:p>
            <a:pPr eaLnBrk="1" fontAlgn="auto" hangingPunct="1">
              <a:spcAft>
                <a:spcPts val="0"/>
              </a:spcAft>
              <a:defRPr/>
            </a:pPr>
            <a:r>
              <a:rPr lang="en-US" dirty="0" smtClean="0"/>
              <a:t>Context of Decision Making</a:t>
            </a:r>
          </a:p>
        </p:txBody>
      </p:sp>
      <p:sp>
        <p:nvSpPr>
          <p:cNvPr id="2" name="Slide Number Placeholder 1"/>
          <p:cNvSpPr>
            <a:spLocks noGrp="1"/>
          </p:cNvSpPr>
          <p:nvPr>
            <p:ph type="sldNum" sz="quarter" idx="4294967295"/>
          </p:nvPr>
        </p:nvSpPr>
        <p:spPr>
          <a:xfrm>
            <a:off x="8382000" y="6356350"/>
            <a:ext cx="762000" cy="365125"/>
          </a:xfrm>
        </p:spPr>
        <p:txBody>
          <a:bodyPr/>
          <a:lstStyle/>
          <a:p>
            <a:pPr>
              <a:defRPr/>
            </a:pPr>
            <a:fld id="{C0FA52A9-302B-46F5-B138-2226D4D4D4BB}" type="slidenum">
              <a:rPr lang="en-US"/>
              <a:pPr>
                <a:defRPr/>
              </a:pPr>
              <a:t>1</a:t>
            </a:fld>
            <a:endParaRPr lang="en-US"/>
          </a:p>
        </p:txBody>
      </p:sp>
      <p:sp>
        <p:nvSpPr>
          <p:cNvPr id="16386" name="Text Box 6"/>
          <p:cNvSpPr txBox="1">
            <a:spLocks noChangeArrowheads="1"/>
          </p:cNvSpPr>
          <p:nvPr/>
        </p:nvSpPr>
        <p:spPr bwMode="auto">
          <a:xfrm>
            <a:off x="6645275" y="4179888"/>
            <a:ext cx="2324100" cy="366712"/>
          </a:xfrm>
          <a:prstGeom prst="rect">
            <a:avLst/>
          </a:prstGeom>
          <a:noFill/>
          <a:ln w="9525">
            <a:noFill/>
            <a:miter lim="800000"/>
            <a:headEnd/>
            <a:tailEnd/>
          </a:ln>
        </p:spPr>
        <p:txBody>
          <a:bodyPr>
            <a:spAutoFit/>
          </a:bodyPr>
          <a:lstStyle/>
          <a:p>
            <a:pPr algn="ctr">
              <a:spcBef>
                <a:spcPct val="50000"/>
              </a:spcBef>
            </a:pPr>
            <a:r>
              <a:rPr lang="ru-RU" b="1" i="1">
                <a:cs typeface="Arial" charset="0"/>
              </a:rPr>
              <a:t>Занятие</a:t>
            </a:r>
            <a:r>
              <a:rPr lang="en-US" b="1" i="1">
                <a:cs typeface="Arial" charset="0"/>
              </a:rPr>
              <a:t> B</a:t>
            </a:r>
          </a:p>
        </p:txBody>
      </p:sp>
      <p:sp>
        <p:nvSpPr>
          <p:cNvPr id="15365" name="Rectangle 5"/>
          <p:cNvSpPr>
            <a:spLocks noChangeArrowheads="1"/>
          </p:cNvSpPr>
          <p:nvPr/>
        </p:nvSpPr>
        <p:spPr bwMode="auto">
          <a:xfrm>
            <a:off x="0" y="692150"/>
            <a:ext cx="9144000" cy="2303463"/>
          </a:xfrm>
          <a:prstGeom prst="rect">
            <a:avLst/>
          </a:prstGeom>
          <a:gradFill rotWithShape="1">
            <a:gsLst>
              <a:gs pos="0">
                <a:srgbClr val="3491BA">
                  <a:gamma/>
                  <a:shade val="46275"/>
                  <a:invGamma/>
                </a:srgbClr>
              </a:gs>
              <a:gs pos="100000">
                <a:srgbClr val="3491BA"/>
              </a:gs>
            </a:gsLst>
            <a:lin ang="5400000" scaled="1"/>
          </a:gradFill>
          <a:ln w="9525">
            <a:noFill/>
            <a:miter lim="800000"/>
            <a:headEnd/>
            <a:tailEnd/>
          </a:ln>
          <a:effectLst/>
        </p:spPr>
        <p:txBody>
          <a:bodyPr wrap="none" anchor="ctr"/>
          <a:lstStyle/>
          <a:p>
            <a:pPr algn="ctr">
              <a:defRPr/>
            </a:pPr>
            <a:r>
              <a:rPr lang="ru-RU" sz="4000" b="1" dirty="0">
                <a:effectLst>
                  <a:outerShdw blurRad="38100" dist="38100" dir="2700000" algn="tl">
                    <a:srgbClr val="000000"/>
                  </a:outerShdw>
                </a:effectLst>
              </a:rPr>
              <a:t>Контекст принятия решений</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itle 1"/>
          <p:cNvSpPr>
            <a:spLocks noGrp="1"/>
          </p:cNvSpPr>
          <p:nvPr>
            <p:ph type="title"/>
          </p:nvPr>
        </p:nvSpPr>
        <p:spPr/>
        <p:txBody>
          <a:bodyPr/>
          <a:lstStyle/>
          <a:p>
            <a:pPr algn="ctr" eaLnBrk="1" hangingPunct="1"/>
            <a:r>
              <a:rPr lang="ru-RU" smtClean="0"/>
              <a:t>Цели занятия</a:t>
            </a:r>
            <a:endParaRPr lang="en-US" smtClean="0"/>
          </a:p>
        </p:txBody>
      </p:sp>
      <p:sp>
        <p:nvSpPr>
          <p:cNvPr id="18434" name="Content Placeholder 2"/>
          <p:cNvSpPr>
            <a:spLocks noGrp="1"/>
          </p:cNvSpPr>
          <p:nvPr>
            <p:ph idx="1"/>
          </p:nvPr>
        </p:nvSpPr>
        <p:spPr>
          <a:xfrm>
            <a:off x="755576" y="1340768"/>
            <a:ext cx="7762875" cy="3962400"/>
          </a:xfrm>
        </p:spPr>
        <p:txBody>
          <a:bodyPr/>
          <a:lstStyle/>
          <a:p>
            <a:pPr eaLnBrk="1" hangingPunct="1"/>
            <a:r>
              <a:rPr lang="ru-RU" sz="2800" dirty="0" smtClean="0"/>
              <a:t>Объяснить контекст принятия решений</a:t>
            </a:r>
            <a:endParaRPr lang="en-US" sz="2800" dirty="0" smtClean="0"/>
          </a:p>
          <a:p>
            <a:pPr eaLnBrk="1" hangingPunct="1"/>
            <a:r>
              <a:rPr lang="ru-RU" sz="2800" dirty="0" smtClean="0"/>
              <a:t>Определить концепцию заинтересованных сторон</a:t>
            </a:r>
            <a:endParaRPr lang="en-US" sz="2800" dirty="0" smtClean="0"/>
          </a:p>
          <a:p>
            <a:pPr eaLnBrk="1" hangingPunct="1"/>
            <a:r>
              <a:rPr lang="ru-RU" sz="2800" dirty="0" smtClean="0"/>
              <a:t>Объяснить значение вовлечения заинтересованных сторон в использование данных в рамках цикла принятия решений</a:t>
            </a:r>
            <a:endParaRPr lang="en-US" sz="2800" dirty="0" smtClean="0"/>
          </a:p>
          <a:p>
            <a:pPr eaLnBrk="1" hangingPunct="1"/>
            <a:r>
              <a:rPr lang="ru-RU" sz="2800" dirty="0" smtClean="0"/>
              <a:t>Представить такие методы как анализ и вовлечение заинтересованных сторон</a:t>
            </a:r>
            <a:endParaRPr lang="en-US" sz="2800" dirty="0" smtClean="0"/>
          </a:p>
        </p:txBody>
      </p:sp>
      <p:sp>
        <p:nvSpPr>
          <p:cNvPr id="2" name="Slide Number Placeholder 1"/>
          <p:cNvSpPr>
            <a:spLocks noGrp="1"/>
          </p:cNvSpPr>
          <p:nvPr>
            <p:ph type="sldNum" sz="quarter" idx="10"/>
          </p:nvPr>
        </p:nvSpPr>
        <p:spPr/>
        <p:txBody>
          <a:bodyPr/>
          <a:lstStyle/>
          <a:p>
            <a:pPr>
              <a:defRPr/>
            </a:pPr>
            <a:fld id="{A24B0E8D-2F8A-4064-8A0F-44EEB66429FE}" type="slidenum">
              <a:rPr lang="en-US"/>
              <a:pPr>
                <a:defRPr/>
              </a:pPr>
              <a:t>2</a:t>
            </a:fld>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itle 2"/>
          <p:cNvSpPr>
            <a:spLocks noGrp="1"/>
          </p:cNvSpPr>
          <p:nvPr>
            <p:ph type="title"/>
          </p:nvPr>
        </p:nvSpPr>
        <p:spPr/>
        <p:txBody>
          <a:bodyPr/>
          <a:lstStyle/>
          <a:p>
            <a:pPr algn="ctr" eaLnBrk="1" hangingPunct="1"/>
            <a:r>
              <a:rPr lang="ru-RU" smtClean="0"/>
              <a:t>Обзор занятия</a:t>
            </a:r>
            <a:endParaRPr lang="en-US" smtClean="0"/>
          </a:p>
        </p:txBody>
      </p:sp>
      <p:sp>
        <p:nvSpPr>
          <p:cNvPr id="20482" name="Content Placeholder 1"/>
          <p:cNvSpPr>
            <a:spLocks noGrp="1"/>
          </p:cNvSpPr>
          <p:nvPr>
            <p:ph idx="1"/>
          </p:nvPr>
        </p:nvSpPr>
        <p:spPr/>
        <p:txBody>
          <a:bodyPr/>
          <a:lstStyle/>
          <a:p>
            <a:pPr eaLnBrk="1" hangingPunct="1"/>
            <a:r>
              <a:rPr lang="ru-RU" sz="2800" smtClean="0"/>
              <a:t>Контекст принятия решений</a:t>
            </a:r>
            <a:endParaRPr lang="en-US" sz="2800" smtClean="0"/>
          </a:p>
          <a:p>
            <a:pPr lvl="1" eaLnBrk="1" hangingPunct="1"/>
            <a:r>
              <a:rPr lang="ru-RU" smtClean="0"/>
              <a:t>Заинтересованные стороны</a:t>
            </a:r>
            <a:endParaRPr lang="en-US" smtClean="0"/>
          </a:p>
          <a:p>
            <a:pPr lvl="1" eaLnBrk="1" hangingPunct="1"/>
            <a:r>
              <a:rPr lang="ru-RU" smtClean="0"/>
              <a:t>Решения</a:t>
            </a:r>
            <a:endParaRPr lang="en-US" smtClean="0"/>
          </a:p>
          <a:p>
            <a:pPr lvl="1" eaLnBrk="1" hangingPunct="1"/>
            <a:r>
              <a:rPr lang="ru-RU" smtClean="0"/>
              <a:t>Данные</a:t>
            </a:r>
            <a:endParaRPr lang="en-US" smtClean="0"/>
          </a:p>
          <a:p>
            <a:pPr eaLnBrk="1" hangingPunct="1"/>
            <a:r>
              <a:rPr lang="ru-RU" sz="2800" smtClean="0"/>
              <a:t>Работа в малых группах (задание 1)</a:t>
            </a:r>
            <a:r>
              <a:rPr lang="en-US" sz="2800" smtClean="0"/>
              <a:t>: </a:t>
            </a:r>
            <a:r>
              <a:rPr lang="ru-RU" sz="2800" smtClean="0"/>
              <a:t>анализ и вовлечение заинтересованных сторон</a:t>
            </a:r>
            <a:endParaRPr lang="en-US" sz="2800" smtClean="0"/>
          </a:p>
        </p:txBody>
      </p:sp>
      <p:sp>
        <p:nvSpPr>
          <p:cNvPr id="2" name="Slide Number Placeholder 1"/>
          <p:cNvSpPr>
            <a:spLocks noGrp="1"/>
          </p:cNvSpPr>
          <p:nvPr>
            <p:ph type="sldNum" sz="quarter" idx="10"/>
          </p:nvPr>
        </p:nvSpPr>
        <p:spPr/>
        <p:txBody>
          <a:bodyPr/>
          <a:lstStyle/>
          <a:p>
            <a:pPr>
              <a:defRPr/>
            </a:pPr>
            <a:fld id="{3F8C6281-0A71-45F9-98DD-EEFEA006AC68}" type="slidenum">
              <a:rPr lang="en-US"/>
              <a:pPr>
                <a:defRPr/>
              </a:pPr>
              <a:t>3</a:t>
            </a:fld>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4"/>
          <p:cNvSpPr>
            <a:spLocks noGrp="1" noChangeArrowheads="1"/>
          </p:cNvSpPr>
          <p:nvPr>
            <p:ph type="title"/>
          </p:nvPr>
        </p:nvSpPr>
        <p:spPr/>
        <p:txBody>
          <a:bodyPr/>
          <a:lstStyle/>
          <a:p>
            <a:pPr algn="ctr" eaLnBrk="1" hangingPunct="1"/>
            <a:r>
              <a:rPr lang="ru-RU" smtClean="0"/>
              <a:t>Групповое участие</a:t>
            </a:r>
            <a:endParaRPr lang="en-US" smtClean="0"/>
          </a:p>
        </p:txBody>
      </p:sp>
      <p:sp>
        <p:nvSpPr>
          <p:cNvPr id="22530" name="Content Placeholder 1"/>
          <p:cNvSpPr>
            <a:spLocks noGrp="1"/>
          </p:cNvSpPr>
          <p:nvPr>
            <p:ph idx="1"/>
          </p:nvPr>
        </p:nvSpPr>
        <p:spPr>
          <a:xfrm>
            <a:off x="457200" y="2362200"/>
            <a:ext cx="8229600" cy="4389438"/>
          </a:xfrm>
        </p:spPr>
        <p:txBody>
          <a:bodyPr/>
          <a:lstStyle/>
          <a:p>
            <a:pPr marL="0" indent="0" algn="ctr" eaLnBrk="1" hangingPunct="1">
              <a:buFont typeface="Wingdings" pitchFamily="2" charset="2"/>
              <a:buNone/>
            </a:pPr>
            <a:r>
              <a:rPr lang="ru-RU" sz="3400" b="1" dirty="0" smtClean="0"/>
              <a:t>Как нам убедиться в том, что информация используется для постановки диагнозов и </a:t>
            </a:r>
            <a:r>
              <a:rPr lang="uk-UA" sz="3400" b="1" dirty="0" smtClean="0"/>
              <a:t>обоснования </a:t>
            </a:r>
            <a:r>
              <a:rPr lang="ru-RU" sz="3400" b="1" dirty="0" smtClean="0"/>
              <a:t>решений</a:t>
            </a:r>
            <a:r>
              <a:rPr lang="en-US" sz="3400" b="1" dirty="0" smtClean="0"/>
              <a:t>?</a:t>
            </a:r>
          </a:p>
          <a:p>
            <a:pPr marL="0" indent="0" eaLnBrk="1" hangingPunct="1"/>
            <a:endParaRPr lang="en-US" dirty="0" smtClean="0"/>
          </a:p>
        </p:txBody>
      </p:sp>
      <p:sp>
        <p:nvSpPr>
          <p:cNvPr id="3" name="Slide Number Placeholder 2"/>
          <p:cNvSpPr>
            <a:spLocks noGrp="1"/>
          </p:cNvSpPr>
          <p:nvPr>
            <p:ph type="sldNum" sz="quarter" idx="10"/>
          </p:nvPr>
        </p:nvSpPr>
        <p:spPr/>
        <p:txBody>
          <a:bodyPr/>
          <a:lstStyle/>
          <a:p>
            <a:pPr>
              <a:defRPr/>
            </a:pPr>
            <a:fld id="{5CF40E7C-95AF-4E0E-844F-E52DF89E4D2E}" type="slidenum">
              <a:rPr lang="en-US"/>
              <a:pPr>
                <a:defRPr/>
              </a:pPr>
              <a:t>4</a:t>
            </a:fld>
            <a:endParaRPr 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8"/>
          <p:cNvSpPr>
            <a:spLocks noChangeArrowheads="1"/>
          </p:cNvSpPr>
          <p:nvPr/>
        </p:nvSpPr>
        <p:spPr bwMode="auto">
          <a:xfrm>
            <a:off x="687388" y="188640"/>
            <a:ext cx="7769225" cy="1143000"/>
          </a:xfrm>
          <a:prstGeom prst="rect">
            <a:avLst/>
          </a:prstGeom>
          <a:noFill/>
          <a:ln w="9525">
            <a:noFill/>
            <a:miter lim="800000"/>
            <a:headEnd/>
            <a:tailEnd/>
          </a:ln>
        </p:spPr>
        <p:txBody>
          <a:bodyPr anchor="ctr"/>
          <a:lstStyle/>
          <a:p>
            <a:pPr algn="ctr"/>
            <a:r>
              <a:rPr lang="ru-RU" sz="3600" b="1" dirty="0">
                <a:latin typeface="Constantia" pitchFamily="18" charset="0"/>
              </a:rPr>
              <a:t>Процесс принятия решений</a:t>
            </a:r>
            <a:endParaRPr lang="en-US" sz="3600" b="1" dirty="0">
              <a:latin typeface="Constantia" pitchFamily="18" charset="0"/>
            </a:endParaRPr>
          </a:p>
        </p:txBody>
      </p:sp>
      <p:sp>
        <p:nvSpPr>
          <p:cNvPr id="2" name="Slide Number Placeholder 1"/>
          <p:cNvSpPr>
            <a:spLocks noGrp="1"/>
          </p:cNvSpPr>
          <p:nvPr>
            <p:ph type="sldNum" sz="quarter" idx="10"/>
          </p:nvPr>
        </p:nvSpPr>
        <p:spPr/>
        <p:txBody>
          <a:bodyPr/>
          <a:lstStyle/>
          <a:p>
            <a:pPr>
              <a:defRPr/>
            </a:pPr>
            <a:fld id="{8C30A6E8-D667-44A8-9731-4CBA9A63CD69}" type="slidenum">
              <a:rPr lang="en-US"/>
              <a:pPr>
                <a:defRPr/>
              </a:pPr>
              <a:t>5</a:t>
            </a:fld>
            <a:endParaRPr lang="en-US"/>
          </a:p>
        </p:txBody>
      </p:sp>
      <p:pic>
        <p:nvPicPr>
          <p:cNvPr id="24579" name="Picture 4"/>
          <p:cNvPicPr>
            <a:picLocks noChangeAspect="1" noChangeArrowheads="1"/>
          </p:cNvPicPr>
          <p:nvPr/>
        </p:nvPicPr>
        <p:blipFill>
          <a:blip r:embed="rId3" cstate="print"/>
          <a:srcRect/>
          <a:stretch>
            <a:fillRect/>
          </a:stretch>
        </p:blipFill>
        <p:spPr bwMode="auto">
          <a:xfrm>
            <a:off x="755576" y="980728"/>
            <a:ext cx="7239000" cy="5218113"/>
          </a:xfrm>
          <a:prstGeom prst="rect">
            <a:avLst/>
          </a:prstGeom>
          <a:noFill/>
          <a:ln w="9525">
            <a:noFill/>
            <a:miter lim="800000"/>
            <a:headEnd/>
            <a:tailEnd/>
          </a:ln>
        </p:spPr>
      </p:pic>
      <p:sp>
        <p:nvSpPr>
          <p:cNvPr id="11" name="TextBox 10"/>
          <p:cNvSpPr txBox="1">
            <a:spLocks noChangeArrowheads="1"/>
          </p:cNvSpPr>
          <p:nvPr/>
        </p:nvSpPr>
        <p:spPr bwMode="auto">
          <a:xfrm>
            <a:off x="4716016" y="4343201"/>
            <a:ext cx="1676400" cy="1152525"/>
          </a:xfrm>
          <a:prstGeom prst="rect">
            <a:avLst/>
          </a:prstGeom>
          <a:solidFill>
            <a:srgbClr val="FFC000"/>
          </a:solidFill>
          <a:ln w="9525">
            <a:noFill/>
            <a:miter lim="800000"/>
            <a:headEnd/>
            <a:tailEnd/>
          </a:ln>
        </p:spPr>
        <p:txBody>
          <a:bodyPr lIns="54000" tIns="10800" rIns="54000" bIns="10800"/>
          <a:lstStyle/>
          <a:p>
            <a:r>
              <a:rPr lang="ru-RU" sz="2400" dirty="0">
                <a:solidFill>
                  <a:srgbClr val="021510"/>
                </a:solidFill>
                <a:cs typeface="Arial" charset="0"/>
              </a:rPr>
              <a:t>Процесс принятия решений</a:t>
            </a:r>
            <a:endParaRPr lang="en-US" sz="2400" dirty="0">
              <a:solidFill>
                <a:srgbClr val="021510"/>
              </a:solidFill>
              <a:cs typeface="Arial" charset="0"/>
            </a:endParaRPr>
          </a:p>
          <a:p>
            <a:r>
              <a:rPr lang="en-US" sz="2400" dirty="0">
                <a:solidFill>
                  <a:srgbClr val="021510"/>
                </a:solidFill>
                <a:cs typeface="Arial" charset="0"/>
              </a:rPr>
              <a:t>           </a:t>
            </a:r>
          </a:p>
        </p:txBody>
      </p:sp>
      <p:sp>
        <p:nvSpPr>
          <p:cNvPr id="24585" name="Rectangle 9"/>
          <p:cNvSpPr>
            <a:spLocks noChangeArrowheads="1"/>
          </p:cNvSpPr>
          <p:nvPr/>
        </p:nvSpPr>
        <p:spPr bwMode="auto">
          <a:xfrm>
            <a:off x="2869251" y="4005064"/>
            <a:ext cx="914400" cy="914400"/>
          </a:xfrm>
          <a:prstGeom prst="rect">
            <a:avLst/>
          </a:prstGeom>
          <a:solidFill>
            <a:srgbClr val="66FFFF"/>
          </a:solidFill>
          <a:ln w="9525">
            <a:noFill/>
            <a:miter lim="800000"/>
            <a:headEnd/>
            <a:tailEnd/>
          </a:ln>
          <a:effectLst/>
        </p:spPr>
        <p:txBody>
          <a:bodyPr wrap="none" anchor="ctr"/>
          <a:lstStyle/>
          <a:p>
            <a:pPr algn="ctr"/>
            <a:r>
              <a:rPr lang="ru-RU" sz="2400" dirty="0">
                <a:solidFill>
                  <a:srgbClr val="021510"/>
                </a:solidFill>
                <a:cs typeface="Arial" charset="0"/>
              </a:rPr>
              <a:t>Данные</a:t>
            </a:r>
          </a:p>
        </p:txBody>
      </p:sp>
      <p:sp>
        <p:nvSpPr>
          <p:cNvPr id="24586" name="Rectangle 10"/>
          <p:cNvSpPr>
            <a:spLocks noChangeArrowheads="1"/>
          </p:cNvSpPr>
          <p:nvPr/>
        </p:nvSpPr>
        <p:spPr bwMode="auto">
          <a:xfrm>
            <a:off x="3671887" y="2204864"/>
            <a:ext cx="1800225" cy="914400"/>
          </a:xfrm>
          <a:prstGeom prst="rect">
            <a:avLst/>
          </a:prstGeom>
          <a:solidFill>
            <a:srgbClr val="FFFF66"/>
          </a:solidFill>
          <a:ln w="9525">
            <a:noFill/>
            <a:miter lim="800000"/>
            <a:headEnd/>
            <a:tailEnd/>
          </a:ln>
          <a:effectLst/>
        </p:spPr>
        <p:txBody>
          <a:bodyPr wrap="none" anchor="ctr"/>
          <a:lstStyle/>
          <a:p>
            <a:pPr algn="ctr"/>
            <a:r>
              <a:rPr lang="ru-RU" sz="2400" dirty="0">
                <a:solidFill>
                  <a:srgbClr val="021510"/>
                </a:solidFill>
                <a:cs typeface="Arial" charset="0"/>
              </a:rPr>
              <a:t>Заинтересован-</a:t>
            </a:r>
          </a:p>
          <a:p>
            <a:pPr algn="ctr"/>
            <a:r>
              <a:rPr lang="ru-RU" sz="2400" dirty="0">
                <a:solidFill>
                  <a:srgbClr val="021510"/>
                </a:solidFill>
                <a:cs typeface="Arial" charset="0"/>
              </a:rPr>
              <a:t>ные стороны</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2"/>
          <p:cNvSpPr>
            <a:spLocks noGrp="1" noChangeArrowheads="1"/>
          </p:cNvSpPr>
          <p:nvPr>
            <p:ph type="title"/>
          </p:nvPr>
        </p:nvSpPr>
        <p:spPr>
          <a:xfrm>
            <a:off x="467544" y="19355"/>
            <a:ext cx="8219256" cy="1512168"/>
          </a:xfrm>
        </p:spPr>
        <p:txBody>
          <a:bodyPr/>
          <a:lstStyle/>
          <a:p>
            <a:pPr algn="ctr" eaLnBrk="1" hangingPunct="1"/>
            <a:r>
              <a:rPr lang="ru-RU" dirty="0" smtClean="0"/>
              <a:t>Что значит заинтересованная сторона</a:t>
            </a:r>
            <a:r>
              <a:rPr lang="en-US" dirty="0" smtClean="0"/>
              <a:t>?</a:t>
            </a:r>
          </a:p>
        </p:txBody>
      </p:sp>
      <p:sp>
        <p:nvSpPr>
          <p:cNvPr id="27651" name="Rectangle 3"/>
          <p:cNvSpPr>
            <a:spLocks noGrp="1" noChangeArrowheads="1"/>
          </p:cNvSpPr>
          <p:nvPr>
            <p:ph idx="1"/>
          </p:nvPr>
        </p:nvSpPr>
        <p:spPr>
          <a:xfrm>
            <a:off x="827584" y="1268760"/>
            <a:ext cx="7475538" cy="4724400"/>
          </a:xfrm>
        </p:spPr>
        <p:txBody>
          <a:bodyPr/>
          <a:lstStyle/>
          <a:p>
            <a:pPr eaLnBrk="1" hangingPunct="1">
              <a:spcBef>
                <a:spcPct val="0"/>
              </a:spcBef>
              <a:buFont typeface="Wingdings" pitchFamily="2" charset="2"/>
              <a:buNone/>
            </a:pPr>
            <a:r>
              <a:rPr lang="en-US" dirty="0" smtClean="0"/>
              <a:t>	</a:t>
            </a:r>
            <a:r>
              <a:rPr lang="ru-RU" sz="2000" dirty="0" smtClean="0"/>
              <a:t>Любой человек, группа или организация, конкретно заинтересованная стратегическим курсом или программой</a:t>
            </a:r>
            <a:endParaRPr lang="en-US" sz="2000" dirty="0" smtClean="0"/>
          </a:p>
          <a:p>
            <a:pPr lvl="1" eaLnBrk="1" hangingPunct="1">
              <a:spcBef>
                <a:spcPct val="0"/>
              </a:spcBef>
            </a:pPr>
            <a:r>
              <a:rPr lang="ru-RU" sz="2000" dirty="0" smtClean="0"/>
              <a:t>Правительственные структуры</a:t>
            </a:r>
            <a:endParaRPr lang="en-US" sz="2000" dirty="0" smtClean="0"/>
          </a:p>
          <a:p>
            <a:pPr lvl="1" eaLnBrk="1" hangingPunct="1">
              <a:spcBef>
                <a:spcPct val="0"/>
              </a:spcBef>
            </a:pPr>
            <a:r>
              <a:rPr lang="ru-RU" sz="2000" dirty="0" smtClean="0"/>
              <a:t>Получатели услуг</a:t>
            </a:r>
            <a:endParaRPr lang="en-US" sz="2000" dirty="0" smtClean="0"/>
          </a:p>
          <a:p>
            <a:pPr lvl="1" eaLnBrk="1" hangingPunct="1">
              <a:spcBef>
                <a:spcPct val="0"/>
              </a:spcBef>
            </a:pPr>
            <a:r>
              <a:rPr lang="ru-RU" sz="2000" dirty="0" smtClean="0"/>
              <a:t>Разработчики политики (стратег. курса)</a:t>
            </a:r>
            <a:endParaRPr lang="en-US" sz="2000" dirty="0" smtClean="0"/>
          </a:p>
          <a:p>
            <a:pPr lvl="1" eaLnBrk="1" hangingPunct="1">
              <a:spcBef>
                <a:spcPct val="0"/>
              </a:spcBef>
            </a:pPr>
            <a:r>
              <a:rPr lang="ru-RU" sz="2000" dirty="0" smtClean="0"/>
              <a:t>Финансирующие организации</a:t>
            </a:r>
            <a:endParaRPr lang="en-US" sz="2000" dirty="0" smtClean="0"/>
          </a:p>
          <a:p>
            <a:pPr lvl="1" eaLnBrk="1" hangingPunct="1">
              <a:spcBef>
                <a:spcPct val="0"/>
              </a:spcBef>
            </a:pPr>
            <a:r>
              <a:rPr lang="ru-RU" sz="2000" dirty="0" smtClean="0"/>
              <a:t>Лица, предоставляющие услуги</a:t>
            </a:r>
            <a:r>
              <a:rPr lang="en-US" sz="2000" dirty="0" smtClean="0"/>
              <a:t> / </a:t>
            </a:r>
            <a:r>
              <a:rPr lang="ru-RU" sz="2000" dirty="0" smtClean="0"/>
              <a:t>реализующие программу</a:t>
            </a:r>
            <a:endParaRPr lang="en-US" sz="2000" dirty="0" smtClean="0"/>
          </a:p>
          <a:p>
            <a:pPr lvl="1" eaLnBrk="1" hangingPunct="1">
              <a:spcBef>
                <a:spcPct val="0"/>
              </a:spcBef>
            </a:pPr>
            <a:r>
              <a:rPr lang="ru-RU" sz="2000" dirty="0" smtClean="0"/>
              <a:t>Гражданское общество</a:t>
            </a:r>
            <a:endParaRPr lang="en-US" sz="2000" dirty="0" smtClean="0"/>
          </a:p>
          <a:p>
            <a:pPr lvl="1" eaLnBrk="1" hangingPunct="1">
              <a:spcBef>
                <a:spcPct val="0"/>
              </a:spcBef>
            </a:pPr>
            <a:r>
              <a:rPr lang="ru-RU" sz="2000" dirty="0" smtClean="0"/>
              <a:t>Научные работники / исследователи</a:t>
            </a:r>
            <a:endParaRPr lang="en-US" sz="2000" dirty="0" smtClean="0"/>
          </a:p>
          <a:p>
            <a:pPr lvl="1" eaLnBrk="1" hangingPunct="1">
              <a:spcBef>
                <a:spcPct val="0"/>
              </a:spcBef>
            </a:pPr>
            <a:r>
              <a:rPr lang="ru-RU" sz="2000" dirty="0" smtClean="0"/>
              <a:t>Специалисты по </a:t>
            </a:r>
            <a:r>
              <a:rPr lang="ru-RU" sz="2000" dirty="0" err="1" smtClean="0"/>
              <a:t>МиО</a:t>
            </a:r>
            <a:endParaRPr lang="en-US" sz="2000" dirty="0" smtClean="0"/>
          </a:p>
          <a:p>
            <a:pPr eaLnBrk="1" hangingPunct="1">
              <a:lnSpc>
                <a:spcPct val="90000"/>
              </a:lnSpc>
              <a:spcBef>
                <a:spcPct val="0"/>
              </a:spcBef>
              <a:buFont typeface="Wingdings" pitchFamily="2" charset="2"/>
              <a:buNone/>
            </a:pPr>
            <a:endParaRPr lang="en-US" sz="2800" dirty="0" smtClean="0"/>
          </a:p>
        </p:txBody>
      </p:sp>
      <p:sp>
        <p:nvSpPr>
          <p:cNvPr id="2" name="Slide Number Placeholder 1"/>
          <p:cNvSpPr>
            <a:spLocks noGrp="1"/>
          </p:cNvSpPr>
          <p:nvPr>
            <p:ph type="sldNum" sz="quarter" idx="10"/>
          </p:nvPr>
        </p:nvSpPr>
        <p:spPr/>
        <p:txBody>
          <a:bodyPr/>
          <a:lstStyle/>
          <a:p>
            <a:pPr>
              <a:defRPr/>
            </a:pPr>
            <a:fld id="{F609C652-9FB8-466E-9DBB-D775E22FDD90}" type="slidenum">
              <a:rPr lang="en-US"/>
              <a:pPr>
                <a:defRPr/>
              </a:pPr>
              <a:t>6</a:t>
            </a:fld>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mph" presetSubtype="1" nodeType="clickEffect">
                                  <p:stCondLst>
                                    <p:cond delay="0"/>
                                  </p:stCondLst>
                                  <p:childTnLst>
                                    <p:set>
                                      <p:cBhvr override="childStyle">
                                        <p:cTn id="6" dur="indefinite"/>
                                        <p:tgtEl>
                                          <p:spTgt spid="27651">
                                            <p:txEl>
                                              <p:pRg st="7" end="7"/>
                                            </p:txEl>
                                          </p:spTgt>
                                        </p:tgtEl>
                                        <p:attrNameLst>
                                          <p:attrName>style.color</p:attrName>
                                        </p:attrNameLst>
                                      </p:cBhvr>
                                      <p:to>
                                        <p:clrVal>
                                          <a:srgbClr val="EAEA4A"/>
                                        </p:clrVal>
                                      </p:to>
                                    </p:set>
                                  </p:childTnLst>
                                </p:cTn>
                              </p:par>
                              <p:par>
                                <p:cTn id="7" presetID="3" presetClass="emph" presetSubtype="1" nodeType="withEffect">
                                  <p:stCondLst>
                                    <p:cond delay="0"/>
                                  </p:stCondLst>
                                  <p:childTnLst>
                                    <p:set>
                                      <p:cBhvr override="childStyle">
                                        <p:cTn id="8" dur="indefinite"/>
                                        <p:tgtEl>
                                          <p:spTgt spid="27651">
                                            <p:txEl>
                                              <p:pRg st="8" end="8"/>
                                            </p:txEl>
                                          </p:spTgt>
                                        </p:tgtEl>
                                        <p:attrNameLst>
                                          <p:attrName>style.color</p:attrName>
                                        </p:attrNameLst>
                                      </p:cBhvr>
                                      <p:to>
                                        <p:clrVal>
                                          <a:srgbClr val="EAEA4A"/>
                                        </p:clrVal>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2"/>
          <p:cNvSpPr>
            <a:spLocks noGrp="1" noChangeArrowheads="1"/>
          </p:cNvSpPr>
          <p:nvPr>
            <p:ph type="title"/>
          </p:nvPr>
        </p:nvSpPr>
        <p:spPr>
          <a:xfrm>
            <a:off x="457200" y="0"/>
            <a:ext cx="8229600" cy="1417638"/>
          </a:xfrm>
        </p:spPr>
        <p:txBody>
          <a:bodyPr/>
          <a:lstStyle/>
          <a:p>
            <a:pPr algn="ctr" eaLnBrk="1" hangingPunct="1"/>
            <a:r>
              <a:rPr lang="ru-RU" smtClean="0"/>
              <a:t>Заинтересованные стороны</a:t>
            </a:r>
            <a:endParaRPr lang="en-US" smtClean="0"/>
          </a:p>
        </p:txBody>
      </p:sp>
      <p:sp>
        <p:nvSpPr>
          <p:cNvPr id="2" name="Slide Number Placeholder 1"/>
          <p:cNvSpPr>
            <a:spLocks noGrp="1"/>
          </p:cNvSpPr>
          <p:nvPr>
            <p:ph type="sldNum" sz="quarter" idx="10"/>
          </p:nvPr>
        </p:nvSpPr>
        <p:spPr/>
        <p:txBody>
          <a:bodyPr/>
          <a:lstStyle/>
          <a:p>
            <a:pPr>
              <a:defRPr/>
            </a:pPr>
            <a:fld id="{E077160F-CE3D-4168-8C4A-280C973007D8}" type="slidenum">
              <a:rPr lang="en-US"/>
              <a:pPr>
                <a:defRPr/>
              </a:pPr>
              <a:t>7</a:t>
            </a:fld>
            <a:endParaRPr lang="en-US"/>
          </a:p>
        </p:txBody>
      </p:sp>
      <p:sp>
        <p:nvSpPr>
          <p:cNvPr id="29699" name="Rectangle 3"/>
          <p:cNvSpPr>
            <a:spLocks noChangeArrowheads="1"/>
          </p:cNvSpPr>
          <p:nvPr/>
        </p:nvSpPr>
        <p:spPr bwMode="auto">
          <a:xfrm>
            <a:off x="927100" y="1676400"/>
            <a:ext cx="6783388" cy="3851275"/>
          </a:xfrm>
          <a:prstGeom prst="rect">
            <a:avLst/>
          </a:prstGeom>
          <a:noFill/>
          <a:ln w="9525">
            <a:noFill/>
            <a:miter lim="800000"/>
            <a:headEnd/>
            <a:tailEnd/>
          </a:ln>
        </p:spPr>
        <p:txBody>
          <a:bodyPr/>
          <a:lstStyle/>
          <a:p>
            <a:pPr marL="742950" lvl="1" indent="-285750">
              <a:spcBef>
                <a:spcPct val="20000"/>
              </a:spcBef>
              <a:spcAft>
                <a:spcPct val="20000"/>
              </a:spcAft>
              <a:buClr>
                <a:srgbClr val="C0C0C0"/>
              </a:buClr>
              <a:buFont typeface="Wingdings" pitchFamily="2" charset="2"/>
              <a:buChar char="§"/>
            </a:pPr>
            <a:r>
              <a:rPr lang="ru-RU" sz="2800">
                <a:latin typeface="Constantia" pitchFamily="18" charset="0"/>
              </a:rPr>
              <a:t>Неправительственные организации</a:t>
            </a:r>
            <a:r>
              <a:rPr lang="en-US" sz="2800">
                <a:latin typeface="Constantia" pitchFamily="18" charset="0"/>
              </a:rPr>
              <a:t> </a:t>
            </a:r>
          </a:p>
          <a:p>
            <a:pPr marL="742950" lvl="1" indent="-285750">
              <a:spcBef>
                <a:spcPct val="20000"/>
              </a:spcBef>
              <a:spcAft>
                <a:spcPct val="20000"/>
              </a:spcAft>
              <a:buClr>
                <a:srgbClr val="C0C0C0"/>
              </a:buClr>
              <a:buFont typeface="Wingdings" pitchFamily="2" charset="2"/>
              <a:buChar char="§"/>
            </a:pPr>
            <a:r>
              <a:rPr lang="ru-RU" sz="2800">
                <a:latin typeface="Constantia" pitchFamily="18" charset="0"/>
              </a:rPr>
              <a:t>Профессиональные ассоциации</a:t>
            </a:r>
            <a:endParaRPr lang="en-US" sz="2800">
              <a:latin typeface="Constantia" pitchFamily="18" charset="0"/>
            </a:endParaRPr>
          </a:p>
          <a:p>
            <a:pPr marL="742950" lvl="1" indent="-285750">
              <a:spcBef>
                <a:spcPct val="20000"/>
              </a:spcBef>
              <a:spcAft>
                <a:spcPct val="20000"/>
              </a:spcAft>
              <a:buClr>
                <a:srgbClr val="C0C0C0"/>
              </a:buClr>
              <a:buFont typeface="Wingdings" pitchFamily="2" charset="2"/>
              <a:buChar char="§"/>
            </a:pPr>
            <a:r>
              <a:rPr lang="ru-RU" sz="2800">
                <a:latin typeface="Constantia" pitchFamily="18" charset="0"/>
              </a:rPr>
              <a:t>Религиозные деятели</a:t>
            </a:r>
            <a:endParaRPr lang="en-US" sz="2800">
              <a:latin typeface="Constantia" pitchFamily="18" charset="0"/>
            </a:endParaRPr>
          </a:p>
          <a:p>
            <a:pPr marL="742950" lvl="1" indent="-285750">
              <a:spcBef>
                <a:spcPct val="20000"/>
              </a:spcBef>
              <a:spcAft>
                <a:spcPct val="20000"/>
              </a:spcAft>
              <a:buClr>
                <a:srgbClr val="C0C0C0"/>
              </a:buClr>
              <a:buFont typeface="Wingdings" pitchFamily="2" charset="2"/>
              <a:buChar char="§"/>
            </a:pPr>
            <a:r>
              <a:rPr lang="ru-RU" sz="2800">
                <a:latin typeface="Constantia" pitchFamily="18" charset="0"/>
              </a:rPr>
              <a:t>Журналисты / СМИ</a:t>
            </a:r>
            <a:endParaRPr lang="en-US" sz="2800">
              <a:latin typeface="Constantia" pitchFamily="18" charset="0"/>
            </a:endParaRPr>
          </a:p>
          <a:p>
            <a:pPr marL="742950" lvl="1" indent="-285750">
              <a:spcBef>
                <a:spcPct val="20000"/>
              </a:spcBef>
              <a:spcAft>
                <a:spcPct val="20000"/>
              </a:spcAft>
              <a:buClr>
                <a:srgbClr val="C0C0C0"/>
              </a:buClr>
              <a:buFont typeface="Wingdings" pitchFamily="2" charset="2"/>
              <a:buChar char="§"/>
            </a:pPr>
            <a:r>
              <a:rPr lang="ru-RU" sz="2800">
                <a:latin typeface="Constantia" pitchFamily="18" charset="0"/>
              </a:rPr>
              <a:t>Частный сектор / бизнес</a:t>
            </a:r>
            <a:endParaRPr lang="en-US" sz="2800">
              <a:latin typeface="Constantia" pitchFamily="18" charset="0"/>
            </a:endParaRPr>
          </a:p>
          <a:p>
            <a:pPr marL="742950" lvl="1" indent="-285750">
              <a:spcBef>
                <a:spcPct val="20000"/>
              </a:spcBef>
              <a:spcAft>
                <a:spcPct val="20000"/>
              </a:spcAft>
              <a:buClr>
                <a:srgbClr val="C0C0C0"/>
              </a:buClr>
              <a:buFont typeface="Wingdings" pitchFamily="2" charset="2"/>
              <a:buChar char="§"/>
            </a:pPr>
            <a:endParaRPr lang="en-US" sz="2200">
              <a:latin typeface="Constantia"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969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9699">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9699">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9699">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2969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itle 2"/>
          <p:cNvSpPr>
            <a:spLocks noGrp="1"/>
          </p:cNvSpPr>
          <p:nvPr>
            <p:ph type="title"/>
          </p:nvPr>
        </p:nvSpPr>
        <p:spPr>
          <a:xfrm>
            <a:off x="611560" y="0"/>
            <a:ext cx="8035553" cy="1152798"/>
          </a:xfrm>
        </p:spPr>
        <p:txBody>
          <a:bodyPr/>
          <a:lstStyle/>
          <a:p>
            <a:pPr algn="ctr" eaLnBrk="1" hangingPunct="1"/>
            <a:r>
              <a:rPr lang="ru-RU" dirty="0" smtClean="0"/>
              <a:t>«Производители» данных / пользователи данных</a:t>
            </a:r>
            <a:endParaRPr lang="en-US" dirty="0" smtClean="0"/>
          </a:p>
        </p:txBody>
      </p:sp>
      <p:sp>
        <p:nvSpPr>
          <p:cNvPr id="30722" name="Content Placeholder 3"/>
          <p:cNvSpPr>
            <a:spLocks noGrp="1"/>
          </p:cNvSpPr>
          <p:nvPr>
            <p:ph idx="1"/>
          </p:nvPr>
        </p:nvSpPr>
        <p:spPr>
          <a:xfrm>
            <a:off x="683568" y="1340768"/>
            <a:ext cx="7926388" cy="4337050"/>
          </a:xfrm>
        </p:spPr>
        <p:txBody>
          <a:bodyPr/>
          <a:lstStyle/>
          <a:p>
            <a:pPr eaLnBrk="1" hangingPunct="1">
              <a:lnSpc>
                <a:spcPct val="80000"/>
              </a:lnSpc>
              <a:buFont typeface="Wingdings" pitchFamily="2" charset="2"/>
              <a:buNone/>
            </a:pPr>
            <a:r>
              <a:rPr lang="ru-RU" sz="2000" dirty="0" smtClean="0"/>
              <a:t>Производители данных полагают, что те, кто принимает решения</a:t>
            </a:r>
            <a:r>
              <a:rPr lang="en-US" sz="2000" dirty="0" smtClean="0"/>
              <a:t>:</a:t>
            </a:r>
          </a:p>
          <a:p>
            <a:pPr eaLnBrk="1" hangingPunct="1">
              <a:lnSpc>
                <a:spcPct val="80000"/>
              </a:lnSpc>
              <a:buFont typeface="Arial" charset="0"/>
              <a:buChar char="•"/>
            </a:pPr>
            <a:r>
              <a:rPr lang="ru-RU" sz="2000" dirty="0" smtClean="0"/>
              <a:t>«Политическое» значение ценят больше доказательств</a:t>
            </a:r>
            <a:endParaRPr lang="en-US" sz="2000" dirty="0" smtClean="0"/>
          </a:p>
          <a:p>
            <a:pPr eaLnBrk="1" hangingPunct="1">
              <a:lnSpc>
                <a:spcPct val="80000"/>
              </a:lnSpc>
              <a:buFont typeface="Arial" charset="0"/>
              <a:buChar char="•"/>
            </a:pPr>
            <a:r>
              <a:rPr lang="ru-RU" sz="2000" dirty="0" smtClean="0"/>
              <a:t>Не готовы измерить или оценить последствия своих решений</a:t>
            </a:r>
            <a:endParaRPr lang="en-US" sz="2000" dirty="0" smtClean="0"/>
          </a:p>
          <a:p>
            <a:pPr eaLnBrk="1" hangingPunct="1">
              <a:lnSpc>
                <a:spcPct val="80000"/>
              </a:lnSpc>
              <a:buFont typeface="Wingdings" pitchFamily="2" charset="2"/>
              <a:buNone/>
            </a:pPr>
            <a:endParaRPr lang="en-US" sz="2000" dirty="0" smtClean="0"/>
          </a:p>
          <a:p>
            <a:pPr eaLnBrk="1" hangingPunct="1">
              <a:lnSpc>
                <a:spcPct val="80000"/>
              </a:lnSpc>
              <a:buFont typeface="Wingdings" pitchFamily="2" charset="2"/>
              <a:buNone/>
            </a:pPr>
            <a:r>
              <a:rPr lang="ru-RU" sz="2000" dirty="0" smtClean="0"/>
              <a:t>Лица, принимающие решения, и пользователи данных считают, что исследователи в здравоохранении и специалисты по </a:t>
            </a:r>
            <a:r>
              <a:rPr lang="ru-RU" sz="2000" dirty="0" err="1" smtClean="0"/>
              <a:t>МиО</a:t>
            </a:r>
            <a:r>
              <a:rPr lang="en-US" sz="2000" dirty="0" smtClean="0"/>
              <a:t>:</a:t>
            </a:r>
          </a:p>
          <a:p>
            <a:pPr eaLnBrk="1" hangingPunct="1">
              <a:lnSpc>
                <a:spcPct val="80000"/>
              </a:lnSpc>
            </a:pPr>
            <a:r>
              <a:rPr lang="ru-RU" sz="2000" dirty="0" smtClean="0"/>
              <a:t>Недостаточно реагируют на приоритеты</a:t>
            </a:r>
            <a:endParaRPr lang="en-US" sz="2000" dirty="0" smtClean="0"/>
          </a:p>
          <a:p>
            <a:pPr eaLnBrk="1" hangingPunct="1">
              <a:lnSpc>
                <a:spcPct val="80000"/>
              </a:lnSpc>
            </a:pPr>
            <a:r>
              <a:rPr lang="ru-RU" sz="2000" dirty="0" smtClean="0"/>
              <a:t>Отдают предпочтение цифрам/ жаргону перед прозрачной коммуникацией</a:t>
            </a:r>
            <a:endParaRPr lang="en-US" sz="2000" dirty="0" smtClean="0"/>
          </a:p>
          <a:p>
            <a:pPr eaLnBrk="1" hangingPunct="1">
              <a:lnSpc>
                <a:spcPct val="80000"/>
              </a:lnSpc>
            </a:pPr>
            <a:r>
              <a:rPr lang="ru-RU" sz="2000" dirty="0" smtClean="0"/>
              <a:t>Предпочитают письменные отчеты ли</a:t>
            </a:r>
            <a:r>
              <a:rPr lang="ru-RU" sz="2400" dirty="0" smtClean="0"/>
              <a:t>чным беседам</a:t>
            </a:r>
            <a:endParaRPr lang="en-US" sz="2400" dirty="0" smtClean="0"/>
          </a:p>
        </p:txBody>
      </p:sp>
      <p:sp>
        <p:nvSpPr>
          <p:cNvPr id="2" name="Slide Number Placeholder 1"/>
          <p:cNvSpPr>
            <a:spLocks noGrp="1"/>
          </p:cNvSpPr>
          <p:nvPr>
            <p:ph type="sldNum" sz="quarter" idx="10"/>
          </p:nvPr>
        </p:nvSpPr>
        <p:spPr/>
        <p:txBody>
          <a:bodyPr/>
          <a:lstStyle/>
          <a:p>
            <a:pPr>
              <a:defRPr/>
            </a:pPr>
            <a:fld id="{EAAE405B-0908-4187-9A59-A48CE7B1A9B6}" type="slidenum">
              <a:rPr lang="en-US"/>
              <a:pPr>
                <a:defRPr/>
              </a:pPr>
              <a:t>8</a:t>
            </a:fld>
            <a:endParaRPr 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2"/>
          <p:cNvSpPr>
            <a:spLocks noGrp="1" noChangeArrowheads="1"/>
          </p:cNvSpPr>
          <p:nvPr>
            <p:ph type="title"/>
          </p:nvPr>
        </p:nvSpPr>
        <p:spPr>
          <a:xfrm>
            <a:off x="323528" y="-459432"/>
            <a:ext cx="8347397" cy="2592288"/>
          </a:xfrm>
        </p:spPr>
        <p:txBody>
          <a:bodyPr/>
          <a:lstStyle/>
          <a:p>
            <a:pPr algn="ctr" eaLnBrk="1" hangingPunct="1"/>
            <a:r>
              <a:rPr lang="ru-RU" dirty="0" smtClean="0"/>
              <a:t>Почему важно знать, кто является заинтересованными сторонами</a:t>
            </a:r>
            <a:endParaRPr lang="en-US" dirty="0" smtClean="0"/>
          </a:p>
        </p:txBody>
      </p:sp>
      <p:sp>
        <p:nvSpPr>
          <p:cNvPr id="32770" name="Rectangle 3"/>
          <p:cNvSpPr>
            <a:spLocks noGrp="1" noChangeArrowheads="1"/>
          </p:cNvSpPr>
          <p:nvPr>
            <p:ph idx="1"/>
          </p:nvPr>
        </p:nvSpPr>
        <p:spPr>
          <a:xfrm>
            <a:off x="0" y="1556792"/>
            <a:ext cx="9144000" cy="4956175"/>
          </a:xfrm>
        </p:spPr>
        <p:txBody>
          <a:bodyPr/>
          <a:lstStyle/>
          <a:p>
            <a:pPr marL="684213" lvl="1" indent="-227013" eaLnBrk="1" hangingPunct="1">
              <a:lnSpc>
                <a:spcPct val="140000"/>
              </a:lnSpc>
              <a:buClr>
                <a:schemeClr val="tx1"/>
              </a:buClr>
            </a:pPr>
            <a:r>
              <a:rPr lang="ru-RU" dirty="0" smtClean="0"/>
              <a:t>Рассматривают мероприятия с разных точек зрения</a:t>
            </a:r>
            <a:endParaRPr lang="en-US" dirty="0" smtClean="0"/>
          </a:p>
          <a:p>
            <a:pPr marL="684213" lvl="1" indent="-227013" eaLnBrk="1" hangingPunct="1">
              <a:lnSpc>
                <a:spcPct val="140000"/>
              </a:lnSpc>
              <a:buClr>
                <a:schemeClr val="tx1"/>
              </a:buClr>
            </a:pPr>
            <a:r>
              <a:rPr lang="ru-RU" dirty="0" smtClean="0"/>
              <a:t>Разные уровни понимания</a:t>
            </a:r>
            <a:endParaRPr lang="en-US" dirty="0" smtClean="0"/>
          </a:p>
          <a:p>
            <a:pPr marL="684213" lvl="1" indent="-227013" eaLnBrk="1" hangingPunct="1">
              <a:lnSpc>
                <a:spcPct val="140000"/>
              </a:lnSpc>
              <a:buClr>
                <a:schemeClr val="tx1"/>
              </a:buClr>
            </a:pPr>
            <a:r>
              <a:rPr lang="ru-RU" dirty="0" smtClean="0"/>
              <a:t>Нуждаются</a:t>
            </a:r>
            <a:r>
              <a:rPr lang="en-US" dirty="0" smtClean="0"/>
              <a:t> / </a:t>
            </a:r>
            <a:r>
              <a:rPr lang="ru-RU" dirty="0" smtClean="0"/>
              <a:t>хотят иметь разную информацию</a:t>
            </a:r>
            <a:endParaRPr lang="en-US" dirty="0" smtClean="0"/>
          </a:p>
          <a:p>
            <a:pPr marL="684213" lvl="1" indent="-227013" eaLnBrk="1" hangingPunct="1">
              <a:lnSpc>
                <a:spcPct val="140000"/>
              </a:lnSpc>
              <a:buClr>
                <a:schemeClr val="tx1"/>
              </a:buClr>
            </a:pPr>
            <a:r>
              <a:rPr lang="ru-RU" dirty="0" smtClean="0"/>
              <a:t>Нуждаются в информации разных уровней сложности</a:t>
            </a:r>
            <a:endParaRPr lang="en-US" dirty="0" smtClean="0"/>
          </a:p>
          <a:p>
            <a:pPr marL="684213" lvl="1" indent="-227013" eaLnBrk="1" hangingPunct="1">
              <a:lnSpc>
                <a:spcPct val="140000"/>
              </a:lnSpc>
              <a:buClr>
                <a:schemeClr val="tx1"/>
              </a:buClr>
            </a:pPr>
            <a:r>
              <a:rPr lang="ru-RU" sz="2700" dirty="0" smtClean="0"/>
              <a:t>Имеют разный интерес</a:t>
            </a:r>
            <a:endParaRPr lang="en-US" sz="2700" dirty="0" smtClean="0"/>
          </a:p>
          <a:p>
            <a:pPr marL="684213" lvl="1" indent="-227013" eaLnBrk="1" hangingPunct="1">
              <a:lnSpc>
                <a:spcPct val="140000"/>
              </a:lnSpc>
              <a:buClr>
                <a:schemeClr val="tx1"/>
              </a:buClr>
            </a:pPr>
            <a:r>
              <a:rPr lang="ru-RU" sz="2700" dirty="0" smtClean="0"/>
              <a:t>Играют разные роли в процессе принятия решений</a:t>
            </a:r>
            <a:endParaRPr lang="en-US" sz="2700" dirty="0" smtClean="0"/>
          </a:p>
        </p:txBody>
      </p:sp>
      <p:sp>
        <p:nvSpPr>
          <p:cNvPr id="2" name="Slide Number Placeholder 1"/>
          <p:cNvSpPr>
            <a:spLocks noGrp="1"/>
          </p:cNvSpPr>
          <p:nvPr>
            <p:ph type="sldNum" sz="quarter" idx="10"/>
          </p:nvPr>
        </p:nvSpPr>
        <p:spPr/>
        <p:txBody>
          <a:bodyPr/>
          <a:lstStyle/>
          <a:p>
            <a:pPr>
              <a:defRPr/>
            </a:pPr>
            <a:fld id="{60B3182B-82B0-4456-B813-F4971AFB7942}" type="slidenum">
              <a:rPr lang="en-US"/>
              <a:pPr>
                <a:defRPr/>
              </a:pPr>
              <a:t>9</a:t>
            </a:fld>
            <a:endParaRPr lang="en-US"/>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Title 1"/>
          <p:cNvSpPr>
            <a:spLocks noGrp="1"/>
          </p:cNvSpPr>
          <p:nvPr>
            <p:ph type="title"/>
          </p:nvPr>
        </p:nvSpPr>
        <p:spPr>
          <a:xfrm>
            <a:off x="323528" y="0"/>
            <a:ext cx="8420422" cy="1928515"/>
          </a:xfrm>
        </p:spPr>
        <p:txBody>
          <a:bodyPr/>
          <a:lstStyle/>
          <a:p>
            <a:pPr algn="ctr" eaLnBrk="1" hangingPunct="1">
              <a:lnSpc>
                <a:spcPct val="85000"/>
              </a:lnSpc>
            </a:pPr>
            <a:r>
              <a:rPr lang="ru-RU" dirty="0" smtClean="0"/>
              <a:t>Результаты вовлечения заинтересованных сторон в процесс использования данных</a:t>
            </a:r>
            <a:endParaRPr lang="en-US" dirty="0" smtClean="0"/>
          </a:p>
        </p:txBody>
      </p:sp>
      <p:sp>
        <p:nvSpPr>
          <p:cNvPr id="34818" name="Content Placeholder 2"/>
          <p:cNvSpPr>
            <a:spLocks noGrp="1"/>
          </p:cNvSpPr>
          <p:nvPr>
            <p:ph idx="1"/>
          </p:nvPr>
        </p:nvSpPr>
        <p:spPr>
          <a:xfrm>
            <a:off x="683568" y="2067719"/>
            <a:ext cx="7988300" cy="3962400"/>
          </a:xfrm>
        </p:spPr>
        <p:txBody>
          <a:bodyPr/>
          <a:lstStyle/>
          <a:p>
            <a:pPr eaLnBrk="1" hangingPunct="1">
              <a:lnSpc>
                <a:spcPct val="150000"/>
              </a:lnSpc>
              <a:buFont typeface="Wingdings" pitchFamily="2" charset="2"/>
              <a:buNone/>
            </a:pPr>
            <a:r>
              <a:rPr lang="en-US" sz="2800" dirty="0" smtClean="0"/>
              <a:t>      </a:t>
            </a:r>
            <a:r>
              <a:rPr lang="ru-RU" sz="2800" dirty="0" smtClean="0"/>
              <a:t>Релевантность данных</a:t>
            </a:r>
            <a:endParaRPr lang="en-US" sz="2800" dirty="0" smtClean="0"/>
          </a:p>
          <a:p>
            <a:pPr eaLnBrk="1" hangingPunct="1">
              <a:lnSpc>
                <a:spcPct val="150000"/>
              </a:lnSpc>
              <a:buFont typeface="Wingdings" pitchFamily="2" charset="2"/>
              <a:buNone/>
            </a:pPr>
            <a:r>
              <a:rPr lang="en-US" sz="2800" dirty="0" smtClean="0"/>
              <a:t>	  </a:t>
            </a:r>
            <a:r>
              <a:rPr lang="ru-RU" sz="2800" dirty="0" smtClean="0"/>
              <a:t>Владение данными/ информацией</a:t>
            </a:r>
            <a:endParaRPr lang="en-US" sz="2800" dirty="0" smtClean="0"/>
          </a:p>
          <a:p>
            <a:pPr eaLnBrk="1" hangingPunct="1">
              <a:lnSpc>
                <a:spcPct val="150000"/>
              </a:lnSpc>
              <a:buFont typeface="Wingdings" pitchFamily="2" charset="2"/>
              <a:buNone/>
            </a:pPr>
            <a:r>
              <a:rPr lang="en-US" sz="2800" dirty="0" smtClean="0"/>
              <a:t>	  </a:t>
            </a:r>
            <a:r>
              <a:rPr lang="ru-RU" sz="2800" dirty="0" smtClean="0"/>
              <a:t>Надлежащее распространение данных</a:t>
            </a:r>
            <a:endParaRPr lang="en-US" sz="2800" dirty="0" smtClean="0"/>
          </a:p>
          <a:p>
            <a:pPr eaLnBrk="1" hangingPunct="1">
              <a:lnSpc>
                <a:spcPct val="150000"/>
              </a:lnSpc>
              <a:buFont typeface="Wingdings" pitchFamily="2" charset="2"/>
              <a:buNone/>
            </a:pPr>
            <a:r>
              <a:rPr lang="en-US" sz="2800" dirty="0" smtClean="0"/>
              <a:t>	  </a:t>
            </a:r>
            <a:r>
              <a:rPr lang="ru-RU" sz="2800" dirty="0" smtClean="0"/>
              <a:t>Использование данных</a:t>
            </a:r>
            <a:r>
              <a:rPr lang="en-US" sz="2800" dirty="0" smtClean="0"/>
              <a:t> </a:t>
            </a:r>
          </a:p>
        </p:txBody>
      </p:sp>
      <p:sp>
        <p:nvSpPr>
          <p:cNvPr id="2" name="Slide Number Placeholder 1"/>
          <p:cNvSpPr>
            <a:spLocks noGrp="1"/>
          </p:cNvSpPr>
          <p:nvPr>
            <p:ph type="sldNum" sz="quarter" idx="10"/>
          </p:nvPr>
        </p:nvSpPr>
        <p:spPr/>
        <p:txBody>
          <a:bodyPr/>
          <a:lstStyle/>
          <a:p>
            <a:pPr>
              <a:defRPr/>
            </a:pPr>
            <a:fld id="{AA34AC03-C5B9-4CE2-986F-2EC59C693F91}" type="slidenum">
              <a:rPr lang="en-US"/>
              <a:pPr>
                <a:defRPr/>
              </a:pPr>
              <a:t>10</a:t>
            </a:fld>
            <a:endParaRPr lang="en-US"/>
          </a:p>
        </p:txBody>
      </p:sp>
      <p:sp>
        <p:nvSpPr>
          <p:cNvPr id="4" name="Up Arrow 3"/>
          <p:cNvSpPr/>
          <p:nvPr/>
        </p:nvSpPr>
        <p:spPr>
          <a:xfrm>
            <a:off x="969963" y="3052763"/>
            <a:ext cx="384175" cy="423862"/>
          </a:xfrm>
          <a:prstGeom prst="upArrow">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6" name="Up Arrow 5"/>
          <p:cNvSpPr/>
          <p:nvPr/>
        </p:nvSpPr>
        <p:spPr>
          <a:xfrm>
            <a:off x="1000125" y="3836988"/>
            <a:ext cx="384175" cy="423862"/>
          </a:xfrm>
          <a:prstGeom prst="upArrow">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7" name="Up Arrow 6"/>
          <p:cNvSpPr/>
          <p:nvPr/>
        </p:nvSpPr>
        <p:spPr>
          <a:xfrm>
            <a:off x="969963" y="4648200"/>
            <a:ext cx="384175" cy="423863"/>
          </a:xfrm>
          <a:prstGeom prst="upArrow">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8" name="Up Arrow 7"/>
          <p:cNvSpPr/>
          <p:nvPr/>
        </p:nvSpPr>
        <p:spPr>
          <a:xfrm>
            <a:off x="969963" y="2189163"/>
            <a:ext cx="384175" cy="423862"/>
          </a:xfrm>
          <a:prstGeom prst="upArrow">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2"/>
          <p:cNvSpPr>
            <a:spLocks noChangeArrowheads="1"/>
          </p:cNvSpPr>
          <p:nvPr/>
        </p:nvSpPr>
        <p:spPr bwMode="auto">
          <a:xfrm>
            <a:off x="685800" y="6248400"/>
            <a:ext cx="1905000" cy="457200"/>
          </a:xfrm>
          <a:prstGeom prst="rect">
            <a:avLst/>
          </a:prstGeom>
          <a:noFill/>
          <a:ln w="9525">
            <a:noFill/>
            <a:miter lim="800000"/>
            <a:headEnd/>
            <a:tailEnd/>
          </a:ln>
        </p:spPr>
        <p:txBody>
          <a:bodyPr wrap="none" anchor="ctr"/>
          <a:lstStyle/>
          <a:p>
            <a:endParaRPr lang="ru-RU">
              <a:latin typeface="Constantia" pitchFamily="18" charset="0"/>
            </a:endParaRPr>
          </a:p>
        </p:txBody>
      </p:sp>
      <p:sp>
        <p:nvSpPr>
          <p:cNvPr id="36866" name="Rectangle 3"/>
          <p:cNvSpPr>
            <a:spLocks noChangeArrowheads="1"/>
          </p:cNvSpPr>
          <p:nvPr/>
        </p:nvSpPr>
        <p:spPr bwMode="auto">
          <a:xfrm>
            <a:off x="3124200" y="6248400"/>
            <a:ext cx="2895600" cy="457200"/>
          </a:xfrm>
          <a:prstGeom prst="rect">
            <a:avLst/>
          </a:prstGeom>
          <a:noFill/>
          <a:ln w="9525">
            <a:noFill/>
            <a:miter lim="800000"/>
            <a:headEnd/>
            <a:tailEnd/>
          </a:ln>
        </p:spPr>
        <p:txBody>
          <a:bodyPr wrap="none" anchor="ctr"/>
          <a:lstStyle/>
          <a:p>
            <a:endParaRPr lang="ru-RU">
              <a:latin typeface="Constantia" pitchFamily="18" charset="0"/>
            </a:endParaRPr>
          </a:p>
        </p:txBody>
      </p:sp>
      <p:sp>
        <p:nvSpPr>
          <p:cNvPr id="36867" name="Rectangle 4"/>
          <p:cNvSpPr>
            <a:spLocks noChangeArrowheads="1"/>
          </p:cNvSpPr>
          <p:nvPr/>
        </p:nvSpPr>
        <p:spPr bwMode="auto">
          <a:xfrm>
            <a:off x="685800" y="6248400"/>
            <a:ext cx="1905000" cy="457200"/>
          </a:xfrm>
          <a:prstGeom prst="rect">
            <a:avLst/>
          </a:prstGeom>
          <a:noFill/>
          <a:ln w="9525">
            <a:noFill/>
            <a:miter lim="800000"/>
            <a:headEnd/>
            <a:tailEnd/>
          </a:ln>
        </p:spPr>
        <p:txBody>
          <a:bodyPr wrap="none" anchor="ctr"/>
          <a:lstStyle/>
          <a:p>
            <a:endParaRPr lang="ru-RU">
              <a:latin typeface="Constantia" pitchFamily="18" charset="0"/>
            </a:endParaRPr>
          </a:p>
        </p:txBody>
      </p:sp>
      <p:sp>
        <p:nvSpPr>
          <p:cNvPr id="36868" name="Rectangle 5"/>
          <p:cNvSpPr>
            <a:spLocks noChangeArrowheads="1"/>
          </p:cNvSpPr>
          <p:nvPr/>
        </p:nvSpPr>
        <p:spPr bwMode="auto">
          <a:xfrm>
            <a:off x="3124200" y="6248400"/>
            <a:ext cx="2895600" cy="457200"/>
          </a:xfrm>
          <a:prstGeom prst="rect">
            <a:avLst/>
          </a:prstGeom>
          <a:noFill/>
          <a:ln w="9525">
            <a:noFill/>
            <a:miter lim="800000"/>
            <a:headEnd/>
            <a:tailEnd/>
          </a:ln>
        </p:spPr>
        <p:txBody>
          <a:bodyPr wrap="none" anchor="ctr"/>
          <a:lstStyle/>
          <a:p>
            <a:endParaRPr lang="ru-RU">
              <a:latin typeface="Constantia" pitchFamily="18" charset="0"/>
            </a:endParaRPr>
          </a:p>
        </p:txBody>
      </p:sp>
      <p:sp>
        <p:nvSpPr>
          <p:cNvPr id="36869" name="Rectangle 6"/>
          <p:cNvSpPr>
            <a:spLocks noChangeArrowheads="1"/>
          </p:cNvSpPr>
          <p:nvPr/>
        </p:nvSpPr>
        <p:spPr bwMode="auto">
          <a:xfrm>
            <a:off x="685800" y="6248400"/>
            <a:ext cx="1905000" cy="457200"/>
          </a:xfrm>
          <a:prstGeom prst="rect">
            <a:avLst/>
          </a:prstGeom>
          <a:noFill/>
          <a:ln w="9525">
            <a:noFill/>
            <a:miter lim="800000"/>
            <a:headEnd/>
            <a:tailEnd/>
          </a:ln>
        </p:spPr>
        <p:txBody>
          <a:bodyPr wrap="none" anchor="ctr"/>
          <a:lstStyle/>
          <a:p>
            <a:endParaRPr lang="ru-RU">
              <a:latin typeface="Constantia" pitchFamily="18" charset="0"/>
            </a:endParaRPr>
          </a:p>
        </p:txBody>
      </p:sp>
      <p:sp>
        <p:nvSpPr>
          <p:cNvPr id="36870" name="Rectangle 7"/>
          <p:cNvSpPr>
            <a:spLocks noChangeArrowheads="1"/>
          </p:cNvSpPr>
          <p:nvPr/>
        </p:nvSpPr>
        <p:spPr bwMode="auto">
          <a:xfrm>
            <a:off x="3124200" y="6248400"/>
            <a:ext cx="2895600" cy="457200"/>
          </a:xfrm>
          <a:prstGeom prst="rect">
            <a:avLst/>
          </a:prstGeom>
          <a:noFill/>
          <a:ln w="9525">
            <a:noFill/>
            <a:miter lim="800000"/>
            <a:headEnd/>
            <a:tailEnd/>
          </a:ln>
        </p:spPr>
        <p:txBody>
          <a:bodyPr wrap="none" anchor="ctr"/>
          <a:lstStyle/>
          <a:p>
            <a:endParaRPr lang="ru-RU">
              <a:latin typeface="Constantia" pitchFamily="18" charset="0"/>
            </a:endParaRPr>
          </a:p>
        </p:txBody>
      </p:sp>
      <p:sp>
        <p:nvSpPr>
          <p:cNvPr id="36871" name="Rectangle 8"/>
          <p:cNvSpPr>
            <a:spLocks noChangeArrowheads="1"/>
          </p:cNvSpPr>
          <p:nvPr/>
        </p:nvSpPr>
        <p:spPr bwMode="auto">
          <a:xfrm>
            <a:off x="685800" y="6248400"/>
            <a:ext cx="1905000" cy="457200"/>
          </a:xfrm>
          <a:prstGeom prst="rect">
            <a:avLst/>
          </a:prstGeom>
          <a:noFill/>
          <a:ln w="9525">
            <a:noFill/>
            <a:miter lim="800000"/>
            <a:headEnd/>
            <a:tailEnd/>
          </a:ln>
        </p:spPr>
        <p:txBody>
          <a:bodyPr wrap="none" anchor="ctr"/>
          <a:lstStyle/>
          <a:p>
            <a:endParaRPr lang="ru-RU">
              <a:latin typeface="Constantia" pitchFamily="18" charset="0"/>
            </a:endParaRPr>
          </a:p>
        </p:txBody>
      </p:sp>
      <p:sp>
        <p:nvSpPr>
          <p:cNvPr id="36872" name="Rectangle 9"/>
          <p:cNvSpPr>
            <a:spLocks noChangeArrowheads="1"/>
          </p:cNvSpPr>
          <p:nvPr/>
        </p:nvSpPr>
        <p:spPr bwMode="auto">
          <a:xfrm>
            <a:off x="3124200" y="6248400"/>
            <a:ext cx="2895600" cy="457200"/>
          </a:xfrm>
          <a:prstGeom prst="rect">
            <a:avLst/>
          </a:prstGeom>
          <a:noFill/>
          <a:ln w="9525">
            <a:noFill/>
            <a:miter lim="800000"/>
            <a:headEnd/>
            <a:tailEnd/>
          </a:ln>
        </p:spPr>
        <p:txBody>
          <a:bodyPr wrap="none" anchor="ctr"/>
          <a:lstStyle/>
          <a:p>
            <a:endParaRPr lang="ru-RU">
              <a:latin typeface="Constantia" pitchFamily="18" charset="0"/>
            </a:endParaRPr>
          </a:p>
        </p:txBody>
      </p:sp>
      <p:sp>
        <p:nvSpPr>
          <p:cNvPr id="36873" name="Rectangle 10"/>
          <p:cNvSpPr>
            <a:spLocks noChangeArrowheads="1"/>
          </p:cNvSpPr>
          <p:nvPr/>
        </p:nvSpPr>
        <p:spPr bwMode="auto">
          <a:xfrm>
            <a:off x="685800" y="6248400"/>
            <a:ext cx="1905000" cy="457200"/>
          </a:xfrm>
          <a:prstGeom prst="rect">
            <a:avLst/>
          </a:prstGeom>
          <a:noFill/>
          <a:ln w="9525">
            <a:noFill/>
            <a:miter lim="800000"/>
            <a:headEnd/>
            <a:tailEnd/>
          </a:ln>
        </p:spPr>
        <p:txBody>
          <a:bodyPr wrap="none" anchor="ctr"/>
          <a:lstStyle/>
          <a:p>
            <a:endParaRPr lang="ru-RU">
              <a:latin typeface="Constantia" pitchFamily="18" charset="0"/>
            </a:endParaRPr>
          </a:p>
        </p:txBody>
      </p:sp>
      <p:sp>
        <p:nvSpPr>
          <p:cNvPr id="36874" name="Rectangle 11"/>
          <p:cNvSpPr>
            <a:spLocks noChangeArrowheads="1"/>
          </p:cNvSpPr>
          <p:nvPr/>
        </p:nvSpPr>
        <p:spPr bwMode="auto">
          <a:xfrm>
            <a:off x="3124200" y="6248400"/>
            <a:ext cx="2895600" cy="457200"/>
          </a:xfrm>
          <a:prstGeom prst="rect">
            <a:avLst/>
          </a:prstGeom>
          <a:noFill/>
          <a:ln w="9525">
            <a:noFill/>
            <a:miter lim="800000"/>
            <a:headEnd/>
            <a:tailEnd/>
          </a:ln>
        </p:spPr>
        <p:txBody>
          <a:bodyPr wrap="none" anchor="ctr"/>
          <a:lstStyle/>
          <a:p>
            <a:endParaRPr lang="ru-RU">
              <a:latin typeface="Constantia" pitchFamily="18" charset="0"/>
            </a:endParaRPr>
          </a:p>
        </p:txBody>
      </p:sp>
      <p:sp>
        <p:nvSpPr>
          <p:cNvPr id="36875" name="Rectangle 12"/>
          <p:cNvSpPr>
            <a:spLocks noChangeArrowheads="1"/>
          </p:cNvSpPr>
          <p:nvPr/>
        </p:nvSpPr>
        <p:spPr bwMode="auto">
          <a:xfrm>
            <a:off x="685800" y="6248400"/>
            <a:ext cx="1905000" cy="457200"/>
          </a:xfrm>
          <a:prstGeom prst="rect">
            <a:avLst/>
          </a:prstGeom>
          <a:noFill/>
          <a:ln w="9525">
            <a:noFill/>
            <a:miter lim="800000"/>
            <a:headEnd/>
            <a:tailEnd/>
          </a:ln>
        </p:spPr>
        <p:txBody>
          <a:bodyPr wrap="none" anchor="ctr"/>
          <a:lstStyle/>
          <a:p>
            <a:endParaRPr lang="ru-RU">
              <a:latin typeface="Constantia" pitchFamily="18" charset="0"/>
            </a:endParaRPr>
          </a:p>
        </p:txBody>
      </p:sp>
      <p:sp>
        <p:nvSpPr>
          <p:cNvPr id="36876" name="Rectangle 13"/>
          <p:cNvSpPr>
            <a:spLocks noChangeArrowheads="1"/>
          </p:cNvSpPr>
          <p:nvPr/>
        </p:nvSpPr>
        <p:spPr bwMode="auto">
          <a:xfrm>
            <a:off x="3124200" y="6248400"/>
            <a:ext cx="2895600" cy="457200"/>
          </a:xfrm>
          <a:prstGeom prst="rect">
            <a:avLst/>
          </a:prstGeom>
          <a:noFill/>
          <a:ln w="9525">
            <a:noFill/>
            <a:miter lim="800000"/>
            <a:headEnd/>
            <a:tailEnd/>
          </a:ln>
        </p:spPr>
        <p:txBody>
          <a:bodyPr wrap="none" anchor="ctr"/>
          <a:lstStyle/>
          <a:p>
            <a:endParaRPr lang="ru-RU">
              <a:latin typeface="Constantia" pitchFamily="18" charset="0"/>
            </a:endParaRPr>
          </a:p>
        </p:txBody>
      </p:sp>
      <p:sp>
        <p:nvSpPr>
          <p:cNvPr id="36877" name="Rectangle 14"/>
          <p:cNvSpPr>
            <a:spLocks noGrp="1" noChangeArrowheads="1"/>
          </p:cNvSpPr>
          <p:nvPr>
            <p:ph type="title"/>
          </p:nvPr>
        </p:nvSpPr>
        <p:spPr>
          <a:xfrm>
            <a:off x="215453" y="260648"/>
            <a:ext cx="8713093" cy="1728192"/>
          </a:xfrm>
        </p:spPr>
        <p:txBody>
          <a:bodyPr lIns="90488" tIns="44450" rIns="90488" bIns="44450"/>
          <a:lstStyle/>
          <a:p>
            <a:pPr algn="ctr" eaLnBrk="1" hangingPunct="1"/>
            <a:r>
              <a:rPr lang="ru-RU" dirty="0" smtClean="0"/>
              <a:t>Матрица анализа заинтересованных сторон и план их вовлечения</a:t>
            </a:r>
            <a:endParaRPr lang="en-US" dirty="0" smtClean="0"/>
          </a:p>
        </p:txBody>
      </p:sp>
      <p:sp>
        <p:nvSpPr>
          <p:cNvPr id="36878" name="Rectangle 15"/>
          <p:cNvSpPr>
            <a:spLocks noGrp="1" noChangeArrowheads="1"/>
          </p:cNvSpPr>
          <p:nvPr>
            <p:ph idx="1"/>
          </p:nvPr>
        </p:nvSpPr>
        <p:spPr>
          <a:xfrm>
            <a:off x="685800" y="1903468"/>
            <a:ext cx="7602538" cy="4572000"/>
          </a:xfrm>
        </p:spPr>
        <p:txBody>
          <a:bodyPr lIns="90488" tIns="44450" rIns="90488" bIns="44450"/>
          <a:lstStyle/>
          <a:p>
            <a:pPr eaLnBrk="1" hangingPunct="1">
              <a:lnSpc>
                <a:spcPct val="120000"/>
              </a:lnSpc>
            </a:pPr>
            <a:r>
              <a:rPr lang="ru-RU" sz="2400" dirty="0" smtClean="0"/>
              <a:t>Прояснить, кто заинтересован в программе и в чем именно состоит интерес</a:t>
            </a:r>
            <a:endParaRPr lang="en-US" sz="2400" dirty="0" smtClean="0"/>
          </a:p>
          <a:p>
            <a:pPr eaLnBrk="1" hangingPunct="1">
              <a:lnSpc>
                <a:spcPct val="120000"/>
              </a:lnSpc>
            </a:pPr>
            <a:r>
              <a:rPr lang="ru-RU" sz="2400" dirty="0" smtClean="0"/>
              <a:t>Прояснить, кто и как может помочь программе, и кто может навредить</a:t>
            </a:r>
            <a:endParaRPr lang="en-US" sz="2400" dirty="0" smtClean="0"/>
          </a:p>
          <a:p>
            <a:pPr eaLnBrk="1" hangingPunct="1">
              <a:lnSpc>
                <a:spcPct val="120000"/>
              </a:lnSpc>
            </a:pPr>
            <a:r>
              <a:rPr lang="ru-RU" sz="2400" dirty="0" smtClean="0"/>
              <a:t>Помогает использовать эту информацию ради успешной работы по планированию</a:t>
            </a:r>
            <a:endParaRPr lang="en-US" sz="2400" dirty="0" smtClean="0"/>
          </a:p>
        </p:txBody>
      </p:sp>
      <p:sp>
        <p:nvSpPr>
          <p:cNvPr id="2" name="Slide Number Placeholder 1"/>
          <p:cNvSpPr>
            <a:spLocks noGrp="1"/>
          </p:cNvSpPr>
          <p:nvPr>
            <p:ph type="sldNum" sz="quarter" idx="10"/>
          </p:nvPr>
        </p:nvSpPr>
        <p:spPr/>
        <p:txBody>
          <a:bodyPr/>
          <a:lstStyle/>
          <a:p>
            <a:pPr>
              <a:defRPr/>
            </a:pPr>
            <a:fld id="{4C589B38-F0CE-42EB-BF50-7F3FB6FBAED6}" type="slidenum">
              <a:rPr lang="en-US"/>
              <a:pPr>
                <a:defRPr/>
              </a:pPr>
              <a:t>11</a:t>
            </a:fld>
            <a:endParaRPr lang="en-US"/>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Title 1"/>
          <p:cNvSpPr>
            <a:spLocks noGrp="1"/>
          </p:cNvSpPr>
          <p:nvPr>
            <p:ph type="title"/>
          </p:nvPr>
        </p:nvSpPr>
        <p:spPr>
          <a:xfrm>
            <a:off x="827584" y="0"/>
            <a:ext cx="7859217" cy="1772816"/>
          </a:xfrm>
        </p:spPr>
        <p:txBody>
          <a:bodyPr/>
          <a:lstStyle/>
          <a:p>
            <a:pPr algn="ctr" eaLnBrk="1" hangingPunct="1"/>
            <a:r>
              <a:rPr lang="ru-RU" sz="4000" dirty="0" smtClean="0"/>
              <a:t>Матрица анализа заинтересованных сторон</a:t>
            </a:r>
            <a:endParaRPr lang="en-US" sz="4000" dirty="0" smtClean="0"/>
          </a:p>
        </p:txBody>
      </p:sp>
      <p:sp>
        <p:nvSpPr>
          <p:cNvPr id="38914" name="Content Placeholder 2"/>
          <p:cNvSpPr>
            <a:spLocks noGrp="1"/>
          </p:cNvSpPr>
          <p:nvPr>
            <p:ph idx="1"/>
          </p:nvPr>
        </p:nvSpPr>
        <p:spPr>
          <a:xfrm>
            <a:off x="539552" y="1556792"/>
            <a:ext cx="8229600" cy="4389438"/>
          </a:xfrm>
        </p:spPr>
        <p:txBody>
          <a:bodyPr/>
          <a:lstStyle/>
          <a:p>
            <a:pPr eaLnBrk="1" fontAlgn="ctr" hangingPunct="1">
              <a:buFont typeface="Wingdings" pitchFamily="2" charset="2"/>
              <a:buNone/>
            </a:pPr>
            <a:r>
              <a:rPr lang="ru-RU" sz="2800" dirty="0" smtClean="0"/>
              <a:t>Матрица анализа заинтересованных сторон – это структура и процесс, которые</a:t>
            </a:r>
            <a:r>
              <a:rPr lang="en-US" sz="2800" dirty="0" smtClean="0"/>
              <a:t>:</a:t>
            </a:r>
          </a:p>
          <a:p>
            <a:pPr eaLnBrk="1" fontAlgn="ctr" hangingPunct="1"/>
            <a:r>
              <a:rPr lang="ru-RU" dirty="0" smtClean="0"/>
              <a:t>Выявляют заинтересованных сторон</a:t>
            </a:r>
            <a:endParaRPr lang="en-US" dirty="0" smtClean="0"/>
          </a:p>
          <a:p>
            <a:pPr eaLnBrk="1" fontAlgn="ctr" hangingPunct="1"/>
            <a:r>
              <a:rPr lang="ru-RU" dirty="0" smtClean="0"/>
              <a:t>Определяют их роли и ресурсы</a:t>
            </a:r>
            <a:endParaRPr lang="en-US" dirty="0" smtClean="0"/>
          </a:p>
          <a:p>
            <a:pPr eaLnBrk="1" fontAlgn="ctr" hangingPunct="1"/>
            <a:r>
              <a:rPr lang="ru-RU" dirty="0" smtClean="0"/>
              <a:t>Определяют динамику взаимодействия заинтересованных лиц</a:t>
            </a:r>
            <a:endParaRPr lang="en-US" dirty="0" smtClean="0"/>
          </a:p>
          <a:p>
            <a:pPr eaLnBrk="1" fontAlgn="ctr" hangingPunct="1"/>
            <a:r>
              <a:rPr lang="ru-RU" dirty="0" smtClean="0"/>
              <a:t>Устанавливают оптимальную группу заинтересованных сторон</a:t>
            </a:r>
            <a:endParaRPr lang="en-US" dirty="0" smtClean="0"/>
          </a:p>
        </p:txBody>
      </p:sp>
      <p:sp>
        <p:nvSpPr>
          <p:cNvPr id="2" name="Slide Number Placeholder 1"/>
          <p:cNvSpPr>
            <a:spLocks noGrp="1"/>
          </p:cNvSpPr>
          <p:nvPr>
            <p:ph type="sldNum" sz="quarter" idx="10"/>
          </p:nvPr>
        </p:nvSpPr>
        <p:spPr/>
        <p:txBody>
          <a:bodyPr/>
          <a:lstStyle/>
          <a:p>
            <a:pPr>
              <a:defRPr/>
            </a:pPr>
            <a:fld id="{08F18774-A4F1-4CEC-AFB8-C185C6108D55}" type="slidenum">
              <a:rPr lang="en-US"/>
              <a:pPr>
                <a:defRPr/>
              </a:pPr>
              <a:t>12</a:t>
            </a:fld>
            <a:endParaRPr 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Title 1"/>
          <p:cNvSpPr>
            <a:spLocks noGrp="1"/>
          </p:cNvSpPr>
          <p:nvPr>
            <p:ph type="title"/>
          </p:nvPr>
        </p:nvSpPr>
        <p:spPr>
          <a:xfrm>
            <a:off x="565150" y="304800"/>
            <a:ext cx="8229600" cy="1143000"/>
          </a:xfrm>
        </p:spPr>
        <p:txBody>
          <a:bodyPr/>
          <a:lstStyle/>
          <a:p>
            <a:pPr algn="ctr" eaLnBrk="1" hangingPunct="1"/>
            <a:r>
              <a:rPr lang="ru-RU" sz="4600" smtClean="0"/>
              <a:t>Матрица анализа заинтересованных сторон</a:t>
            </a:r>
            <a:endParaRPr lang="en-US" sz="4600" smtClean="0"/>
          </a:p>
        </p:txBody>
      </p:sp>
      <p:graphicFrame>
        <p:nvGraphicFramePr>
          <p:cNvPr id="41018" name="Group 58"/>
          <p:cNvGraphicFramePr>
            <a:graphicFrameLocks noGrp="1"/>
          </p:cNvGraphicFramePr>
          <p:nvPr>
            <p:ph idx="1"/>
            <p:extLst>
              <p:ext uri="{D42A27DB-BD31-4B8C-83A1-F6EECF244321}">
                <p14:modId xmlns:p14="http://schemas.microsoft.com/office/powerpoint/2010/main" val="1494429575"/>
              </p:ext>
            </p:extLst>
          </p:nvPr>
        </p:nvGraphicFramePr>
        <p:xfrm>
          <a:off x="539550" y="1600201"/>
          <a:ext cx="8425063" cy="4012276"/>
        </p:xfrm>
        <a:graphic>
          <a:graphicData uri="http://schemas.openxmlformats.org/drawingml/2006/table">
            <a:tbl>
              <a:tblPr/>
              <a:tblGrid>
                <a:gridCol w="1373959"/>
                <a:gridCol w="1372296"/>
                <a:gridCol w="1373959"/>
                <a:gridCol w="1373959"/>
                <a:gridCol w="1372295"/>
                <a:gridCol w="1558595"/>
              </a:tblGrid>
              <a:tr h="170307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Arial" charset="0"/>
                          <a:cs typeface="Times New Roman" pitchFamily="18" charset="0"/>
                        </a:rPr>
                        <a:t>Название организации</a:t>
                      </a:r>
                      <a:r>
                        <a:rPr kumimoji="0" lang="en-US" sz="1400" b="1" i="0" u="none" strike="noStrike" cap="none" normalizeH="0" baseline="0" dirty="0" smtClean="0">
                          <a:ln>
                            <a:noFill/>
                          </a:ln>
                          <a:solidFill>
                            <a:schemeClr val="tx1"/>
                          </a:solidFill>
                          <a:effectLst/>
                          <a:latin typeface="Arial" charset="0"/>
                          <a:cs typeface="Times New Roman" pitchFamily="18" charset="0"/>
                        </a:rPr>
                        <a:t>, </a:t>
                      </a:r>
                      <a:r>
                        <a:rPr kumimoji="0" lang="ru-RU" sz="1400" b="1" i="0" u="none" strike="noStrike" cap="none" normalizeH="0" baseline="0" dirty="0" smtClean="0">
                          <a:ln>
                            <a:noFill/>
                          </a:ln>
                          <a:solidFill>
                            <a:schemeClr val="tx1"/>
                          </a:solidFill>
                          <a:effectLst/>
                          <a:latin typeface="Arial" charset="0"/>
                          <a:cs typeface="Times New Roman" pitchFamily="18" charset="0"/>
                        </a:rPr>
                        <a:t>группы или ФИО лица</a:t>
                      </a:r>
                      <a:endParaRPr kumimoji="0" lang="en-US" sz="16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T="45722" marB="457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chemeClr val="tx1"/>
                          </a:solidFill>
                          <a:effectLst/>
                          <a:latin typeface="Arial" charset="0"/>
                          <a:cs typeface="Times New Roman" pitchFamily="18" charset="0"/>
                        </a:rPr>
                        <a:t>Описание</a:t>
                      </a:r>
                      <a:endParaRPr kumimoji="0" lang="en-US" sz="16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smtClean="0">
                          <a:ln>
                            <a:noFill/>
                          </a:ln>
                          <a:solidFill>
                            <a:schemeClr val="tx1"/>
                          </a:solidFill>
                          <a:effectLst/>
                          <a:latin typeface="Arial" charset="0"/>
                          <a:cs typeface="Times New Roman" pitchFamily="18" charset="0"/>
                        </a:rPr>
                        <a:t>Основная цель</a:t>
                      </a:r>
                      <a:r>
                        <a:rPr kumimoji="0" lang="en-US" sz="1400" b="0" i="0" u="none" strike="noStrike" cap="none" normalizeH="0" baseline="0" smtClean="0">
                          <a:ln>
                            <a:noFill/>
                          </a:ln>
                          <a:solidFill>
                            <a:schemeClr val="tx1"/>
                          </a:solidFill>
                          <a:effectLst/>
                          <a:latin typeface="Arial" charset="0"/>
                          <a:cs typeface="Times New Roman" pitchFamily="18" charset="0"/>
                        </a:rPr>
                        <a:t>, </a:t>
                      </a:r>
                      <a:r>
                        <a:rPr kumimoji="0" lang="ru-RU" sz="1400" b="0" i="0" u="none" strike="noStrike" cap="none" normalizeH="0" baseline="0" smtClean="0">
                          <a:ln>
                            <a:noFill/>
                          </a:ln>
                          <a:solidFill>
                            <a:schemeClr val="tx1"/>
                          </a:solidFill>
                          <a:effectLst/>
                          <a:latin typeface="Arial" charset="0"/>
                          <a:cs typeface="Times New Roman" pitchFamily="18" charset="0"/>
                        </a:rPr>
                        <a:t>принад-лежность</a:t>
                      </a:r>
                      <a:r>
                        <a:rPr kumimoji="0" lang="en-US" sz="1400" b="0" i="0" u="none" strike="noStrike" cap="none" normalizeH="0" baseline="0" smtClean="0">
                          <a:ln>
                            <a:noFill/>
                          </a:ln>
                          <a:solidFill>
                            <a:schemeClr val="tx1"/>
                          </a:solidFill>
                          <a:effectLst/>
                          <a:latin typeface="Arial" charset="0"/>
                          <a:cs typeface="Times New Roman" pitchFamily="18" charset="0"/>
                        </a:rPr>
                        <a:t>,</a:t>
                      </a:r>
                      <a:r>
                        <a:rPr kumimoji="0" lang="ru-RU" sz="1400" b="0" i="0" u="none" strike="noStrike" cap="none" normalizeH="0" baseline="0" smtClean="0">
                          <a:ln>
                            <a:noFill/>
                          </a:ln>
                          <a:solidFill>
                            <a:schemeClr val="tx1"/>
                          </a:solidFill>
                          <a:effectLst/>
                          <a:latin typeface="Arial" charset="0"/>
                          <a:cs typeface="Times New Roman" pitchFamily="18" charset="0"/>
                        </a:rPr>
                        <a:t> финансирова-ние</a:t>
                      </a:r>
                      <a:endParaRPr kumimoji="0" lang="en-US" sz="2800" b="0" i="0" u="none" strike="noStrike" cap="none" normalizeH="0" baseline="0" smtClean="0">
                        <a:ln>
                          <a:noFill/>
                        </a:ln>
                        <a:solidFill>
                          <a:schemeClr val="tx1"/>
                        </a:solidFill>
                        <a:effectLst/>
                        <a:latin typeface="Arial" charset="0"/>
                        <a:cs typeface="Times New Roman" pitchFamily="18" charset="0"/>
                      </a:endParaRPr>
                    </a:p>
                  </a:txBody>
                  <a:tcPr marT="45722" marB="457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Arial" charset="0"/>
                          <a:cs typeface="Times New Roman" pitchFamily="18" charset="0"/>
                        </a:rPr>
                        <a:t>Потенциальная роль в решении вопроса или проведении работы</a:t>
                      </a:r>
                      <a:endParaRPr kumimoji="0" lang="en-US" sz="16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T="45722" marB="457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Arial" charset="0"/>
                          <a:cs typeface="Times New Roman" pitchFamily="18" charset="0"/>
                        </a:rPr>
                        <a:t>Степень знания сути вопроса</a:t>
                      </a:r>
                      <a:endParaRPr kumimoji="0" lang="en-US" sz="16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T="45722" marB="457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dirty="0" err="1" smtClean="0">
                          <a:ln>
                            <a:noFill/>
                          </a:ln>
                          <a:solidFill>
                            <a:schemeClr val="tx1"/>
                          </a:solidFill>
                          <a:effectLst/>
                          <a:latin typeface="Arial" charset="0"/>
                          <a:cs typeface="Times New Roman" pitchFamily="18" charset="0"/>
                        </a:rPr>
                        <a:t>Приверженость</a:t>
                      </a:r>
                      <a:r>
                        <a:rPr kumimoji="0" lang="ru-RU" sz="1400" b="1" i="0" u="none" strike="noStrike" cap="none" normalizeH="0" baseline="0" dirty="0" smtClean="0">
                          <a:ln>
                            <a:noFill/>
                          </a:ln>
                          <a:solidFill>
                            <a:schemeClr val="tx1"/>
                          </a:solidFill>
                          <a:effectLst/>
                          <a:latin typeface="Arial" charset="0"/>
                          <a:cs typeface="Times New Roman" pitchFamily="18" charset="0"/>
                        </a:rPr>
                        <a:t>: </a:t>
                      </a:r>
                      <a:r>
                        <a:rPr kumimoji="0" lang="ru-RU" sz="1400" b="0" i="0" u="none" strike="noStrike" cap="none" normalizeH="0" baseline="0" dirty="0" smtClean="0">
                          <a:ln>
                            <a:noFill/>
                          </a:ln>
                          <a:solidFill>
                            <a:schemeClr val="tx1"/>
                          </a:solidFill>
                          <a:effectLst/>
                          <a:latin typeface="Arial" charset="0"/>
                          <a:cs typeface="Times New Roman" pitchFamily="18" charset="0"/>
                        </a:rPr>
                        <a:t>Поддерживает или </a:t>
                      </a:r>
                      <a:r>
                        <a:rPr kumimoji="0" lang="ru-RU" sz="1400" b="0" i="0" u="none" strike="noStrike" cap="none" normalizeH="0" baseline="0" dirty="0" err="1" smtClean="0">
                          <a:ln>
                            <a:noFill/>
                          </a:ln>
                          <a:solidFill>
                            <a:schemeClr val="tx1"/>
                          </a:solidFill>
                          <a:effectLst/>
                          <a:latin typeface="Arial" charset="0"/>
                          <a:cs typeface="Times New Roman" pitchFamily="18" charset="0"/>
                        </a:rPr>
                        <a:t>противо-стоит</a:t>
                      </a:r>
                      <a:r>
                        <a:rPr kumimoji="0" lang="en-US" sz="1400" b="0" i="0" u="none" strike="noStrike" cap="none" normalizeH="0" baseline="0" dirty="0" smtClean="0">
                          <a:ln>
                            <a:noFill/>
                          </a:ln>
                          <a:solidFill>
                            <a:schemeClr val="tx1"/>
                          </a:solidFill>
                          <a:effectLst/>
                          <a:latin typeface="Arial" charset="0"/>
                          <a:cs typeface="Times New Roman" pitchFamily="18" charset="0"/>
                        </a:rPr>
                        <a:t>, </a:t>
                      </a:r>
                      <a:r>
                        <a:rPr kumimoji="0" lang="ru-RU" sz="1400" b="0" i="0" u="none" strike="noStrike" cap="none" normalizeH="0" baseline="0" dirty="0" smtClean="0">
                          <a:ln>
                            <a:noFill/>
                          </a:ln>
                          <a:solidFill>
                            <a:schemeClr val="tx1"/>
                          </a:solidFill>
                          <a:effectLst/>
                          <a:latin typeface="Arial" charset="0"/>
                          <a:cs typeface="Times New Roman" pitchFamily="18" charset="0"/>
                        </a:rPr>
                        <a:t>в какой степени и почему</a:t>
                      </a:r>
                      <a:r>
                        <a:rPr kumimoji="0" lang="en-US" sz="1400" b="0" i="0" u="none" strike="noStrike" cap="none" normalizeH="0" baseline="0" dirty="0" smtClean="0">
                          <a:ln>
                            <a:noFill/>
                          </a:ln>
                          <a:solidFill>
                            <a:schemeClr val="tx1"/>
                          </a:solidFill>
                          <a:effectLst/>
                          <a:latin typeface="Arial" charset="0"/>
                          <a:cs typeface="Times New Roman" pitchFamily="18" charset="0"/>
                        </a:rPr>
                        <a:t>?</a:t>
                      </a:r>
                      <a:endParaRPr kumimoji="0" lang="en-US" sz="2800" b="0" i="0" u="none" strike="noStrike" cap="none" normalizeH="0" baseline="0" dirty="0" smtClean="0">
                        <a:ln>
                          <a:noFill/>
                        </a:ln>
                        <a:solidFill>
                          <a:schemeClr val="tx1"/>
                        </a:solidFill>
                        <a:effectLst/>
                        <a:latin typeface="Arial" charset="0"/>
                        <a:cs typeface="Times New Roman" pitchFamily="18" charset="0"/>
                      </a:endParaRPr>
                    </a:p>
                  </a:txBody>
                  <a:tcPr marT="45722" marB="457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Arial" charset="0"/>
                          <a:cs typeface="Times New Roman" pitchFamily="18" charset="0"/>
                        </a:rPr>
                        <a:t>Ресурсы в распоряжении </a:t>
                      </a:r>
                      <a:endParaRPr kumimoji="0" lang="en-US" sz="16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Arial" charset="0"/>
                          <a:cs typeface="Times New Roman" pitchFamily="18" charset="0"/>
                        </a:rPr>
                        <a:t>Сотрудники, деньги, </a:t>
                      </a:r>
                      <a:r>
                        <a:rPr kumimoji="0" lang="ru-RU" sz="1400" b="0" i="0" u="none" strike="noStrike" cap="none" normalizeH="0" baseline="0" dirty="0" err="1" smtClean="0">
                          <a:ln>
                            <a:noFill/>
                          </a:ln>
                          <a:solidFill>
                            <a:schemeClr val="tx1"/>
                          </a:solidFill>
                          <a:effectLst/>
                          <a:latin typeface="Arial" charset="0"/>
                          <a:cs typeface="Times New Roman" pitchFamily="18" charset="0"/>
                        </a:rPr>
                        <a:t>техноло-гии</a:t>
                      </a:r>
                      <a:r>
                        <a:rPr kumimoji="0" lang="ru-RU" sz="1400" b="0" i="0" u="none" strike="noStrike" cap="none" normalizeH="0" baseline="0" dirty="0" smtClean="0">
                          <a:ln>
                            <a:noFill/>
                          </a:ln>
                          <a:solidFill>
                            <a:schemeClr val="tx1"/>
                          </a:solidFill>
                          <a:effectLst/>
                          <a:latin typeface="Arial" charset="0"/>
                          <a:cs typeface="Times New Roman" pitchFamily="18" charset="0"/>
                        </a:rPr>
                        <a:t>, </a:t>
                      </a:r>
                      <a:r>
                        <a:rPr kumimoji="0" lang="ru-RU" sz="1400" b="0" i="0" u="none" strike="noStrike" cap="none" normalizeH="0" baseline="0" dirty="0" err="1" smtClean="0">
                          <a:ln>
                            <a:noFill/>
                          </a:ln>
                          <a:solidFill>
                            <a:schemeClr val="tx1"/>
                          </a:solidFill>
                          <a:effectLst/>
                          <a:latin typeface="Arial" charset="0"/>
                          <a:cs typeface="Times New Roman" pitchFamily="18" charset="0"/>
                        </a:rPr>
                        <a:t>информа-ция</a:t>
                      </a:r>
                      <a:r>
                        <a:rPr kumimoji="0" lang="ru-RU" sz="1400" b="0" i="0" u="none" strike="noStrike" cap="none" normalizeH="0" baseline="0" dirty="0" smtClean="0">
                          <a:ln>
                            <a:noFill/>
                          </a:ln>
                          <a:solidFill>
                            <a:schemeClr val="tx1"/>
                          </a:solidFill>
                          <a:effectLst/>
                          <a:latin typeface="Arial" charset="0"/>
                          <a:cs typeface="Times New Roman" pitchFamily="18" charset="0"/>
                        </a:rPr>
                        <a:t>, влияние</a:t>
                      </a:r>
                      <a:endParaRPr kumimoji="0" lang="en-US" sz="2800" b="0" i="0" u="none" strike="noStrike" cap="none" normalizeH="0" baseline="0" dirty="0" smtClean="0">
                        <a:ln>
                          <a:noFill/>
                        </a:ln>
                        <a:solidFill>
                          <a:schemeClr val="tx1"/>
                        </a:solidFill>
                        <a:effectLst/>
                        <a:latin typeface="Arial" charset="0"/>
                        <a:cs typeface="Times New Roman" pitchFamily="18" charset="0"/>
                      </a:endParaRPr>
                    </a:p>
                  </a:txBody>
                  <a:tcPr marT="45722" marB="457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r>
              <a:tr h="2213952">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400" b="0" i="0" u="none" strike="noStrike" cap="none" normalizeH="0" baseline="0" dirty="0" smtClean="0">
                        <a:ln>
                          <a:noFill/>
                        </a:ln>
                        <a:solidFill>
                          <a:schemeClr val="tx1"/>
                        </a:solidFill>
                        <a:effectLst/>
                        <a:latin typeface="Arial" charset="0"/>
                        <a:cs typeface="Arial" charset="0"/>
                      </a:endParaRPr>
                    </a:p>
                  </a:txBody>
                  <a:tcPr marT="45722" marB="457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1400" b="0" i="0" u="none" strike="noStrike" cap="none" normalizeH="0" baseline="0" smtClean="0">
                        <a:ln>
                          <a:noFill/>
                        </a:ln>
                        <a:solidFill>
                          <a:schemeClr val="tx1"/>
                        </a:solidFill>
                        <a:effectLst/>
                        <a:latin typeface="Arial" charset="0"/>
                        <a:cs typeface="Arial" charset="0"/>
                      </a:endParaRPr>
                    </a:p>
                  </a:txBody>
                  <a:tcPr marT="45722" marB="457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1400" b="0" i="0" u="none" strike="noStrike" cap="none" normalizeH="0" baseline="0" smtClean="0">
                        <a:ln>
                          <a:noFill/>
                        </a:ln>
                        <a:solidFill>
                          <a:schemeClr val="tx1"/>
                        </a:solidFill>
                        <a:effectLst/>
                        <a:latin typeface="Arial" charset="0"/>
                        <a:cs typeface="Arial" charset="0"/>
                      </a:endParaRPr>
                    </a:p>
                  </a:txBody>
                  <a:tcPr marT="45722" marB="457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1400" b="0" i="0" u="none" strike="noStrike" cap="none" normalizeH="0" baseline="0" dirty="0" smtClean="0">
                        <a:ln>
                          <a:noFill/>
                        </a:ln>
                        <a:solidFill>
                          <a:schemeClr val="tx1"/>
                        </a:solidFill>
                        <a:effectLst/>
                        <a:latin typeface="Arial" charset="0"/>
                        <a:cs typeface="Arial" charset="0"/>
                      </a:endParaRPr>
                    </a:p>
                  </a:txBody>
                  <a:tcPr marT="45722" marB="457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1400" b="0" i="0" u="none" strike="noStrike" cap="none" normalizeH="0" baseline="0" smtClean="0">
                        <a:ln>
                          <a:noFill/>
                        </a:ln>
                        <a:solidFill>
                          <a:schemeClr val="tx1"/>
                        </a:solidFill>
                        <a:effectLst/>
                        <a:latin typeface="Arial" charset="0"/>
                        <a:cs typeface="Arial" charset="0"/>
                      </a:endParaRPr>
                    </a:p>
                  </a:txBody>
                  <a:tcPr marT="45722" marB="457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1400" b="0" i="0" u="none" strike="noStrike" cap="none" normalizeH="0" baseline="0" dirty="0" smtClean="0">
                        <a:ln>
                          <a:noFill/>
                        </a:ln>
                        <a:solidFill>
                          <a:schemeClr val="tx1"/>
                        </a:solidFill>
                        <a:effectLst/>
                        <a:latin typeface="Arial" charset="0"/>
                        <a:cs typeface="Arial" charset="0"/>
                      </a:endParaRPr>
                    </a:p>
                  </a:txBody>
                  <a:tcPr marT="45722" marB="457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r>
            </a:tbl>
          </a:graphicData>
        </a:graphic>
      </p:graphicFrame>
      <p:sp>
        <p:nvSpPr>
          <p:cNvPr id="2" name="Slide Number Placeholder 1"/>
          <p:cNvSpPr>
            <a:spLocks noGrp="1"/>
          </p:cNvSpPr>
          <p:nvPr>
            <p:ph type="sldNum" sz="quarter" idx="10"/>
          </p:nvPr>
        </p:nvSpPr>
        <p:spPr/>
        <p:txBody>
          <a:bodyPr/>
          <a:lstStyle/>
          <a:p>
            <a:pPr>
              <a:defRPr/>
            </a:pPr>
            <a:fld id="{3DFAEE4B-1BFF-48BE-9E3A-2B13C62A2508}" type="slidenum">
              <a:rPr lang="en-US"/>
              <a:pPr>
                <a:defRPr/>
              </a:pPr>
              <a:t>13</a:t>
            </a:fld>
            <a:endParaRPr lang="en-US"/>
          </a:p>
        </p:txBody>
      </p:sp>
      <p:sp>
        <p:nvSpPr>
          <p:cNvPr id="5" name="Oval 4"/>
          <p:cNvSpPr/>
          <p:nvPr/>
        </p:nvSpPr>
        <p:spPr>
          <a:xfrm>
            <a:off x="323529" y="1358900"/>
            <a:ext cx="1584176" cy="160655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Oval 5"/>
          <p:cNvSpPr/>
          <p:nvPr/>
        </p:nvSpPr>
        <p:spPr>
          <a:xfrm>
            <a:off x="1763689" y="1358900"/>
            <a:ext cx="1584176" cy="160655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Oval 6"/>
          <p:cNvSpPr/>
          <p:nvPr/>
        </p:nvSpPr>
        <p:spPr>
          <a:xfrm>
            <a:off x="3203848" y="1358900"/>
            <a:ext cx="1618977" cy="160655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Oval 7"/>
          <p:cNvSpPr/>
          <p:nvPr/>
        </p:nvSpPr>
        <p:spPr>
          <a:xfrm>
            <a:off x="4499993" y="1358900"/>
            <a:ext cx="1684908" cy="160655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 name="Oval 8"/>
          <p:cNvSpPr/>
          <p:nvPr/>
        </p:nvSpPr>
        <p:spPr>
          <a:xfrm>
            <a:off x="5886450" y="1358900"/>
            <a:ext cx="1436688" cy="160655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Oval 9"/>
          <p:cNvSpPr/>
          <p:nvPr/>
        </p:nvSpPr>
        <p:spPr>
          <a:xfrm>
            <a:off x="7323138" y="1358900"/>
            <a:ext cx="1820862" cy="160655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1018"/>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childTnLst>
              </p:cTn>
              <p:nextCondLst>
                <p:cond evt="onClick" delay="0">
                  <p:tgtEl>
                    <p:spTgt spid="41018"/>
                  </p:tgtEl>
                </p:cond>
              </p:nextCondLst>
            </p:seq>
          </p:childTnLst>
        </p:cTn>
      </p:par>
    </p:tnLst>
    <p:bldLst>
      <p:bldP spid="5" grpId="0" animBg="1"/>
      <p:bldP spid="6" grpId="0" animBg="1"/>
      <p:bldP spid="7" grpId="0" animBg="1"/>
      <p:bldP spid="8" grpId="0" animBg="1"/>
      <p:bldP spid="9" grpId="0" animBg="1"/>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2"/>
          <p:cNvSpPr>
            <a:spLocks noChangeArrowheads="1"/>
          </p:cNvSpPr>
          <p:nvPr/>
        </p:nvSpPr>
        <p:spPr bwMode="auto">
          <a:xfrm>
            <a:off x="0" y="1403350"/>
            <a:ext cx="9144000" cy="0"/>
          </a:xfrm>
          <a:prstGeom prst="rect">
            <a:avLst/>
          </a:prstGeom>
          <a:noFill/>
          <a:ln w="9525">
            <a:noFill/>
            <a:miter lim="800000"/>
            <a:headEnd/>
            <a:tailEnd/>
          </a:ln>
        </p:spPr>
        <p:txBody>
          <a:bodyPr wrap="none" anchor="ctr">
            <a:spAutoFit/>
          </a:bodyPr>
          <a:lstStyle/>
          <a:p>
            <a:endParaRPr lang="ru-RU">
              <a:latin typeface="Constantia" pitchFamily="18" charset="0"/>
            </a:endParaRPr>
          </a:p>
        </p:txBody>
      </p:sp>
      <p:sp>
        <p:nvSpPr>
          <p:cNvPr id="43010" name="Rectangle 3"/>
          <p:cNvSpPr>
            <a:spLocks noChangeArrowheads="1"/>
          </p:cNvSpPr>
          <p:nvPr/>
        </p:nvSpPr>
        <p:spPr bwMode="auto">
          <a:xfrm>
            <a:off x="0" y="871538"/>
            <a:ext cx="9144000" cy="0"/>
          </a:xfrm>
          <a:prstGeom prst="rect">
            <a:avLst/>
          </a:prstGeom>
          <a:noFill/>
          <a:ln w="9525">
            <a:noFill/>
            <a:miter lim="800000"/>
            <a:headEnd/>
            <a:tailEnd/>
          </a:ln>
        </p:spPr>
        <p:txBody>
          <a:bodyPr wrap="none" anchor="ctr">
            <a:spAutoFit/>
          </a:bodyPr>
          <a:lstStyle/>
          <a:p>
            <a:endParaRPr lang="ru-RU">
              <a:latin typeface="Constantia" pitchFamily="18" charset="0"/>
            </a:endParaRPr>
          </a:p>
        </p:txBody>
      </p:sp>
      <p:sp>
        <p:nvSpPr>
          <p:cNvPr id="43011" name="Rectangle 4"/>
          <p:cNvSpPr>
            <a:spLocks noChangeArrowheads="1"/>
          </p:cNvSpPr>
          <p:nvPr/>
        </p:nvSpPr>
        <p:spPr bwMode="auto">
          <a:xfrm>
            <a:off x="-3062288" y="7691438"/>
            <a:ext cx="184150" cy="641350"/>
          </a:xfrm>
          <a:prstGeom prst="rect">
            <a:avLst/>
          </a:prstGeom>
          <a:noFill/>
          <a:ln w="9525">
            <a:noFill/>
            <a:miter lim="800000"/>
            <a:headEnd/>
            <a:tailEnd/>
          </a:ln>
        </p:spPr>
        <p:txBody>
          <a:bodyPr wrap="none" anchor="ctr">
            <a:spAutoFit/>
          </a:bodyPr>
          <a:lstStyle/>
          <a:p>
            <a:r>
              <a:rPr lang="en-US">
                <a:latin typeface="Constantia" pitchFamily="18" charset="0"/>
              </a:rPr>
              <a:t/>
            </a:r>
            <a:br>
              <a:rPr lang="en-US">
                <a:latin typeface="Constantia" pitchFamily="18" charset="0"/>
              </a:rPr>
            </a:br>
            <a:endParaRPr lang="en-US">
              <a:latin typeface="Constantia" pitchFamily="18" charset="0"/>
            </a:endParaRPr>
          </a:p>
        </p:txBody>
      </p:sp>
      <p:sp>
        <p:nvSpPr>
          <p:cNvPr id="43012" name="Rectangle 5"/>
          <p:cNvSpPr>
            <a:spLocks noChangeArrowheads="1"/>
          </p:cNvSpPr>
          <p:nvPr/>
        </p:nvSpPr>
        <p:spPr bwMode="auto">
          <a:xfrm>
            <a:off x="-3062288" y="8332788"/>
            <a:ext cx="3017838" cy="6350"/>
          </a:xfrm>
          <a:prstGeom prst="rect">
            <a:avLst/>
          </a:prstGeom>
          <a:solidFill>
            <a:srgbClr val="000000"/>
          </a:solidFill>
          <a:ln w="9525">
            <a:solidFill>
              <a:schemeClr val="tx1"/>
            </a:solidFill>
            <a:miter lim="800000"/>
            <a:headEnd/>
            <a:tailEnd/>
          </a:ln>
        </p:spPr>
        <p:txBody>
          <a:bodyPr wrap="none" anchor="ctr">
            <a:spAutoFit/>
          </a:bodyPr>
          <a:lstStyle/>
          <a:p>
            <a:endParaRPr lang="ru-RU">
              <a:latin typeface="Constantia" pitchFamily="18" charset="0"/>
            </a:endParaRPr>
          </a:p>
        </p:txBody>
      </p:sp>
      <p:sp>
        <p:nvSpPr>
          <p:cNvPr id="43013" name="Rectangle 6"/>
          <p:cNvSpPr>
            <a:spLocks noChangeArrowheads="1"/>
          </p:cNvSpPr>
          <p:nvPr/>
        </p:nvSpPr>
        <p:spPr bwMode="auto">
          <a:xfrm>
            <a:off x="-3062288" y="7691438"/>
            <a:ext cx="184150" cy="641350"/>
          </a:xfrm>
          <a:prstGeom prst="rect">
            <a:avLst/>
          </a:prstGeom>
          <a:noFill/>
          <a:ln w="9525">
            <a:noFill/>
            <a:miter lim="800000"/>
            <a:headEnd/>
            <a:tailEnd/>
          </a:ln>
        </p:spPr>
        <p:txBody>
          <a:bodyPr wrap="none" anchor="ctr">
            <a:spAutoFit/>
          </a:bodyPr>
          <a:lstStyle/>
          <a:p>
            <a:r>
              <a:rPr lang="en-US">
                <a:latin typeface="Constantia" pitchFamily="18" charset="0"/>
              </a:rPr>
              <a:t/>
            </a:r>
            <a:br>
              <a:rPr lang="en-US">
                <a:latin typeface="Constantia" pitchFamily="18" charset="0"/>
              </a:rPr>
            </a:br>
            <a:endParaRPr lang="en-US">
              <a:latin typeface="Constantia" pitchFamily="18" charset="0"/>
            </a:endParaRPr>
          </a:p>
        </p:txBody>
      </p:sp>
      <p:sp>
        <p:nvSpPr>
          <p:cNvPr id="43014" name="Rectangle 7"/>
          <p:cNvSpPr>
            <a:spLocks noChangeArrowheads="1"/>
          </p:cNvSpPr>
          <p:nvPr/>
        </p:nvSpPr>
        <p:spPr bwMode="auto">
          <a:xfrm>
            <a:off x="-3062288" y="8332788"/>
            <a:ext cx="3017838" cy="6350"/>
          </a:xfrm>
          <a:prstGeom prst="rect">
            <a:avLst/>
          </a:prstGeom>
          <a:solidFill>
            <a:srgbClr val="000000"/>
          </a:solidFill>
          <a:ln w="9525">
            <a:solidFill>
              <a:schemeClr val="tx1"/>
            </a:solidFill>
            <a:miter lim="800000"/>
            <a:headEnd/>
            <a:tailEnd/>
          </a:ln>
        </p:spPr>
        <p:txBody>
          <a:bodyPr wrap="none" anchor="ctr">
            <a:spAutoFit/>
          </a:bodyPr>
          <a:lstStyle/>
          <a:p>
            <a:endParaRPr lang="ru-RU">
              <a:latin typeface="Constantia" pitchFamily="18" charset="0"/>
            </a:endParaRPr>
          </a:p>
        </p:txBody>
      </p:sp>
      <p:sp>
        <p:nvSpPr>
          <p:cNvPr id="43015" name="Rectangle 8"/>
          <p:cNvSpPr>
            <a:spLocks noChangeArrowheads="1"/>
          </p:cNvSpPr>
          <p:nvPr/>
        </p:nvSpPr>
        <p:spPr bwMode="auto">
          <a:xfrm>
            <a:off x="-3062288" y="7691438"/>
            <a:ext cx="184150" cy="641350"/>
          </a:xfrm>
          <a:prstGeom prst="rect">
            <a:avLst/>
          </a:prstGeom>
          <a:noFill/>
          <a:ln w="9525">
            <a:noFill/>
            <a:miter lim="800000"/>
            <a:headEnd/>
            <a:tailEnd/>
          </a:ln>
        </p:spPr>
        <p:txBody>
          <a:bodyPr wrap="none" anchor="ctr">
            <a:spAutoFit/>
          </a:bodyPr>
          <a:lstStyle/>
          <a:p>
            <a:r>
              <a:rPr lang="en-US">
                <a:latin typeface="Constantia" pitchFamily="18" charset="0"/>
              </a:rPr>
              <a:t/>
            </a:r>
            <a:br>
              <a:rPr lang="en-US">
                <a:latin typeface="Constantia" pitchFamily="18" charset="0"/>
              </a:rPr>
            </a:br>
            <a:endParaRPr lang="en-US">
              <a:latin typeface="Constantia" pitchFamily="18" charset="0"/>
            </a:endParaRPr>
          </a:p>
        </p:txBody>
      </p:sp>
      <p:sp>
        <p:nvSpPr>
          <p:cNvPr id="43016" name="Rectangle 9"/>
          <p:cNvSpPr>
            <a:spLocks noChangeArrowheads="1"/>
          </p:cNvSpPr>
          <p:nvPr/>
        </p:nvSpPr>
        <p:spPr bwMode="auto">
          <a:xfrm>
            <a:off x="-3062288" y="8332788"/>
            <a:ext cx="3017838" cy="6350"/>
          </a:xfrm>
          <a:prstGeom prst="rect">
            <a:avLst/>
          </a:prstGeom>
          <a:solidFill>
            <a:srgbClr val="000000"/>
          </a:solidFill>
          <a:ln w="9525">
            <a:solidFill>
              <a:schemeClr val="tx1"/>
            </a:solidFill>
            <a:miter lim="800000"/>
            <a:headEnd/>
            <a:tailEnd/>
          </a:ln>
        </p:spPr>
        <p:txBody>
          <a:bodyPr wrap="none" anchor="ctr">
            <a:spAutoFit/>
          </a:bodyPr>
          <a:lstStyle/>
          <a:p>
            <a:endParaRPr lang="ru-RU">
              <a:latin typeface="Constantia" pitchFamily="18" charset="0"/>
            </a:endParaRPr>
          </a:p>
        </p:txBody>
      </p:sp>
      <p:graphicFrame>
        <p:nvGraphicFramePr>
          <p:cNvPr id="43094" name="Group 86"/>
          <p:cNvGraphicFramePr>
            <a:graphicFrameLocks noGrp="1"/>
          </p:cNvGraphicFramePr>
          <p:nvPr>
            <p:extLst>
              <p:ext uri="{D42A27DB-BD31-4B8C-83A1-F6EECF244321}">
                <p14:modId xmlns:p14="http://schemas.microsoft.com/office/powerpoint/2010/main" val="2480850446"/>
              </p:ext>
            </p:extLst>
          </p:nvPr>
        </p:nvGraphicFramePr>
        <p:xfrm>
          <a:off x="694531" y="1930400"/>
          <a:ext cx="8269956" cy="4876800"/>
        </p:xfrm>
        <a:graphic>
          <a:graphicData uri="http://schemas.openxmlformats.org/drawingml/2006/table">
            <a:tbl>
              <a:tblPr/>
              <a:tblGrid>
                <a:gridCol w="1378586"/>
                <a:gridCol w="1507730"/>
                <a:gridCol w="1286784"/>
                <a:gridCol w="1143634"/>
                <a:gridCol w="1524846"/>
                <a:gridCol w="1428376"/>
              </a:tblGrid>
              <a:tr h="118912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Arial" charset="0"/>
                          <a:cs typeface="Times New Roman" pitchFamily="18" charset="0"/>
                        </a:rPr>
                        <a:t>Название организации</a:t>
                      </a:r>
                      <a:r>
                        <a:rPr kumimoji="0" lang="en-US" sz="1400" b="1" i="0" u="none" strike="noStrike" cap="none" normalizeH="0" baseline="0" dirty="0" smtClean="0">
                          <a:ln>
                            <a:noFill/>
                          </a:ln>
                          <a:solidFill>
                            <a:schemeClr val="tx1"/>
                          </a:solidFill>
                          <a:effectLst/>
                          <a:latin typeface="Arial" charset="0"/>
                          <a:cs typeface="Times New Roman" pitchFamily="18" charset="0"/>
                        </a:rPr>
                        <a:t>, </a:t>
                      </a:r>
                      <a:r>
                        <a:rPr kumimoji="0" lang="ru-RU" sz="1400" b="1" i="0" u="none" strike="noStrike" cap="none" normalizeH="0" baseline="0" dirty="0" smtClean="0">
                          <a:ln>
                            <a:noFill/>
                          </a:ln>
                          <a:solidFill>
                            <a:schemeClr val="tx1"/>
                          </a:solidFill>
                          <a:effectLst/>
                          <a:latin typeface="Arial" charset="0"/>
                          <a:cs typeface="Times New Roman" pitchFamily="18" charset="0"/>
                        </a:rPr>
                        <a:t>группы или ФИО лица</a:t>
                      </a:r>
                      <a:endParaRPr kumimoji="0" lang="en-US" sz="1600" b="0" i="0" u="none" strike="noStrike" cap="none" normalizeH="0" baseline="0" dirty="0" smtClean="0">
                        <a:ln>
                          <a:noFill/>
                        </a:ln>
                        <a:solidFill>
                          <a:schemeClr val="tx1"/>
                        </a:solidFill>
                        <a:effectLst/>
                        <a:latin typeface="Times New Roman" pitchFamily="18"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300" b="1" i="0" u="none" strike="noStrike" cap="none" normalizeH="0" baseline="0" dirty="0" smtClean="0">
                          <a:ln>
                            <a:noFill/>
                          </a:ln>
                          <a:solidFill>
                            <a:schemeClr val="tx1"/>
                          </a:solidFill>
                          <a:effectLst/>
                          <a:latin typeface="Arial" charset="0"/>
                          <a:cs typeface="Times New Roman" pitchFamily="18" charset="0"/>
                        </a:rPr>
                        <a:t>Описание</a:t>
                      </a:r>
                      <a:endParaRPr kumimoji="0" lang="en-US" sz="13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300" b="0" i="0" u="none" strike="noStrike" cap="none" normalizeH="0" baseline="0" dirty="0" smtClean="0">
                          <a:ln>
                            <a:noFill/>
                          </a:ln>
                          <a:solidFill>
                            <a:schemeClr val="tx1"/>
                          </a:solidFill>
                          <a:effectLst/>
                          <a:latin typeface="Arial" charset="0"/>
                          <a:cs typeface="Times New Roman" pitchFamily="18" charset="0"/>
                        </a:rPr>
                        <a:t>Основная цель</a:t>
                      </a:r>
                      <a:r>
                        <a:rPr kumimoji="0" lang="en-US" sz="1300" b="0" i="0" u="none" strike="noStrike" cap="none" normalizeH="0" baseline="0" dirty="0" smtClean="0">
                          <a:ln>
                            <a:noFill/>
                          </a:ln>
                          <a:solidFill>
                            <a:schemeClr val="tx1"/>
                          </a:solidFill>
                          <a:effectLst/>
                          <a:latin typeface="Arial" charset="0"/>
                          <a:cs typeface="Times New Roman" pitchFamily="18" charset="0"/>
                        </a:rPr>
                        <a:t>, </a:t>
                      </a:r>
                      <a:r>
                        <a:rPr kumimoji="0" lang="ru-RU" sz="1300" b="0" i="0" u="none" strike="noStrike" cap="none" normalizeH="0" baseline="0" dirty="0" smtClean="0">
                          <a:ln>
                            <a:noFill/>
                          </a:ln>
                          <a:solidFill>
                            <a:schemeClr val="tx1"/>
                          </a:solidFill>
                          <a:effectLst/>
                          <a:latin typeface="Arial" charset="0"/>
                          <a:cs typeface="Times New Roman" pitchFamily="18" charset="0"/>
                        </a:rPr>
                        <a:t>принадлежность</a:t>
                      </a:r>
                      <a:r>
                        <a:rPr kumimoji="0" lang="en-US" sz="1300" b="0" i="0" u="none" strike="noStrike" cap="none" normalizeH="0" baseline="0" dirty="0" smtClean="0">
                          <a:ln>
                            <a:noFill/>
                          </a:ln>
                          <a:solidFill>
                            <a:schemeClr val="tx1"/>
                          </a:solidFill>
                          <a:effectLst/>
                          <a:latin typeface="Arial" charset="0"/>
                          <a:cs typeface="Times New Roman" pitchFamily="18" charset="0"/>
                        </a:rPr>
                        <a:t>,</a:t>
                      </a:r>
                      <a:r>
                        <a:rPr kumimoji="0" lang="ru-RU" sz="1300" b="0" i="0" u="none" strike="noStrike" cap="none" normalizeH="0" baseline="0" dirty="0" smtClean="0">
                          <a:ln>
                            <a:noFill/>
                          </a:ln>
                          <a:solidFill>
                            <a:schemeClr val="tx1"/>
                          </a:solidFill>
                          <a:effectLst/>
                          <a:latin typeface="Arial" charset="0"/>
                          <a:cs typeface="Times New Roman" pitchFamily="18" charset="0"/>
                        </a:rPr>
                        <a:t> финансирование</a:t>
                      </a:r>
                      <a:endParaRPr kumimoji="0" lang="en-US" sz="1300" b="0" i="0" u="none" strike="noStrike" cap="none" normalizeH="0" baseline="0" dirty="0" smtClean="0">
                        <a:ln>
                          <a:noFill/>
                        </a:ln>
                        <a:solidFill>
                          <a:schemeClr val="tx1"/>
                        </a:solidFill>
                        <a:effectLst/>
                        <a:latin typeface="Arial"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chemeClr val="tx1"/>
                          </a:solidFill>
                          <a:effectLst/>
                          <a:latin typeface="Arial" charset="0"/>
                          <a:cs typeface="Times New Roman" pitchFamily="18" charset="0"/>
                        </a:rPr>
                        <a:t>Потенциальная роль в решении вопроса или проведении работы</a:t>
                      </a:r>
                      <a:endParaRPr kumimoji="0" lang="en-US" sz="1600" b="0"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chemeClr val="tx1"/>
                          </a:solidFill>
                          <a:effectLst/>
                          <a:latin typeface="Arial" charset="0"/>
                          <a:cs typeface="Times New Roman" pitchFamily="18" charset="0"/>
                        </a:rPr>
                        <a:t>Степень знания сути вопроса</a:t>
                      </a:r>
                      <a:endParaRPr kumimoji="0" lang="en-US" sz="1600" b="0"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200" b="1" i="0" u="none" strike="noStrike" cap="none" normalizeH="0" baseline="0" dirty="0" smtClean="0">
                          <a:ln>
                            <a:noFill/>
                          </a:ln>
                          <a:solidFill>
                            <a:schemeClr val="tx1"/>
                          </a:solidFill>
                          <a:effectLst/>
                          <a:latin typeface="Arial" charset="0"/>
                          <a:cs typeface="Times New Roman" pitchFamily="18" charset="0"/>
                        </a:rPr>
                        <a:t>Приверженность</a:t>
                      </a:r>
                      <a:endParaRPr kumimoji="0" lang="en-US" sz="1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chemeClr val="tx1"/>
                          </a:solidFill>
                          <a:effectLst/>
                          <a:latin typeface="Arial" charset="0"/>
                          <a:cs typeface="Times New Roman" pitchFamily="18" charset="0"/>
                        </a:rPr>
                        <a:t>Поддерживает или противостоит</a:t>
                      </a:r>
                      <a:r>
                        <a:rPr kumimoji="0" lang="en-US" sz="1200" b="0" i="0" u="none" strike="noStrike" cap="none" normalizeH="0" baseline="0" dirty="0" smtClean="0">
                          <a:ln>
                            <a:noFill/>
                          </a:ln>
                          <a:solidFill>
                            <a:schemeClr val="tx1"/>
                          </a:solidFill>
                          <a:effectLst/>
                          <a:latin typeface="Arial" charset="0"/>
                          <a:cs typeface="Times New Roman" pitchFamily="18" charset="0"/>
                        </a:rPr>
                        <a:t>, </a:t>
                      </a:r>
                      <a:r>
                        <a:rPr kumimoji="0" lang="ru-RU" sz="1200" b="0" i="0" u="none" strike="noStrike" cap="none" normalizeH="0" baseline="0" dirty="0" smtClean="0">
                          <a:ln>
                            <a:noFill/>
                          </a:ln>
                          <a:solidFill>
                            <a:schemeClr val="tx1"/>
                          </a:solidFill>
                          <a:effectLst/>
                          <a:latin typeface="Arial" charset="0"/>
                          <a:cs typeface="Times New Roman" pitchFamily="18" charset="0"/>
                        </a:rPr>
                        <a:t>в какой степени и почему</a:t>
                      </a:r>
                      <a:r>
                        <a:rPr kumimoji="0" lang="en-US" sz="1200" b="0" i="0" u="none" strike="noStrike" cap="none" normalizeH="0" baseline="0" dirty="0" smtClean="0">
                          <a:ln>
                            <a:noFill/>
                          </a:ln>
                          <a:solidFill>
                            <a:schemeClr val="tx1"/>
                          </a:solidFill>
                          <a:effectLst/>
                          <a:latin typeface="Arial" charset="0"/>
                          <a:cs typeface="Times New Roman" pitchFamily="18" charset="0"/>
                        </a:rPr>
                        <a:t>?</a:t>
                      </a:r>
                      <a:endParaRPr kumimoji="0" lang="en-US" sz="2400" b="0" i="0" u="none" strike="noStrike" cap="none" normalizeH="0" baseline="0" dirty="0" smtClean="0">
                        <a:ln>
                          <a:noFill/>
                        </a:ln>
                        <a:solidFill>
                          <a:schemeClr val="tx1"/>
                        </a:solidFill>
                        <a:effectLst/>
                        <a:latin typeface="Arial"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Arial" charset="0"/>
                          <a:cs typeface="Times New Roman" pitchFamily="18" charset="0"/>
                        </a:rPr>
                        <a:t>Ресурсы </a:t>
                      </a:r>
                      <a:endParaRPr kumimoji="0" lang="en-US" sz="16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Arial" charset="0"/>
                          <a:cs typeface="Times New Roman" pitchFamily="18" charset="0"/>
                        </a:rPr>
                        <a:t>Сотрудники, деньги, технологии, информация, влияние</a:t>
                      </a:r>
                      <a:endParaRPr kumimoji="0" lang="en-US" sz="2800" b="0" i="0" u="none" strike="noStrike" cap="none" normalizeH="0" baseline="0" dirty="0" smtClean="0">
                        <a:ln>
                          <a:noFill/>
                        </a:ln>
                        <a:solidFill>
                          <a:schemeClr val="tx1"/>
                        </a:solidFill>
                        <a:effectLst/>
                        <a:latin typeface="Arial"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lumMod val="20000"/>
                        <a:lumOff val="80000"/>
                      </a:schemeClr>
                    </a:solidFill>
                  </a:tcPr>
                </a:tc>
              </a:tr>
              <a:tr h="2469717">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dirty="0" err="1" smtClean="0">
                          <a:ln>
                            <a:noFill/>
                          </a:ln>
                          <a:solidFill>
                            <a:schemeClr val="tx1"/>
                          </a:solidFill>
                          <a:effectLst/>
                          <a:latin typeface="Arial" charset="0"/>
                          <a:cs typeface="Arial" charset="0"/>
                        </a:rPr>
                        <a:t>Националь-ный</a:t>
                      </a:r>
                      <a:r>
                        <a:rPr kumimoji="0" lang="ru-RU" sz="1400" b="0" i="0" u="none" strike="noStrike" cap="none" normalizeH="0" baseline="0" dirty="0" smtClean="0">
                          <a:ln>
                            <a:noFill/>
                          </a:ln>
                          <a:solidFill>
                            <a:schemeClr val="tx1"/>
                          </a:solidFill>
                          <a:effectLst/>
                          <a:latin typeface="Arial" charset="0"/>
                          <a:cs typeface="Arial" charset="0"/>
                        </a:rPr>
                        <a:t> комитет по борьбе со </a:t>
                      </a:r>
                      <a:r>
                        <a:rPr kumimoji="0" lang="ru-RU" sz="1400" b="0" i="0" u="none" strike="noStrike" cap="none" normalizeH="0" baseline="0" dirty="0" err="1" smtClean="0">
                          <a:ln>
                            <a:noFill/>
                          </a:ln>
                          <a:solidFill>
                            <a:schemeClr val="tx1"/>
                          </a:solidFill>
                          <a:effectLst/>
                          <a:latin typeface="Arial" charset="0"/>
                          <a:cs typeface="Arial" charset="0"/>
                        </a:rPr>
                        <a:t>СПИДом</a:t>
                      </a:r>
                      <a:r>
                        <a:rPr kumimoji="0" lang="ru-RU" sz="1400" b="0" i="0" u="none" strike="noStrike" cap="none" normalizeH="0" baseline="0" dirty="0" smtClean="0">
                          <a:ln>
                            <a:noFill/>
                          </a:ln>
                          <a:solidFill>
                            <a:schemeClr val="tx1"/>
                          </a:solidFill>
                          <a:effectLst/>
                          <a:latin typeface="Arial" charset="0"/>
                          <a:cs typeface="Arial" charset="0"/>
                        </a:rPr>
                        <a:t> (НКБС</a:t>
                      </a:r>
                      <a:r>
                        <a:rPr kumimoji="0" lang="en-US" sz="1400" b="0" i="0" u="none" strike="noStrike" cap="none" normalizeH="0" baseline="0" dirty="0" smtClean="0">
                          <a:ln>
                            <a:noFill/>
                          </a:ln>
                          <a:solidFill>
                            <a:schemeClr val="tx1"/>
                          </a:solidFill>
                          <a:effectLst/>
                          <a:latin typeface="Arial" charset="0"/>
                          <a:cs typeface="Arial" charset="0"/>
                        </a:rPr>
                        <a:t>)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400" b="0" i="0" u="none" strike="noStrike" cap="none" normalizeH="0" baseline="0" dirty="0" smtClean="0">
                          <a:ln>
                            <a:noFill/>
                          </a:ln>
                          <a:solidFill>
                            <a:schemeClr val="tx1"/>
                          </a:solidFill>
                          <a:effectLst/>
                          <a:latin typeface="Arial" charset="0"/>
                          <a:cs typeface="Arial" charset="0"/>
                        </a:rPr>
                        <a:t>Занимается </a:t>
                      </a:r>
                      <a:r>
                        <a:rPr kumimoji="0" lang="ru-RU" sz="1400" b="0" i="0" u="none" strike="noStrike" cap="none" normalizeH="0" baseline="0" dirty="0" err="1" smtClean="0">
                          <a:ln>
                            <a:noFill/>
                          </a:ln>
                          <a:solidFill>
                            <a:schemeClr val="tx1"/>
                          </a:solidFill>
                          <a:effectLst/>
                          <a:latin typeface="Arial" charset="0"/>
                          <a:cs typeface="Arial" charset="0"/>
                        </a:rPr>
                        <a:t>планировани-ем</a:t>
                      </a:r>
                      <a:r>
                        <a:rPr kumimoji="0" lang="ru-RU" sz="1400" b="0" i="0" u="none" strike="noStrike" cap="none" normalizeH="0" baseline="0" dirty="0" smtClean="0">
                          <a:ln>
                            <a:noFill/>
                          </a:ln>
                          <a:solidFill>
                            <a:schemeClr val="tx1"/>
                          </a:solidFill>
                          <a:effectLst/>
                          <a:latin typeface="Arial" charset="0"/>
                          <a:cs typeface="Arial" charset="0"/>
                        </a:rPr>
                        <a:t>, </a:t>
                      </a:r>
                      <a:r>
                        <a:rPr kumimoji="0" lang="ru-RU" sz="1400" b="0" i="0" u="none" strike="noStrike" cap="none" normalizeH="0" baseline="0" dirty="0" err="1" smtClean="0">
                          <a:ln>
                            <a:noFill/>
                          </a:ln>
                          <a:solidFill>
                            <a:schemeClr val="tx1"/>
                          </a:solidFill>
                          <a:effectLst/>
                          <a:latin typeface="Arial" charset="0"/>
                          <a:cs typeface="Arial" charset="0"/>
                        </a:rPr>
                        <a:t>реализаци-ей</a:t>
                      </a:r>
                      <a:r>
                        <a:rPr kumimoji="0" lang="ru-RU" sz="1400" b="0" i="0" u="none" strike="noStrike" cap="none" normalizeH="0" baseline="0" dirty="0" smtClean="0">
                          <a:ln>
                            <a:noFill/>
                          </a:ln>
                          <a:solidFill>
                            <a:schemeClr val="tx1"/>
                          </a:solidFill>
                          <a:effectLst/>
                          <a:latin typeface="Arial" charset="0"/>
                          <a:cs typeface="Arial" charset="0"/>
                        </a:rPr>
                        <a:t>, </a:t>
                      </a:r>
                      <a:r>
                        <a:rPr kumimoji="0" lang="ru-RU" sz="1400" b="0" i="0" u="none" strike="noStrike" cap="none" normalizeH="0" baseline="0" dirty="0" err="1" smtClean="0">
                          <a:ln>
                            <a:noFill/>
                          </a:ln>
                          <a:solidFill>
                            <a:schemeClr val="tx1"/>
                          </a:solidFill>
                          <a:effectLst/>
                          <a:latin typeface="Arial" charset="0"/>
                          <a:cs typeface="Arial" charset="0"/>
                        </a:rPr>
                        <a:t>МиО</a:t>
                      </a:r>
                      <a:r>
                        <a:rPr kumimoji="0" lang="ru-RU" sz="1400" b="0" i="0" u="none" strike="noStrike" cap="none" normalizeH="0" baseline="0" dirty="0" smtClean="0">
                          <a:ln>
                            <a:noFill/>
                          </a:ln>
                          <a:solidFill>
                            <a:schemeClr val="tx1"/>
                          </a:solidFill>
                          <a:effectLst/>
                          <a:latin typeface="Arial" charset="0"/>
                          <a:cs typeface="Arial" charset="0"/>
                        </a:rPr>
                        <a:t> всех программ по ВИЧ/</a:t>
                      </a:r>
                      <a:r>
                        <a:rPr kumimoji="0" lang="ru-RU" sz="1400" b="0" i="0" u="none" strike="noStrike" cap="none" normalizeH="0" baseline="0" dirty="0" err="1" smtClean="0">
                          <a:ln>
                            <a:noFill/>
                          </a:ln>
                          <a:solidFill>
                            <a:schemeClr val="tx1"/>
                          </a:solidFill>
                          <a:effectLst/>
                          <a:latin typeface="Arial" charset="0"/>
                          <a:cs typeface="Arial" charset="0"/>
                        </a:rPr>
                        <a:t>СПИДу</a:t>
                      </a:r>
                      <a:r>
                        <a:rPr kumimoji="0" lang="ru-RU" sz="1400" b="0" i="0" u="none" strike="noStrike" cap="none" normalizeH="0" baseline="0" dirty="0" smtClean="0">
                          <a:ln>
                            <a:noFill/>
                          </a:ln>
                          <a:solidFill>
                            <a:schemeClr val="tx1"/>
                          </a:solidFill>
                          <a:effectLst/>
                          <a:latin typeface="Arial" charset="0"/>
                          <a:cs typeface="Arial" charset="0"/>
                        </a:rPr>
                        <a:t> в стране</a:t>
                      </a:r>
                      <a:r>
                        <a:rPr kumimoji="0" lang="en-US" sz="1400" b="0" i="0" u="none" strike="noStrike" cap="none" normalizeH="0" baseline="0" dirty="0" smtClean="0">
                          <a:ln>
                            <a:noFill/>
                          </a:ln>
                          <a:solidFill>
                            <a:schemeClr val="tx1"/>
                          </a:solidFill>
                          <a:effectLst/>
                          <a:latin typeface="Arial" charset="0"/>
                          <a:cs typeface="Arial" charset="0"/>
                        </a:rPr>
                        <a:t>; </a:t>
                      </a:r>
                      <a:r>
                        <a:rPr kumimoji="0" lang="ru-RU" sz="1400" b="0" i="0" u="none" strike="noStrike" cap="none" normalizeH="0" baseline="0" dirty="0" smtClean="0">
                          <a:ln>
                            <a:noFill/>
                          </a:ln>
                          <a:solidFill>
                            <a:schemeClr val="tx1"/>
                          </a:solidFill>
                          <a:effectLst/>
                          <a:latin typeface="Arial" charset="0"/>
                          <a:cs typeface="Arial" charset="0"/>
                        </a:rPr>
                        <a:t>утверждает донорские и </a:t>
                      </a:r>
                      <a:r>
                        <a:rPr kumimoji="0" lang="ru-RU" sz="1400" b="0" i="0" u="none" strike="noStrike" cap="none" normalizeH="0" baseline="0" dirty="0" err="1" smtClean="0">
                          <a:ln>
                            <a:noFill/>
                          </a:ln>
                          <a:solidFill>
                            <a:schemeClr val="tx1"/>
                          </a:solidFill>
                          <a:effectLst/>
                          <a:latin typeface="Arial" charset="0"/>
                          <a:cs typeface="Arial" charset="0"/>
                        </a:rPr>
                        <a:t>финансируе-мые</a:t>
                      </a:r>
                      <a:r>
                        <a:rPr kumimoji="0" lang="ru-RU" sz="1400" b="0" i="0" u="none" strike="noStrike" cap="none" normalizeH="0" baseline="0" dirty="0" smtClean="0">
                          <a:ln>
                            <a:noFill/>
                          </a:ln>
                          <a:solidFill>
                            <a:schemeClr val="tx1"/>
                          </a:solidFill>
                          <a:effectLst/>
                          <a:latin typeface="Arial" charset="0"/>
                          <a:cs typeface="Arial" charset="0"/>
                        </a:rPr>
                        <a:t> НПО программы по ВИЧ/</a:t>
                      </a:r>
                      <a:r>
                        <a:rPr kumimoji="0" lang="ru-RU" sz="1400" b="0" i="0" u="none" strike="noStrike" cap="none" normalizeH="0" baseline="0" dirty="0" err="1" smtClean="0">
                          <a:ln>
                            <a:noFill/>
                          </a:ln>
                          <a:solidFill>
                            <a:schemeClr val="tx1"/>
                          </a:solidFill>
                          <a:effectLst/>
                          <a:latin typeface="Arial" charset="0"/>
                          <a:cs typeface="Arial" charset="0"/>
                        </a:rPr>
                        <a:t>СПИДу</a:t>
                      </a:r>
                      <a:endParaRPr kumimoji="0" lang="en-US" sz="1400" b="0" i="0" u="none" strike="noStrike" cap="none" normalizeH="0" baseline="0" dirty="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400" b="0" i="0" u="none" strike="noStrike" cap="none" normalizeH="0" baseline="0" dirty="0" err="1" smtClean="0">
                          <a:ln>
                            <a:noFill/>
                          </a:ln>
                          <a:solidFill>
                            <a:schemeClr val="tx1"/>
                          </a:solidFill>
                          <a:effectLst/>
                          <a:latin typeface="Arial" charset="0"/>
                          <a:cs typeface="Arial" charset="0"/>
                        </a:rPr>
                        <a:t>Обеспечива-ет</a:t>
                      </a:r>
                      <a:r>
                        <a:rPr kumimoji="0" lang="ru-RU" sz="1400" b="0" i="0" u="none" strike="noStrike" cap="none" normalizeH="0" baseline="0" dirty="0" smtClean="0">
                          <a:ln>
                            <a:noFill/>
                          </a:ln>
                          <a:solidFill>
                            <a:schemeClr val="tx1"/>
                          </a:solidFill>
                          <a:effectLst/>
                          <a:latin typeface="Arial" charset="0"/>
                          <a:cs typeface="Arial" charset="0"/>
                        </a:rPr>
                        <a:t> </a:t>
                      </a:r>
                      <a:r>
                        <a:rPr kumimoji="0" lang="ru-RU" sz="1400" b="0" i="0" u="none" strike="noStrike" cap="none" normalizeH="0" baseline="0" dirty="0" err="1" smtClean="0">
                          <a:ln>
                            <a:noFill/>
                          </a:ln>
                          <a:solidFill>
                            <a:schemeClr val="tx1"/>
                          </a:solidFill>
                          <a:effectLst/>
                          <a:latin typeface="Arial" charset="0"/>
                          <a:cs typeface="Arial" charset="0"/>
                        </a:rPr>
                        <a:t>проведе-ние</a:t>
                      </a:r>
                      <a:r>
                        <a:rPr kumimoji="0" lang="ru-RU" sz="1400" b="0" i="0" u="none" strike="noStrike" cap="none" normalizeH="0" baseline="0" dirty="0" smtClean="0">
                          <a:ln>
                            <a:noFill/>
                          </a:ln>
                          <a:solidFill>
                            <a:schemeClr val="tx1"/>
                          </a:solidFill>
                          <a:effectLst/>
                          <a:latin typeface="Arial" charset="0"/>
                          <a:cs typeface="Arial" charset="0"/>
                        </a:rPr>
                        <a:t> </a:t>
                      </a:r>
                      <a:r>
                        <a:rPr kumimoji="0" lang="ru-RU" sz="1400" b="0" i="0" u="none" strike="noStrike" cap="none" normalizeH="0" baseline="0" dirty="0" err="1" smtClean="0">
                          <a:ln>
                            <a:noFill/>
                          </a:ln>
                          <a:solidFill>
                            <a:schemeClr val="tx1"/>
                          </a:solidFill>
                          <a:effectLst/>
                          <a:latin typeface="Arial" charset="0"/>
                          <a:cs typeface="Arial" charset="0"/>
                        </a:rPr>
                        <a:t>совеща-ний</a:t>
                      </a:r>
                      <a:r>
                        <a:rPr kumimoji="0" lang="ru-RU" sz="1400" b="0" i="0" u="none" strike="noStrike" cap="none" normalizeH="0" baseline="0" dirty="0" smtClean="0">
                          <a:ln>
                            <a:noFill/>
                          </a:ln>
                          <a:solidFill>
                            <a:schemeClr val="tx1"/>
                          </a:solidFill>
                          <a:effectLst/>
                          <a:latin typeface="Arial" charset="0"/>
                          <a:cs typeface="Arial" charset="0"/>
                        </a:rPr>
                        <a:t> </a:t>
                      </a:r>
                      <a:r>
                        <a:rPr kumimoji="0" lang="ru-RU" sz="1400" b="0" i="0" u="none" strike="noStrike" cap="none" normalizeH="0" baseline="0" dirty="0" err="1" smtClean="0">
                          <a:ln>
                            <a:noFill/>
                          </a:ln>
                          <a:solidFill>
                            <a:schemeClr val="tx1"/>
                          </a:solidFill>
                          <a:effectLst/>
                          <a:latin typeface="Arial" charset="0"/>
                          <a:cs typeface="Arial" charset="0"/>
                        </a:rPr>
                        <a:t>заинте-ресованных</a:t>
                      </a:r>
                      <a:r>
                        <a:rPr kumimoji="0" lang="ru-RU" sz="1400" b="0" i="0" u="none" strike="noStrike" cap="none" normalizeH="0" baseline="0" dirty="0" smtClean="0">
                          <a:ln>
                            <a:noFill/>
                          </a:ln>
                          <a:solidFill>
                            <a:schemeClr val="tx1"/>
                          </a:solidFill>
                          <a:effectLst/>
                          <a:latin typeface="Arial" charset="0"/>
                          <a:cs typeface="Arial" charset="0"/>
                        </a:rPr>
                        <a:t> сторон, определяет источники данных для совещания и готовит повестку дня </a:t>
                      </a:r>
                      <a:endParaRPr kumimoji="0" lang="en-US" sz="1400" b="0" i="0" u="none" strike="noStrike" cap="none" normalizeH="0" baseline="0" dirty="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400" b="0" i="0" u="none" strike="noStrike" cap="none" normalizeH="0" baseline="0" dirty="0" smtClean="0">
                          <a:ln>
                            <a:noFill/>
                          </a:ln>
                          <a:solidFill>
                            <a:schemeClr val="tx1"/>
                          </a:solidFill>
                          <a:effectLst/>
                          <a:latin typeface="Arial" charset="0"/>
                          <a:cs typeface="Arial" charset="0"/>
                        </a:rPr>
                        <a:t>Высокая</a:t>
                      </a:r>
                      <a:r>
                        <a:rPr kumimoji="0" lang="en-US" sz="1400" b="0" i="0" u="none" strike="noStrike" cap="none" normalizeH="0" baseline="0" dirty="0" smtClean="0">
                          <a:ln>
                            <a:noFill/>
                          </a:ln>
                          <a:solidFill>
                            <a:schemeClr val="tx1"/>
                          </a:solidFill>
                          <a:effectLst/>
                          <a:latin typeface="Arial" charset="0"/>
                          <a:cs typeface="Arial" charset="0"/>
                        </a:rPr>
                        <a:t> – </a:t>
                      </a:r>
                      <a:r>
                        <a:rPr kumimoji="0" lang="ru-RU" sz="1400" b="0" i="0" u="none" strike="noStrike" cap="none" normalizeH="0" baseline="0" dirty="0" smtClean="0">
                          <a:ln>
                            <a:noFill/>
                          </a:ln>
                          <a:solidFill>
                            <a:schemeClr val="tx1"/>
                          </a:solidFill>
                          <a:effectLst/>
                          <a:latin typeface="Arial" charset="0"/>
                          <a:cs typeface="Arial" charset="0"/>
                        </a:rPr>
                        <a:t>получает отчеты по ППМР от Департамента </a:t>
                      </a:r>
                      <a:r>
                        <a:rPr kumimoji="0" lang="ru-RU" sz="1400" b="0" i="0" u="none" strike="noStrike" cap="none" normalizeH="0" baseline="0" dirty="0" err="1" smtClean="0">
                          <a:ln>
                            <a:noFill/>
                          </a:ln>
                          <a:solidFill>
                            <a:schemeClr val="tx1"/>
                          </a:solidFill>
                          <a:effectLst/>
                          <a:latin typeface="Arial" charset="0"/>
                          <a:cs typeface="Arial" charset="0"/>
                        </a:rPr>
                        <a:t>охматдет</a:t>
                      </a:r>
                      <a:r>
                        <a:rPr kumimoji="0" lang="en-US" sz="1400" b="0" i="0" u="none" strike="noStrike" cap="none" normalizeH="0" baseline="0" dirty="0" smtClean="0">
                          <a:ln>
                            <a:noFill/>
                          </a:ln>
                          <a:solidFill>
                            <a:schemeClr val="tx1"/>
                          </a:solidFill>
                          <a:effectLst/>
                          <a:latin typeface="Arial" charset="0"/>
                          <a:cs typeface="Arial" charset="0"/>
                        </a:rPr>
                        <a:t>; </a:t>
                      </a:r>
                      <a:r>
                        <a:rPr kumimoji="0" lang="ru-RU" sz="1400" b="0" i="0" u="none" strike="noStrike" cap="none" normalizeH="0" baseline="0" dirty="0" smtClean="0">
                          <a:ln>
                            <a:noFill/>
                          </a:ln>
                          <a:solidFill>
                            <a:schemeClr val="tx1"/>
                          </a:solidFill>
                          <a:effectLst/>
                          <a:latin typeface="Arial" charset="0"/>
                          <a:cs typeface="Arial" charset="0"/>
                        </a:rPr>
                        <a:t>средняя – о международных рекомендациях и </a:t>
                      </a:r>
                      <a:r>
                        <a:rPr kumimoji="0" lang="ru-RU" sz="1400" b="0" i="0" u="none" strike="noStrike" cap="none" normalizeH="0" baseline="0" dirty="0" err="1" smtClean="0">
                          <a:ln>
                            <a:noFill/>
                          </a:ln>
                          <a:solidFill>
                            <a:schemeClr val="tx1"/>
                          </a:solidFill>
                          <a:effectLst/>
                          <a:latin typeface="Arial" charset="0"/>
                          <a:cs typeface="Arial" charset="0"/>
                        </a:rPr>
                        <a:t>исследова-ниях</a:t>
                      </a:r>
                      <a:endParaRPr kumimoji="0" lang="en-US" sz="1400" b="0" i="0" u="none" strike="noStrike" cap="none" normalizeH="0" baseline="0" dirty="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300" b="0" i="0" u="none" strike="noStrike" cap="none" normalizeH="0" baseline="0" dirty="0" smtClean="0">
                          <a:ln>
                            <a:noFill/>
                          </a:ln>
                          <a:solidFill>
                            <a:schemeClr val="tx1"/>
                          </a:solidFill>
                          <a:effectLst/>
                          <a:latin typeface="Arial" charset="0"/>
                          <a:cs typeface="Arial" charset="0"/>
                        </a:rPr>
                        <a:t>Оказывает большую поддержку, но нерешительно использует межд.источники данных</a:t>
                      </a:r>
                      <a:r>
                        <a:rPr kumimoji="0" lang="en-US" sz="1300" b="0" i="0" u="none" strike="noStrike" cap="none" normalizeH="0" baseline="0" dirty="0" smtClean="0">
                          <a:ln>
                            <a:noFill/>
                          </a:ln>
                          <a:solidFill>
                            <a:schemeClr val="tx1"/>
                          </a:solidFill>
                          <a:effectLst/>
                          <a:latin typeface="Arial" charset="0"/>
                          <a:cs typeface="Arial" charset="0"/>
                        </a:rPr>
                        <a:t>. </a:t>
                      </a:r>
                      <a:r>
                        <a:rPr kumimoji="0" lang="ru-RU" sz="1300" b="0" i="0" u="none" strike="noStrike" cap="none" normalizeH="0" baseline="0" dirty="0" smtClean="0">
                          <a:ln>
                            <a:noFill/>
                          </a:ln>
                          <a:solidFill>
                            <a:schemeClr val="tx1"/>
                          </a:solidFill>
                          <a:effectLst/>
                          <a:latin typeface="Arial" charset="0"/>
                          <a:cs typeface="Arial" charset="0"/>
                        </a:rPr>
                        <a:t>НКБС</a:t>
                      </a:r>
                      <a:r>
                        <a:rPr kumimoji="0" lang="en-US" sz="1300" b="0" i="0" u="none" strike="noStrike" cap="none" normalizeH="0" baseline="0" dirty="0" smtClean="0">
                          <a:ln>
                            <a:noFill/>
                          </a:ln>
                          <a:solidFill>
                            <a:schemeClr val="tx1"/>
                          </a:solidFill>
                          <a:effectLst/>
                          <a:latin typeface="Arial" charset="0"/>
                          <a:cs typeface="Arial" charset="0"/>
                        </a:rPr>
                        <a:t> </a:t>
                      </a:r>
                      <a:r>
                        <a:rPr kumimoji="0" lang="ru-RU" sz="1300" b="0" i="0" u="none" strike="noStrike" cap="none" normalizeH="0" baseline="0" dirty="0" smtClean="0">
                          <a:ln>
                            <a:noFill/>
                          </a:ln>
                          <a:solidFill>
                            <a:schemeClr val="tx1"/>
                          </a:solidFill>
                          <a:effectLst/>
                          <a:latin typeface="Arial" charset="0"/>
                          <a:cs typeface="Arial" charset="0"/>
                        </a:rPr>
                        <a:t>против использования</a:t>
                      </a:r>
                      <a:r>
                        <a:rPr kumimoji="0" lang="en-US" sz="1300" b="0" i="0" u="none" strike="noStrike" cap="none" normalizeH="0" baseline="0" dirty="0" smtClean="0">
                          <a:ln>
                            <a:noFill/>
                          </a:ln>
                          <a:solidFill>
                            <a:schemeClr val="tx1"/>
                          </a:solidFill>
                          <a:effectLst/>
                          <a:latin typeface="Arial" charset="0"/>
                          <a:cs typeface="Arial" charset="0"/>
                        </a:rPr>
                        <a:t> DHS </a:t>
                      </a:r>
                      <a:r>
                        <a:rPr kumimoji="0" lang="ru-RU" sz="1300" b="0" i="0" u="none" strike="noStrike" cap="none" normalizeH="0" baseline="0" dirty="0" smtClean="0">
                          <a:ln>
                            <a:noFill/>
                          </a:ln>
                          <a:solidFill>
                            <a:schemeClr val="tx1"/>
                          </a:solidFill>
                          <a:effectLst/>
                          <a:latin typeface="Arial" charset="0"/>
                          <a:cs typeface="Arial" charset="0"/>
                        </a:rPr>
                        <a:t>и последних межд. расчетов</a:t>
                      </a:r>
                      <a:r>
                        <a:rPr kumimoji="0" lang="en-US" sz="1300" b="0" i="0" u="none" strike="noStrike" cap="none" normalizeH="0" baseline="0" dirty="0" smtClean="0">
                          <a:ln>
                            <a:noFill/>
                          </a:ln>
                          <a:solidFill>
                            <a:schemeClr val="tx1"/>
                          </a:solidFill>
                          <a:effectLst/>
                          <a:latin typeface="Arial" charset="0"/>
                          <a:cs typeface="Arial" charset="0"/>
                        </a:rPr>
                        <a:t>, </a:t>
                      </a:r>
                      <a:r>
                        <a:rPr kumimoji="0" lang="ru-RU" sz="1300" b="0" i="0" u="none" strike="noStrike" cap="none" normalizeH="0" baseline="0" dirty="0" smtClean="0">
                          <a:ln>
                            <a:noFill/>
                          </a:ln>
                          <a:solidFill>
                            <a:schemeClr val="tx1"/>
                          </a:solidFill>
                          <a:effectLst/>
                          <a:latin typeface="Arial" charset="0"/>
                          <a:cs typeface="Arial" charset="0"/>
                        </a:rPr>
                        <a:t>т.к. считает, что они завышают </a:t>
                      </a:r>
                      <a:r>
                        <a:rPr kumimoji="0" lang="ru-RU" sz="1300" b="0" i="0" u="none" strike="noStrike" cap="none" normalizeH="0" baseline="0" dirty="0" err="1" smtClean="0">
                          <a:ln>
                            <a:noFill/>
                          </a:ln>
                          <a:solidFill>
                            <a:schemeClr val="tx1"/>
                          </a:solidFill>
                          <a:effectLst/>
                          <a:latin typeface="Arial" charset="0"/>
                          <a:cs typeface="Arial" charset="0"/>
                        </a:rPr>
                        <a:t>распростране-нность</a:t>
                      </a:r>
                      <a:r>
                        <a:rPr kumimoji="0" lang="ru-RU" sz="1300" b="0" i="0" u="none" strike="noStrike" cap="none" normalizeH="0" baseline="0" dirty="0" smtClean="0">
                          <a:ln>
                            <a:noFill/>
                          </a:ln>
                          <a:solidFill>
                            <a:schemeClr val="tx1"/>
                          </a:solidFill>
                          <a:effectLst/>
                          <a:latin typeface="Arial" charset="0"/>
                          <a:cs typeface="Arial" charset="0"/>
                        </a:rPr>
                        <a:t> ВИЧ</a:t>
                      </a:r>
                      <a:endParaRPr kumimoji="0" lang="en-US" sz="1300" b="0" i="0" u="none" strike="noStrike" cap="none" normalizeH="0" baseline="0" dirty="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400" b="0" i="0" u="none" strike="noStrike" cap="none" normalizeH="0" baseline="0" dirty="0" smtClean="0">
                          <a:ln>
                            <a:noFill/>
                          </a:ln>
                          <a:solidFill>
                            <a:schemeClr val="tx1"/>
                          </a:solidFill>
                          <a:effectLst/>
                          <a:latin typeface="Arial" charset="0"/>
                          <a:cs typeface="Arial" charset="0"/>
                        </a:rPr>
                        <a:t>Есть сотрудники</a:t>
                      </a:r>
                      <a:r>
                        <a:rPr kumimoji="0" lang="en-US" sz="1400" b="0" i="0" u="none" strike="noStrike" cap="none" normalizeH="0" baseline="0" dirty="0" smtClean="0">
                          <a:ln>
                            <a:noFill/>
                          </a:ln>
                          <a:solidFill>
                            <a:schemeClr val="tx1"/>
                          </a:solidFill>
                          <a:effectLst/>
                          <a:latin typeface="Arial" charset="0"/>
                          <a:cs typeface="Arial" charset="0"/>
                        </a:rPr>
                        <a:t>; </a:t>
                      </a:r>
                      <a:r>
                        <a:rPr kumimoji="0" lang="ru-RU" sz="1400" b="0" i="0" u="none" strike="noStrike" cap="none" normalizeH="0" baseline="0" dirty="0" smtClean="0">
                          <a:ln>
                            <a:noFill/>
                          </a:ln>
                          <a:solidFill>
                            <a:schemeClr val="tx1"/>
                          </a:solidFill>
                          <a:effectLst/>
                          <a:latin typeface="Arial" charset="0"/>
                          <a:cs typeface="Arial" charset="0"/>
                        </a:rPr>
                        <a:t>помещение, компьютеры для проведения совещаний в НКБС</a:t>
                      </a:r>
                      <a:endParaRPr kumimoji="0" lang="en-US" sz="1400" b="0" i="0" u="none" strike="noStrike" cap="none" normalizeH="0" baseline="0" dirty="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r>
            </a:tbl>
          </a:graphicData>
        </a:graphic>
      </p:graphicFrame>
      <p:sp>
        <p:nvSpPr>
          <p:cNvPr id="43040" name="Rectangle 68"/>
          <p:cNvSpPr>
            <a:spLocks noChangeArrowheads="1"/>
          </p:cNvSpPr>
          <p:nvPr/>
        </p:nvSpPr>
        <p:spPr bwMode="auto">
          <a:xfrm>
            <a:off x="-3062288" y="5138738"/>
            <a:ext cx="184150" cy="641350"/>
          </a:xfrm>
          <a:prstGeom prst="rect">
            <a:avLst/>
          </a:prstGeom>
          <a:noFill/>
          <a:ln w="9525">
            <a:noFill/>
            <a:miter lim="800000"/>
            <a:headEnd/>
            <a:tailEnd/>
          </a:ln>
        </p:spPr>
        <p:txBody>
          <a:bodyPr wrap="none" anchor="ctr">
            <a:spAutoFit/>
          </a:bodyPr>
          <a:lstStyle/>
          <a:p>
            <a:r>
              <a:rPr lang="en-US">
                <a:latin typeface="Constantia" pitchFamily="18" charset="0"/>
              </a:rPr>
              <a:t/>
            </a:r>
            <a:br>
              <a:rPr lang="en-US">
                <a:latin typeface="Constantia" pitchFamily="18" charset="0"/>
              </a:rPr>
            </a:br>
            <a:endParaRPr lang="en-US">
              <a:latin typeface="Constantia" pitchFamily="18" charset="0"/>
            </a:endParaRPr>
          </a:p>
        </p:txBody>
      </p:sp>
      <p:sp>
        <p:nvSpPr>
          <p:cNvPr id="572485" name="Rectangle 69"/>
          <p:cNvSpPr>
            <a:spLocks noChangeArrowheads="1"/>
          </p:cNvSpPr>
          <p:nvPr/>
        </p:nvSpPr>
        <p:spPr bwMode="auto">
          <a:xfrm>
            <a:off x="914400" y="-25400"/>
            <a:ext cx="7315200" cy="1127125"/>
          </a:xfrm>
          <a:prstGeom prst="rect">
            <a:avLst/>
          </a:prstGeom>
          <a:noFill/>
          <a:ln w="9525">
            <a:noFill/>
            <a:miter lim="800000"/>
            <a:headEnd/>
            <a:tailEnd/>
          </a:ln>
          <a:effectLst/>
        </p:spPr>
        <p:txBody>
          <a:bodyPr anchor="ctr">
            <a:spAutoFit/>
          </a:bodyPr>
          <a:lstStyle/>
          <a:p>
            <a:pPr algn="ctr">
              <a:lnSpc>
                <a:spcPct val="85000"/>
              </a:lnSpc>
            </a:pPr>
            <a:r>
              <a:rPr lang="ru-RU" sz="4000" b="1">
                <a:solidFill>
                  <a:schemeClr val="tx2"/>
                </a:solidFill>
                <a:latin typeface="Calibri" pitchFamily="34" charset="0"/>
              </a:rPr>
              <a:t>Матрица анализа заинтересованных сторон</a:t>
            </a:r>
            <a:endParaRPr lang="en-US" sz="4000" b="1">
              <a:solidFill>
                <a:schemeClr val="tx2"/>
              </a:solidFill>
              <a:effectLst>
                <a:outerShdw blurRad="38100" dist="38100" dir="2700000" algn="tl">
                  <a:srgbClr val="C0C0C0"/>
                </a:outerShdw>
              </a:effectLst>
              <a:latin typeface="Calibri" pitchFamily="34" charset="0"/>
            </a:endParaRPr>
          </a:p>
        </p:txBody>
      </p:sp>
      <p:sp>
        <p:nvSpPr>
          <p:cNvPr id="572486" name="Rectangle 70"/>
          <p:cNvSpPr>
            <a:spLocks noChangeArrowheads="1"/>
          </p:cNvSpPr>
          <p:nvPr/>
        </p:nvSpPr>
        <p:spPr bwMode="auto">
          <a:xfrm>
            <a:off x="255588" y="990600"/>
            <a:ext cx="8372475" cy="939800"/>
          </a:xfrm>
          <a:prstGeom prst="rect">
            <a:avLst/>
          </a:prstGeom>
          <a:noFill/>
          <a:ln w="9525">
            <a:noFill/>
            <a:miter lim="800000"/>
            <a:headEnd/>
            <a:tailEnd/>
          </a:ln>
          <a:effectLst/>
        </p:spPr>
        <p:txBody>
          <a:bodyPr wrap="none" lIns="0" tIns="0" rIns="0" bIns="88872" anchor="ctr">
            <a:spAutoFit/>
          </a:bodyPr>
          <a:lstStyle/>
          <a:p>
            <a:pPr>
              <a:tabLst>
                <a:tab pos="1028700" algn="l"/>
              </a:tabLst>
            </a:pPr>
            <a:r>
              <a:rPr lang="ru-RU" sz="1400" b="1">
                <a:latin typeface="Constantia" pitchFamily="18" charset="0"/>
              </a:rPr>
              <a:t>Вопрос программы</a:t>
            </a:r>
            <a:r>
              <a:rPr lang="en-US" sz="1400">
                <a:latin typeface="Constantia" pitchFamily="18" charset="0"/>
              </a:rPr>
              <a:t>	</a:t>
            </a:r>
            <a:r>
              <a:rPr lang="ru-RU" sz="1400">
                <a:latin typeface="Constantia" pitchFamily="18" charset="0"/>
              </a:rPr>
              <a:t>Разработать план</a:t>
            </a:r>
            <a:r>
              <a:rPr lang="en-US" sz="1400">
                <a:latin typeface="Constantia" pitchFamily="18" charset="0"/>
              </a:rPr>
              <a:t> (</a:t>
            </a:r>
            <a:r>
              <a:rPr lang="ru-RU" sz="1400">
                <a:latin typeface="Constantia" pitchFamily="18" charset="0"/>
              </a:rPr>
              <a:t>в т.ч. МиО</a:t>
            </a:r>
            <a:r>
              <a:rPr lang="en-US" sz="1400">
                <a:latin typeface="Constantia" pitchFamily="18" charset="0"/>
              </a:rPr>
              <a:t>) </a:t>
            </a:r>
            <a:r>
              <a:rPr lang="ru-RU" sz="1400">
                <a:latin typeface="Constantia" pitchFamily="18" charset="0"/>
              </a:rPr>
              <a:t>широкого внедрения программ ППМР в систему</a:t>
            </a:r>
            <a:r>
              <a:rPr lang="en-US" sz="1400">
                <a:latin typeface="Constantia" pitchFamily="18" charset="0"/>
              </a:rPr>
              <a:t>.</a:t>
            </a:r>
            <a:endParaRPr lang="en-US" sz="1400" b="1">
              <a:latin typeface="Constantia" pitchFamily="18" charset="0"/>
            </a:endParaRPr>
          </a:p>
          <a:p>
            <a:pPr>
              <a:tabLst>
                <a:tab pos="1028700" algn="l"/>
              </a:tabLst>
            </a:pPr>
            <a:r>
              <a:rPr lang="ru-RU" sz="1400" b="1">
                <a:latin typeface="Constantia" pitchFamily="18" charset="0"/>
              </a:rPr>
              <a:t>Предлагаемая деят.</a:t>
            </a:r>
            <a:r>
              <a:rPr lang="en-US" sz="1400">
                <a:latin typeface="Constantia" pitchFamily="18" charset="0"/>
              </a:rPr>
              <a:t>	</a:t>
            </a:r>
            <a:r>
              <a:rPr lang="ru-RU" sz="1400">
                <a:latin typeface="Constantia" pitchFamily="18" charset="0"/>
              </a:rPr>
              <a:t>Собрать заинтересованные стороны для определения приоритетов, исходя из </a:t>
            </a:r>
          </a:p>
          <a:p>
            <a:pPr>
              <a:tabLst>
                <a:tab pos="1028700" algn="l"/>
              </a:tabLst>
            </a:pPr>
            <a:r>
              <a:rPr lang="ru-RU" sz="1400">
                <a:latin typeface="Constantia" pitchFamily="18" charset="0"/>
              </a:rPr>
              <a:t>		имеющихся данных</a:t>
            </a:r>
            <a:r>
              <a:rPr lang="en-US" sz="1400">
                <a:latin typeface="Constantia" pitchFamily="18" charset="0"/>
              </a:rPr>
              <a:t> </a:t>
            </a:r>
            <a:r>
              <a:rPr lang="ru-RU" sz="1400">
                <a:latin typeface="Constantia" pitchFamily="18" charset="0"/>
              </a:rPr>
              <a:t>и разработать план действий</a:t>
            </a:r>
            <a:r>
              <a:rPr lang="en-US" sz="1400">
                <a:latin typeface="Constantia" pitchFamily="18" charset="0"/>
              </a:rPr>
              <a:t>.</a:t>
            </a:r>
            <a:endParaRPr lang="en-US" sz="1400" b="1">
              <a:latin typeface="Constantia" pitchFamily="18" charset="0"/>
            </a:endParaRPr>
          </a:p>
          <a:p>
            <a:pPr>
              <a:tabLst>
                <a:tab pos="1028700" algn="l"/>
              </a:tabLst>
            </a:pPr>
            <a:r>
              <a:rPr lang="ru-RU" sz="1400" b="1">
                <a:latin typeface="Constantia" pitchFamily="18" charset="0"/>
              </a:rPr>
              <a:t>Дата</a:t>
            </a:r>
            <a:r>
              <a:rPr lang="en-US" sz="1400">
                <a:latin typeface="Constantia" pitchFamily="18" charset="0"/>
              </a:rPr>
              <a:t>	                   </a:t>
            </a:r>
            <a:r>
              <a:rPr lang="ru-RU" sz="1400">
                <a:latin typeface="Constantia" pitchFamily="18" charset="0"/>
              </a:rPr>
              <a:t>ноябрь</a:t>
            </a:r>
            <a:r>
              <a:rPr lang="en-US" sz="1400">
                <a:latin typeface="Constantia" pitchFamily="18" charset="0"/>
              </a:rPr>
              <a:t> 2006</a:t>
            </a:r>
            <a:r>
              <a:rPr lang="ru-RU" sz="1400">
                <a:latin typeface="Constantia" pitchFamily="18" charset="0"/>
              </a:rPr>
              <a:t> г.</a:t>
            </a:r>
            <a:r>
              <a:rPr lang="en-US" sz="1400">
                <a:effectLst>
                  <a:outerShdw blurRad="38100" dist="38100" dir="2700000" algn="tl">
                    <a:srgbClr val="C0C0C0"/>
                  </a:outerShdw>
                </a:effectLst>
                <a:latin typeface="Constantia" pitchFamily="18" charset="0"/>
              </a:rPr>
              <a:t> </a:t>
            </a:r>
          </a:p>
        </p:txBody>
      </p:sp>
      <p:sp>
        <p:nvSpPr>
          <p:cNvPr id="2" name="Slide Number Placeholder 1"/>
          <p:cNvSpPr>
            <a:spLocks noGrp="1"/>
          </p:cNvSpPr>
          <p:nvPr>
            <p:ph type="sldNum" sz="quarter" idx="10"/>
          </p:nvPr>
        </p:nvSpPr>
        <p:spPr/>
        <p:txBody>
          <a:bodyPr/>
          <a:lstStyle/>
          <a:p>
            <a:pPr>
              <a:defRPr/>
            </a:pPr>
            <a:fld id="{BE9306FA-1EB1-46F1-B6AD-A010B60FB8B3}" type="slidenum">
              <a:rPr lang="en-US"/>
              <a:pPr>
                <a:defRPr/>
              </a:pPr>
              <a:t>14</a:t>
            </a:fld>
            <a:endParaRPr lang="en-US"/>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Title 1"/>
          <p:cNvSpPr>
            <a:spLocks noGrp="1"/>
          </p:cNvSpPr>
          <p:nvPr>
            <p:ph type="title"/>
          </p:nvPr>
        </p:nvSpPr>
        <p:spPr/>
        <p:txBody>
          <a:bodyPr/>
          <a:lstStyle/>
          <a:p>
            <a:pPr algn="ctr" eaLnBrk="1" hangingPunct="1"/>
            <a:r>
              <a:rPr lang="ru-RU" sz="4600" smtClean="0"/>
              <a:t>Как вовлекать заинтересованные стороны</a:t>
            </a:r>
            <a:r>
              <a:rPr lang="en-US" sz="4600" smtClean="0"/>
              <a:t> </a:t>
            </a:r>
          </a:p>
        </p:txBody>
      </p:sp>
      <p:sp>
        <p:nvSpPr>
          <p:cNvPr id="3" name="Content Placeholder 2"/>
          <p:cNvSpPr>
            <a:spLocks noGrp="1"/>
          </p:cNvSpPr>
          <p:nvPr>
            <p:ph idx="1"/>
          </p:nvPr>
        </p:nvSpPr>
        <p:spPr>
          <a:xfrm>
            <a:off x="914400" y="2133600"/>
            <a:ext cx="7762875" cy="3962400"/>
          </a:xfrm>
          <a:solidFill>
            <a:schemeClr val="accent2">
              <a:lumMod val="50000"/>
              <a:alpha val="0"/>
            </a:schemeClr>
          </a:solidFill>
        </p:spPr>
        <p:txBody>
          <a:bodyPr>
            <a:normAutofit fontScale="92500"/>
          </a:bodyPr>
          <a:lstStyle/>
          <a:p>
            <a:pPr eaLnBrk="1" hangingPunct="1"/>
            <a:r>
              <a:rPr lang="ru-RU" dirty="0" smtClean="0"/>
              <a:t>Ежеквартальные совещания по управлению программой</a:t>
            </a:r>
            <a:endParaRPr lang="en-US" dirty="0" smtClean="0"/>
          </a:p>
          <a:p>
            <a:pPr lvl="1" eaLnBrk="1" hangingPunct="1"/>
            <a:r>
              <a:rPr lang="ru-RU" dirty="0" smtClean="0"/>
              <a:t>Ежеквартальные совещания для интерпретации рутинных данных информационной системы</a:t>
            </a:r>
            <a:endParaRPr lang="en-US" dirty="0" smtClean="0"/>
          </a:p>
          <a:p>
            <a:pPr lvl="1" eaLnBrk="1" hangingPunct="1"/>
            <a:r>
              <a:rPr lang="ru-RU" dirty="0" smtClean="0"/>
              <a:t>Привлечение сотрудников к интерпретации данных программы</a:t>
            </a:r>
            <a:endParaRPr lang="en-US" dirty="0" smtClean="0"/>
          </a:p>
          <a:p>
            <a:pPr eaLnBrk="1" hangingPunct="1"/>
            <a:r>
              <a:rPr lang="ru-RU" dirty="0" smtClean="0"/>
              <a:t>Усовершенствование системы </a:t>
            </a:r>
            <a:r>
              <a:rPr lang="ru-RU" dirty="0" err="1" smtClean="0"/>
              <a:t>МиО</a:t>
            </a:r>
            <a:endParaRPr lang="en-US" dirty="0" smtClean="0"/>
          </a:p>
          <a:p>
            <a:pPr lvl="1" eaLnBrk="1" hangingPunct="1"/>
            <a:r>
              <a:rPr lang="ru-RU" dirty="0" smtClean="0"/>
              <a:t>Планирование и/или гармонизация показателей</a:t>
            </a:r>
            <a:endParaRPr lang="en-US" dirty="0" smtClean="0"/>
          </a:p>
          <a:p>
            <a:pPr lvl="1" eaLnBrk="1" hangingPunct="1"/>
            <a:r>
              <a:rPr lang="ru-RU" dirty="0" smtClean="0"/>
              <a:t>Совещания по качеству данных</a:t>
            </a:r>
            <a:endParaRPr lang="en-US" dirty="0" smtClean="0"/>
          </a:p>
          <a:p>
            <a:pPr eaLnBrk="1" hangingPunct="1"/>
            <a:endParaRPr lang="en-US" dirty="0" smtClean="0"/>
          </a:p>
        </p:txBody>
      </p:sp>
      <p:sp>
        <p:nvSpPr>
          <p:cNvPr id="2" name="Slide Number Placeholder 1"/>
          <p:cNvSpPr>
            <a:spLocks noGrp="1"/>
          </p:cNvSpPr>
          <p:nvPr>
            <p:ph type="sldNum" sz="quarter" idx="10"/>
          </p:nvPr>
        </p:nvSpPr>
        <p:spPr/>
        <p:txBody>
          <a:bodyPr/>
          <a:lstStyle/>
          <a:p>
            <a:pPr>
              <a:defRPr/>
            </a:pPr>
            <a:fld id="{EDA07F63-D942-4407-B3E4-D99B61FF59C9}" type="slidenum">
              <a:rPr lang="en-US"/>
              <a:pPr>
                <a:defRPr/>
              </a:pPr>
              <a:t>15</a:t>
            </a:fld>
            <a:endParaRPr lang="en-US"/>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
          <p:cNvSpPr>
            <a:spLocks noGrp="1"/>
          </p:cNvSpPr>
          <p:nvPr>
            <p:ph type="title"/>
          </p:nvPr>
        </p:nvSpPr>
        <p:spPr>
          <a:xfrm>
            <a:off x="787400" y="404813"/>
            <a:ext cx="7762875" cy="792162"/>
          </a:xfrm>
        </p:spPr>
        <p:txBody>
          <a:bodyPr>
            <a:normAutofit fontScale="90000"/>
          </a:bodyPr>
          <a:lstStyle/>
          <a:p>
            <a:pPr algn="ctr" eaLnBrk="1" hangingPunct="1">
              <a:lnSpc>
                <a:spcPct val="85000"/>
              </a:lnSpc>
            </a:pPr>
            <a:r>
              <a:rPr lang="ru-RU" sz="4500" smtClean="0"/>
              <a:t>План вовлечения заинтересованных сторон</a:t>
            </a:r>
            <a:endParaRPr lang="en-US" sz="4500" smtClean="0"/>
          </a:p>
        </p:txBody>
      </p:sp>
      <p:graphicFrame>
        <p:nvGraphicFramePr>
          <p:cNvPr id="47139" name="Group 35"/>
          <p:cNvGraphicFramePr>
            <a:graphicFrameLocks noGrp="1"/>
          </p:cNvGraphicFramePr>
          <p:nvPr>
            <p:ph idx="1"/>
          </p:nvPr>
        </p:nvGraphicFramePr>
        <p:xfrm>
          <a:off x="695325" y="1736725"/>
          <a:ext cx="7762875" cy="3989072"/>
        </p:xfrm>
        <a:graphic>
          <a:graphicData uri="http://schemas.openxmlformats.org/drawingml/2006/table">
            <a:tbl>
              <a:tblPr/>
              <a:tblGrid>
                <a:gridCol w="1941513"/>
                <a:gridCol w="1939925"/>
                <a:gridCol w="1941512"/>
                <a:gridCol w="1939925"/>
              </a:tblGrid>
              <a:tr h="13716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FFFFFF"/>
                          </a:solidFill>
                          <a:effectLst/>
                          <a:latin typeface="Arial" charset="0"/>
                          <a:cs typeface="Arial" charset="0"/>
                        </a:rPr>
                        <a:t>Название организации</a:t>
                      </a:r>
                      <a:r>
                        <a:rPr kumimoji="0" lang="en-US" sz="1400" b="1" i="0" u="none" strike="noStrike" cap="none" normalizeH="0" baseline="0" smtClean="0">
                          <a:ln>
                            <a:noFill/>
                          </a:ln>
                          <a:solidFill>
                            <a:srgbClr val="FFFFFF"/>
                          </a:solidFill>
                          <a:effectLst/>
                          <a:latin typeface="Arial" charset="0"/>
                          <a:cs typeface="Arial" charset="0"/>
                        </a:rPr>
                        <a:t>, </a:t>
                      </a:r>
                      <a:r>
                        <a:rPr kumimoji="0" lang="ru-RU" sz="1400" b="1" i="0" u="none" strike="noStrike" cap="none" normalizeH="0" baseline="0" smtClean="0">
                          <a:ln>
                            <a:noFill/>
                          </a:ln>
                          <a:solidFill>
                            <a:srgbClr val="FFFFFF"/>
                          </a:solidFill>
                          <a:effectLst/>
                          <a:latin typeface="Arial" charset="0"/>
                          <a:cs typeface="Arial" charset="0"/>
                        </a:rPr>
                        <a:t>группы или ФИО лица</a:t>
                      </a:r>
                      <a:endParaRPr kumimoji="0" lang="en-US" sz="1400" b="1" i="0" u="none" strike="noStrike" cap="none" normalizeH="0" baseline="0" smtClean="0">
                        <a:ln>
                          <a:noFill/>
                        </a:ln>
                        <a:solidFill>
                          <a:srgbClr val="FFFFFF"/>
                        </a:solidFill>
                        <a:effectLst/>
                        <a:latin typeface="Arial" charset="0"/>
                        <a:cs typeface="Arial"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400" b="1" i="0" u="none" strike="noStrike" cap="none" normalizeH="0" baseline="0" smtClean="0">
                        <a:ln>
                          <a:noFill/>
                        </a:ln>
                        <a:solidFill>
                          <a:srgbClr val="FFFFFF"/>
                        </a:solidFill>
                        <a:effectLst/>
                        <a:latin typeface="Arial" charset="0"/>
                        <a:cs typeface="Arial" charset="0"/>
                      </a:endParaRPr>
                    </a:p>
                  </a:txBody>
                  <a:tcPr marT="45721" marB="45721" horzOverflow="overflow">
                    <a:lnL w="12700" cap="flat" cmpd="sng" algn="ctr">
                      <a:solidFill>
                        <a:srgbClr val="292900"/>
                      </a:solidFill>
                      <a:prstDash val="solid"/>
                      <a:round/>
                      <a:headEnd type="none" w="med" len="med"/>
                      <a:tailEnd type="none" w="med" len="med"/>
                    </a:lnL>
                    <a:lnR w="12700" cap="flat" cmpd="sng" algn="ctr">
                      <a:solidFill>
                        <a:srgbClr val="292900"/>
                      </a:solidFill>
                      <a:prstDash val="solid"/>
                      <a:round/>
                      <a:headEnd type="none" w="med" len="med"/>
                      <a:tailEnd type="none" w="med" len="med"/>
                    </a:lnR>
                    <a:lnT w="12700" cap="flat" cmpd="sng" algn="ctr">
                      <a:solidFill>
                        <a:srgbClr val="292900"/>
                      </a:solidFill>
                      <a:prstDash val="solid"/>
                      <a:round/>
                      <a:headEnd type="none" w="med" len="med"/>
                      <a:tailEnd type="none" w="med" len="med"/>
                    </a:lnT>
                    <a:lnB w="12700" cap="flat" cmpd="sng" algn="ctr">
                      <a:solidFill>
                        <a:srgbClr val="2929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FFFFFF"/>
                          </a:solidFill>
                          <a:effectLst/>
                          <a:latin typeface="Arial" charset="0"/>
                          <a:cs typeface="Arial" charset="0"/>
                        </a:rPr>
                        <a:t>Потенциальная роль в проведении работы</a:t>
                      </a:r>
                      <a:endParaRPr kumimoji="0" lang="en-US" sz="1400" b="1" i="0" u="none" strike="noStrike" cap="none" normalizeH="0" baseline="0" smtClean="0">
                        <a:ln>
                          <a:noFill/>
                        </a:ln>
                        <a:solidFill>
                          <a:srgbClr val="FFFFFF"/>
                        </a:solidFill>
                        <a:effectLst/>
                        <a:latin typeface="Arial" charset="0"/>
                        <a:cs typeface="Arial"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400" b="1" i="0" u="none" strike="noStrike" cap="none" normalizeH="0" baseline="0" smtClean="0">
                        <a:ln>
                          <a:noFill/>
                        </a:ln>
                        <a:solidFill>
                          <a:srgbClr val="FFFFFF"/>
                        </a:solidFill>
                        <a:effectLst/>
                        <a:latin typeface="Arial" charset="0"/>
                        <a:cs typeface="Arial" charset="0"/>
                      </a:endParaRPr>
                    </a:p>
                  </a:txBody>
                  <a:tcPr marT="45721" marB="45721" horzOverflow="overflow">
                    <a:lnL w="12700" cap="flat" cmpd="sng" algn="ctr">
                      <a:solidFill>
                        <a:srgbClr val="292900"/>
                      </a:solidFill>
                      <a:prstDash val="solid"/>
                      <a:round/>
                      <a:headEnd type="none" w="med" len="med"/>
                      <a:tailEnd type="none" w="med" len="med"/>
                    </a:lnL>
                    <a:lnR w="12700" cap="flat" cmpd="sng" algn="ctr">
                      <a:solidFill>
                        <a:srgbClr val="292900"/>
                      </a:solidFill>
                      <a:prstDash val="solid"/>
                      <a:round/>
                      <a:headEnd type="none" w="med" len="med"/>
                      <a:tailEnd type="none" w="med" len="med"/>
                    </a:lnR>
                    <a:lnT w="12700" cap="flat" cmpd="sng" algn="ctr">
                      <a:solidFill>
                        <a:srgbClr val="292900"/>
                      </a:solidFill>
                      <a:prstDash val="solid"/>
                      <a:round/>
                      <a:headEnd type="none" w="med" len="med"/>
                      <a:tailEnd type="none" w="med" len="med"/>
                    </a:lnT>
                    <a:lnB w="12700" cap="flat" cmpd="sng" algn="ctr">
                      <a:solidFill>
                        <a:srgbClr val="2929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FFFFFF"/>
                          </a:solidFill>
                          <a:effectLst/>
                          <a:latin typeface="Arial" charset="0"/>
                          <a:cs typeface="Arial" charset="0"/>
                        </a:rPr>
                        <a:t>Стратегия вовлечения</a:t>
                      </a:r>
                      <a:endParaRPr kumimoji="0" lang="en-US" sz="1400" b="1" i="0" u="none" strike="noStrike" cap="none" normalizeH="0" baseline="0" smtClean="0">
                        <a:ln>
                          <a:noFill/>
                        </a:ln>
                        <a:solidFill>
                          <a:srgbClr val="FFFFFF"/>
                        </a:solidFill>
                        <a:effectLst/>
                        <a:latin typeface="Arial" charset="0"/>
                        <a:cs typeface="Arial" charset="0"/>
                      </a:endParaRP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ru-RU" sz="1400" b="1" i="0" u="none" strike="noStrike" cap="none" normalizeH="0" baseline="0" smtClean="0">
                          <a:ln>
                            <a:noFill/>
                          </a:ln>
                          <a:solidFill>
                            <a:srgbClr val="FFFFFF"/>
                          </a:solidFill>
                          <a:effectLst/>
                          <a:latin typeface="Arial" charset="0"/>
                          <a:cs typeface="Arial" charset="0"/>
                        </a:rPr>
                        <a:t>Как вы будете вовлекать ЗС в работу</a:t>
                      </a:r>
                      <a:r>
                        <a:rPr kumimoji="0" lang="en-US" sz="1400" b="1" i="0" u="none" strike="noStrike" cap="none" normalizeH="0" baseline="0" smtClean="0">
                          <a:ln>
                            <a:noFill/>
                          </a:ln>
                          <a:solidFill>
                            <a:srgbClr val="FFFFFF"/>
                          </a:solidFill>
                          <a:effectLst/>
                          <a:latin typeface="Arial" charset="0"/>
                          <a:cs typeface="Arial" charset="0"/>
                        </a:rPr>
                        <a:t>?</a:t>
                      </a:r>
                    </a:p>
                    <a:p>
                      <a:pPr marL="342900" marR="0" lvl="0" indent="-342900" algn="ctr" defTabSz="914400" rtl="0" eaLnBrk="1" fontAlgn="base" latinLnBrk="0" hangingPunct="1">
                        <a:lnSpc>
                          <a:spcPct val="100000"/>
                        </a:lnSpc>
                        <a:spcBef>
                          <a:spcPct val="0"/>
                        </a:spcBef>
                        <a:spcAft>
                          <a:spcPct val="0"/>
                        </a:spcAft>
                        <a:buClrTx/>
                        <a:buSzTx/>
                        <a:buFontTx/>
                        <a:buNone/>
                        <a:tabLst/>
                      </a:pPr>
                      <a:endParaRPr kumimoji="0" lang="en-US" sz="1400" b="1" i="0" u="none" strike="noStrike" cap="none" normalizeH="0" baseline="0" smtClean="0">
                        <a:ln>
                          <a:noFill/>
                        </a:ln>
                        <a:solidFill>
                          <a:srgbClr val="FFFFFF"/>
                        </a:solidFill>
                        <a:effectLst/>
                        <a:latin typeface="Arial" charset="0"/>
                        <a:cs typeface="Arial" charset="0"/>
                      </a:endParaRPr>
                    </a:p>
                  </a:txBody>
                  <a:tcPr marT="45721" marB="45721" horzOverflow="overflow">
                    <a:lnL w="12700" cap="flat" cmpd="sng" algn="ctr">
                      <a:solidFill>
                        <a:srgbClr val="292900"/>
                      </a:solidFill>
                      <a:prstDash val="solid"/>
                      <a:round/>
                      <a:headEnd type="none" w="med" len="med"/>
                      <a:tailEnd type="none" w="med" len="med"/>
                    </a:lnL>
                    <a:lnR w="12700" cap="flat" cmpd="sng" algn="ctr">
                      <a:solidFill>
                        <a:srgbClr val="292900"/>
                      </a:solidFill>
                      <a:prstDash val="solid"/>
                      <a:round/>
                      <a:headEnd type="none" w="med" len="med"/>
                      <a:tailEnd type="none" w="med" len="med"/>
                    </a:lnR>
                    <a:lnT w="12700" cap="flat" cmpd="sng" algn="ctr">
                      <a:solidFill>
                        <a:srgbClr val="292900"/>
                      </a:solidFill>
                      <a:prstDash val="solid"/>
                      <a:round/>
                      <a:headEnd type="none" w="med" len="med"/>
                      <a:tailEnd type="none" w="med" len="med"/>
                    </a:lnT>
                    <a:lnB w="12700" cap="flat" cmpd="sng" algn="ctr">
                      <a:solidFill>
                        <a:srgbClr val="292900"/>
                      </a:solidFill>
                      <a:prstDash val="solid"/>
                      <a:round/>
                      <a:headEnd type="none" w="med" len="med"/>
                      <a:tailEnd type="none" w="med" len="med"/>
                    </a:lnB>
                    <a:lnTlToBr>
                      <a:noFill/>
                    </a:lnTlToBr>
                    <a:lnBlToTr>
                      <a:noFill/>
                    </a:lnBlToTr>
                    <a:solidFill>
                      <a:schemeClr val="accent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FFFFFF"/>
                          </a:solidFill>
                          <a:effectLst/>
                          <a:latin typeface="Arial" charset="0"/>
                          <a:cs typeface="Arial" charset="0"/>
                        </a:rPr>
                        <a:t>Стратегия дальнейшей работы</a:t>
                      </a:r>
                      <a:endParaRPr kumimoji="0" lang="en-US" sz="1400" b="1" i="0" u="none" strike="noStrike" cap="none" normalizeH="0" baseline="0" smtClean="0">
                        <a:ln>
                          <a:noFill/>
                        </a:ln>
                        <a:solidFill>
                          <a:srgbClr val="FFFFFF"/>
                        </a:solidFill>
                        <a:effectLst/>
                        <a:latin typeface="Arial" charset="0"/>
                        <a:cs typeface="Arial" charset="0"/>
                      </a:endParaRP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ru-RU" sz="1400" b="1" i="0" u="none" strike="noStrike" cap="none" normalizeH="0" baseline="0" smtClean="0">
                          <a:ln>
                            <a:noFill/>
                          </a:ln>
                          <a:solidFill>
                            <a:srgbClr val="FFFFFF"/>
                          </a:solidFill>
                          <a:effectLst/>
                          <a:latin typeface="Arial" charset="0"/>
                          <a:cs typeface="Arial" charset="0"/>
                        </a:rPr>
                        <a:t>Обратная связь или продолжение работы</a:t>
                      </a:r>
                      <a:endParaRPr kumimoji="0" lang="en-US" sz="1400" b="1" i="0" u="none" strike="noStrike" cap="none" normalizeH="0" baseline="0" smtClean="0">
                        <a:ln>
                          <a:noFill/>
                        </a:ln>
                        <a:solidFill>
                          <a:srgbClr val="FFFFFF"/>
                        </a:solidFill>
                        <a:effectLst/>
                        <a:latin typeface="Arial" charset="0"/>
                        <a:cs typeface="Arial" charset="0"/>
                      </a:endParaRPr>
                    </a:p>
                    <a:p>
                      <a:pPr marL="342900" marR="0" lvl="0" indent="-342900" algn="ctr" defTabSz="914400" rtl="0" eaLnBrk="1" fontAlgn="base" latinLnBrk="0" hangingPunct="1">
                        <a:lnSpc>
                          <a:spcPct val="100000"/>
                        </a:lnSpc>
                        <a:spcBef>
                          <a:spcPct val="0"/>
                        </a:spcBef>
                        <a:spcAft>
                          <a:spcPct val="0"/>
                        </a:spcAft>
                        <a:buClrTx/>
                        <a:buSzTx/>
                        <a:buFontTx/>
                        <a:buNone/>
                        <a:tabLst/>
                      </a:pPr>
                      <a:endParaRPr kumimoji="0" lang="en-US" sz="1400" b="1" i="0" u="none" strike="noStrike" cap="none" normalizeH="0" baseline="0" smtClean="0">
                        <a:ln>
                          <a:noFill/>
                        </a:ln>
                        <a:solidFill>
                          <a:srgbClr val="FFFFFF"/>
                        </a:solidFill>
                        <a:effectLst/>
                        <a:latin typeface="Arial" charset="0"/>
                        <a:cs typeface="Arial" charset="0"/>
                      </a:endParaRPr>
                    </a:p>
                  </a:txBody>
                  <a:tcPr marT="45721" marB="45721" horzOverflow="overflow">
                    <a:lnL w="12700" cap="flat" cmpd="sng" algn="ctr">
                      <a:solidFill>
                        <a:srgbClr val="292900"/>
                      </a:solidFill>
                      <a:prstDash val="solid"/>
                      <a:round/>
                      <a:headEnd type="none" w="med" len="med"/>
                      <a:tailEnd type="none" w="med" len="med"/>
                    </a:lnL>
                    <a:lnR w="12700" cap="flat" cmpd="sng" algn="ctr">
                      <a:solidFill>
                        <a:srgbClr val="292900"/>
                      </a:solidFill>
                      <a:prstDash val="solid"/>
                      <a:round/>
                      <a:headEnd type="none" w="med" len="med"/>
                      <a:tailEnd type="none" w="med" len="med"/>
                    </a:lnR>
                    <a:lnT w="12700" cap="flat" cmpd="sng" algn="ctr">
                      <a:solidFill>
                        <a:srgbClr val="292900"/>
                      </a:solidFill>
                      <a:prstDash val="solid"/>
                      <a:round/>
                      <a:headEnd type="none" w="med" len="med"/>
                      <a:tailEnd type="none" w="med" len="med"/>
                    </a:lnT>
                    <a:lnB w="12700" cap="flat" cmpd="sng" algn="ctr">
                      <a:solidFill>
                        <a:srgbClr val="292900"/>
                      </a:solidFill>
                      <a:prstDash val="solid"/>
                      <a:round/>
                      <a:headEnd type="none" w="med" len="med"/>
                      <a:tailEnd type="none" w="med" len="med"/>
                    </a:lnB>
                    <a:lnTlToBr>
                      <a:noFill/>
                    </a:lnTlToBr>
                    <a:lnBlToTr>
                      <a:noFill/>
                    </a:lnBlToTr>
                    <a:solidFill>
                      <a:schemeClr val="accent1"/>
                    </a:solidFill>
                  </a:tcPr>
                </a:tc>
              </a:tr>
              <a:tr h="2190750">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cs typeface="Arial" charset="0"/>
                      </a:endParaRPr>
                    </a:p>
                  </a:txBody>
                  <a:tcPr marT="45721" marB="45721" horzOverflow="overflow">
                    <a:lnL w="12700" cap="flat" cmpd="sng" algn="ctr">
                      <a:solidFill>
                        <a:srgbClr val="292900"/>
                      </a:solidFill>
                      <a:prstDash val="solid"/>
                      <a:round/>
                      <a:headEnd type="none" w="med" len="med"/>
                      <a:tailEnd type="none" w="med" len="med"/>
                    </a:lnL>
                    <a:lnR w="12700" cap="flat" cmpd="sng" algn="ctr">
                      <a:solidFill>
                        <a:srgbClr val="292900"/>
                      </a:solidFill>
                      <a:prstDash val="solid"/>
                      <a:round/>
                      <a:headEnd type="none" w="med" len="med"/>
                      <a:tailEnd type="none" w="med" len="med"/>
                    </a:lnR>
                    <a:lnT w="12700" cap="flat" cmpd="sng" algn="ctr">
                      <a:solidFill>
                        <a:srgbClr val="292900"/>
                      </a:solidFill>
                      <a:prstDash val="solid"/>
                      <a:round/>
                      <a:headEnd type="none" w="med" len="med"/>
                      <a:tailEnd type="none" w="med" len="med"/>
                    </a:lnT>
                    <a:lnB w="12700" cap="flat" cmpd="sng" algn="ctr">
                      <a:solidFill>
                        <a:srgbClr val="292900"/>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cs typeface="Arial" charset="0"/>
                      </a:endParaRPr>
                    </a:p>
                  </a:txBody>
                  <a:tcPr marT="45721" marB="45721" horzOverflow="overflow">
                    <a:lnL w="12700" cap="flat" cmpd="sng" algn="ctr">
                      <a:solidFill>
                        <a:srgbClr val="292900"/>
                      </a:solidFill>
                      <a:prstDash val="solid"/>
                      <a:round/>
                      <a:headEnd type="none" w="med" len="med"/>
                      <a:tailEnd type="none" w="med" len="med"/>
                    </a:lnL>
                    <a:lnR w="12700" cap="flat" cmpd="sng" algn="ctr">
                      <a:solidFill>
                        <a:srgbClr val="292900"/>
                      </a:solidFill>
                      <a:prstDash val="solid"/>
                      <a:round/>
                      <a:headEnd type="none" w="med" len="med"/>
                      <a:tailEnd type="none" w="med" len="med"/>
                    </a:lnR>
                    <a:lnT w="12700" cap="flat" cmpd="sng" algn="ctr">
                      <a:solidFill>
                        <a:srgbClr val="292900"/>
                      </a:solidFill>
                      <a:prstDash val="solid"/>
                      <a:round/>
                      <a:headEnd type="none" w="med" len="med"/>
                      <a:tailEnd type="none" w="med" len="med"/>
                    </a:lnT>
                    <a:lnB w="12700" cap="flat" cmpd="sng" algn="ctr">
                      <a:solidFill>
                        <a:srgbClr val="292900"/>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cs typeface="Arial" charset="0"/>
                      </a:endParaRPr>
                    </a:p>
                  </a:txBody>
                  <a:tcPr marT="45721" marB="45721" horzOverflow="overflow">
                    <a:lnL w="12700" cap="flat" cmpd="sng" algn="ctr">
                      <a:solidFill>
                        <a:srgbClr val="292900"/>
                      </a:solidFill>
                      <a:prstDash val="solid"/>
                      <a:round/>
                      <a:headEnd type="none" w="med" len="med"/>
                      <a:tailEnd type="none" w="med" len="med"/>
                    </a:lnL>
                    <a:lnR w="12700" cap="flat" cmpd="sng" algn="ctr">
                      <a:solidFill>
                        <a:srgbClr val="292900"/>
                      </a:solidFill>
                      <a:prstDash val="solid"/>
                      <a:round/>
                      <a:headEnd type="none" w="med" len="med"/>
                      <a:tailEnd type="none" w="med" len="med"/>
                    </a:lnR>
                    <a:lnT w="12700" cap="flat" cmpd="sng" algn="ctr">
                      <a:solidFill>
                        <a:srgbClr val="292900"/>
                      </a:solidFill>
                      <a:prstDash val="solid"/>
                      <a:round/>
                      <a:headEnd type="none" w="med" len="med"/>
                      <a:tailEnd type="none" w="med" len="med"/>
                    </a:lnT>
                    <a:lnB w="12700" cap="flat" cmpd="sng" algn="ctr">
                      <a:solidFill>
                        <a:srgbClr val="292900"/>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cs typeface="Arial" charset="0"/>
                      </a:endParaRPr>
                    </a:p>
                  </a:txBody>
                  <a:tcPr marT="45721" marB="45721" horzOverflow="overflow">
                    <a:lnL w="12700" cap="flat" cmpd="sng" algn="ctr">
                      <a:solidFill>
                        <a:srgbClr val="292900"/>
                      </a:solidFill>
                      <a:prstDash val="solid"/>
                      <a:round/>
                      <a:headEnd type="none" w="med" len="med"/>
                      <a:tailEnd type="none" w="med" len="med"/>
                    </a:lnL>
                    <a:lnR w="12700" cap="flat" cmpd="sng" algn="ctr">
                      <a:solidFill>
                        <a:srgbClr val="292900"/>
                      </a:solidFill>
                      <a:prstDash val="solid"/>
                      <a:round/>
                      <a:headEnd type="none" w="med" len="med"/>
                      <a:tailEnd type="none" w="med" len="med"/>
                    </a:lnR>
                    <a:lnT w="12700" cap="flat" cmpd="sng" algn="ctr">
                      <a:solidFill>
                        <a:srgbClr val="292900"/>
                      </a:solidFill>
                      <a:prstDash val="solid"/>
                      <a:round/>
                      <a:headEnd type="none" w="med" len="med"/>
                      <a:tailEnd type="none" w="med" len="med"/>
                    </a:lnT>
                    <a:lnB w="12700" cap="flat" cmpd="sng" algn="ctr">
                      <a:solidFill>
                        <a:srgbClr val="292900"/>
                      </a:solidFill>
                      <a:prstDash val="solid"/>
                      <a:round/>
                      <a:headEnd type="none" w="med" len="med"/>
                      <a:tailEnd type="none" w="med" len="med"/>
                    </a:lnB>
                    <a:lnTlToBr>
                      <a:noFill/>
                    </a:lnTlToBr>
                    <a:lnBlToTr>
                      <a:noFill/>
                    </a:lnBlToTr>
                    <a:solidFill>
                      <a:srgbClr val="CBD3D3"/>
                    </a:solidFill>
                  </a:tcPr>
                </a:tc>
              </a:tr>
            </a:tbl>
          </a:graphicData>
        </a:graphic>
      </p:graphicFrame>
      <p:sp>
        <p:nvSpPr>
          <p:cNvPr id="2" name="Slide Number Placeholder 1"/>
          <p:cNvSpPr>
            <a:spLocks noGrp="1"/>
          </p:cNvSpPr>
          <p:nvPr>
            <p:ph type="sldNum" sz="quarter" idx="10"/>
          </p:nvPr>
        </p:nvSpPr>
        <p:spPr/>
        <p:txBody>
          <a:bodyPr/>
          <a:lstStyle/>
          <a:p>
            <a:pPr>
              <a:defRPr/>
            </a:pPr>
            <a:fld id="{95770487-2BB7-43FC-ADB8-901798689FD9}" type="slidenum">
              <a:rPr lang="en-US"/>
              <a:pPr>
                <a:defRPr/>
              </a:pPr>
              <a:t>16</a:t>
            </a:fld>
            <a:endParaRPr lang="en-US"/>
          </a:p>
        </p:txBody>
      </p:sp>
      <p:sp>
        <p:nvSpPr>
          <p:cNvPr id="6" name="Rectangle 67"/>
          <p:cNvSpPr>
            <a:spLocks noChangeArrowheads="1"/>
          </p:cNvSpPr>
          <p:nvPr/>
        </p:nvSpPr>
        <p:spPr bwMode="auto">
          <a:xfrm>
            <a:off x="1258888" y="954088"/>
            <a:ext cx="1846262" cy="735012"/>
          </a:xfrm>
          <a:prstGeom prst="rect">
            <a:avLst/>
          </a:prstGeom>
          <a:noFill/>
          <a:ln w="9525">
            <a:noFill/>
            <a:miter lim="800000"/>
            <a:headEnd/>
            <a:tailEnd/>
          </a:ln>
          <a:effectLst/>
        </p:spPr>
        <p:txBody>
          <a:bodyPr wrap="none" lIns="0" tIns="0" rIns="0" bIns="88872" anchor="ctr">
            <a:spAutoFit/>
          </a:bodyPr>
          <a:lstStyle/>
          <a:p>
            <a:pPr fontAlgn="auto">
              <a:spcBef>
                <a:spcPts val="0"/>
              </a:spcBef>
              <a:spcAft>
                <a:spcPts val="0"/>
              </a:spcAft>
              <a:tabLst>
                <a:tab pos="1028700" algn="l"/>
              </a:tabLst>
              <a:defRPr/>
            </a:pPr>
            <a:r>
              <a:rPr lang="en-US" sz="1400" b="1" dirty="0">
                <a:solidFill>
                  <a:srgbClr val="FFFFFF"/>
                </a:solidFill>
                <a:latin typeface="Arial" pitchFamily="34" charset="0"/>
              </a:rPr>
              <a:t>Program issue</a:t>
            </a:r>
            <a:r>
              <a:rPr lang="en-US" sz="1400" dirty="0">
                <a:solidFill>
                  <a:srgbClr val="FFFFFF"/>
                </a:solidFill>
                <a:latin typeface="Arial" pitchFamily="34" charset="0"/>
              </a:rPr>
              <a:t>	</a:t>
            </a:r>
          </a:p>
          <a:p>
            <a:pPr fontAlgn="auto">
              <a:spcBef>
                <a:spcPts val="0"/>
              </a:spcBef>
              <a:spcAft>
                <a:spcPts val="0"/>
              </a:spcAft>
              <a:tabLst>
                <a:tab pos="1028700" algn="l"/>
              </a:tabLst>
              <a:defRPr/>
            </a:pPr>
            <a:r>
              <a:rPr lang="en-US" sz="1400" b="1" dirty="0">
                <a:solidFill>
                  <a:srgbClr val="FFFFFF"/>
                </a:solidFill>
                <a:latin typeface="Arial" pitchFamily="34" charset="0"/>
              </a:rPr>
              <a:t>Proposed activity</a:t>
            </a:r>
            <a:r>
              <a:rPr lang="en-US" sz="1400" dirty="0">
                <a:solidFill>
                  <a:srgbClr val="FFFFFF"/>
                </a:solidFill>
                <a:latin typeface="Arial" pitchFamily="34" charset="0"/>
              </a:rPr>
              <a:t>	</a:t>
            </a:r>
            <a:endParaRPr lang="en-US" sz="1400" b="1" dirty="0">
              <a:solidFill>
                <a:srgbClr val="FFFFFF"/>
              </a:solidFill>
              <a:latin typeface="Arial" pitchFamily="34" charset="0"/>
            </a:endParaRPr>
          </a:p>
          <a:p>
            <a:pPr fontAlgn="auto">
              <a:spcBef>
                <a:spcPts val="0"/>
              </a:spcBef>
              <a:spcAft>
                <a:spcPts val="0"/>
              </a:spcAft>
              <a:tabLst>
                <a:tab pos="1028700" algn="l"/>
              </a:tabLst>
              <a:defRPr/>
            </a:pPr>
            <a:r>
              <a:rPr lang="en-US" sz="1400" b="1" dirty="0">
                <a:solidFill>
                  <a:srgbClr val="FFFFFF"/>
                </a:solidFill>
                <a:latin typeface="Arial" pitchFamily="34" charset="0"/>
              </a:rPr>
              <a:t>Date</a:t>
            </a:r>
            <a:r>
              <a:rPr lang="en-US" sz="1400" dirty="0">
                <a:solidFill>
                  <a:srgbClr val="FFFFFF"/>
                </a:solidFill>
                <a:latin typeface="Arial" pitchFamily="34" charset="0"/>
              </a:rPr>
              <a:t>	</a:t>
            </a:r>
            <a:endParaRPr lang="en-US" sz="1400" dirty="0">
              <a:solidFill>
                <a:srgbClr val="FFFFFF"/>
              </a:solidFill>
              <a:effectLst>
                <a:outerShdw blurRad="38100" dist="38100" dir="2700000" algn="tl">
                  <a:srgbClr val="C0C0C0"/>
                </a:outerShdw>
              </a:effectLst>
              <a:latin typeface="Arial" pitchFamily="34" charset="0"/>
            </a:endParaRPr>
          </a:p>
        </p:txBody>
      </p:sp>
      <p:sp>
        <p:nvSpPr>
          <p:cNvPr id="7" name="Oval 6"/>
          <p:cNvSpPr/>
          <p:nvPr/>
        </p:nvSpPr>
        <p:spPr>
          <a:xfrm>
            <a:off x="6553200" y="1320800"/>
            <a:ext cx="1920875" cy="1919288"/>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rgbClr val="FFFFFF"/>
              </a:solidFill>
            </a:endParaRPr>
          </a:p>
        </p:txBody>
      </p:sp>
      <p:sp>
        <p:nvSpPr>
          <p:cNvPr id="10" name="Oval 9"/>
          <p:cNvSpPr/>
          <p:nvPr/>
        </p:nvSpPr>
        <p:spPr>
          <a:xfrm>
            <a:off x="4556125" y="1370013"/>
            <a:ext cx="1920875" cy="1919287"/>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rgbClr val="FFFFFF"/>
              </a:solidFill>
            </a:endParaRPr>
          </a:p>
        </p:txBody>
      </p:sp>
      <p:sp>
        <p:nvSpPr>
          <p:cNvPr id="11" name="Oval 10"/>
          <p:cNvSpPr/>
          <p:nvPr/>
        </p:nvSpPr>
        <p:spPr>
          <a:xfrm>
            <a:off x="2636838" y="1320800"/>
            <a:ext cx="1919287" cy="1919288"/>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rgbClr val="FFFFFF"/>
              </a:solidFill>
            </a:endParaRPr>
          </a:p>
        </p:txBody>
      </p:sp>
      <p:sp>
        <p:nvSpPr>
          <p:cNvPr id="12" name="Oval 11"/>
          <p:cNvSpPr/>
          <p:nvPr/>
        </p:nvSpPr>
        <p:spPr>
          <a:xfrm>
            <a:off x="715963" y="1370013"/>
            <a:ext cx="1920875" cy="1919287"/>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rgbClr val="FFFFFF"/>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11" grpId="0" animBg="1"/>
      <p:bldP spid="1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2"/>
          <p:cNvSpPr>
            <a:spLocks noChangeArrowheads="1"/>
          </p:cNvSpPr>
          <p:nvPr/>
        </p:nvSpPr>
        <p:spPr bwMode="auto">
          <a:xfrm>
            <a:off x="0" y="1403350"/>
            <a:ext cx="9144000" cy="0"/>
          </a:xfrm>
          <a:prstGeom prst="rect">
            <a:avLst/>
          </a:prstGeom>
          <a:noFill/>
          <a:ln w="9525">
            <a:noFill/>
            <a:miter lim="800000"/>
            <a:headEnd/>
            <a:tailEnd/>
          </a:ln>
        </p:spPr>
        <p:txBody>
          <a:bodyPr wrap="none" anchor="ctr">
            <a:spAutoFit/>
          </a:bodyPr>
          <a:lstStyle/>
          <a:p>
            <a:endParaRPr lang="ru-RU">
              <a:latin typeface="Constantia" pitchFamily="18" charset="0"/>
            </a:endParaRPr>
          </a:p>
        </p:txBody>
      </p:sp>
      <p:sp>
        <p:nvSpPr>
          <p:cNvPr id="49154" name="Rectangle 3"/>
          <p:cNvSpPr>
            <a:spLocks noChangeArrowheads="1"/>
          </p:cNvSpPr>
          <p:nvPr/>
        </p:nvSpPr>
        <p:spPr bwMode="auto">
          <a:xfrm>
            <a:off x="0" y="871538"/>
            <a:ext cx="9144000" cy="0"/>
          </a:xfrm>
          <a:prstGeom prst="rect">
            <a:avLst/>
          </a:prstGeom>
          <a:noFill/>
          <a:ln w="9525">
            <a:noFill/>
            <a:miter lim="800000"/>
            <a:headEnd/>
            <a:tailEnd/>
          </a:ln>
        </p:spPr>
        <p:txBody>
          <a:bodyPr wrap="none" anchor="ctr">
            <a:spAutoFit/>
          </a:bodyPr>
          <a:lstStyle/>
          <a:p>
            <a:endParaRPr lang="ru-RU">
              <a:latin typeface="Constantia" pitchFamily="18" charset="0"/>
            </a:endParaRPr>
          </a:p>
        </p:txBody>
      </p:sp>
      <p:sp>
        <p:nvSpPr>
          <p:cNvPr id="49155" name="Rectangle 4"/>
          <p:cNvSpPr>
            <a:spLocks noChangeArrowheads="1"/>
          </p:cNvSpPr>
          <p:nvPr/>
        </p:nvSpPr>
        <p:spPr bwMode="auto">
          <a:xfrm>
            <a:off x="-3062288" y="7691438"/>
            <a:ext cx="184150" cy="641350"/>
          </a:xfrm>
          <a:prstGeom prst="rect">
            <a:avLst/>
          </a:prstGeom>
          <a:noFill/>
          <a:ln w="9525">
            <a:noFill/>
            <a:miter lim="800000"/>
            <a:headEnd/>
            <a:tailEnd/>
          </a:ln>
        </p:spPr>
        <p:txBody>
          <a:bodyPr wrap="none" anchor="ctr">
            <a:spAutoFit/>
          </a:bodyPr>
          <a:lstStyle/>
          <a:p>
            <a:r>
              <a:rPr lang="en-US">
                <a:latin typeface="Constantia" pitchFamily="18" charset="0"/>
              </a:rPr>
              <a:t/>
            </a:r>
            <a:br>
              <a:rPr lang="en-US">
                <a:latin typeface="Constantia" pitchFamily="18" charset="0"/>
              </a:rPr>
            </a:br>
            <a:endParaRPr lang="en-US">
              <a:latin typeface="Constantia" pitchFamily="18" charset="0"/>
            </a:endParaRPr>
          </a:p>
        </p:txBody>
      </p:sp>
      <p:sp>
        <p:nvSpPr>
          <p:cNvPr id="49156" name="Rectangle 5"/>
          <p:cNvSpPr>
            <a:spLocks noChangeArrowheads="1"/>
          </p:cNvSpPr>
          <p:nvPr/>
        </p:nvSpPr>
        <p:spPr bwMode="auto">
          <a:xfrm>
            <a:off x="-3062288" y="8332788"/>
            <a:ext cx="3017838" cy="6350"/>
          </a:xfrm>
          <a:prstGeom prst="rect">
            <a:avLst/>
          </a:prstGeom>
          <a:solidFill>
            <a:srgbClr val="000000"/>
          </a:solidFill>
          <a:ln w="9525">
            <a:solidFill>
              <a:schemeClr val="tx1"/>
            </a:solidFill>
            <a:miter lim="800000"/>
            <a:headEnd/>
            <a:tailEnd/>
          </a:ln>
        </p:spPr>
        <p:txBody>
          <a:bodyPr wrap="none" anchor="ctr">
            <a:spAutoFit/>
          </a:bodyPr>
          <a:lstStyle/>
          <a:p>
            <a:endParaRPr lang="ru-RU">
              <a:latin typeface="Constantia" pitchFamily="18" charset="0"/>
            </a:endParaRPr>
          </a:p>
        </p:txBody>
      </p:sp>
      <p:sp>
        <p:nvSpPr>
          <p:cNvPr id="49157" name="Rectangle 6"/>
          <p:cNvSpPr>
            <a:spLocks noChangeArrowheads="1"/>
          </p:cNvSpPr>
          <p:nvPr/>
        </p:nvSpPr>
        <p:spPr bwMode="auto">
          <a:xfrm>
            <a:off x="-3062288" y="7691438"/>
            <a:ext cx="184150" cy="641350"/>
          </a:xfrm>
          <a:prstGeom prst="rect">
            <a:avLst/>
          </a:prstGeom>
          <a:noFill/>
          <a:ln w="9525">
            <a:noFill/>
            <a:miter lim="800000"/>
            <a:headEnd/>
            <a:tailEnd/>
          </a:ln>
        </p:spPr>
        <p:txBody>
          <a:bodyPr wrap="none" anchor="ctr">
            <a:spAutoFit/>
          </a:bodyPr>
          <a:lstStyle/>
          <a:p>
            <a:r>
              <a:rPr lang="en-US">
                <a:latin typeface="Constantia" pitchFamily="18" charset="0"/>
              </a:rPr>
              <a:t/>
            </a:r>
            <a:br>
              <a:rPr lang="en-US">
                <a:latin typeface="Constantia" pitchFamily="18" charset="0"/>
              </a:rPr>
            </a:br>
            <a:endParaRPr lang="en-US">
              <a:latin typeface="Constantia" pitchFamily="18" charset="0"/>
            </a:endParaRPr>
          </a:p>
        </p:txBody>
      </p:sp>
      <p:sp>
        <p:nvSpPr>
          <p:cNvPr id="49158" name="Rectangle 7"/>
          <p:cNvSpPr>
            <a:spLocks noChangeArrowheads="1"/>
          </p:cNvSpPr>
          <p:nvPr/>
        </p:nvSpPr>
        <p:spPr bwMode="auto">
          <a:xfrm>
            <a:off x="-3062288" y="8332788"/>
            <a:ext cx="3017838" cy="6350"/>
          </a:xfrm>
          <a:prstGeom prst="rect">
            <a:avLst/>
          </a:prstGeom>
          <a:solidFill>
            <a:srgbClr val="000000"/>
          </a:solidFill>
          <a:ln w="9525">
            <a:solidFill>
              <a:schemeClr val="tx1"/>
            </a:solidFill>
            <a:miter lim="800000"/>
            <a:headEnd/>
            <a:tailEnd/>
          </a:ln>
        </p:spPr>
        <p:txBody>
          <a:bodyPr wrap="none" anchor="ctr">
            <a:spAutoFit/>
          </a:bodyPr>
          <a:lstStyle/>
          <a:p>
            <a:endParaRPr lang="ru-RU">
              <a:latin typeface="Constantia" pitchFamily="18" charset="0"/>
            </a:endParaRPr>
          </a:p>
        </p:txBody>
      </p:sp>
      <p:sp>
        <p:nvSpPr>
          <p:cNvPr id="49159" name="Rectangle 8"/>
          <p:cNvSpPr>
            <a:spLocks noChangeArrowheads="1"/>
          </p:cNvSpPr>
          <p:nvPr/>
        </p:nvSpPr>
        <p:spPr bwMode="auto">
          <a:xfrm>
            <a:off x="-3062288" y="7691438"/>
            <a:ext cx="184150" cy="641350"/>
          </a:xfrm>
          <a:prstGeom prst="rect">
            <a:avLst/>
          </a:prstGeom>
          <a:noFill/>
          <a:ln w="9525">
            <a:noFill/>
            <a:miter lim="800000"/>
            <a:headEnd/>
            <a:tailEnd/>
          </a:ln>
        </p:spPr>
        <p:txBody>
          <a:bodyPr wrap="none" anchor="ctr">
            <a:spAutoFit/>
          </a:bodyPr>
          <a:lstStyle/>
          <a:p>
            <a:r>
              <a:rPr lang="en-US">
                <a:latin typeface="Constantia" pitchFamily="18" charset="0"/>
              </a:rPr>
              <a:t/>
            </a:r>
            <a:br>
              <a:rPr lang="en-US">
                <a:latin typeface="Constantia" pitchFamily="18" charset="0"/>
              </a:rPr>
            </a:br>
            <a:endParaRPr lang="en-US">
              <a:latin typeface="Constantia" pitchFamily="18" charset="0"/>
            </a:endParaRPr>
          </a:p>
        </p:txBody>
      </p:sp>
      <p:sp>
        <p:nvSpPr>
          <p:cNvPr id="49160" name="Rectangle 9"/>
          <p:cNvSpPr>
            <a:spLocks noChangeArrowheads="1"/>
          </p:cNvSpPr>
          <p:nvPr/>
        </p:nvSpPr>
        <p:spPr bwMode="auto">
          <a:xfrm>
            <a:off x="-3062288" y="8332788"/>
            <a:ext cx="3017838" cy="6350"/>
          </a:xfrm>
          <a:prstGeom prst="rect">
            <a:avLst/>
          </a:prstGeom>
          <a:solidFill>
            <a:srgbClr val="000000"/>
          </a:solidFill>
          <a:ln w="9525">
            <a:solidFill>
              <a:schemeClr val="tx1"/>
            </a:solidFill>
            <a:miter lim="800000"/>
            <a:headEnd/>
            <a:tailEnd/>
          </a:ln>
        </p:spPr>
        <p:txBody>
          <a:bodyPr wrap="none" anchor="ctr">
            <a:spAutoFit/>
          </a:bodyPr>
          <a:lstStyle/>
          <a:p>
            <a:endParaRPr lang="ru-RU">
              <a:latin typeface="Constantia" pitchFamily="18" charset="0"/>
            </a:endParaRPr>
          </a:p>
        </p:txBody>
      </p:sp>
      <p:sp>
        <p:nvSpPr>
          <p:cNvPr id="49161" name="Rectangle 10"/>
          <p:cNvSpPr>
            <a:spLocks noChangeArrowheads="1"/>
          </p:cNvSpPr>
          <p:nvPr/>
        </p:nvSpPr>
        <p:spPr bwMode="auto">
          <a:xfrm>
            <a:off x="-3062288" y="5138738"/>
            <a:ext cx="184150" cy="641350"/>
          </a:xfrm>
          <a:prstGeom prst="rect">
            <a:avLst/>
          </a:prstGeom>
          <a:noFill/>
          <a:ln w="9525">
            <a:noFill/>
            <a:miter lim="800000"/>
            <a:headEnd/>
            <a:tailEnd/>
          </a:ln>
        </p:spPr>
        <p:txBody>
          <a:bodyPr wrap="none" anchor="ctr">
            <a:spAutoFit/>
          </a:bodyPr>
          <a:lstStyle/>
          <a:p>
            <a:r>
              <a:rPr lang="en-US">
                <a:latin typeface="Constantia" pitchFamily="18" charset="0"/>
              </a:rPr>
              <a:t/>
            </a:r>
            <a:br>
              <a:rPr lang="en-US">
                <a:latin typeface="Constantia" pitchFamily="18" charset="0"/>
              </a:rPr>
            </a:br>
            <a:endParaRPr lang="en-US">
              <a:latin typeface="Constantia" pitchFamily="18" charset="0"/>
            </a:endParaRPr>
          </a:p>
        </p:txBody>
      </p:sp>
      <p:sp>
        <p:nvSpPr>
          <p:cNvPr id="573451" name="Rectangle 11"/>
          <p:cNvSpPr>
            <a:spLocks noChangeArrowheads="1"/>
          </p:cNvSpPr>
          <p:nvPr/>
        </p:nvSpPr>
        <p:spPr bwMode="auto">
          <a:xfrm>
            <a:off x="569728" y="1255"/>
            <a:ext cx="8021427" cy="707886"/>
          </a:xfrm>
          <a:prstGeom prst="rect">
            <a:avLst/>
          </a:prstGeom>
          <a:noFill/>
          <a:ln w="9525">
            <a:noFill/>
            <a:miter lim="800000"/>
            <a:headEnd/>
            <a:tailEnd/>
          </a:ln>
          <a:effectLst/>
        </p:spPr>
        <p:txBody>
          <a:bodyPr wrap="none" anchor="ctr">
            <a:spAutoFit/>
          </a:bodyPr>
          <a:lstStyle/>
          <a:p>
            <a:pPr algn="ctr"/>
            <a:r>
              <a:rPr lang="ru-RU" sz="4000" dirty="0">
                <a:solidFill>
                  <a:schemeClr val="tx2"/>
                </a:solidFill>
                <a:latin typeface="Calibri" pitchFamily="34" charset="0"/>
              </a:rPr>
              <a:t>План вовлечения заинтерес. сторон</a:t>
            </a:r>
            <a:endParaRPr lang="en-US" sz="4000" dirty="0">
              <a:solidFill>
                <a:schemeClr val="tx2"/>
              </a:solidFill>
              <a:latin typeface="Calibri" pitchFamily="34" charset="0"/>
            </a:endParaRPr>
          </a:p>
        </p:txBody>
      </p:sp>
      <p:graphicFrame>
        <p:nvGraphicFramePr>
          <p:cNvPr id="49212" name="Group 60"/>
          <p:cNvGraphicFramePr>
            <a:graphicFrameLocks noGrp="1"/>
          </p:cNvGraphicFramePr>
          <p:nvPr>
            <p:ph/>
            <p:extLst>
              <p:ext uri="{D42A27DB-BD31-4B8C-83A1-F6EECF244321}">
                <p14:modId xmlns:p14="http://schemas.microsoft.com/office/powerpoint/2010/main" val="3262909524"/>
              </p:ext>
            </p:extLst>
          </p:nvPr>
        </p:nvGraphicFramePr>
        <p:xfrm>
          <a:off x="868957" y="1628800"/>
          <a:ext cx="7571184" cy="4043541"/>
        </p:xfrm>
        <a:graphic>
          <a:graphicData uri="http://schemas.openxmlformats.org/drawingml/2006/table">
            <a:tbl>
              <a:tblPr/>
              <a:tblGrid>
                <a:gridCol w="1654417"/>
                <a:gridCol w="1952300"/>
                <a:gridCol w="1982964"/>
                <a:gridCol w="1981503"/>
              </a:tblGrid>
              <a:tr h="1347480">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Arial" charset="0"/>
                          <a:cs typeface="Times New Roman" pitchFamily="18" charset="0"/>
                        </a:rPr>
                        <a:t>Название организации</a:t>
                      </a:r>
                      <a:r>
                        <a:rPr kumimoji="0" lang="en-US" sz="1400" b="1" i="0" u="none" strike="noStrike" cap="none" normalizeH="0" baseline="0" dirty="0" smtClean="0">
                          <a:ln>
                            <a:noFill/>
                          </a:ln>
                          <a:solidFill>
                            <a:schemeClr val="tx1"/>
                          </a:solidFill>
                          <a:effectLst/>
                          <a:latin typeface="Arial" charset="0"/>
                          <a:cs typeface="Times New Roman" pitchFamily="18" charset="0"/>
                        </a:rPr>
                        <a:t>, </a:t>
                      </a:r>
                      <a:r>
                        <a:rPr kumimoji="0" lang="ru-RU" sz="1400" b="1" i="0" u="none" strike="noStrike" cap="none" normalizeH="0" baseline="0" dirty="0" smtClean="0">
                          <a:ln>
                            <a:noFill/>
                          </a:ln>
                          <a:solidFill>
                            <a:schemeClr val="tx1"/>
                          </a:solidFill>
                          <a:effectLst/>
                          <a:latin typeface="Arial" charset="0"/>
                          <a:cs typeface="Times New Roman" pitchFamily="18" charset="0"/>
                        </a:rPr>
                        <a:t>группы или ФИО лица</a:t>
                      </a:r>
                      <a:endParaRPr kumimoji="0" lang="en-US" sz="1400" b="1" i="0" u="none" strike="noStrike" cap="none" normalizeH="0" baseline="0" dirty="0" smtClean="0">
                        <a:ln>
                          <a:noFill/>
                        </a:ln>
                        <a:solidFill>
                          <a:schemeClr val="tx1"/>
                        </a:solidFill>
                        <a:effectLst/>
                        <a:latin typeface="Arial" charset="0"/>
                        <a:cs typeface="Times New Roman" pitchFamily="18" charset="0"/>
                      </a:endParaRPr>
                    </a:p>
                  </a:txBody>
                  <a:tcPr marT="45730" marB="4573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2"/>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Arial" charset="0"/>
                          <a:cs typeface="Times New Roman" pitchFamily="18" charset="0"/>
                        </a:rPr>
                        <a:t>Потенциальная роль</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Arial" charset="0"/>
                          <a:cs typeface="Times New Roman" pitchFamily="18" charset="0"/>
                        </a:rPr>
                        <a:t>В проведении деятельности</a:t>
                      </a:r>
                      <a:endParaRPr kumimoji="0" lang="en-US" sz="14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T="45730" marB="4573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2"/>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chemeClr val="tx1"/>
                          </a:solidFill>
                          <a:effectLst/>
                          <a:latin typeface="Arial" charset="0"/>
                          <a:cs typeface="Times New Roman" pitchFamily="18" charset="0"/>
                        </a:rPr>
                        <a:t>Стратегия вовлечения</a:t>
                      </a:r>
                      <a:endParaRPr kumimoji="0" lang="en-US" sz="1400" b="0" i="0" u="none" strike="noStrike" cap="none" normalizeH="0" baseline="0" smtClean="0">
                        <a:ln>
                          <a:noFill/>
                        </a:ln>
                        <a:solidFill>
                          <a:schemeClr val="tx1"/>
                        </a:solidFill>
                        <a:effectLst/>
                        <a:latin typeface="Times New Roman" pitchFamily="18"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smtClean="0">
                          <a:ln>
                            <a:noFill/>
                          </a:ln>
                          <a:solidFill>
                            <a:schemeClr val="tx1"/>
                          </a:solidFill>
                          <a:effectLst/>
                          <a:latin typeface="Arial" charset="0"/>
                          <a:cs typeface="Times New Roman" pitchFamily="18" charset="0"/>
                        </a:rPr>
                        <a:t>Как вы будете вовлекать эту ЗС в проведение деятельности</a:t>
                      </a:r>
                      <a:r>
                        <a:rPr kumimoji="0" lang="en-US" sz="1400" b="0" i="0" u="none" strike="noStrike" cap="none" normalizeH="0" baseline="0" smtClean="0">
                          <a:ln>
                            <a:noFill/>
                          </a:ln>
                          <a:solidFill>
                            <a:schemeClr val="tx1"/>
                          </a:solidFill>
                          <a:effectLst/>
                          <a:latin typeface="Arial" charset="0"/>
                          <a:cs typeface="Times New Roman" pitchFamily="18" charset="0"/>
                        </a:rPr>
                        <a:t>?</a:t>
                      </a:r>
                    </a:p>
                  </a:txBody>
                  <a:tcPr marT="45730" marB="4573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2"/>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chemeClr val="tx1"/>
                          </a:solidFill>
                          <a:effectLst/>
                          <a:latin typeface="Arial" charset="0"/>
                          <a:cs typeface="Times New Roman" pitchFamily="18" charset="0"/>
                        </a:rPr>
                        <a:t>Стратегия дальнейшей работы</a:t>
                      </a:r>
                      <a:endParaRPr kumimoji="0" lang="en-US" sz="1400" b="0" i="0" u="none" strike="noStrike" cap="none" normalizeH="0" baseline="0" smtClean="0">
                        <a:ln>
                          <a:noFill/>
                        </a:ln>
                        <a:solidFill>
                          <a:schemeClr val="tx1"/>
                        </a:solidFill>
                        <a:effectLst/>
                        <a:latin typeface="Times New Roman" pitchFamily="18"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smtClean="0">
                          <a:ln>
                            <a:noFill/>
                          </a:ln>
                          <a:solidFill>
                            <a:schemeClr val="tx1"/>
                          </a:solidFill>
                          <a:effectLst/>
                          <a:latin typeface="Arial" charset="0"/>
                          <a:cs typeface="Times New Roman" pitchFamily="18" charset="0"/>
                        </a:rPr>
                        <a:t>Обратная связь или продолжение работы</a:t>
                      </a:r>
                      <a:endParaRPr kumimoji="0" lang="en-US" sz="1400" b="0" i="0" u="none" strike="noStrike" cap="none" normalizeH="0" baseline="0" smtClean="0">
                        <a:ln>
                          <a:noFill/>
                        </a:ln>
                        <a:solidFill>
                          <a:schemeClr val="tx1"/>
                        </a:solidFill>
                        <a:effectLst/>
                        <a:latin typeface="Arial" charset="0"/>
                        <a:cs typeface="Times New Roman" pitchFamily="18" charset="0"/>
                      </a:endParaRPr>
                    </a:p>
                  </a:txBody>
                  <a:tcPr marT="45730" marB="4573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2"/>
                    </a:solidFill>
                  </a:tcPr>
                </a:tc>
              </a:tr>
              <a:tr h="2671921">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ru-RU" sz="1600" b="0" i="0" u="none" strike="noStrike" cap="none" normalizeH="0" baseline="0" dirty="0" smtClean="0">
                          <a:ln>
                            <a:noFill/>
                          </a:ln>
                          <a:solidFill>
                            <a:schemeClr val="tx1"/>
                          </a:solidFill>
                          <a:effectLst/>
                          <a:latin typeface="Arial" charset="0"/>
                          <a:cs typeface="Arial" charset="0"/>
                        </a:rPr>
                        <a:t>Национальный комитет борьбы со </a:t>
                      </a:r>
                      <a:r>
                        <a:rPr kumimoji="0" lang="ru-RU" sz="1600" b="0" i="0" u="none" strike="noStrike" cap="none" normalizeH="0" baseline="0" dirty="0" err="1" smtClean="0">
                          <a:ln>
                            <a:noFill/>
                          </a:ln>
                          <a:solidFill>
                            <a:schemeClr val="tx1"/>
                          </a:solidFill>
                          <a:effectLst/>
                          <a:latin typeface="Arial" charset="0"/>
                          <a:cs typeface="Arial" charset="0"/>
                        </a:rPr>
                        <a:t>СПИДом</a:t>
                      </a:r>
                      <a:r>
                        <a:rPr kumimoji="0" lang="ru-RU" sz="1600" b="0" i="0" u="none" strike="noStrike" cap="none" normalizeH="0" baseline="0" dirty="0" smtClean="0">
                          <a:ln>
                            <a:noFill/>
                          </a:ln>
                          <a:solidFill>
                            <a:schemeClr val="tx1"/>
                          </a:solidFill>
                          <a:effectLst/>
                          <a:latin typeface="Arial" charset="0"/>
                          <a:cs typeface="Arial" charset="0"/>
                        </a:rPr>
                        <a:t> (НКБС</a:t>
                      </a:r>
                      <a:r>
                        <a:rPr kumimoji="0" lang="en-US" sz="1600" b="0" i="0" u="none" strike="noStrike" cap="none" normalizeH="0" baseline="0" dirty="0" smtClean="0">
                          <a:ln>
                            <a:noFill/>
                          </a:ln>
                          <a:solidFill>
                            <a:schemeClr val="tx1"/>
                          </a:solidFill>
                          <a:effectLst/>
                          <a:latin typeface="Arial" charset="0"/>
                          <a:cs typeface="Arial" charset="0"/>
                        </a:rPr>
                        <a:t>)</a:t>
                      </a:r>
                    </a:p>
                  </a:txBody>
                  <a:tcPr marT="45730" marB="4573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600" b="0" i="0" u="none" strike="noStrike" cap="none" normalizeH="0" baseline="0" dirty="0" smtClean="0">
                          <a:ln>
                            <a:noFill/>
                          </a:ln>
                          <a:solidFill>
                            <a:schemeClr val="tx1"/>
                          </a:solidFill>
                          <a:effectLst/>
                          <a:latin typeface="Arial" charset="0"/>
                          <a:cs typeface="Arial" charset="0"/>
                        </a:rPr>
                        <a:t>Обеспечивает проведение совещаний ЗС, определяет источники данных для совещания и готовит повестку дня с тем, чтобы обсудить такие источники</a:t>
                      </a:r>
                      <a:endParaRPr kumimoji="0" lang="en-US" sz="1600" b="0" i="0" u="none" strike="noStrike" cap="none" normalizeH="0" baseline="0" dirty="0" smtClean="0">
                        <a:ln>
                          <a:noFill/>
                        </a:ln>
                        <a:solidFill>
                          <a:schemeClr val="tx1"/>
                        </a:solidFill>
                        <a:effectLst/>
                        <a:latin typeface="Arial" charset="0"/>
                        <a:cs typeface="Arial" charset="0"/>
                      </a:endParaRPr>
                    </a:p>
                  </a:txBody>
                  <a:tcPr marT="45730" marB="4573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400" b="0" i="0" u="none" strike="noStrike" cap="none" normalizeH="0" baseline="0" dirty="0" smtClean="0">
                          <a:ln>
                            <a:noFill/>
                          </a:ln>
                          <a:solidFill>
                            <a:schemeClr val="tx1"/>
                          </a:solidFill>
                          <a:effectLst/>
                          <a:latin typeface="Arial" charset="0"/>
                          <a:cs typeface="Arial" charset="0"/>
                        </a:rPr>
                        <a:t>НКБС играет ведущую роль в этой деятельности</a:t>
                      </a:r>
                      <a:r>
                        <a:rPr kumimoji="0" lang="en-US" sz="1400" b="0" i="0" u="none" strike="noStrike" cap="none" normalizeH="0" baseline="0" dirty="0" smtClean="0">
                          <a:ln>
                            <a:noFill/>
                          </a:ln>
                          <a:solidFill>
                            <a:schemeClr val="tx1"/>
                          </a:solidFill>
                          <a:effectLst/>
                          <a:latin typeface="Arial" charset="0"/>
                          <a:cs typeface="Arial" charset="0"/>
                        </a:rPr>
                        <a:t>. </a:t>
                      </a:r>
                      <a:r>
                        <a:rPr kumimoji="0" lang="ru-RU" sz="1400" b="0" i="0" u="none" strike="noStrike" cap="none" normalizeH="0" baseline="0" dirty="0" smtClean="0">
                          <a:ln>
                            <a:noFill/>
                          </a:ln>
                          <a:solidFill>
                            <a:schemeClr val="tx1"/>
                          </a:solidFill>
                          <a:effectLst/>
                          <a:latin typeface="Arial" charset="0"/>
                          <a:cs typeface="Arial" charset="0"/>
                        </a:rPr>
                        <a:t>Для НКБС важно вовлечь координатора по ППМР, координатора по клинической помощи и координатора государственной программы борьбы со </a:t>
                      </a:r>
                      <a:r>
                        <a:rPr kumimoji="0" lang="ru-RU" sz="1400" b="0" i="0" u="none" strike="noStrike" cap="none" normalizeH="0" baseline="0" dirty="0" err="1" smtClean="0">
                          <a:ln>
                            <a:noFill/>
                          </a:ln>
                          <a:solidFill>
                            <a:schemeClr val="tx1"/>
                          </a:solidFill>
                          <a:effectLst/>
                          <a:latin typeface="Arial" charset="0"/>
                          <a:cs typeface="Arial" charset="0"/>
                        </a:rPr>
                        <a:t>СПИДом</a:t>
                      </a:r>
                      <a:endParaRPr kumimoji="0" lang="en-US" sz="1400" b="0" i="0" u="none" strike="noStrike" cap="none" normalizeH="0" baseline="0" dirty="0" smtClean="0">
                        <a:ln>
                          <a:noFill/>
                        </a:ln>
                        <a:solidFill>
                          <a:schemeClr val="tx1"/>
                        </a:solidFill>
                        <a:effectLst/>
                        <a:latin typeface="Arial" charset="0"/>
                        <a:cs typeface="Arial" charset="0"/>
                      </a:endParaRPr>
                    </a:p>
                  </a:txBody>
                  <a:tcPr marT="45730" marB="4573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600" b="0" i="0" u="none" strike="noStrike" cap="none" normalizeH="0" baseline="0" dirty="0" smtClean="0">
                          <a:ln>
                            <a:noFill/>
                          </a:ln>
                          <a:solidFill>
                            <a:schemeClr val="tx1"/>
                          </a:solidFill>
                          <a:effectLst/>
                          <a:latin typeface="Arial" charset="0"/>
                          <a:cs typeface="Arial" charset="0"/>
                        </a:rPr>
                        <a:t>НКБС отвечает за дальнейшую работу с приоритетными заинтересованными сторонами</a:t>
                      </a:r>
                      <a:endParaRPr kumimoji="0" lang="en-US" sz="1600" b="0" i="0" u="none" strike="noStrike" cap="none" normalizeH="0" baseline="0" dirty="0" smtClean="0">
                        <a:ln>
                          <a:noFill/>
                        </a:ln>
                        <a:solidFill>
                          <a:schemeClr val="tx1"/>
                        </a:solidFill>
                        <a:effectLst/>
                        <a:latin typeface="Arial" charset="0"/>
                        <a:cs typeface="Arial" charset="0"/>
                      </a:endParaRPr>
                    </a:p>
                  </a:txBody>
                  <a:tcPr marT="45730" marB="4573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r>
            </a:tbl>
          </a:graphicData>
        </a:graphic>
      </p:graphicFrame>
      <p:sp>
        <p:nvSpPr>
          <p:cNvPr id="573507" name="Rectangle 67"/>
          <p:cNvSpPr>
            <a:spLocks noChangeArrowheads="1"/>
          </p:cNvSpPr>
          <p:nvPr/>
        </p:nvSpPr>
        <p:spPr bwMode="auto">
          <a:xfrm>
            <a:off x="468312" y="709141"/>
            <a:ext cx="8372475" cy="1152525"/>
          </a:xfrm>
          <a:prstGeom prst="rect">
            <a:avLst/>
          </a:prstGeom>
          <a:noFill/>
          <a:ln w="9525">
            <a:noFill/>
            <a:miter lim="800000"/>
            <a:headEnd/>
            <a:tailEnd/>
          </a:ln>
          <a:effectLst/>
        </p:spPr>
        <p:txBody>
          <a:bodyPr wrap="none" lIns="0" tIns="0" rIns="0" bIns="88872" anchor="ctr">
            <a:spAutoFit/>
          </a:bodyPr>
          <a:lstStyle/>
          <a:p>
            <a:pPr>
              <a:tabLst>
                <a:tab pos="1028700" algn="l"/>
              </a:tabLst>
            </a:pPr>
            <a:r>
              <a:rPr lang="ru-RU" sz="1400" b="1" dirty="0">
                <a:latin typeface="Constantia" pitchFamily="18" charset="0"/>
              </a:rPr>
              <a:t>Вопрос программы</a:t>
            </a:r>
            <a:r>
              <a:rPr lang="en-US" sz="1400" dirty="0">
                <a:latin typeface="Constantia" pitchFamily="18" charset="0"/>
              </a:rPr>
              <a:t>	</a:t>
            </a:r>
            <a:r>
              <a:rPr lang="ru-RU" sz="1400" dirty="0">
                <a:latin typeface="Constantia" pitchFamily="18" charset="0"/>
              </a:rPr>
              <a:t>Разработать план</a:t>
            </a:r>
            <a:r>
              <a:rPr lang="en-US" sz="1400" dirty="0">
                <a:latin typeface="Constantia" pitchFamily="18" charset="0"/>
              </a:rPr>
              <a:t> (</a:t>
            </a:r>
            <a:r>
              <a:rPr lang="ru-RU" sz="1400" dirty="0">
                <a:latin typeface="Constantia" pitchFamily="18" charset="0"/>
              </a:rPr>
              <a:t>в т.ч. МиО</a:t>
            </a:r>
            <a:r>
              <a:rPr lang="en-US" sz="1400" dirty="0">
                <a:latin typeface="Constantia" pitchFamily="18" charset="0"/>
              </a:rPr>
              <a:t>) </a:t>
            </a:r>
            <a:r>
              <a:rPr lang="ru-RU" sz="1400" dirty="0">
                <a:latin typeface="Constantia" pitchFamily="18" charset="0"/>
              </a:rPr>
              <a:t>широкого внедрения программ ППМР в систему</a:t>
            </a:r>
            <a:r>
              <a:rPr lang="en-US" sz="1400" dirty="0">
                <a:latin typeface="Constantia" pitchFamily="18" charset="0"/>
              </a:rPr>
              <a:t>.</a:t>
            </a:r>
            <a:endParaRPr lang="en-US" sz="1400" b="1" dirty="0">
              <a:latin typeface="Constantia" pitchFamily="18" charset="0"/>
            </a:endParaRPr>
          </a:p>
          <a:p>
            <a:pPr>
              <a:tabLst>
                <a:tab pos="1028700" algn="l"/>
              </a:tabLst>
            </a:pPr>
            <a:r>
              <a:rPr lang="ru-RU" sz="1400" b="1" dirty="0">
                <a:latin typeface="Constantia" pitchFamily="18" charset="0"/>
              </a:rPr>
              <a:t>Предлагаемая деят.</a:t>
            </a:r>
            <a:r>
              <a:rPr lang="en-US" sz="1400" dirty="0">
                <a:latin typeface="Constantia" pitchFamily="18" charset="0"/>
              </a:rPr>
              <a:t>	</a:t>
            </a:r>
            <a:r>
              <a:rPr lang="ru-RU" sz="1400" dirty="0">
                <a:latin typeface="Constantia" pitchFamily="18" charset="0"/>
              </a:rPr>
              <a:t>Собрать заинтересованные стороны для определения приоритетов, исходя из </a:t>
            </a:r>
          </a:p>
          <a:p>
            <a:pPr>
              <a:tabLst>
                <a:tab pos="1028700" algn="l"/>
              </a:tabLst>
            </a:pPr>
            <a:r>
              <a:rPr lang="ru-RU" sz="1400" dirty="0">
                <a:latin typeface="Constantia" pitchFamily="18" charset="0"/>
              </a:rPr>
              <a:t>		имеющихся данных</a:t>
            </a:r>
            <a:r>
              <a:rPr lang="en-US" sz="1400" dirty="0">
                <a:latin typeface="Constantia" pitchFamily="18" charset="0"/>
              </a:rPr>
              <a:t> </a:t>
            </a:r>
            <a:r>
              <a:rPr lang="ru-RU" sz="1400" dirty="0">
                <a:latin typeface="Constantia" pitchFamily="18" charset="0"/>
              </a:rPr>
              <a:t>и разработать план действий</a:t>
            </a:r>
            <a:r>
              <a:rPr lang="en-US" sz="1400" dirty="0">
                <a:latin typeface="Constantia" pitchFamily="18" charset="0"/>
              </a:rPr>
              <a:t>.</a:t>
            </a:r>
            <a:endParaRPr lang="en-US" sz="1400" b="1" dirty="0">
              <a:latin typeface="Constantia" pitchFamily="18" charset="0"/>
            </a:endParaRPr>
          </a:p>
          <a:p>
            <a:pPr>
              <a:tabLst>
                <a:tab pos="1028700" algn="l"/>
              </a:tabLst>
            </a:pPr>
            <a:r>
              <a:rPr lang="ru-RU" sz="1400" b="1" dirty="0">
                <a:latin typeface="Constantia" pitchFamily="18" charset="0"/>
              </a:rPr>
              <a:t>Дата</a:t>
            </a:r>
            <a:r>
              <a:rPr lang="en-US" sz="1400" dirty="0">
                <a:latin typeface="Constantia" pitchFamily="18" charset="0"/>
              </a:rPr>
              <a:t>	                   </a:t>
            </a:r>
            <a:r>
              <a:rPr lang="ru-RU" sz="1400" dirty="0">
                <a:latin typeface="Constantia" pitchFamily="18" charset="0"/>
              </a:rPr>
              <a:t>ноябрь</a:t>
            </a:r>
            <a:r>
              <a:rPr lang="en-US" sz="1400" dirty="0">
                <a:latin typeface="Constantia" pitchFamily="18" charset="0"/>
              </a:rPr>
              <a:t> 2006</a:t>
            </a:r>
            <a:r>
              <a:rPr lang="ru-RU" sz="1400" dirty="0">
                <a:latin typeface="Constantia" pitchFamily="18" charset="0"/>
              </a:rPr>
              <a:t> г.</a:t>
            </a:r>
            <a:r>
              <a:rPr lang="en-US" sz="1400" dirty="0">
                <a:effectLst>
                  <a:outerShdw blurRad="38100" dist="38100" dir="2700000" algn="tl">
                    <a:srgbClr val="C0C0C0"/>
                  </a:outerShdw>
                </a:effectLst>
                <a:latin typeface="Constantia" pitchFamily="18" charset="0"/>
              </a:rPr>
              <a:t> </a:t>
            </a:r>
          </a:p>
          <a:p>
            <a:pPr>
              <a:tabLst>
                <a:tab pos="1028700" algn="l"/>
              </a:tabLst>
            </a:pPr>
            <a:endParaRPr lang="en-US" sz="1400" b="1" dirty="0">
              <a:cs typeface="Times New Roman" pitchFamily="18"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4" name="AutoShape 2"/>
          <p:cNvSpPr>
            <a:spLocks noChangeArrowheads="1"/>
          </p:cNvSpPr>
          <p:nvPr/>
        </p:nvSpPr>
        <p:spPr bwMode="auto">
          <a:xfrm>
            <a:off x="430213" y="1990725"/>
            <a:ext cx="8435975" cy="3530600"/>
          </a:xfrm>
          <a:prstGeom prst="triangle">
            <a:avLst>
              <a:gd name="adj" fmla="val 50000"/>
            </a:avLst>
          </a:prstGeom>
          <a:solidFill>
            <a:schemeClr val="accent1"/>
          </a:solidFill>
          <a:ln w="63500" cmpd="dbl">
            <a:solidFill>
              <a:srgbClr val="141F78"/>
            </a:solidFill>
            <a:miter lim="800000"/>
            <a:headEnd/>
            <a:tailEnd/>
          </a:ln>
          <a:effectLst/>
          <a:scene3d>
            <a:camera prst="legacyPerspectiveBottom"/>
            <a:lightRig rig="legacyFlat3" dir="t"/>
          </a:scene3d>
          <a:sp3d extrusionH="887400" prstMaterial="legacyMatte">
            <a:bevelT w="13500" h="13500" prst="angle"/>
            <a:bevelB w="13500" h="13500" prst="angle"/>
            <a:extrusionClr>
              <a:srgbClr val="141F78"/>
            </a:extrusionClr>
          </a:sp3d>
        </p:spPr>
        <p:txBody>
          <a:bodyPr wrap="none" anchor="ctr">
            <a:flatTx/>
          </a:bodyPr>
          <a:lstStyle/>
          <a:p>
            <a:pPr algn="ctr" fontAlgn="auto">
              <a:spcBef>
                <a:spcPts val="0"/>
              </a:spcBef>
              <a:spcAft>
                <a:spcPts val="0"/>
              </a:spcAft>
              <a:defRPr/>
            </a:pPr>
            <a:endParaRPr lang="en-US">
              <a:solidFill>
                <a:srgbClr val="141F78"/>
              </a:solidFill>
              <a:effectLst>
                <a:outerShdw blurRad="38100" dist="38100" dir="2700000" algn="tl">
                  <a:srgbClr val="C0C0C0"/>
                </a:outerShdw>
              </a:effectLst>
              <a:latin typeface="Arial" pitchFamily="34" charset="0"/>
            </a:endParaRPr>
          </a:p>
        </p:txBody>
      </p:sp>
      <p:sp>
        <p:nvSpPr>
          <p:cNvPr id="51202" name="Oval 6"/>
          <p:cNvSpPr>
            <a:spLocks noChangeArrowheads="1"/>
          </p:cNvSpPr>
          <p:nvPr/>
        </p:nvSpPr>
        <p:spPr bwMode="auto">
          <a:xfrm>
            <a:off x="2173288" y="3756025"/>
            <a:ext cx="2474912" cy="1695450"/>
          </a:xfrm>
          <a:prstGeom prst="ellipse">
            <a:avLst/>
          </a:prstGeom>
          <a:noFill/>
          <a:ln w="31750">
            <a:solidFill>
              <a:srgbClr val="009C98"/>
            </a:solidFill>
            <a:round/>
            <a:headEnd/>
            <a:tailEnd/>
          </a:ln>
        </p:spPr>
        <p:txBody>
          <a:bodyPr anchor="ctr"/>
          <a:lstStyle/>
          <a:p>
            <a:pPr algn="ctr"/>
            <a:endParaRPr lang="en-US" sz="2300" b="1">
              <a:solidFill>
                <a:srgbClr val="111111"/>
              </a:solidFill>
              <a:latin typeface="Constantia" pitchFamily="18" charset="0"/>
            </a:endParaRPr>
          </a:p>
          <a:p>
            <a:pPr algn="ctr"/>
            <a:r>
              <a:rPr lang="ru-RU" sz="2300" b="1">
                <a:solidFill>
                  <a:srgbClr val="111111"/>
                </a:solidFill>
                <a:latin typeface="Constantia" pitchFamily="18" charset="0"/>
              </a:rPr>
              <a:t>Заинтере-сованные стороны</a:t>
            </a:r>
            <a:endParaRPr lang="en-US" sz="2300" b="1">
              <a:solidFill>
                <a:srgbClr val="111111"/>
              </a:solidFill>
              <a:latin typeface="Constantia" pitchFamily="18" charset="0"/>
            </a:endParaRPr>
          </a:p>
        </p:txBody>
      </p:sp>
      <p:sp>
        <p:nvSpPr>
          <p:cNvPr id="51203" name="Oval 7"/>
          <p:cNvSpPr>
            <a:spLocks noChangeArrowheads="1"/>
          </p:cNvSpPr>
          <p:nvPr/>
        </p:nvSpPr>
        <p:spPr bwMode="auto">
          <a:xfrm>
            <a:off x="4495800" y="3756025"/>
            <a:ext cx="2362200" cy="1677988"/>
          </a:xfrm>
          <a:prstGeom prst="ellipse">
            <a:avLst/>
          </a:prstGeom>
          <a:solidFill>
            <a:srgbClr val="FFFF00"/>
          </a:solidFill>
          <a:ln w="31750">
            <a:solidFill>
              <a:srgbClr val="009C98"/>
            </a:solidFill>
            <a:round/>
            <a:headEnd/>
            <a:tailEnd/>
          </a:ln>
        </p:spPr>
        <p:txBody>
          <a:bodyPr anchor="ctr"/>
          <a:lstStyle/>
          <a:p>
            <a:pPr algn="ctr"/>
            <a:r>
              <a:rPr lang="ru-RU" sz="2300" b="1">
                <a:solidFill>
                  <a:srgbClr val="111111"/>
                </a:solidFill>
                <a:latin typeface="Constantia" pitchFamily="18" charset="0"/>
              </a:rPr>
              <a:t>Вопросы</a:t>
            </a:r>
            <a:endParaRPr lang="en-US" sz="2300" b="1">
              <a:solidFill>
                <a:srgbClr val="111111"/>
              </a:solidFill>
              <a:latin typeface="Constantia" pitchFamily="18" charset="0"/>
            </a:endParaRPr>
          </a:p>
        </p:txBody>
      </p:sp>
      <p:sp>
        <p:nvSpPr>
          <p:cNvPr id="51205" name="Rectangle 8"/>
          <p:cNvSpPr>
            <a:spLocks noChangeArrowheads="1"/>
          </p:cNvSpPr>
          <p:nvPr/>
        </p:nvSpPr>
        <p:spPr bwMode="auto">
          <a:xfrm>
            <a:off x="687388" y="457200"/>
            <a:ext cx="7769225" cy="1143000"/>
          </a:xfrm>
          <a:prstGeom prst="rect">
            <a:avLst/>
          </a:prstGeom>
          <a:noFill/>
          <a:ln>
            <a:noFill/>
          </a:ln>
          <a:extLst/>
        </p:spPr>
        <p:txBody>
          <a:bodyPr anchor="ctr"/>
          <a:lstStyle/>
          <a:p>
            <a:pPr algn="ctr"/>
            <a:r>
              <a:rPr lang="ru-RU" sz="4800">
                <a:solidFill>
                  <a:schemeClr val="tx2"/>
                </a:solidFill>
                <a:latin typeface="Calibri" pitchFamily="34" charset="0"/>
              </a:rPr>
              <a:t>Контекст принятия решений</a:t>
            </a:r>
            <a:endParaRPr lang="en-US" sz="4800">
              <a:solidFill>
                <a:schemeClr val="tx2"/>
              </a:solidFill>
              <a:latin typeface="Calibri" pitchFamily="34" charset="0"/>
            </a:endParaRPr>
          </a:p>
        </p:txBody>
      </p:sp>
      <p:sp>
        <p:nvSpPr>
          <p:cNvPr id="3" name="Oval 9"/>
          <p:cNvSpPr>
            <a:spLocks noChangeArrowheads="1"/>
          </p:cNvSpPr>
          <p:nvPr/>
        </p:nvSpPr>
        <p:spPr bwMode="auto">
          <a:xfrm>
            <a:off x="3309938" y="2676525"/>
            <a:ext cx="2579687" cy="1524000"/>
          </a:xfrm>
          <a:prstGeom prst="ellipse">
            <a:avLst/>
          </a:prstGeom>
          <a:noFill/>
          <a:ln w="31750">
            <a:solidFill>
              <a:srgbClr val="009C98"/>
            </a:solidFill>
            <a:round/>
            <a:headEnd/>
            <a:tailEnd/>
          </a:ln>
        </p:spPr>
        <p:txBody>
          <a:bodyPr anchor="ctr"/>
          <a:lstStyle/>
          <a:p>
            <a:pPr algn="ctr"/>
            <a:r>
              <a:rPr lang="en-US" sz="2300" b="1">
                <a:solidFill>
                  <a:srgbClr val="111111"/>
                </a:solidFill>
                <a:latin typeface="Constantia" pitchFamily="18" charset="0"/>
              </a:rPr>
              <a:t> </a:t>
            </a:r>
            <a:r>
              <a:rPr lang="ru-RU" sz="2300" b="1">
                <a:solidFill>
                  <a:srgbClr val="111111"/>
                </a:solidFill>
                <a:latin typeface="Constantia" pitchFamily="18" charset="0"/>
              </a:rPr>
              <a:t>Данные</a:t>
            </a:r>
            <a:endParaRPr lang="en-US" sz="2300" b="1">
              <a:solidFill>
                <a:srgbClr val="111111"/>
              </a:solidFill>
              <a:latin typeface="Constantia" pitchFamily="18" charset="0"/>
            </a:endParaRPr>
          </a:p>
        </p:txBody>
      </p:sp>
      <p:sp>
        <p:nvSpPr>
          <p:cNvPr id="2" name="Slide Number Placeholder 1"/>
          <p:cNvSpPr>
            <a:spLocks noGrp="1"/>
          </p:cNvSpPr>
          <p:nvPr>
            <p:ph type="sldNum" sz="quarter" idx="10"/>
          </p:nvPr>
        </p:nvSpPr>
        <p:spPr/>
        <p:txBody>
          <a:bodyPr/>
          <a:lstStyle/>
          <a:p>
            <a:pPr>
              <a:defRPr/>
            </a:pPr>
            <a:fld id="{41A2C493-51B5-4013-AC2F-37F0136BA06E}" type="slidenum">
              <a:rPr lang="en-US"/>
              <a:pPr>
                <a:defRPr/>
              </a:pPr>
              <a:t>18</a:t>
            </a:fld>
            <a:endParaRPr lang="en-US"/>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2"/>
          <p:cNvSpPr>
            <a:spLocks noGrp="1" noChangeArrowheads="1"/>
          </p:cNvSpPr>
          <p:nvPr>
            <p:ph type="title"/>
          </p:nvPr>
        </p:nvSpPr>
        <p:spPr>
          <a:xfrm>
            <a:off x="388938" y="430213"/>
            <a:ext cx="8297862" cy="1143000"/>
          </a:xfrm>
        </p:spPr>
        <p:txBody>
          <a:bodyPr/>
          <a:lstStyle/>
          <a:p>
            <a:pPr algn="ctr" eaLnBrk="1" hangingPunct="1"/>
            <a:r>
              <a:rPr lang="ru-RU" smtClean="0"/>
              <a:t>Сферы принятия решений</a:t>
            </a:r>
            <a:endParaRPr lang="en-US" smtClean="0"/>
          </a:p>
        </p:txBody>
      </p:sp>
      <p:sp>
        <p:nvSpPr>
          <p:cNvPr id="53250" name="Rectangle 3"/>
          <p:cNvSpPr>
            <a:spLocks noGrp="1" noChangeArrowheads="1"/>
          </p:cNvSpPr>
          <p:nvPr>
            <p:ph idx="1"/>
          </p:nvPr>
        </p:nvSpPr>
        <p:spPr>
          <a:xfrm>
            <a:off x="569913" y="1979613"/>
            <a:ext cx="7618412" cy="2732087"/>
          </a:xfrm>
        </p:spPr>
        <p:txBody>
          <a:bodyPr/>
          <a:lstStyle/>
          <a:p>
            <a:pPr eaLnBrk="1" hangingPunct="1">
              <a:lnSpc>
                <a:spcPct val="90000"/>
              </a:lnSpc>
            </a:pPr>
            <a:r>
              <a:rPr lang="ru-RU" sz="2800" dirty="0" err="1" smtClean="0"/>
              <a:t>Рзработка</a:t>
            </a:r>
            <a:r>
              <a:rPr lang="ru-RU" sz="2800" dirty="0" smtClean="0"/>
              <a:t> </a:t>
            </a:r>
            <a:r>
              <a:rPr lang="ru-RU" sz="2800" dirty="0" err="1" smtClean="0"/>
              <a:t>програм</a:t>
            </a:r>
            <a:r>
              <a:rPr lang="ru-RU" sz="2800" dirty="0" smtClean="0"/>
              <a:t> и их оценка</a:t>
            </a:r>
            <a:endParaRPr lang="en-US" sz="2800" dirty="0" smtClean="0"/>
          </a:p>
          <a:p>
            <a:pPr eaLnBrk="1" hangingPunct="1">
              <a:lnSpc>
                <a:spcPct val="90000"/>
              </a:lnSpc>
            </a:pPr>
            <a:r>
              <a:rPr lang="ru-RU" sz="2800" dirty="0" smtClean="0"/>
              <a:t>Управление программой и ее усовершенствование</a:t>
            </a:r>
            <a:endParaRPr lang="en-US" sz="2800" dirty="0" smtClean="0"/>
          </a:p>
          <a:p>
            <a:pPr eaLnBrk="1" hangingPunct="1">
              <a:lnSpc>
                <a:spcPct val="90000"/>
              </a:lnSpc>
            </a:pPr>
            <a:r>
              <a:rPr lang="ru-RU" sz="2800" dirty="0" smtClean="0"/>
              <a:t>Стратегическое планирование</a:t>
            </a:r>
            <a:endParaRPr lang="en-US" sz="2800" dirty="0" smtClean="0"/>
          </a:p>
          <a:p>
            <a:pPr eaLnBrk="1" hangingPunct="1">
              <a:lnSpc>
                <a:spcPct val="90000"/>
              </a:lnSpc>
            </a:pPr>
            <a:r>
              <a:rPr lang="ru-RU" sz="2800" dirty="0" smtClean="0"/>
              <a:t>Отстаивание интересов и разработка политик</a:t>
            </a:r>
            <a:endParaRPr lang="en-US" sz="2800" dirty="0" smtClean="0"/>
          </a:p>
        </p:txBody>
      </p:sp>
      <p:sp>
        <p:nvSpPr>
          <p:cNvPr id="2" name="Slide Number Placeholder 1"/>
          <p:cNvSpPr>
            <a:spLocks noGrp="1"/>
          </p:cNvSpPr>
          <p:nvPr>
            <p:ph type="sldNum" sz="quarter" idx="10"/>
          </p:nvPr>
        </p:nvSpPr>
        <p:spPr/>
        <p:txBody>
          <a:bodyPr/>
          <a:lstStyle/>
          <a:p>
            <a:pPr>
              <a:defRPr/>
            </a:pPr>
            <a:fld id="{C0E756C1-8EC7-4E51-8AFB-2F855D7B7A99}" type="slidenum">
              <a:rPr lang="en-US"/>
              <a:pPr>
                <a:defRPr/>
              </a:pPr>
              <a:t>19</a:t>
            </a:fld>
            <a:endParaRPr lang="en-US"/>
          </a:p>
        </p:txBody>
      </p: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2"/>
          <p:cNvSpPr>
            <a:spLocks noGrp="1" noChangeArrowheads="1"/>
          </p:cNvSpPr>
          <p:nvPr>
            <p:ph type="title"/>
          </p:nvPr>
        </p:nvSpPr>
        <p:spPr>
          <a:xfrm>
            <a:off x="467544" y="260648"/>
            <a:ext cx="8229600" cy="1143000"/>
          </a:xfrm>
        </p:spPr>
        <p:txBody>
          <a:bodyPr/>
          <a:lstStyle/>
          <a:p>
            <a:pPr algn="ctr" eaLnBrk="1" hangingPunct="1"/>
            <a:r>
              <a:rPr lang="ru-RU" sz="4600" dirty="0" smtClean="0"/>
              <a:t>Разработка и оценка </a:t>
            </a:r>
            <a:r>
              <a:rPr lang="ru-RU" sz="4000" dirty="0" smtClean="0"/>
              <a:t>программы</a:t>
            </a:r>
            <a:endParaRPr lang="en-US" sz="4000" dirty="0" smtClean="0"/>
          </a:p>
        </p:txBody>
      </p:sp>
      <p:sp>
        <p:nvSpPr>
          <p:cNvPr id="53251" name="Rectangle 3"/>
          <p:cNvSpPr>
            <a:spLocks noGrp="1" noChangeArrowheads="1"/>
          </p:cNvSpPr>
          <p:nvPr>
            <p:ph idx="1"/>
          </p:nvPr>
        </p:nvSpPr>
        <p:spPr>
          <a:xfrm>
            <a:off x="539552" y="1556792"/>
            <a:ext cx="8353425" cy="4267200"/>
          </a:xfrm>
        </p:spPr>
        <p:txBody>
          <a:bodyPr>
            <a:normAutofit/>
          </a:bodyPr>
          <a:lstStyle/>
          <a:p>
            <a:pPr eaLnBrk="1" hangingPunct="1">
              <a:lnSpc>
                <a:spcPct val="90000"/>
              </a:lnSpc>
            </a:pPr>
            <a:r>
              <a:rPr lang="ru-RU" sz="2200" dirty="0" smtClean="0"/>
              <a:t>Решения</a:t>
            </a:r>
            <a:endParaRPr lang="en-US" sz="2200" dirty="0" smtClean="0"/>
          </a:p>
          <a:p>
            <a:pPr lvl="1" eaLnBrk="1" hangingPunct="1">
              <a:lnSpc>
                <a:spcPct val="90000"/>
              </a:lnSpc>
            </a:pPr>
            <a:r>
              <a:rPr lang="ru-RU" sz="2200" dirty="0" smtClean="0"/>
              <a:t>Выбрать основные сообщения для кампании по профилактике</a:t>
            </a:r>
            <a:endParaRPr lang="en-US" sz="2200" dirty="0" smtClean="0"/>
          </a:p>
          <a:p>
            <a:pPr lvl="1" eaLnBrk="1" hangingPunct="1">
              <a:lnSpc>
                <a:spcPct val="90000"/>
              </a:lnSpc>
            </a:pPr>
            <a:r>
              <a:rPr lang="ru-RU" sz="2200" dirty="0" smtClean="0"/>
              <a:t>Определить и выбрать новые стратегии для усиления результативности услуг</a:t>
            </a:r>
            <a:endParaRPr lang="en-US" sz="2200" dirty="0" smtClean="0"/>
          </a:p>
          <a:p>
            <a:pPr eaLnBrk="1" hangingPunct="1">
              <a:lnSpc>
                <a:spcPct val="90000"/>
              </a:lnSpc>
            </a:pPr>
            <a:r>
              <a:rPr lang="ru-RU" sz="2200" dirty="0" smtClean="0"/>
              <a:t>Вопросы</a:t>
            </a:r>
            <a:endParaRPr lang="en-US" sz="2200" dirty="0" smtClean="0"/>
          </a:p>
          <a:p>
            <a:pPr lvl="1" eaLnBrk="1" hangingPunct="1">
              <a:lnSpc>
                <a:spcPct val="90000"/>
              </a:lnSpc>
            </a:pPr>
            <a:r>
              <a:rPr lang="ru-RU" sz="2200" dirty="0" smtClean="0"/>
              <a:t>Какие три из предотвратимых заболеваний наиболее распространены у нас в области</a:t>
            </a:r>
            <a:r>
              <a:rPr lang="en-US" sz="2200" dirty="0" smtClean="0"/>
              <a:t>?</a:t>
            </a:r>
          </a:p>
          <a:p>
            <a:pPr lvl="1" eaLnBrk="1" hangingPunct="1">
              <a:lnSpc>
                <a:spcPct val="90000"/>
              </a:lnSpc>
            </a:pPr>
            <a:r>
              <a:rPr lang="ru-RU" sz="2200" dirty="0" smtClean="0"/>
              <a:t>Что говорят результаты последних исследований о новых и наиболее результативных услугах в отношении этих трех заболеваний</a:t>
            </a:r>
            <a:r>
              <a:rPr lang="en-US" sz="2200" dirty="0" smtClean="0"/>
              <a:t>?</a:t>
            </a:r>
          </a:p>
          <a:p>
            <a:pPr eaLnBrk="1" hangingPunct="1">
              <a:lnSpc>
                <a:spcPct val="90000"/>
              </a:lnSpc>
            </a:pPr>
            <a:endParaRPr lang="en-US" sz="2800" dirty="0" smtClean="0"/>
          </a:p>
          <a:p>
            <a:pPr eaLnBrk="1" hangingPunct="1">
              <a:lnSpc>
                <a:spcPct val="90000"/>
              </a:lnSpc>
            </a:pPr>
            <a:endParaRPr lang="en-US" sz="2800" dirty="0" smtClean="0"/>
          </a:p>
        </p:txBody>
      </p:sp>
      <p:sp>
        <p:nvSpPr>
          <p:cNvPr id="2" name="Slide Number Placeholder 1"/>
          <p:cNvSpPr>
            <a:spLocks noGrp="1"/>
          </p:cNvSpPr>
          <p:nvPr>
            <p:ph type="sldNum" sz="quarter" idx="10"/>
          </p:nvPr>
        </p:nvSpPr>
        <p:spPr/>
        <p:txBody>
          <a:bodyPr/>
          <a:lstStyle/>
          <a:p>
            <a:pPr>
              <a:defRPr/>
            </a:pPr>
            <a:fld id="{249746FA-05A8-4A69-8926-0DAA301F5B30}" type="slidenum">
              <a:rPr lang="en-US"/>
              <a:pPr>
                <a:defRPr/>
              </a:pPr>
              <a:t>20</a:t>
            </a:fld>
            <a:endParaRPr lang="en-US"/>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p:cNvSpPr>
            <a:spLocks noGrp="1"/>
          </p:cNvSpPr>
          <p:nvPr>
            <p:ph type="title"/>
          </p:nvPr>
        </p:nvSpPr>
        <p:spPr>
          <a:xfrm>
            <a:off x="755576" y="116632"/>
            <a:ext cx="7762875" cy="1143000"/>
          </a:xfrm>
        </p:spPr>
        <p:txBody>
          <a:bodyPr>
            <a:noAutofit/>
          </a:bodyPr>
          <a:lstStyle/>
          <a:p>
            <a:pPr algn="ctr" eaLnBrk="1" hangingPunct="1"/>
            <a:r>
              <a:rPr lang="ru-RU" sz="4000" dirty="0" smtClean="0"/>
              <a:t>Управление программой и ее усовершенствование</a:t>
            </a:r>
            <a:endParaRPr lang="en-US" sz="4000" dirty="0" smtClean="0"/>
          </a:p>
        </p:txBody>
      </p:sp>
      <p:sp>
        <p:nvSpPr>
          <p:cNvPr id="54275" name="Content Placeholder 2"/>
          <p:cNvSpPr>
            <a:spLocks noGrp="1"/>
          </p:cNvSpPr>
          <p:nvPr>
            <p:ph idx="1"/>
          </p:nvPr>
        </p:nvSpPr>
        <p:spPr>
          <a:xfrm>
            <a:off x="251520" y="1196752"/>
            <a:ext cx="8713788" cy="4648200"/>
          </a:xfrm>
        </p:spPr>
        <p:txBody>
          <a:bodyPr>
            <a:normAutofit/>
          </a:bodyPr>
          <a:lstStyle/>
          <a:p>
            <a:pPr eaLnBrk="1" hangingPunct="1">
              <a:lnSpc>
                <a:spcPct val="90000"/>
              </a:lnSpc>
            </a:pPr>
            <a:r>
              <a:rPr lang="ru-RU" sz="2200" dirty="0" smtClean="0"/>
              <a:t>Решения</a:t>
            </a:r>
            <a:endParaRPr lang="en-US" sz="2200" dirty="0" smtClean="0"/>
          </a:p>
          <a:p>
            <a:pPr lvl="1" eaLnBrk="1" hangingPunct="1">
              <a:lnSpc>
                <a:spcPct val="90000"/>
              </a:lnSpc>
            </a:pPr>
            <a:r>
              <a:rPr lang="ru-RU" sz="2200" dirty="0" smtClean="0"/>
              <a:t>Нужно ли нам продолжать инвестировать в дорогостоящую стратегию отслеживания выпавших из наблюдения клиентов</a:t>
            </a:r>
            <a:r>
              <a:rPr lang="en-US" sz="2200" dirty="0" smtClean="0"/>
              <a:t>?</a:t>
            </a:r>
          </a:p>
          <a:p>
            <a:pPr lvl="1" eaLnBrk="1" hangingPunct="1">
              <a:lnSpc>
                <a:spcPct val="90000"/>
              </a:lnSpc>
            </a:pPr>
            <a:r>
              <a:rPr lang="ru-RU" sz="2200" dirty="0" smtClean="0"/>
              <a:t>Определить и приоритезировать деятельность по расширению охвата услугами программы</a:t>
            </a:r>
            <a:endParaRPr lang="en-US" sz="2200" dirty="0" smtClean="0"/>
          </a:p>
          <a:p>
            <a:pPr eaLnBrk="1" hangingPunct="1">
              <a:lnSpc>
                <a:spcPct val="90000"/>
              </a:lnSpc>
            </a:pPr>
            <a:r>
              <a:rPr lang="ru-RU" sz="2200" dirty="0" smtClean="0"/>
              <a:t>Вопросы</a:t>
            </a:r>
            <a:endParaRPr lang="en-US" sz="2200" dirty="0" smtClean="0"/>
          </a:p>
          <a:p>
            <a:pPr marL="742950" lvl="2" indent="-342900" eaLnBrk="1" hangingPunct="1">
              <a:lnSpc>
                <a:spcPct val="90000"/>
              </a:lnSpc>
            </a:pPr>
            <a:r>
              <a:rPr lang="ru-RU" dirty="0" smtClean="0"/>
              <a:t>Достигла ли программа своих заявленных целей</a:t>
            </a:r>
            <a:r>
              <a:rPr lang="en-US" dirty="0" smtClean="0"/>
              <a:t>?</a:t>
            </a:r>
          </a:p>
          <a:p>
            <a:pPr marL="742950" lvl="2" indent="-342900" eaLnBrk="1" hangingPunct="1">
              <a:lnSpc>
                <a:spcPct val="90000"/>
              </a:lnSpc>
            </a:pPr>
            <a:r>
              <a:rPr lang="ru-RU" dirty="0" smtClean="0"/>
              <a:t>Удовлетворяют ли эти услуги потребности населения вовремя</a:t>
            </a:r>
            <a:r>
              <a:rPr lang="en-US" dirty="0" smtClean="0"/>
              <a:t>?</a:t>
            </a:r>
          </a:p>
          <a:p>
            <a:pPr marL="742950" lvl="2" indent="-342900" eaLnBrk="1" hangingPunct="1">
              <a:lnSpc>
                <a:spcPct val="90000"/>
              </a:lnSpc>
            </a:pPr>
            <a:r>
              <a:rPr lang="ru-RU" dirty="0" smtClean="0"/>
              <a:t>Стоит ли успех программы тех средств, которые сейчас на это уходят</a:t>
            </a:r>
            <a:r>
              <a:rPr lang="en-US" dirty="0" smtClean="0"/>
              <a:t>?</a:t>
            </a:r>
          </a:p>
          <a:p>
            <a:pPr eaLnBrk="1" hangingPunct="1">
              <a:lnSpc>
                <a:spcPct val="90000"/>
              </a:lnSpc>
            </a:pPr>
            <a:endParaRPr lang="en-US" sz="2400" dirty="0" smtClean="0"/>
          </a:p>
        </p:txBody>
      </p:sp>
      <p:sp>
        <p:nvSpPr>
          <p:cNvPr id="2" name="Slide Number Placeholder 1"/>
          <p:cNvSpPr>
            <a:spLocks noGrp="1"/>
          </p:cNvSpPr>
          <p:nvPr>
            <p:ph type="sldNum" sz="quarter" idx="10"/>
          </p:nvPr>
        </p:nvSpPr>
        <p:spPr/>
        <p:txBody>
          <a:bodyPr/>
          <a:lstStyle/>
          <a:p>
            <a:pPr>
              <a:defRPr/>
            </a:pPr>
            <a:fld id="{0EF9E3C2-39B9-4B9C-AFFE-138EF30D4DFD}" type="slidenum">
              <a:rPr lang="en-US"/>
              <a:pPr>
                <a:defRPr/>
              </a:pPr>
              <a:t>21</a:t>
            </a:fld>
            <a:endParaRPr lang="en-US"/>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Title 1"/>
          <p:cNvSpPr>
            <a:spLocks noGrp="1"/>
          </p:cNvSpPr>
          <p:nvPr>
            <p:ph type="title"/>
          </p:nvPr>
        </p:nvSpPr>
        <p:spPr>
          <a:xfrm>
            <a:off x="457200" y="476250"/>
            <a:ext cx="8229600" cy="1143000"/>
          </a:xfrm>
        </p:spPr>
        <p:txBody>
          <a:bodyPr/>
          <a:lstStyle/>
          <a:p>
            <a:pPr algn="ctr" eaLnBrk="1" hangingPunct="1"/>
            <a:r>
              <a:rPr lang="ru-RU" sz="4600" smtClean="0"/>
              <a:t>Стратегическое планирование</a:t>
            </a:r>
            <a:endParaRPr lang="en-US" sz="4600" smtClean="0"/>
          </a:p>
        </p:txBody>
      </p:sp>
      <p:sp>
        <p:nvSpPr>
          <p:cNvPr id="55299" name="Content Placeholder 2"/>
          <p:cNvSpPr>
            <a:spLocks noGrp="1"/>
          </p:cNvSpPr>
          <p:nvPr>
            <p:ph idx="1"/>
          </p:nvPr>
        </p:nvSpPr>
        <p:spPr/>
        <p:txBody>
          <a:bodyPr>
            <a:normAutofit fontScale="85000" lnSpcReduction="20000"/>
          </a:bodyPr>
          <a:lstStyle/>
          <a:p>
            <a:pPr eaLnBrk="1" hangingPunct="1"/>
            <a:r>
              <a:rPr lang="ru-RU" sz="2800" smtClean="0"/>
              <a:t>Решения</a:t>
            </a:r>
            <a:endParaRPr lang="en-US" sz="2800" smtClean="0"/>
          </a:p>
          <a:p>
            <a:pPr lvl="1" eaLnBrk="1" hangingPunct="1"/>
            <a:r>
              <a:rPr lang="ru-RU" smtClean="0"/>
              <a:t>Определить географические зоны, где потребность самая высокая</a:t>
            </a:r>
            <a:endParaRPr lang="en-US" smtClean="0"/>
          </a:p>
          <a:p>
            <a:pPr lvl="1" eaLnBrk="1" hangingPunct="1"/>
            <a:r>
              <a:rPr lang="ru-RU" smtClean="0"/>
              <a:t>Определиться с распределением кадровых ресурсов</a:t>
            </a:r>
            <a:endParaRPr lang="en-US" smtClean="0"/>
          </a:p>
          <a:p>
            <a:pPr lvl="1" eaLnBrk="1" hangingPunct="1"/>
            <a:r>
              <a:rPr lang="ru-RU" smtClean="0"/>
              <a:t>Определить, какая из предлагаемых услуг оказывает самое большое влияние</a:t>
            </a:r>
            <a:endParaRPr lang="en-US" smtClean="0"/>
          </a:p>
          <a:p>
            <a:pPr eaLnBrk="1" hangingPunct="1"/>
            <a:r>
              <a:rPr lang="ru-RU" sz="2800" smtClean="0"/>
              <a:t>Вопросы</a:t>
            </a:r>
            <a:endParaRPr lang="en-US" sz="2800" smtClean="0"/>
          </a:p>
          <a:p>
            <a:pPr lvl="1" eaLnBrk="1" hangingPunct="1"/>
            <a:r>
              <a:rPr lang="ru-RU" smtClean="0"/>
              <a:t>В какой области самая высокая заболеваемость ВИЧ-инфекцией</a:t>
            </a:r>
            <a:r>
              <a:rPr lang="en-US" smtClean="0"/>
              <a:t>?</a:t>
            </a:r>
          </a:p>
          <a:p>
            <a:pPr lvl="1" eaLnBrk="1" hangingPunct="1"/>
            <a:r>
              <a:rPr lang="ru-RU" smtClean="0"/>
              <a:t>Какое соотношение в этой области медсестер к пациентам</a:t>
            </a:r>
            <a:r>
              <a:rPr lang="en-US" smtClean="0"/>
              <a:t>?</a:t>
            </a:r>
          </a:p>
        </p:txBody>
      </p:sp>
      <p:sp>
        <p:nvSpPr>
          <p:cNvPr id="2" name="Slide Number Placeholder 1"/>
          <p:cNvSpPr>
            <a:spLocks noGrp="1"/>
          </p:cNvSpPr>
          <p:nvPr>
            <p:ph type="sldNum" sz="quarter" idx="10"/>
          </p:nvPr>
        </p:nvSpPr>
        <p:spPr/>
        <p:txBody>
          <a:bodyPr/>
          <a:lstStyle/>
          <a:p>
            <a:pPr>
              <a:defRPr/>
            </a:pPr>
            <a:fld id="{3DABD14F-88D9-4FB5-B6ED-4E2ABCF9CC9A}" type="slidenum">
              <a:rPr lang="en-US"/>
              <a:pPr>
                <a:defRPr/>
              </a:pPr>
              <a:t>22</a:t>
            </a:fld>
            <a:endParaRPr lang="en-US"/>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p:txBody>
          <a:bodyPr>
            <a:normAutofit fontScale="90000"/>
          </a:bodyPr>
          <a:lstStyle/>
          <a:p>
            <a:pPr algn="ctr" eaLnBrk="1" hangingPunct="1">
              <a:lnSpc>
                <a:spcPct val="85000"/>
              </a:lnSpc>
            </a:pPr>
            <a:r>
              <a:rPr lang="ru-RU" sz="4400" dirty="0" smtClean="0"/>
              <a:t>Отстаивание интересов и разработка политики</a:t>
            </a:r>
            <a:endParaRPr lang="en-US" sz="4400" dirty="0" smtClean="0"/>
          </a:p>
        </p:txBody>
      </p:sp>
      <p:sp>
        <p:nvSpPr>
          <p:cNvPr id="56323" name="Rectangle 3"/>
          <p:cNvSpPr>
            <a:spLocks noGrp="1" noChangeArrowheads="1"/>
          </p:cNvSpPr>
          <p:nvPr>
            <p:ph idx="1"/>
          </p:nvPr>
        </p:nvSpPr>
        <p:spPr>
          <a:xfrm>
            <a:off x="755576" y="1628800"/>
            <a:ext cx="7762875" cy="4295775"/>
          </a:xfrm>
        </p:spPr>
        <p:txBody>
          <a:bodyPr>
            <a:normAutofit fontScale="92500" lnSpcReduction="20000"/>
          </a:bodyPr>
          <a:lstStyle/>
          <a:p>
            <a:pPr eaLnBrk="1" hangingPunct="1">
              <a:lnSpc>
                <a:spcPct val="90000"/>
              </a:lnSpc>
            </a:pPr>
            <a:r>
              <a:rPr lang="ru-RU" sz="3000" dirty="0" smtClean="0"/>
              <a:t>Решения</a:t>
            </a:r>
            <a:endParaRPr lang="en-US" sz="3000" dirty="0" smtClean="0"/>
          </a:p>
          <a:p>
            <a:pPr lvl="1" eaLnBrk="1" hangingPunct="1">
              <a:lnSpc>
                <a:spcPct val="90000"/>
              </a:lnSpc>
            </a:pPr>
            <a:r>
              <a:rPr lang="ru-RU" sz="2800" dirty="0" smtClean="0"/>
              <a:t>Определить, в т.ч. количественно, те группы населения, которые не получают услуги в достаточном объеме</a:t>
            </a:r>
            <a:endParaRPr lang="en-US" sz="2800" dirty="0" smtClean="0"/>
          </a:p>
          <a:p>
            <a:pPr lvl="1" eaLnBrk="1" hangingPunct="1">
              <a:lnSpc>
                <a:spcPct val="90000"/>
              </a:lnSpc>
            </a:pPr>
            <a:r>
              <a:rPr lang="ru-RU" sz="2800" dirty="0" smtClean="0"/>
              <a:t>Определить, на чем сосредоточить новые стратегические курсы / политики</a:t>
            </a:r>
            <a:endParaRPr lang="en-US" sz="2800" dirty="0" smtClean="0"/>
          </a:p>
          <a:p>
            <a:pPr eaLnBrk="1" hangingPunct="1">
              <a:lnSpc>
                <a:spcPct val="90000"/>
              </a:lnSpc>
            </a:pPr>
            <a:r>
              <a:rPr lang="ru-RU" sz="3000" dirty="0" smtClean="0"/>
              <a:t>Вопросы</a:t>
            </a:r>
            <a:endParaRPr lang="en-US" sz="3000" dirty="0" smtClean="0"/>
          </a:p>
          <a:p>
            <a:pPr lvl="1" eaLnBrk="1" hangingPunct="1">
              <a:lnSpc>
                <a:spcPct val="90000"/>
              </a:lnSpc>
            </a:pPr>
            <a:r>
              <a:rPr lang="ru-RU" sz="2800" dirty="0" smtClean="0"/>
              <a:t>Есть ли законы, усложняющие предоставление услуг</a:t>
            </a:r>
            <a:r>
              <a:rPr lang="en-US" sz="2800" dirty="0" smtClean="0"/>
              <a:t>?</a:t>
            </a:r>
          </a:p>
          <a:p>
            <a:pPr lvl="1" eaLnBrk="1" hangingPunct="1">
              <a:lnSpc>
                <a:spcPct val="90000"/>
              </a:lnSpc>
            </a:pPr>
            <a:r>
              <a:rPr lang="ru-RU" sz="2800" dirty="0" smtClean="0"/>
              <a:t>Все ли подгруппы населения имеют равный доступ к услугам</a:t>
            </a:r>
            <a:r>
              <a:rPr lang="en-US" sz="2800" dirty="0" smtClean="0"/>
              <a:t>?</a:t>
            </a:r>
          </a:p>
        </p:txBody>
      </p:sp>
      <p:sp>
        <p:nvSpPr>
          <p:cNvPr id="2" name="Slide Number Placeholder 1"/>
          <p:cNvSpPr>
            <a:spLocks noGrp="1"/>
          </p:cNvSpPr>
          <p:nvPr>
            <p:ph type="sldNum" sz="quarter" idx="10"/>
          </p:nvPr>
        </p:nvSpPr>
        <p:spPr/>
        <p:txBody>
          <a:bodyPr/>
          <a:lstStyle/>
          <a:p>
            <a:pPr>
              <a:defRPr/>
            </a:pPr>
            <a:fld id="{AC5F2B65-5D5B-44C0-97A4-C3A5A2A2248D}" type="slidenum">
              <a:rPr lang="en-US"/>
              <a:pPr>
                <a:defRPr/>
              </a:pPr>
              <a:t>23</a:t>
            </a:fld>
            <a:endParaRPr lang="en-US"/>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4" name="AutoShape 2"/>
          <p:cNvSpPr>
            <a:spLocks noChangeArrowheads="1"/>
          </p:cNvSpPr>
          <p:nvPr/>
        </p:nvSpPr>
        <p:spPr bwMode="auto">
          <a:xfrm>
            <a:off x="311150" y="1990725"/>
            <a:ext cx="8435975" cy="3530600"/>
          </a:xfrm>
          <a:prstGeom prst="triangle">
            <a:avLst>
              <a:gd name="adj" fmla="val 50000"/>
            </a:avLst>
          </a:prstGeom>
          <a:solidFill>
            <a:schemeClr val="accent1"/>
          </a:solidFill>
          <a:ln w="63500" cmpd="dbl">
            <a:solidFill>
              <a:srgbClr val="141F78"/>
            </a:solidFill>
            <a:miter lim="800000"/>
            <a:headEnd/>
            <a:tailEnd/>
          </a:ln>
          <a:effectLst/>
          <a:scene3d>
            <a:camera prst="legacyPerspectiveBottom"/>
            <a:lightRig rig="legacyFlat3" dir="t"/>
          </a:scene3d>
          <a:sp3d extrusionH="887400" prstMaterial="legacyMatte">
            <a:bevelT w="13500" h="13500" prst="angle"/>
            <a:bevelB w="13500" h="13500" prst="angle"/>
            <a:extrusionClr>
              <a:srgbClr val="141F78"/>
            </a:extrusionClr>
          </a:sp3d>
        </p:spPr>
        <p:txBody>
          <a:bodyPr wrap="none" anchor="ctr">
            <a:flatTx/>
          </a:bodyPr>
          <a:lstStyle/>
          <a:p>
            <a:pPr algn="ctr" fontAlgn="auto">
              <a:spcBef>
                <a:spcPts val="0"/>
              </a:spcBef>
              <a:spcAft>
                <a:spcPts val="0"/>
              </a:spcAft>
              <a:defRPr/>
            </a:pPr>
            <a:endParaRPr lang="en-US">
              <a:solidFill>
                <a:srgbClr val="141F78"/>
              </a:solidFill>
              <a:effectLst>
                <a:outerShdw blurRad="38100" dist="38100" dir="2700000" algn="tl">
                  <a:srgbClr val="C0C0C0"/>
                </a:outerShdw>
              </a:effectLst>
              <a:latin typeface="Arial" pitchFamily="34" charset="0"/>
            </a:endParaRPr>
          </a:p>
        </p:txBody>
      </p:sp>
      <p:sp>
        <p:nvSpPr>
          <p:cNvPr id="63490" name="Oval 6"/>
          <p:cNvSpPr>
            <a:spLocks noChangeArrowheads="1"/>
          </p:cNvSpPr>
          <p:nvPr/>
        </p:nvSpPr>
        <p:spPr bwMode="auto">
          <a:xfrm>
            <a:off x="2173288" y="3756025"/>
            <a:ext cx="2474912" cy="1695450"/>
          </a:xfrm>
          <a:prstGeom prst="ellipse">
            <a:avLst/>
          </a:prstGeom>
          <a:noFill/>
          <a:ln w="31750">
            <a:solidFill>
              <a:srgbClr val="009C98"/>
            </a:solidFill>
            <a:round/>
            <a:headEnd/>
            <a:tailEnd/>
          </a:ln>
        </p:spPr>
        <p:txBody>
          <a:bodyPr anchor="ctr"/>
          <a:lstStyle/>
          <a:p>
            <a:pPr algn="ctr"/>
            <a:endParaRPr lang="en-US" sz="2300" b="1">
              <a:solidFill>
                <a:srgbClr val="111111"/>
              </a:solidFill>
              <a:latin typeface="Constantia" pitchFamily="18" charset="0"/>
            </a:endParaRPr>
          </a:p>
          <a:p>
            <a:pPr algn="ctr"/>
            <a:r>
              <a:rPr lang="ru-RU" sz="2300" b="1">
                <a:solidFill>
                  <a:srgbClr val="111111"/>
                </a:solidFill>
                <a:latin typeface="Constantia" pitchFamily="18" charset="0"/>
              </a:rPr>
              <a:t>Заинтере-сованные стороны</a:t>
            </a:r>
            <a:endParaRPr lang="en-US" sz="2300" b="1">
              <a:solidFill>
                <a:srgbClr val="111111"/>
              </a:solidFill>
              <a:latin typeface="Constantia" pitchFamily="18" charset="0"/>
            </a:endParaRPr>
          </a:p>
        </p:txBody>
      </p:sp>
      <p:sp>
        <p:nvSpPr>
          <p:cNvPr id="63491" name="Oval 7"/>
          <p:cNvSpPr>
            <a:spLocks noChangeArrowheads="1"/>
          </p:cNvSpPr>
          <p:nvPr/>
        </p:nvSpPr>
        <p:spPr bwMode="auto">
          <a:xfrm>
            <a:off x="4495800" y="3756025"/>
            <a:ext cx="2362200" cy="1677988"/>
          </a:xfrm>
          <a:prstGeom prst="ellipse">
            <a:avLst/>
          </a:prstGeom>
          <a:noFill/>
          <a:ln w="31750">
            <a:solidFill>
              <a:srgbClr val="009C98"/>
            </a:solidFill>
            <a:round/>
            <a:headEnd/>
            <a:tailEnd/>
          </a:ln>
        </p:spPr>
        <p:txBody>
          <a:bodyPr anchor="ctr"/>
          <a:lstStyle/>
          <a:p>
            <a:pPr algn="ctr"/>
            <a:r>
              <a:rPr lang="ru-RU" sz="2300" b="1">
                <a:solidFill>
                  <a:srgbClr val="111111"/>
                </a:solidFill>
                <a:latin typeface="Constantia" pitchFamily="18" charset="0"/>
              </a:rPr>
              <a:t>Вопросы</a:t>
            </a:r>
            <a:endParaRPr lang="en-US" sz="2300" b="1">
              <a:solidFill>
                <a:srgbClr val="111111"/>
              </a:solidFill>
              <a:latin typeface="Constantia" pitchFamily="18" charset="0"/>
            </a:endParaRPr>
          </a:p>
        </p:txBody>
      </p:sp>
      <p:sp>
        <p:nvSpPr>
          <p:cNvPr id="57349" name="Rectangle 8"/>
          <p:cNvSpPr>
            <a:spLocks noChangeArrowheads="1"/>
          </p:cNvSpPr>
          <p:nvPr/>
        </p:nvSpPr>
        <p:spPr bwMode="auto">
          <a:xfrm>
            <a:off x="644525" y="685800"/>
            <a:ext cx="7769225" cy="1143000"/>
          </a:xfrm>
          <a:prstGeom prst="rect">
            <a:avLst/>
          </a:prstGeom>
          <a:noFill/>
          <a:ln>
            <a:noFill/>
          </a:ln>
          <a:extLst/>
        </p:spPr>
        <p:txBody>
          <a:bodyPr anchor="ctr"/>
          <a:lstStyle/>
          <a:p>
            <a:pPr algn="ctr"/>
            <a:r>
              <a:rPr lang="ru-RU" sz="4400">
                <a:solidFill>
                  <a:srgbClr val="0BD0D9"/>
                </a:solidFill>
                <a:latin typeface="Calibri" pitchFamily="34" charset="0"/>
              </a:rPr>
              <a:t>Контекст принятия решений</a:t>
            </a:r>
            <a:endParaRPr lang="en-US" sz="4400">
              <a:solidFill>
                <a:srgbClr val="0BD0D9"/>
              </a:solidFill>
              <a:latin typeface="Calibri" pitchFamily="34" charset="0"/>
            </a:endParaRPr>
          </a:p>
        </p:txBody>
      </p:sp>
      <p:sp>
        <p:nvSpPr>
          <p:cNvPr id="63493" name="Oval 9"/>
          <p:cNvSpPr>
            <a:spLocks noChangeArrowheads="1"/>
          </p:cNvSpPr>
          <p:nvPr/>
        </p:nvSpPr>
        <p:spPr bwMode="auto">
          <a:xfrm>
            <a:off x="3309938" y="2676525"/>
            <a:ext cx="2579687" cy="1524000"/>
          </a:xfrm>
          <a:prstGeom prst="ellipse">
            <a:avLst/>
          </a:prstGeom>
          <a:solidFill>
            <a:srgbClr val="FFFF00"/>
          </a:solidFill>
          <a:ln w="31750">
            <a:solidFill>
              <a:srgbClr val="009C98"/>
            </a:solidFill>
            <a:round/>
            <a:headEnd/>
            <a:tailEnd/>
          </a:ln>
        </p:spPr>
        <p:txBody>
          <a:bodyPr anchor="ctr"/>
          <a:lstStyle/>
          <a:p>
            <a:pPr algn="ctr"/>
            <a:r>
              <a:rPr lang="en-US" sz="2300" b="1">
                <a:solidFill>
                  <a:srgbClr val="111111"/>
                </a:solidFill>
                <a:latin typeface="Constantia" pitchFamily="18" charset="0"/>
              </a:rPr>
              <a:t> </a:t>
            </a:r>
            <a:r>
              <a:rPr lang="ru-RU" sz="2300" b="1">
                <a:solidFill>
                  <a:srgbClr val="111111"/>
                </a:solidFill>
                <a:latin typeface="Constantia" pitchFamily="18" charset="0"/>
              </a:rPr>
              <a:t>Данные</a:t>
            </a:r>
            <a:endParaRPr lang="en-US" sz="2300" b="1">
              <a:solidFill>
                <a:srgbClr val="111111"/>
              </a:solidFill>
              <a:latin typeface="Constantia" pitchFamily="18" charset="0"/>
            </a:endParaRPr>
          </a:p>
        </p:txBody>
      </p:sp>
      <p:sp>
        <p:nvSpPr>
          <p:cNvPr id="2" name="Slide Number Placeholder 1"/>
          <p:cNvSpPr>
            <a:spLocks noGrp="1"/>
          </p:cNvSpPr>
          <p:nvPr>
            <p:ph type="sldNum" sz="quarter" idx="10"/>
          </p:nvPr>
        </p:nvSpPr>
        <p:spPr/>
        <p:txBody>
          <a:bodyPr/>
          <a:lstStyle/>
          <a:p>
            <a:pPr>
              <a:defRPr/>
            </a:pPr>
            <a:fld id="{DC268795-AC17-4C77-BD1E-AB3A4F521DBA}" type="slidenum">
              <a:rPr lang="en-US"/>
              <a:pPr>
                <a:defRPr/>
              </a:pPr>
              <a:t>24</a:t>
            </a:fld>
            <a:endParaRPr lang="en-US"/>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noChangeArrowheads="1"/>
          </p:cNvSpPr>
          <p:nvPr>
            <p:ph type="title"/>
          </p:nvPr>
        </p:nvSpPr>
        <p:spPr>
          <a:xfrm>
            <a:off x="467544" y="7729"/>
            <a:ext cx="8229600" cy="1143000"/>
          </a:xfrm>
        </p:spPr>
        <p:txBody>
          <a:bodyPr/>
          <a:lstStyle/>
          <a:p>
            <a:pPr algn="ctr" eaLnBrk="1" hangingPunct="1"/>
            <a:r>
              <a:rPr lang="ru-RU" dirty="0" smtClean="0"/>
              <a:t>Данные и информация</a:t>
            </a:r>
            <a:endParaRPr lang="en-US" dirty="0" smtClean="0"/>
          </a:p>
        </p:txBody>
      </p:sp>
      <p:sp>
        <p:nvSpPr>
          <p:cNvPr id="65538" name="Rectangle 3"/>
          <p:cNvSpPr>
            <a:spLocks noGrp="1" noChangeArrowheads="1"/>
          </p:cNvSpPr>
          <p:nvPr>
            <p:ph idx="1"/>
          </p:nvPr>
        </p:nvSpPr>
        <p:spPr>
          <a:xfrm>
            <a:off x="539552" y="1196752"/>
            <a:ext cx="7972425" cy="4354513"/>
          </a:xfrm>
        </p:spPr>
        <p:txBody>
          <a:bodyPr/>
          <a:lstStyle/>
          <a:p>
            <a:pPr lvl="2" eaLnBrk="1" hangingPunct="1">
              <a:lnSpc>
                <a:spcPct val="80000"/>
              </a:lnSpc>
            </a:pPr>
            <a:r>
              <a:rPr lang="ru-RU" sz="2400" dirty="0" smtClean="0"/>
              <a:t>Перепись</a:t>
            </a:r>
            <a:endParaRPr lang="en-US" sz="2400" dirty="0" smtClean="0"/>
          </a:p>
          <a:p>
            <a:pPr lvl="2" eaLnBrk="1" hangingPunct="1">
              <a:lnSpc>
                <a:spcPct val="80000"/>
              </a:lnSpc>
            </a:pPr>
            <a:r>
              <a:rPr lang="ru-RU" sz="2400" dirty="0" smtClean="0"/>
              <a:t>Данные актов гражданского состояния</a:t>
            </a:r>
            <a:endParaRPr lang="en-US" sz="2400" dirty="0" smtClean="0"/>
          </a:p>
          <a:p>
            <a:pPr lvl="2" eaLnBrk="1" hangingPunct="1">
              <a:lnSpc>
                <a:spcPct val="80000"/>
              </a:lnSpc>
            </a:pPr>
            <a:r>
              <a:rPr lang="ru-RU" sz="2400" dirty="0" smtClean="0"/>
              <a:t>Данные </a:t>
            </a:r>
            <a:r>
              <a:rPr lang="ru-RU" sz="2400" dirty="0" err="1" smtClean="0"/>
              <a:t>эпиднадзора</a:t>
            </a:r>
            <a:r>
              <a:rPr lang="en-US" sz="2400" dirty="0" smtClean="0"/>
              <a:t> </a:t>
            </a:r>
          </a:p>
          <a:p>
            <a:pPr lvl="2" eaLnBrk="1" hangingPunct="1">
              <a:lnSpc>
                <a:spcPct val="80000"/>
              </a:lnSpc>
            </a:pPr>
            <a:r>
              <a:rPr lang="ru-RU" sz="2400" dirty="0" smtClean="0"/>
              <a:t>Опрос домохозяйств</a:t>
            </a:r>
            <a:endParaRPr lang="en-US" sz="2400" dirty="0" smtClean="0"/>
          </a:p>
          <a:p>
            <a:pPr lvl="2" eaLnBrk="1" hangingPunct="1">
              <a:lnSpc>
                <a:spcPct val="80000"/>
              </a:lnSpc>
            </a:pPr>
            <a:r>
              <a:rPr lang="ru-RU" sz="2400" dirty="0" smtClean="0"/>
              <a:t>Статистика отдельных ЛПУ о предоставлении услуг </a:t>
            </a:r>
            <a:endParaRPr lang="en-US" sz="2400" dirty="0" smtClean="0"/>
          </a:p>
          <a:p>
            <a:pPr lvl="2" eaLnBrk="1" hangingPunct="1">
              <a:lnSpc>
                <a:spcPct val="80000"/>
              </a:lnSpc>
            </a:pPr>
            <a:r>
              <a:rPr lang="ru-RU" sz="2400" dirty="0" smtClean="0"/>
              <a:t>Финансовая и управленческая информация</a:t>
            </a:r>
            <a:endParaRPr lang="en-US" sz="2400" dirty="0" smtClean="0"/>
          </a:p>
          <a:p>
            <a:pPr lvl="2" eaLnBrk="1" hangingPunct="1">
              <a:lnSpc>
                <a:spcPct val="80000"/>
              </a:lnSpc>
            </a:pPr>
            <a:r>
              <a:rPr lang="ru-RU" sz="2400" dirty="0" smtClean="0"/>
              <a:t>Моделирование, расчеты и прогнозирование</a:t>
            </a:r>
            <a:endParaRPr lang="en-US" sz="2400" dirty="0" smtClean="0"/>
          </a:p>
          <a:p>
            <a:pPr lvl="2" eaLnBrk="1" hangingPunct="1">
              <a:lnSpc>
                <a:spcPct val="80000"/>
              </a:lnSpc>
            </a:pPr>
            <a:r>
              <a:rPr lang="ru-RU" sz="2400" dirty="0" smtClean="0"/>
              <a:t>Научные исследования в здравоохранении</a:t>
            </a:r>
            <a:endParaRPr lang="en-US" sz="2400" dirty="0" smtClean="0"/>
          </a:p>
        </p:txBody>
      </p:sp>
      <p:sp>
        <p:nvSpPr>
          <p:cNvPr id="2" name="Slide Number Placeholder 1"/>
          <p:cNvSpPr>
            <a:spLocks noGrp="1"/>
          </p:cNvSpPr>
          <p:nvPr>
            <p:ph type="sldNum" sz="quarter" idx="10"/>
          </p:nvPr>
        </p:nvSpPr>
        <p:spPr/>
        <p:txBody>
          <a:bodyPr/>
          <a:lstStyle/>
          <a:p>
            <a:pPr>
              <a:defRPr/>
            </a:pPr>
            <a:fld id="{A9980F5E-AE32-486B-826A-5F2CF3B7050C}" type="slidenum">
              <a:rPr lang="en-US"/>
              <a:pPr>
                <a:defRPr/>
              </a:pPr>
              <a:t>25</a:t>
            </a:fld>
            <a:endParaRPr lang="en-US"/>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4" name="AutoShape 2"/>
          <p:cNvSpPr>
            <a:spLocks noChangeArrowheads="1"/>
          </p:cNvSpPr>
          <p:nvPr/>
        </p:nvSpPr>
        <p:spPr bwMode="auto">
          <a:xfrm>
            <a:off x="391092" y="1491456"/>
            <a:ext cx="8435975" cy="3529013"/>
          </a:xfrm>
          <a:prstGeom prst="triangle">
            <a:avLst>
              <a:gd name="adj" fmla="val 50000"/>
            </a:avLst>
          </a:prstGeom>
          <a:gradFill>
            <a:gsLst>
              <a:gs pos="100000">
                <a:srgbClr val="FFEFD1"/>
              </a:gs>
              <a:gs pos="64999">
                <a:srgbClr val="F0EBD5"/>
              </a:gs>
              <a:gs pos="100000">
                <a:srgbClr val="D1C39F"/>
              </a:gs>
            </a:gsLst>
            <a:lin ang="5400000" scaled="0"/>
          </a:gradFill>
          <a:ln w="63500" cmpd="dbl">
            <a:solidFill>
              <a:srgbClr val="141F78"/>
            </a:solidFill>
            <a:miter lim="800000"/>
            <a:headEnd/>
            <a:tailEnd/>
          </a:ln>
          <a:effectLst/>
          <a:scene3d>
            <a:camera prst="legacyPerspectiveBottom"/>
            <a:lightRig rig="legacyFlat3" dir="t"/>
          </a:scene3d>
          <a:sp3d extrusionH="887400" prstMaterial="legacyMatte">
            <a:bevelT w="13500" h="13500" prst="angle"/>
            <a:bevelB w="13500" h="13500" prst="angle"/>
            <a:extrusionClr>
              <a:srgbClr val="141F78"/>
            </a:extrusionClr>
          </a:sp3d>
        </p:spPr>
        <p:txBody>
          <a:bodyPr wrap="none" anchor="ctr">
            <a:flatTx/>
          </a:bodyPr>
          <a:lstStyle/>
          <a:p>
            <a:pPr algn="ctr" fontAlgn="auto">
              <a:spcBef>
                <a:spcPts val="0"/>
              </a:spcBef>
              <a:spcAft>
                <a:spcPts val="0"/>
              </a:spcAft>
              <a:defRPr/>
            </a:pPr>
            <a:endParaRPr lang="en-US">
              <a:solidFill>
                <a:srgbClr val="141F78"/>
              </a:solidFill>
              <a:effectLst>
                <a:outerShdw blurRad="38100" dist="38100" dir="2700000" algn="tl">
                  <a:srgbClr val="C0C0C0"/>
                </a:outerShdw>
              </a:effectLst>
              <a:latin typeface="Arial" pitchFamily="34" charset="0"/>
            </a:endParaRPr>
          </a:p>
        </p:txBody>
      </p:sp>
      <p:sp>
        <p:nvSpPr>
          <p:cNvPr id="67586" name="Oval 6"/>
          <p:cNvSpPr>
            <a:spLocks noChangeArrowheads="1"/>
          </p:cNvSpPr>
          <p:nvPr/>
        </p:nvSpPr>
        <p:spPr bwMode="auto">
          <a:xfrm>
            <a:off x="2097088" y="3240088"/>
            <a:ext cx="2474912" cy="1695450"/>
          </a:xfrm>
          <a:prstGeom prst="ellipse">
            <a:avLst/>
          </a:prstGeom>
          <a:noFill/>
          <a:ln w="31750">
            <a:solidFill>
              <a:srgbClr val="009C98"/>
            </a:solidFill>
            <a:round/>
            <a:headEnd/>
            <a:tailEnd/>
          </a:ln>
        </p:spPr>
        <p:txBody>
          <a:bodyPr anchor="ctr"/>
          <a:lstStyle/>
          <a:p>
            <a:pPr algn="ctr"/>
            <a:endParaRPr lang="en-US" sz="2300" b="1" dirty="0">
              <a:solidFill>
                <a:srgbClr val="111111"/>
              </a:solidFill>
              <a:latin typeface="Constantia" pitchFamily="18" charset="0"/>
            </a:endParaRPr>
          </a:p>
          <a:p>
            <a:pPr algn="ctr"/>
            <a:r>
              <a:rPr lang="ru-RU" sz="2300" b="1" dirty="0">
                <a:solidFill>
                  <a:srgbClr val="111111"/>
                </a:solidFill>
                <a:latin typeface="Constantia" pitchFamily="18" charset="0"/>
              </a:rPr>
              <a:t>Заинтере-сованные стороны</a:t>
            </a:r>
            <a:endParaRPr lang="en-US" sz="2300" b="1" dirty="0">
              <a:solidFill>
                <a:srgbClr val="111111"/>
              </a:solidFill>
              <a:latin typeface="Constantia" pitchFamily="18" charset="0"/>
            </a:endParaRPr>
          </a:p>
        </p:txBody>
      </p:sp>
      <p:sp>
        <p:nvSpPr>
          <p:cNvPr id="67587" name="Oval 7"/>
          <p:cNvSpPr>
            <a:spLocks noChangeArrowheads="1"/>
          </p:cNvSpPr>
          <p:nvPr/>
        </p:nvSpPr>
        <p:spPr bwMode="auto">
          <a:xfrm>
            <a:off x="4708525" y="3255963"/>
            <a:ext cx="2362200" cy="1679575"/>
          </a:xfrm>
          <a:prstGeom prst="ellipse">
            <a:avLst/>
          </a:prstGeom>
          <a:noFill/>
          <a:ln w="31750">
            <a:solidFill>
              <a:srgbClr val="009C98"/>
            </a:solidFill>
            <a:round/>
            <a:headEnd/>
            <a:tailEnd/>
          </a:ln>
        </p:spPr>
        <p:txBody>
          <a:bodyPr anchor="ctr"/>
          <a:lstStyle/>
          <a:p>
            <a:pPr algn="ctr"/>
            <a:r>
              <a:rPr lang="ru-RU" sz="2300" b="1">
                <a:solidFill>
                  <a:srgbClr val="111111"/>
                </a:solidFill>
                <a:latin typeface="Constantia" pitchFamily="18" charset="0"/>
              </a:rPr>
              <a:t>Вопросы</a:t>
            </a:r>
            <a:endParaRPr lang="en-US" sz="2300" b="1">
              <a:solidFill>
                <a:srgbClr val="111111"/>
              </a:solidFill>
              <a:latin typeface="Constantia" pitchFamily="18" charset="0"/>
            </a:endParaRPr>
          </a:p>
        </p:txBody>
      </p:sp>
      <p:sp>
        <p:nvSpPr>
          <p:cNvPr id="25608" name="Rectangle 8"/>
          <p:cNvSpPr>
            <a:spLocks noChangeArrowheads="1"/>
          </p:cNvSpPr>
          <p:nvPr/>
        </p:nvSpPr>
        <p:spPr bwMode="auto">
          <a:xfrm>
            <a:off x="687388" y="274638"/>
            <a:ext cx="7769225" cy="1143000"/>
          </a:xfrm>
          <a:prstGeom prst="rect">
            <a:avLst/>
          </a:prstGeom>
          <a:noFill/>
          <a:ln w="9525">
            <a:noFill/>
            <a:miter lim="800000"/>
            <a:headEnd/>
            <a:tailEnd/>
          </a:ln>
        </p:spPr>
        <p:txBody>
          <a:bodyPr anchor="ctr"/>
          <a:lstStyle/>
          <a:p>
            <a:pPr algn="ctr"/>
            <a:r>
              <a:rPr lang="ru-RU" sz="4000">
                <a:solidFill>
                  <a:schemeClr val="tx2"/>
                </a:solidFill>
                <a:latin typeface="Calibri" pitchFamily="34" charset="0"/>
              </a:rPr>
              <a:t>Факторы, влияющие на решения (кроме данных)</a:t>
            </a:r>
            <a:endParaRPr lang="en-US" sz="4000">
              <a:solidFill>
                <a:schemeClr val="tx2"/>
              </a:solidFill>
              <a:latin typeface="Calibri" pitchFamily="34" charset="0"/>
            </a:endParaRPr>
          </a:p>
        </p:txBody>
      </p:sp>
      <p:sp>
        <p:nvSpPr>
          <p:cNvPr id="67589" name="Oval 9"/>
          <p:cNvSpPr>
            <a:spLocks noChangeArrowheads="1"/>
          </p:cNvSpPr>
          <p:nvPr/>
        </p:nvSpPr>
        <p:spPr bwMode="auto">
          <a:xfrm>
            <a:off x="3335338" y="2166938"/>
            <a:ext cx="2579687" cy="1524000"/>
          </a:xfrm>
          <a:prstGeom prst="ellipse">
            <a:avLst/>
          </a:prstGeom>
          <a:noFill/>
          <a:ln w="31750">
            <a:solidFill>
              <a:srgbClr val="009C98"/>
            </a:solidFill>
            <a:round/>
            <a:headEnd/>
            <a:tailEnd/>
          </a:ln>
        </p:spPr>
        <p:txBody>
          <a:bodyPr anchor="ctr"/>
          <a:lstStyle/>
          <a:p>
            <a:pPr algn="ctr"/>
            <a:r>
              <a:rPr lang="en-US" sz="2300" b="1">
                <a:solidFill>
                  <a:srgbClr val="111111"/>
                </a:solidFill>
                <a:latin typeface="Constantia" pitchFamily="18" charset="0"/>
              </a:rPr>
              <a:t> </a:t>
            </a:r>
            <a:r>
              <a:rPr lang="ru-RU" sz="2300" b="1">
                <a:solidFill>
                  <a:srgbClr val="111111"/>
                </a:solidFill>
                <a:latin typeface="Constantia" pitchFamily="18" charset="0"/>
              </a:rPr>
              <a:t>Данные</a:t>
            </a:r>
            <a:endParaRPr lang="en-US" sz="2300" b="1">
              <a:solidFill>
                <a:srgbClr val="111111"/>
              </a:solidFill>
              <a:latin typeface="Constantia" pitchFamily="18" charset="0"/>
            </a:endParaRPr>
          </a:p>
        </p:txBody>
      </p:sp>
      <p:sp>
        <p:nvSpPr>
          <p:cNvPr id="9" name="TextBox 8"/>
          <p:cNvSpPr txBox="1">
            <a:spLocks noChangeArrowheads="1"/>
          </p:cNvSpPr>
          <p:nvPr/>
        </p:nvSpPr>
        <p:spPr bwMode="auto">
          <a:xfrm>
            <a:off x="5867400" y="1844675"/>
            <a:ext cx="3276600" cy="488950"/>
          </a:xfrm>
          <a:prstGeom prst="rect">
            <a:avLst/>
          </a:prstGeom>
          <a:noFill/>
          <a:ln w="9525">
            <a:noFill/>
            <a:miter lim="800000"/>
            <a:headEnd/>
            <a:tailEnd/>
          </a:ln>
        </p:spPr>
        <p:txBody>
          <a:bodyPr>
            <a:spAutoFit/>
          </a:bodyPr>
          <a:lstStyle/>
          <a:p>
            <a:r>
              <a:rPr lang="ru-RU" sz="2600">
                <a:cs typeface="Arial" charset="0"/>
              </a:rPr>
              <a:t>Полит. идеология</a:t>
            </a:r>
            <a:endParaRPr lang="en-US" sz="2600">
              <a:cs typeface="Arial" charset="0"/>
            </a:endParaRPr>
          </a:p>
        </p:txBody>
      </p:sp>
      <p:sp>
        <p:nvSpPr>
          <p:cNvPr id="10" name="TextBox 9"/>
          <p:cNvSpPr txBox="1">
            <a:spLocks noChangeArrowheads="1"/>
          </p:cNvSpPr>
          <p:nvPr/>
        </p:nvSpPr>
        <p:spPr bwMode="auto">
          <a:xfrm>
            <a:off x="279400" y="2546350"/>
            <a:ext cx="2779713" cy="885825"/>
          </a:xfrm>
          <a:prstGeom prst="rect">
            <a:avLst/>
          </a:prstGeom>
          <a:noFill/>
          <a:ln w="9525">
            <a:noFill/>
            <a:miter lim="800000"/>
            <a:headEnd/>
            <a:tailEnd/>
          </a:ln>
        </p:spPr>
        <p:txBody>
          <a:bodyPr>
            <a:spAutoFit/>
          </a:bodyPr>
          <a:lstStyle/>
          <a:p>
            <a:r>
              <a:rPr lang="ru-RU" sz="2600">
                <a:cs typeface="Arial" charset="0"/>
              </a:rPr>
              <a:t>Конкурирующие приоритеты</a:t>
            </a:r>
            <a:endParaRPr lang="en-US" sz="2600">
              <a:cs typeface="Arial" charset="0"/>
            </a:endParaRPr>
          </a:p>
        </p:txBody>
      </p:sp>
      <p:sp>
        <p:nvSpPr>
          <p:cNvPr id="11" name="TextBox 10"/>
          <p:cNvSpPr txBox="1">
            <a:spLocks noChangeArrowheads="1"/>
          </p:cNvSpPr>
          <p:nvPr/>
        </p:nvSpPr>
        <p:spPr bwMode="auto">
          <a:xfrm>
            <a:off x="1669256" y="5157192"/>
            <a:ext cx="5553434" cy="461665"/>
          </a:xfrm>
          <a:prstGeom prst="rect">
            <a:avLst/>
          </a:prstGeom>
          <a:noFill/>
          <a:ln w="9525">
            <a:noFill/>
            <a:miter lim="800000"/>
            <a:headEnd/>
            <a:tailEnd/>
          </a:ln>
        </p:spPr>
        <p:txBody>
          <a:bodyPr wrap="square">
            <a:spAutoFit/>
          </a:bodyPr>
          <a:lstStyle/>
          <a:p>
            <a:pPr algn="ctr"/>
            <a:r>
              <a:rPr lang="ru-RU" sz="2400" dirty="0" smtClean="0">
                <a:cs typeface="Arial" charset="0"/>
              </a:rPr>
              <a:t>Влияние вышестоящих инстанций</a:t>
            </a:r>
            <a:endParaRPr lang="en-US" sz="2400" dirty="0">
              <a:cs typeface="Arial" charset="0"/>
            </a:endParaRPr>
          </a:p>
        </p:txBody>
      </p:sp>
      <p:sp>
        <p:nvSpPr>
          <p:cNvPr id="2" name="TextBox 1"/>
          <p:cNvSpPr txBox="1">
            <a:spLocks noChangeArrowheads="1"/>
          </p:cNvSpPr>
          <p:nvPr/>
        </p:nvSpPr>
        <p:spPr bwMode="auto">
          <a:xfrm>
            <a:off x="6408738" y="2655888"/>
            <a:ext cx="2555875" cy="885825"/>
          </a:xfrm>
          <a:prstGeom prst="rect">
            <a:avLst/>
          </a:prstGeom>
          <a:noFill/>
          <a:ln w="9525">
            <a:noFill/>
            <a:miter lim="800000"/>
            <a:headEnd/>
            <a:tailEnd/>
          </a:ln>
        </p:spPr>
        <p:txBody>
          <a:bodyPr>
            <a:spAutoFit/>
          </a:bodyPr>
          <a:lstStyle/>
          <a:p>
            <a:pPr algn="r"/>
            <a:r>
              <a:rPr lang="ru-RU" sz="2600">
                <a:cs typeface="Arial" charset="0"/>
              </a:rPr>
              <a:t>Общественное мнение</a:t>
            </a:r>
            <a:endParaRPr lang="en-US" sz="2600">
              <a:cs typeface="Arial" charset="0"/>
            </a:endParaRPr>
          </a:p>
        </p:txBody>
      </p:sp>
      <p:sp>
        <p:nvSpPr>
          <p:cNvPr id="3" name="TextBox 2"/>
          <p:cNvSpPr txBox="1">
            <a:spLocks noChangeArrowheads="1"/>
          </p:cNvSpPr>
          <p:nvPr/>
        </p:nvSpPr>
        <p:spPr bwMode="auto">
          <a:xfrm>
            <a:off x="250825" y="1863725"/>
            <a:ext cx="2717800" cy="488950"/>
          </a:xfrm>
          <a:prstGeom prst="rect">
            <a:avLst/>
          </a:prstGeom>
          <a:noFill/>
          <a:ln w="9525">
            <a:noFill/>
            <a:miter lim="800000"/>
            <a:headEnd/>
            <a:tailEnd/>
          </a:ln>
        </p:spPr>
        <p:txBody>
          <a:bodyPr>
            <a:spAutoFit/>
          </a:bodyPr>
          <a:lstStyle/>
          <a:p>
            <a:r>
              <a:rPr lang="ru-RU" sz="2600">
                <a:cs typeface="Arial" charset="0"/>
              </a:rPr>
              <a:t>Произвольность</a:t>
            </a:r>
            <a:endParaRPr lang="en-US" sz="2600">
              <a:cs typeface="Arial" charset="0"/>
            </a:endParaRPr>
          </a:p>
        </p:txBody>
      </p:sp>
      <p:sp>
        <p:nvSpPr>
          <p:cNvPr id="4" name="Slide Number Placeholder 3"/>
          <p:cNvSpPr>
            <a:spLocks noGrp="1"/>
          </p:cNvSpPr>
          <p:nvPr>
            <p:ph type="sldNum" sz="quarter" idx="10"/>
          </p:nvPr>
        </p:nvSpPr>
        <p:spPr/>
        <p:txBody>
          <a:bodyPr/>
          <a:lstStyle/>
          <a:p>
            <a:pPr>
              <a:defRPr/>
            </a:pPr>
            <a:fld id="{D7F6628E-B926-4B8A-91B1-FA2ED8A671DC}" type="slidenum">
              <a:rPr lang="en-US"/>
              <a:pPr>
                <a:defRPr/>
              </a:pPr>
              <a:t>26</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2" grpId="0"/>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Rectangle 2"/>
          <p:cNvSpPr>
            <a:spLocks noGrp="1" noChangeArrowheads="1"/>
          </p:cNvSpPr>
          <p:nvPr>
            <p:ph type="title"/>
          </p:nvPr>
        </p:nvSpPr>
        <p:spPr>
          <a:xfrm>
            <a:off x="611560" y="404664"/>
            <a:ext cx="8093075" cy="1323975"/>
          </a:xfrm>
        </p:spPr>
        <p:txBody>
          <a:bodyPr/>
          <a:lstStyle/>
          <a:p>
            <a:pPr eaLnBrk="1" hangingPunct="1"/>
            <a:r>
              <a:rPr lang="ru-RU" sz="3800" dirty="0" smtClean="0"/>
              <a:t>Примеры решений, принятых без адекватного рассмотрения информации</a:t>
            </a:r>
            <a:endParaRPr lang="en-US" sz="3800" dirty="0" smtClean="0"/>
          </a:p>
        </p:txBody>
      </p:sp>
      <p:sp>
        <p:nvSpPr>
          <p:cNvPr id="69634" name="Rectangle 3"/>
          <p:cNvSpPr>
            <a:spLocks noGrp="1" noChangeArrowheads="1"/>
          </p:cNvSpPr>
          <p:nvPr>
            <p:ph idx="1"/>
          </p:nvPr>
        </p:nvSpPr>
        <p:spPr>
          <a:xfrm>
            <a:off x="755576" y="2060848"/>
            <a:ext cx="7913688" cy="4114800"/>
          </a:xfrm>
        </p:spPr>
        <p:txBody>
          <a:bodyPr/>
          <a:lstStyle/>
          <a:p>
            <a:pPr eaLnBrk="1" hangingPunct="1">
              <a:lnSpc>
                <a:spcPct val="90000"/>
              </a:lnSpc>
            </a:pPr>
            <a:r>
              <a:rPr lang="ru-RU" sz="3000" dirty="0" smtClean="0"/>
              <a:t>Установление целей охвата АРВ</a:t>
            </a:r>
            <a:endParaRPr lang="en-US" sz="3000" dirty="0" smtClean="0"/>
          </a:p>
          <a:p>
            <a:pPr eaLnBrk="1" hangingPunct="1">
              <a:lnSpc>
                <a:spcPct val="90000"/>
              </a:lnSpc>
            </a:pPr>
            <a:r>
              <a:rPr lang="ru-RU" sz="3000" dirty="0" smtClean="0"/>
              <a:t>Месторасположение ЛПУ и сайтов услуг</a:t>
            </a:r>
            <a:endParaRPr lang="en-US" sz="3000" dirty="0" smtClean="0"/>
          </a:p>
          <a:p>
            <a:pPr eaLnBrk="1" hangingPunct="1">
              <a:lnSpc>
                <a:spcPct val="90000"/>
              </a:lnSpc>
            </a:pPr>
            <a:r>
              <a:rPr lang="ru-RU" sz="3000" dirty="0" smtClean="0"/>
              <a:t>Закупки препаратов</a:t>
            </a:r>
            <a:endParaRPr lang="en-US" sz="3000" dirty="0" smtClean="0"/>
          </a:p>
          <a:p>
            <a:pPr eaLnBrk="1" hangingPunct="1">
              <a:lnSpc>
                <a:spcPct val="90000"/>
              </a:lnSpc>
            </a:pPr>
            <a:r>
              <a:rPr lang="ru-RU" sz="3000" dirty="0" smtClean="0"/>
              <a:t>Закупки расходных материалов/ тест-систем</a:t>
            </a:r>
            <a:endParaRPr lang="en-US" sz="3000" dirty="0" smtClean="0"/>
          </a:p>
          <a:p>
            <a:pPr eaLnBrk="1" hangingPunct="1">
              <a:lnSpc>
                <a:spcPct val="90000"/>
              </a:lnSpc>
            </a:pPr>
            <a:r>
              <a:rPr lang="ru-RU" sz="3000" dirty="0" smtClean="0"/>
              <a:t>Социальные услуги для молодежи и детей</a:t>
            </a:r>
            <a:endParaRPr lang="en-US" sz="3000" dirty="0" smtClean="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6418" name="Oval 2"/>
          <p:cNvSpPr>
            <a:spLocks noChangeArrowheads="1"/>
          </p:cNvSpPr>
          <p:nvPr/>
        </p:nvSpPr>
        <p:spPr bwMode="auto">
          <a:xfrm>
            <a:off x="461963" y="1597025"/>
            <a:ext cx="1403350" cy="1327150"/>
          </a:xfrm>
          <a:prstGeom prst="ellipse">
            <a:avLst/>
          </a:prstGeom>
          <a:solidFill>
            <a:srgbClr val="FF99FF"/>
          </a:solidFill>
          <a:ln w="9525">
            <a:noFill/>
            <a:round/>
            <a:headEnd/>
            <a:tailEnd/>
          </a:ln>
          <a:effectLst/>
        </p:spPr>
        <p:txBody>
          <a:bodyPr wrap="none" anchor="ctr"/>
          <a:lstStyle/>
          <a:p>
            <a:pPr algn="ctr"/>
            <a:r>
              <a:rPr lang="ru-RU" sz="1700" b="1">
                <a:solidFill>
                  <a:schemeClr val="tx2"/>
                </a:solidFill>
                <a:effectLst>
                  <a:outerShdw blurRad="38100" dist="38100" dir="2700000" algn="tl">
                    <a:srgbClr val="000000"/>
                  </a:outerShdw>
                </a:effectLst>
              </a:rPr>
              <a:t>ЗС</a:t>
            </a:r>
            <a:endParaRPr lang="en-US" sz="1700" b="1">
              <a:solidFill>
                <a:schemeClr val="tx2"/>
              </a:solidFill>
              <a:effectLst>
                <a:outerShdw blurRad="38100" dist="38100" dir="2700000" algn="tl">
                  <a:srgbClr val="000000"/>
                </a:outerShdw>
              </a:effectLst>
            </a:endParaRPr>
          </a:p>
        </p:txBody>
      </p:sp>
      <p:sp>
        <p:nvSpPr>
          <p:cNvPr id="316419" name="Text Box 3"/>
          <p:cNvSpPr txBox="1">
            <a:spLocks noChangeArrowheads="1"/>
          </p:cNvSpPr>
          <p:nvPr/>
        </p:nvSpPr>
        <p:spPr bwMode="auto">
          <a:xfrm>
            <a:off x="2486025" y="1919288"/>
            <a:ext cx="4816475" cy="457200"/>
          </a:xfrm>
          <a:prstGeom prst="rect">
            <a:avLst/>
          </a:prstGeom>
          <a:noFill/>
          <a:ln w="9525">
            <a:noFill/>
            <a:miter lim="800000"/>
            <a:headEnd/>
            <a:tailEnd/>
          </a:ln>
          <a:effectLst/>
        </p:spPr>
        <p:txBody>
          <a:bodyPr>
            <a:spAutoFit/>
          </a:bodyPr>
          <a:lstStyle/>
          <a:p>
            <a:pPr>
              <a:spcBef>
                <a:spcPct val="50000"/>
              </a:spcBef>
            </a:pPr>
            <a:r>
              <a:rPr lang="ru-RU" sz="2400" dirty="0"/>
              <a:t>Вовлечение</a:t>
            </a:r>
            <a:r>
              <a:rPr lang="en-US" sz="2400" dirty="0"/>
              <a:t> </a:t>
            </a:r>
            <a:r>
              <a:rPr lang="ru-RU" sz="2400" b="1" dirty="0">
                <a:solidFill>
                  <a:srgbClr val="FF3399"/>
                </a:solidFill>
                <a:effectLst>
                  <a:outerShdw blurRad="38100" dist="38100" dir="2700000" algn="tl">
                    <a:srgbClr val="C0C0C0"/>
                  </a:outerShdw>
                </a:effectLst>
              </a:rPr>
              <a:t>новых </a:t>
            </a:r>
            <a:r>
              <a:rPr lang="ru-RU" sz="2400" b="1" dirty="0" smtClean="0">
                <a:solidFill>
                  <a:srgbClr val="FF3399"/>
                </a:solidFill>
                <a:effectLst>
                  <a:outerShdw blurRad="38100" dist="38100" dir="2700000" algn="tl">
                    <a:srgbClr val="C0C0C0"/>
                  </a:outerShdw>
                </a:effectLst>
              </a:rPr>
              <a:t>партнеров</a:t>
            </a:r>
            <a:endParaRPr lang="en-US" sz="2400" dirty="0"/>
          </a:p>
        </p:txBody>
      </p:sp>
      <p:sp>
        <p:nvSpPr>
          <p:cNvPr id="60420" name="Rectangle 4"/>
          <p:cNvSpPr>
            <a:spLocks noGrp="1" noChangeArrowheads="1"/>
          </p:cNvSpPr>
          <p:nvPr>
            <p:ph type="title"/>
          </p:nvPr>
        </p:nvSpPr>
        <p:spPr/>
        <p:txBody>
          <a:bodyPr>
            <a:normAutofit fontScale="90000"/>
          </a:bodyPr>
          <a:lstStyle/>
          <a:p>
            <a:pPr algn="ctr" eaLnBrk="1" hangingPunct="1"/>
            <a:r>
              <a:rPr lang="ru-RU" sz="4500" smtClean="0"/>
              <a:t>Укрепление процесса принятия решений</a:t>
            </a:r>
            <a:endParaRPr lang="en-US" sz="4500" smtClean="0"/>
          </a:p>
        </p:txBody>
      </p:sp>
      <p:sp>
        <p:nvSpPr>
          <p:cNvPr id="2" name="Slide Number Placeholder 1"/>
          <p:cNvSpPr>
            <a:spLocks noGrp="1"/>
          </p:cNvSpPr>
          <p:nvPr>
            <p:ph type="sldNum" sz="quarter" idx="10"/>
          </p:nvPr>
        </p:nvSpPr>
        <p:spPr/>
        <p:txBody>
          <a:bodyPr/>
          <a:lstStyle/>
          <a:p>
            <a:pPr>
              <a:defRPr/>
            </a:pPr>
            <a:fld id="{17ABA858-23A6-4DBA-BB83-86777CC7C59C}" type="slidenum">
              <a:rPr lang="en-US"/>
              <a:pPr>
                <a:defRPr/>
              </a:pPr>
              <a:t>28</a:t>
            </a:fld>
            <a:endParaRPr lang="en-US"/>
          </a:p>
        </p:txBody>
      </p:sp>
      <p:sp>
        <p:nvSpPr>
          <p:cNvPr id="316421" name="Oval 5"/>
          <p:cNvSpPr>
            <a:spLocks noChangeArrowheads="1"/>
          </p:cNvSpPr>
          <p:nvPr/>
        </p:nvSpPr>
        <p:spPr bwMode="auto">
          <a:xfrm>
            <a:off x="460375" y="3036888"/>
            <a:ext cx="1447800" cy="1400175"/>
          </a:xfrm>
          <a:prstGeom prst="ellipse">
            <a:avLst/>
          </a:prstGeom>
          <a:solidFill>
            <a:srgbClr val="FFFF00"/>
          </a:solidFill>
          <a:ln w="9525">
            <a:noFill/>
            <a:round/>
            <a:headEnd/>
            <a:tailEnd/>
          </a:ln>
          <a:effectLst/>
        </p:spPr>
        <p:txBody>
          <a:bodyPr wrap="none" anchor="ctr"/>
          <a:lstStyle/>
          <a:p>
            <a:pPr algn="ctr"/>
            <a:r>
              <a:rPr lang="ru-RU" b="1">
                <a:solidFill>
                  <a:schemeClr val="tx2"/>
                </a:solidFill>
                <a:effectLst>
                  <a:outerShdw blurRad="38100" dist="38100" dir="2700000" algn="tl">
                    <a:srgbClr val="000000"/>
                  </a:outerShdw>
                </a:effectLst>
              </a:rPr>
              <a:t>Решения</a:t>
            </a:r>
            <a:endParaRPr lang="es-ES" b="1">
              <a:solidFill>
                <a:schemeClr val="tx2"/>
              </a:solidFill>
              <a:effectLst>
                <a:outerShdw blurRad="38100" dist="38100" dir="2700000" algn="tl">
                  <a:srgbClr val="000000"/>
                </a:outerShdw>
              </a:effectLst>
            </a:endParaRPr>
          </a:p>
        </p:txBody>
      </p:sp>
      <p:sp>
        <p:nvSpPr>
          <p:cNvPr id="316422" name="Text Box 6"/>
          <p:cNvSpPr txBox="1">
            <a:spLocks noChangeArrowheads="1"/>
          </p:cNvSpPr>
          <p:nvPr/>
        </p:nvSpPr>
        <p:spPr bwMode="auto">
          <a:xfrm>
            <a:off x="2486025" y="3440113"/>
            <a:ext cx="5965825" cy="822325"/>
          </a:xfrm>
          <a:prstGeom prst="rect">
            <a:avLst/>
          </a:prstGeom>
          <a:noFill/>
          <a:ln w="9525">
            <a:noFill/>
            <a:miter lim="800000"/>
            <a:headEnd/>
            <a:tailEnd/>
          </a:ln>
          <a:effectLst/>
        </p:spPr>
        <p:txBody>
          <a:bodyPr>
            <a:spAutoFit/>
          </a:bodyPr>
          <a:lstStyle/>
          <a:p>
            <a:r>
              <a:rPr lang="ru-RU" sz="2400" dirty="0"/>
              <a:t>Понимание</a:t>
            </a:r>
            <a:r>
              <a:rPr lang="en-US" sz="2400" dirty="0"/>
              <a:t> </a:t>
            </a:r>
            <a:r>
              <a:rPr lang="ru-RU" sz="2400" b="1" dirty="0">
                <a:solidFill>
                  <a:srgbClr val="CDC800"/>
                </a:solidFill>
                <a:effectLst>
                  <a:outerShdw blurRad="38100" dist="38100" dir="2700000" algn="tl">
                    <a:srgbClr val="C0C0C0"/>
                  </a:outerShdw>
                </a:effectLst>
              </a:rPr>
              <a:t>реалий</a:t>
            </a:r>
            <a:r>
              <a:rPr lang="en-US" sz="2400" dirty="0"/>
              <a:t> </a:t>
            </a:r>
            <a:r>
              <a:rPr lang="ru-RU" sz="2400" dirty="0"/>
              <a:t>в предоставлении услуг</a:t>
            </a:r>
            <a:endParaRPr lang="es-ES" sz="2400" dirty="0"/>
          </a:p>
        </p:txBody>
      </p:sp>
      <p:sp>
        <p:nvSpPr>
          <p:cNvPr id="316423" name="Oval 7"/>
          <p:cNvSpPr>
            <a:spLocks noChangeArrowheads="1"/>
          </p:cNvSpPr>
          <p:nvPr/>
        </p:nvSpPr>
        <p:spPr bwMode="auto">
          <a:xfrm>
            <a:off x="439738" y="4549775"/>
            <a:ext cx="1458912" cy="1389063"/>
          </a:xfrm>
          <a:prstGeom prst="ellipse">
            <a:avLst/>
          </a:prstGeom>
          <a:solidFill>
            <a:srgbClr val="66FFCC"/>
          </a:solidFill>
          <a:ln w="9525">
            <a:noFill/>
            <a:round/>
            <a:headEnd/>
            <a:tailEnd/>
          </a:ln>
          <a:effectLst/>
        </p:spPr>
        <p:txBody>
          <a:bodyPr wrap="none" anchor="ctr"/>
          <a:lstStyle/>
          <a:p>
            <a:pPr algn="ctr"/>
            <a:r>
              <a:rPr lang="ru-RU" sz="2000" b="1">
                <a:solidFill>
                  <a:schemeClr val="tx2"/>
                </a:solidFill>
                <a:effectLst>
                  <a:outerShdw blurRad="38100" dist="38100" dir="2700000" algn="tl">
                    <a:srgbClr val="000000"/>
                  </a:outerShdw>
                </a:effectLst>
              </a:rPr>
              <a:t>Данные</a:t>
            </a:r>
            <a:endParaRPr lang="es-ES" sz="2000" b="1">
              <a:solidFill>
                <a:schemeClr val="tx2"/>
              </a:solidFill>
              <a:effectLst>
                <a:outerShdw blurRad="38100" dist="38100" dir="2700000" algn="tl">
                  <a:srgbClr val="000000"/>
                </a:outerShdw>
              </a:effectLst>
            </a:endParaRPr>
          </a:p>
        </p:txBody>
      </p:sp>
      <p:sp>
        <p:nvSpPr>
          <p:cNvPr id="316424" name="Text Box 8"/>
          <p:cNvSpPr txBox="1">
            <a:spLocks noChangeArrowheads="1"/>
          </p:cNvSpPr>
          <p:nvPr/>
        </p:nvSpPr>
        <p:spPr bwMode="auto">
          <a:xfrm>
            <a:off x="2598738" y="4916488"/>
            <a:ext cx="4816475" cy="822325"/>
          </a:xfrm>
          <a:prstGeom prst="rect">
            <a:avLst/>
          </a:prstGeom>
          <a:noFill/>
          <a:ln w="9525">
            <a:noFill/>
            <a:miter lim="800000"/>
            <a:headEnd/>
            <a:tailEnd/>
          </a:ln>
          <a:effectLst/>
        </p:spPr>
        <p:txBody>
          <a:bodyPr>
            <a:spAutoFit/>
          </a:bodyPr>
          <a:lstStyle/>
          <a:p>
            <a:pPr>
              <a:spcBef>
                <a:spcPct val="50000"/>
              </a:spcBef>
            </a:pPr>
            <a:r>
              <a:rPr lang="ru-RU" sz="2400" dirty="0"/>
              <a:t>Могут понадобиться дополнительные</a:t>
            </a:r>
            <a:r>
              <a:rPr lang="en-US" sz="2400" dirty="0"/>
              <a:t> </a:t>
            </a:r>
            <a:r>
              <a:rPr lang="ru-RU" sz="2400" b="1" dirty="0">
                <a:solidFill>
                  <a:srgbClr val="00B0AC"/>
                </a:solidFill>
                <a:effectLst>
                  <a:outerShdw blurRad="38100" dist="38100" dir="2700000" algn="tl">
                    <a:srgbClr val="C0C0C0"/>
                  </a:outerShdw>
                </a:effectLst>
              </a:rPr>
              <a:t>данные</a:t>
            </a:r>
            <a:endParaRPr lang="es-ES" sz="2400"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3"/>
          <p:cNvSpPr>
            <a:spLocks noGrp="1" noChangeArrowheads="1"/>
          </p:cNvSpPr>
          <p:nvPr>
            <p:ph type="title"/>
          </p:nvPr>
        </p:nvSpPr>
        <p:spPr>
          <a:xfrm>
            <a:off x="593725" y="644525"/>
            <a:ext cx="7762875" cy="696913"/>
          </a:xfrm>
        </p:spPr>
        <p:txBody>
          <a:bodyPr>
            <a:normAutofit fontScale="90000"/>
          </a:bodyPr>
          <a:lstStyle/>
          <a:p>
            <a:pPr algn="ctr" eaLnBrk="1" hangingPunct="1"/>
            <a:r>
              <a:rPr lang="ru-RU" sz="4500" smtClean="0"/>
              <a:t>Основные тезисы</a:t>
            </a:r>
            <a:endParaRPr lang="en-US" sz="4500" smtClean="0"/>
          </a:p>
        </p:txBody>
      </p:sp>
      <p:sp>
        <p:nvSpPr>
          <p:cNvPr id="73730" name="Rectangle 2"/>
          <p:cNvSpPr>
            <a:spLocks noGrp="1" noChangeArrowheads="1"/>
          </p:cNvSpPr>
          <p:nvPr>
            <p:ph idx="1"/>
          </p:nvPr>
        </p:nvSpPr>
        <p:spPr>
          <a:xfrm>
            <a:off x="669925" y="1563688"/>
            <a:ext cx="8121650" cy="5033962"/>
          </a:xfrm>
        </p:spPr>
        <p:txBody>
          <a:bodyPr/>
          <a:lstStyle/>
          <a:p>
            <a:pPr eaLnBrk="1" hangingPunct="1">
              <a:lnSpc>
                <a:spcPct val="120000"/>
              </a:lnSpc>
            </a:pPr>
            <a:r>
              <a:rPr lang="ru-RU" sz="2800" smtClean="0"/>
              <a:t>Любое решение принимается в контексте конкретных данных и заинтересованных сторон</a:t>
            </a:r>
            <a:endParaRPr lang="en-US" sz="2800" smtClean="0"/>
          </a:p>
          <a:p>
            <a:pPr eaLnBrk="1" hangingPunct="1">
              <a:lnSpc>
                <a:spcPct val="120000"/>
              </a:lnSpc>
            </a:pPr>
            <a:r>
              <a:rPr lang="ru-RU" sz="2800" smtClean="0"/>
              <a:t>Критическая оценка и вовлечение заинтересованных сторон будет способствовать принятию решений на основании данных</a:t>
            </a:r>
            <a:endParaRPr lang="en-US" sz="2800" smtClean="0"/>
          </a:p>
          <a:p>
            <a:pPr eaLnBrk="1" hangingPunct="1">
              <a:lnSpc>
                <a:spcPct val="120000"/>
              </a:lnSpc>
            </a:pPr>
            <a:endParaRPr lang="en-US" sz="2300" smtClean="0"/>
          </a:p>
          <a:p>
            <a:pPr eaLnBrk="1" hangingPunct="1">
              <a:lnSpc>
                <a:spcPct val="120000"/>
              </a:lnSpc>
            </a:pPr>
            <a:endParaRPr lang="en-US" sz="2300" smtClean="0"/>
          </a:p>
        </p:txBody>
      </p:sp>
      <p:sp>
        <p:nvSpPr>
          <p:cNvPr id="2" name="Slide Number Placeholder 1"/>
          <p:cNvSpPr>
            <a:spLocks noGrp="1"/>
          </p:cNvSpPr>
          <p:nvPr>
            <p:ph type="sldNum" sz="quarter" idx="10"/>
          </p:nvPr>
        </p:nvSpPr>
        <p:spPr/>
        <p:txBody>
          <a:bodyPr/>
          <a:lstStyle/>
          <a:p>
            <a:pPr>
              <a:defRPr/>
            </a:pPr>
            <a:fld id="{37227A69-F9AD-45A3-ACEA-591E29456F29}" type="slidenum">
              <a:rPr lang="en-US"/>
              <a:pPr>
                <a:defRPr/>
              </a:pPr>
              <a:t>29</a:t>
            </a:fld>
            <a:endParaRPr lang="en-US"/>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1"/>
          <p:cNvSpPr>
            <a:spLocks noGrp="1"/>
          </p:cNvSpPr>
          <p:nvPr>
            <p:ph type="title"/>
          </p:nvPr>
        </p:nvSpPr>
        <p:spPr>
          <a:xfrm>
            <a:off x="683568" y="260648"/>
            <a:ext cx="8047038" cy="944562"/>
          </a:xfrm>
        </p:spPr>
        <p:txBody>
          <a:bodyPr>
            <a:normAutofit fontScale="90000"/>
          </a:bodyPr>
          <a:lstStyle/>
          <a:p>
            <a:pPr algn="ctr" eaLnBrk="1" hangingPunct="1"/>
            <a:r>
              <a:rPr lang="ru-RU" sz="4500" dirty="0" smtClean="0"/>
              <a:t>Работа в малых группах</a:t>
            </a:r>
            <a:r>
              <a:rPr lang="en-US" sz="4500" dirty="0" smtClean="0"/>
              <a:t> 1: </a:t>
            </a:r>
            <a:r>
              <a:rPr lang="ru-RU" sz="4500" dirty="0" smtClean="0"/>
              <a:t>Инструкции</a:t>
            </a:r>
            <a:endParaRPr lang="en-US" sz="4500" dirty="0" smtClean="0"/>
          </a:p>
        </p:txBody>
      </p:sp>
      <p:sp>
        <p:nvSpPr>
          <p:cNvPr id="75778" name="Content Placeholder 2"/>
          <p:cNvSpPr>
            <a:spLocks noGrp="1"/>
          </p:cNvSpPr>
          <p:nvPr>
            <p:ph idx="1"/>
          </p:nvPr>
        </p:nvSpPr>
        <p:spPr>
          <a:xfrm>
            <a:off x="611560" y="1556792"/>
            <a:ext cx="8355013" cy="3962400"/>
          </a:xfrm>
        </p:spPr>
        <p:txBody>
          <a:bodyPr/>
          <a:lstStyle/>
          <a:p>
            <a:pPr eaLnBrk="1" hangingPunct="1"/>
            <a:r>
              <a:rPr lang="ru-RU" sz="2000" dirty="0" smtClean="0"/>
              <a:t>Разделитесь на малые группы</a:t>
            </a:r>
            <a:r>
              <a:rPr lang="en-US" sz="2000" dirty="0" smtClean="0"/>
              <a:t>. </a:t>
            </a:r>
          </a:p>
          <a:p>
            <a:pPr eaLnBrk="1" hangingPunct="1"/>
            <a:r>
              <a:rPr lang="ru-RU" sz="2000" dirty="0" smtClean="0"/>
              <a:t>Каждая группа выбирает конкретный вид деятельности, задачу или решение, которыми они занимаются на рабочих местах.</a:t>
            </a:r>
            <a:endParaRPr lang="en-US" sz="2000" dirty="0" smtClean="0"/>
          </a:p>
          <a:p>
            <a:pPr eaLnBrk="1" hangingPunct="1"/>
            <a:r>
              <a:rPr lang="ru-RU" sz="2000" dirty="0" smtClean="0"/>
              <a:t>По этому виду деятельности, задаче или решению заполните матрицу анализа заинтересованных сторон</a:t>
            </a:r>
            <a:r>
              <a:rPr lang="en-US" sz="2000" dirty="0" smtClean="0"/>
              <a:t>.</a:t>
            </a:r>
          </a:p>
          <a:p>
            <a:pPr eaLnBrk="1" hangingPunct="1"/>
            <a:r>
              <a:rPr lang="ru-RU" sz="2000" dirty="0" smtClean="0"/>
              <a:t>Нужно определить минимум 5 заинт. сторон. </a:t>
            </a:r>
            <a:endParaRPr lang="en-US" sz="2000" dirty="0" smtClean="0"/>
          </a:p>
          <a:p>
            <a:pPr eaLnBrk="1" hangingPunct="1"/>
            <a:r>
              <a:rPr lang="ru-RU" sz="2000" dirty="0" smtClean="0"/>
              <a:t>Заполните все колонки матрицы минимум для 3 ЗС.</a:t>
            </a:r>
            <a:endParaRPr lang="en-US" sz="2000" dirty="0" smtClean="0"/>
          </a:p>
          <a:p>
            <a:pPr eaLnBrk="1" hangingPunct="1"/>
            <a:r>
              <a:rPr lang="ru-RU" sz="2000" dirty="0" smtClean="0"/>
              <a:t>Выберите минимум 1 ЗС и заполните план ее вовлечения</a:t>
            </a:r>
            <a:r>
              <a:rPr lang="en-US" sz="2000" dirty="0" smtClean="0"/>
              <a:t>. </a:t>
            </a:r>
          </a:p>
          <a:p>
            <a:pPr eaLnBrk="1" hangingPunct="1"/>
            <a:r>
              <a:rPr lang="ru-RU" sz="2000" dirty="0" smtClean="0"/>
              <a:t>Время для работы</a:t>
            </a:r>
            <a:r>
              <a:rPr lang="en-US" sz="2000" dirty="0" smtClean="0"/>
              <a:t>: 45 </a:t>
            </a:r>
            <a:r>
              <a:rPr lang="ru-RU" sz="2000" dirty="0" smtClean="0"/>
              <a:t>минут.</a:t>
            </a:r>
            <a:endParaRPr lang="en-US" sz="2000" dirty="0" smtClean="0"/>
          </a:p>
        </p:txBody>
      </p:sp>
      <p:sp>
        <p:nvSpPr>
          <p:cNvPr id="2" name="Slide Number Placeholder 1"/>
          <p:cNvSpPr>
            <a:spLocks noGrp="1"/>
          </p:cNvSpPr>
          <p:nvPr>
            <p:ph type="sldNum" sz="quarter" idx="10"/>
          </p:nvPr>
        </p:nvSpPr>
        <p:spPr/>
        <p:txBody>
          <a:bodyPr/>
          <a:lstStyle/>
          <a:p>
            <a:pPr>
              <a:defRPr/>
            </a:pPr>
            <a:fld id="{02787AC2-BFF5-4F54-A512-6EDB43E551E4}" type="slidenum">
              <a:rPr lang="en-US"/>
              <a:pPr>
                <a:defRPr/>
              </a:pPr>
              <a:t>30</a:t>
            </a:fld>
            <a:endParaRPr lang="en-US"/>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Title 1"/>
          <p:cNvSpPr>
            <a:spLocks noGrp="1"/>
          </p:cNvSpPr>
          <p:nvPr>
            <p:ph type="title" idx="4294967295"/>
          </p:nvPr>
        </p:nvSpPr>
        <p:spPr>
          <a:xfrm>
            <a:off x="0" y="704850"/>
            <a:ext cx="8229600" cy="1143000"/>
          </a:xfrm>
        </p:spPr>
        <p:txBody>
          <a:bodyPr/>
          <a:lstStyle/>
          <a:p>
            <a:pPr eaLnBrk="1" hangingPunct="1"/>
            <a:r>
              <a:rPr lang="ru-RU" sz="4600" smtClean="0"/>
              <a:t>Присоединяйтесь к сети использования данных</a:t>
            </a:r>
            <a:endParaRPr lang="en-US" sz="4600" smtClean="0"/>
          </a:p>
        </p:txBody>
      </p:sp>
      <p:sp>
        <p:nvSpPr>
          <p:cNvPr id="83971" name="Content Placeholder 2"/>
          <p:cNvSpPr>
            <a:spLocks noGrp="1"/>
          </p:cNvSpPr>
          <p:nvPr>
            <p:ph idx="4294967295"/>
          </p:nvPr>
        </p:nvSpPr>
        <p:spPr>
          <a:xfrm>
            <a:off x="0" y="2133600"/>
            <a:ext cx="7772400" cy="4114800"/>
          </a:xfrm>
        </p:spPr>
        <p:txBody>
          <a:bodyPr/>
          <a:lstStyle/>
          <a:p>
            <a:pPr eaLnBrk="1" hangingPunct="1"/>
            <a:r>
              <a:rPr lang="ru-RU" dirty="0" smtClean="0"/>
              <a:t>Направьте сообщение по эл. почте на адрес</a:t>
            </a:r>
            <a:r>
              <a:rPr lang="en-US" dirty="0" smtClean="0"/>
              <a:t> </a:t>
            </a:r>
            <a:r>
              <a:rPr lang="en-US" u="sng" dirty="0" smtClean="0"/>
              <a:t>listserv@unc.edu</a:t>
            </a:r>
            <a:r>
              <a:rPr lang="en-US" dirty="0" smtClean="0"/>
              <a:t>. </a:t>
            </a:r>
            <a:r>
              <a:rPr lang="ru-RU" dirty="0" smtClean="0"/>
              <a:t>Поле «Тема» не заполняйте, а текст самого сообщения должен быть таким:</a:t>
            </a:r>
            <a:r>
              <a:rPr lang="en-US" dirty="0" smtClean="0"/>
              <a:t> </a:t>
            </a:r>
            <a:r>
              <a:rPr lang="ru-RU" dirty="0" smtClean="0"/>
              <a:t>«</a:t>
            </a:r>
            <a:r>
              <a:rPr lang="en-US" dirty="0" smtClean="0"/>
              <a:t>subscribe </a:t>
            </a:r>
            <a:r>
              <a:rPr lang="en-US" dirty="0" err="1" smtClean="0"/>
              <a:t>DataUseNet</a:t>
            </a:r>
            <a:r>
              <a:rPr lang="ru-RU" dirty="0" smtClean="0"/>
              <a:t>».</a:t>
            </a:r>
            <a:r>
              <a:rPr lang="en-US" dirty="0" smtClean="0"/>
              <a:t> </a:t>
            </a:r>
            <a:r>
              <a:rPr lang="ru-RU" dirty="0" smtClean="0"/>
              <a:t>Например</a:t>
            </a:r>
            <a:r>
              <a:rPr lang="en-US" dirty="0" smtClean="0"/>
              <a:t>: </a:t>
            </a:r>
          </a:p>
          <a:p>
            <a:pPr eaLnBrk="1" hangingPunct="1">
              <a:buFont typeface="Wingdings 2" pitchFamily="18" charset="2"/>
              <a:buNone/>
            </a:pPr>
            <a:endParaRPr lang="en-US" dirty="0" smtClean="0"/>
          </a:p>
          <a:p>
            <a:pPr eaLnBrk="1" hangingPunct="1">
              <a:buFont typeface="Wingdings 2" pitchFamily="18" charset="2"/>
              <a:buNone/>
            </a:pPr>
            <a:r>
              <a:rPr lang="ru-RU" dirty="0" smtClean="0"/>
              <a:t>Кому</a:t>
            </a:r>
            <a:r>
              <a:rPr lang="en-US" dirty="0" smtClean="0"/>
              <a:t>: listserv@unc.edu</a:t>
            </a:r>
          </a:p>
          <a:p>
            <a:pPr eaLnBrk="1" hangingPunct="1">
              <a:buFont typeface="Wingdings 2" pitchFamily="18" charset="2"/>
              <a:buNone/>
            </a:pPr>
            <a:r>
              <a:rPr lang="ru-RU" dirty="0" smtClean="0"/>
              <a:t>Сообщение</a:t>
            </a:r>
            <a:r>
              <a:rPr lang="en-US" dirty="0" smtClean="0"/>
              <a:t>:  Subscribe </a:t>
            </a:r>
            <a:r>
              <a:rPr lang="en-US" dirty="0" err="1" smtClean="0"/>
              <a:t>DataUseNet</a:t>
            </a:r>
            <a:endParaRPr lang="en-US" dirty="0" smtClean="0"/>
          </a:p>
        </p:txBody>
      </p:sp>
      <p:sp>
        <p:nvSpPr>
          <p:cNvPr id="4" name="Slide Number Placeholder 3"/>
          <p:cNvSpPr txBox="1">
            <a:spLocks noGrp="1"/>
          </p:cNvSpPr>
          <p:nvPr/>
        </p:nvSpPr>
        <p:spPr>
          <a:xfrm>
            <a:off x="7924800" y="6356350"/>
            <a:ext cx="762000" cy="365125"/>
          </a:xfrm>
          <a:prstGeom prst="rect">
            <a:avLst/>
          </a:prstGeom>
          <a:noFill/>
        </p:spPr>
        <p:txBody>
          <a:bodyPr lIns="0" tIns="0" rIns="0" bIns="0" anchor="b"/>
          <a:lstStyle/>
          <a:p>
            <a:pPr algn="r" fontAlgn="auto">
              <a:spcBef>
                <a:spcPts val="0"/>
              </a:spcBef>
              <a:spcAft>
                <a:spcPts val="0"/>
              </a:spcAft>
              <a:defRPr/>
            </a:pPr>
            <a:fld id="{187822AD-5445-46E1-AD81-F7F983C69BDD}" type="slidenum">
              <a:rPr lang="en-US" sz="1200">
                <a:solidFill>
                  <a:schemeClr val="tx2">
                    <a:shade val="90000"/>
                  </a:schemeClr>
                </a:solidFill>
                <a:latin typeface="+mn-lt"/>
              </a:rPr>
              <a:pPr algn="r" fontAlgn="auto">
                <a:spcBef>
                  <a:spcPts val="0"/>
                </a:spcBef>
                <a:spcAft>
                  <a:spcPts val="0"/>
                </a:spcAft>
                <a:defRPr/>
              </a:pPr>
              <a:t>31</a:t>
            </a:fld>
            <a:endParaRPr lang="en-US" sz="1200">
              <a:solidFill>
                <a:schemeClr val="tx2">
                  <a:shade val="90000"/>
                </a:schemeClr>
              </a:solidFill>
              <a:latin typeface="+mn-lt"/>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EASURE">
  <a:themeElements>
    <a:clrScheme name="MEASURE_Eval_slide_template-1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fontScheme name="MEASURE_Eval_slide_template-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EASURE_Eval_slide_template-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EASURE_Eval_slide_template-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EASURE_Eval_slide_template-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EASURE_Eval_slide_template-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EASURE_Eval_slide_template-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EASURE_Eval_slide_template-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EASURE_Eval_slide_template-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EASURE_Eval_slide_template-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EASURE_Eval_slide_template-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EASURE_Eval_slide_template-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EASURE_Eval_slide_template-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MEASURE_Eval_slide_template-1 13">
        <a:dk1>
          <a:srgbClr val="000000"/>
        </a:dk1>
        <a:lt1>
          <a:srgbClr val="FFFFFF"/>
        </a:lt1>
        <a:dk2>
          <a:srgbClr val="000000"/>
        </a:dk2>
        <a:lt2>
          <a:srgbClr val="808080"/>
        </a:lt2>
        <a:accent1>
          <a:srgbClr val="141F78"/>
        </a:accent1>
        <a:accent2>
          <a:srgbClr val="19938A"/>
        </a:accent2>
        <a:accent3>
          <a:srgbClr val="FFFFFF"/>
        </a:accent3>
        <a:accent4>
          <a:srgbClr val="000000"/>
        </a:accent4>
        <a:accent5>
          <a:srgbClr val="AAABBE"/>
        </a:accent5>
        <a:accent6>
          <a:srgbClr val="16857D"/>
        </a:accent6>
        <a:hlink>
          <a:srgbClr val="8C1431"/>
        </a:hlink>
        <a:folHlink>
          <a:srgbClr val="946D08"/>
        </a:folHlink>
      </a:clrScheme>
      <a:clrMap bg1="lt1" tx1="dk1" bg2="lt2" tx2="dk2" accent1="accent1" accent2="accent2" accent3="accent3" accent4="accent4" accent5="accent5" accent6="accent6" hlink="hlink" folHlink="folHlink"/>
    </a:extraClrScheme>
    <a:extraClrScheme>
      <a:clrScheme name="MEASURE_Eval_slide_template-1 14">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DDDDDD"/>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15">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MEASURE</Template>
  <TotalTime>682</TotalTime>
  <Words>3891</Words>
  <Application>Microsoft Office PowerPoint</Application>
  <PresentationFormat>On-screen Show (4:3)</PresentationFormat>
  <Paragraphs>470</Paragraphs>
  <Slides>31</Slides>
  <Notes>31</Notes>
  <HiddenSlides>0</HiddenSlides>
  <MMClips>0</MMClips>
  <ScaleCrop>false</ScaleCrop>
  <HeadingPairs>
    <vt:vector size="4" baseType="variant">
      <vt:variant>
        <vt:lpstr>Theme</vt:lpstr>
      </vt:variant>
      <vt:variant>
        <vt:i4>2</vt:i4>
      </vt:variant>
      <vt:variant>
        <vt:lpstr>Slide Titles</vt:lpstr>
      </vt:variant>
      <vt:variant>
        <vt:i4>31</vt:i4>
      </vt:variant>
    </vt:vector>
  </HeadingPairs>
  <TitlesOfParts>
    <vt:vector size="33" baseType="lpstr">
      <vt:lpstr>MEASURE</vt:lpstr>
      <vt:lpstr>Custom Design</vt:lpstr>
      <vt:lpstr>Context of Decision Making</vt:lpstr>
      <vt:lpstr>Цели занятия</vt:lpstr>
      <vt:lpstr>Обзор занятия</vt:lpstr>
      <vt:lpstr>Групповое участие</vt:lpstr>
      <vt:lpstr>PowerPoint Presentation</vt:lpstr>
      <vt:lpstr>Что значит заинтересованная сторона?</vt:lpstr>
      <vt:lpstr>Заинтересованные стороны</vt:lpstr>
      <vt:lpstr>«Производители» данных / пользователи данных</vt:lpstr>
      <vt:lpstr>Почему важно знать, кто является заинтересованными сторонами</vt:lpstr>
      <vt:lpstr>Результаты вовлечения заинтересованных сторон в процесс использования данных</vt:lpstr>
      <vt:lpstr>Матрица анализа заинтересованных сторон и план их вовлечения</vt:lpstr>
      <vt:lpstr>Матрица анализа заинтересованных сторон</vt:lpstr>
      <vt:lpstr>Матрица анализа заинтересованных сторон</vt:lpstr>
      <vt:lpstr>PowerPoint Presentation</vt:lpstr>
      <vt:lpstr>Как вовлекать заинтересованные стороны </vt:lpstr>
      <vt:lpstr>План вовлечения заинтересованных сторон</vt:lpstr>
      <vt:lpstr>PowerPoint Presentation</vt:lpstr>
      <vt:lpstr>PowerPoint Presentation</vt:lpstr>
      <vt:lpstr>Сферы принятия решений</vt:lpstr>
      <vt:lpstr>Разработка и оценка программы</vt:lpstr>
      <vt:lpstr>Управление программой и ее усовершенствование</vt:lpstr>
      <vt:lpstr>Стратегическое планирование</vt:lpstr>
      <vt:lpstr>Отстаивание интересов и разработка политики</vt:lpstr>
      <vt:lpstr>PowerPoint Presentation</vt:lpstr>
      <vt:lpstr>Данные и информация</vt:lpstr>
      <vt:lpstr>PowerPoint Presentation</vt:lpstr>
      <vt:lpstr>Примеры решений, принятых без адекватного рассмотрения информации</vt:lpstr>
      <vt:lpstr>Укрепление процесса принятия решений</vt:lpstr>
      <vt:lpstr>Основные тезисы</vt:lpstr>
      <vt:lpstr>Работа в малых группах 1: Инструкции</vt:lpstr>
      <vt:lpstr>Присоединяйтесь к сети использования данных</vt:lpstr>
    </vt:vector>
  </TitlesOfParts>
  <Company>Futures Group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Data Analysis Overview</dc:title>
  <dc:creator>FGUser</dc:creator>
  <cp:lastModifiedBy>FGUser</cp:lastModifiedBy>
  <cp:revision>57</cp:revision>
  <cp:lastPrinted>2011-10-25T15:00:13Z</cp:lastPrinted>
  <dcterms:created xsi:type="dcterms:W3CDTF">2011-10-14T16:30:21Z</dcterms:created>
  <dcterms:modified xsi:type="dcterms:W3CDTF">2013-06-21T15:37:32Z</dcterms:modified>
</cp:coreProperties>
</file>