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688" r:id="rId2"/>
  </p:sldMasterIdLst>
  <p:notesMasterIdLst>
    <p:notesMasterId r:id="rId21"/>
  </p:notesMasterIdLst>
  <p:handoutMasterIdLst>
    <p:handoutMasterId r:id="rId22"/>
  </p:handoutMasterIdLst>
  <p:sldIdLst>
    <p:sldId id="291" r:id="rId3"/>
    <p:sldId id="293" r:id="rId4"/>
    <p:sldId id="294" r:id="rId5"/>
    <p:sldId id="295" r:id="rId6"/>
    <p:sldId id="296" r:id="rId7"/>
    <p:sldId id="297" r:id="rId8"/>
    <p:sldId id="298" r:id="rId9"/>
    <p:sldId id="299" r:id="rId10"/>
    <p:sldId id="300" r:id="rId11"/>
    <p:sldId id="301" r:id="rId12"/>
    <p:sldId id="302" r:id="rId13"/>
    <p:sldId id="310" r:id="rId14"/>
    <p:sldId id="311" r:id="rId15"/>
    <p:sldId id="305" r:id="rId16"/>
    <p:sldId id="306" r:id="rId17"/>
    <p:sldId id="307" r:id="rId18"/>
    <p:sldId id="308" r:id="rId19"/>
    <p:sldId id="309" r:id="rId20"/>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7717" autoAdjust="0"/>
  </p:normalViewPr>
  <p:slideViewPr>
    <p:cSldViewPr>
      <p:cViewPr varScale="1">
        <p:scale>
          <a:sx n="93" d="100"/>
          <a:sy n="93" d="100"/>
        </p:scale>
        <p:origin x="-1512" y="-96"/>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038ADB9C-2A5E-4922-8624-EB0284955040}" type="datetimeFigureOut">
              <a:rPr lang="en-US"/>
              <a:pPr>
                <a:defRPr/>
              </a:pPr>
              <a:t>6/21/2013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DD71F9BD-861C-4A3B-8F49-7A470B5E25D6}" type="slidenum">
              <a:rPr lang="en-US"/>
              <a:pPr>
                <a:defRPr/>
              </a:pPr>
              <a:t>‹#›</a:t>
            </a:fld>
            <a:endParaRPr lang="en-US"/>
          </a:p>
        </p:txBody>
      </p:sp>
    </p:spTree>
    <p:extLst>
      <p:ext uri="{BB962C8B-B14F-4D97-AF65-F5344CB8AC3E}">
        <p14:creationId xmlns:p14="http://schemas.microsoft.com/office/powerpoint/2010/main" val="29814291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0E76E3E0-A5F6-4DB6-9A26-3FC47A804485}" type="datetimeFigureOut">
              <a:rPr lang="en-US"/>
              <a:pPr>
                <a:defRPr/>
              </a:pPr>
              <a:t>6/21/2013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826CEEB3-A544-4A90-9AE6-768428168FFD}" type="slidenum">
              <a:rPr lang="en-US"/>
              <a:pPr>
                <a:defRPr/>
              </a:pPr>
              <a:t>‹#›</a:t>
            </a:fld>
            <a:endParaRPr lang="en-US"/>
          </a:p>
        </p:txBody>
      </p:sp>
    </p:spTree>
    <p:extLst>
      <p:ext uri="{BB962C8B-B14F-4D97-AF65-F5344CB8AC3E}">
        <p14:creationId xmlns:p14="http://schemas.microsoft.com/office/powerpoint/2010/main" val="15309110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7EE7E7-8D52-42C9-82A7-4826EFAC8ACC}" type="slidenum">
              <a:rPr lang="en-US" smtClean="0">
                <a:latin typeface="Arial" charset="0"/>
              </a:rPr>
              <a:pPr fontAlgn="base">
                <a:spcBef>
                  <a:spcPct val="0"/>
                </a:spcBef>
                <a:spcAft>
                  <a:spcPct val="0"/>
                </a:spcAft>
              </a:pPr>
              <a:t>1</a:t>
            </a:fld>
            <a:endParaRPr lang="en-US" smtClean="0">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4F0C336-8193-40B8-A821-4E03ABF457D8}" type="slidenum">
              <a:rPr lang="en-US" smtClean="0">
                <a:latin typeface="Arial" charset="0"/>
              </a:rPr>
              <a:pPr fontAlgn="base">
                <a:spcBef>
                  <a:spcPct val="0"/>
                </a:spcBef>
                <a:spcAft>
                  <a:spcPct val="0"/>
                </a:spcAft>
              </a:pPr>
              <a:t>2</a:t>
            </a:fld>
            <a:endParaRPr lang="en-US" smtClean="0">
              <a:latin typeface="Arial" charset="0"/>
            </a:endParaRPr>
          </a:p>
        </p:txBody>
      </p:sp>
      <p:sp>
        <p:nvSpPr>
          <p:cNvPr id="1843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43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z="1000" smtClean="0"/>
              <a:t>By the end of this session, the learner will be able to:</a:t>
            </a:r>
          </a:p>
          <a:p>
            <a:pPr eaLnBrk="1" hangingPunct="1">
              <a:spcBef>
                <a:spcPct val="0"/>
              </a:spcBef>
            </a:pPr>
            <a:endParaRPr lang="en-US" sz="1000" smtClean="0"/>
          </a:p>
          <a:p>
            <a:pPr eaLnBrk="1" hangingPunct="1">
              <a:spcBef>
                <a:spcPct val="0"/>
              </a:spcBef>
            </a:pPr>
            <a:r>
              <a:rPr lang="en-US" sz="1000" i="1" smtClean="0"/>
              <a:t>NOTE to facilitator</a:t>
            </a:r>
            <a:r>
              <a:rPr lang="en-US" sz="1000" smtClean="0"/>
              <a:t>: Read slide.</a:t>
            </a:r>
          </a:p>
          <a:p>
            <a:pPr eaLnBrk="1" hangingPunct="1">
              <a:lnSpc>
                <a:spcPct val="90000"/>
              </a:lnSpc>
              <a:spcBef>
                <a:spcPct val="0"/>
              </a:spcBef>
            </a:pPr>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Specifically, we will discuss how information flow affects decision making. We will use a MEASURE Evaluation tool called the Information Use Map that visually maps how information is collected, analyzed, disseminated, and used in different contexts. Next, we will discuss how to expand the use of information and then practice using the Information Use Map. </a:t>
            </a:r>
          </a:p>
        </p:txBody>
      </p:sp>
      <p:sp>
        <p:nvSpPr>
          <p:cNvPr id="204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70C235F-01C2-40E7-8D6C-21C2C4D60CE2}" type="slidenum">
              <a:rPr lang="en-US" smtClean="0">
                <a:latin typeface="Arial" charset="0"/>
              </a:rPr>
              <a:pPr fontAlgn="base">
                <a:spcBef>
                  <a:spcPct val="0"/>
                </a:spcBef>
                <a:spcAft>
                  <a:spcPct val="0"/>
                </a:spcAft>
              </a:pPr>
              <a:t>3</a:t>
            </a:fld>
            <a:endParaRPr 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DF165E9-0B2F-4768-8C20-EF7DEE11A811}" type="slidenum">
              <a:rPr lang="en-US" smtClean="0">
                <a:latin typeface="Arial" charset="0"/>
              </a:rPr>
              <a:pPr fontAlgn="base">
                <a:spcBef>
                  <a:spcPct val="0"/>
                </a:spcBef>
                <a:spcAft>
                  <a:spcPct val="0"/>
                </a:spcAft>
              </a:pPr>
              <a:t>4</a:t>
            </a:fld>
            <a:endParaRPr lang="en-US" smtClean="0">
              <a:latin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spcBef>
                <a:spcPct val="0"/>
              </a:spcBef>
            </a:pPr>
            <a:r>
              <a:rPr lang="en-US" sz="800" smtClean="0"/>
              <a:t>In Sessions 1 and 2, we discussed the data demand and use conceptual framework. As mentioned earlier, this framework depicts the cycle of data demand, collection, availability, and use inherent to monitoring and evaluation. The overarching principle of the framework is that </a:t>
            </a:r>
            <a:r>
              <a:rPr lang="en-US" sz="800" i="1" smtClean="0"/>
              <a:t>evidence-based decision-making</a:t>
            </a:r>
            <a:r>
              <a:rPr lang="en-US" sz="800" smtClean="0"/>
              <a:t> will promote the achievement of improved health outcomes. This slide presents the MEASURE Evaluation data demand and use conceptual framework as a cycle from demand to utilization (which directly affects demand); embedded in the cycle is the decision-making process.</a:t>
            </a:r>
          </a:p>
          <a:p>
            <a:pPr eaLnBrk="1" hangingPunct="1">
              <a:lnSpc>
                <a:spcPct val="80000"/>
              </a:lnSpc>
              <a:spcBef>
                <a:spcPct val="0"/>
              </a:spcBef>
            </a:pPr>
            <a:endParaRPr lang="en-US" sz="800" smtClean="0"/>
          </a:p>
          <a:p>
            <a:pPr eaLnBrk="1" hangingPunct="1">
              <a:lnSpc>
                <a:spcPct val="80000"/>
              </a:lnSpc>
              <a:spcBef>
                <a:spcPct val="0"/>
              </a:spcBef>
            </a:pPr>
            <a:r>
              <a:rPr lang="en-US" sz="800" smtClean="0"/>
              <a:t>In this session, we will focus on Availability, shown at the top of the diagram. Here data are transformed into a format that can be understood easily by the user and then are disseminated to the end user. It is important that the decision maker understands the information that is needed to inform the decision; the Information Use Map highlighted in this section will help align available information with decisions.</a:t>
            </a:r>
          </a:p>
          <a:p>
            <a:pPr eaLnBrk="1" hangingPunct="1">
              <a:lnSpc>
                <a:spcPct val="80000"/>
              </a:lnSpc>
              <a:spcBef>
                <a:spcPct val="0"/>
              </a:spcBef>
            </a:pPr>
            <a:endParaRPr lang="en-US" sz="800" smtClean="0"/>
          </a:p>
          <a:p>
            <a:pPr eaLnBrk="1" hangingPunct="1">
              <a:lnSpc>
                <a:spcPct val="80000"/>
              </a:lnSpc>
              <a:spcBef>
                <a:spcPct val="0"/>
              </a:spcBef>
            </a:pPr>
            <a:r>
              <a:rPr lang="en-US" sz="800" i="1" smtClean="0"/>
              <a:t>NOTE to facilitator</a:t>
            </a:r>
            <a:r>
              <a:rPr lang="en-US" sz="800" smtClean="0"/>
              <a:t>: As you discuss the cycle again, bring up the fact that barriers can interrupt the process at various points in this cycle. Emphasize the need to address barriers to data use.  This will be further discussed in the next session.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370BEA6-7638-4F3A-B111-7251B3F85BC3}" type="slidenum">
              <a:rPr lang="en-US" smtClean="0">
                <a:latin typeface="Arial" charset="0"/>
              </a:rPr>
              <a:pPr fontAlgn="base">
                <a:spcBef>
                  <a:spcPct val="0"/>
                </a:spcBef>
                <a:spcAft>
                  <a:spcPct val="0"/>
                </a:spcAft>
              </a:pPr>
              <a:t>5</a:t>
            </a:fld>
            <a:endParaRPr lang="en-US" smtClean="0">
              <a:latin typeface="Arial" charset="0"/>
            </a:endParaRPr>
          </a:p>
        </p:txBody>
      </p:sp>
      <p:sp>
        <p:nvSpPr>
          <p:cNvPr id="245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simple process of graphically charting information flow, using such formats as an Information Use Map, helps us better understand our role in the greater health information system—and the importance of collecting data in the first place. When people can see the value, they become more committed to consistent, sustainable, high-quality data collection and regular analysis of those data.</a:t>
            </a:r>
          </a:p>
          <a:p>
            <a:pPr lvl="2" eaLnBrk="1" hangingPunct="1">
              <a:spcBef>
                <a:spcPct val="0"/>
              </a:spcBef>
            </a:pPr>
            <a:endParaRPr lang="en-US" smtClean="0"/>
          </a:p>
          <a:p>
            <a:pPr eaLnBrk="1" hangingPunct="1">
              <a:spcBef>
                <a:spcPct val="0"/>
              </a:spcBef>
            </a:pPr>
            <a:r>
              <a:rPr lang="en-US" smtClean="0"/>
              <a:t>Charting the flow of data and information will allow us to identify opportunities for improving data collection and analysis, increase availability, and ensure data use. We can graphically represent the flow of data and information at any level. </a:t>
            </a:r>
          </a:p>
          <a:p>
            <a:pPr lvl="2" eaLnBrk="1" hangingPunct="1">
              <a:spcBef>
                <a:spcPct val="0"/>
              </a:spcBef>
            </a:pPr>
            <a:endParaRPr lang="en-US" smtClean="0"/>
          </a:p>
          <a:p>
            <a:pPr lvl="2" eaLnBrk="1" hangingPunct="1">
              <a:spcBef>
                <a:spcPct val="0"/>
              </a:spcBef>
            </a:pPr>
            <a:endParaRPr lang="en-US" smtClean="0"/>
          </a:p>
          <a:p>
            <a:pPr eaLnBrk="1" hangingPunct="1">
              <a:spcBef>
                <a:spcPct val="0"/>
              </a:spcBef>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0B11131-90C9-4B9E-9512-BAED7AEEDD72}" type="slidenum">
              <a:rPr lang="en-US" smtClean="0">
                <a:latin typeface="Arial" charset="0"/>
              </a:rPr>
              <a:pPr fontAlgn="base">
                <a:spcBef>
                  <a:spcPct val="0"/>
                </a:spcBef>
                <a:spcAft>
                  <a:spcPct val="0"/>
                </a:spcAft>
              </a:pPr>
              <a:t>6</a:t>
            </a:fld>
            <a:endParaRPr lang="en-US" smtClean="0">
              <a:latin typeface="Arial" charset="0"/>
            </a:endParaRPr>
          </a:p>
        </p:txBody>
      </p:sp>
      <p:sp>
        <p:nvSpPr>
          <p:cNvPr id="266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When discussing the importance of sharing information, it is helpful to look at information flow.</a:t>
            </a:r>
          </a:p>
          <a:p>
            <a:pPr eaLnBrk="1" hangingPunct="1">
              <a:spcBef>
                <a:spcPct val="0"/>
              </a:spcBef>
            </a:pPr>
            <a:endParaRPr lang="en-US" smtClean="0"/>
          </a:p>
          <a:p>
            <a:pPr eaLnBrk="1" hangingPunct="1">
              <a:spcBef>
                <a:spcPct val="0"/>
              </a:spcBef>
            </a:pPr>
            <a:r>
              <a:rPr lang="en-US" smtClean="0"/>
              <a:t>The flowchart on this slide shows how data can effectively flow from the service delivery level to the higher levels responsible for the supervision of programs (UP the information hierarchy – to the district and eventually national levels). You see in the box on the left that data are collected at the facility level for a specific program area. Then these data pass to higher levels (box on the right) for aggregation and use in reporting and, it is hoped, decision making.</a:t>
            </a:r>
          </a:p>
          <a:p>
            <a:pPr eaLnBrk="1" hangingPunct="1">
              <a:spcBef>
                <a:spcPct val="0"/>
              </a:spcBef>
            </a:pPr>
            <a:endParaRPr lang="en-US" smtClean="0"/>
          </a:p>
          <a:p>
            <a:pPr eaLnBrk="1" hangingPunct="1">
              <a:spcBef>
                <a:spcPct val="0"/>
              </a:spcBef>
            </a:pPr>
            <a:r>
              <a:rPr lang="en-US" smtClean="0"/>
              <a:t>Feedback (as represented  by the pink arrow) is an essential part of the information flow process. Reports produced by the higher levels should be shared with service delivery points and organizations to ensure that they are familiar with how other service providers are performing (DOWN the information hierarchy). In addition, the higher level can provide guidance and advice to facilities on an individual level based on the data they receive.</a:t>
            </a:r>
          </a:p>
          <a:p>
            <a:pPr eaLnBrk="1" hangingPunct="1">
              <a:spcBef>
                <a:spcPct val="0"/>
              </a:spcBef>
            </a:pPr>
            <a:endParaRPr lang="en-US" smtClean="0"/>
          </a:p>
          <a:p>
            <a:pPr eaLnBrk="1" hangingPunct="1">
              <a:spcBef>
                <a:spcPct val="0"/>
              </a:spcBef>
            </a:pPr>
            <a:r>
              <a:rPr lang="en-US" smtClean="0"/>
              <a:t>However, this is not always the case.</a:t>
            </a:r>
          </a:p>
          <a:p>
            <a:pPr eaLnBrk="1" hangingPunct="1">
              <a:spcBef>
                <a:spcPct val="0"/>
              </a:spcBef>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EBA00C7-87B9-47AE-ACC9-670C2333AD7A}" type="slidenum">
              <a:rPr lang="en-US" smtClean="0">
                <a:latin typeface="Arial" charset="0"/>
              </a:rPr>
              <a:pPr fontAlgn="base">
                <a:spcBef>
                  <a:spcPct val="0"/>
                </a:spcBef>
                <a:spcAft>
                  <a:spcPct val="0"/>
                </a:spcAft>
              </a:pPr>
              <a:t>7</a:t>
            </a:fld>
            <a:endParaRPr lang="en-US" smtClean="0">
              <a:latin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spcBef>
                <a:spcPct val="0"/>
              </a:spcBef>
            </a:pPr>
            <a:r>
              <a:rPr lang="en-US" sz="1000" smtClean="0"/>
              <a:t>Why is this not the case? Why do data and information often not flow as they should? The scenarios listed on this slide are typical:</a:t>
            </a:r>
            <a:endParaRPr lang="en-US" sz="1000" b="1" smtClean="0"/>
          </a:p>
          <a:p>
            <a:pPr eaLnBrk="1" hangingPunct="1">
              <a:lnSpc>
                <a:spcPct val="80000"/>
              </a:lnSpc>
              <a:spcBef>
                <a:spcPct val="0"/>
              </a:spcBef>
            </a:pPr>
            <a:endParaRPr lang="en-US" sz="1000" b="1" smtClean="0"/>
          </a:p>
          <a:p>
            <a:pPr eaLnBrk="1" hangingPunct="1">
              <a:lnSpc>
                <a:spcPct val="80000"/>
              </a:lnSpc>
              <a:spcBef>
                <a:spcPct val="0"/>
              </a:spcBef>
            </a:pPr>
            <a:r>
              <a:rPr lang="en-US" sz="1000" b="1" smtClean="0"/>
              <a:t>Local data are not being used locally. </a:t>
            </a:r>
            <a:r>
              <a:rPr lang="en-US" sz="1000" smtClean="0"/>
              <a:t>Often, data are tallied and reported up the levels, but rarely are analyzed and used to support mid-course corrections at the level at which they were generated. In many situations, data could be used to investigate trends over time, compare different areas, set priorities and goals for future years, compare progress against defined goals, and advocate for funding or policies.</a:t>
            </a:r>
            <a:endParaRPr lang="en-US" sz="1000" b="1" smtClean="0"/>
          </a:p>
          <a:p>
            <a:pPr eaLnBrk="1" hangingPunct="1">
              <a:lnSpc>
                <a:spcPct val="80000"/>
              </a:lnSpc>
              <a:spcBef>
                <a:spcPct val="0"/>
              </a:spcBef>
            </a:pPr>
            <a:endParaRPr lang="en-US" sz="900" b="1" smtClean="0"/>
          </a:p>
          <a:p>
            <a:pPr eaLnBrk="1" hangingPunct="1">
              <a:lnSpc>
                <a:spcPct val="80000"/>
              </a:lnSpc>
              <a:spcBef>
                <a:spcPct val="0"/>
              </a:spcBef>
            </a:pPr>
            <a:r>
              <a:rPr lang="en-US" sz="1000" b="1" smtClean="0"/>
              <a:t>Higher-level information does not return back to the local level. </a:t>
            </a:r>
            <a:r>
              <a:rPr lang="en-US" sz="1000" smtClean="0"/>
              <a:t>Consider the example of a family planning clinic at which data reveal a declining trend in use of oral contraception. The providers knew that women complained about the side effects, but they did not know how much the overall contraception rates were being affected. The district and regional officers knew contraception rates were declining but did not know why. There was a need to bring these information sources and stakeholders together.</a:t>
            </a:r>
            <a:endParaRPr lang="en-US" sz="1000" b="1" smtClean="0"/>
          </a:p>
          <a:p>
            <a:pPr eaLnBrk="1" hangingPunct="1">
              <a:lnSpc>
                <a:spcPct val="80000"/>
              </a:lnSpc>
              <a:spcBef>
                <a:spcPct val="0"/>
              </a:spcBef>
            </a:pPr>
            <a:endParaRPr lang="en-US" sz="900" b="1" smtClean="0"/>
          </a:p>
          <a:p>
            <a:pPr eaLnBrk="1" hangingPunct="1">
              <a:lnSpc>
                <a:spcPct val="80000"/>
              </a:lnSpc>
              <a:spcBef>
                <a:spcPct val="0"/>
              </a:spcBef>
            </a:pPr>
            <a:r>
              <a:rPr lang="en-US" sz="1000" b="1" smtClean="0"/>
              <a:t>Local data are not assessed in broad context. </a:t>
            </a:r>
            <a:r>
              <a:rPr lang="en-US" sz="1000" smtClean="0"/>
              <a:t>For example, suppose 10 percent of the population in the region is expected to receive a service, and one district is only reaching 2 percent. Obviously, there is a large service coverage gap in this district—but the facilities and the district office would not necessarily know it because they may not be aware of how their service delivery rates compare to regional objectives.</a:t>
            </a:r>
          </a:p>
          <a:p>
            <a:pPr eaLnBrk="1" hangingPunct="1">
              <a:lnSpc>
                <a:spcPct val="80000"/>
              </a:lnSpc>
              <a:spcBef>
                <a:spcPct val="0"/>
              </a:spcBef>
            </a:pPr>
            <a:endParaRPr lang="en-US" sz="900" smtClean="0"/>
          </a:p>
          <a:p>
            <a:pPr eaLnBrk="1" hangingPunct="1">
              <a:lnSpc>
                <a:spcPct val="80000"/>
              </a:lnSpc>
              <a:spcBef>
                <a:spcPct val="0"/>
              </a:spcBef>
            </a:pPr>
            <a:r>
              <a:rPr lang="en-US" sz="1000" smtClean="0"/>
              <a:t>There is </a:t>
            </a:r>
            <a:r>
              <a:rPr lang="en-US" sz="1000" b="1" smtClean="0"/>
              <a:t>little incentive to produce high-quality data</a:t>
            </a:r>
            <a:r>
              <a:rPr lang="en-US" sz="1000" smtClean="0"/>
              <a:t>. People involved in local-level data collection efforts often do not see the purpose in collecting the data. They have a difficult time appreciating their role in the larger context of the health information chain and, as a result, spend less energy in collecting the data and paying attention to detail.</a:t>
            </a:r>
          </a:p>
          <a:p>
            <a:pPr eaLnBrk="1" hangingPunct="1">
              <a:lnSpc>
                <a:spcPct val="80000"/>
              </a:lnSpc>
              <a:spcBef>
                <a:spcPct val="0"/>
              </a:spcBef>
            </a:pPr>
            <a:endParaRPr lang="en-US" sz="900" smtClean="0"/>
          </a:p>
          <a:p>
            <a:pPr eaLnBrk="1" hangingPunct="1">
              <a:lnSpc>
                <a:spcPct val="80000"/>
              </a:lnSpc>
              <a:spcBef>
                <a:spcPct val="0"/>
              </a:spcBef>
            </a:pPr>
            <a:r>
              <a:rPr lang="en-US" sz="1000" smtClean="0"/>
              <a:t>Since there is such a large amount of money and effort being devoted to collecting data and reporting in health information systems, it only makes sense to maximize the impact of those data for real-world benefit. This is where the Information Use Map is so valuable.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87A12D0-3894-40B8-81C2-C179638E70D7}" type="slidenum">
              <a:rPr lang="en-US" smtClean="0">
                <a:latin typeface="Arial" charset="0"/>
              </a:rPr>
              <a:pPr fontAlgn="base">
                <a:spcBef>
                  <a:spcPct val="0"/>
                </a:spcBef>
                <a:spcAft>
                  <a:spcPct val="0"/>
                </a:spcAft>
              </a:pPr>
              <a:t>8</a:t>
            </a:fld>
            <a:endParaRPr lang="en-US" smtClean="0">
              <a:latin typeface="Arial" charset="0"/>
            </a:endParaRPr>
          </a:p>
        </p:txBody>
      </p:sp>
      <p:sp>
        <p:nvSpPr>
          <p:cNvPr id="307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72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Let’s look at an example of how mapping information flow in Dominica improved data flow and ultimately their use.</a:t>
            </a:r>
          </a:p>
          <a:p>
            <a:pPr eaLnBrk="1" hangingPunct="1">
              <a:spcBef>
                <a:spcPct val="0"/>
              </a:spcBef>
            </a:pPr>
            <a:endParaRPr lang="en-US" smtClean="0"/>
          </a:p>
          <a:p>
            <a:pPr eaLnBrk="1" hangingPunct="1">
              <a:spcBef>
                <a:spcPct val="0"/>
              </a:spcBef>
            </a:pPr>
            <a:r>
              <a:rPr lang="en-US" smtClean="0"/>
              <a:t>In Dominica, local health centers and hospitals sent information to their superiors about the number of people they tested for HIV/AIDS, while labs sent test results. A statistician in the Health Information Unit aggregated the data and sent a quarterly report to the Ministry of Health, which in turn sent a quarterly report to the Caribbean Epidemiology Center (CAREC) and an annual report to the Prime Minister.</a:t>
            </a:r>
          </a:p>
          <a:p>
            <a:pPr lvl="2" eaLnBrk="1" hangingPunct="1">
              <a:spcBef>
                <a:spcPct val="0"/>
              </a:spcBef>
            </a:pPr>
            <a:endParaRPr lang="en-US" smtClean="0"/>
          </a:p>
          <a:p>
            <a:pPr eaLnBrk="1" hangingPunct="1">
              <a:spcBef>
                <a:spcPct val="0"/>
              </a:spcBef>
            </a:pPr>
            <a:r>
              <a:rPr lang="en-US" smtClean="0"/>
              <a:t>The trouble was that local facilities never got these reports. They didn’t know how they compared to other facilities or national trends and goals. Were they on track with their programs or not?</a:t>
            </a:r>
          </a:p>
          <a:p>
            <a:pPr eaLnBrk="1" hangingPunct="1">
              <a:spcBef>
                <a:spcPct val="0"/>
              </a:spcBef>
            </a:pPr>
            <a:endParaRPr lang="en-US" smtClean="0"/>
          </a:p>
          <a:p>
            <a:pPr eaLnBrk="1" hangingPunct="1">
              <a:spcBef>
                <a:spcPct val="0"/>
              </a:spcBef>
            </a:pPr>
            <a:r>
              <a:rPr lang="en-US" smtClean="0"/>
              <a:t>These information gaps quickly became apparent when data collection, analysis, and use processes were visualized in an Information Use Map. Data were being reported but not used. Reports did not get back to the providers of source data. The mapping exercise identified ways the Health Information Unit could share its insights down the line, which would lead to mid-course improvements in pre-test counseling and greater acceptance of HIV/AIDS testing.</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Let’s take a moment to discuss how information flows through your organizations.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i="1" dirty="0" smtClean="0"/>
              <a:t>NOTE to facilitator</a:t>
            </a:r>
            <a:r>
              <a:rPr lang="en-US" dirty="0" smtClean="0"/>
              <a:t>: Encourage participants to contribute to the question in plenary. Record the participant responses on a flip chart.  </a:t>
            </a:r>
          </a:p>
          <a:p>
            <a:pPr marL="240073" indent="-232123" eaLnBrk="1" fontAlgn="auto" hangingPunct="1">
              <a:lnSpc>
                <a:spcPct val="90000"/>
              </a:lnSpc>
              <a:spcBef>
                <a:spcPts val="0"/>
              </a:spcBef>
              <a:spcAft>
                <a:spcPts val="0"/>
              </a:spcAft>
              <a:defRPr/>
            </a:pPr>
            <a:endParaRPr lang="en-US" dirty="0" smtClean="0"/>
          </a:p>
          <a:p>
            <a:pPr marL="697958" lvl="1" indent="-232123" eaLnBrk="1" fontAlgn="auto" hangingPunct="1">
              <a:lnSpc>
                <a:spcPct val="90000"/>
              </a:lnSpc>
              <a:spcBef>
                <a:spcPts val="0"/>
              </a:spcBef>
              <a:spcAft>
                <a:spcPts val="0"/>
              </a:spcAft>
              <a:defRPr/>
            </a:pPr>
            <a:endParaRPr lang="en-US" dirty="0" smtClean="0"/>
          </a:p>
          <a:p>
            <a:pPr eaLnBrk="1" fontAlgn="auto" hangingPunct="1">
              <a:spcBef>
                <a:spcPts val="0"/>
              </a:spcBef>
              <a:spcAft>
                <a:spcPts val="0"/>
              </a:spcAft>
              <a:defRPr/>
            </a:pPr>
            <a:endParaRPr lang="en-US" dirty="0"/>
          </a:p>
        </p:txBody>
      </p:sp>
      <p:sp>
        <p:nvSpPr>
          <p:cNvPr id="327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C6CB1F9-EC26-40CC-859F-791D24A538F4}" type="slidenum">
              <a:rPr lang="en-US" smtClean="0">
                <a:latin typeface="Arial" charset="0"/>
              </a:rPr>
              <a:pPr fontAlgn="base">
                <a:spcBef>
                  <a:spcPct val="0"/>
                </a:spcBef>
                <a:spcAft>
                  <a:spcPct val="0"/>
                </a:spcAft>
              </a:pPr>
              <a:t>9</a:t>
            </a:fld>
            <a:endParaRPr lang="en-US"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0C06600-F6DD-4907-9C56-9AAD2888BC62}" type="slidenum">
              <a:rPr lang="en-US" smtClean="0">
                <a:latin typeface="Arial" charset="0"/>
              </a:rPr>
              <a:pPr fontAlgn="base">
                <a:spcBef>
                  <a:spcPct val="0"/>
                </a:spcBef>
                <a:spcAft>
                  <a:spcPct val="0"/>
                </a:spcAft>
              </a:pPr>
              <a:t>10</a:t>
            </a:fld>
            <a:endParaRPr lang="en-US" smtClean="0">
              <a:latin typeface="Arial" charset="0"/>
            </a:endParaRPr>
          </a:p>
        </p:txBody>
      </p:sp>
      <p:sp>
        <p:nvSpPr>
          <p:cNvPr id="348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481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Now that you have had some experience in discussing how information flows in your work settings, let’s review the Information Use Map tool—this can be used to map information flow formally and ultimately link available data with decisions that need to be made.</a:t>
            </a:r>
          </a:p>
          <a:p>
            <a:pPr eaLnBrk="1" hangingPunct="1">
              <a:spcBef>
                <a:spcPct val="0"/>
              </a:spcBef>
            </a:pPr>
            <a:endParaRPr lang="en-US" smtClean="0"/>
          </a:p>
          <a:p>
            <a:pPr eaLnBrk="1" hangingPunct="1">
              <a:spcBef>
                <a:spcPct val="0"/>
              </a:spcBef>
            </a:pP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9574576-7DE0-4575-949D-BD074A3F794A}" type="slidenum">
              <a:rPr lang="en-US" smtClean="0">
                <a:latin typeface="Arial" charset="0"/>
              </a:rPr>
              <a:pPr fontAlgn="base">
                <a:spcBef>
                  <a:spcPct val="0"/>
                </a:spcBef>
                <a:spcAft>
                  <a:spcPct val="0"/>
                </a:spcAft>
              </a:pPr>
              <a:t>11</a:t>
            </a:fld>
            <a:endParaRPr lang="en-US" smtClean="0">
              <a:latin typeface="Arial" charset="0"/>
            </a:endParaRPr>
          </a:p>
        </p:txBody>
      </p:sp>
      <p:sp>
        <p:nvSpPr>
          <p:cNvPr id="368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686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z="1000" smtClean="0"/>
              <a:t>The Information Use Map is a flowchart framework that allows the user to:</a:t>
            </a:r>
          </a:p>
          <a:p>
            <a:pPr eaLnBrk="1" hangingPunct="1">
              <a:spcBef>
                <a:spcPct val="0"/>
              </a:spcBef>
            </a:pPr>
            <a:endParaRPr lang="en-US" sz="1000" smtClean="0"/>
          </a:p>
          <a:p>
            <a:pPr lvl="1" eaLnBrk="1" hangingPunct="1">
              <a:spcBef>
                <a:spcPct val="0"/>
              </a:spcBef>
              <a:buFontTx/>
              <a:buChar char="•"/>
            </a:pPr>
            <a:r>
              <a:rPr lang="en-US" sz="1000" smtClean="0"/>
              <a:t> Create a schematic representation of the existing state of a health information system or subsystem.</a:t>
            </a:r>
          </a:p>
          <a:p>
            <a:pPr lvl="1" eaLnBrk="1" hangingPunct="1">
              <a:spcBef>
                <a:spcPct val="0"/>
              </a:spcBef>
              <a:buFontTx/>
              <a:buChar char="•"/>
            </a:pPr>
            <a:r>
              <a:rPr lang="en-US" sz="1000" smtClean="0"/>
              <a:t> Through this visual representation, quickly identify gaps and deficiencies in that information flow.</a:t>
            </a:r>
          </a:p>
          <a:p>
            <a:pPr lvl="1" eaLnBrk="1" hangingPunct="1">
              <a:spcBef>
                <a:spcPct val="0"/>
              </a:spcBef>
              <a:buFontTx/>
              <a:buChar char="•"/>
            </a:pPr>
            <a:r>
              <a:rPr lang="en-US" sz="1000" smtClean="0"/>
              <a:t> Identify opportunities for new feedback mechanisms to share high-level analysis and reports with lower levels of the information hierarchy.</a:t>
            </a:r>
          </a:p>
          <a:p>
            <a:pPr lvl="1" eaLnBrk="1" hangingPunct="1">
              <a:spcBef>
                <a:spcPct val="0"/>
              </a:spcBef>
              <a:buFontTx/>
              <a:buChar char="•"/>
            </a:pPr>
            <a:r>
              <a:rPr lang="en-US" sz="1000" smtClean="0"/>
              <a:t> Identify points in the process at which additional analysis and use of data could lead to improved programs.</a:t>
            </a:r>
          </a:p>
          <a:p>
            <a:pPr lvl="1" eaLnBrk="1" hangingPunct="1">
              <a:spcBef>
                <a:spcPct val="0"/>
              </a:spcBef>
              <a:buFontTx/>
              <a:buChar char="•"/>
            </a:pPr>
            <a:r>
              <a:rPr lang="en-US" sz="1000" smtClean="0"/>
              <a:t> Prioritize recommendations and formulate an action plan to implement them.</a:t>
            </a:r>
          </a:p>
          <a:p>
            <a:pPr lvl="2" eaLnBrk="1" hangingPunct="1">
              <a:spcBef>
                <a:spcPct val="0"/>
              </a:spcBef>
            </a:pPr>
            <a:endParaRPr lang="en-US" sz="1000" smtClean="0"/>
          </a:p>
          <a:p>
            <a:pPr eaLnBrk="1" hangingPunct="1">
              <a:spcBef>
                <a:spcPct val="0"/>
              </a:spcBef>
            </a:pPr>
            <a:r>
              <a:rPr lang="en-US" sz="1000" smtClean="0"/>
              <a:t>The Information Use Map can be developed and applied at the international, regional, national, or local levels. The map can be an ongoing guideline to assess progress toward the “expected” future vision of the map. The Information Use Map can also become a standard part of an M&amp;E system—revisited and revised at regular intervals, or whenever a new survey or special study is being designed.</a:t>
            </a:r>
          </a:p>
          <a:p>
            <a:pPr eaLnBrk="1" hangingPunct="1">
              <a:spcBef>
                <a:spcPct val="0"/>
              </a:spcBef>
            </a:pPr>
            <a:endParaRPr lang="en-US" sz="1000" smtClean="0"/>
          </a:p>
          <a:p>
            <a:pPr eaLnBrk="1" hangingPunct="1">
              <a:spcBef>
                <a:spcPct val="0"/>
              </a:spcBef>
            </a:pPr>
            <a:endParaRPr lang="en-US" sz="10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We are going to move on to a small group activity. Before we do, let’s review the key messages of this session.</a:t>
            </a:r>
          </a:p>
          <a:p>
            <a:pPr eaLnBrk="1" hangingPunct="1">
              <a:spcBef>
                <a:spcPct val="0"/>
              </a:spcBef>
            </a:pPr>
            <a:endParaRPr lang="en-US" smtClean="0"/>
          </a:p>
          <a:p>
            <a:pPr eaLnBrk="1" hangingPunct="1">
              <a:spcBef>
                <a:spcPct val="0"/>
              </a:spcBef>
            </a:pPr>
            <a:r>
              <a:rPr lang="en-US" i="1" smtClean="0"/>
              <a:t>NOTE to facilitator</a:t>
            </a:r>
            <a:r>
              <a:rPr lang="en-US" smtClean="0"/>
              <a:t>: Read slide and solicit questions on the material covered. </a:t>
            </a:r>
          </a:p>
          <a:p>
            <a:pPr eaLnBrk="1" hangingPunct="1">
              <a:spcBef>
                <a:spcPct val="0"/>
              </a:spcBef>
            </a:pPr>
            <a:endParaRPr lang="en-US" smtClean="0"/>
          </a:p>
        </p:txBody>
      </p:sp>
      <p:sp>
        <p:nvSpPr>
          <p:cNvPr id="450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4D9E072-9D4E-4022-A558-77BDC9992477}" type="slidenum">
              <a:rPr lang="en-US" smtClean="0">
                <a:latin typeface="Arial" charset="0"/>
              </a:rPr>
              <a:pPr fontAlgn="base">
                <a:spcBef>
                  <a:spcPct val="0"/>
                </a:spcBef>
                <a:spcAft>
                  <a:spcPct val="0"/>
                </a:spcAft>
              </a:pPr>
              <a:t>14</a:t>
            </a:fld>
            <a:endParaRPr lang="en-US"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Convene groups. Read slide. Hand out copies of the Information Use Map. Each group should spend approximately 30 minutes mapping how information flows. Remind the groups that after 20 minutes of group work, they have 10 more minutes to finish Part 1.</a:t>
            </a:r>
          </a:p>
          <a:p>
            <a:pPr eaLnBrk="1" hangingPunct="1">
              <a:spcBef>
                <a:spcPct val="0"/>
              </a:spcBef>
            </a:pPr>
            <a:endParaRPr lang="en-US" smtClean="0"/>
          </a:p>
          <a:p>
            <a:pPr eaLnBrk="1" hangingPunct="1">
              <a:spcBef>
                <a:spcPct val="0"/>
              </a:spcBef>
            </a:pPr>
            <a:r>
              <a:rPr lang="en-US" smtClean="0"/>
              <a:t>Also note that after lunch they will continue to work with these maps.</a:t>
            </a:r>
          </a:p>
          <a:p>
            <a:pPr eaLnBrk="1" hangingPunct="1">
              <a:spcBef>
                <a:spcPct val="0"/>
              </a:spcBef>
            </a:pPr>
            <a:endParaRPr lang="en-US" smtClean="0"/>
          </a:p>
        </p:txBody>
      </p:sp>
      <p:sp>
        <p:nvSpPr>
          <p:cNvPr id="471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A6E84FC-4DD3-48AC-A941-C86F9AA7B83D}" type="slidenum">
              <a:rPr lang="en-US" smtClean="0">
                <a:latin typeface="Arial" charset="0"/>
              </a:rPr>
              <a:pPr fontAlgn="base">
                <a:spcBef>
                  <a:spcPct val="0"/>
                </a:spcBef>
                <a:spcAft>
                  <a:spcPct val="0"/>
                </a:spcAft>
              </a:pPr>
              <a:t>15</a:t>
            </a:fld>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Read slide.</a:t>
            </a:r>
          </a:p>
          <a:p>
            <a:pPr eaLnBrk="1" hangingPunct="1">
              <a:spcBef>
                <a:spcPct val="0"/>
              </a:spcBef>
            </a:pPr>
            <a:endParaRPr lang="en-US" smtClean="0"/>
          </a:p>
          <a:p>
            <a:pPr eaLnBrk="1" hangingPunct="1">
              <a:spcBef>
                <a:spcPct val="0"/>
              </a:spcBef>
            </a:pPr>
            <a:r>
              <a:rPr lang="en-US" smtClean="0"/>
              <a:t>After lunch, they should return to the groups to work on this part of the activity.</a:t>
            </a:r>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EE7FE5B-4BF7-4EEE-BF8C-773E01909F55}" type="slidenum">
              <a:rPr lang="en-US" smtClean="0">
                <a:latin typeface="Arial" charset="0"/>
              </a:rPr>
              <a:pPr fontAlgn="base">
                <a:spcBef>
                  <a:spcPct val="0"/>
                </a:spcBef>
                <a:spcAft>
                  <a:spcPct val="0"/>
                </a:spcAft>
              </a:pPr>
              <a:t>16</a:t>
            </a:fld>
            <a:endParaRPr lang="en-US"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Read slide.</a:t>
            </a:r>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89904E0-DBB9-4E0A-915B-14D4CFC074CE}" type="slidenum">
              <a:rPr lang="en-US" smtClean="0">
                <a:latin typeface="Arial" charset="0"/>
              </a:rPr>
              <a:pPr fontAlgn="base">
                <a:spcBef>
                  <a:spcPct val="0"/>
                </a:spcBef>
                <a:spcAft>
                  <a:spcPct val="0"/>
                </a:spcAft>
              </a:pPr>
              <a:t>17</a:t>
            </a:fld>
            <a:endParaRPr lang="en-US"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To report back on this exercise, we will use a ‘round robin’ approach. Instruct one group member to remain at the table to present his or her group’s map to visiting tables. Each table (minus the presenter who remains behind) moves to the right to visit the table next to them. Table representatives spend 10 minutes describing to their visitors how his or her group improved its information flow and how this would facilitate data use. After 10 minutes, the table group moves one more table to the right and visits a new table. Again, that table representative spends 10 minutes describing to the visitors how his or her group improved its information flow and how this would facilitate data use. All table groups return to their own tables to consider and discuss how what they learned from their neighbors could be applied to their settings to improve information flow and data use. Remind the groups that they have 15-20 minutes to improve their maps after they have visited with their neighbors. </a:t>
            </a:r>
          </a:p>
        </p:txBody>
      </p:sp>
      <p:sp>
        <p:nvSpPr>
          <p:cNvPr id="532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8375534-96DA-44D6-82FB-79B99470A385}" type="slidenum">
              <a:rPr lang="en-US" smtClean="0">
                <a:latin typeface="Arial" charset="0"/>
              </a:rPr>
              <a:pPr fontAlgn="base">
                <a:spcBef>
                  <a:spcPct val="0"/>
                </a:spcBef>
                <a:spcAft>
                  <a:spcPct val="0"/>
                </a:spcAft>
              </a:pPr>
              <a:t>18</a:t>
            </a:fld>
            <a:endParaRPr 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D6DAD55-382D-4821-B53A-C46208C4DDE4}"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3CE46256-9675-45F8-9CF9-78C0E99EC01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083A9481-66EC-4CA1-B93C-BCF2DC5E0720}"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42C93963-4E53-4095-A39E-ACC4A5272C00}"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F72F97F3-8BB5-4E62-95E5-193530348CBB}"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C28E8679-1BC8-4983-8C9F-CC3473F3F5F2}"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C0D7122-8D9A-4F4D-8A31-D37A76540F35}"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C7FF5294-CA47-418B-AECF-9E86BB0061FE}"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D477B318-2B1C-4D99-9E70-61605C954DE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6F82C88-A525-4242-BB01-17BC30A6836F}"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D6712192-7D49-43EF-91C8-0E55DAC22269}"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 y="301625"/>
            <a:ext cx="8839200" cy="2184400"/>
          </a:xfrm>
        </p:spPr>
        <p:txBody>
          <a:bodyPr>
            <a:normAutofit fontScale="90000"/>
          </a:bodyPr>
          <a:lstStyle/>
          <a:p>
            <a:pPr>
              <a:defRPr/>
            </a:pPr>
            <a:r>
              <a:rPr lang="uk-UA" sz="6000" dirty="0" smtClean="0">
                <a:effectLst>
                  <a:outerShdw blurRad="38100" dist="38100" dir="2700000" algn="tl">
                    <a:srgbClr val="000000"/>
                  </a:outerShdw>
                </a:effectLst>
              </a:rPr>
              <a:t>Понятие потоков </a:t>
            </a:r>
            <a:r>
              <a:rPr lang="ru-RU" sz="6000" dirty="0" smtClean="0">
                <a:effectLst>
                  <a:outerShdw blurRad="38100" dist="38100" dir="2700000" algn="tl">
                    <a:srgbClr val="000000"/>
                  </a:outerShdw>
                </a:effectLst>
              </a:rPr>
              <a:t>данных </a:t>
            </a:r>
            <a:br>
              <a:rPr lang="ru-RU" sz="6000" dirty="0" smtClean="0">
                <a:effectLst>
                  <a:outerShdw blurRad="38100" dist="38100" dir="2700000" algn="tl">
                    <a:srgbClr val="000000"/>
                  </a:outerShdw>
                </a:effectLst>
              </a:rPr>
            </a:br>
            <a:r>
              <a:rPr lang="ru-RU" sz="6000" dirty="0" smtClean="0">
                <a:effectLst>
                  <a:outerShdw blurRad="38100" dist="38100" dir="2700000" algn="tl">
                    <a:srgbClr val="000000"/>
                  </a:outerShdw>
                </a:effectLst>
              </a:rPr>
              <a:t>и информации</a:t>
            </a:r>
            <a:endParaRPr lang="ru-RU" sz="6000" dirty="0">
              <a:effectLst>
                <a:outerShdw blurRad="38100" dist="38100" dir="2700000" algn="tl">
                  <a:srgbClr val="000000"/>
                </a:outerShdw>
              </a:effectLst>
            </a:endParaRP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8887885D-52D4-44A4-A622-535592086AF3}" type="slidenum">
              <a:rPr lang="en-US"/>
              <a:pPr>
                <a:defRPr/>
              </a:pPr>
              <a:t>1</a:t>
            </a:fld>
            <a:endParaRPr lang="en-US"/>
          </a:p>
        </p:txBody>
      </p:sp>
      <p:sp>
        <p:nvSpPr>
          <p:cNvPr id="15362"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b="1" i="1">
                <a:cs typeface="Arial" charset="0"/>
              </a:rPr>
              <a:t>Занятие</a:t>
            </a:r>
            <a:r>
              <a:rPr lang="en-US" b="1" i="1">
                <a:cs typeface="Arial" charset="0"/>
              </a:rPr>
              <a:t> C</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467544" y="260648"/>
            <a:ext cx="8229600" cy="1143000"/>
          </a:xfrm>
        </p:spPr>
        <p:txBody>
          <a:bodyPr/>
          <a:lstStyle/>
          <a:p>
            <a:pPr algn="ctr" eaLnBrk="1" hangingPunct="1"/>
            <a:r>
              <a:rPr lang="ru-RU" dirty="0" smtClean="0"/>
              <a:t>Цели занятия</a:t>
            </a:r>
            <a:endParaRPr lang="en-US" dirty="0" smtClean="0"/>
          </a:p>
        </p:txBody>
      </p:sp>
      <p:sp>
        <p:nvSpPr>
          <p:cNvPr id="17410" name="Rectangle 3"/>
          <p:cNvSpPr>
            <a:spLocks noGrp="1" noChangeArrowheads="1"/>
          </p:cNvSpPr>
          <p:nvPr>
            <p:ph idx="1"/>
          </p:nvPr>
        </p:nvSpPr>
        <p:spPr>
          <a:xfrm>
            <a:off x="611560" y="1340768"/>
            <a:ext cx="8129588" cy="5124450"/>
          </a:xfrm>
        </p:spPr>
        <p:txBody>
          <a:bodyPr/>
          <a:lstStyle/>
          <a:p>
            <a:pPr eaLnBrk="1" hangingPunct="1">
              <a:lnSpc>
                <a:spcPct val="120000"/>
              </a:lnSpc>
            </a:pPr>
            <a:r>
              <a:rPr lang="ru-RU" sz="2800" dirty="0" smtClean="0"/>
              <a:t>Определить возможности улучшения производства и использования данных</a:t>
            </a:r>
            <a:endParaRPr lang="en-US" sz="2800" dirty="0" smtClean="0"/>
          </a:p>
          <a:p>
            <a:pPr eaLnBrk="1" hangingPunct="1">
              <a:lnSpc>
                <a:spcPct val="120000"/>
              </a:lnSpc>
            </a:pPr>
            <a:r>
              <a:rPr lang="ru-RU" sz="2800" dirty="0" smtClean="0"/>
              <a:t>Определить возможности использования механизмов обратной связи</a:t>
            </a:r>
            <a:endParaRPr lang="en-US" sz="2800" dirty="0" smtClean="0"/>
          </a:p>
          <a:p>
            <a:pPr eaLnBrk="1" hangingPunct="1">
              <a:lnSpc>
                <a:spcPct val="120000"/>
              </a:lnSpc>
            </a:pPr>
            <a:r>
              <a:rPr lang="ru-RU" sz="2800" dirty="0" smtClean="0"/>
              <a:t>Определить точки, где анализ и данные могут помочь в принятии программных решений </a:t>
            </a:r>
            <a:endParaRPr lang="en-US" sz="2800" dirty="0" smtClean="0"/>
          </a:p>
        </p:txBody>
      </p:sp>
      <p:sp>
        <p:nvSpPr>
          <p:cNvPr id="17411" name="Slide Number Placeholder 4"/>
          <p:cNvSpPr>
            <a:spLocks noGrp="1"/>
          </p:cNvSpPr>
          <p:nvPr>
            <p:ph type="sldNum" sz="quarter" idx="10"/>
          </p:nvPr>
        </p:nvSpPr>
        <p:spPr bwMode="auto">
          <a:xfrm>
            <a:off x="0" y="6096000"/>
            <a:ext cx="4191000" cy="476250"/>
          </a:xfrm>
          <a:noFill/>
          <a:ln>
            <a:miter lim="800000"/>
            <a:headEnd/>
            <a:tailEnd/>
          </a:ln>
        </p:spPr>
        <p:txBody>
          <a:bodyPr wrap="square" numCol="1" anchorCtr="0" compatLnSpc="1">
            <a:prstTxWarp prst="textNoShape">
              <a:avLst/>
            </a:prstTxWarp>
          </a:bodyPr>
          <a:lstStyle/>
          <a:p>
            <a:pPr algn="l" fontAlgn="base">
              <a:spcBef>
                <a:spcPct val="0"/>
              </a:spcBef>
              <a:spcAft>
                <a:spcPct val="0"/>
              </a:spcAft>
            </a:pPr>
            <a:fld id="{D2FF4EBF-E51C-4EBB-BB24-2A16C662E2DE}" type="slidenum">
              <a:rPr lang="en-US" smtClean="0">
                <a:solidFill>
                  <a:srgbClr val="969696"/>
                </a:solidFill>
                <a:latin typeface="Arial" charset="0"/>
              </a:rPr>
              <a:pPr algn="l" fontAlgn="base">
                <a:spcBef>
                  <a:spcPct val="0"/>
                </a:spcBef>
                <a:spcAft>
                  <a:spcPct val="0"/>
                </a:spcAft>
              </a:pPr>
              <a:t>2</a:t>
            </a:fld>
            <a:endParaRPr lang="en-US" smtClean="0">
              <a:solidFill>
                <a:srgbClr val="969696"/>
              </a:solidFill>
              <a:latin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algn="ctr" eaLnBrk="1" hangingPunct="1"/>
            <a:r>
              <a:rPr lang="ru-RU" smtClean="0"/>
              <a:t>Обзор занятия</a:t>
            </a:r>
            <a:endParaRPr lang="en-US" smtClean="0"/>
          </a:p>
        </p:txBody>
      </p:sp>
      <p:sp>
        <p:nvSpPr>
          <p:cNvPr id="19458" name="Rectangle 3"/>
          <p:cNvSpPr>
            <a:spLocks noGrp="1" noChangeArrowheads="1"/>
          </p:cNvSpPr>
          <p:nvPr>
            <p:ph idx="1"/>
          </p:nvPr>
        </p:nvSpPr>
        <p:spPr>
          <a:xfrm>
            <a:off x="685800" y="2057400"/>
            <a:ext cx="7994650" cy="3962400"/>
          </a:xfrm>
        </p:spPr>
        <p:txBody>
          <a:bodyPr/>
          <a:lstStyle/>
          <a:p>
            <a:pPr eaLnBrk="1" hangingPunct="1"/>
            <a:r>
              <a:rPr lang="ru-RU" sz="2800" smtClean="0"/>
              <a:t>Порядок передачи информации</a:t>
            </a:r>
            <a:endParaRPr lang="en-US" sz="2800" smtClean="0"/>
          </a:p>
          <a:p>
            <a:pPr eaLnBrk="1" hangingPunct="1"/>
            <a:r>
              <a:rPr lang="ru-RU" sz="2800" smtClean="0"/>
              <a:t>Карта использования информации</a:t>
            </a:r>
            <a:endParaRPr lang="en-US" sz="2800" smtClean="0"/>
          </a:p>
          <a:p>
            <a:pPr eaLnBrk="1" hangingPunct="1"/>
            <a:r>
              <a:rPr lang="ru-RU" sz="2800" smtClean="0"/>
              <a:t>Пособие по расширению использования информации</a:t>
            </a:r>
            <a:endParaRPr lang="en-US" sz="2800" smtClean="0"/>
          </a:p>
          <a:p>
            <a:pPr eaLnBrk="1" hangingPunct="1"/>
            <a:r>
              <a:rPr lang="ru-RU" sz="2800" smtClean="0"/>
              <a:t>Работа в малых группах</a:t>
            </a:r>
            <a:r>
              <a:rPr lang="en-US" sz="2800" smtClean="0"/>
              <a:t> 4: </a:t>
            </a:r>
            <a:r>
              <a:rPr lang="ru-RU" sz="2800" smtClean="0"/>
              <a:t>составление карты (схемы) передачи информации</a:t>
            </a:r>
            <a:endParaRPr lang="en-US" sz="2800" smtClean="0"/>
          </a:p>
        </p:txBody>
      </p:sp>
      <p:sp>
        <p:nvSpPr>
          <p:cNvPr id="19459" name="Slide Number Placeholder 4"/>
          <p:cNvSpPr>
            <a:spLocks noGrp="1"/>
          </p:cNvSpPr>
          <p:nvPr>
            <p:ph type="sldNum" sz="quarter" idx="10"/>
          </p:nvPr>
        </p:nvSpPr>
        <p:spPr bwMode="auto">
          <a:xfrm>
            <a:off x="0" y="6096000"/>
            <a:ext cx="4191000" cy="476250"/>
          </a:xfrm>
          <a:noFill/>
          <a:ln>
            <a:miter lim="800000"/>
            <a:headEnd/>
            <a:tailEnd/>
          </a:ln>
        </p:spPr>
        <p:txBody>
          <a:bodyPr wrap="square" numCol="1" anchorCtr="0" compatLnSpc="1">
            <a:prstTxWarp prst="textNoShape">
              <a:avLst/>
            </a:prstTxWarp>
          </a:bodyPr>
          <a:lstStyle/>
          <a:p>
            <a:pPr algn="l" fontAlgn="base">
              <a:spcBef>
                <a:spcPct val="0"/>
              </a:spcBef>
              <a:spcAft>
                <a:spcPct val="0"/>
              </a:spcAft>
            </a:pPr>
            <a:fld id="{A2AA7935-CFA4-48EB-AC92-4BD017B4FF8B}" type="slidenum">
              <a:rPr lang="en-US" smtClean="0">
                <a:solidFill>
                  <a:srgbClr val="969696"/>
                </a:solidFill>
                <a:latin typeface="Arial" charset="0"/>
              </a:rPr>
              <a:pPr algn="l" fontAlgn="base">
                <a:spcBef>
                  <a:spcPct val="0"/>
                </a:spcBef>
                <a:spcAft>
                  <a:spcPct val="0"/>
                </a:spcAft>
              </a:pPr>
              <a:t>3</a:t>
            </a:fld>
            <a:endParaRPr lang="en-US" smtClean="0">
              <a:solidFill>
                <a:srgbClr val="969696"/>
              </a:solidFill>
              <a:latin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787400" y="233363"/>
            <a:ext cx="7596188" cy="1143000"/>
          </a:xfrm>
        </p:spPr>
        <p:txBody>
          <a:bodyPr/>
          <a:lstStyle/>
          <a:p>
            <a:pPr algn="ctr" eaLnBrk="1" hangingPunct="1"/>
            <a:r>
              <a:rPr lang="ru-RU" sz="4600" smtClean="0"/>
              <a:t>Потребность в данных и их использование</a:t>
            </a:r>
            <a:r>
              <a:rPr lang="en-US" sz="4600" smtClean="0"/>
              <a:t> </a:t>
            </a:r>
          </a:p>
        </p:txBody>
      </p:sp>
      <p:sp>
        <p:nvSpPr>
          <p:cNvPr id="2" name="Slide Number Placeholder 1"/>
          <p:cNvSpPr>
            <a:spLocks noGrp="1"/>
          </p:cNvSpPr>
          <p:nvPr>
            <p:ph type="sldNum" sz="quarter" idx="10"/>
          </p:nvPr>
        </p:nvSpPr>
        <p:spPr/>
        <p:txBody>
          <a:bodyPr/>
          <a:lstStyle/>
          <a:p>
            <a:pPr>
              <a:defRPr/>
            </a:pPr>
            <a:fld id="{9390677C-2ABD-4D13-9524-0D94EBA73AD5}" type="slidenum">
              <a:rPr lang="en-US"/>
              <a:pPr>
                <a:defRPr/>
              </a:pPr>
              <a:t>4</a:t>
            </a:fld>
            <a:endParaRPr lang="en-US"/>
          </a:p>
        </p:txBody>
      </p:sp>
      <p:pic>
        <p:nvPicPr>
          <p:cNvPr id="21506" name="Picture 3" descr="measure flowchart"/>
          <p:cNvPicPr>
            <a:picLocks noChangeAspect="1" noChangeArrowheads="1"/>
          </p:cNvPicPr>
          <p:nvPr/>
        </p:nvPicPr>
        <p:blipFill>
          <a:blip r:embed="rId3" cstate="print"/>
          <a:srcRect/>
          <a:stretch>
            <a:fillRect/>
          </a:stretch>
        </p:blipFill>
        <p:spPr bwMode="auto">
          <a:xfrm>
            <a:off x="1575587" y="1431719"/>
            <a:ext cx="6491287" cy="3869490"/>
          </a:xfrm>
          <a:prstGeom prst="rect">
            <a:avLst/>
          </a:prstGeom>
          <a:noFill/>
          <a:ln w="9525">
            <a:noFill/>
            <a:miter lim="800000"/>
            <a:headEnd/>
            <a:tailEnd/>
          </a:ln>
        </p:spPr>
      </p:pic>
      <p:sp>
        <p:nvSpPr>
          <p:cNvPr id="3" name="TextBox 2"/>
          <p:cNvSpPr txBox="1"/>
          <p:nvPr/>
        </p:nvSpPr>
        <p:spPr>
          <a:xfrm>
            <a:off x="2857475" y="2044352"/>
            <a:ext cx="1994222" cy="335756"/>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Доступность</a:t>
            </a:r>
            <a:endParaRPr lang="en-US" b="1" dirty="0">
              <a:solidFill>
                <a:schemeClr val="bg1"/>
              </a:solidFill>
            </a:endParaRPr>
          </a:p>
        </p:txBody>
      </p:sp>
      <p:sp>
        <p:nvSpPr>
          <p:cNvPr id="6" name="TextBox 5"/>
          <p:cNvSpPr txBox="1"/>
          <p:nvPr/>
        </p:nvSpPr>
        <p:spPr>
          <a:xfrm>
            <a:off x="6876256" y="2930932"/>
            <a:ext cx="1190618" cy="1077218"/>
          </a:xfrm>
          <a:prstGeom prst="rect">
            <a:avLst/>
          </a:prstGeom>
          <a:solidFill>
            <a:schemeClr val="accent1">
              <a:lumMod val="50000"/>
            </a:schemeClr>
          </a:solidFill>
        </p:spPr>
        <p:txBody>
          <a:bodyPr wrap="square" rtlCol="0">
            <a:spAutoFit/>
          </a:bodyPr>
          <a:lstStyle/>
          <a:p>
            <a:pPr algn="ctr"/>
            <a:r>
              <a:rPr lang="ru-RU" sz="1600" b="1" dirty="0" smtClean="0">
                <a:solidFill>
                  <a:schemeClr val="bg1"/>
                </a:solidFill>
              </a:rPr>
              <a:t>Улучшенная система ЗО</a:t>
            </a:r>
            <a:endParaRPr lang="en-US" sz="1600" b="1" dirty="0">
              <a:solidFill>
                <a:schemeClr val="bg1"/>
              </a:solidFill>
            </a:endParaRPr>
          </a:p>
        </p:txBody>
      </p:sp>
      <p:sp>
        <p:nvSpPr>
          <p:cNvPr id="7" name="TextBox 6"/>
          <p:cNvSpPr txBox="1"/>
          <p:nvPr/>
        </p:nvSpPr>
        <p:spPr>
          <a:xfrm>
            <a:off x="3065475" y="4396462"/>
            <a:ext cx="1423392" cy="369332"/>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Спрос</a:t>
            </a:r>
            <a:endParaRPr lang="en-US" b="1" dirty="0">
              <a:solidFill>
                <a:schemeClr val="bg1"/>
              </a:solidFill>
            </a:endParaRPr>
          </a:p>
        </p:txBody>
      </p:sp>
      <p:sp>
        <p:nvSpPr>
          <p:cNvPr id="8" name="TextBox 7"/>
          <p:cNvSpPr txBox="1"/>
          <p:nvPr/>
        </p:nvSpPr>
        <p:spPr>
          <a:xfrm>
            <a:off x="4081706" y="3181798"/>
            <a:ext cx="1982004" cy="369332"/>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Использование</a:t>
            </a:r>
            <a:endParaRPr lang="en-US" b="1" dirty="0">
              <a:solidFill>
                <a:schemeClr val="bg1"/>
              </a:solidFill>
            </a:endParaRPr>
          </a:p>
        </p:txBody>
      </p:sp>
      <p:sp>
        <p:nvSpPr>
          <p:cNvPr id="9" name="TextBox 8"/>
          <p:cNvSpPr txBox="1"/>
          <p:nvPr/>
        </p:nvSpPr>
        <p:spPr>
          <a:xfrm>
            <a:off x="1741623" y="3147851"/>
            <a:ext cx="1467805" cy="369332"/>
          </a:xfrm>
          <a:prstGeom prst="rect">
            <a:avLst/>
          </a:prstGeom>
          <a:solidFill>
            <a:schemeClr val="accent1">
              <a:lumMod val="50000"/>
            </a:schemeClr>
          </a:solidFill>
        </p:spPr>
        <p:txBody>
          <a:bodyPr wrap="square" rtlCol="0">
            <a:spAutoFit/>
          </a:bodyPr>
          <a:lstStyle/>
          <a:p>
            <a:pPr algn="ctr"/>
            <a:r>
              <a:rPr lang="ru-RU" b="1" dirty="0" smtClean="0">
                <a:solidFill>
                  <a:schemeClr val="bg1"/>
                </a:solidFill>
              </a:rPr>
              <a:t>Сбор</a:t>
            </a:r>
            <a:endParaRPr lang="en-US" b="1" dirty="0">
              <a:solidFill>
                <a:schemeClr val="bg1"/>
              </a:solidFill>
            </a:endParaRPr>
          </a:p>
        </p:txBody>
      </p:sp>
      <p:sp>
        <p:nvSpPr>
          <p:cNvPr id="4" name="TextBox 3"/>
          <p:cNvSpPr txBox="1"/>
          <p:nvPr/>
        </p:nvSpPr>
        <p:spPr>
          <a:xfrm>
            <a:off x="5292080" y="1700808"/>
            <a:ext cx="1872208" cy="369332"/>
          </a:xfrm>
          <a:prstGeom prst="rect">
            <a:avLst/>
          </a:prstGeom>
          <a:noFill/>
        </p:spPr>
        <p:txBody>
          <a:bodyPr wrap="square" rtlCol="0">
            <a:spAutoFit/>
          </a:bodyPr>
          <a:lstStyle/>
          <a:p>
            <a:r>
              <a:rPr lang="ru-RU" dirty="0" smtClean="0"/>
              <a:t>сотрудничество</a:t>
            </a:r>
            <a:endParaRPr lang="en-US" dirty="0"/>
          </a:p>
        </p:txBody>
      </p:sp>
      <p:sp>
        <p:nvSpPr>
          <p:cNvPr id="11" name="TextBox 10"/>
          <p:cNvSpPr txBox="1"/>
          <p:nvPr/>
        </p:nvSpPr>
        <p:spPr>
          <a:xfrm>
            <a:off x="0" y="1885474"/>
            <a:ext cx="1907704" cy="369332"/>
          </a:xfrm>
          <a:prstGeom prst="rect">
            <a:avLst/>
          </a:prstGeom>
          <a:noFill/>
        </p:spPr>
        <p:txBody>
          <a:bodyPr wrap="square" rtlCol="0">
            <a:spAutoFit/>
          </a:bodyPr>
          <a:lstStyle/>
          <a:p>
            <a:r>
              <a:rPr lang="ru-RU" dirty="0" smtClean="0"/>
              <a:t>координация</a:t>
            </a:r>
            <a:endParaRPr lang="en-US" dirty="0"/>
          </a:p>
        </p:txBody>
      </p:sp>
      <p:sp>
        <p:nvSpPr>
          <p:cNvPr id="12" name="TextBox 11"/>
          <p:cNvSpPr txBox="1"/>
          <p:nvPr/>
        </p:nvSpPr>
        <p:spPr>
          <a:xfrm>
            <a:off x="3460419" y="5333663"/>
            <a:ext cx="2603290" cy="369332"/>
          </a:xfrm>
          <a:prstGeom prst="rect">
            <a:avLst/>
          </a:prstGeom>
          <a:noFill/>
        </p:spPr>
        <p:txBody>
          <a:bodyPr wrap="square" rtlCol="0">
            <a:spAutoFit/>
          </a:bodyPr>
          <a:lstStyle/>
          <a:p>
            <a:r>
              <a:rPr lang="ru-RU" dirty="0" smtClean="0"/>
              <a:t>усиление потенциала</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a:xfrm>
            <a:off x="1043608" y="332656"/>
            <a:ext cx="7010400" cy="1143000"/>
          </a:xfrm>
        </p:spPr>
        <p:txBody>
          <a:bodyPr/>
          <a:lstStyle/>
          <a:p>
            <a:pPr algn="ctr" eaLnBrk="1" hangingPunct="1"/>
            <a:r>
              <a:rPr lang="ru-RU" sz="4500" dirty="0" smtClean="0"/>
              <a:t>Зачем нужно понимать потоки данных</a:t>
            </a:r>
            <a:endParaRPr lang="en-US" sz="4500" dirty="0" smtClean="0"/>
          </a:p>
        </p:txBody>
      </p:sp>
      <p:sp>
        <p:nvSpPr>
          <p:cNvPr id="23554" name="Rectangle 3"/>
          <p:cNvSpPr>
            <a:spLocks noGrp="1" noChangeArrowheads="1"/>
          </p:cNvSpPr>
          <p:nvPr>
            <p:ph idx="1"/>
          </p:nvPr>
        </p:nvSpPr>
        <p:spPr>
          <a:xfrm>
            <a:off x="683568" y="1556792"/>
            <a:ext cx="8129588" cy="4938713"/>
          </a:xfrm>
        </p:spPr>
        <p:txBody>
          <a:bodyPr/>
          <a:lstStyle/>
          <a:p>
            <a:pPr eaLnBrk="1" hangingPunct="1">
              <a:lnSpc>
                <a:spcPct val="120000"/>
              </a:lnSpc>
            </a:pPr>
            <a:r>
              <a:rPr lang="ru-RU" sz="2800" dirty="0" smtClean="0"/>
              <a:t>Помогает нам лучше понять нашу роль в информационной системе здравоохранения и значение сбора данных</a:t>
            </a:r>
            <a:endParaRPr lang="en-US" sz="2800" dirty="0" smtClean="0"/>
          </a:p>
          <a:p>
            <a:pPr eaLnBrk="1" hangingPunct="1">
              <a:lnSpc>
                <a:spcPct val="120000"/>
              </a:lnSpc>
            </a:pPr>
            <a:r>
              <a:rPr lang="ru-RU" sz="2800" dirty="0" smtClean="0"/>
              <a:t>Выявляет возможности для усовершенствования сбора и анализа данных, повышения доступности и обеспечения использования данных</a:t>
            </a:r>
            <a:endParaRPr lang="en-US" sz="2800" dirty="0" smtClean="0"/>
          </a:p>
        </p:txBody>
      </p:sp>
      <p:sp>
        <p:nvSpPr>
          <p:cNvPr id="2" name="Slide Number Placeholder 1"/>
          <p:cNvSpPr>
            <a:spLocks noGrp="1"/>
          </p:cNvSpPr>
          <p:nvPr>
            <p:ph type="sldNum" sz="quarter" idx="10"/>
          </p:nvPr>
        </p:nvSpPr>
        <p:spPr/>
        <p:txBody>
          <a:bodyPr/>
          <a:lstStyle/>
          <a:p>
            <a:pPr>
              <a:defRPr/>
            </a:pPr>
            <a:fld id="{A24EA554-65AE-46EB-9CD4-472025B15A11}" type="slidenum">
              <a:rPr lang="en-US"/>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4071938" y="1816100"/>
            <a:ext cx="4554537" cy="3616325"/>
            <a:chOff x="2555" y="1047"/>
            <a:chExt cx="2869" cy="2278"/>
          </a:xfrm>
          <a:solidFill>
            <a:srgbClr val="202EB0">
              <a:alpha val="0"/>
            </a:srgbClr>
          </a:solidFill>
        </p:grpSpPr>
        <p:grpSp>
          <p:nvGrpSpPr>
            <p:cNvPr id="9243" name="Group 3"/>
            <p:cNvGrpSpPr>
              <a:grpSpLocks/>
            </p:cNvGrpSpPr>
            <p:nvPr/>
          </p:nvGrpSpPr>
          <p:grpSpPr bwMode="auto">
            <a:xfrm>
              <a:off x="2783" y="1047"/>
              <a:ext cx="2641" cy="2278"/>
              <a:chOff x="2783" y="1047"/>
              <a:chExt cx="2641" cy="2278"/>
            </a:xfrm>
            <a:grpFill/>
          </p:grpSpPr>
          <p:sp>
            <p:nvSpPr>
              <p:cNvPr id="9247" name="Rectangle 4"/>
              <p:cNvSpPr>
                <a:spLocks noChangeArrowheads="1"/>
              </p:cNvSpPr>
              <p:nvPr/>
            </p:nvSpPr>
            <p:spPr bwMode="auto">
              <a:xfrm>
                <a:off x="2783" y="1047"/>
                <a:ext cx="2641" cy="2148"/>
              </a:xfrm>
              <a:prstGeom prst="rect">
                <a:avLst/>
              </a:prstGeom>
              <a:grpFill/>
              <a:ln w="38100" cmpd="dbl">
                <a:solidFill>
                  <a:schemeClr val="tx1"/>
                </a:solidFill>
                <a:prstDash val="sysDot"/>
                <a:miter lim="800000"/>
                <a:headEnd/>
                <a:tailEnd/>
              </a:ln>
            </p:spPr>
            <p:txBody>
              <a:bodyPr wrap="none" anchor="ctr"/>
              <a:lstStyle/>
              <a:p>
                <a:pPr fontAlgn="auto">
                  <a:spcBef>
                    <a:spcPts val="0"/>
                  </a:spcBef>
                  <a:spcAft>
                    <a:spcPts val="0"/>
                  </a:spcAft>
                  <a:defRPr/>
                </a:pPr>
                <a:endParaRPr lang="en-US">
                  <a:latin typeface="+mn-lt"/>
                </a:endParaRPr>
              </a:p>
            </p:txBody>
          </p:sp>
          <p:sp>
            <p:nvSpPr>
              <p:cNvPr id="9248" name="Text Box 5"/>
              <p:cNvSpPr txBox="1">
                <a:spLocks noChangeArrowheads="1"/>
              </p:cNvSpPr>
              <p:nvPr/>
            </p:nvSpPr>
            <p:spPr bwMode="auto">
              <a:xfrm>
                <a:off x="3050" y="2959"/>
                <a:ext cx="2161" cy="366"/>
              </a:xfrm>
              <a:prstGeom prst="rect">
                <a:avLst/>
              </a:prstGeom>
              <a:solidFill>
                <a:schemeClr val="bg1"/>
              </a:solidFill>
              <a:ln w="9525">
                <a:noFill/>
                <a:miter lim="800000"/>
                <a:headEnd/>
                <a:tailEnd/>
              </a:ln>
            </p:spPr>
            <p:txBody>
              <a:bodyPr>
                <a:spAutoFit/>
              </a:bodyPr>
              <a:lstStyle/>
              <a:p>
                <a:pPr fontAlgn="auto">
                  <a:spcBef>
                    <a:spcPct val="50000"/>
                  </a:spcBef>
                  <a:spcAft>
                    <a:spcPts val="0"/>
                  </a:spcAft>
                  <a:defRPr/>
                </a:pPr>
                <a:r>
                  <a:rPr lang="en-US" sz="1600" b="1" i="1" dirty="0">
                    <a:latin typeface="+mn-lt"/>
                  </a:rPr>
                  <a:t>Higher levels: district, province, national</a:t>
                </a:r>
              </a:p>
            </p:txBody>
          </p:sp>
        </p:grpSp>
        <p:grpSp>
          <p:nvGrpSpPr>
            <p:cNvPr id="9244" name="Group 6"/>
            <p:cNvGrpSpPr>
              <a:grpSpLocks/>
            </p:cNvGrpSpPr>
            <p:nvPr/>
          </p:nvGrpSpPr>
          <p:grpSpPr bwMode="auto">
            <a:xfrm>
              <a:off x="2555" y="2171"/>
              <a:ext cx="1220" cy="730"/>
              <a:chOff x="2555" y="2171"/>
              <a:chExt cx="1220" cy="730"/>
            </a:xfrm>
            <a:grpFill/>
          </p:grpSpPr>
          <p:sp>
            <p:nvSpPr>
              <p:cNvPr id="9245" name="AutoShape 7"/>
              <p:cNvSpPr>
                <a:spLocks noChangeArrowheads="1"/>
              </p:cNvSpPr>
              <p:nvPr/>
            </p:nvSpPr>
            <p:spPr bwMode="auto">
              <a:xfrm>
                <a:off x="2896" y="2171"/>
                <a:ext cx="879" cy="730"/>
              </a:xfrm>
              <a:prstGeom prst="flowChartAlternateProcess">
                <a:avLst/>
              </a:prstGeom>
              <a:solidFill>
                <a:schemeClr val="bg1"/>
              </a:solidFill>
              <a:ln w="9525">
                <a:solidFill>
                  <a:schemeClr val="tx1"/>
                </a:solidFill>
                <a:miter lim="800000"/>
                <a:headEnd/>
                <a:tailEnd/>
              </a:ln>
            </p:spPr>
            <p:txBody>
              <a:bodyPr anchor="ctr"/>
              <a:lstStyle/>
              <a:p>
                <a:pPr algn="ctr" fontAlgn="auto">
                  <a:spcBef>
                    <a:spcPts val="0"/>
                  </a:spcBef>
                  <a:spcAft>
                    <a:spcPts val="0"/>
                  </a:spcAft>
                  <a:defRPr/>
                </a:pPr>
                <a:r>
                  <a:rPr lang="en-US" sz="1600" dirty="0">
                    <a:latin typeface="+mn-lt"/>
                  </a:rPr>
                  <a:t>Analysts, Evaluators</a:t>
                </a:r>
              </a:p>
            </p:txBody>
          </p:sp>
          <p:sp>
            <p:nvSpPr>
              <p:cNvPr id="9246" name="Line 8"/>
              <p:cNvSpPr>
                <a:spLocks noChangeShapeType="1"/>
              </p:cNvSpPr>
              <p:nvPr/>
            </p:nvSpPr>
            <p:spPr bwMode="auto">
              <a:xfrm>
                <a:off x="2555" y="2435"/>
                <a:ext cx="309" cy="3"/>
              </a:xfrm>
              <a:prstGeom prst="line">
                <a:avLst/>
              </a:prstGeom>
              <a:grpFill/>
              <a:ln w="28575">
                <a:solidFill>
                  <a:schemeClr val="tx1"/>
                </a:solidFill>
                <a:round/>
                <a:headEnd/>
                <a:tailEnd type="triangle" w="med" len="med"/>
              </a:ln>
            </p:spPr>
            <p:txBody>
              <a:bodyPr/>
              <a:lstStyle/>
              <a:p>
                <a:pPr fontAlgn="auto">
                  <a:spcBef>
                    <a:spcPts val="0"/>
                  </a:spcBef>
                  <a:spcAft>
                    <a:spcPts val="0"/>
                  </a:spcAft>
                  <a:defRPr/>
                </a:pPr>
                <a:endParaRPr lang="en-US">
                  <a:latin typeface="+mn-lt"/>
                </a:endParaRPr>
              </a:p>
            </p:txBody>
          </p:sp>
        </p:grpSp>
      </p:grpSp>
      <p:sp>
        <p:nvSpPr>
          <p:cNvPr id="25602" name="Rectangle 9"/>
          <p:cNvSpPr>
            <a:spLocks noChangeArrowheads="1"/>
          </p:cNvSpPr>
          <p:nvPr/>
        </p:nvSpPr>
        <p:spPr bwMode="auto">
          <a:xfrm>
            <a:off x="461963" y="1816100"/>
            <a:ext cx="3763962" cy="3409950"/>
          </a:xfrm>
          <a:prstGeom prst="rect">
            <a:avLst/>
          </a:prstGeom>
          <a:solidFill>
            <a:srgbClr val="202EB0">
              <a:alpha val="14902"/>
            </a:srgbClr>
          </a:solidFill>
          <a:ln w="38100" cmpd="dbl">
            <a:solidFill>
              <a:schemeClr val="tx1"/>
            </a:solidFill>
            <a:prstDash val="sysDot"/>
            <a:miter lim="800000"/>
            <a:headEnd/>
            <a:tailEnd/>
          </a:ln>
        </p:spPr>
        <p:txBody>
          <a:bodyPr wrap="none" anchor="ctr"/>
          <a:lstStyle/>
          <a:p>
            <a:endParaRPr lang="ru-RU">
              <a:latin typeface="Constantia" pitchFamily="18" charset="0"/>
            </a:endParaRPr>
          </a:p>
        </p:txBody>
      </p:sp>
      <p:sp>
        <p:nvSpPr>
          <p:cNvPr id="25603" name="Text Box 10"/>
          <p:cNvSpPr txBox="1">
            <a:spLocks noChangeArrowheads="1"/>
          </p:cNvSpPr>
          <p:nvPr/>
        </p:nvSpPr>
        <p:spPr bwMode="auto">
          <a:xfrm>
            <a:off x="1998663" y="5029200"/>
            <a:ext cx="2141537" cy="825500"/>
          </a:xfrm>
          <a:prstGeom prst="rect">
            <a:avLst/>
          </a:prstGeom>
          <a:solidFill>
            <a:schemeClr val="bg1"/>
          </a:solidFill>
          <a:ln w="9525">
            <a:noFill/>
            <a:miter lim="800000"/>
            <a:headEnd/>
            <a:tailEnd/>
          </a:ln>
        </p:spPr>
        <p:txBody>
          <a:bodyPr>
            <a:spAutoFit/>
          </a:bodyPr>
          <a:lstStyle/>
          <a:p>
            <a:pPr>
              <a:spcBef>
                <a:spcPct val="50000"/>
              </a:spcBef>
            </a:pPr>
            <a:r>
              <a:rPr lang="ru-RU" sz="1600" b="1" i="1">
                <a:cs typeface="Arial" charset="0"/>
              </a:rPr>
              <a:t>Пункт предоставления услуг</a:t>
            </a:r>
            <a:endParaRPr lang="en-US" sz="1600" b="1" i="1">
              <a:cs typeface="Arial" charset="0"/>
            </a:endParaRPr>
          </a:p>
        </p:txBody>
      </p:sp>
      <p:sp>
        <p:nvSpPr>
          <p:cNvPr id="25604" name="AutoShape 11"/>
          <p:cNvSpPr>
            <a:spLocks noChangeArrowheads="1"/>
          </p:cNvSpPr>
          <p:nvPr/>
        </p:nvSpPr>
        <p:spPr bwMode="auto">
          <a:xfrm>
            <a:off x="1960563" y="2162175"/>
            <a:ext cx="3775075" cy="830263"/>
          </a:xfrm>
          <a:prstGeom prst="leftArrow">
            <a:avLst>
              <a:gd name="adj1" fmla="val 40824"/>
              <a:gd name="adj2" fmla="val 59762"/>
            </a:avLst>
          </a:prstGeom>
          <a:solidFill>
            <a:srgbClr val="FF99FF"/>
          </a:solidFill>
          <a:ln w="9525">
            <a:noFill/>
            <a:miter lim="800000"/>
            <a:headEnd/>
            <a:tailEnd/>
          </a:ln>
        </p:spPr>
        <p:txBody>
          <a:bodyPr wrap="none" anchor="ctr"/>
          <a:lstStyle/>
          <a:p>
            <a:pPr algn="r"/>
            <a:r>
              <a:rPr lang="ru-RU" sz="1600" b="1" i="1"/>
              <a:t>Обратная связь</a:t>
            </a:r>
            <a:r>
              <a:rPr lang="en-US" sz="1600" b="1" i="1">
                <a:latin typeface="Constantia" pitchFamily="18" charset="0"/>
              </a:rPr>
              <a:t>     </a:t>
            </a:r>
          </a:p>
        </p:txBody>
      </p:sp>
      <p:grpSp>
        <p:nvGrpSpPr>
          <p:cNvPr id="25605" name="Group 12"/>
          <p:cNvGrpSpPr>
            <a:grpSpLocks/>
          </p:cNvGrpSpPr>
          <p:nvPr/>
        </p:nvGrpSpPr>
        <p:grpSpPr bwMode="auto">
          <a:xfrm>
            <a:off x="6723063" y="1978025"/>
            <a:ext cx="2055812" cy="1157288"/>
            <a:chOff x="4235" y="1198"/>
            <a:chExt cx="1070" cy="729"/>
          </a:xfrm>
        </p:grpSpPr>
        <p:sp>
          <p:nvSpPr>
            <p:cNvPr id="25625" name="AutoShape 13"/>
            <p:cNvSpPr>
              <a:spLocks noChangeArrowheads="1"/>
            </p:cNvSpPr>
            <p:nvPr/>
          </p:nvSpPr>
          <p:spPr bwMode="auto">
            <a:xfrm>
              <a:off x="4380" y="1198"/>
              <a:ext cx="925" cy="729"/>
            </a:xfrm>
            <a:prstGeom prst="flowChartAlternateProcess">
              <a:avLst/>
            </a:prstGeom>
            <a:solidFill>
              <a:schemeClr val="bg1"/>
            </a:solidFill>
            <a:ln w="9525">
              <a:solidFill>
                <a:schemeClr val="tx1"/>
              </a:solidFill>
              <a:miter lim="800000"/>
              <a:headEnd/>
              <a:tailEnd/>
            </a:ln>
          </p:spPr>
          <p:txBody>
            <a:bodyPr anchor="ctr"/>
            <a:lstStyle/>
            <a:p>
              <a:pPr algn="ctr"/>
              <a:r>
                <a:rPr lang="ru-RU" sz="1600"/>
                <a:t>Руководители</a:t>
              </a:r>
              <a:r>
                <a:rPr lang="en-US" sz="1600">
                  <a:latin typeface="Constantia" pitchFamily="18" charset="0"/>
                </a:rPr>
                <a:t>, </a:t>
              </a:r>
              <a:r>
                <a:rPr lang="ru-RU" sz="1600"/>
                <a:t>правительство</a:t>
              </a:r>
              <a:r>
                <a:rPr lang="en-US" sz="1600">
                  <a:latin typeface="Constantia" pitchFamily="18" charset="0"/>
                </a:rPr>
                <a:t>, </a:t>
              </a:r>
              <a:r>
                <a:rPr lang="ru-RU" sz="1600"/>
                <a:t>доноры</a:t>
              </a:r>
              <a:endParaRPr lang="en-US" sz="1600"/>
            </a:p>
          </p:txBody>
        </p:sp>
        <p:sp>
          <p:nvSpPr>
            <p:cNvPr id="25626" name="Line 14"/>
            <p:cNvSpPr>
              <a:spLocks noChangeShapeType="1"/>
            </p:cNvSpPr>
            <p:nvPr/>
          </p:nvSpPr>
          <p:spPr bwMode="auto">
            <a:xfrm>
              <a:off x="4235" y="1564"/>
              <a:ext cx="132" cy="3"/>
            </a:xfrm>
            <a:prstGeom prst="line">
              <a:avLst/>
            </a:prstGeom>
            <a:noFill/>
            <a:ln w="28575">
              <a:solidFill>
                <a:schemeClr val="tx1"/>
              </a:solidFill>
              <a:round/>
              <a:headEnd/>
              <a:tailEnd type="triangle" w="med" len="med"/>
            </a:ln>
          </p:spPr>
          <p:txBody>
            <a:bodyPr/>
            <a:lstStyle/>
            <a:p>
              <a:endParaRPr lang="en-US"/>
            </a:p>
          </p:txBody>
        </p:sp>
      </p:grpSp>
      <p:sp>
        <p:nvSpPr>
          <p:cNvPr id="25606" name="AutoShape 15"/>
          <p:cNvSpPr>
            <a:spLocks noChangeArrowheads="1"/>
          </p:cNvSpPr>
          <p:nvPr/>
        </p:nvSpPr>
        <p:spPr bwMode="auto">
          <a:xfrm>
            <a:off x="693738" y="2046288"/>
            <a:ext cx="1196975" cy="1157287"/>
          </a:xfrm>
          <a:prstGeom prst="flowChartAlternateProcess">
            <a:avLst/>
          </a:prstGeom>
          <a:solidFill>
            <a:schemeClr val="bg1"/>
          </a:solidFill>
          <a:ln w="9525">
            <a:solidFill>
              <a:schemeClr val="tx1"/>
            </a:solidFill>
            <a:miter lim="800000"/>
            <a:headEnd/>
            <a:tailEnd/>
          </a:ln>
        </p:spPr>
        <p:txBody>
          <a:bodyPr anchor="ctr"/>
          <a:lstStyle/>
          <a:p>
            <a:pPr algn="ctr"/>
            <a:r>
              <a:rPr lang="ru-RU" sz="1600"/>
              <a:t>Программа</a:t>
            </a:r>
            <a:endParaRPr lang="en-US" sz="1600"/>
          </a:p>
        </p:txBody>
      </p:sp>
      <p:grpSp>
        <p:nvGrpSpPr>
          <p:cNvPr id="25607" name="Group 16"/>
          <p:cNvGrpSpPr>
            <a:grpSpLocks/>
          </p:cNvGrpSpPr>
          <p:nvPr/>
        </p:nvGrpSpPr>
        <p:grpSpPr bwMode="auto">
          <a:xfrm>
            <a:off x="2805113" y="3436938"/>
            <a:ext cx="1295400" cy="1238250"/>
            <a:chOff x="1798" y="2131"/>
            <a:chExt cx="766" cy="780"/>
          </a:xfrm>
        </p:grpSpPr>
        <p:sp>
          <p:nvSpPr>
            <p:cNvPr id="25623" name="AutoShape 17"/>
            <p:cNvSpPr>
              <a:spLocks noChangeArrowheads="1"/>
            </p:cNvSpPr>
            <p:nvPr/>
          </p:nvSpPr>
          <p:spPr bwMode="auto">
            <a:xfrm>
              <a:off x="1957" y="2131"/>
              <a:ext cx="607" cy="780"/>
            </a:xfrm>
            <a:prstGeom prst="flowChartDocument">
              <a:avLst/>
            </a:prstGeom>
            <a:solidFill>
              <a:schemeClr val="bg1"/>
            </a:solidFill>
            <a:ln w="9525">
              <a:solidFill>
                <a:schemeClr val="tx1"/>
              </a:solidFill>
              <a:miter lim="800000"/>
              <a:headEnd/>
              <a:tailEnd/>
            </a:ln>
          </p:spPr>
          <p:txBody>
            <a:bodyPr anchor="ctr"/>
            <a:lstStyle/>
            <a:p>
              <a:pPr algn="ctr"/>
              <a:r>
                <a:rPr lang="ru-RU" sz="1500"/>
                <a:t>Собран-ные данные</a:t>
              </a:r>
              <a:endParaRPr lang="en-US" sz="1500"/>
            </a:p>
          </p:txBody>
        </p:sp>
        <p:sp>
          <p:nvSpPr>
            <p:cNvPr id="25624" name="Line 18"/>
            <p:cNvSpPr>
              <a:spLocks noChangeShapeType="1"/>
            </p:cNvSpPr>
            <p:nvPr/>
          </p:nvSpPr>
          <p:spPr bwMode="auto">
            <a:xfrm>
              <a:off x="1798" y="2471"/>
              <a:ext cx="133" cy="0"/>
            </a:xfrm>
            <a:prstGeom prst="line">
              <a:avLst/>
            </a:prstGeom>
            <a:noFill/>
            <a:ln w="28575">
              <a:solidFill>
                <a:schemeClr val="tx1"/>
              </a:solidFill>
              <a:round/>
              <a:headEnd/>
              <a:tailEnd type="triangle" w="med" len="med"/>
            </a:ln>
          </p:spPr>
          <p:txBody>
            <a:bodyPr/>
            <a:lstStyle/>
            <a:p>
              <a:endParaRPr lang="en-US"/>
            </a:p>
          </p:txBody>
        </p:sp>
      </p:grpSp>
      <p:grpSp>
        <p:nvGrpSpPr>
          <p:cNvPr id="25608" name="Group 19"/>
          <p:cNvGrpSpPr>
            <a:grpSpLocks/>
          </p:cNvGrpSpPr>
          <p:nvPr/>
        </p:nvGrpSpPr>
        <p:grpSpPr bwMode="auto">
          <a:xfrm>
            <a:off x="962025" y="3214688"/>
            <a:ext cx="1884363" cy="1703387"/>
            <a:chOff x="606" y="1991"/>
            <a:chExt cx="1187" cy="1073"/>
          </a:xfrm>
        </p:grpSpPr>
        <p:sp>
          <p:nvSpPr>
            <p:cNvPr id="25619" name="Line 20"/>
            <p:cNvSpPr>
              <a:spLocks noChangeShapeType="1"/>
            </p:cNvSpPr>
            <p:nvPr/>
          </p:nvSpPr>
          <p:spPr bwMode="auto">
            <a:xfrm>
              <a:off x="610" y="2471"/>
              <a:ext cx="132" cy="0"/>
            </a:xfrm>
            <a:prstGeom prst="line">
              <a:avLst/>
            </a:prstGeom>
            <a:noFill/>
            <a:ln w="28575">
              <a:solidFill>
                <a:schemeClr val="tx1"/>
              </a:solidFill>
              <a:round/>
              <a:headEnd/>
              <a:tailEnd type="triangle" w="med" len="med"/>
            </a:ln>
          </p:spPr>
          <p:txBody>
            <a:bodyPr/>
            <a:lstStyle/>
            <a:p>
              <a:endParaRPr lang="en-US"/>
            </a:p>
          </p:txBody>
        </p:sp>
        <p:grpSp>
          <p:nvGrpSpPr>
            <p:cNvPr id="25620" name="Group 21"/>
            <p:cNvGrpSpPr>
              <a:grpSpLocks/>
            </p:cNvGrpSpPr>
            <p:nvPr/>
          </p:nvGrpSpPr>
          <p:grpSpPr bwMode="auto">
            <a:xfrm>
              <a:off x="606" y="1991"/>
              <a:ext cx="1187" cy="1073"/>
              <a:chOff x="610" y="1984"/>
              <a:chExt cx="1187" cy="1073"/>
            </a:xfrm>
          </p:grpSpPr>
          <p:sp>
            <p:nvSpPr>
              <p:cNvPr id="25621" name="AutoShape 22"/>
              <p:cNvSpPr>
                <a:spLocks noChangeArrowheads="1"/>
              </p:cNvSpPr>
              <p:nvPr/>
            </p:nvSpPr>
            <p:spPr bwMode="auto">
              <a:xfrm>
                <a:off x="767" y="2068"/>
                <a:ext cx="1030" cy="989"/>
              </a:xfrm>
              <a:prstGeom prst="flowChartMultidocument">
                <a:avLst/>
              </a:prstGeom>
              <a:solidFill>
                <a:schemeClr val="bg1"/>
              </a:solidFill>
              <a:ln w="9525">
                <a:solidFill>
                  <a:schemeClr val="tx1"/>
                </a:solidFill>
                <a:miter lim="800000"/>
                <a:headEnd/>
                <a:tailEnd/>
              </a:ln>
            </p:spPr>
            <p:txBody>
              <a:bodyPr anchor="ctr"/>
              <a:lstStyle/>
              <a:p>
                <a:pPr algn="ctr"/>
                <a:r>
                  <a:rPr lang="ru-RU" sz="1600"/>
                  <a:t>Истории болезни</a:t>
                </a:r>
                <a:r>
                  <a:rPr lang="en-US" sz="1600">
                    <a:latin typeface="Constantia" pitchFamily="18" charset="0"/>
                  </a:rPr>
                  <a:t>, </a:t>
                </a:r>
                <a:r>
                  <a:rPr lang="ru-RU" sz="1600"/>
                  <a:t>статистика по услугам</a:t>
                </a:r>
                <a:endParaRPr lang="en-US" sz="1600"/>
              </a:p>
            </p:txBody>
          </p:sp>
          <p:sp>
            <p:nvSpPr>
              <p:cNvPr id="25622" name="Line 23"/>
              <p:cNvSpPr>
                <a:spLocks noChangeShapeType="1"/>
              </p:cNvSpPr>
              <p:nvPr/>
            </p:nvSpPr>
            <p:spPr bwMode="auto">
              <a:xfrm flipV="1">
                <a:off x="610" y="1984"/>
                <a:ext cx="0" cy="485"/>
              </a:xfrm>
              <a:prstGeom prst="line">
                <a:avLst/>
              </a:prstGeom>
              <a:noFill/>
              <a:ln w="28575">
                <a:solidFill>
                  <a:schemeClr val="tx1"/>
                </a:solidFill>
                <a:round/>
                <a:headEnd/>
                <a:tailEnd/>
              </a:ln>
            </p:spPr>
            <p:txBody>
              <a:bodyPr/>
              <a:lstStyle/>
              <a:p>
                <a:endParaRPr lang="en-US"/>
              </a:p>
            </p:txBody>
          </p:sp>
        </p:grpSp>
      </p:grpSp>
      <p:grpSp>
        <p:nvGrpSpPr>
          <p:cNvPr id="25609" name="Group 24"/>
          <p:cNvGrpSpPr>
            <a:grpSpLocks/>
          </p:cNvGrpSpPr>
          <p:nvPr/>
        </p:nvGrpSpPr>
        <p:grpSpPr bwMode="auto">
          <a:xfrm>
            <a:off x="5148263" y="2130425"/>
            <a:ext cx="1574800" cy="1452563"/>
            <a:chOff x="3243" y="1250"/>
            <a:chExt cx="992" cy="915"/>
          </a:xfrm>
        </p:grpSpPr>
        <p:sp>
          <p:nvSpPr>
            <p:cNvPr id="25615" name="AutoShape 25"/>
            <p:cNvSpPr>
              <a:spLocks noChangeArrowheads="1"/>
            </p:cNvSpPr>
            <p:nvPr/>
          </p:nvSpPr>
          <p:spPr bwMode="auto">
            <a:xfrm>
              <a:off x="3606" y="1250"/>
              <a:ext cx="629" cy="780"/>
            </a:xfrm>
            <a:prstGeom prst="flowChartDocument">
              <a:avLst/>
            </a:prstGeom>
            <a:solidFill>
              <a:schemeClr val="bg1"/>
            </a:solidFill>
            <a:ln w="9525">
              <a:solidFill>
                <a:schemeClr val="tx1"/>
              </a:solidFill>
              <a:miter lim="800000"/>
              <a:headEnd/>
              <a:tailEnd/>
            </a:ln>
          </p:spPr>
          <p:txBody>
            <a:bodyPr anchor="ctr"/>
            <a:lstStyle/>
            <a:p>
              <a:pPr algn="ctr"/>
              <a:r>
                <a:rPr lang="ru-RU" sz="1600"/>
                <a:t>Отчеты</a:t>
              </a:r>
              <a:endParaRPr lang="en-US" sz="1600"/>
            </a:p>
          </p:txBody>
        </p:sp>
        <p:grpSp>
          <p:nvGrpSpPr>
            <p:cNvPr id="25616" name="Group 26"/>
            <p:cNvGrpSpPr>
              <a:grpSpLocks/>
            </p:cNvGrpSpPr>
            <p:nvPr/>
          </p:nvGrpSpPr>
          <p:grpSpPr bwMode="auto">
            <a:xfrm>
              <a:off x="3243" y="1802"/>
              <a:ext cx="363" cy="363"/>
              <a:chOff x="2402" y="1695"/>
              <a:chExt cx="314" cy="145"/>
            </a:xfrm>
          </p:grpSpPr>
          <p:sp>
            <p:nvSpPr>
              <p:cNvPr id="25617" name="Line 27"/>
              <p:cNvSpPr>
                <a:spLocks noChangeShapeType="1"/>
              </p:cNvSpPr>
              <p:nvPr/>
            </p:nvSpPr>
            <p:spPr bwMode="auto">
              <a:xfrm flipV="1">
                <a:off x="2402" y="1695"/>
                <a:ext cx="0" cy="145"/>
              </a:xfrm>
              <a:prstGeom prst="line">
                <a:avLst/>
              </a:prstGeom>
              <a:noFill/>
              <a:ln w="28575">
                <a:solidFill>
                  <a:schemeClr val="tx1"/>
                </a:solidFill>
                <a:round/>
                <a:headEnd/>
                <a:tailEnd/>
              </a:ln>
            </p:spPr>
            <p:txBody>
              <a:bodyPr/>
              <a:lstStyle/>
              <a:p>
                <a:endParaRPr lang="en-US"/>
              </a:p>
            </p:txBody>
          </p:sp>
          <p:sp>
            <p:nvSpPr>
              <p:cNvPr id="25618" name="Line 28"/>
              <p:cNvSpPr>
                <a:spLocks noChangeShapeType="1"/>
              </p:cNvSpPr>
              <p:nvPr/>
            </p:nvSpPr>
            <p:spPr bwMode="auto">
              <a:xfrm>
                <a:off x="2402" y="1695"/>
                <a:ext cx="314" cy="0"/>
              </a:xfrm>
              <a:prstGeom prst="line">
                <a:avLst/>
              </a:prstGeom>
              <a:noFill/>
              <a:ln w="28575">
                <a:solidFill>
                  <a:schemeClr val="tx1"/>
                </a:solidFill>
                <a:round/>
                <a:headEnd/>
                <a:tailEnd type="triangle" w="med" len="med"/>
              </a:ln>
            </p:spPr>
            <p:txBody>
              <a:bodyPr/>
              <a:lstStyle/>
              <a:p>
                <a:endParaRPr lang="en-US"/>
              </a:p>
            </p:txBody>
          </p:sp>
        </p:grpSp>
      </p:grpSp>
      <p:sp>
        <p:nvSpPr>
          <p:cNvPr id="25610" name="Rectangle 29"/>
          <p:cNvSpPr>
            <a:spLocks noGrp="1" noChangeArrowheads="1"/>
          </p:cNvSpPr>
          <p:nvPr>
            <p:ph type="title"/>
          </p:nvPr>
        </p:nvSpPr>
        <p:spPr/>
        <p:txBody>
          <a:bodyPr/>
          <a:lstStyle/>
          <a:p>
            <a:pPr algn="ctr" eaLnBrk="1" hangingPunct="1"/>
            <a:r>
              <a:rPr lang="ru-RU" sz="4600" dirty="0" smtClean="0">
                <a:latin typeface="Arial" charset="0"/>
              </a:rPr>
              <a:t>Поток информации</a:t>
            </a:r>
            <a:endParaRPr lang="en-US" sz="4600" dirty="0" smtClean="0">
              <a:latin typeface="Arial" charset="0"/>
            </a:endParaRPr>
          </a:p>
        </p:txBody>
      </p:sp>
      <p:sp>
        <p:nvSpPr>
          <p:cNvPr id="2" name="Slide Number Placeholder 1"/>
          <p:cNvSpPr>
            <a:spLocks noGrp="1"/>
          </p:cNvSpPr>
          <p:nvPr>
            <p:ph type="sldNum" sz="quarter" idx="10"/>
          </p:nvPr>
        </p:nvSpPr>
        <p:spPr/>
        <p:txBody>
          <a:bodyPr/>
          <a:lstStyle/>
          <a:p>
            <a:pPr>
              <a:defRPr/>
            </a:pPr>
            <a:fld id="{C19F51E1-CB13-4B25-B604-767A7CB98076}" type="slidenum">
              <a:rPr lang="en-US"/>
              <a:pPr>
                <a:defRPr/>
              </a:pPr>
              <a:t>6</a:t>
            </a:fld>
            <a:endParaRPr lang="en-US"/>
          </a:p>
        </p:txBody>
      </p:sp>
      <p:grpSp>
        <p:nvGrpSpPr>
          <p:cNvPr id="25611" name="Group 30"/>
          <p:cNvGrpSpPr>
            <a:grpSpLocks/>
          </p:cNvGrpSpPr>
          <p:nvPr/>
        </p:nvGrpSpPr>
        <p:grpSpPr bwMode="auto">
          <a:xfrm>
            <a:off x="1949450" y="2584450"/>
            <a:ext cx="1431925" cy="844550"/>
            <a:chOff x="1228" y="1531"/>
            <a:chExt cx="896" cy="600"/>
          </a:xfrm>
        </p:grpSpPr>
        <p:sp>
          <p:nvSpPr>
            <p:cNvPr id="25613" name="Line 31"/>
            <p:cNvSpPr>
              <a:spLocks noChangeShapeType="1"/>
            </p:cNvSpPr>
            <p:nvPr/>
          </p:nvSpPr>
          <p:spPr bwMode="auto">
            <a:xfrm flipV="1">
              <a:off x="2124" y="1531"/>
              <a:ext cx="0" cy="600"/>
            </a:xfrm>
            <a:prstGeom prst="line">
              <a:avLst/>
            </a:prstGeom>
            <a:noFill/>
            <a:ln w="28575">
              <a:solidFill>
                <a:schemeClr val="tx1"/>
              </a:solidFill>
              <a:round/>
              <a:headEnd/>
              <a:tailEnd/>
            </a:ln>
          </p:spPr>
          <p:txBody>
            <a:bodyPr/>
            <a:lstStyle/>
            <a:p>
              <a:endParaRPr lang="en-US"/>
            </a:p>
          </p:txBody>
        </p:sp>
        <p:sp>
          <p:nvSpPr>
            <p:cNvPr id="25614" name="Line 32"/>
            <p:cNvSpPr>
              <a:spLocks noChangeShapeType="1"/>
            </p:cNvSpPr>
            <p:nvPr/>
          </p:nvSpPr>
          <p:spPr bwMode="auto">
            <a:xfrm>
              <a:off x="1228" y="1531"/>
              <a:ext cx="896" cy="0"/>
            </a:xfrm>
            <a:prstGeom prst="line">
              <a:avLst/>
            </a:prstGeom>
            <a:noFill/>
            <a:ln w="28575">
              <a:solidFill>
                <a:schemeClr val="tx1"/>
              </a:solidFill>
              <a:round/>
              <a:headEnd type="triangle" w="med" len="med"/>
              <a:tailEnd/>
            </a:ln>
          </p:spPr>
          <p:txBody>
            <a:bodyPr/>
            <a:lstStyle/>
            <a:p>
              <a:endParaRPr lang="en-US"/>
            </a:p>
          </p:txBody>
        </p:sp>
      </p:grpSp>
      <p:sp>
        <p:nvSpPr>
          <p:cNvPr id="25633" name="AutoShape 15"/>
          <p:cNvSpPr>
            <a:spLocks noChangeArrowheads="1"/>
          </p:cNvSpPr>
          <p:nvPr/>
        </p:nvSpPr>
        <p:spPr bwMode="auto">
          <a:xfrm>
            <a:off x="4572000" y="3573463"/>
            <a:ext cx="1655763" cy="1295400"/>
          </a:xfrm>
          <a:prstGeom prst="flowChartAlternateProcess">
            <a:avLst/>
          </a:prstGeom>
          <a:solidFill>
            <a:schemeClr val="bg1"/>
          </a:solidFill>
          <a:ln w="9525">
            <a:solidFill>
              <a:schemeClr val="tx1"/>
            </a:solidFill>
            <a:miter lim="800000"/>
            <a:headEnd/>
            <a:tailEnd/>
          </a:ln>
        </p:spPr>
        <p:txBody>
          <a:bodyPr anchor="ctr"/>
          <a:lstStyle/>
          <a:p>
            <a:pPr algn="ctr"/>
            <a:r>
              <a:rPr lang="ru-RU" sz="1600"/>
              <a:t>Аналитики, оценщики</a:t>
            </a:r>
            <a:endParaRPr lang="en-US" sz="1600"/>
          </a:p>
        </p:txBody>
      </p:sp>
      <p:sp>
        <p:nvSpPr>
          <p:cNvPr id="25634" name="Text Box 10"/>
          <p:cNvSpPr txBox="1">
            <a:spLocks noChangeArrowheads="1"/>
          </p:cNvSpPr>
          <p:nvPr/>
        </p:nvSpPr>
        <p:spPr bwMode="auto">
          <a:xfrm>
            <a:off x="4932363" y="4868863"/>
            <a:ext cx="3168650" cy="581025"/>
          </a:xfrm>
          <a:prstGeom prst="rect">
            <a:avLst/>
          </a:prstGeom>
          <a:solidFill>
            <a:schemeClr val="bg1"/>
          </a:solidFill>
          <a:ln w="9525">
            <a:noFill/>
            <a:miter lim="800000"/>
            <a:headEnd/>
            <a:tailEnd/>
          </a:ln>
        </p:spPr>
        <p:txBody>
          <a:bodyPr>
            <a:spAutoFit/>
          </a:bodyPr>
          <a:lstStyle/>
          <a:p>
            <a:pPr>
              <a:spcBef>
                <a:spcPct val="50000"/>
              </a:spcBef>
            </a:pPr>
            <a:r>
              <a:rPr lang="ru-RU" sz="1600" b="1" i="1">
                <a:cs typeface="Arial" charset="0"/>
              </a:rPr>
              <a:t>Более высокие уровни: район, область, страна</a:t>
            </a:r>
            <a:endParaRPr lang="en-US" sz="1600" b="1" i="1">
              <a:cs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827584" y="24342"/>
            <a:ext cx="7762875" cy="1143000"/>
          </a:xfrm>
        </p:spPr>
        <p:txBody>
          <a:bodyPr>
            <a:normAutofit fontScale="90000"/>
          </a:bodyPr>
          <a:lstStyle/>
          <a:p>
            <a:pPr algn="ctr" eaLnBrk="1" hangingPunct="1"/>
            <a:r>
              <a:rPr lang="ru-RU" sz="4500" dirty="0" smtClean="0">
                <a:latin typeface="Arial" charset="0"/>
              </a:rPr>
              <a:t>Причины оценки потока информации</a:t>
            </a:r>
            <a:endParaRPr lang="en-US" sz="4500" dirty="0" smtClean="0"/>
          </a:p>
        </p:txBody>
      </p:sp>
      <p:sp>
        <p:nvSpPr>
          <p:cNvPr id="27650" name="Rectangle 3"/>
          <p:cNvSpPr>
            <a:spLocks noGrp="1" noChangeArrowheads="1"/>
          </p:cNvSpPr>
          <p:nvPr>
            <p:ph idx="1"/>
          </p:nvPr>
        </p:nvSpPr>
        <p:spPr>
          <a:xfrm>
            <a:off x="827584" y="1268760"/>
            <a:ext cx="7762875" cy="3962400"/>
          </a:xfrm>
        </p:spPr>
        <p:txBody>
          <a:bodyPr/>
          <a:lstStyle/>
          <a:p>
            <a:pPr eaLnBrk="1" hangingPunct="1">
              <a:lnSpc>
                <a:spcPct val="110000"/>
              </a:lnSpc>
            </a:pPr>
            <a:r>
              <a:rPr lang="ru-RU" sz="2800" dirty="0" smtClean="0">
                <a:latin typeface="Arial" charset="0"/>
              </a:rPr>
              <a:t>Местные данные не используются на местах</a:t>
            </a:r>
            <a:endParaRPr lang="en-US" sz="2800" dirty="0" smtClean="0"/>
          </a:p>
          <a:p>
            <a:pPr eaLnBrk="1" hangingPunct="1">
              <a:lnSpc>
                <a:spcPct val="110000"/>
              </a:lnSpc>
            </a:pPr>
            <a:r>
              <a:rPr lang="ru-RU" sz="2800" dirty="0" smtClean="0">
                <a:latin typeface="Arial" charset="0"/>
              </a:rPr>
              <a:t>Информация с высшего уровня не возвращается на местный уровень</a:t>
            </a:r>
            <a:endParaRPr lang="en-US" sz="2800" dirty="0" smtClean="0"/>
          </a:p>
          <a:p>
            <a:pPr eaLnBrk="1" hangingPunct="1">
              <a:lnSpc>
                <a:spcPct val="110000"/>
              </a:lnSpc>
            </a:pPr>
            <a:r>
              <a:rPr lang="ru-RU" sz="2800" dirty="0" smtClean="0">
                <a:latin typeface="Arial" charset="0"/>
              </a:rPr>
              <a:t>Местные данные не оцениваются в широком контексте</a:t>
            </a:r>
            <a:endParaRPr lang="en-US" sz="2800" dirty="0" smtClean="0"/>
          </a:p>
          <a:p>
            <a:pPr eaLnBrk="1" hangingPunct="1">
              <a:lnSpc>
                <a:spcPct val="110000"/>
              </a:lnSpc>
            </a:pPr>
            <a:r>
              <a:rPr lang="ru-RU" sz="2800" dirty="0" smtClean="0">
                <a:latin typeface="Arial" charset="0"/>
              </a:rPr>
              <a:t>Мало стимулов производить высококачественные данные</a:t>
            </a:r>
            <a:r>
              <a:rPr lang="en-US" sz="2800" dirty="0" smtClean="0"/>
              <a:t> </a:t>
            </a:r>
          </a:p>
          <a:p>
            <a:pPr eaLnBrk="1" hangingPunct="1">
              <a:lnSpc>
                <a:spcPct val="110000"/>
              </a:lnSpc>
            </a:pPr>
            <a:endParaRPr lang="en-US" dirty="0" smtClean="0"/>
          </a:p>
        </p:txBody>
      </p:sp>
      <p:sp>
        <p:nvSpPr>
          <p:cNvPr id="27651" name="Slide Number Placeholder 4"/>
          <p:cNvSpPr>
            <a:spLocks noGrp="1"/>
          </p:cNvSpPr>
          <p:nvPr>
            <p:ph type="sldNum" sz="quarter" idx="10"/>
          </p:nvPr>
        </p:nvSpPr>
        <p:spPr bwMode="auto">
          <a:xfrm>
            <a:off x="0" y="6096000"/>
            <a:ext cx="4191000" cy="476250"/>
          </a:xfrm>
          <a:noFill/>
          <a:ln>
            <a:miter lim="800000"/>
            <a:headEnd/>
            <a:tailEnd/>
          </a:ln>
        </p:spPr>
        <p:txBody>
          <a:bodyPr wrap="square" numCol="1" anchorCtr="0" compatLnSpc="1">
            <a:prstTxWarp prst="textNoShape">
              <a:avLst/>
            </a:prstTxWarp>
          </a:bodyPr>
          <a:lstStyle/>
          <a:p>
            <a:pPr algn="l" fontAlgn="base">
              <a:spcBef>
                <a:spcPct val="0"/>
              </a:spcBef>
              <a:spcAft>
                <a:spcPct val="0"/>
              </a:spcAft>
            </a:pPr>
            <a:fld id="{AA7413BC-372E-467F-82C9-003E7E290DE5}" type="slidenum">
              <a:rPr lang="en-US" smtClean="0">
                <a:solidFill>
                  <a:srgbClr val="969696"/>
                </a:solidFill>
                <a:latin typeface="Arial" charset="0"/>
              </a:rPr>
              <a:pPr algn="l" fontAlgn="base">
                <a:spcBef>
                  <a:spcPct val="0"/>
                </a:spcBef>
                <a:spcAft>
                  <a:spcPct val="0"/>
                </a:spcAft>
              </a:pPr>
              <a:t>7</a:t>
            </a:fld>
            <a:endParaRPr lang="en-US" smtClean="0">
              <a:solidFill>
                <a:srgbClr val="969696"/>
              </a:solidFill>
              <a:latin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83568" y="0"/>
            <a:ext cx="7762875" cy="1143000"/>
          </a:xfrm>
        </p:spPr>
        <p:txBody>
          <a:bodyPr>
            <a:noAutofit/>
          </a:bodyPr>
          <a:lstStyle/>
          <a:p>
            <a:pPr algn="ctr" eaLnBrk="1" hangingPunct="1"/>
            <a:r>
              <a:rPr lang="ru-RU" dirty="0" smtClean="0">
                <a:latin typeface="Arial" charset="0"/>
              </a:rPr>
              <a:t>Изучение порядка передачи информации в Доминике</a:t>
            </a:r>
            <a:endParaRPr lang="en-US" dirty="0" smtClean="0"/>
          </a:p>
        </p:txBody>
      </p:sp>
      <p:sp>
        <p:nvSpPr>
          <p:cNvPr id="29698" name="Rectangle 3"/>
          <p:cNvSpPr>
            <a:spLocks noGrp="1" noChangeArrowheads="1"/>
          </p:cNvSpPr>
          <p:nvPr>
            <p:ph idx="1"/>
          </p:nvPr>
        </p:nvSpPr>
        <p:spPr>
          <a:xfrm>
            <a:off x="611560" y="1052736"/>
            <a:ext cx="8010525" cy="4697413"/>
          </a:xfrm>
        </p:spPr>
        <p:txBody>
          <a:bodyPr/>
          <a:lstStyle/>
          <a:p>
            <a:pPr eaLnBrk="1" hangingPunct="1">
              <a:lnSpc>
                <a:spcPct val="120000"/>
              </a:lnSpc>
            </a:pPr>
            <a:r>
              <a:rPr lang="ru-RU" sz="2400" b="1" dirty="0" smtClean="0"/>
              <a:t>Ситуация</a:t>
            </a:r>
            <a:r>
              <a:rPr lang="en-US" sz="2400" b="1" dirty="0" smtClean="0"/>
              <a:t>:</a:t>
            </a:r>
            <a:r>
              <a:rPr lang="en-US" sz="2400" dirty="0" smtClean="0"/>
              <a:t> </a:t>
            </a:r>
            <a:r>
              <a:rPr lang="ru-RU" sz="2400" dirty="0" smtClean="0"/>
              <a:t>местные мед. центры и больницы передают отчеты наверх через систему рутинной отчетности</a:t>
            </a:r>
            <a:r>
              <a:rPr lang="en-US" sz="2400" dirty="0" smtClean="0"/>
              <a:t>.</a:t>
            </a:r>
          </a:p>
          <a:p>
            <a:pPr eaLnBrk="1" hangingPunct="1">
              <a:lnSpc>
                <a:spcPct val="120000"/>
              </a:lnSpc>
            </a:pPr>
            <a:r>
              <a:rPr lang="ru-RU" sz="2400" b="1" dirty="0" smtClean="0"/>
              <a:t>Проблема</a:t>
            </a:r>
            <a:r>
              <a:rPr lang="en-US" sz="2400" b="1" dirty="0" smtClean="0"/>
              <a:t>:</a:t>
            </a:r>
            <a:r>
              <a:rPr lang="en-US" sz="2400" dirty="0" smtClean="0"/>
              <a:t> </a:t>
            </a:r>
            <a:r>
              <a:rPr lang="ru-RU" sz="2400" dirty="0" smtClean="0"/>
              <a:t>местные ЛПУ никогда не получают полные отчеты после их формирования</a:t>
            </a:r>
            <a:r>
              <a:rPr lang="en-US" sz="2400" dirty="0" smtClean="0"/>
              <a:t>. </a:t>
            </a:r>
          </a:p>
          <a:p>
            <a:pPr eaLnBrk="1" hangingPunct="1">
              <a:lnSpc>
                <a:spcPct val="120000"/>
              </a:lnSpc>
            </a:pPr>
            <a:r>
              <a:rPr lang="ru-RU" sz="2400" b="1" dirty="0" smtClean="0"/>
              <a:t>Предложения по использованию информации</a:t>
            </a:r>
            <a:r>
              <a:rPr lang="en-US" sz="2400" b="1" dirty="0" smtClean="0"/>
              <a:t>: </a:t>
            </a:r>
            <a:r>
              <a:rPr lang="ru-RU" sz="2400" dirty="0" smtClean="0"/>
              <a:t>выявлены возможности по предоставлению ЛПУ обратной связи и определено, как эту информацию можно применять для исправления текущих проблем</a:t>
            </a:r>
            <a:r>
              <a:rPr lang="en-US" sz="2400" dirty="0" smtClean="0"/>
              <a:t>.</a:t>
            </a:r>
          </a:p>
        </p:txBody>
      </p:sp>
      <p:sp>
        <p:nvSpPr>
          <p:cNvPr id="2" name="Slide Number Placeholder 1"/>
          <p:cNvSpPr>
            <a:spLocks noGrp="1"/>
          </p:cNvSpPr>
          <p:nvPr>
            <p:ph type="sldNum" sz="quarter" idx="10"/>
          </p:nvPr>
        </p:nvSpPr>
        <p:spPr/>
        <p:txBody>
          <a:bodyPr/>
          <a:lstStyle/>
          <a:p>
            <a:pPr>
              <a:defRPr/>
            </a:pPr>
            <a:fld id="{27EC133C-426A-4124-8AA6-CE1A357764A0}" type="slidenum">
              <a:rPr lang="en-US"/>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pPr algn="ctr" eaLnBrk="1" hangingPunct="1"/>
            <a:r>
              <a:rPr lang="ru-RU" smtClean="0">
                <a:latin typeface="Arial" charset="0"/>
              </a:rPr>
              <a:t>Групповое обсуждение</a:t>
            </a:r>
            <a:r>
              <a:rPr lang="en-US" smtClean="0"/>
              <a:t> </a:t>
            </a:r>
          </a:p>
        </p:txBody>
      </p:sp>
      <p:sp>
        <p:nvSpPr>
          <p:cNvPr id="12291" name="Rectangle 3"/>
          <p:cNvSpPr>
            <a:spLocks noGrp="1" noChangeArrowheads="1"/>
          </p:cNvSpPr>
          <p:nvPr>
            <p:ph idx="1"/>
          </p:nvPr>
        </p:nvSpPr>
        <p:spPr/>
        <p:txBody>
          <a:bodyPr>
            <a:normAutofit/>
          </a:bodyPr>
          <a:lstStyle/>
          <a:p>
            <a:pPr eaLnBrk="1" hangingPunct="1"/>
            <a:endParaRPr lang="en-US" sz="4400" i="1" smtClean="0"/>
          </a:p>
          <a:p>
            <a:pPr algn="ctr" eaLnBrk="1" hangingPunct="1">
              <a:buFont typeface="Wingdings" pitchFamily="2" charset="2"/>
              <a:buNone/>
            </a:pPr>
            <a:r>
              <a:rPr lang="ru-RU" sz="4000" b="1" smtClean="0">
                <a:latin typeface="Arial" charset="0"/>
              </a:rPr>
              <a:t>Какой порядок передачи информации в вашей организации</a:t>
            </a:r>
            <a:r>
              <a:rPr lang="en-US" sz="4000" b="1" smtClean="0"/>
              <a:t>?</a:t>
            </a:r>
          </a:p>
        </p:txBody>
      </p:sp>
      <p:sp>
        <p:nvSpPr>
          <p:cNvPr id="31747" name="Slide Number Placeholder 4"/>
          <p:cNvSpPr>
            <a:spLocks noGrp="1"/>
          </p:cNvSpPr>
          <p:nvPr>
            <p:ph type="sldNum" sz="quarter" idx="10"/>
          </p:nvPr>
        </p:nvSpPr>
        <p:spPr bwMode="auto">
          <a:xfrm>
            <a:off x="0" y="6124575"/>
            <a:ext cx="1066800" cy="476250"/>
          </a:xfrm>
          <a:noFill/>
          <a:ln>
            <a:miter lim="800000"/>
            <a:headEnd/>
            <a:tailEnd/>
          </a:ln>
        </p:spPr>
        <p:txBody>
          <a:bodyPr wrap="square" numCol="1" anchorCtr="0" compatLnSpc="1">
            <a:prstTxWarp prst="textNoShape">
              <a:avLst/>
            </a:prstTxWarp>
          </a:bodyPr>
          <a:lstStyle/>
          <a:p>
            <a:pPr algn="l" fontAlgn="base">
              <a:spcBef>
                <a:spcPct val="0"/>
              </a:spcBef>
              <a:spcAft>
                <a:spcPct val="0"/>
              </a:spcAft>
            </a:pPr>
            <a:fld id="{F152768A-D31F-4B89-B331-B9E7E0C3EADC}" type="slidenum">
              <a:rPr lang="en-US" smtClean="0">
                <a:solidFill>
                  <a:srgbClr val="969696"/>
                </a:solidFill>
                <a:latin typeface="Arial" charset="0"/>
              </a:rPr>
              <a:pPr algn="l" fontAlgn="base">
                <a:spcBef>
                  <a:spcPct val="0"/>
                </a:spcBef>
                <a:spcAft>
                  <a:spcPct val="0"/>
                </a:spcAft>
              </a:pPr>
              <a:t>9</a:t>
            </a:fld>
            <a:endParaRPr lang="en-US" smtClean="0">
              <a:solidFill>
                <a:srgbClr val="969696"/>
              </a:solidFill>
              <a:latin typeface="Arial"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xfrm>
            <a:off x="683568" y="2276872"/>
            <a:ext cx="7811145" cy="2160240"/>
          </a:xfrm>
        </p:spPr>
        <p:txBody>
          <a:bodyPr/>
          <a:lstStyle/>
          <a:p>
            <a:r>
              <a:rPr lang="ru-RU" sz="4800" dirty="0" smtClean="0">
                <a:effectLst>
                  <a:outerShdw blurRad="38100" dist="38100" dir="2700000" algn="tl">
                    <a:srgbClr val="000000"/>
                  </a:outerShdw>
                </a:effectLst>
              </a:rPr>
              <a:t>Карта/ схема использования информации</a:t>
            </a:r>
            <a:endParaRPr lang="ru-RU" sz="4800" dirty="0">
              <a:effectLst>
                <a:outerShdw blurRad="38100" dist="38100" dir="2700000" algn="tl">
                  <a:srgbClr val="000000"/>
                </a:outerShdw>
              </a:effectLst>
            </a:endParaRPr>
          </a:p>
        </p:txBody>
      </p:sp>
      <p:sp>
        <p:nvSpPr>
          <p:cNvPr id="2" name="Slide Number Placeholder 1"/>
          <p:cNvSpPr>
            <a:spLocks noGrp="1"/>
          </p:cNvSpPr>
          <p:nvPr>
            <p:ph type="sldNum" sz="quarter" idx="10"/>
          </p:nvPr>
        </p:nvSpPr>
        <p:spPr/>
        <p:txBody>
          <a:bodyPr/>
          <a:lstStyle/>
          <a:p>
            <a:pPr>
              <a:defRPr/>
            </a:pPr>
            <a:fld id="{1D906684-B154-4EB1-B361-EE5B872FBB60}" type="slidenum">
              <a:rPr lang="en-US"/>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755576" y="0"/>
            <a:ext cx="7931225" cy="1412776"/>
          </a:xfrm>
        </p:spPr>
        <p:txBody>
          <a:bodyPr/>
          <a:lstStyle/>
          <a:p>
            <a:pPr algn="ctr" eaLnBrk="1" hangingPunct="1"/>
            <a:r>
              <a:rPr lang="ru-RU" sz="4000" dirty="0" smtClean="0">
                <a:latin typeface="Arial" charset="0"/>
              </a:rPr>
              <a:t>Составление схемы использования информации</a:t>
            </a:r>
            <a:endParaRPr lang="en-US" sz="4000" dirty="0" smtClean="0"/>
          </a:p>
        </p:txBody>
      </p:sp>
      <p:sp>
        <p:nvSpPr>
          <p:cNvPr id="35842" name="Rectangle 3"/>
          <p:cNvSpPr>
            <a:spLocks noGrp="1" noChangeArrowheads="1"/>
          </p:cNvSpPr>
          <p:nvPr>
            <p:ph idx="1"/>
          </p:nvPr>
        </p:nvSpPr>
        <p:spPr>
          <a:xfrm>
            <a:off x="539552" y="1412776"/>
            <a:ext cx="8129588" cy="5124450"/>
          </a:xfrm>
        </p:spPr>
        <p:txBody>
          <a:bodyPr/>
          <a:lstStyle/>
          <a:p>
            <a:pPr eaLnBrk="1" hangingPunct="1"/>
            <a:r>
              <a:rPr lang="ru-RU" sz="2000" dirty="0" smtClean="0">
                <a:latin typeface="Arial" charset="0"/>
              </a:rPr>
              <a:t>Цель</a:t>
            </a:r>
            <a:r>
              <a:rPr lang="en-US" sz="2000" dirty="0" smtClean="0"/>
              <a:t> </a:t>
            </a:r>
          </a:p>
          <a:p>
            <a:pPr lvl="1" eaLnBrk="1" hangingPunct="1"/>
            <a:r>
              <a:rPr lang="ru-RU" sz="2000" dirty="0" smtClean="0">
                <a:latin typeface="Arial" charset="0"/>
              </a:rPr>
              <a:t>Описать текущий порядок передачи информации здравоохранения, чтобы найти возможности</a:t>
            </a:r>
            <a:r>
              <a:rPr lang="en-US" sz="2000" dirty="0" smtClean="0"/>
              <a:t> </a:t>
            </a:r>
            <a:r>
              <a:rPr lang="ru-RU" sz="2000" dirty="0" smtClean="0">
                <a:latin typeface="Arial" charset="0"/>
              </a:rPr>
              <a:t>для усовершенствования ее использования</a:t>
            </a:r>
            <a:endParaRPr lang="en-US" sz="2000" dirty="0" smtClean="0"/>
          </a:p>
          <a:p>
            <a:pPr eaLnBrk="1" hangingPunct="1"/>
            <a:r>
              <a:rPr lang="ru-RU" sz="2000" dirty="0" smtClean="0">
                <a:latin typeface="Arial" charset="0"/>
              </a:rPr>
              <a:t>Описание</a:t>
            </a:r>
            <a:endParaRPr lang="en-US" sz="2000" dirty="0" smtClean="0">
              <a:latin typeface="Arial" charset="0"/>
            </a:endParaRPr>
          </a:p>
          <a:p>
            <a:pPr lvl="1" eaLnBrk="1" hangingPunct="1"/>
            <a:r>
              <a:rPr lang="ru-RU" sz="2000" dirty="0" smtClean="0">
                <a:latin typeface="Arial" charset="0"/>
              </a:rPr>
              <a:t>Выявляет недочеты и возможности использования информации</a:t>
            </a:r>
            <a:endParaRPr lang="en-US" sz="2000" dirty="0" smtClean="0"/>
          </a:p>
          <a:p>
            <a:pPr lvl="1" eaLnBrk="1" hangingPunct="1"/>
            <a:r>
              <a:rPr lang="ru-RU" sz="2000" dirty="0" smtClean="0">
                <a:latin typeface="Arial" charset="0"/>
              </a:rPr>
              <a:t>Выявляет возможности для дополнительных механизмов обратной связи</a:t>
            </a:r>
            <a:endParaRPr lang="en-US" sz="2000" dirty="0" smtClean="0"/>
          </a:p>
          <a:p>
            <a:pPr lvl="1" eaLnBrk="1" hangingPunct="1"/>
            <a:r>
              <a:rPr lang="ru-RU" sz="2000" dirty="0" smtClean="0">
                <a:latin typeface="Arial" charset="0"/>
              </a:rPr>
              <a:t>Определяет точки, в которых анализ и данные могут помочь в принятии решений по программе</a:t>
            </a:r>
            <a:endParaRPr lang="en-US" sz="2000" dirty="0" smtClean="0"/>
          </a:p>
        </p:txBody>
      </p:sp>
      <p:sp>
        <p:nvSpPr>
          <p:cNvPr id="2" name="Slide Number Placeholder 1"/>
          <p:cNvSpPr>
            <a:spLocks noGrp="1"/>
          </p:cNvSpPr>
          <p:nvPr>
            <p:ph type="sldNum" sz="quarter" idx="10"/>
          </p:nvPr>
        </p:nvSpPr>
        <p:spPr/>
        <p:txBody>
          <a:bodyPr/>
          <a:lstStyle/>
          <a:p>
            <a:pPr>
              <a:defRPr/>
            </a:pPr>
            <a:fld id="{43392CBC-3D96-433D-B002-954504C09C7E}" type="slidenum">
              <a:rPr lang="en-US"/>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F72F97F3-8BB5-4E62-95E5-193530348CBB}" type="slidenum">
              <a:rPr lang="en-US" smtClean="0"/>
              <a:pPr>
                <a:defRPr/>
              </a:pPr>
              <a:t>12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8" name="Group 27"/>
          <p:cNvGrpSpPr/>
          <p:nvPr/>
        </p:nvGrpSpPr>
        <p:grpSpPr>
          <a:xfrm>
            <a:off x="1763688" y="1124746"/>
            <a:ext cx="7128791" cy="5544614"/>
            <a:chOff x="1763688" y="980729"/>
            <a:chExt cx="7128791" cy="5544614"/>
          </a:xfrm>
        </p:grpSpPr>
        <p:grpSp>
          <p:nvGrpSpPr>
            <p:cNvPr id="29" name="Group 28"/>
            <p:cNvGrpSpPr/>
            <p:nvPr/>
          </p:nvGrpSpPr>
          <p:grpSpPr>
            <a:xfrm>
              <a:off x="1763688" y="980729"/>
              <a:ext cx="7128791" cy="5120033"/>
              <a:chOff x="1835126" y="1337917"/>
              <a:chExt cx="7128791" cy="5120033"/>
            </a:xfrm>
          </p:grpSpPr>
          <p:sp>
            <p:nvSpPr>
              <p:cNvPr id="31" name="Text Box 42"/>
              <p:cNvSpPr txBox="1">
                <a:spLocks noChangeArrowheads="1"/>
              </p:cNvSpPr>
              <p:nvPr/>
            </p:nvSpPr>
            <p:spPr bwMode="auto">
              <a:xfrm>
                <a:off x="1835126" y="1337917"/>
                <a:ext cx="1321494" cy="6480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электронных карточках</a:t>
                </a:r>
                <a:endParaRPr lang="en-US" sz="1200" dirty="0">
                  <a:solidFill>
                    <a:prstClr val="black"/>
                  </a:solidFill>
                  <a:latin typeface="Calibri"/>
                  <a:ea typeface="Calibri"/>
                  <a:cs typeface="Times New Roman"/>
                </a:endParaRPr>
              </a:p>
            </p:txBody>
          </p:sp>
          <p:sp>
            <p:nvSpPr>
              <p:cNvPr id="32" name="Text Box 39"/>
              <p:cNvSpPr txBox="1">
                <a:spLocks noChangeArrowheads="1"/>
              </p:cNvSpPr>
              <p:nvPr/>
            </p:nvSpPr>
            <p:spPr bwMode="auto">
              <a:xfrm>
                <a:off x="1835126" y="2091905"/>
                <a:ext cx="1321494" cy="79208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электронном и бумажном виде</a:t>
                </a:r>
                <a:endParaRPr lang="en-US" sz="1200" dirty="0">
                  <a:solidFill>
                    <a:prstClr val="black"/>
                  </a:solidFill>
                  <a:latin typeface="Calibri"/>
                  <a:ea typeface="Calibri"/>
                  <a:cs typeface="Times New Roman"/>
                </a:endParaRPr>
              </a:p>
            </p:txBody>
          </p:sp>
          <p:sp>
            <p:nvSpPr>
              <p:cNvPr id="33" name="Text Box 36"/>
              <p:cNvSpPr txBox="1">
                <a:spLocks noChangeArrowheads="1"/>
              </p:cNvSpPr>
              <p:nvPr/>
            </p:nvSpPr>
            <p:spPr bwMode="auto">
              <a:xfrm>
                <a:off x="1835126" y="3017837"/>
                <a:ext cx="1235769" cy="7429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бумажном виде</a:t>
                </a:r>
                <a:endParaRPr lang="en-US" sz="1200" dirty="0">
                  <a:solidFill>
                    <a:prstClr val="black"/>
                  </a:solidFill>
                  <a:latin typeface="Calibri"/>
                  <a:ea typeface="Calibri"/>
                  <a:cs typeface="Times New Roman"/>
                </a:endParaRPr>
              </a:p>
            </p:txBody>
          </p:sp>
          <p:sp>
            <p:nvSpPr>
              <p:cNvPr id="34" name="Text Box 34"/>
              <p:cNvSpPr txBox="1">
                <a:spLocks noChangeArrowheads="1"/>
              </p:cNvSpPr>
              <p:nvPr/>
            </p:nvSpPr>
            <p:spPr bwMode="auto">
              <a:xfrm>
                <a:off x="3220121" y="3017837"/>
                <a:ext cx="1073818" cy="7429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ежемесячных отчетах</a:t>
                </a:r>
                <a:endParaRPr lang="en-US" sz="1200" dirty="0">
                  <a:solidFill>
                    <a:prstClr val="black"/>
                  </a:solidFill>
                  <a:latin typeface="Calibri"/>
                  <a:ea typeface="Calibri"/>
                  <a:cs typeface="Times New Roman"/>
                </a:endParaRPr>
              </a:p>
            </p:txBody>
          </p:sp>
          <p:sp>
            <p:nvSpPr>
              <p:cNvPr id="35" name="Text Box 32"/>
              <p:cNvSpPr txBox="1">
                <a:spLocks noChangeArrowheads="1"/>
              </p:cNvSpPr>
              <p:nvPr/>
            </p:nvSpPr>
            <p:spPr bwMode="auto">
              <a:xfrm>
                <a:off x="3220120" y="3908996"/>
                <a:ext cx="1085850" cy="70008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квартальных отчетах</a:t>
                </a:r>
                <a:endParaRPr lang="en-US" sz="1200" dirty="0">
                  <a:solidFill>
                    <a:prstClr val="black"/>
                  </a:solidFill>
                  <a:latin typeface="Calibri"/>
                  <a:ea typeface="Calibri"/>
                  <a:cs typeface="Times New Roman"/>
                </a:endParaRPr>
              </a:p>
            </p:txBody>
          </p:sp>
          <p:sp>
            <p:nvSpPr>
              <p:cNvPr id="36" name="Text Box 30"/>
              <p:cNvSpPr txBox="1">
                <a:spLocks noChangeArrowheads="1"/>
              </p:cNvSpPr>
              <p:nvPr/>
            </p:nvSpPr>
            <p:spPr bwMode="auto">
              <a:xfrm>
                <a:off x="3220121" y="4704022"/>
                <a:ext cx="1073818" cy="64094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a:solidFill>
                      <a:prstClr val="black"/>
                    </a:solidFill>
                    <a:latin typeface="Calibri"/>
                    <a:ea typeface="Calibri"/>
                    <a:cs typeface="Times New Roman"/>
                  </a:rPr>
                  <a:t>Данные в квартальных отчетах</a:t>
                </a:r>
                <a:endParaRPr lang="en-US" sz="1200" dirty="0">
                  <a:solidFill>
                    <a:prstClr val="black"/>
                  </a:solidFill>
                  <a:latin typeface="Calibri"/>
                  <a:ea typeface="Calibri"/>
                  <a:cs typeface="Times New Roman"/>
                </a:endParaRPr>
              </a:p>
            </p:txBody>
          </p:sp>
          <p:sp>
            <p:nvSpPr>
              <p:cNvPr id="37" name="Text Box 28"/>
              <p:cNvSpPr txBox="1">
                <a:spLocks noChangeArrowheads="1"/>
              </p:cNvSpPr>
              <p:nvPr/>
            </p:nvSpPr>
            <p:spPr bwMode="auto">
              <a:xfrm>
                <a:off x="4493294" y="5524501"/>
                <a:ext cx="942231" cy="857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нац. Реестре ВИЧ</a:t>
                </a:r>
                <a:endParaRPr lang="en-US" sz="1200" dirty="0">
                  <a:solidFill>
                    <a:prstClr val="black"/>
                  </a:solidFill>
                  <a:latin typeface="Calibri"/>
                  <a:ea typeface="Calibri"/>
                  <a:cs typeface="Times New Roman"/>
                </a:endParaRPr>
              </a:p>
            </p:txBody>
          </p:sp>
          <p:sp>
            <p:nvSpPr>
              <p:cNvPr id="38" name="Text Box 25"/>
              <p:cNvSpPr txBox="1">
                <a:spLocks noChangeArrowheads="1"/>
              </p:cNvSpPr>
              <p:nvPr/>
            </p:nvSpPr>
            <p:spPr bwMode="auto">
              <a:xfrm>
                <a:off x="5717258" y="5524501"/>
                <a:ext cx="704850" cy="85724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Анализ данных</a:t>
                </a:r>
                <a:endParaRPr lang="en-US" sz="1200" dirty="0">
                  <a:solidFill>
                    <a:prstClr val="black"/>
                  </a:solidFill>
                  <a:latin typeface="Calibri"/>
                  <a:ea typeface="Calibri"/>
                  <a:cs typeface="Times New Roman"/>
                </a:endParaRPr>
              </a:p>
            </p:txBody>
          </p:sp>
          <p:sp>
            <p:nvSpPr>
              <p:cNvPr id="39" name="Text Box 24"/>
              <p:cNvSpPr txBox="1">
                <a:spLocks noChangeArrowheads="1"/>
              </p:cNvSpPr>
              <p:nvPr/>
            </p:nvSpPr>
            <p:spPr bwMode="auto">
              <a:xfrm>
                <a:off x="6712174" y="5370364"/>
                <a:ext cx="1040259" cy="55418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Отчеты в ГФ, ВОЗ, и т.д.</a:t>
                </a:r>
                <a:endParaRPr lang="en-US" sz="1200" dirty="0">
                  <a:solidFill>
                    <a:prstClr val="black"/>
                  </a:solidFill>
                  <a:latin typeface="Calibri"/>
                  <a:ea typeface="Calibri"/>
                  <a:cs typeface="Times New Roman"/>
                </a:endParaRPr>
              </a:p>
            </p:txBody>
          </p:sp>
          <p:sp>
            <p:nvSpPr>
              <p:cNvPr id="40" name="Text Box 22"/>
              <p:cNvSpPr txBox="1">
                <a:spLocks noChangeArrowheads="1"/>
              </p:cNvSpPr>
              <p:nvPr/>
            </p:nvSpPr>
            <p:spPr bwMode="auto">
              <a:xfrm>
                <a:off x="7947694" y="5524501"/>
                <a:ext cx="1016223" cy="93344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Разработка 5-летнего плана</a:t>
                </a:r>
                <a:endParaRPr lang="en-US" sz="1200" dirty="0">
                  <a:solidFill>
                    <a:prstClr val="black"/>
                  </a:solidFill>
                  <a:latin typeface="Calibri"/>
                  <a:ea typeface="Calibri"/>
                  <a:cs typeface="Times New Roman"/>
                </a:endParaRPr>
              </a:p>
            </p:txBody>
          </p:sp>
          <p:sp>
            <p:nvSpPr>
              <p:cNvPr id="41" name="Text Box 38"/>
              <p:cNvSpPr txBox="1">
                <a:spLocks noChangeArrowheads="1"/>
              </p:cNvSpPr>
              <p:nvPr/>
            </p:nvSpPr>
            <p:spPr bwMode="auto">
              <a:xfrm>
                <a:off x="6733257" y="2117305"/>
                <a:ext cx="1019175" cy="73384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Отчет в головной офис НГО</a:t>
                </a:r>
                <a:endParaRPr lang="en-US" sz="1200" dirty="0">
                  <a:solidFill>
                    <a:prstClr val="black"/>
                  </a:solidFill>
                  <a:latin typeface="Calibri"/>
                  <a:ea typeface="Calibri"/>
                  <a:cs typeface="Times New Roman"/>
                </a:endParaRPr>
              </a:p>
            </p:txBody>
          </p:sp>
          <p:cxnSp>
            <p:nvCxnSpPr>
              <p:cNvPr id="42" name="Elbow Connector 41"/>
              <p:cNvCxnSpPr>
                <a:cxnSpLocks noChangeShapeType="1"/>
                <a:stCxn id="31" idx="3"/>
                <a:endCxn id="37" idx="0"/>
              </p:cNvCxnSpPr>
              <p:nvPr/>
            </p:nvCxnSpPr>
            <p:spPr bwMode="auto">
              <a:xfrm>
                <a:off x="3156620" y="1661953"/>
                <a:ext cx="1807790" cy="3862548"/>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43" name="Straight Arrow Connector 42"/>
              <p:cNvCxnSpPr>
                <a:cxnSpLocks noChangeShapeType="1"/>
                <a:stCxn id="32" idx="3"/>
                <a:endCxn id="41" idx="1"/>
              </p:cNvCxnSpPr>
              <p:nvPr/>
            </p:nvCxnSpPr>
            <p:spPr bwMode="auto">
              <a:xfrm flipV="1">
                <a:off x="3156620" y="2484228"/>
                <a:ext cx="3576637" cy="3721"/>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4" name="Straight Arrow Connector 43"/>
              <p:cNvCxnSpPr>
                <a:cxnSpLocks noChangeShapeType="1"/>
                <a:stCxn id="33" idx="3"/>
                <a:endCxn id="34" idx="1"/>
              </p:cNvCxnSpPr>
              <p:nvPr/>
            </p:nvCxnSpPr>
            <p:spPr bwMode="auto">
              <a:xfrm>
                <a:off x="3070895" y="3389312"/>
                <a:ext cx="149226" cy="0"/>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5" name="Straight Arrow Connector 44"/>
              <p:cNvCxnSpPr>
                <a:cxnSpLocks noChangeShapeType="1"/>
                <a:stCxn id="34" idx="2"/>
                <a:endCxn id="35" idx="0"/>
              </p:cNvCxnSpPr>
              <p:nvPr/>
            </p:nvCxnSpPr>
            <p:spPr bwMode="auto">
              <a:xfrm>
                <a:off x="3757030" y="3760787"/>
                <a:ext cx="6015" cy="148209"/>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6" name="Straight Arrow Connector 45"/>
              <p:cNvCxnSpPr>
                <a:cxnSpLocks noChangeShapeType="1"/>
                <a:stCxn id="35" idx="2"/>
              </p:cNvCxnSpPr>
              <p:nvPr/>
            </p:nvCxnSpPr>
            <p:spPr bwMode="auto">
              <a:xfrm flipH="1">
                <a:off x="3757030" y="4609083"/>
                <a:ext cx="6015" cy="120339"/>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8" name="Elbow Connector 47"/>
              <p:cNvCxnSpPr>
                <a:cxnSpLocks noChangeShapeType="1"/>
                <a:stCxn id="36" idx="2"/>
                <a:endCxn id="37" idx="1"/>
              </p:cNvCxnSpPr>
              <p:nvPr/>
            </p:nvCxnSpPr>
            <p:spPr bwMode="auto">
              <a:xfrm rot="16200000" flipH="1">
                <a:off x="3821081" y="5280913"/>
                <a:ext cx="608162" cy="736264"/>
              </a:xfrm>
              <a:prstGeom prst="bentConnector2">
                <a:avLst/>
              </a:prstGeom>
              <a:noFill/>
              <a:ln w="222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49" name="Straight Arrow Connector 48"/>
              <p:cNvCxnSpPr>
                <a:cxnSpLocks noChangeShapeType="1"/>
                <a:stCxn id="37" idx="3"/>
                <a:endCxn id="38" idx="1"/>
              </p:cNvCxnSpPr>
              <p:nvPr/>
            </p:nvCxnSpPr>
            <p:spPr bwMode="auto">
              <a:xfrm>
                <a:off x="5435525" y="5953126"/>
                <a:ext cx="281733" cy="0"/>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0" name="Straight Arrow Connector 49"/>
              <p:cNvCxnSpPr>
                <a:cxnSpLocks noChangeShapeType="1"/>
                <a:stCxn id="38" idx="3"/>
                <a:endCxn id="39" idx="1"/>
              </p:cNvCxnSpPr>
              <p:nvPr/>
            </p:nvCxnSpPr>
            <p:spPr bwMode="auto">
              <a:xfrm flipV="1">
                <a:off x="6422108" y="5647457"/>
                <a:ext cx="290066" cy="305669"/>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1" name="Straight Arrow Connector 50"/>
              <p:cNvCxnSpPr>
                <a:cxnSpLocks noChangeShapeType="1"/>
                <a:stCxn id="38" idx="3"/>
                <a:endCxn id="30" idx="1"/>
              </p:cNvCxnSpPr>
              <p:nvPr/>
            </p:nvCxnSpPr>
            <p:spPr bwMode="auto">
              <a:xfrm>
                <a:off x="6422108" y="5953126"/>
                <a:ext cx="290066" cy="464703"/>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30" name="Text Box 23"/>
            <p:cNvSpPr txBox="1">
              <a:spLocks noChangeArrowheads="1"/>
            </p:cNvSpPr>
            <p:nvPr/>
          </p:nvSpPr>
          <p:spPr bwMode="auto">
            <a:xfrm>
              <a:off x="6640736" y="5595938"/>
              <a:ext cx="1040259" cy="92940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Ежегодный отчет о выполнении программы</a:t>
              </a:r>
              <a:endParaRPr lang="en-US" sz="1200" dirty="0">
                <a:solidFill>
                  <a:prstClr val="black"/>
                </a:solidFill>
                <a:latin typeface="Calibri"/>
                <a:ea typeface="Calibri"/>
                <a:cs typeface="Times New Roman"/>
              </a:endParaRPr>
            </a:p>
          </p:txBody>
        </p:sp>
      </p:grpSp>
    </p:spTree>
    <p:extLst>
      <p:ext uri="{BB962C8B-B14F-4D97-AF65-F5344CB8AC3E}">
        <p14:creationId xmlns:p14="http://schemas.microsoft.com/office/powerpoint/2010/main" val="4291864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133D8D"/>
        </a:solid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F72F97F3-8BB5-4E62-95E5-193530348CBB}" type="slidenum">
              <a:rPr lang="en-US" smtClean="0"/>
              <a:pPr>
                <a:defRPr/>
              </a:pPr>
              <a:t>13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316136694"/>
              </p:ext>
            </p:extLst>
          </p:nvPr>
        </p:nvGraphicFramePr>
        <p:xfrm>
          <a:off x="215251" y="52545"/>
          <a:ext cx="8928748" cy="7513571"/>
        </p:xfrm>
        <a:graphic>
          <a:graphicData uri="http://schemas.openxmlformats.org/drawingml/2006/table">
            <a:tbl>
              <a:tblPr firstRow="1" firstCol="1" bandRow="1">
                <a:tableStyleId>{5C22544A-7EE6-4342-B048-85BDC9FD1C3A}</a:tableStyleId>
              </a:tblPr>
              <a:tblGrid>
                <a:gridCol w="1347986"/>
                <a:gridCol w="1676514"/>
                <a:gridCol w="1166272"/>
                <a:gridCol w="1239163"/>
                <a:gridCol w="1070106"/>
                <a:gridCol w="1230616"/>
                <a:gridCol w="1198091"/>
              </a:tblGrid>
              <a:tr h="249394">
                <a:tc gridSpan="7">
                  <a:txBody>
                    <a:bodyPr/>
                    <a:lstStyle/>
                    <a:p>
                      <a:pPr marL="0" marR="0" algn="ctr">
                        <a:lnSpc>
                          <a:spcPct val="115000"/>
                        </a:lnSpc>
                        <a:spcBef>
                          <a:spcPts val="0"/>
                        </a:spcBef>
                        <a:spcAft>
                          <a:spcPts val="1000"/>
                        </a:spcAft>
                      </a:pPr>
                      <a:r>
                        <a:rPr lang="ru-RU" sz="1600" b="1" dirty="0">
                          <a:effectLst/>
                        </a:rPr>
                        <a:t>Схема использования информации: Нац.программа по ВИЧ/СПИД, Май 2005	</a:t>
                      </a:r>
                      <a:endParaRPr lang="en-US" sz="1600" b="1" dirty="0">
                        <a:effectLst/>
                        <a:latin typeface="Calibri"/>
                        <a:ea typeface="Calibri"/>
                        <a:cs typeface="Times New Roman"/>
                      </a:endParaRPr>
                    </a:p>
                  </a:txBody>
                  <a:tcPr marL="51778" marR="51778"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1517">
                <a:tc>
                  <a:txBody>
                    <a:bodyPr/>
                    <a:lstStyle/>
                    <a:p>
                      <a:pPr marL="0" marR="0">
                        <a:lnSpc>
                          <a:spcPct val="115000"/>
                        </a:lnSpc>
                        <a:spcBef>
                          <a:spcPts val="0"/>
                        </a:spcBef>
                        <a:spcAft>
                          <a:spcPts val="1000"/>
                        </a:spcAft>
                      </a:pPr>
                      <a:r>
                        <a:rPr lang="ru-RU" sz="1400" dirty="0">
                          <a:effectLst/>
                        </a:rPr>
                        <a:t> </a:t>
                      </a:r>
                      <a:endParaRPr lang="en-US" sz="1400" dirty="0">
                        <a:effectLst/>
                        <a:latin typeface="Calibri"/>
                        <a:ea typeface="Calibri"/>
                        <a:cs typeface="Times New Roman"/>
                      </a:endParaRPr>
                    </a:p>
                  </a:txBody>
                  <a:tcPr marL="51778" marR="51778" marT="0" marB="0"/>
                </a:tc>
                <a:tc>
                  <a:txBody>
                    <a:bodyPr/>
                    <a:lstStyle/>
                    <a:p>
                      <a:pPr marL="0" marR="0" algn="ctr">
                        <a:lnSpc>
                          <a:spcPct val="115000"/>
                        </a:lnSpc>
                        <a:spcBef>
                          <a:spcPts val="0"/>
                        </a:spcBef>
                        <a:spcAft>
                          <a:spcPts val="1000"/>
                        </a:spcAft>
                      </a:pPr>
                      <a:r>
                        <a:rPr lang="ru-RU" sz="1400" b="1" dirty="0" smtClean="0">
                          <a:solidFill>
                            <a:schemeClr val="tx1"/>
                          </a:solidFill>
                          <a:effectLst/>
                        </a:rPr>
                        <a:t>Сбор данных</a:t>
                      </a:r>
                      <a:endParaRPr lang="en-US" sz="1400" b="1" dirty="0">
                        <a:solidFill>
                          <a:schemeClr val="tx1"/>
                        </a:solidFill>
                        <a:effectLst/>
                        <a:latin typeface="Calibri"/>
                        <a:ea typeface="Calibri"/>
                        <a:cs typeface="Times New Roman"/>
                      </a:endParaRPr>
                    </a:p>
                  </a:txBody>
                  <a:tcPr marL="51778" marR="51778" marT="0" marB="0">
                    <a:solidFill>
                      <a:srgbClr val="0070C0"/>
                    </a:solidFill>
                  </a:tcPr>
                </a:tc>
                <a:tc>
                  <a:txBody>
                    <a:bodyPr/>
                    <a:lstStyle/>
                    <a:p>
                      <a:pPr marL="0" marR="0" algn="ctr">
                        <a:lnSpc>
                          <a:spcPct val="115000"/>
                        </a:lnSpc>
                        <a:spcBef>
                          <a:spcPts val="0"/>
                        </a:spcBef>
                        <a:spcAft>
                          <a:spcPts val="1000"/>
                        </a:spcAft>
                      </a:pPr>
                      <a:r>
                        <a:rPr lang="ru-RU" sz="1400" b="1" dirty="0" smtClean="0">
                          <a:solidFill>
                            <a:schemeClr val="tx1"/>
                          </a:solidFill>
                          <a:effectLst/>
                        </a:rPr>
                        <a:t>Аггрегация</a:t>
                      </a:r>
                      <a:endParaRPr lang="en-US" sz="1400" b="1" dirty="0">
                        <a:solidFill>
                          <a:schemeClr val="tx1"/>
                        </a:solidFill>
                        <a:effectLst/>
                        <a:latin typeface="Calibri"/>
                        <a:ea typeface="Calibri"/>
                        <a:cs typeface="Times New Roman"/>
                      </a:endParaRPr>
                    </a:p>
                  </a:txBody>
                  <a:tcPr marL="51778" marR="51778" marT="0" marB="0">
                    <a:solidFill>
                      <a:srgbClr val="0070C0"/>
                    </a:solidFill>
                  </a:tcPr>
                </a:tc>
                <a:tc>
                  <a:txBody>
                    <a:bodyPr/>
                    <a:lstStyle/>
                    <a:p>
                      <a:pPr marL="0" marR="0" algn="ctr">
                        <a:lnSpc>
                          <a:spcPct val="115000"/>
                        </a:lnSpc>
                        <a:spcBef>
                          <a:spcPts val="0"/>
                        </a:spcBef>
                        <a:spcAft>
                          <a:spcPts val="1000"/>
                        </a:spcAft>
                      </a:pPr>
                      <a:r>
                        <a:rPr lang="ru-RU" sz="1400" b="1" dirty="0" smtClean="0">
                          <a:solidFill>
                            <a:schemeClr val="tx1"/>
                          </a:solidFill>
                          <a:effectLst/>
                        </a:rPr>
                        <a:t>Хранение</a:t>
                      </a:r>
                      <a:endParaRPr lang="en-US" sz="1400" b="1" dirty="0">
                        <a:solidFill>
                          <a:schemeClr val="tx1"/>
                        </a:solidFill>
                        <a:effectLst/>
                        <a:latin typeface="Calibri"/>
                        <a:ea typeface="Calibri"/>
                        <a:cs typeface="Times New Roman"/>
                      </a:endParaRPr>
                    </a:p>
                  </a:txBody>
                  <a:tcPr marL="51778" marR="51778" marT="0" marB="0">
                    <a:solidFill>
                      <a:srgbClr val="0070C0"/>
                    </a:solidFill>
                  </a:tcPr>
                </a:tc>
                <a:tc>
                  <a:txBody>
                    <a:bodyPr/>
                    <a:lstStyle/>
                    <a:p>
                      <a:pPr marL="0" marR="0" algn="ctr">
                        <a:lnSpc>
                          <a:spcPct val="115000"/>
                        </a:lnSpc>
                        <a:spcBef>
                          <a:spcPts val="0"/>
                        </a:spcBef>
                        <a:spcAft>
                          <a:spcPts val="1000"/>
                        </a:spcAft>
                      </a:pPr>
                      <a:r>
                        <a:rPr lang="ru-RU" sz="1400" b="1" dirty="0" smtClean="0">
                          <a:solidFill>
                            <a:schemeClr val="tx1"/>
                          </a:solidFill>
                          <a:effectLst/>
                        </a:rPr>
                        <a:t>Анализ</a:t>
                      </a:r>
                      <a:endParaRPr lang="en-US" sz="1400" b="1" dirty="0">
                        <a:solidFill>
                          <a:schemeClr val="tx1"/>
                        </a:solidFill>
                        <a:effectLst/>
                        <a:latin typeface="Calibri"/>
                        <a:ea typeface="Calibri"/>
                        <a:cs typeface="Times New Roman"/>
                      </a:endParaRPr>
                    </a:p>
                  </a:txBody>
                  <a:tcPr marL="51778" marR="51778" marT="0" marB="0">
                    <a:solidFill>
                      <a:srgbClr val="0070C0"/>
                    </a:solidFill>
                  </a:tcPr>
                </a:tc>
                <a:tc>
                  <a:txBody>
                    <a:bodyPr/>
                    <a:lstStyle/>
                    <a:p>
                      <a:pPr marL="0" marR="0" algn="ctr">
                        <a:lnSpc>
                          <a:spcPct val="115000"/>
                        </a:lnSpc>
                        <a:spcBef>
                          <a:spcPts val="0"/>
                        </a:spcBef>
                        <a:spcAft>
                          <a:spcPts val="1000"/>
                        </a:spcAft>
                      </a:pPr>
                      <a:r>
                        <a:rPr lang="ru-RU" sz="1400" b="1" dirty="0" smtClean="0">
                          <a:solidFill>
                            <a:schemeClr val="tx1"/>
                          </a:solidFill>
                          <a:effectLst/>
                        </a:rPr>
                        <a:t>Отчетность</a:t>
                      </a:r>
                      <a:endParaRPr lang="en-US" sz="1400" b="1" dirty="0">
                        <a:solidFill>
                          <a:schemeClr val="tx1"/>
                        </a:solidFill>
                        <a:effectLst/>
                        <a:latin typeface="Calibri"/>
                        <a:ea typeface="Calibri"/>
                        <a:cs typeface="Times New Roman"/>
                      </a:endParaRPr>
                    </a:p>
                  </a:txBody>
                  <a:tcPr marL="51778" marR="51778" marT="0" marB="0">
                    <a:solidFill>
                      <a:srgbClr val="0070C0"/>
                    </a:solidFill>
                  </a:tcPr>
                </a:tc>
                <a:tc>
                  <a:txBody>
                    <a:bodyPr/>
                    <a:lstStyle/>
                    <a:p>
                      <a:pPr marL="0" marR="0" algn="ctr">
                        <a:lnSpc>
                          <a:spcPct val="115000"/>
                        </a:lnSpc>
                        <a:spcBef>
                          <a:spcPts val="0"/>
                        </a:spcBef>
                        <a:spcAft>
                          <a:spcPts val="1000"/>
                        </a:spcAft>
                      </a:pPr>
                      <a:r>
                        <a:rPr lang="ru-RU" sz="1400" b="1" dirty="0" smtClean="0">
                          <a:solidFill>
                            <a:schemeClr val="tx1"/>
                          </a:solidFill>
                          <a:effectLst/>
                        </a:rPr>
                        <a:t>Использова-ние</a:t>
                      </a:r>
                      <a:endParaRPr lang="en-US" sz="1400" b="1" dirty="0">
                        <a:solidFill>
                          <a:schemeClr val="tx1"/>
                        </a:solidFill>
                        <a:effectLst/>
                        <a:latin typeface="Calibri"/>
                        <a:ea typeface="Calibri"/>
                        <a:cs typeface="Times New Roman"/>
                      </a:endParaRPr>
                    </a:p>
                  </a:txBody>
                  <a:tcPr marL="51778" marR="51778" marT="0" marB="0">
                    <a:solidFill>
                      <a:srgbClr val="0070C0"/>
                    </a:solidFill>
                  </a:tcPr>
                </a:tc>
              </a:tr>
              <a:tr h="1081371">
                <a:tc>
                  <a:txBody>
                    <a:bodyPr/>
                    <a:lstStyle/>
                    <a:p>
                      <a:pPr marL="0" marR="0">
                        <a:lnSpc>
                          <a:spcPct val="115000"/>
                        </a:lnSpc>
                        <a:spcBef>
                          <a:spcPts val="0"/>
                        </a:spcBef>
                        <a:spcAft>
                          <a:spcPts val="1000"/>
                        </a:spcAft>
                      </a:pPr>
                      <a:r>
                        <a:rPr lang="ru-RU" sz="1400" dirty="0">
                          <a:effectLst/>
                        </a:rPr>
                        <a:t>Частные </a:t>
                      </a:r>
                      <a:r>
                        <a:rPr lang="ru-RU" sz="1400" dirty="0" smtClean="0">
                          <a:effectLst/>
                        </a:rPr>
                        <a:t>клиники</a:t>
                      </a:r>
                      <a:endParaRPr lang="en-US" sz="1400" dirty="0">
                        <a:effectLst/>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ru-RU" sz="1050" b="0" i="0" u="none" strike="noStrike" kern="1200" cap="none" spc="0" normalizeH="0" baseline="0" noProof="0" dirty="0" smtClean="0">
                          <a:ln>
                            <a:noFill/>
                          </a:ln>
                          <a:solidFill>
                            <a:srgbClr val="FF0000"/>
                          </a:solidFill>
                          <a:effectLst/>
                          <a:uLnTx/>
                          <a:uFillTx/>
                          <a:latin typeface="Calibri"/>
                          <a:ea typeface="Calibri"/>
                          <a:cs typeface="Times New Roman"/>
                        </a:rPr>
                        <a:t>Рез-ты отчитываются менеджменту клиники</a:t>
                      </a:r>
                      <a:endParaRPr kumimoji="0" lang="en-US" sz="1050" b="0" i="0" u="none" strike="noStrike" kern="1200" cap="none" spc="0" normalizeH="0" baseline="0" noProof="0" dirty="0" smtClean="0">
                        <a:ln>
                          <a:noFill/>
                        </a:ln>
                        <a:solidFill>
                          <a:srgbClr val="FF0000"/>
                        </a:solidFill>
                        <a:effectLst/>
                        <a:uLnTx/>
                        <a:uFillTx/>
                        <a:latin typeface="Calibri"/>
                        <a:ea typeface="Calibri"/>
                        <a:cs typeface="Times New Roman"/>
                      </a:endParaRPr>
                    </a:p>
                    <a:p>
                      <a:endParaRPr lang="en-US" dirty="0"/>
                    </a:p>
                  </a:txBody>
                  <a:tcPr marL="51778" marR="51778" marT="0" marB="0"/>
                </a:tc>
                <a:tc>
                  <a:txBody>
                    <a:bodyPr/>
                    <a:lstStyle/>
                    <a:p>
                      <a:endParaRPr lang="en-US" dirty="0"/>
                    </a:p>
                  </a:txBody>
                  <a:tcPr marL="51778" marR="51778" marT="0" marB="0"/>
                </a:tc>
              </a:tr>
              <a:tr h="502726">
                <a:tc>
                  <a:txBody>
                    <a:bodyPr/>
                    <a:lstStyle/>
                    <a:p>
                      <a:pPr marL="0" marR="0">
                        <a:lnSpc>
                          <a:spcPct val="115000"/>
                        </a:lnSpc>
                        <a:spcBef>
                          <a:spcPts val="0"/>
                        </a:spcBef>
                        <a:spcAft>
                          <a:spcPts val="1000"/>
                        </a:spcAft>
                      </a:pPr>
                      <a:r>
                        <a:rPr lang="ru-RU" sz="1400" dirty="0" smtClean="0">
                          <a:effectLst/>
                        </a:rPr>
                        <a:t>НГО</a:t>
                      </a:r>
                      <a:endParaRPr lang="en-US" sz="1400" dirty="0">
                        <a:effectLst/>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a:effectLst/>
                        <a:latin typeface="Calibri"/>
                        <a:ea typeface="Calibri"/>
                        <a:cs typeface="Times New Roman"/>
                      </a:endParaRPr>
                    </a:p>
                  </a:txBody>
                  <a:tcPr marL="51778" marR="51778" marT="0" marB="0"/>
                </a:tc>
                <a:tc>
                  <a:txBody>
                    <a:bodyPr/>
                    <a:lstStyle/>
                    <a:p>
                      <a:endParaRPr lang="en-US" dirty="0"/>
                    </a:p>
                  </a:txBody>
                  <a:tcPr marL="51778" marR="51778" marT="0" marB="0"/>
                </a:tc>
                <a:tc>
                  <a:txBody>
                    <a:bodyPr/>
                    <a:lstStyle/>
                    <a:p>
                      <a:endParaRPr lang="en-US" dirty="0"/>
                    </a:p>
                  </a:txBody>
                  <a:tcPr marL="51778" marR="51778" marT="0" marB="0"/>
                </a:tc>
              </a:tr>
              <a:tr h="1081371">
                <a:tc>
                  <a:txBody>
                    <a:bodyPr/>
                    <a:lstStyle/>
                    <a:p>
                      <a:pPr marL="0" marR="0">
                        <a:lnSpc>
                          <a:spcPct val="115000"/>
                        </a:lnSpc>
                        <a:spcBef>
                          <a:spcPts val="0"/>
                        </a:spcBef>
                        <a:spcAft>
                          <a:spcPts val="1000"/>
                        </a:spcAft>
                      </a:pPr>
                      <a:r>
                        <a:rPr lang="ru-RU" sz="1400" dirty="0" smtClean="0">
                          <a:effectLst/>
                        </a:rPr>
                        <a:t>Государствен-ные учреждения</a:t>
                      </a:r>
                      <a:endParaRPr lang="en-US" sz="1400" dirty="0">
                        <a:effectLst/>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a:effectLst/>
                        <a:latin typeface="Calibri"/>
                        <a:ea typeface="Calibri"/>
                        <a:cs typeface="Times New Roman"/>
                      </a:endParaRPr>
                    </a:p>
                  </a:txBody>
                  <a:tcPr marL="51778" marR="51778" marT="0" marB="0"/>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ru-RU" sz="1050" b="0" i="0" u="none" strike="noStrike" kern="1200" cap="none" spc="0" normalizeH="0" baseline="0" noProof="0" dirty="0" smtClean="0">
                          <a:ln>
                            <a:noFill/>
                          </a:ln>
                          <a:solidFill>
                            <a:srgbClr val="FF0000"/>
                          </a:solidFill>
                          <a:effectLst/>
                          <a:uLnTx/>
                          <a:uFillTx/>
                          <a:latin typeface="Calibri"/>
                          <a:ea typeface="Calibri"/>
                          <a:cs typeface="Times New Roman"/>
                        </a:rPr>
                        <a:t>Рез-ты отчитываются менеджменту </a:t>
                      </a:r>
                      <a:br>
                        <a:rPr kumimoji="0" lang="ru-RU" sz="1050" b="0" i="0" u="none" strike="noStrike" kern="1200" cap="none" spc="0" normalizeH="0" baseline="0" noProof="0" dirty="0" smtClean="0">
                          <a:ln>
                            <a:noFill/>
                          </a:ln>
                          <a:solidFill>
                            <a:srgbClr val="FF0000"/>
                          </a:solidFill>
                          <a:effectLst/>
                          <a:uLnTx/>
                          <a:uFillTx/>
                          <a:latin typeface="Calibri"/>
                          <a:ea typeface="Calibri"/>
                          <a:cs typeface="Times New Roman"/>
                        </a:rPr>
                      </a:br>
                      <a:r>
                        <a:rPr kumimoji="0" lang="ru-RU" sz="1050" b="0" i="0" u="none" strike="noStrike" kern="1200" cap="none" spc="0" normalizeH="0" baseline="0" noProof="0" dirty="0" smtClean="0">
                          <a:ln>
                            <a:noFill/>
                          </a:ln>
                          <a:solidFill>
                            <a:srgbClr val="FF0000"/>
                          </a:solidFill>
                          <a:effectLst/>
                          <a:uLnTx/>
                          <a:uFillTx/>
                          <a:latin typeface="Calibri"/>
                          <a:ea typeface="Calibri"/>
                          <a:cs typeface="Times New Roman"/>
                        </a:rPr>
                        <a:t>учр-я</a:t>
                      </a:r>
                      <a:endParaRPr kumimoji="0" lang="en-US" sz="1050" b="0" i="0" u="none" strike="noStrike" kern="1200" cap="none" spc="0" normalizeH="0" baseline="0" noProof="0" dirty="0" smtClean="0">
                        <a:ln>
                          <a:noFill/>
                        </a:ln>
                        <a:solidFill>
                          <a:srgbClr val="FF0000"/>
                        </a:solidFill>
                        <a:effectLst/>
                        <a:uLnTx/>
                        <a:uFillTx/>
                        <a:latin typeface="Calibri"/>
                        <a:ea typeface="Calibri"/>
                        <a:cs typeface="Times New Roman"/>
                      </a:endParaRPr>
                    </a:p>
                    <a:p>
                      <a:endParaRPr lang="en-US" dirty="0"/>
                    </a:p>
                  </a:txBody>
                  <a:tcPr marL="51778" marR="51778" marT="0" marB="0"/>
                </a:tc>
                <a:tc>
                  <a:txBody>
                    <a:bodyPr/>
                    <a:lstStyle/>
                    <a:p>
                      <a:endParaRPr lang="en-US" dirty="0" smtClean="0"/>
                    </a:p>
                    <a:p>
                      <a:endParaRPr lang="en-US" dirty="0" smtClean="0"/>
                    </a:p>
                    <a:p>
                      <a:endParaRPr lang="en-US" dirty="0" smtClean="0"/>
                    </a:p>
                    <a:p>
                      <a:endParaRPr lang="en-US" dirty="0"/>
                    </a:p>
                  </a:txBody>
                  <a:tcPr marL="51778" marR="51778" marT="0" marB="0"/>
                </a:tc>
              </a:tr>
              <a:tr h="1901937">
                <a:tc>
                  <a:txBody>
                    <a:bodyPr/>
                    <a:lstStyle/>
                    <a:p>
                      <a:pPr marL="0" marR="0">
                        <a:lnSpc>
                          <a:spcPct val="115000"/>
                        </a:lnSpc>
                        <a:spcBef>
                          <a:spcPts val="0"/>
                        </a:spcBef>
                        <a:spcAft>
                          <a:spcPts val="1000"/>
                        </a:spcAft>
                      </a:pPr>
                      <a:r>
                        <a:rPr lang="ru-RU" sz="1400" dirty="0">
                          <a:effectLst/>
                        </a:rPr>
                        <a:t>Район</a:t>
                      </a:r>
                      <a:endParaRPr lang="en-US" sz="1400" dirty="0">
                        <a:effectLst/>
                      </a:endParaRPr>
                    </a:p>
                    <a:p>
                      <a:pPr marL="0" marR="0">
                        <a:lnSpc>
                          <a:spcPct val="115000"/>
                        </a:lnSpc>
                        <a:spcBef>
                          <a:spcPts val="0"/>
                        </a:spcBef>
                        <a:spcAft>
                          <a:spcPts val="1000"/>
                        </a:spcAft>
                      </a:pPr>
                      <a:r>
                        <a:rPr lang="en-US" sz="1400" dirty="0">
                          <a:effectLst/>
                        </a:rPr>
                        <a:t> </a:t>
                      </a: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a:effectLst/>
                        <a:latin typeface="Calibri"/>
                        <a:ea typeface="Calibri"/>
                        <a:cs typeface="Times New Roman"/>
                      </a:endParaRPr>
                    </a:p>
                  </a:txBody>
                  <a:tcPr marL="51778" marR="51778" marT="0" marB="0"/>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ru-RU" sz="1050" b="0" i="0" u="none" strike="noStrike" kern="1200" cap="none" spc="0" normalizeH="0" baseline="0" noProof="0" dirty="0" smtClean="0">
                          <a:ln>
                            <a:noFill/>
                          </a:ln>
                          <a:solidFill>
                            <a:srgbClr val="FF0000"/>
                          </a:solidFill>
                          <a:effectLst/>
                          <a:uLnTx/>
                          <a:uFillTx/>
                          <a:latin typeface="Calibri"/>
                          <a:ea typeface="Calibri"/>
                          <a:cs typeface="Times New Roman"/>
                        </a:rPr>
                        <a:t>Рез-ты отчитываются менеджменту района</a:t>
                      </a:r>
                      <a:endParaRPr kumimoji="0" lang="en-US" sz="1050" b="0" i="0" u="none" strike="noStrike" kern="1200" cap="none" spc="0" normalizeH="0" baseline="0" noProof="0" dirty="0" smtClean="0">
                        <a:ln>
                          <a:noFill/>
                        </a:ln>
                        <a:solidFill>
                          <a:srgbClr val="FF0000"/>
                        </a:solidFill>
                        <a:effectLst/>
                        <a:uLnTx/>
                        <a:uFillTx/>
                        <a:latin typeface="Calibri"/>
                        <a:ea typeface="Calibri"/>
                        <a:cs typeface="Times New Roman"/>
                      </a:endParaRPr>
                    </a:p>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ru-RU" sz="1050" b="0" i="0" u="none" strike="noStrike" kern="1200" cap="none" spc="0" normalizeH="0" baseline="0" noProof="0" dirty="0" smtClean="0">
                          <a:ln>
                            <a:noFill/>
                          </a:ln>
                          <a:solidFill>
                            <a:srgbClr val="FF0000"/>
                          </a:solidFill>
                          <a:effectLst/>
                          <a:uLnTx/>
                          <a:uFillTx/>
                          <a:latin typeface="Calibri"/>
                          <a:ea typeface="Calibri"/>
                          <a:cs typeface="Times New Roman"/>
                        </a:rPr>
                        <a:t>Рез-ты отчитываются менеджменту области</a:t>
                      </a:r>
                      <a:endParaRPr kumimoji="0" lang="en-US" sz="1050" b="0" i="0" u="none" strike="noStrike" kern="1200" cap="none" spc="0" normalizeH="0" baseline="0" noProof="0" dirty="0" smtClean="0">
                        <a:ln>
                          <a:noFill/>
                        </a:ln>
                        <a:solidFill>
                          <a:srgbClr val="FF0000"/>
                        </a:solidFill>
                        <a:effectLst/>
                        <a:uLnTx/>
                        <a:uFillTx/>
                        <a:latin typeface="Calibri"/>
                        <a:ea typeface="Calibri"/>
                        <a:cs typeface="Times New Roman"/>
                      </a:endParaRPr>
                    </a:p>
                    <a:p>
                      <a:endParaRPr lang="en-US" dirty="0"/>
                    </a:p>
                  </a:txBody>
                  <a:tcPr marL="51778" marR="51778" marT="0" marB="0"/>
                </a:tc>
                <a:tc>
                  <a:txBody>
                    <a:bodyPr/>
                    <a:lstStyle/>
                    <a:p>
                      <a:endParaRPr lang="en-US" dirty="0" smtClean="0"/>
                    </a:p>
                    <a:p>
                      <a:endParaRPr lang="en-US" dirty="0" smtClean="0"/>
                    </a:p>
                    <a:p>
                      <a:endParaRPr lang="en-US" dirty="0" smtClean="0"/>
                    </a:p>
                    <a:p>
                      <a:endParaRPr lang="en-US" dirty="0"/>
                    </a:p>
                  </a:txBody>
                  <a:tcPr marL="51778" marR="51778" marT="0" marB="0"/>
                </a:tc>
              </a:tr>
              <a:tr h="572260">
                <a:tc>
                  <a:txBody>
                    <a:bodyPr/>
                    <a:lstStyle/>
                    <a:p>
                      <a:pPr marL="0" marR="0">
                        <a:lnSpc>
                          <a:spcPct val="115000"/>
                        </a:lnSpc>
                        <a:spcBef>
                          <a:spcPts val="0"/>
                        </a:spcBef>
                        <a:spcAft>
                          <a:spcPts val="1000"/>
                        </a:spcAft>
                      </a:pPr>
                      <a:r>
                        <a:rPr lang="ru-RU" sz="1400" dirty="0">
                          <a:effectLst/>
                        </a:rPr>
                        <a:t>Область</a:t>
                      </a:r>
                      <a:endParaRPr lang="en-US" sz="1400" dirty="0">
                        <a:effectLst/>
                      </a:endParaRPr>
                    </a:p>
                    <a:p>
                      <a:pPr marL="0" marR="0">
                        <a:lnSpc>
                          <a:spcPct val="115000"/>
                        </a:lnSpc>
                        <a:spcBef>
                          <a:spcPts val="0"/>
                        </a:spcBef>
                        <a:spcAft>
                          <a:spcPts val="1000"/>
                        </a:spcAft>
                      </a:pPr>
                      <a:r>
                        <a:rPr lang="en-US" sz="1400" dirty="0">
                          <a:effectLst/>
                        </a:rPr>
                        <a:t> </a:t>
                      </a: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r>
                        <a:rPr lang="en-US" dirty="0" smtClean="0"/>
                        <a:t>               </a:t>
                      </a:r>
                      <a:endParaRPr lang="en-US" dirty="0"/>
                    </a:p>
                  </a:txBody>
                  <a:tcPr marL="51778" marR="51778" marT="0" marB="0"/>
                </a:tc>
                <a:tc>
                  <a:txBody>
                    <a:bodyPr/>
                    <a:lstStyle/>
                    <a:p>
                      <a:endParaRPr lang="en-US" dirty="0" smtClean="0"/>
                    </a:p>
                    <a:p>
                      <a:endParaRPr lang="en-US" dirty="0"/>
                    </a:p>
                  </a:txBody>
                  <a:tcPr marL="51778" marR="51778" marT="0" marB="0"/>
                </a:tc>
              </a:tr>
              <a:tr h="1280295">
                <a:tc>
                  <a:txBody>
                    <a:bodyPr/>
                    <a:lstStyle/>
                    <a:p>
                      <a:pPr marL="0" marR="0">
                        <a:lnSpc>
                          <a:spcPct val="115000"/>
                        </a:lnSpc>
                        <a:spcBef>
                          <a:spcPts val="0"/>
                        </a:spcBef>
                        <a:spcAft>
                          <a:spcPts val="1000"/>
                        </a:spcAft>
                      </a:pPr>
                      <a:r>
                        <a:rPr lang="ru-RU" sz="1400">
                          <a:effectLst/>
                        </a:rPr>
                        <a:t>Страна</a:t>
                      </a:r>
                      <a:endParaRPr lang="en-US" sz="1400">
                        <a:effectLst/>
                      </a:endParaRPr>
                    </a:p>
                    <a:p>
                      <a:pPr marL="0" marR="0">
                        <a:lnSpc>
                          <a:spcPct val="115000"/>
                        </a:lnSpc>
                        <a:spcBef>
                          <a:spcPts val="0"/>
                        </a:spcBef>
                        <a:spcAft>
                          <a:spcPts val="1000"/>
                        </a:spcAft>
                      </a:pPr>
                      <a:r>
                        <a:rPr lang="en-US" sz="1400">
                          <a:effectLst/>
                        </a:rPr>
                        <a:t> </a:t>
                      </a:r>
                    </a:p>
                    <a:p>
                      <a:pPr marL="0" marR="0">
                        <a:lnSpc>
                          <a:spcPct val="115000"/>
                        </a:lnSpc>
                        <a:spcBef>
                          <a:spcPts val="0"/>
                        </a:spcBef>
                        <a:spcAft>
                          <a:spcPts val="1000"/>
                        </a:spcAft>
                      </a:pPr>
                      <a:r>
                        <a:rPr lang="en-US" sz="1400">
                          <a:effectLst/>
                        </a:rPr>
                        <a:t> </a:t>
                      </a:r>
                    </a:p>
                    <a:p>
                      <a:pPr marL="0" marR="0">
                        <a:lnSpc>
                          <a:spcPct val="115000"/>
                        </a:lnSpc>
                        <a:spcBef>
                          <a:spcPts val="0"/>
                        </a:spcBef>
                        <a:spcAft>
                          <a:spcPts val="1000"/>
                        </a:spcAft>
                      </a:pPr>
                      <a:r>
                        <a:rPr lang="en-US" sz="1400">
                          <a:effectLst/>
                        </a:rPr>
                        <a:t> </a:t>
                      </a:r>
                      <a:endParaRPr lang="en-US" sz="140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pPr marL="0" marR="0">
                        <a:lnSpc>
                          <a:spcPct val="115000"/>
                        </a:lnSpc>
                        <a:spcBef>
                          <a:spcPts val="0"/>
                        </a:spcBef>
                        <a:spcAft>
                          <a:spcPts val="1000"/>
                        </a:spcAft>
                      </a:pPr>
                      <a:endParaRPr lang="en-US" sz="1400" dirty="0">
                        <a:effectLst/>
                        <a:latin typeface="Calibri"/>
                        <a:ea typeface="Calibri"/>
                        <a:cs typeface="Times New Roman"/>
                      </a:endParaRPr>
                    </a:p>
                  </a:txBody>
                  <a:tcPr marL="51778" marR="51778" marT="0" marB="0"/>
                </a:tc>
                <a:tc>
                  <a:txBody>
                    <a:bodyPr/>
                    <a:lstStyle/>
                    <a:p>
                      <a:r>
                        <a:rPr lang="en-US" dirty="0" smtClean="0"/>
                        <a:t>               </a:t>
                      </a:r>
                      <a:endParaRPr lang="en-US" dirty="0"/>
                    </a:p>
                  </a:txBody>
                  <a:tcPr marL="51778" marR="51778" marT="0" marB="0"/>
                </a:tc>
                <a:tc>
                  <a:txBody>
                    <a:bodyPr/>
                    <a:lstStyle/>
                    <a:p>
                      <a:endParaRPr lang="en-US" dirty="0"/>
                    </a:p>
                  </a:txBody>
                  <a:tcPr marL="51778" marR="51778" marT="0" marB="0"/>
                </a:tc>
              </a:tr>
            </a:tbl>
          </a:graphicData>
        </a:graphic>
      </p:graphicFrame>
      <p:sp>
        <p:nvSpPr>
          <p:cNvPr id="164" name="Arc 163"/>
          <p:cNvSpPr/>
          <p:nvPr/>
        </p:nvSpPr>
        <p:spPr>
          <a:xfrm rot="10800000">
            <a:off x="-520" y="1371581"/>
            <a:ext cx="432060" cy="812067"/>
          </a:xfrm>
          <a:prstGeom prst="arc">
            <a:avLst>
              <a:gd name="adj1" fmla="val 16200000"/>
              <a:gd name="adj2" fmla="val 5355283"/>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5" name="Arc 164"/>
          <p:cNvSpPr/>
          <p:nvPr/>
        </p:nvSpPr>
        <p:spPr>
          <a:xfrm rot="10800000">
            <a:off x="-3" y="3038769"/>
            <a:ext cx="456685" cy="925937"/>
          </a:xfrm>
          <a:prstGeom prst="arc">
            <a:avLst>
              <a:gd name="adj1" fmla="val 16200000"/>
              <a:gd name="adj2" fmla="val 5355283"/>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6" name="Arc 165"/>
          <p:cNvSpPr/>
          <p:nvPr/>
        </p:nvSpPr>
        <p:spPr>
          <a:xfrm rot="10800000">
            <a:off x="0" y="3964706"/>
            <a:ext cx="323528" cy="1636199"/>
          </a:xfrm>
          <a:prstGeom prst="arc">
            <a:avLst>
              <a:gd name="adj1" fmla="val 16200000"/>
              <a:gd name="adj2" fmla="val 5355283"/>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7" name="Arc 166"/>
          <p:cNvSpPr/>
          <p:nvPr/>
        </p:nvSpPr>
        <p:spPr>
          <a:xfrm rot="10800000">
            <a:off x="25140" y="5648260"/>
            <a:ext cx="431542" cy="743037"/>
          </a:xfrm>
          <a:prstGeom prst="arc">
            <a:avLst>
              <a:gd name="adj1" fmla="val 16200000"/>
              <a:gd name="adj2" fmla="val 5355283"/>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8" name="Arc 167"/>
          <p:cNvSpPr/>
          <p:nvPr/>
        </p:nvSpPr>
        <p:spPr>
          <a:xfrm rot="10800000">
            <a:off x="-520" y="2183649"/>
            <a:ext cx="431541" cy="774888"/>
          </a:xfrm>
          <a:prstGeom prst="arc">
            <a:avLst>
              <a:gd name="adj1" fmla="val 16200000"/>
              <a:gd name="adj2" fmla="val 5355283"/>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67" name="Group 66"/>
          <p:cNvGrpSpPr/>
          <p:nvPr/>
        </p:nvGrpSpPr>
        <p:grpSpPr>
          <a:xfrm>
            <a:off x="1593912" y="620688"/>
            <a:ext cx="7354563" cy="5770611"/>
            <a:chOff x="1691109" y="1265906"/>
            <a:chExt cx="7354563" cy="5273230"/>
          </a:xfrm>
        </p:grpSpPr>
        <p:sp>
          <p:nvSpPr>
            <p:cNvPr id="68" name="Text Box 42"/>
            <p:cNvSpPr txBox="1">
              <a:spLocks noChangeArrowheads="1"/>
            </p:cNvSpPr>
            <p:nvPr/>
          </p:nvSpPr>
          <p:spPr bwMode="auto">
            <a:xfrm>
              <a:off x="1691109" y="1265906"/>
              <a:ext cx="1529011" cy="76145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a:t>
              </a:r>
              <a:r>
                <a:rPr lang="ru-RU" sz="1200" dirty="0" smtClean="0">
                  <a:solidFill>
                    <a:srgbClr val="FF0000"/>
                  </a:solidFill>
                  <a:latin typeface="Calibri"/>
                  <a:ea typeface="Calibri"/>
                  <a:cs typeface="Times New Roman"/>
                </a:rPr>
                <a:t>клиентов</a:t>
              </a:r>
              <a:r>
                <a:rPr lang="ru-RU" sz="1200" dirty="0" smtClean="0">
                  <a:solidFill>
                    <a:prstClr val="black"/>
                  </a:solidFill>
                  <a:latin typeface="Calibri"/>
                  <a:ea typeface="Calibri"/>
                  <a:cs typeface="Times New Roman"/>
                </a:rPr>
                <a:t> собираются в </a:t>
              </a:r>
              <a:r>
                <a:rPr lang="ru-RU" sz="1200" dirty="0" smtClean="0">
                  <a:solidFill>
                    <a:srgbClr val="FF0000"/>
                  </a:solidFill>
                  <a:latin typeface="Calibri"/>
                  <a:ea typeface="Calibri"/>
                  <a:cs typeface="Times New Roman"/>
                </a:rPr>
                <a:t>ЭБД</a:t>
              </a:r>
              <a:endParaRPr lang="en-US" sz="1200" dirty="0">
                <a:solidFill>
                  <a:srgbClr val="FF0000"/>
                </a:solidFill>
                <a:latin typeface="Calibri"/>
                <a:ea typeface="Calibri"/>
                <a:cs typeface="Times New Roman"/>
              </a:endParaRPr>
            </a:p>
          </p:txBody>
        </p:sp>
        <p:sp>
          <p:nvSpPr>
            <p:cNvPr id="69" name="Text Box 39"/>
            <p:cNvSpPr txBox="1">
              <a:spLocks noChangeArrowheads="1"/>
            </p:cNvSpPr>
            <p:nvPr/>
          </p:nvSpPr>
          <p:spPr bwMode="auto">
            <a:xfrm>
              <a:off x="1691109" y="2091905"/>
              <a:ext cx="1529011" cy="79208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собираются в </a:t>
              </a:r>
              <a:r>
                <a:rPr lang="ru-RU" sz="1200" dirty="0" smtClean="0">
                  <a:solidFill>
                    <a:srgbClr val="FF0000"/>
                  </a:solidFill>
                  <a:latin typeface="Calibri"/>
                  <a:ea typeface="Calibri"/>
                  <a:cs typeface="Times New Roman"/>
                </a:rPr>
                <a:t>ЭБД </a:t>
              </a:r>
              <a:r>
                <a:rPr lang="ru-RU" sz="1200" dirty="0" smtClean="0">
                  <a:solidFill>
                    <a:prstClr val="black"/>
                  </a:solidFill>
                  <a:latin typeface="Calibri"/>
                  <a:ea typeface="Calibri"/>
                  <a:cs typeface="Times New Roman"/>
                </a:rPr>
                <a:t>и бумажном виде</a:t>
              </a:r>
              <a:endParaRPr lang="en-US" sz="1200" dirty="0">
                <a:solidFill>
                  <a:prstClr val="black"/>
                </a:solidFill>
                <a:latin typeface="Calibri"/>
                <a:ea typeface="Calibri"/>
                <a:cs typeface="Times New Roman"/>
              </a:endParaRPr>
            </a:p>
          </p:txBody>
        </p:sp>
        <p:sp>
          <p:nvSpPr>
            <p:cNvPr id="70" name="Text Box 36"/>
            <p:cNvSpPr txBox="1">
              <a:spLocks noChangeArrowheads="1"/>
            </p:cNvSpPr>
            <p:nvPr/>
          </p:nvSpPr>
          <p:spPr bwMode="auto">
            <a:xfrm>
              <a:off x="1691110" y="3017836"/>
              <a:ext cx="1296144" cy="85212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a:t>
              </a:r>
              <a:r>
                <a:rPr lang="ru-RU" sz="1200" dirty="0" smtClean="0">
                  <a:solidFill>
                    <a:srgbClr val="FF0000"/>
                  </a:solidFill>
                  <a:latin typeface="Calibri"/>
                  <a:ea typeface="Calibri"/>
                  <a:cs typeface="Times New Roman"/>
                </a:rPr>
                <a:t>клиентов</a:t>
              </a:r>
              <a:r>
                <a:rPr lang="ru-RU" sz="1200" dirty="0" smtClean="0">
                  <a:solidFill>
                    <a:prstClr val="black"/>
                  </a:solidFill>
                  <a:latin typeface="Calibri"/>
                  <a:ea typeface="Calibri"/>
                  <a:cs typeface="Times New Roman"/>
                </a:rPr>
                <a:t> собираются в бумажном виде</a:t>
              </a:r>
              <a:endParaRPr lang="en-US" sz="1200" dirty="0">
                <a:solidFill>
                  <a:prstClr val="black"/>
                </a:solidFill>
                <a:latin typeface="Calibri"/>
                <a:ea typeface="Calibri"/>
                <a:cs typeface="Times New Roman"/>
              </a:endParaRPr>
            </a:p>
          </p:txBody>
        </p:sp>
        <p:sp>
          <p:nvSpPr>
            <p:cNvPr id="71" name="Text Box 34"/>
            <p:cNvSpPr txBox="1">
              <a:spLocks noChangeArrowheads="1"/>
            </p:cNvSpPr>
            <p:nvPr/>
          </p:nvSpPr>
          <p:spPr bwMode="auto">
            <a:xfrm>
              <a:off x="3103688" y="3017836"/>
              <a:ext cx="1190252" cy="81308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000" dirty="0" smtClean="0">
                  <a:solidFill>
                    <a:srgbClr val="FF0000"/>
                  </a:solidFill>
                  <a:latin typeface="Calibri"/>
                  <a:ea typeface="Calibri"/>
                  <a:cs typeface="Times New Roman"/>
                </a:rPr>
                <a:t>Клин. Персонал выводит </a:t>
              </a:r>
              <a:r>
                <a:rPr lang="ru-RU" sz="1000" dirty="0" smtClean="0">
                  <a:solidFill>
                    <a:prstClr val="black"/>
                  </a:solidFill>
                  <a:latin typeface="Calibri"/>
                  <a:ea typeface="Calibri"/>
                  <a:cs typeface="Times New Roman"/>
                </a:rPr>
                <a:t>данные в ежемесячных отчетах</a:t>
              </a:r>
              <a:endParaRPr lang="en-US" sz="1000" dirty="0">
                <a:solidFill>
                  <a:prstClr val="black"/>
                </a:solidFill>
                <a:latin typeface="Calibri"/>
                <a:ea typeface="Calibri"/>
                <a:cs typeface="Times New Roman"/>
              </a:endParaRPr>
            </a:p>
          </p:txBody>
        </p:sp>
        <p:sp>
          <p:nvSpPr>
            <p:cNvPr id="72" name="Text Box 32"/>
            <p:cNvSpPr txBox="1">
              <a:spLocks noChangeArrowheads="1"/>
            </p:cNvSpPr>
            <p:nvPr/>
          </p:nvSpPr>
          <p:spPr bwMode="auto">
            <a:xfrm>
              <a:off x="2843238" y="3908996"/>
              <a:ext cx="1523628" cy="76025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100" dirty="0" smtClean="0">
                  <a:solidFill>
                    <a:srgbClr val="FF0000"/>
                  </a:solidFill>
                  <a:latin typeface="Calibri"/>
                  <a:ea typeface="Calibri"/>
                  <a:cs typeface="Times New Roman"/>
                </a:rPr>
                <a:t>Районный персонал выводит </a:t>
              </a:r>
              <a:r>
                <a:rPr lang="ru-RU" sz="1100" dirty="0" smtClean="0">
                  <a:solidFill>
                    <a:prstClr val="black"/>
                  </a:solidFill>
                  <a:latin typeface="Calibri"/>
                  <a:ea typeface="Calibri"/>
                  <a:cs typeface="Times New Roman"/>
                </a:rPr>
                <a:t>д анные в квартальных отчетах</a:t>
              </a:r>
              <a:endParaRPr lang="en-US" sz="1100" dirty="0">
                <a:solidFill>
                  <a:prstClr val="black"/>
                </a:solidFill>
                <a:latin typeface="Calibri"/>
                <a:ea typeface="Calibri"/>
                <a:cs typeface="Times New Roman"/>
              </a:endParaRPr>
            </a:p>
          </p:txBody>
        </p:sp>
        <p:sp>
          <p:nvSpPr>
            <p:cNvPr id="73" name="Text Box 30"/>
            <p:cNvSpPr txBox="1">
              <a:spLocks noChangeArrowheads="1"/>
            </p:cNvSpPr>
            <p:nvPr/>
          </p:nvSpPr>
          <p:spPr bwMode="auto">
            <a:xfrm>
              <a:off x="2843238" y="4766472"/>
              <a:ext cx="1523628" cy="73002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100" dirty="0" smtClean="0">
                  <a:solidFill>
                    <a:srgbClr val="FF0000"/>
                  </a:solidFill>
                  <a:latin typeface="Calibri"/>
                  <a:ea typeface="Calibri"/>
                  <a:cs typeface="Times New Roman"/>
                </a:rPr>
                <a:t>Областной персонал </a:t>
              </a:r>
              <a:r>
                <a:rPr lang="ru-RU" sz="1100" dirty="0">
                  <a:solidFill>
                    <a:srgbClr val="FF0000"/>
                  </a:solidFill>
                  <a:latin typeface="Calibri"/>
                  <a:ea typeface="Calibri"/>
                  <a:cs typeface="Times New Roman"/>
                </a:rPr>
                <a:t>выводит </a:t>
              </a:r>
              <a:r>
                <a:rPr lang="ru-RU" sz="1100" dirty="0" smtClean="0">
                  <a:solidFill>
                    <a:prstClr val="black"/>
                  </a:solidFill>
                  <a:latin typeface="Calibri"/>
                  <a:ea typeface="Calibri"/>
                  <a:cs typeface="Times New Roman"/>
                </a:rPr>
                <a:t>Данные </a:t>
              </a:r>
              <a:r>
                <a:rPr lang="ru-RU" sz="1100" dirty="0">
                  <a:solidFill>
                    <a:prstClr val="black"/>
                  </a:solidFill>
                  <a:latin typeface="Calibri"/>
                  <a:ea typeface="Calibri"/>
                  <a:cs typeface="Times New Roman"/>
                </a:rPr>
                <a:t>в квартальных отчетах</a:t>
              </a:r>
              <a:endParaRPr lang="en-US" sz="1100" dirty="0">
                <a:solidFill>
                  <a:prstClr val="black"/>
                </a:solidFill>
                <a:latin typeface="Calibri"/>
                <a:ea typeface="Calibri"/>
                <a:cs typeface="Times New Roman"/>
              </a:endParaRPr>
            </a:p>
          </p:txBody>
        </p:sp>
        <p:sp>
          <p:nvSpPr>
            <p:cNvPr id="74" name="Text Box 28"/>
            <p:cNvSpPr txBox="1">
              <a:spLocks noChangeArrowheads="1"/>
            </p:cNvSpPr>
            <p:nvPr/>
          </p:nvSpPr>
          <p:spPr bwMode="auto">
            <a:xfrm>
              <a:off x="4493294" y="5524501"/>
              <a:ext cx="942231" cy="857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Данные в нац. Реестре ВИЧ</a:t>
              </a:r>
              <a:endParaRPr lang="en-US" sz="1200" dirty="0">
                <a:solidFill>
                  <a:prstClr val="black"/>
                </a:solidFill>
                <a:latin typeface="Calibri"/>
                <a:ea typeface="Calibri"/>
                <a:cs typeface="Times New Roman"/>
              </a:endParaRPr>
            </a:p>
          </p:txBody>
        </p:sp>
        <p:sp>
          <p:nvSpPr>
            <p:cNvPr id="75" name="Text Box 25"/>
            <p:cNvSpPr txBox="1">
              <a:spLocks noChangeArrowheads="1"/>
            </p:cNvSpPr>
            <p:nvPr/>
          </p:nvSpPr>
          <p:spPr bwMode="auto">
            <a:xfrm>
              <a:off x="5730751" y="5594062"/>
              <a:ext cx="704850" cy="53216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Анализ данных</a:t>
              </a:r>
              <a:endParaRPr lang="en-US" sz="1200" dirty="0">
                <a:solidFill>
                  <a:prstClr val="black"/>
                </a:solidFill>
                <a:latin typeface="Calibri"/>
                <a:ea typeface="Calibri"/>
                <a:cs typeface="Times New Roman"/>
              </a:endParaRPr>
            </a:p>
          </p:txBody>
        </p:sp>
        <p:sp>
          <p:nvSpPr>
            <p:cNvPr id="76" name="Text Box 24"/>
            <p:cNvSpPr txBox="1">
              <a:spLocks noChangeArrowheads="1"/>
            </p:cNvSpPr>
            <p:nvPr/>
          </p:nvSpPr>
          <p:spPr bwMode="auto">
            <a:xfrm>
              <a:off x="6722714" y="5496500"/>
              <a:ext cx="1040259" cy="55418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Отчеты в ГФ, ВОЗ, и т.д.</a:t>
              </a:r>
              <a:endParaRPr lang="en-US" sz="1200" dirty="0">
                <a:solidFill>
                  <a:prstClr val="black"/>
                </a:solidFill>
                <a:latin typeface="Calibri"/>
                <a:ea typeface="Calibri"/>
                <a:cs typeface="Times New Roman"/>
              </a:endParaRPr>
            </a:p>
          </p:txBody>
        </p:sp>
        <p:sp>
          <p:nvSpPr>
            <p:cNvPr id="77" name="Text Box 22"/>
            <p:cNvSpPr txBox="1">
              <a:spLocks noChangeArrowheads="1"/>
            </p:cNvSpPr>
            <p:nvPr/>
          </p:nvSpPr>
          <p:spPr bwMode="auto">
            <a:xfrm>
              <a:off x="7865578" y="5622638"/>
              <a:ext cx="1180094" cy="6609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Разработка 5-летнего плана</a:t>
              </a:r>
              <a:endParaRPr lang="en-US" sz="1200" dirty="0">
                <a:solidFill>
                  <a:prstClr val="black"/>
                </a:solidFill>
                <a:latin typeface="Calibri"/>
                <a:ea typeface="Calibri"/>
                <a:cs typeface="Times New Roman"/>
              </a:endParaRPr>
            </a:p>
          </p:txBody>
        </p:sp>
        <p:sp>
          <p:nvSpPr>
            <p:cNvPr id="78" name="Text Box 38"/>
            <p:cNvSpPr txBox="1">
              <a:spLocks noChangeArrowheads="1"/>
            </p:cNvSpPr>
            <p:nvPr/>
          </p:nvSpPr>
          <p:spPr bwMode="auto">
            <a:xfrm>
              <a:off x="6733257" y="1976566"/>
              <a:ext cx="1019175" cy="100064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050" dirty="0" smtClean="0">
                  <a:solidFill>
                    <a:srgbClr val="FF0000"/>
                  </a:solidFill>
                  <a:latin typeface="Calibri"/>
                  <a:ea typeface="Calibri"/>
                  <a:cs typeface="Times New Roman"/>
                </a:rPr>
                <a:t>Результаты входят </a:t>
              </a:r>
              <a:r>
                <a:rPr lang="ru-RU" sz="1050" dirty="0" smtClean="0">
                  <a:solidFill>
                    <a:prstClr val="black"/>
                  </a:solidFill>
                  <a:latin typeface="Calibri"/>
                  <a:ea typeface="Calibri"/>
                  <a:cs typeface="Times New Roman"/>
                </a:rPr>
                <a:t>в отчет в головной офис НГО </a:t>
              </a:r>
              <a:r>
                <a:rPr lang="ru-RU" sz="1050" dirty="0" smtClean="0">
                  <a:solidFill>
                    <a:srgbClr val="FF0000"/>
                  </a:solidFill>
                  <a:latin typeface="Calibri"/>
                  <a:ea typeface="Calibri"/>
                  <a:cs typeface="Times New Roman"/>
                </a:rPr>
                <a:t>и донору</a:t>
              </a:r>
              <a:endParaRPr lang="en-US" sz="1050" dirty="0">
                <a:solidFill>
                  <a:srgbClr val="FF0000"/>
                </a:solidFill>
                <a:latin typeface="Calibri"/>
                <a:ea typeface="Calibri"/>
                <a:cs typeface="Times New Roman"/>
              </a:endParaRPr>
            </a:p>
          </p:txBody>
        </p:sp>
        <p:cxnSp>
          <p:nvCxnSpPr>
            <p:cNvPr id="79" name="Elbow Connector 78"/>
            <p:cNvCxnSpPr>
              <a:cxnSpLocks noChangeShapeType="1"/>
              <a:stCxn id="68" idx="3"/>
              <a:endCxn id="74" idx="0"/>
            </p:cNvCxnSpPr>
            <p:nvPr/>
          </p:nvCxnSpPr>
          <p:spPr bwMode="auto">
            <a:xfrm>
              <a:off x="3220120" y="1646636"/>
              <a:ext cx="1744290" cy="387786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80" name="Straight Arrow Connector 79"/>
            <p:cNvCxnSpPr>
              <a:cxnSpLocks noChangeShapeType="1"/>
              <a:stCxn id="69" idx="3"/>
              <a:endCxn id="78" idx="1"/>
            </p:cNvCxnSpPr>
            <p:nvPr/>
          </p:nvCxnSpPr>
          <p:spPr bwMode="auto">
            <a:xfrm flipV="1">
              <a:off x="3220120" y="2476887"/>
              <a:ext cx="3513137" cy="11062"/>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1" name="Straight Arrow Connector 80"/>
            <p:cNvCxnSpPr>
              <a:cxnSpLocks noChangeShapeType="1"/>
              <a:stCxn id="70" idx="3"/>
              <a:endCxn id="71" idx="1"/>
            </p:cNvCxnSpPr>
            <p:nvPr/>
          </p:nvCxnSpPr>
          <p:spPr bwMode="auto">
            <a:xfrm flipV="1">
              <a:off x="2987254" y="3424378"/>
              <a:ext cx="116434" cy="19519"/>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2" name="Straight Arrow Connector 81"/>
            <p:cNvCxnSpPr>
              <a:cxnSpLocks noChangeShapeType="1"/>
              <a:stCxn id="71" idx="2"/>
              <a:endCxn id="72" idx="0"/>
            </p:cNvCxnSpPr>
            <p:nvPr/>
          </p:nvCxnSpPr>
          <p:spPr bwMode="auto">
            <a:xfrm flipH="1">
              <a:off x="3605052" y="3830919"/>
              <a:ext cx="93762" cy="78077"/>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3" name="Straight Arrow Connector 82"/>
            <p:cNvCxnSpPr>
              <a:cxnSpLocks noChangeShapeType="1"/>
              <a:stCxn id="72" idx="2"/>
              <a:endCxn id="73" idx="0"/>
            </p:cNvCxnSpPr>
            <p:nvPr/>
          </p:nvCxnSpPr>
          <p:spPr bwMode="auto">
            <a:xfrm>
              <a:off x="3605052" y="4669252"/>
              <a:ext cx="0" cy="97220"/>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4" name="Elbow Connector 83"/>
            <p:cNvCxnSpPr>
              <a:cxnSpLocks noChangeShapeType="1"/>
              <a:stCxn id="73" idx="2"/>
              <a:endCxn id="74" idx="1"/>
            </p:cNvCxnSpPr>
            <p:nvPr/>
          </p:nvCxnSpPr>
          <p:spPr bwMode="auto">
            <a:xfrm rot="16200000" flipH="1">
              <a:off x="3820860" y="5280692"/>
              <a:ext cx="456626" cy="888242"/>
            </a:xfrm>
            <a:prstGeom prst="bentConnector2">
              <a:avLst/>
            </a:prstGeom>
            <a:noFill/>
            <a:ln w="222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85" name="Straight Arrow Connector 84"/>
            <p:cNvCxnSpPr>
              <a:cxnSpLocks noChangeShapeType="1"/>
              <a:stCxn id="74" idx="3"/>
              <a:endCxn id="75" idx="1"/>
            </p:cNvCxnSpPr>
            <p:nvPr/>
          </p:nvCxnSpPr>
          <p:spPr bwMode="auto">
            <a:xfrm flipV="1">
              <a:off x="5435525" y="5860143"/>
              <a:ext cx="295226" cy="92983"/>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6" name="Straight Arrow Connector 85"/>
            <p:cNvCxnSpPr>
              <a:cxnSpLocks noChangeShapeType="1"/>
              <a:stCxn id="75" idx="3"/>
              <a:endCxn id="76" idx="1"/>
            </p:cNvCxnSpPr>
            <p:nvPr/>
          </p:nvCxnSpPr>
          <p:spPr bwMode="auto">
            <a:xfrm flipV="1">
              <a:off x="6435601" y="5773593"/>
              <a:ext cx="287113" cy="86550"/>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7" name="Straight Arrow Connector 86"/>
            <p:cNvCxnSpPr>
              <a:cxnSpLocks noChangeShapeType="1"/>
              <a:stCxn id="75" idx="3"/>
            </p:cNvCxnSpPr>
            <p:nvPr/>
          </p:nvCxnSpPr>
          <p:spPr bwMode="auto">
            <a:xfrm>
              <a:off x="6435601" y="5860143"/>
              <a:ext cx="303584" cy="678993"/>
            </a:xfrm>
            <a:prstGeom prst="straightConnector1">
              <a:avLst/>
            </a:prstGeom>
            <a:noFill/>
            <a:ln w="22225">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88" name="Group 87"/>
          <p:cNvGrpSpPr/>
          <p:nvPr/>
        </p:nvGrpSpPr>
        <p:grpSpPr>
          <a:xfrm>
            <a:off x="4285432" y="797670"/>
            <a:ext cx="3597646" cy="4068992"/>
            <a:chOff x="4233367" y="1124746"/>
            <a:chExt cx="3597646" cy="4068992"/>
          </a:xfrm>
        </p:grpSpPr>
        <p:sp>
          <p:nvSpPr>
            <p:cNvPr id="89" name="Text Box 70"/>
            <p:cNvSpPr txBox="1">
              <a:spLocks noChangeArrowheads="1"/>
            </p:cNvSpPr>
            <p:nvPr/>
          </p:nvSpPr>
          <p:spPr bwMode="auto">
            <a:xfrm>
              <a:off x="4295428" y="1124746"/>
              <a:ext cx="1114425" cy="638649"/>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smtClean="0">
                  <a:solidFill>
                    <a:srgbClr val="FF0000"/>
                  </a:solidFill>
                  <a:latin typeface="Calibri"/>
                  <a:ea typeface="Calibri"/>
                  <a:cs typeface="Times New Roman"/>
                </a:rPr>
                <a:t>Клин. данные в ЭБД</a:t>
              </a:r>
              <a:endParaRPr lang="en-US" sz="1100" dirty="0">
                <a:solidFill>
                  <a:prstClr val="black"/>
                </a:solidFill>
                <a:latin typeface="Calibri"/>
                <a:ea typeface="Calibri"/>
                <a:cs typeface="Times New Roman"/>
              </a:endParaRPr>
            </a:p>
          </p:txBody>
        </p:sp>
        <p:sp>
          <p:nvSpPr>
            <p:cNvPr id="90" name="Text Box 71"/>
            <p:cNvSpPr txBox="1">
              <a:spLocks noChangeArrowheads="1"/>
            </p:cNvSpPr>
            <p:nvPr/>
          </p:nvSpPr>
          <p:spPr bwMode="auto">
            <a:xfrm>
              <a:off x="4295428" y="1890395"/>
              <a:ext cx="1114425" cy="780426"/>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smtClean="0">
                  <a:solidFill>
                    <a:srgbClr val="FF0000"/>
                  </a:solidFill>
                  <a:latin typeface="Calibri"/>
                  <a:ea typeface="Calibri"/>
                  <a:cs typeface="Times New Roman"/>
                </a:rPr>
                <a:t>Данные НГО хранятся в ЭБД и бумажном виде</a:t>
              </a:r>
              <a:endParaRPr lang="en-US" sz="1100" dirty="0">
                <a:solidFill>
                  <a:prstClr val="black"/>
                </a:solidFill>
                <a:latin typeface="Calibri"/>
                <a:ea typeface="Calibri"/>
                <a:cs typeface="Times New Roman"/>
              </a:endParaRPr>
            </a:p>
          </p:txBody>
        </p:sp>
        <p:sp>
          <p:nvSpPr>
            <p:cNvPr id="91" name="Text Box 72"/>
            <p:cNvSpPr txBox="1">
              <a:spLocks noChangeArrowheads="1"/>
            </p:cNvSpPr>
            <p:nvPr/>
          </p:nvSpPr>
          <p:spPr bwMode="auto">
            <a:xfrm>
              <a:off x="4295428" y="2768987"/>
              <a:ext cx="1114425" cy="778629"/>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smtClean="0">
                  <a:solidFill>
                    <a:srgbClr val="FF0000"/>
                  </a:solidFill>
                  <a:latin typeface="Calibri"/>
                  <a:ea typeface="Calibri"/>
                  <a:cs typeface="Times New Roman"/>
                </a:rPr>
                <a:t>Данные ЛПУ хранятся в шкафах</a:t>
              </a:r>
              <a:endParaRPr lang="en-US" sz="1100" dirty="0">
                <a:solidFill>
                  <a:prstClr val="black"/>
                </a:solidFill>
                <a:latin typeface="Calibri"/>
                <a:ea typeface="Calibri"/>
                <a:cs typeface="Times New Roman"/>
              </a:endParaRPr>
            </a:p>
          </p:txBody>
        </p:sp>
        <p:sp>
          <p:nvSpPr>
            <p:cNvPr id="92" name="Text Box 73"/>
            <p:cNvSpPr txBox="1">
              <a:spLocks noChangeArrowheads="1"/>
            </p:cNvSpPr>
            <p:nvPr/>
          </p:nvSpPr>
          <p:spPr bwMode="auto">
            <a:xfrm>
              <a:off x="5457478" y="1124746"/>
              <a:ext cx="1038225" cy="689449"/>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smtClean="0">
                  <a:solidFill>
                    <a:srgbClr val="FF0000"/>
                  </a:solidFill>
                  <a:latin typeface="Calibri"/>
                  <a:ea typeface="Calibri"/>
                  <a:cs typeface="Times New Roman"/>
                </a:rPr>
                <a:t>Пров. анализа уровня клиники</a:t>
              </a:r>
              <a:endParaRPr lang="en-US" sz="1100" dirty="0">
                <a:solidFill>
                  <a:prstClr val="black"/>
                </a:solidFill>
                <a:latin typeface="Calibri"/>
                <a:ea typeface="Calibri"/>
                <a:cs typeface="Times New Roman"/>
              </a:endParaRPr>
            </a:p>
          </p:txBody>
        </p:sp>
        <p:sp>
          <p:nvSpPr>
            <p:cNvPr id="93" name="Text Box 74"/>
            <p:cNvSpPr txBox="1">
              <a:spLocks noChangeArrowheads="1"/>
            </p:cNvSpPr>
            <p:nvPr/>
          </p:nvSpPr>
          <p:spPr bwMode="auto">
            <a:xfrm>
              <a:off x="5457478" y="1890394"/>
              <a:ext cx="1038225" cy="771525"/>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a:solidFill>
                    <a:srgbClr val="FF0000"/>
                  </a:solidFill>
                  <a:latin typeface="Calibri"/>
                  <a:ea typeface="Calibri"/>
                  <a:cs typeface="Times New Roman"/>
                </a:rPr>
                <a:t>Пров. анализа уровня </a:t>
              </a:r>
              <a:r>
                <a:rPr lang="ru-RU" sz="1100" dirty="0" smtClean="0">
                  <a:solidFill>
                    <a:srgbClr val="FF0000"/>
                  </a:solidFill>
                  <a:latin typeface="Calibri"/>
                  <a:ea typeface="Calibri"/>
                  <a:cs typeface="Times New Roman"/>
                </a:rPr>
                <a:t>пациентов и сайтов</a:t>
              </a:r>
              <a:endParaRPr lang="en-US" sz="1100" dirty="0">
                <a:solidFill>
                  <a:prstClr val="black"/>
                </a:solidFill>
                <a:latin typeface="Calibri"/>
                <a:ea typeface="Calibri"/>
                <a:cs typeface="Times New Roman"/>
              </a:endParaRPr>
            </a:p>
          </p:txBody>
        </p:sp>
        <p:sp>
          <p:nvSpPr>
            <p:cNvPr id="94" name="Text Box 75"/>
            <p:cNvSpPr txBox="1">
              <a:spLocks noChangeArrowheads="1"/>
            </p:cNvSpPr>
            <p:nvPr/>
          </p:nvSpPr>
          <p:spPr bwMode="auto">
            <a:xfrm>
              <a:off x="5511700" y="2764036"/>
              <a:ext cx="1129036" cy="783580"/>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a:solidFill>
                    <a:srgbClr val="FF0000"/>
                  </a:solidFill>
                  <a:latin typeface="Calibri"/>
                  <a:ea typeface="Calibri"/>
                  <a:cs typeface="Times New Roman"/>
                </a:rPr>
                <a:t>Пров. анализа уровня </a:t>
              </a:r>
              <a:r>
                <a:rPr lang="ru-RU" sz="1100" dirty="0" smtClean="0">
                  <a:solidFill>
                    <a:srgbClr val="FF0000"/>
                  </a:solidFill>
                  <a:latin typeface="Calibri"/>
                  <a:ea typeface="Calibri"/>
                  <a:cs typeface="Times New Roman"/>
                </a:rPr>
                <a:t>пациентов и учр-я</a:t>
              </a:r>
              <a:endParaRPr lang="en-US" sz="1100" dirty="0">
                <a:solidFill>
                  <a:prstClr val="black"/>
                </a:solidFill>
                <a:latin typeface="Calibri"/>
                <a:ea typeface="Calibri"/>
                <a:cs typeface="Times New Roman"/>
              </a:endParaRPr>
            </a:p>
          </p:txBody>
        </p:sp>
        <p:sp>
          <p:nvSpPr>
            <p:cNvPr id="95" name="Text Box 76"/>
            <p:cNvSpPr txBox="1">
              <a:spLocks noChangeArrowheads="1"/>
            </p:cNvSpPr>
            <p:nvPr/>
          </p:nvSpPr>
          <p:spPr bwMode="auto">
            <a:xfrm>
              <a:off x="5457478" y="3769642"/>
              <a:ext cx="1038225" cy="626269"/>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a:solidFill>
                    <a:srgbClr val="FF0000"/>
                  </a:solidFill>
                  <a:latin typeface="Calibri"/>
                  <a:ea typeface="Calibri"/>
                  <a:cs typeface="Times New Roman"/>
                </a:rPr>
                <a:t>Пров. анализа уровня </a:t>
              </a:r>
              <a:r>
                <a:rPr lang="ru-RU" sz="1100" dirty="0" smtClean="0">
                  <a:solidFill>
                    <a:srgbClr val="FF0000"/>
                  </a:solidFill>
                  <a:latin typeface="Calibri"/>
                  <a:ea typeface="Calibri"/>
                  <a:cs typeface="Times New Roman"/>
                </a:rPr>
                <a:t>района</a:t>
              </a:r>
              <a:endParaRPr lang="en-US" sz="1100" dirty="0">
                <a:solidFill>
                  <a:prstClr val="black"/>
                </a:solidFill>
                <a:latin typeface="Calibri"/>
                <a:ea typeface="Calibri"/>
                <a:cs typeface="Times New Roman"/>
              </a:endParaRPr>
            </a:p>
          </p:txBody>
        </p:sp>
        <p:sp>
          <p:nvSpPr>
            <p:cNvPr id="96" name="Text Box 77"/>
            <p:cNvSpPr txBox="1">
              <a:spLocks noChangeArrowheads="1"/>
            </p:cNvSpPr>
            <p:nvPr/>
          </p:nvSpPr>
          <p:spPr bwMode="auto">
            <a:xfrm>
              <a:off x="5479132" y="4553301"/>
              <a:ext cx="1038225" cy="640437"/>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a:solidFill>
                    <a:srgbClr val="FF0000"/>
                  </a:solidFill>
                  <a:latin typeface="Calibri"/>
                  <a:ea typeface="Calibri"/>
                  <a:cs typeface="Times New Roman"/>
                </a:rPr>
                <a:t>Пров. анализа уровня </a:t>
              </a:r>
              <a:r>
                <a:rPr lang="ru-RU" sz="1100" dirty="0" smtClean="0">
                  <a:solidFill>
                    <a:srgbClr val="FF0000"/>
                  </a:solidFill>
                  <a:latin typeface="Calibri"/>
                  <a:ea typeface="Calibri"/>
                  <a:cs typeface="Times New Roman"/>
                </a:rPr>
                <a:t>области</a:t>
              </a:r>
              <a:endParaRPr lang="en-US" sz="1100" dirty="0">
                <a:solidFill>
                  <a:prstClr val="black"/>
                </a:solidFill>
                <a:latin typeface="Calibri"/>
                <a:ea typeface="Calibri"/>
                <a:cs typeface="Times New Roman"/>
              </a:endParaRPr>
            </a:p>
          </p:txBody>
        </p:sp>
        <p:cxnSp>
          <p:nvCxnSpPr>
            <p:cNvPr id="97" name="Straight Arrow Connector 96"/>
            <p:cNvCxnSpPr>
              <a:cxnSpLocks noChangeShapeType="1"/>
              <a:endCxn id="91" idx="1"/>
            </p:cNvCxnSpPr>
            <p:nvPr/>
          </p:nvCxnSpPr>
          <p:spPr bwMode="auto">
            <a:xfrm flipV="1">
              <a:off x="4233367" y="3158302"/>
              <a:ext cx="62061" cy="20341"/>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98" name="Straight Arrow Connector 97"/>
            <p:cNvCxnSpPr>
              <a:cxnSpLocks noChangeShapeType="1"/>
              <a:endCxn id="95" idx="1"/>
            </p:cNvCxnSpPr>
            <p:nvPr/>
          </p:nvCxnSpPr>
          <p:spPr bwMode="auto">
            <a:xfrm>
              <a:off x="4306293" y="4043389"/>
              <a:ext cx="1151185" cy="39388"/>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99" name="Straight Arrow Connector 98"/>
            <p:cNvCxnSpPr>
              <a:cxnSpLocks noChangeShapeType="1"/>
              <a:stCxn id="91" idx="3"/>
              <a:endCxn id="94" idx="1"/>
            </p:cNvCxnSpPr>
            <p:nvPr/>
          </p:nvCxnSpPr>
          <p:spPr bwMode="auto">
            <a:xfrm flipV="1">
              <a:off x="5409853" y="3155826"/>
              <a:ext cx="101847" cy="2476"/>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00" name="Straight Arrow Connector 99"/>
            <p:cNvCxnSpPr>
              <a:cxnSpLocks noChangeShapeType="1"/>
            </p:cNvCxnSpPr>
            <p:nvPr/>
          </p:nvCxnSpPr>
          <p:spPr bwMode="auto">
            <a:xfrm flipV="1">
              <a:off x="6495703" y="1448601"/>
              <a:ext cx="1314450" cy="42620"/>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01" name="Straight Arrow Connector 100"/>
            <p:cNvCxnSpPr>
              <a:cxnSpLocks noChangeShapeType="1"/>
            </p:cNvCxnSpPr>
            <p:nvPr/>
          </p:nvCxnSpPr>
          <p:spPr bwMode="auto">
            <a:xfrm flipV="1">
              <a:off x="6640736" y="3178825"/>
              <a:ext cx="1180281" cy="13449"/>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02" name="Straight Arrow Connector 101"/>
            <p:cNvCxnSpPr>
              <a:cxnSpLocks noChangeShapeType="1"/>
              <a:stCxn id="95" idx="3"/>
            </p:cNvCxnSpPr>
            <p:nvPr/>
          </p:nvCxnSpPr>
          <p:spPr bwMode="auto">
            <a:xfrm>
              <a:off x="6495703" y="4082777"/>
              <a:ext cx="1335310" cy="0"/>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03" name="Straight Arrow Connector 102"/>
            <p:cNvCxnSpPr>
              <a:cxnSpLocks noChangeShapeType="1"/>
              <a:stCxn id="96" idx="3"/>
            </p:cNvCxnSpPr>
            <p:nvPr/>
          </p:nvCxnSpPr>
          <p:spPr bwMode="auto">
            <a:xfrm>
              <a:off x="6517357" y="4873520"/>
              <a:ext cx="1208115" cy="76927"/>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04" name="Straight Arrow Connector 103"/>
            <p:cNvCxnSpPr>
              <a:cxnSpLocks noChangeShapeType="1"/>
            </p:cNvCxnSpPr>
            <p:nvPr/>
          </p:nvCxnSpPr>
          <p:spPr bwMode="auto">
            <a:xfrm>
              <a:off x="7691859" y="2231152"/>
              <a:ext cx="118293" cy="39904"/>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grpSp>
      <p:sp>
        <p:nvSpPr>
          <p:cNvPr id="105" name="Text Box 78"/>
          <p:cNvSpPr txBox="1">
            <a:spLocks noChangeArrowheads="1"/>
          </p:cNvSpPr>
          <p:nvPr/>
        </p:nvSpPr>
        <p:spPr bwMode="auto">
          <a:xfrm>
            <a:off x="5497388" y="6066747"/>
            <a:ext cx="1038225" cy="677927"/>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100" dirty="0" smtClean="0">
                <a:solidFill>
                  <a:srgbClr val="FF0000"/>
                </a:solidFill>
                <a:latin typeface="Calibri"/>
                <a:ea typeface="Calibri"/>
                <a:cs typeface="Times New Roman"/>
              </a:rPr>
              <a:t>Пров. более глубокий анализ</a:t>
            </a:r>
            <a:endParaRPr lang="en-US" sz="1100" dirty="0">
              <a:solidFill>
                <a:prstClr val="black"/>
              </a:solidFill>
              <a:latin typeface="Calibri"/>
              <a:ea typeface="Calibri"/>
              <a:cs typeface="Times New Roman"/>
            </a:endParaRPr>
          </a:p>
        </p:txBody>
      </p:sp>
      <p:sp>
        <p:nvSpPr>
          <p:cNvPr id="106" name="Text Box 23"/>
          <p:cNvSpPr txBox="1">
            <a:spLocks noChangeArrowheads="1"/>
          </p:cNvSpPr>
          <p:nvPr/>
        </p:nvSpPr>
        <p:spPr bwMode="auto">
          <a:xfrm>
            <a:off x="6667747" y="5939438"/>
            <a:ext cx="1040259" cy="91856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15000"/>
              </a:lnSpc>
              <a:spcBef>
                <a:spcPts val="0"/>
              </a:spcBef>
              <a:spcAft>
                <a:spcPts val="1000"/>
              </a:spcAft>
            </a:pPr>
            <a:r>
              <a:rPr lang="ru-RU" sz="1200" dirty="0" smtClean="0">
                <a:solidFill>
                  <a:prstClr val="black"/>
                </a:solidFill>
                <a:latin typeface="Calibri"/>
                <a:ea typeface="Calibri"/>
                <a:cs typeface="Times New Roman"/>
              </a:rPr>
              <a:t>Ежегодный отчет о выполнении программы</a:t>
            </a:r>
            <a:endParaRPr lang="en-US" sz="1200" dirty="0">
              <a:solidFill>
                <a:prstClr val="black"/>
              </a:solidFill>
              <a:latin typeface="Calibri"/>
              <a:ea typeface="Calibri"/>
              <a:cs typeface="Times New Roman"/>
            </a:endParaRPr>
          </a:p>
        </p:txBody>
      </p:sp>
      <p:sp>
        <p:nvSpPr>
          <p:cNvPr id="107" name="Text Box 79"/>
          <p:cNvSpPr txBox="1">
            <a:spLocks noChangeArrowheads="1"/>
          </p:cNvSpPr>
          <p:nvPr/>
        </p:nvSpPr>
        <p:spPr bwMode="auto">
          <a:xfrm>
            <a:off x="7893074" y="1023882"/>
            <a:ext cx="1071414" cy="753732"/>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000" dirty="0" smtClean="0">
                <a:solidFill>
                  <a:srgbClr val="FF0000"/>
                </a:solidFill>
                <a:latin typeface="Calibri"/>
                <a:ea typeface="Calibri"/>
                <a:cs typeface="Times New Roman"/>
              </a:rPr>
              <a:t>Исп. для планирования и улучшения работы клиники</a:t>
            </a:r>
            <a:endParaRPr lang="en-US" sz="1000" dirty="0">
              <a:solidFill>
                <a:prstClr val="black"/>
              </a:solidFill>
              <a:latin typeface="Calibri"/>
              <a:ea typeface="Calibri"/>
              <a:cs typeface="Times New Roman"/>
            </a:endParaRPr>
          </a:p>
        </p:txBody>
      </p:sp>
      <p:sp>
        <p:nvSpPr>
          <p:cNvPr id="108" name="Text Box 80"/>
          <p:cNvSpPr txBox="1">
            <a:spLocks noChangeArrowheads="1"/>
          </p:cNvSpPr>
          <p:nvPr/>
        </p:nvSpPr>
        <p:spPr bwMode="auto">
          <a:xfrm>
            <a:off x="7810152" y="1971018"/>
            <a:ext cx="1154336" cy="737902"/>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000" dirty="0" smtClean="0">
                <a:solidFill>
                  <a:srgbClr val="FF0000"/>
                </a:solidFill>
                <a:latin typeface="Calibri"/>
                <a:ea typeface="Calibri"/>
                <a:cs typeface="Times New Roman"/>
              </a:rPr>
              <a:t>Исп. </a:t>
            </a:r>
            <a:r>
              <a:rPr lang="ru-RU" sz="1000" dirty="0">
                <a:solidFill>
                  <a:srgbClr val="FF0000"/>
                </a:solidFill>
                <a:latin typeface="Calibri"/>
                <a:ea typeface="Calibri"/>
                <a:cs typeface="Times New Roman"/>
              </a:rPr>
              <a:t>для улучшения программ и планирования</a:t>
            </a:r>
            <a:endParaRPr lang="en-US" sz="1000" dirty="0">
              <a:solidFill>
                <a:prstClr val="black"/>
              </a:solidFill>
              <a:latin typeface="Calibri"/>
              <a:ea typeface="Calibri"/>
              <a:cs typeface="Times New Roman"/>
            </a:endParaRPr>
          </a:p>
        </p:txBody>
      </p:sp>
      <p:sp>
        <p:nvSpPr>
          <p:cNvPr id="110" name="Text Box 83"/>
          <p:cNvSpPr txBox="1">
            <a:spLocks noChangeArrowheads="1"/>
          </p:cNvSpPr>
          <p:nvPr/>
        </p:nvSpPr>
        <p:spPr bwMode="auto">
          <a:xfrm>
            <a:off x="7918523" y="2738731"/>
            <a:ext cx="1045965" cy="774348"/>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000" dirty="0" smtClean="0">
                <a:solidFill>
                  <a:srgbClr val="FF0000"/>
                </a:solidFill>
                <a:latin typeface="Calibri"/>
                <a:ea typeface="Calibri"/>
                <a:cs typeface="Times New Roman"/>
              </a:rPr>
              <a:t>Исп. для улучшения программ и планирования</a:t>
            </a:r>
            <a:endParaRPr lang="en-US" sz="1000" dirty="0">
              <a:solidFill>
                <a:prstClr val="black"/>
              </a:solidFill>
              <a:latin typeface="Calibri"/>
              <a:ea typeface="Calibri"/>
              <a:cs typeface="Times New Roman"/>
            </a:endParaRPr>
          </a:p>
        </p:txBody>
      </p:sp>
      <p:sp>
        <p:nvSpPr>
          <p:cNvPr id="111" name="Text Box 81"/>
          <p:cNvSpPr txBox="1">
            <a:spLocks noChangeArrowheads="1"/>
          </p:cNvSpPr>
          <p:nvPr/>
        </p:nvSpPr>
        <p:spPr bwMode="auto">
          <a:xfrm>
            <a:off x="7904352" y="3521876"/>
            <a:ext cx="1060136" cy="1105068"/>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000" dirty="0" smtClean="0">
                <a:solidFill>
                  <a:srgbClr val="FF0000"/>
                </a:solidFill>
                <a:latin typeface="Calibri"/>
                <a:ea typeface="Calibri"/>
                <a:cs typeface="Times New Roman"/>
              </a:rPr>
              <a:t>Исп. </a:t>
            </a:r>
            <a:r>
              <a:rPr lang="ru-RU" sz="1000" dirty="0">
                <a:solidFill>
                  <a:srgbClr val="FF0000"/>
                </a:solidFill>
                <a:latin typeface="Calibri"/>
                <a:ea typeface="Calibri"/>
                <a:cs typeface="Times New Roman"/>
              </a:rPr>
              <a:t>в </a:t>
            </a:r>
            <a:r>
              <a:rPr lang="ru-RU" sz="1000" dirty="0" smtClean="0">
                <a:solidFill>
                  <a:srgbClr val="FF0000"/>
                </a:solidFill>
                <a:latin typeface="Calibri"/>
                <a:ea typeface="Calibri"/>
                <a:cs typeface="Times New Roman"/>
              </a:rPr>
              <a:t>районном планировании программ</a:t>
            </a:r>
            <a:r>
              <a:rPr lang="ru-RU" sz="1000" dirty="0">
                <a:solidFill>
                  <a:srgbClr val="FF0000"/>
                </a:solidFill>
                <a:latin typeface="Calibri"/>
                <a:ea typeface="Calibri"/>
                <a:cs typeface="Times New Roman"/>
              </a:rPr>
              <a:t>, политики и ресурсов</a:t>
            </a:r>
            <a:endParaRPr lang="en-US" sz="1000" dirty="0">
              <a:solidFill>
                <a:prstClr val="black"/>
              </a:solidFill>
              <a:latin typeface="Calibri"/>
              <a:ea typeface="Calibri"/>
              <a:cs typeface="Times New Roman"/>
            </a:endParaRPr>
          </a:p>
        </p:txBody>
      </p:sp>
      <p:sp>
        <p:nvSpPr>
          <p:cNvPr id="112" name="Text Box 82"/>
          <p:cNvSpPr txBox="1">
            <a:spLocks noChangeArrowheads="1"/>
          </p:cNvSpPr>
          <p:nvPr/>
        </p:nvSpPr>
        <p:spPr bwMode="auto">
          <a:xfrm>
            <a:off x="7810153" y="4623371"/>
            <a:ext cx="1371600" cy="744212"/>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000" dirty="0" smtClean="0">
                <a:solidFill>
                  <a:srgbClr val="FF0000"/>
                </a:solidFill>
                <a:latin typeface="Calibri"/>
                <a:ea typeface="Calibri"/>
                <a:cs typeface="Times New Roman"/>
              </a:rPr>
              <a:t>Исп. </a:t>
            </a:r>
            <a:r>
              <a:rPr lang="ru-RU" sz="1000" dirty="0">
                <a:solidFill>
                  <a:srgbClr val="FF0000"/>
                </a:solidFill>
                <a:latin typeface="Calibri"/>
                <a:ea typeface="Calibri"/>
                <a:cs typeface="Times New Roman"/>
              </a:rPr>
              <a:t>в </a:t>
            </a:r>
            <a:r>
              <a:rPr lang="ru-RU" sz="1000" dirty="0" smtClean="0">
                <a:solidFill>
                  <a:srgbClr val="FF0000"/>
                </a:solidFill>
                <a:latin typeface="Calibri"/>
                <a:ea typeface="Calibri"/>
                <a:cs typeface="Times New Roman"/>
              </a:rPr>
              <a:t>региональном планировании программ</a:t>
            </a:r>
            <a:r>
              <a:rPr lang="ru-RU" sz="1000" dirty="0">
                <a:solidFill>
                  <a:srgbClr val="FF0000"/>
                </a:solidFill>
                <a:latin typeface="Calibri"/>
                <a:ea typeface="Calibri"/>
                <a:cs typeface="Times New Roman"/>
              </a:rPr>
              <a:t>, политики и ресурсов</a:t>
            </a:r>
            <a:endParaRPr lang="en-US" sz="1000" dirty="0">
              <a:solidFill>
                <a:prstClr val="black"/>
              </a:solidFill>
              <a:latin typeface="Calibri"/>
              <a:ea typeface="Calibri"/>
              <a:cs typeface="Times New Roman"/>
            </a:endParaRPr>
          </a:p>
        </p:txBody>
      </p:sp>
      <p:sp>
        <p:nvSpPr>
          <p:cNvPr id="114" name="Text Box 84"/>
          <p:cNvSpPr txBox="1">
            <a:spLocks noChangeArrowheads="1"/>
          </p:cNvSpPr>
          <p:nvPr/>
        </p:nvSpPr>
        <p:spPr bwMode="auto">
          <a:xfrm>
            <a:off x="7800833" y="6113275"/>
            <a:ext cx="1371600" cy="749935"/>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upright="1">
            <a:noAutofit/>
          </a:bodyPr>
          <a:lstStyle/>
          <a:p>
            <a:pPr algn="ctr">
              <a:lnSpc>
                <a:spcPct val="115000"/>
              </a:lnSpc>
              <a:spcBef>
                <a:spcPts val="0"/>
              </a:spcBef>
              <a:spcAft>
                <a:spcPts val="1000"/>
              </a:spcAft>
            </a:pPr>
            <a:r>
              <a:rPr lang="ru-RU" sz="1000" dirty="0" smtClean="0">
                <a:solidFill>
                  <a:srgbClr val="FF0000"/>
                </a:solidFill>
                <a:latin typeface="Calibri"/>
                <a:ea typeface="Calibri"/>
                <a:cs typeface="Times New Roman"/>
              </a:rPr>
              <a:t>Исп. в национальном планировании пронрамм, политики и ресурсов</a:t>
            </a:r>
            <a:endParaRPr lang="en-US" sz="1000" dirty="0">
              <a:solidFill>
                <a:prstClr val="black"/>
              </a:solidFill>
              <a:latin typeface="Calibri"/>
              <a:ea typeface="Calibri"/>
              <a:cs typeface="Times New Roman"/>
            </a:endParaRPr>
          </a:p>
        </p:txBody>
      </p:sp>
      <p:cxnSp>
        <p:nvCxnSpPr>
          <p:cNvPr id="115" name="Straight Arrow Connector 114"/>
          <p:cNvCxnSpPr>
            <a:cxnSpLocks noChangeShapeType="1"/>
          </p:cNvCxnSpPr>
          <p:nvPr/>
        </p:nvCxnSpPr>
        <p:spPr bwMode="auto">
          <a:xfrm>
            <a:off x="7702400" y="5527858"/>
            <a:ext cx="118618" cy="61025"/>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16" name="Straight Arrow Connector 115"/>
          <p:cNvCxnSpPr>
            <a:cxnSpLocks noChangeShapeType="1"/>
          </p:cNvCxnSpPr>
          <p:nvPr/>
        </p:nvCxnSpPr>
        <p:spPr bwMode="auto">
          <a:xfrm flipV="1">
            <a:off x="7708006" y="5588883"/>
            <a:ext cx="113012" cy="737082"/>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17" name="Straight Arrow Connector 116"/>
          <p:cNvCxnSpPr>
            <a:cxnSpLocks noChangeShapeType="1"/>
          </p:cNvCxnSpPr>
          <p:nvPr/>
        </p:nvCxnSpPr>
        <p:spPr bwMode="auto">
          <a:xfrm>
            <a:off x="7708006" y="6325965"/>
            <a:ext cx="102147" cy="40436"/>
          </a:xfrm>
          <a:prstGeom prst="straightConnector1">
            <a:avLst/>
          </a:prstGeom>
          <a:noFill/>
          <a:ln w="22225">
            <a:solidFill>
              <a:srgbClr val="FF0000"/>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6602969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algn="ctr" eaLnBrk="1" hangingPunct="1"/>
            <a:r>
              <a:rPr lang="ru-RU" smtClean="0"/>
              <a:t>Основные тезисы</a:t>
            </a:r>
            <a:endParaRPr lang="en-US" smtClean="0"/>
          </a:p>
        </p:txBody>
      </p:sp>
      <p:sp>
        <p:nvSpPr>
          <p:cNvPr id="44034" name="Rectangle 3"/>
          <p:cNvSpPr>
            <a:spLocks noGrp="1" noChangeArrowheads="1"/>
          </p:cNvSpPr>
          <p:nvPr>
            <p:ph idx="1"/>
          </p:nvPr>
        </p:nvSpPr>
        <p:spPr>
          <a:xfrm>
            <a:off x="899592" y="1412776"/>
            <a:ext cx="7762875" cy="3962400"/>
          </a:xfrm>
        </p:spPr>
        <p:txBody>
          <a:bodyPr/>
          <a:lstStyle/>
          <a:p>
            <a:pPr eaLnBrk="1" hangingPunct="1">
              <a:lnSpc>
                <a:spcPct val="120000"/>
              </a:lnSpc>
              <a:spcBef>
                <a:spcPct val="0"/>
              </a:spcBef>
            </a:pPr>
            <a:r>
              <a:rPr lang="ru-RU" sz="3200" dirty="0" smtClean="0"/>
              <a:t>Фактический порядок передачи данных</a:t>
            </a:r>
            <a:r>
              <a:rPr lang="en-US" sz="3200" dirty="0" smtClean="0"/>
              <a:t> </a:t>
            </a:r>
            <a:r>
              <a:rPr lang="ru-RU" sz="3200" dirty="0" smtClean="0"/>
              <a:t>может показать, какие есть препятствия на пути повышения качества данных и их использования</a:t>
            </a:r>
            <a:endParaRPr lang="en-US" sz="3200" dirty="0" smtClean="0"/>
          </a:p>
          <a:p>
            <a:pPr eaLnBrk="1" hangingPunct="1">
              <a:lnSpc>
                <a:spcPct val="120000"/>
              </a:lnSpc>
              <a:spcBef>
                <a:spcPct val="0"/>
              </a:spcBef>
            </a:pPr>
            <a:r>
              <a:rPr lang="ru-RU" sz="3200" dirty="0" smtClean="0"/>
              <a:t>Карта использования информации может показать те точки, где необходимо вмешательство</a:t>
            </a:r>
            <a:endParaRPr lang="en-US" sz="3200" dirty="0" smtClean="0"/>
          </a:p>
          <a:p>
            <a:pPr eaLnBrk="1" hangingPunct="1">
              <a:lnSpc>
                <a:spcPct val="110000"/>
              </a:lnSpc>
              <a:spcBef>
                <a:spcPct val="0"/>
              </a:spcBef>
            </a:pPr>
            <a:endParaRPr lang="en-US" dirty="0" smtClean="0"/>
          </a:p>
        </p:txBody>
      </p:sp>
      <p:sp>
        <p:nvSpPr>
          <p:cNvPr id="44035" name="Slide Number Placeholder 4"/>
          <p:cNvSpPr>
            <a:spLocks noGrp="1"/>
          </p:cNvSpPr>
          <p:nvPr>
            <p:ph type="sldNum" sz="quarter" idx="10"/>
          </p:nvPr>
        </p:nvSpPr>
        <p:spPr bwMode="auto">
          <a:xfrm>
            <a:off x="0" y="6096000"/>
            <a:ext cx="4191000" cy="476250"/>
          </a:xfrm>
          <a:noFill/>
          <a:ln>
            <a:miter lim="800000"/>
            <a:headEnd/>
            <a:tailEnd/>
          </a:ln>
        </p:spPr>
        <p:txBody>
          <a:bodyPr wrap="square" numCol="1" anchorCtr="0" compatLnSpc="1">
            <a:prstTxWarp prst="textNoShape">
              <a:avLst/>
            </a:prstTxWarp>
          </a:bodyPr>
          <a:lstStyle/>
          <a:p>
            <a:pPr algn="l" fontAlgn="base">
              <a:spcBef>
                <a:spcPct val="0"/>
              </a:spcBef>
              <a:spcAft>
                <a:spcPct val="0"/>
              </a:spcAft>
            </a:pPr>
            <a:fld id="{4AE20428-BCB5-41EE-92C9-6B90F7689DA7}" type="slidenum">
              <a:rPr lang="en-US" smtClean="0">
                <a:solidFill>
                  <a:srgbClr val="969696"/>
                </a:solidFill>
                <a:latin typeface="Arial" charset="0"/>
              </a:rPr>
              <a:pPr algn="l" fontAlgn="base">
                <a:spcBef>
                  <a:spcPct val="0"/>
                </a:spcBef>
                <a:spcAft>
                  <a:spcPct val="0"/>
                </a:spcAft>
              </a:pPr>
              <a:t>14</a:t>
            </a:fld>
            <a:endParaRPr lang="en-US" smtClean="0">
              <a:solidFill>
                <a:srgbClr val="969696"/>
              </a:solidFill>
              <a:latin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fontScale="90000"/>
          </a:bodyPr>
          <a:lstStyle/>
          <a:p>
            <a:pPr algn="ctr" eaLnBrk="1" hangingPunct="1"/>
            <a:r>
              <a:rPr lang="ru-RU" sz="4500" smtClean="0"/>
              <a:t>Работа в малых группах</a:t>
            </a:r>
            <a:r>
              <a:rPr lang="en-US" sz="4500" smtClean="0"/>
              <a:t> 2:  </a:t>
            </a:r>
            <a:br>
              <a:rPr lang="en-US" sz="4500" smtClean="0"/>
            </a:br>
            <a:r>
              <a:rPr lang="ru-RU" sz="4500" smtClean="0"/>
              <a:t>Инструкции к части</a:t>
            </a:r>
            <a:r>
              <a:rPr lang="en-US" sz="4500" smtClean="0"/>
              <a:t> 1</a:t>
            </a:r>
          </a:p>
        </p:txBody>
      </p:sp>
      <p:sp>
        <p:nvSpPr>
          <p:cNvPr id="46082" name="Rectangle 3"/>
          <p:cNvSpPr>
            <a:spLocks noGrp="1" noChangeArrowheads="1"/>
          </p:cNvSpPr>
          <p:nvPr>
            <p:ph idx="1"/>
          </p:nvPr>
        </p:nvSpPr>
        <p:spPr>
          <a:xfrm>
            <a:off x="914400" y="2286000"/>
            <a:ext cx="7762875" cy="3400425"/>
          </a:xfrm>
        </p:spPr>
        <p:txBody>
          <a:bodyPr/>
          <a:lstStyle/>
          <a:p>
            <a:pPr eaLnBrk="1" hangingPunct="1"/>
            <a:r>
              <a:rPr lang="ru-RU" sz="3000" smtClean="0"/>
              <a:t>Разделитесь на группы</a:t>
            </a:r>
            <a:endParaRPr lang="en-US" sz="3000" smtClean="0"/>
          </a:p>
          <a:p>
            <a:pPr eaLnBrk="1" hangingPunct="1"/>
            <a:r>
              <a:rPr lang="ru-RU" sz="3000" smtClean="0"/>
              <a:t>Заполните Карту использования информации, чтобы она отображала</a:t>
            </a:r>
            <a:r>
              <a:rPr lang="en-US" sz="3000" smtClean="0"/>
              <a:t> </a:t>
            </a:r>
            <a:r>
              <a:rPr lang="ru-RU" sz="3000" u="sng" smtClean="0"/>
              <a:t>текущий</a:t>
            </a:r>
            <a:r>
              <a:rPr lang="en-US" sz="3000" smtClean="0"/>
              <a:t> </a:t>
            </a:r>
            <a:r>
              <a:rPr lang="ru-RU" sz="3000" smtClean="0"/>
              <a:t>порядок передачи в системе</a:t>
            </a:r>
            <a:endParaRPr lang="en-US" sz="3000" smtClean="0"/>
          </a:p>
          <a:p>
            <a:pPr eaLnBrk="1" hangingPunct="1"/>
            <a:r>
              <a:rPr lang="ru-RU" sz="3000" smtClean="0"/>
              <a:t>Время на работу</a:t>
            </a:r>
            <a:r>
              <a:rPr lang="en-US" sz="3000" smtClean="0"/>
              <a:t>: 30 </a:t>
            </a:r>
            <a:r>
              <a:rPr lang="ru-RU" sz="3000" smtClean="0"/>
              <a:t>минут</a:t>
            </a:r>
            <a:endParaRPr lang="en-US" sz="3000" smtClean="0"/>
          </a:p>
          <a:p>
            <a:pPr eaLnBrk="1" hangingPunct="1"/>
            <a:endParaRPr lang="en-US" sz="3000" u="sng" smtClean="0"/>
          </a:p>
        </p:txBody>
      </p:sp>
      <p:sp>
        <p:nvSpPr>
          <p:cNvPr id="46083" name="Slide Number Placeholder 4"/>
          <p:cNvSpPr>
            <a:spLocks noGrp="1"/>
          </p:cNvSpPr>
          <p:nvPr>
            <p:ph type="sldNum" sz="quarter" idx="10"/>
          </p:nvPr>
        </p:nvSpPr>
        <p:spPr bwMode="auto">
          <a:xfrm>
            <a:off x="0" y="6096000"/>
            <a:ext cx="4191000" cy="476250"/>
          </a:xfrm>
          <a:noFill/>
          <a:ln>
            <a:miter lim="800000"/>
            <a:headEnd/>
            <a:tailEnd/>
          </a:ln>
        </p:spPr>
        <p:txBody>
          <a:bodyPr wrap="square" numCol="1" anchorCtr="0" compatLnSpc="1">
            <a:prstTxWarp prst="textNoShape">
              <a:avLst/>
            </a:prstTxWarp>
          </a:bodyPr>
          <a:lstStyle/>
          <a:p>
            <a:pPr algn="l" fontAlgn="base">
              <a:spcBef>
                <a:spcPct val="0"/>
              </a:spcBef>
              <a:spcAft>
                <a:spcPct val="0"/>
              </a:spcAft>
            </a:pPr>
            <a:fld id="{356535B8-8CB9-4C3B-B302-222490EF96CE}" type="slidenum">
              <a:rPr lang="en-US" smtClean="0">
                <a:solidFill>
                  <a:srgbClr val="969696"/>
                </a:solidFill>
                <a:latin typeface="Arial" charset="0"/>
              </a:rPr>
              <a:pPr algn="l" fontAlgn="base">
                <a:spcBef>
                  <a:spcPct val="0"/>
                </a:spcBef>
                <a:spcAft>
                  <a:spcPct val="0"/>
                </a:spcAft>
              </a:pPr>
              <a:t>15</a:t>
            </a:fld>
            <a:endParaRPr lang="en-US" smtClean="0">
              <a:solidFill>
                <a:srgbClr val="969696"/>
              </a:solidFill>
              <a:latin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549275" y="188913"/>
            <a:ext cx="8137525" cy="1143000"/>
          </a:xfrm>
        </p:spPr>
        <p:txBody>
          <a:bodyPr>
            <a:normAutofit/>
          </a:bodyPr>
          <a:lstStyle/>
          <a:p>
            <a:pPr algn="ctr" eaLnBrk="1" hangingPunct="1">
              <a:lnSpc>
                <a:spcPct val="80000"/>
              </a:lnSpc>
            </a:pPr>
            <a:r>
              <a:rPr lang="ru-RU" dirty="0" smtClean="0"/>
              <a:t>Работа в малых группах</a:t>
            </a:r>
            <a:r>
              <a:rPr lang="en-US" dirty="0" smtClean="0"/>
              <a:t> 2:  </a:t>
            </a:r>
            <a:br>
              <a:rPr lang="en-US" dirty="0" smtClean="0"/>
            </a:br>
            <a:r>
              <a:rPr lang="ru-RU" dirty="0" smtClean="0"/>
              <a:t>Инструкции к части 2</a:t>
            </a:r>
            <a:endParaRPr lang="en-US" dirty="0" smtClean="0"/>
          </a:p>
        </p:txBody>
      </p:sp>
      <p:sp>
        <p:nvSpPr>
          <p:cNvPr id="48130" name="Content Placeholder 2"/>
          <p:cNvSpPr>
            <a:spLocks noGrp="1"/>
          </p:cNvSpPr>
          <p:nvPr>
            <p:ph idx="1"/>
          </p:nvPr>
        </p:nvSpPr>
        <p:spPr>
          <a:xfrm>
            <a:off x="467544" y="1268760"/>
            <a:ext cx="8351837" cy="3962400"/>
          </a:xfrm>
        </p:spPr>
        <p:txBody>
          <a:bodyPr/>
          <a:lstStyle/>
          <a:p>
            <a:pPr eaLnBrk="1" hangingPunct="1">
              <a:lnSpc>
                <a:spcPct val="80000"/>
              </a:lnSpc>
            </a:pPr>
            <a:r>
              <a:rPr lang="ru-RU" sz="2400" dirty="0" smtClean="0"/>
              <a:t>Просмотрите карту и обсудите в вашей группе, как можно усовершенствовать порядок передачи данных</a:t>
            </a:r>
            <a:r>
              <a:rPr lang="en-US" sz="2400" dirty="0" smtClean="0"/>
              <a:t>:</a:t>
            </a:r>
          </a:p>
          <a:p>
            <a:pPr lvl="1" eaLnBrk="1" hangingPunct="1">
              <a:lnSpc>
                <a:spcPct val="80000"/>
              </a:lnSpc>
            </a:pPr>
            <a:r>
              <a:rPr lang="ru-RU" dirty="0" smtClean="0"/>
              <a:t>Как еще можно анализировать данные</a:t>
            </a:r>
            <a:r>
              <a:rPr lang="en-US" dirty="0" smtClean="0"/>
              <a:t>?</a:t>
            </a:r>
          </a:p>
          <a:p>
            <a:pPr lvl="1" eaLnBrk="1" hangingPunct="1">
              <a:lnSpc>
                <a:spcPct val="80000"/>
              </a:lnSpc>
            </a:pPr>
            <a:r>
              <a:rPr lang="ru-RU" dirty="0" smtClean="0"/>
              <a:t>Есть ли возможность подключения механизмов обратной связи</a:t>
            </a:r>
            <a:r>
              <a:rPr lang="en-US" dirty="0" smtClean="0"/>
              <a:t>?</a:t>
            </a:r>
          </a:p>
          <a:p>
            <a:pPr lvl="1" eaLnBrk="1" hangingPunct="1">
              <a:lnSpc>
                <a:spcPct val="80000"/>
              </a:lnSpc>
            </a:pPr>
            <a:r>
              <a:rPr lang="ru-RU" dirty="0" smtClean="0"/>
              <a:t>Все ли ЗС используют данные</a:t>
            </a:r>
            <a:r>
              <a:rPr lang="en-US" dirty="0" smtClean="0"/>
              <a:t>?</a:t>
            </a:r>
          </a:p>
          <a:p>
            <a:pPr eaLnBrk="1" hangingPunct="1">
              <a:lnSpc>
                <a:spcPct val="80000"/>
              </a:lnSpc>
            </a:pPr>
            <a:r>
              <a:rPr lang="ru-RU" sz="2400" dirty="0" smtClean="0"/>
              <a:t>Отметьте потенциальные вмешательства, исходя из результатов обсуждения</a:t>
            </a:r>
            <a:r>
              <a:rPr lang="en-US" sz="2400" dirty="0" smtClean="0"/>
              <a:t>.</a:t>
            </a:r>
          </a:p>
          <a:p>
            <a:pPr eaLnBrk="1" hangingPunct="1">
              <a:lnSpc>
                <a:spcPct val="80000"/>
              </a:lnSpc>
            </a:pPr>
            <a:r>
              <a:rPr lang="ru-RU" sz="2400" dirty="0" smtClean="0"/>
              <a:t>Подготовьте другую версию карты, иллюстрирующую усовершенствованный порядок передачи информации</a:t>
            </a:r>
            <a:r>
              <a:rPr lang="en-US" sz="2400" dirty="0" smtClean="0"/>
              <a:t>.</a:t>
            </a:r>
          </a:p>
          <a:p>
            <a:pPr eaLnBrk="1" hangingPunct="1">
              <a:lnSpc>
                <a:spcPct val="80000"/>
              </a:lnSpc>
            </a:pPr>
            <a:r>
              <a:rPr lang="ru-RU" sz="2400" dirty="0" smtClean="0"/>
              <a:t>Время на работу</a:t>
            </a:r>
            <a:r>
              <a:rPr lang="en-US" sz="2400" dirty="0" smtClean="0"/>
              <a:t>: 20 </a:t>
            </a:r>
            <a:r>
              <a:rPr lang="ru-RU" sz="2400" dirty="0" smtClean="0"/>
              <a:t>минут.</a:t>
            </a:r>
            <a:endParaRPr lang="en-US" sz="2400" dirty="0" smtClean="0"/>
          </a:p>
        </p:txBody>
      </p:sp>
      <p:sp>
        <p:nvSpPr>
          <p:cNvPr id="2" name="Slide Number Placeholder 1"/>
          <p:cNvSpPr>
            <a:spLocks noGrp="1"/>
          </p:cNvSpPr>
          <p:nvPr>
            <p:ph type="sldNum" sz="quarter" idx="10"/>
          </p:nvPr>
        </p:nvSpPr>
        <p:spPr/>
        <p:txBody>
          <a:bodyPr/>
          <a:lstStyle/>
          <a:p>
            <a:pPr>
              <a:defRPr/>
            </a:pPr>
            <a:fld id="{2F4585B3-CAE7-4997-B31A-001E9D2B4934}" type="slidenum">
              <a:rPr lang="en-US"/>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pPr algn="ctr" eaLnBrk="1" hangingPunct="1"/>
            <a:r>
              <a:rPr lang="ru-RU" smtClean="0"/>
              <a:t>Если закончите быстро</a:t>
            </a:r>
            <a:r>
              <a:rPr lang="en-US" smtClean="0"/>
              <a:t>…</a:t>
            </a:r>
          </a:p>
        </p:txBody>
      </p:sp>
      <p:sp>
        <p:nvSpPr>
          <p:cNvPr id="50178" name="Content Placeholder 2"/>
          <p:cNvSpPr>
            <a:spLocks noGrp="1"/>
          </p:cNvSpPr>
          <p:nvPr>
            <p:ph idx="1"/>
          </p:nvPr>
        </p:nvSpPr>
        <p:spPr/>
        <p:txBody>
          <a:bodyPr/>
          <a:lstStyle/>
          <a:p>
            <a:pPr eaLnBrk="1" hangingPunct="1"/>
            <a:r>
              <a:rPr lang="ru-RU" sz="3200" smtClean="0"/>
              <a:t>Подытожьте, какие лучшие наработки и исправления вы предлагаете</a:t>
            </a:r>
            <a:endParaRPr lang="en-US" sz="3200" smtClean="0"/>
          </a:p>
          <a:p>
            <a:pPr eaLnBrk="1" hangingPunct="1"/>
            <a:r>
              <a:rPr lang="ru-RU" sz="3200" smtClean="0"/>
              <a:t>Обсудите и обоснуйте, почему вы считаете, что эти изменения и наработки поспособствуют лучшему использованию данных</a:t>
            </a:r>
            <a:endParaRPr lang="en-US" sz="3200" smtClean="0"/>
          </a:p>
        </p:txBody>
      </p:sp>
      <p:sp>
        <p:nvSpPr>
          <p:cNvPr id="2" name="Slide Number Placeholder 1"/>
          <p:cNvSpPr>
            <a:spLocks noGrp="1"/>
          </p:cNvSpPr>
          <p:nvPr>
            <p:ph type="sldNum" sz="quarter" idx="10"/>
          </p:nvPr>
        </p:nvSpPr>
        <p:spPr/>
        <p:txBody>
          <a:bodyPr/>
          <a:lstStyle/>
          <a:p>
            <a:pPr>
              <a:defRPr/>
            </a:pPr>
            <a:fld id="{5449B73E-A88C-4566-AB11-BF6058250245}" type="slidenum">
              <a:rPr lang="en-US"/>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755576" y="332656"/>
            <a:ext cx="7762875" cy="744538"/>
          </a:xfrm>
        </p:spPr>
        <p:txBody>
          <a:bodyPr>
            <a:normAutofit fontScale="90000"/>
          </a:bodyPr>
          <a:lstStyle/>
          <a:p>
            <a:pPr algn="ctr" eaLnBrk="1" hangingPunct="1"/>
            <a:r>
              <a:rPr lang="ru-RU" sz="4500" dirty="0" smtClean="0"/>
              <a:t>Работа в малых группах</a:t>
            </a:r>
            <a:r>
              <a:rPr lang="en-US" sz="4500" dirty="0" smtClean="0"/>
              <a:t>: </a:t>
            </a:r>
            <a:br>
              <a:rPr lang="en-US" sz="4500" dirty="0" smtClean="0"/>
            </a:br>
            <a:r>
              <a:rPr lang="ru-RU" sz="4500" dirty="0" smtClean="0"/>
              <a:t>расскажите о результатах</a:t>
            </a:r>
            <a:endParaRPr lang="en-US" sz="4500" dirty="0" smtClean="0"/>
          </a:p>
        </p:txBody>
      </p:sp>
      <p:sp>
        <p:nvSpPr>
          <p:cNvPr id="18435" name="Content Placeholder 2"/>
          <p:cNvSpPr>
            <a:spLocks noGrp="1"/>
          </p:cNvSpPr>
          <p:nvPr>
            <p:ph idx="1"/>
          </p:nvPr>
        </p:nvSpPr>
        <p:spPr>
          <a:xfrm>
            <a:off x="611560" y="1556792"/>
            <a:ext cx="8015288" cy="4376738"/>
          </a:xfrm>
        </p:spPr>
        <p:txBody>
          <a:bodyPr>
            <a:normAutofit fontScale="92500" lnSpcReduction="10000"/>
          </a:bodyPr>
          <a:lstStyle/>
          <a:p>
            <a:pPr marL="514350" indent="-514350" eaLnBrk="1" hangingPunct="1">
              <a:lnSpc>
                <a:spcPct val="90000"/>
              </a:lnSpc>
              <a:buFont typeface="Calibri" pitchFamily="34" charset="0"/>
              <a:buAutoNum type="arabicPeriod"/>
            </a:pPr>
            <a:r>
              <a:rPr lang="ru-RU" sz="2400" dirty="0" smtClean="0"/>
              <a:t>Один представитель группы остается за столом, чтобы представить карту посетителям.</a:t>
            </a:r>
            <a:endParaRPr lang="en-US" sz="2400" dirty="0" smtClean="0"/>
          </a:p>
          <a:p>
            <a:pPr marL="514350" indent="-514350" eaLnBrk="1" hangingPunct="1">
              <a:lnSpc>
                <a:spcPct val="90000"/>
              </a:lnSpc>
              <a:buFont typeface="Calibri" pitchFamily="34" charset="0"/>
              <a:buAutoNum type="arabicPeriod"/>
            </a:pPr>
            <a:r>
              <a:rPr lang="ru-RU" sz="2400" dirty="0" smtClean="0"/>
              <a:t>Каждая из групп двигается вправо, чтобы посетить следующий стол</a:t>
            </a:r>
            <a:r>
              <a:rPr lang="en-US" sz="2400" dirty="0" smtClean="0"/>
              <a:t>.</a:t>
            </a:r>
          </a:p>
          <a:p>
            <a:pPr marL="514350" indent="-514350" eaLnBrk="1" hangingPunct="1">
              <a:lnSpc>
                <a:spcPct val="90000"/>
              </a:lnSpc>
              <a:buFont typeface="Calibri" pitchFamily="34" charset="0"/>
              <a:buAutoNum type="arabicPeriod"/>
            </a:pPr>
            <a:r>
              <a:rPr lang="ru-RU" sz="2400" dirty="0" smtClean="0"/>
              <a:t>Докладчик за столом за 5 минут объясняет, как его группа усовершенствовала порядок передачи информации и как это поможет лучше использовать данные</a:t>
            </a:r>
            <a:r>
              <a:rPr lang="en-US" sz="2400" dirty="0" smtClean="0"/>
              <a:t>.</a:t>
            </a:r>
          </a:p>
          <a:p>
            <a:pPr marL="514350" indent="-514350" eaLnBrk="1" hangingPunct="1">
              <a:lnSpc>
                <a:spcPct val="90000"/>
              </a:lnSpc>
              <a:buFont typeface="Calibri" pitchFamily="34" charset="0"/>
              <a:buAutoNum type="arabicPeriod"/>
            </a:pPr>
            <a:r>
              <a:rPr lang="ru-RU" sz="2400" dirty="0" smtClean="0"/>
              <a:t>Повторить этапы</a:t>
            </a:r>
            <a:r>
              <a:rPr lang="en-US" sz="2400" dirty="0" smtClean="0"/>
              <a:t> 2–3</a:t>
            </a:r>
            <a:r>
              <a:rPr lang="ru-RU" sz="2400" dirty="0" smtClean="0"/>
              <a:t>.</a:t>
            </a:r>
            <a:endParaRPr lang="en-US" sz="2400" dirty="0" smtClean="0"/>
          </a:p>
          <a:p>
            <a:pPr marL="514350" indent="-514350" eaLnBrk="1" hangingPunct="1">
              <a:lnSpc>
                <a:spcPct val="90000"/>
              </a:lnSpc>
              <a:buFont typeface="Calibri" pitchFamily="34" charset="0"/>
              <a:buAutoNum type="arabicPeriod"/>
            </a:pPr>
            <a:r>
              <a:rPr lang="ru-RU" sz="2400" dirty="0" smtClean="0"/>
              <a:t>Все возвращаются к своим столам</a:t>
            </a:r>
            <a:r>
              <a:rPr lang="en-US" sz="2400" dirty="0" smtClean="0"/>
              <a:t>.</a:t>
            </a:r>
          </a:p>
          <a:p>
            <a:pPr marL="514350" indent="-514350" eaLnBrk="1" hangingPunct="1">
              <a:lnSpc>
                <a:spcPct val="90000"/>
              </a:lnSpc>
              <a:buFont typeface="Calibri" pitchFamily="34" charset="0"/>
              <a:buAutoNum type="arabicPeriod"/>
            </a:pPr>
            <a:r>
              <a:rPr lang="ru-RU" sz="2400" dirty="0" smtClean="0"/>
              <a:t>Подумайте, как вы можете усовершенствовать свою карту, исходя из услышанного от коллег.</a:t>
            </a:r>
            <a:r>
              <a:rPr lang="en-US" sz="2400" dirty="0" smtClean="0"/>
              <a:t> </a:t>
            </a:r>
            <a:endParaRPr lang="en-US" sz="3200" dirty="0" smtClean="0"/>
          </a:p>
          <a:p>
            <a:pPr marL="514350" indent="-514350" eaLnBrk="1" hangingPunct="1">
              <a:lnSpc>
                <a:spcPct val="90000"/>
              </a:lnSpc>
            </a:pPr>
            <a:endParaRPr lang="en-US" sz="2800" dirty="0" smtClean="0"/>
          </a:p>
        </p:txBody>
      </p:sp>
      <p:sp>
        <p:nvSpPr>
          <p:cNvPr id="2" name="Slide Number Placeholder 1"/>
          <p:cNvSpPr>
            <a:spLocks noGrp="1"/>
          </p:cNvSpPr>
          <p:nvPr>
            <p:ph type="sldNum" sz="quarter" idx="10"/>
          </p:nvPr>
        </p:nvSpPr>
        <p:spPr/>
        <p:txBody>
          <a:bodyPr/>
          <a:lstStyle/>
          <a:p>
            <a:pPr>
              <a:defRPr/>
            </a:pPr>
            <a:fld id="{B74519A9-2A09-4F90-80B7-90B9E3AEFEDC}" type="slidenum">
              <a:rPr lang="en-US"/>
              <a:pPr>
                <a:defRPr/>
              </a:pPr>
              <a:t>18</a:t>
            </a:fld>
            <a:endParaRPr lang="en-US"/>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531</TotalTime>
  <Words>2627</Words>
  <Application>Microsoft Office PowerPoint</Application>
  <PresentationFormat>On-screen Show (4:3)</PresentationFormat>
  <Paragraphs>246</Paragraphs>
  <Slides>18</Slides>
  <Notes>16</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MEASURE</vt:lpstr>
      <vt:lpstr>Custom Design</vt:lpstr>
      <vt:lpstr>Понятие потоков данных  и информации</vt:lpstr>
      <vt:lpstr>Цели занятия</vt:lpstr>
      <vt:lpstr>Обзор занятия</vt:lpstr>
      <vt:lpstr>Потребность в данных и их использование </vt:lpstr>
      <vt:lpstr>Зачем нужно понимать потоки данных</vt:lpstr>
      <vt:lpstr>Поток информации</vt:lpstr>
      <vt:lpstr>Причины оценки потока информации</vt:lpstr>
      <vt:lpstr>Изучение порядка передачи информации в Доминике</vt:lpstr>
      <vt:lpstr>Групповое обсуждение </vt:lpstr>
      <vt:lpstr>Карта/ схема использования информации</vt:lpstr>
      <vt:lpstr>Составление схемы использования информации</vt:lpstr>
      <vt:lpstr>PowerPoint Presentation</vt:lpstr>
      <vt:lpstr>PowerPoint Presentation</vt:lpstr>
      <vt:lpstr>Основные тезисы</vt:lpstr>
      <vt:lpstr>Работа в малых группах 2:   Инструкции к части 1</vt:lpstr>
      <vt:lpstr>Работа в малых группах 2:   Инструкции к части 2</vt:lpstr>
      <vt:lpstr>Если закончите быстро…</vt:lpstr>
      <vt:lpstr>Работа в малых группах:  расскажите о результатах</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55</cp:revision>
  <cp:lastPrinted>2011-10-25T15:00:13Z</cp:lastPrinted>
  <dcterms:created xsi:type="dcterms:W3CDTF">2011-10-14T16:30:21Z</dcterms:created>
  <dcterms:modified xsi:type="dcterms:W3CDTF">2013-06-21T15:57:48Z</dcterms:modified>
</cp:coreProperties>
</file>