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688" r:id="rId2"/>
  </p:sldMasterIdLst>
  <p:notesMasterIdLst>
    <p:notesMasterId r:id="rId19"/>
  </p:notesMasterIdLst>
  <p:handoutMasterIdLst>
    <p:handoutMasterId r:id="rId20"/>
  </p:handoutMasterIdLst>
  <p:sldIdLst>
    <p:sldId id="291" r:id="rId3"/>
    <p:sldId id="292" r:id="rId4"/>
    <p:sldId id="293" r:id="rId5"/>
    <p:sldId id="307" r:id="rId6"/>
    <p:sldId id="295" r:id="rId7"/>
    <p:sldId id="296" r:id="rId8"/>
    <p:sldId id="297" r:id="rId9"/>
    <p:sldId id="298" r:id="rId10"/>
    <p:sldId id="299" r:id="rId11"/>
    <p:sldId id="300" r:id="rId12"/>
    <p:sldId id="301" r:id="rId13"/>
    <p:sldId id="302" r:id="rId14"/>
    <p:sldId id="303" r:id="rId15"/>
    <p:sldId id="304" r:id="rId16"/>
    <p:sldId id="305" r:id="rId17"/>
    <p:sldId id="306" r:id="rId18"/>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93" autoAdjust="0"/>
    <p:restoredTop sz="93625" autoAdjust="0"/>
  </p:normalViewPr>
  <p:slideViewPr>
    <p:cSldViewPr>
      <p:cViewPr varScale="1">
        <p:scale>
          <a:sx n="100" d="100"/>
          <a:sy n="100" d="100"/>
        </p:scale>
        <p:origin x="-1416" y="-84"/>
      </p:cViewPr>
      <p:guideLst>
        <p:guide orient="horz" pos="2160"/>
        <p:guide pos="2880"/>
      </p:guideLst>
    </p:cSldViewPr>
  </p:slideViewPr>
  <p:outlineViewPr>
    <p:cViewPr>
      <p:scale>
        <a:sx n="33" d="100"/>
        <a:sy n="33" d="100"/>
      </p:scale>
      <p:origin x="48" y="20052"/>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smtClean="0">
                <a:latin typeface="+mn-lt"/>
              </a:defRPr>
            </a:lvl1pPr>
          </a:lstStyle>
          <a:p>
            <a:pPr>
              <a:defRPr/>
            </a:pPr>
            <a:fld id="{74FE1849-9122-4B3E-A29E-2F87CDFD569B}" type="datetimeFigureOut">
              <a:rPr lang="en-US"/>
              <a:pPr>
                <a:defRPr/>
              </a:pPr>
              <a:t>6/5/2013</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smtClean="0">
                <a:latin typeface="+mn-lt"/>
              </a:defRPr>
            </a:lvl1pPr>
          </a:lstStyle>
          <a:p>
            <a:pPr>
              <a:defRPr/>
            </a:pPr>
            <a:fld id="{9B942FBE-9F95-4794-B8C1-8C4A33BB1549}" type="slidenum">
              <a:rPr lang="en-US"/>
              <a:pPr>
                <a:defRPr/>
              </a:pPr>
              <a:t>‹#›</a:t>
            </a:fld>
            <a:endParaRPr lang="en-US"/>
          </a:p>
        </p:txBody>
      </p:sp>
    </p:spTree>
    <p:extLst>
      <p:ext uri="{BB962C8B-B14F-4D97-AF65-F5344CB8AC3E}">
        <p14:creationId xmlns:p14="http://schemas.microsoft.com/office/powerpoint/2010/main" val="29473952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smtClean="0">
                <a:latin typeface="+mn-lt"/>
              </a:defRPr>
            </a:lvl1pPr>
          </a:lstStyle>
          <a:p>
            <a:pPr>
              <a:defRPr/>
            </a:pPr>
            <a:fld id="{56EF0398-898E-41D8-AC38-F1544789D50A}" type="datetimeFigureOut">
              <a:rPr lang="en-US"/>
              <a:pPr>
                <a:defRPr/>
              </a:pPr>
              <a:t>6/5/2013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pPr lvl="0"/>
            <a:endParaRPr lang="en-US" noProof="0"/>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2446" tIns="46223" rIns="92446" bIns="46223"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smtClean="0">
                <a:latin typeface="+mn-lt"/>
              </a:defRPr>
            </a:lvl1pPr>
          </a:lstStyle>
          <a:p>
            <a:pPr>
              <a:defRPr/>
            </a:pPr>
            <a:fld id="{5B6361B1-0A41-4151-91BE-EB6A14D83437}" type="slidenum">
              <a:rPr lang="en-US"/>
              <a:pPr>
                <a:defRPr/>
              </a:pPr>
              <a:t>‹#›</a:t>
            </a:fld>
            <a:endParaRPr lang="en-US"/>
          </a:p>
        </p:txBody>
      </p:sp>
    </p:spTree>
    <p:extLst>
      <p:ext uri="{BB962C8B-B14F-4D97-AF65-F5344CB8AC3E}">
        <p14:creationId xmlns:p14="http://schemas.microsoft.com/office/powerpoint/2010/main" val="172255100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4E7F69A-D832-4B80-BD66-CE1E15DC46D9}" type="slidenum">
              <a:rPr lang="en-US">
                <a:latin typeface="Arial" charset="0"/>
              </a:rPr>
              <a:pPr fontAlgn="base">
                <a:spcBef>
                  <a:spcPct val="0"/>
                </a:spcBef>
                <a:spcAft>
                  <a:spcPct val="0"/>
                </a:spcAft>
              </a:pPr>
              <a:t>1</a:t>
            </a:fld>
            <a:endParaRPr lang="en-US">
              <a:latin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TextEdi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charset="0"/>
              </a:rPr>
              <a:t>By the end of this session, the learner will be able to:</a:t>
            </a:r>
          </a:p>
          <a:p>
            <a:pPr>
              <a:spcBef>
                <a:spcPct val="0"/>
              </a:spcBef>
            </a:pPr>
            <a:endParaRPr lang="en-US" smtClean="0">
              <a:latin typeface="Arial" charset="0"/>
            </a:endParaRPr>
          </a:p>
          <a:p>
            <a:pPr>
              <a:spcBef>
                <a:spcPct val="0"/>
              </a:spcBef>
            </a:pPr>
            <a:r>
              <a:rPr lang="en-US" i="1" smtClean="0">
                <a:latin typeface="Arial" charset="0"/>
              </a:rPr>
              <a:t>NOTE to facilitator</a:t>
            </a:r>
            <a:r>
              <a:rPr lang="en-US" smtClean="0">
                <a:latin typeface="Arial" charset="0"/>
              </a:rPr>
              <a:t>: Read slide.</a:t>
            </a:r>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1E18C87-62CC-4265-B342-DF6E24E7F320}" type="slidenum">
              <a:rPr lang="en-US">
                <a:latin typeface="Arial" charset="0"/>
              </a:rPr>
              <a:pPr fontAlgn="base">
                <a:spcBef>
                  <a:spcPct val="0"/>
                </a:spcBef>
                <a:spcAft>
                  <a:spcPct val="0"/>
                </a:spcAft>
              </a:pPr>
              <a:t>2</a:t>
            </a:fld>
            <a:endParaRPr lang="en-US">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bwMode="auto">
          <a:noFill/>
          <a:ln>
            <a:solidFill>
              <a:srgbClr val="000000"/>
            </a:solidFill>
            <a:miter lim="800000"/>
            <a:headEnd/>
            <a:tailEnd/>
          </a:ln>
        </p:spPr>
      </p:sp>
      <p:sp>
        <p:nvSpPr>
          <p:cNvPr id="2048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charset="0"/>
              </a:rPr>
              <a:t>Specifically, we will discuss:</a:t>
            </a:r>
          </a:p>
          <a:p>
            <a:pPr>
              <a:spcBef>
                <a:spcPct val="0"/>
              </a:spcBef>
            </a:pPr>
            <a:endParaRPr lang="en-US" smtClean="0">
              <a:latin typeface="Arial" charset="0"/>
            </a:endParaRPr>
          </a:p>
          <a:p>
            <a:pPr>
              <a:spcBef>
                <a:spcPct val="0"/>
              </a:spcBef>
            </a:pPr>
            <a:r>
              <a:rPr lang="en-US" i="1" smtClean="0">
                <a:latin typeface="Arial" charset="0"/>
              </a:rPr>
              <a:t>NOTE to facilitator</a:t>
            </a:r>
            <a:r>
              <a:rPr lang="en-US" smtClean="0">
                <a:latin typeface="Arial" charset="0"/>
              </a:rPr>
              <a:t>: Read slide.</a:t>
            </a:r>
          </a:p>
        </p:txBody>
      </p:sp>
      <p:sp>
        <p:nvSpPr>
          <p:cNvPr id="204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04B97EB-4822-4868-A886-E94EDA971E34}" type="slidenum">
              <a:rPr lang="en-US">
                <a:latin typeface="Arial" charset="0"/>
              </a:rPr>
              <a:pPr fontAlgn="base">
                <a:spcBef>
                  <a:spcPct val="0"/>
                </a:spcBef>
                <a:spcAft>
                  <a:spcPct val="0"/>
                </a:spcAft>
              </a:pPr>
              <a:t>3</a:t>
            </a:fld>
            <a:endParaRPr lang="en-US">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DF165E9-0B2F-4768-8C20-EF7DEE11A811}" type="slidenum">
              <a:rPr lang="en-US" smtClean="0">
                <a:latin typeface="Arial" charset="0"/>
              </a:rPr>
              <a:pPr fontAlgn="base">
                <a:spcBef>
                  <a:spcPct val="0"/>
                </a:spcBef>
                <a:spcAft>
                  <a:spcPct val="0"/>
                </a:spcAft>
              </a:pPr>
              <a:t>4</a:t>
            </a:fld>
            <a:endParaRPr lang="en-US" smtClean="0">
              <a:latin typeface="Arial" charset="0"/>
            </a:endParaRPr>
          </a:p>
        </p:txBody>
      </p:sp>
      <p:sp>
        <p:nvSpPr>
          <p:cNvPr id="22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80000"/>
              </a:lnSpc>
              <a:spcBef>
                <a:spcPct val="0"/>
              </a:spcBef>
            </a:pPr>
            <a:r>
              <a:rPr lang="en-US" sz="800" smtClean="0"/>
              <a:t>In Sessions 1 and 2, we discussed the data demand and use conceptual framework. As mentioned earlier, this framework depicts the cycle of data demand, collection, availability, and use inherent to monitoring and evaluation. The overarching principle of the framework is that </a:t>
            </a:r>
            <a:r>
              <a:rPr lang="en-US" sz="800" i="1" smtClean="0"/>
              <a:t>evidence-based decision-making</a:t>
            </a:r>
            <a:r>
              <a:rPr lang="en-US" sz="800" smtClean="0"/>
              <a:t> will promote the achievement of improved health outcomes. This slide presents the MEASURE Evaluation data demand and use conceptual framework as a cycle from demand to utilization (which directly affects demand); embedded in the cycle is the decision-making process.</a:t>
            </a:r>
          </a:p>
          <a:p>
            <a:pPr eaLnBrk="1" hangingPunct="1">
              <a:lnSpc>
                <a:spcPct val="80000"/>
              </a:lnSpc>
              <a:spcBef>
                <a:spcPct val="0"/>
              </a:spcBef>
            </a:pPr>
            <a:endParaRPr lang="en-US" sz="800" smtClean="0"/>
          </a:p>
          <a:p>
            <a:pPr eaLnBrk="1" hangingPunct="1">
              <a:lnSpc>
                <a:spcPct val="80000"/>
              </a:lnSpc>
              <a:spcBef>
                <a:spcPct val="0"/>
              </a:spcBef>
            </a:pPr>
            <a:r>
              <a:rPr lang="en-US" sz="800" smtClean="0"/>
              <a:t>In this session, we will focus on Availability, shown at the top of the diagram. Here data are transformed into a format that can be understood easily by the user and then are disseminated to the end user. It is important that the decision maker understands the information that is needed to inform the decision; the Information Use Map highlighted in this section will help align available information with decisions.</a:t>
            </a:r>
          </a:p>
          <a:p>
            <a:pPr eaLnBrk="1" hangingPunct="1">
              <a:lnSpc>
                <a:spcPct val="80000"/>
              </a:lnSpc>
              <a:spcBef>
                <a:spcPct val="0"/>
              </a:spcBef>
            </a:pPr>
            <a:endParaRPr lang="en-US" sz="800" smtClean="0"/>
          </a:p>
          <a:p>
            <a:pPr eaLnBrk="1" hangingPunct="1">
              <a:lnSpc>
                <a:spcPct val="80000"/>
              </a:lnSpc>
              <a:spcBef>
                <a:spcPct val="0"/>
              </a:spcBef>
            </a:pPr>
            <a:r>
              <a:rPr lang="en-US" sz="800" i="1" smtClean="0"/>
              <a:t>NOTE to facilitator</a:t>
            </a:r>
            <a:r>
              <a:rPr lang="en-US" sz="800" smtClean="0"/>
              <a:t>: As you discuss the cycle again, bring up the fact that barriers can interrupt the process at various points in this cycle. Emphasize the need to address barriers to data use.  This will be further discussed in the next session.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1A20E3-8E84-40F7-9BD8-FBC95056C73D}" type="slidenum">
              <a:rPr lang="en-US">
                <a:latin typeface="Arial" charset="0"/>
              </a:rPr>
              <a:pPr fontAlgn="base">
                <a:spcBef>
                  <a:spcPct val="0"/>
                </a:spcBef>
                <a:spcAft>
                  <a:spcPct val="0"/>
                </a:spcAft>
              </a:pPr>
              <a:t>5</a:t>
            </a:fld>
            <a:endParaRPr lang="en-US">
              <a:latin typeface="Arial" charset="0"/>
            </a:endParaRPr>
          </a:p>
        </p:txBody>
      </p:sp>
      <p:sp>
        <p:nvSpPr>
          <p:cNvPr id="245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4579" name="Rectangle 3"/>
          <p:cNvSpPr>
            <a:spLocks noGrp="1" noChangeArrowheads="1"/>
          </p:cNvSpPr>
          <p:nvPr>
            <p:ph type="body" idx="1"/>
          </p:nvPr>
        </p:nvSpPr>
        <p:spPr bwMode="auto">
          <a:xfrm>
            <a:off x="917575" y="4416425"/>
            <a:ext cx="5046663" cy="4183063"/>
          </a:xfrm>
          <a:noFill/>
        </p:spPr>
        <p:txBody>
          <a:bodyPr wrap="square" numCol="1" anchor="t" anchorCtr="0" compatLnSpc="1">
            <a:prstTxWarp prst="textNoShape">
              <a:avLst/>
            </a:prstTxWarp>
          </a:bodyPr>
          <a:lstStyle/>
          <a:p>
            <a:pPr>
              <a:spcBef>
                <a:spcPct val="0"/>
              </a:spcBef>
            </a:pPr>
            <a:r>
              <a:rPr lang="en-US" sz="1000" smtClean="0">
                <a:latin typeface="Arial" charset="0"/>
              </a:rPr>
              <a:t>As we are all well aware, the data demand and use cycle does not always function as outlined in the previous slide. There are many factors that affect data use. Let’s consider why this happens.  </a:t>
            </a:r>
          </a:p>
          <a:p>
            <a:pPr>
              <a:spcBef>
                <a:spcPct val="0"/>
              </a:spcBef>
            </a:pPr>
            <a:endParaRPr lang="en-US" sz="1000" smtClean="0">
              <a:latin typeface="Arial" charset="0"/>
            </a:endParaRPr>
          </a:p>
          <a:p>
            <a:pPr>
              <a:spcBef>
                <a:spcPct val="0"/>
              </a:spcBef>
            </a:pPr>
            <a:r>
              <a:rPr lang="en-US" sz="1000" smtClean="0">
                <a:latin typeface="Arial" charset="0"/>
              </a:rPr>
              <a:t>Here you see the three main determinants of data use. We define ‘determinant’ as a determining or </a:t>
            </a:r>
            <a:r>
              <a:rPr lang="en-US" sz="1000" b="1" smtClean="0">
                <a:latin typeface="Arial" charset="0"/>
              </a:rPr>
              <a:t>causal element </a:t>
            </a:r>
            <a:r>
              <a:rPr lang="en-US" sz="1000" smtClean="0">
                <a:latin typeface="Arial" charset="0"/>
              </a:rPr>
              <a:t>or factor directly linked to data use. The three determinants highlighted are—Organizational, Technical, and Behavioral.  </a:t>
            </a:r>
          </a:p>
          <a:p>
            <a:pPr>
              <a:spcBef>
                <a:spcPct val="0"/>
              </a:spcBef>
            </a:pPr>
            <a:endParaRPr lang="en-US" sz="1000" smtClean="0">
              <a:latin typeface="Arial" charset="0"/>
            </a:endParaRPr>
          </a:p>
          <a:p>
            <a:pPr>
              <a:spcBef>
                <a:spcPct val="0"/>
              </a:spcBef>
              <a:buFontTx/>
              <a:buChar char="•"/>
            </a:pPr>
            <a:r>
              <a:rPr lang="en-US" sz="1000" smtClean="0">
                <a:latin typeface="Arial" charset="0"/>
              </a:rPr>
              <a:t>Organizational determinants—these determinants relate to the organizational context that supports data collection, availability, and use, such as the identified procedures and the roles and responsibilities of those that collect, analyze, disseminate, and use data.</a:t>
            </a:r>
          </a:p>
          <a:p>
            <a:pPr>
              <a:spcBef>
                <a:spcPct val="0"/>
              </a:spcBef>
              <a:buFontTx/>
              <a:buAutoNum type="arabicParenR"/>
            </a:pPr>
            <a:endParaRPr lang="en-US" sz="1000" smtClean="0">
              <a:latin typeface="Arial" charset="0"/>
            </a:endParaRPr>
          </a:p>
          <a:p>
            <a:pPr>
              <a:spcBef>
                <a:spcPct val="0"/>
              </a:spcBef>
              <a:buFontTx/>
              <a:buChar char="•"/>
            </a:pPr>
            <a:r>
              <a:rPr lang="en-US" sz="1000" smtClean="0">
                <a:latin typeface="Arial" charset="0"/>
              </a:rPr>
              <a:t>Technical determinants—refer to the technical aspects of data collection processes and tools, such as the data collection processes, methods, and forms.  </a:t>
            </a:r>
          </a:p>
          <a:p>
            <a:pPr>
              <a:spcBef>
                <a:spcPct val="0"/>
              </a:spcBef>
            </a:pPr>
            <a:endParaRPr lang="en-US" sz="1000" smtClean="0">
              <a:latin typeface="Arial" charset="0"/>
            </a:endParaRPr>
          </a:p>
          <a:p>
            <a:pPr>
              <a:spcBef>
                <a:spcPct val="0"/>
              </a:spcBef>
              <a:buFontTx/>
              <a:buChar char="•"/>
            </a:pPr>
            <a:r>
              <a:rPr lang="en-US" sz="1000" smtClean="0">
                <a:latin typeface="Arial" charset="0"/>
              </a:rPr>
              <a:t>Last, Behavioral determinants refer to the behavior of individuals who produce and use data. This would cover their skills, attitudes, values, and motivation. </a:t>
            </a:r>
          </a:p>
          <a:p>
            <a:pPr lvl="2">
              <a:spcBef>
                <a:spcPct val="0"/>
              </a:spcBef>
            </a:pPr>
            <a:endParaRPr lang="en-US" sz="1000" smtClean="0">
              <a:latin typeface="Arial" charset="0"/>
            </a:endParaRPr>
          </a:p>
          <a:p>
            <a:pPr>
              <a:spcBef>
                <a:spcPct val="0"/>
              </a:spcBef>
            </a:pPr>
            <a:r>
              <a:rPr lang="en-US" sz="1000" smtClean="0">
                <a:latin typeface="Arial" charset="0"/>
              </a:rPr>
              <a:t>All three of these areas affect data use in decision making. Let’s take a more in-depth look at each of these determinants.</a:t>
            </a:r>
          </a:p>
          <a:p>
            <a:pPr>
              <a:spcBef>
                <a:spcPct val="0"/>
              </a:spcBef>
            </a:pPr>
            <a:endParaRPr lang="en-US" smtClean="0">
              <a:latin typeface="Arial" charset="0"/>
            </a:endParaRPr>
          </a:p>
          <a:p>
            <a:pPr>
              <a:spcBef>
                <a:spcPct val="0"/>
              </a:spcBef>
            </a:pPr>
            <a:r>
              <a:rPr lang="en-US" smtClean="0">
                <a:latin typeface="Arial" charset="0"/>
              </a:rPr>
              <a:t> </a:t>
            </a:r>
          </a:p>
          <a:p>
            <a:pPr>
              <a:spcBef>
                <a:spcPct val="0"/>
              </a:spcBef>
            </a:pPr>
            <a:endParaRPr lang="en-US"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EA710D1-C684-4251-8CAE-64DD4C07A29C}" type="slidenum">
              <a:rPr lang="en-US">
                <a:latin typeface="Arial" charset="0"/>
              </a:rPr>
              <a:pPr fontAlgn="base">
                <a:spcBef>
                  <a:spcPct val="0"/>
                </a:spcBef>
                <a:spcAft>
                  <a:spcPct val="0"/>
                </a:spcAft>
              </a:pPr>
              <a:t>6</a:t>
            </a:fld>
            <a:endParaRPr lang="en-US">
              <a:latin typeface="Arial" charset="0"/>
            </a:endParaRPr>
          </a:p>
        </p:txBody>
      </p:sp>
      <p:sp>
        <p:nvSpPr>
          <p:cNvPr id="2662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6627" name="Rectangle 3"/>
          <p:cNvSpPr>
            <a:spLocks noGrp="1" noChangeArrowheads="1"/>
          </p:cNvSpPr>
          <p:nvPr>
            <p:ph type="body" idx="1"/>
          </p:nvPr>
        </p:nvSpPr>
        <p:spPr bwMode="auto">
          <a:xfrm>
            <a:off x="0" y="4403725"/>
            <a:ext cx="6581775" cy="4181475"/>
          </a:xfrm>
          <a:noFill/>
        </p:spPr>
        <p:txBody>
          <a:bodyPr wrap="square" numCol="1" anchor="t" anchorCtr="0" compatLnSpc="1">
            <a:prstTxWarp prst="textNoShape">
              <a:avLst/>
            </a:prstTxWarp>
          </a:bodyPr>
          <a:lstStyle/>
          <a:p>
            <a:pPr>
              <a:spcBef>
                <a:spcPct val="0"/>
              </a:spcBef>
            </a:pPr>
            <a:r>
              <a:rPr lang="en-US" smtClean="0">
                <a:latin typeface="Arial" charset="0"/>
              </a:rPr>
              <a:t>The determinants of data use frequently contribute to the underutilization of data. For example, let’s discuss some examples of what we mean by the categories of determinants of data use.  </a:t>
            </a:r>
          </a:p>
          <a:p>
            <a:pPr lvl="2">
              <a:spcBef>
                <a:spcPct val="0"/>
              </a:spcBef>
            </a:pPr>
            <a:endParaRPr lang="en-US" smtClean="0">
              <a:latin typeface="Arial" charset="0"/>
            </a:endParaRPr>
          </a:p>
          <a:p>
            <a:pPr>
              <a:spcBef>
                <a:spcPct val="0"/>
              </a:spcBef>
            </a:pPr>
            <a:r>
              <a:rPr lang="en-US" smtClean="0">
                <a:latin typeface="Arial" charset="0"/>
              </a:rPr>
              <a:t>Technical – Data often are underutilized because: </a:t>
            </a:r>
          </a:p>
          <a:p>
            <a:pPr>
              <a:spcBef>
                <a:spcPct val="0"/>
              </a:spcBef>
            </a:pPr>
            <a:endParaRPr lang="en-US" smtClean="0">
              <a:latin typeface="Arial" charset="0"/>
            </a:endParaRPr>
          </a:p>
          <a:p>
            <a:pPr>
              <a:spcBef>
                <a:spcPct val="0"/>
              </a:spcBef>
              <a:buFontTx/>
              <a:buChar char="•"/>
            </a:pPr>
            <a:r>
              <a:rPr lang="en-US" smtClean="0">
                <a:latin typeface="Arial" charset="0"/>
              </a:rPr>
              <a:t>  There may be a lack of technical skills, such as data analysis or computer literacy; </a:t>
            </a:r>
          </a:p>
          <a:p>
            <a:pPr>
              <a:spcBef>
                <a:spcPct val="0"/>
              </a:spcBef>
              <a:buFontTx/>
              <a:buChar char="•"/>
            </a:pPr>
            <a:r>
              <a:rPr lang="en-US" smtClean="0">
                <a:latin typeface="Arial" charset="0"/>
              </a:rPr>
              <a:t>  There may be a lack of computers;</a:t>
            </a:r>
          </a:p>
          <a:p>
            <a:pPr>
              <a:spcBef>
                <a:spcPct val="0"/>
              </a:spcBef>
              <a:buFontTx/>
              <a:buChar char="•"/>
            </a:pPr>
            <a:r>
              <a:rPr lang="en-US" smtClean="0">
                <a:latin typeface="Arial" charset="0"/>
              </a:rPr>
              <a:t>  The design of the data system may pose constraints to actually using the data; </a:t>
            </a:r>
          </a:p>
          <a:p>
            <a:pPr>
              <a:spcBef>
                <a:spcPct val="0"/>
              </a:spcBef>
              <a:buFontTx/>
              <a:buChar char="•"/>
            </a:pPr>
            <a:r>
              <a:rPr lang="en-US" smtClean="0">
                <a:latin typeface="Arial" charset="0"/>
              </a:rPr>
              <a:t>  The definition of indicators may not be appropriate for use or may be more responsive to reporting needs than the needs of programs; and finally,</a:t>
            </a:r>
          </a:p>
          <a:p>
            <a:pPr>
              <a:spcBef>
                <a:spcPct val="0"/>
              </a:spcBef>
              <a:buFontTx/>
              <a:buChar char="•"/>
            </a:pPr>
            <a:r>
              <a:rPr lang="en-US" smtClean="0">
                <a:latin typeface="Arial" charset="0"/>
              </a:rPr>
              <a:t>  A lack of data quality assurance protocols can result in data that stakeholders do not trust.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5B05B40-85CA-4F4D-BF35-F413CD79E9CE}" type="slidenum">
              <a:rPr lang="en-US">
                <a:latin typeface="Arial" charset="0"/>
              </a:rPr>
              <a:pPr fontAlgn="base">
                <a:spcBef>
                  <a:spcPct val="0"/>
                </a:spcBef>
                <a:spcAft>
                  <a:spcPct val="0"/>
                </a:spcAft>
              </a:pPr>
              <a:t>7</a:t>
            </a:fld>
            <a:endParaRPr lang="en-US">
              <a:latin typeface="Arial" charset="0"/>
            </a:endParaRPr>
          </a:p>
        </p:txBody>
      </p:sp>
      <p:sp>
        <p:nvSpPr>
          <p:cNvPr id="28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5" name="Rectangle 3"/>
          <p:cNvSpPr>
            <a:spLocks noGrp="1" noChangeArrowheads="1"/>
          </p:cNvSpPr>
          <p:nvPr>
            <p:ph type="body" idx="1"/>
          </p:nvPr>
        </p:nvSpPr>
        <p:spPr bwMode="auto">
          <a:xfrm>
            <a:off x="0" y="4403725"/>
            <a:ext cx="6581775" cy="4181475"/>
          </a:xfrm>
          <a:noFill/>
        </p:spPr>
        <p:txBody>
          <a:bodyPr wrap="square" numCol="1" anchor="t" anchorCtr="0" compatLnSpc="1">
            <a:prstTxWarp prst="textNoShape">
              <a:avLst/>
            </a:prstTxWarp>
          </a:bodyPr>
          <a:lstStyle/>
          <a:p>
            <a:pPr lvl="2">
              <a:spcBef>
                <a:spcPct val="0"/>
              </a:spcBef>
            </a:pPr>
            <a:endParaRPr lang="en-US" smtClean="0">
              <a:latin typeface="Arial" charset="0"/>
            </a:endParaRPr>
          </a:p>
          <a:p>
            <a:pPr>
              <a:spcBef>
                <a:spcPct val="0"/>
              </a:spcBef>
            </a:pPr>
            <a:r>
              <a:rPr lang="en-US" smtClean="0">
                <a:latin typeface="Arial" charset="0"/>
              </a:rPr>
              <a:t>Organizational constraints include: </a:t>
            </a:r>
          </a:p>
          <a:p>
            <a:pPr lvl="2">
              <a:spcBef>
                <a:spcPct val="0"/>
              </a:spcBef>
              <a:buFontTx/>
              <a:buChar char="•"/>
            </a:pPr>
            <a:r>
              <a:rPr lang="en-US" smtClean="0">
                <a:latin typeface="Arial" charset="0"/>
              </a:rPr>
              <a:t> Infrastructure, poor telecommunications or computer infrastructure; or</a:t>
            </a:r>
          </a:p>
          <a:p>
            <a:pPr lvl="2">
              <a:spcBef>
                <a:spcPct val="0"/>
              </a:spcBef>
              <a:buFontTx/>
              <a:buChar char="•"/>
            </a:pPr>
            <a:r>
              <a:rPr lang="en-US" smtClean="0">
                <a:latin typeface="Arial" charset="0"/>
              </a:rPr>
              <a:t> Constraints within an organization, such as unclear roles and responsibilities, low support for data use, and inadequacies in the actual flow of information within an organization.</a:t>
            </a:r>
          </a:p>
          <a:p>
            <a:pPr>
              <a:spcBef>
                <a:spcPct val="0"/>
              </a:spcBef>
            </a:pPr>
            <a:endParaRPr lang="en-US"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4E471A0-0C22-4E6E-A632-9D023985B7B0}" type="slidenum">
              <a:rPr lang="en-US">
                <a:latin typeface="Arial" charset="0"/>
              </a:rPr>
              <a:pPr fontAlgn="base">
                <a:spcBef>
                  <a:spcPct val="0"/>
                </a:spcBef>
                <a:spcAft>
                  <a:spcPct val="0"/>
                </a:spcAft>
              </a:pPr>
              <a:t>8</a:t>
            </a:fld>
            <a:endParaRPr lang="en-US">
              <a:latin typeface="Arial" charset="0"/>
            </a:endParaRPr>
          </a:p>
        </p:txBody>
      </p:sp>
      <p:sp>
        <p:nvSpPr>
          <p:cNvPr id="307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723" name="Rectangle 3"/>
          <p:cNvSpPr>
            <a:spLocks noGrp="1" noChangeArrowheads="1"/>
          </p:cNvSpPr>
          <p:nvPr>
            <p:ph type="body" idx="1"/>
          </p:nvPr>
        </p:nvSpPr>
        <p:spPr bwMode="auto">
          <a:xfrm>
            <a:off x="0" y="4403725"/>
            <a:ext cx="6581775" cy="4181475"/>
          </a:xfrm>
          <a:noFill/>
        </p:spPr>
        <p:txBody>
          <a:bodyPr wrap="square" numCol="1" anchor="t" anchorCtr="0" compatLnSpc="1">
            <a:prstTxWarp prst="textNoShape">
              <a:avLst/>
            </a:prstTxWarp>
          </a:bodyPr>
          <a:lstStyle/>
          <a:p>
            <a:pPr>
              <a:spcBef>
                <a:spcPct val="0"/>
              </a:spcBef>
            </a:pPr>
            <a:r>
              <a:rPr lang="en-US" smtClean="0">
                <a:latin typeface="Arial" charset="0"/>
              </a:rPr>
              <a:t>Last, data can be underutilized because of individual behaviors. For instance:</a:t>
            </a:r>
          </a:p>
          <a:p>
            <a:pPr>
              <a:spcBef>
                <a:spcPct val="0"/>
              </a:spcBef>
              <a:buFontTx/>
              <a:buChar char="•"/>
            </a:pPr>
            <a:endParaRPr lang="en-US" smtClean="0">
              <a:latin typeface="Arial" charset="0"/>
            </a:endParaRPr>
          </a:p>
          <a:p>
            <a:pPr>
              <a:spcBef>
                <a:spcPct val="0"/>
              </a:spcBef>
              <a:buFontTx/>
              <a:buChar char="•"/>
            </a:pPr>
            <a:r>
              <a:rPr lang="en-US" smtClean="0">
                <a:latin typeface="Arial" charset="0"/>
              </a:rPr>
              <a:t>The attitude of decision makers will play a big role in determining if data and information are used. If decision makers have no interest in using data, they will make decisions based on other factors;</a:t>
            </a:r>
          </a:p>
          <a:p>
            <a:pPr>
              <a:spcBef>
                <a:spcPct val="0"/>
              </a:spcBef>
              <a:buFontTx/>
              <a:buChar char="•"/>
            </a:pPr>
            <a:r>
              <a:rPr lang="en-US" smtClean="0">
                <a:latin typeface="Arial" charset="0"/>
              </a:rPr>
              <a:t>Staff motivation to collect quality data, analyze the data, and use them; and</a:t>
            </a:r>
          </a:p>
          <a:p>
            <a:pPr>
              <a:spcBef>
                <a:spcPct val="0"/>
              </a:spcBef>
              <a:buFontTx/>
              <a:buChar char="•"/>
            </a:pPr>
            <a:r>
              <a:rPr lang="en-US" smtClean="0">
                <a:latin typeface="Arial" charset="0"/>
              </a:rPr>
              <a:t>The lack of a data culture.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4985F3D-860B-41D9-88B0-F74DB025AE0F}" type="slidenum">
              <a:rPr lang="en-US">
                <a:solidFill>
                  <a:srgbClr val="000000"/>
                </a:solidFill>
                <a:latin typeface="Arial" charset="0"/>
              </a:rPr>
              <a:pPr fontAlgn="base">
                <a:spcBef>
                  <a:spcPct val="0"/>
                </a:spcBef>
                <a:spcAft>
                  <a:spcPct val="0"/>
                </a:spcAft>
              </a:pPr>
              <a:t>9</a:t>
            </a:fld>
            <a:endParaRPr lang="en-US">
              <a:solidFill>
                <a:srgbClr val="000000"/>
              </a:solidFill>
              <a:latin typeface="Arial" charset="0"/>
            </a:endParaRPr>
          </a:p>
        </p:txBody>
      </p:sp>
      <p:sp>
        <p:nvSpPr>
          <p:cNvPr id="3277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771" name="Rectangle 3"/>
          <p:cNvSpPr>
            <a:spLocks noGrp="1" noChangeArrowheads="1"/>
          </p:cNvSpPr>
          <p:nvPr>
            <p:ph type="body" idx="1"/>
          </p:nvPr>
        </p:nvSpPr>
        <p:spPr bwMode="auto">
          <a:xfrm>
            <a:off x="917575" y="4416425"/>
            <a:ext cx="5046663" cy="4183063"/>
          </a:xfrm>
          <a:noFill/>
        </p:spPr>
        <p:txBody>
          <a:bodyPr wrap="square" numCol="1" anchor="t" anchorCtr="0" compatLnSpc="1">
            <a:prstTxWarp prst="textNoShape">
              <a:avLst/>
            </a:prstTxWarp>
          </a:bodyPr>
          <a:lstStyle/>
          <a:p>
            <a:pPr>
              <a:spcBef>
                <a:spcPct val="0"/>
              </a:spcBef>
            </a:pPr>
            <a:r>
              <a:rPr lang="en-US" smtClean="0">
                <a:latin typeface="Arial" charset="0"/>
              </a:rPr>
              <a:t>In addition to organizational, technical, and behavioral determinants, we also need to consider that the political, cultural, and social contexts are important determinants of data demand and information use, because decision making, sharing of information, and data collection and reporting all occur within these contexts.  </a:t>
            </a:r>
          </a:p>
          <a:p>
            <a:pPr>
              <a:spcBef>
                <a:spcPct val="0"/>
              </a:spcBef>
            </a:pPr>
            <a:endParaRPr lang="en-US" smtClean="0">
              <a:latin typeface="Arial" charset="0"/>
            </a:endParaRPr>
          </a:p>
          <a:p>
            <a:pPr>
              <a:spcBef>
                <a:spcPct val="0"/>
              </a:spcBef>
            </a:pPr>
            <a:r>
              <a:rPr lang="en-US" smtClean="0">
                <a:latin typeface="Arial" charset="0"/>
              </a:rPr>
              <a:t>It is important to address all of these areas when developing a strategy to improve data use. Ideally, a full assessment of the routine health information system would be conducted to identify strengths and weaknesses in these areas, such as the PRISM assessment developed by MEASURE Evaluation. However, a rapid assessment also can be conducted. Later in the session, we will review a tool that assists in identifying barriers to data use in conjunction with building capacity to use data. </a:t>
            </a:r>
          </a:p>
          <a:p>
            <a:pPr>
              <a:spcBef>
                <a:spcPct val="0"/>
              </a:spcBef>
            </a:pPr>
            <a:endParaRPr lang="en-US"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91278B2-C939-4C47-B39B-BC38FAD0F5B7}" type="slidenum">
              <a:rPr lang="en-US">
                <a:latin typeface="Arial" charset="0"/>
              </a:rPr>
              <a:pPr fontAlgn="base">
                <a:spcBef>
                  <a:spcPct val="0"/>
                </a:spcBef>
                <a:spcAft>
                  <a:spcPct val="0"/>
                </a:spcAft>
              </a:pPr>
              <a:t>10</a:t>
            </a:fld>
            <a:endParaRPr lang="en-US">
              <a:latin typeface="Arial" charset="0"/>
            </a:endParaRPr>
          </a:p>
        </p:txBody>
      </p:sp>
      <p:sp>
        <p:nvSpPr>
          <p:cNvPr id="3481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481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latin typeface="Arial" charset="0"/>
            </a:endParaRPr>
          </a:p>
          <a:p>
            <a:pPr>
              <a:spcBef>
                <a:spcPct val="0"/>
              </a:spcBef>
            </a:pPr>
            <a:r>
              <a:rPr lang="en-US" smtClean="0">
                <a:latin typeface="Arial" charset="0"/>
              </a:rPr>
              <a:t>Let’s take a moment to discuss what types of barriers you have experienced in using information or getting others in your organizations to use it.  </a:t>
            </a:r>
          </a:p>
          <a:p>
            <a:pPr>
              <a:spcBef>
                <a:spcPct val="0"/>
              </a:spcBef>
            </a:pPr>
            <a:endParaRPr lang="en-US" smtClean="0">
              <a:latin typeface="Arial" charset="0"/>
            </a:endParaRPr>
          </a:p>
          <a:p>
            <a:pPr>
              <a:spcBef>
                <a:spcPct val="0"/>
              </a:spcBef>
            </a:pPr>
            <a:r>
              <a:rPr lang="en-US" i="1" smtClean="0">
                <a:latin typeface="Arial" charset="0"/>
              </a:rPr>
              <a:t>NOTE to facilitator</a:t>
            </a:r>
            <a:r>
              <a:rPr lang="en-US" smtClean="0">
                <a:latin typeface="Arial" charset="0"/>
              </a:rPr>
              <a:t>: Encourage participants to contribute to the question in plenary. Record the participant responses on a flip chart. Ask how they overcame the barriers. If they have yet to overcome them, ask for suggestions about overcoming them.</a:t>
            </a:r>
          </a:p>
          <a:p>
            <a:pPr>
              <a:spcBef>
                <a:spcPct val="0"/>
              </a:spcBef>
            </a:pPr>
            <a:endParaRPr lang="en-US" b="1" smtClean="0">
              <a:latin typeface="Arial" charset="0"/>
            </a:endParaRPr>
          </a:p>
          <a:p>
            <a:pPr lvl="1">
              <a:spcBef>
                <a:spcPct val="0"/>
              </a:spcBef>
              <a:buFontTx/>
              <a:buChar char="-"/>
            </a:pPr>
            <a:endParaRPr lang="en-US" b="1" smtClean="0">
              <a:latin typeface="Arial" charset="0"/>
            </a:endParaRPr>
          </a:p>
          <a:p>
            <a:pPr>
              <a:spcBef>
                <a:spcPct val="0"/>
              </a:spcBef>
            </a:pPr>
            <a:endParaRPr lang="en-US"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D71894A-6198-42AF-ABC9-EC732E5EA1E2}" type="slidenum">
              <a:rPr lang="en-US">
                <a:latin typeface="Arial" charset="0"/>
              </a:rPr>
              <a:pPr fontAlgn="base">
                <a:spcBef>
                  <a:spcPct val="0"/>
                </a:spcBef>
                <a:spcAft>
                  <a:spcPct val="0"/>
                </a:spcAft>
              </a:pPr>
              <a:t>11</a:t>
            </a:fld>
            <a:endParaRPr lang="en-US">
              <a:latin typeface="Arial" charset="0"/>
            </a:endParaRPr>
          </a:p>
        </p:txBody>
      </p:sp>
      <p:sp>
        <p:nvSpPr>
          <p:cNvPr id="368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686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000" smtClean="0">
                <a:latin typeface="Arial" charset="0"/>
              </a:rPr>
              <a:t>Now that you have had some experience in discussing barriers to data use that you face in your settings, let’s review the rapid assessment tool that can be used to identify barriers to data use.</a:t>
            </a:r>
          </a:p>
          <a:p>
            <a:pPr>
              <a:spcBef>
                <a:spcPct val="0"/>
              </a:spcBef>
            </a:pPr>
            <a:endParaRPr lang="en-US" sz="1000" smtClean="0">
              <a:latin typeface="Arial" charset="0"/>
            </a:endParaRPr>
          </a:p>
          <a:p>
            <a:pPr>
              <a:spcBef>
                <a:spcPct val="0"/>
              </a:spcBef>
            </a:pPr>
            <a:r>
              <a:rPr lang="en-US" sz="1000" smtClean="0">
                <a:latin typeface="Arial" charset="0"/>
              </a:rPr>
              <a:t>The Assessment of Data Use Constraints is a tool developed by MEASURE Evaluation for rapid assessments; it assists users in improving understanding of the demand for data and the constraints on data use. Specifically, it:</a:t>
            </a:r>
          </a:p>
          <a:p>
            <a:pPr>
              <a:spcBef>
                <a:spcPct val="0"/>
              </a:spcBef>
            </a:pPr>
            <a:endParaRPr lang="en-US" sz="1000" smtClean="0">
              <a:latin typeface="Arial" charset="0"/>
            </a:endParaRPr>
          </a:p>
          <a:p>
            <a:pPr lvl="1">
              <a:spcBef>
                <a:spcPct val="0"/>
              </a:spcBef>
              <a:buFontTx/>
              <a:buChar char="•"/>
            </a:pPr>
            <a:r>
              <a:rPr lang="en-US" sz="1000" smtClean="0">
                <a:latin typeface="Arial" charset="0"/>
              </a:rPr>
              <a:t> Identifies existing barriers and constraints on data use.</a:t>
            </a:r>
          </a:p>
          <a:p>
            <a:pPr lvl="1">
              <a:spcBef>
                <a:spcPct val="0"/>
              </a:spcBef>
              <a:buFontTx/>
              <a:buChar char="•"/>
            </a:pPr>
            <a:r>
              <a:rPr lang="en-US" sz="1000" smtClean="0">
                <a:latin typeface="Arial" charset="0"/>
              </a:rPr>
              <a:t> Identifies existing best practices in data use so these practices can be applied elsewhere.</a:t>
            </a:r>
          </a:p>
          <a:p>
            <a:pPr>
              <a:spcBef>
                <a:spcPct val="0"/>
              </a:spcBef>
            </a:pPr>
            <a:endParaRPr lang="en-US" sz="1000" smtClean="0">
              <a:latin typeface="Arial" charset="0"/>
            </a:endParaRPr>
          </a:p>
          <a:p>
            <a:pPr>
              <a:spcBef>
                <a:spcPct val="0"/>
              </a:spcBef>
            </a:pPr>
            <a:r>
              <a:rPr lang="en-US" sz="1000" smtClean="0">
                <a:latin typeface="Arial" charset="0"/>
              </a:rPr>
              <a:t>The assessment is conducted by interviewing key informants at various levels of the health system. The assessment also can be used to examine processes within a facility or single organization and incorporated into health information and organizational capacity-building assessments at the national and subnational levels.</a:t>
            </a:r>
          </a:p>
          <a:p>
            <a:pPr>
              <a:spcBef>
                <a:spcPct val="0"/>
              </a:spcBef>
            </a:pPr>
            <a:endParaRPr lang="en-US" sz="1000" smtClean="0">
              <a:latin typeface="Arial" charset="0"/>
            </a:endParaRPr>
          </a:p>
          <a:p>
            <a:pPr>
              <a:spcBef>
                <a:spcPct val="0"/>
              </a:spcBef>
            </a:pPr>
            <a:r>
              <a:rPr lang="en-US" sz="1000" smtClean="0">
                <a:latin typeface="Arial" charset="0"/>
              </a:rPr>
              <a:t>The interview guide is organized by the three determinants of data use (as discussed in the previous slides).</a:t>
            </a:r>
          </a:p>
          <a:p>
            <a:pPr>
              <a:spcBef>
                <a:spcPct val="0"/>
              </a:spcBef>
            </a:pPr>
            <a:endParaRPr lang="en-US" sz="1000"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5AFEF72-7CB3-4497-9B43-0F53B54BB9AD}" type="slidenum">
              <a:rPr lang="en-US">
                <a:latin typeface="Arial" charset="0"/>
              </a:rPr>
              <a:pPr fontAlgn="base">
                <a:spcBef>
                  <a:spcPct val="0"/>
                </a:spcBef>
                <a:spcAft>
                  <a:spcPct val="0"/>
                </a:spcAft>
              </a:pPr>
              <a:t>12</a:t>
            </a:fld>
            <a:endParaRPr lang="en-US">
              <a:latin typeface="Arial" charset="0"/>
            </a:endParaRPr>
          </a:p>
        </p:txBody>
      </p:sp>
      <p:sp>
        <p:nvSpPr>
          <p:cNvPr id="3891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891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charset="0"/>
              </a:rPr>
              <a:t>On this slide, you see an example of what the assessment tool looks like. As you can see, these questions are intended to identify technical constraints. There are additional sections of the Tool with questions about individual/behavioral and organizational constraints.</a:t>
            </a:r>
          </a:p>
          <a:p>
            <a:pPr>
              <a:spcBef>
                <a:spcPct val="0"/>
              </a:spcBef>
            </a:pPr>
            <a:endParaRPr lang="en-US" smtClean="0">
              <a:latin typeface="Arial" charset="0"/>
            </a:endParaRPr>
          </a:p>
          <a:p>
            <a:pPr>
              <a:spcBef>
                <a:spcPct val="0"/>
              </a:spcBef>
            </a:pPr>
            <a:r>
              <a:rPr lang="en-US" smtClean="0">
                <a:latin typeface="Arial" charset="0"/>
              </a:rPr>
              <a:t>It can be used formally where a sample of key informants is identified to respond to the questions or it can be used informally to guide a discussion around barriers to data use. In either context, the assessment users always should discuss how they intend to OVERCOME the barriers identified. Data use will not improve in your settings unless a plan is outlined to address each barrier identified. The following slide shows an action plan template that can be used for this purpose.  </a:t>
            </a:r>
          </a:p>
          <a:p>
            <a:pPr>
              <a:spcBef>
                <a:spcPct val="0"/>
              </a:spcBef>
            </a:pPr>
            <a:endParaRPr lang="en-US" i="1" smtClean="0">
              <a:latin typeface="Arial" charset="0"/>
            </a:endParaRPr>
          </a:p>
          <a:p>
            <a:pPr>
              <a:spcBef>
                <a:spcPct val="0"/>
              </a:spcBef>
            </a:pPr>
            <a:r>
              <a:rPr lang="en-US" i="1" smtClean="0">
                <a:latin typeface="Arial" charset="0"/>
              </a:rPr>
              <a:t>NOTE to facilitator</a:t>
            </a:r>
            <a:r>
              <a:rPr lang="en-US" smtClean="0">
                <a:latin typeface="Arial" charset="0"/>
              </a:rPr>
              <a:t>: A copy of the tool should be included in the course packets. Remind participants of this and read only the first and second questions to introduce them to the types of issues the assessment is addressing. Inform them of MEASURE Evaluation’s Data Demand and Use Tool Kit for more information: https://www.cpc.unc.edu/measure/tools/monitoring-evaluation-systems/ddiu-tools.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bwMode="auto">
          <a:noFill/>
          <a:ln>
            <a:solidFill>
              <a:srgbClr val="000000"/>
            </a:solidFill>
            <a:miter lim="800000"/>
            <a:headEnd/>
            <a:tailEnd/>
          </a:ln>
        </p:spPr>
      </p:sp>
      <p:sp>
        <p:nvSpPr>
          <p:cNvPr id="409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charset="0"/>
              </a:rPr>
              <a:t>This is an Action Plan to address barriers to data use. As you can see in the first column, the barrier is listed at the top and the proposed intervention is below it. The plan then breaks out the steps involved, as well as the person responsible for each step and a timeline for completion. It is important that this plan is developed and sanctioned by those that are involved in its implementation. </a:t>
            </a:r>
          </a:p>
          <a:p>
            <a:pPr>
              <a:spcBef>
                <a:spcPct val="0"/>
              </a:spcBef>
            </a:pPr>
            <a:endParaRPr lang="en-US" smtClean="0">
              <a:latin typeface="Arial" charset="0"/>
            </a:endParaRPr>
          </a:p>
        </p:txBody>
      </p:sp>
      <p:sp>
        <p:nvSpPr>
          <p:cNvPr id="409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80580F9-C770-423D-A17F-04E7088BA04E}" type="slidenum">
              <a:rPr lang="en-US">
                <a:solidFill>
                  <a:srgbClr val="000000"/>
                </a:solidFill>
              </a:rPr>
              <a:pPr fontAlgn="base">
                <a:spcBef>
                  <a:spcPct val="0"/>
                </a:spcBef>
                <a:spcAft>
                  <a:spcPct val="0"/>
                </a:spcAft>
              </a:pPr>
              <a:t>13</a:t>
            </a:fld>
            <a:endParaRPr lang="en-US">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noTextEdit="1"/>
          </p:cNvSpPr>
          <p:nvPr>
            <p:ph type="sldImg"/>
          </p:nvPr>
        </p:nvSpPr>
        <p:spPr bwMode="auto">
          <a:noFill/>
          <a:ln>
            <a:solidFill>
              <a:srgbClr val="000000"/>
            </a:solidFill>
            <a:miter lim="800000"/>
            <a:headEnd/>
            <a:tailEnd/>
          </a:ln>
        </p:spPr>
      </p:sp>
      <p:sp>
        <p:nvSpPr>
          <p:cNvPr id="430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charset="0"/>
              </a:rPr>
              <a:t>We are going to move on to a small group activity. Before we do, let’s review the key messages of this session.</a:t>
            </a:r>
          </a:p>
          <a:p>
            <a:pPr>
              <a:spcBef>
                <a:spcPct val="0"/>
              </a:spcBef>
            </a:pPr>
            <a:endParaRPr lang="en-US" smtClean="0">
              <a:latin typeface="Arial" charset="0"/>
            </a:endParaRPr>
          </a:p>
          <a:p>
            <a:pPr>
              <a:spcBef>
                <a:spcPct val="0"/>
              </a:spcBef>
            </a:pPr>
            <a:r>
              <a:rPr lang="en-US" i="1" smtClean="0">
                <a:latin typeface="Arial" charset="0"/>
              </a:rPr>
              <a:t>NOTE to facilitator</a:t>
            </a:r>
            <a:r>
              <a:rPr lang="en-US" smtClean="0">
                <a:latin typeface="Arial" charset="0"/>
              </a:rPr>
              <a:t>: Read slide and solicit questions on the material covered. </a:t>
            </a:r>
          </a:p>
        </p:txBody>
      </p:sp>
      <p:sp>
        <p:nvSpPr>
          <p:cNvPr id="430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59E1C36-D7D7-4B26-8AF1-3DE6B7FD910C}" type="slidenum">
              <a:rPr lang="en-US">
                <a:latin typeface="Arial" charset="0"/>
              </a:rPr>
              <a:pPr fontAlgn="base">
                <a:spcBef>
                  <a:spcPct val="0"/>
                </a:spcBef>
                <a:spcAft>
                  <a:spcPct val="0"/>
                </a:spcAft>
              </a:pPr>
              <a:t>14</a:t>
            </a:fld>
            <a:endParaRPr lang="en-US">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bwMode="auto">
          <a:noFill/>
          <a:ln>
            <a:solidFill>
              <a:srgbClr val="000000"/>
            </a:solidFill>
            <a:miter lim="800000"/>
            <a:headEnd/>
            <a:tailEnd/>
          </a:ln>
        </p:spPr>
      </p:sp>
      <p:sp>
        <p:nvSpPr>
          <p:cNvPr id="4505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i="1" smtClean="0">
                <a:latin typeface="Arial" charset="0"/>
              </a:rPr>
              <a:t>NOTE to facilitator: </a:t>
            </a:r>
            <a:r>
              <a:rPr lang="en-US" smtClean="0">
                <a:latin typeface="Arial" charset="0"/>
              </a:rPr>
              <a:t>Read Slide. Divide the plenary into small groups of six to eight individuals – they can be mixed across organizations. Hand out copies of the Assessment of Data Use Constraints tool to guide the group discussion. </a:t>
            </a:r>
          </a:p>
          <a:p>
            <a:pPr>
              <a:spcBef>
                <a:spcPct val="0"/>
              </a:spcBef>
            </a:pPr>
            <a:endParaRPr lang="en-US" i="1" smtClean="0">
              <a:latin typeface="Arial" charset="0"/>
            </a:endParaRPr>
          </a:p>
          <a:p>
            <a:pPr>
              <a:spcBef>
                <a:spcPct val="0"/>
              </a:spcBef>
            </a:pPr>
            <a:r>
              <a:rPr lang="en-US" i="1" smtClean="0">
                <a:latin typeface="Arial" charset="0"/>
              </a:rPr>
              <a:t>Be sure to ask participants to document the list of barriers on flipchart paper.  Facilitators will compile these brainstormed lists this evening and will provide them to groups tomorrow to fuel discussion.</a:t>
            </a:r>
          </a:p>
        </p:txBody>
      </p:sp>
      <p:sp>
        <p:nvSpPr>
          <p:cNvPr id="450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5475C7C-7484-46BF-B1C7-1BC855F431A9}" type="slidenum">
              <a:rPr lang="en-US">
                <a:latin typeface="Arial" charset="0"/>
              </a:rPr>
              <a:pPr fontAlgn="base">
                <a:spcBef>
                  <a:spcPct val="0"/>
                </a:spcBef>
                <a:spcAft>
                  <a:spcPct val="0"/>
                </a:spcAft>
              </a:pPr>
              <a:t>15</a:t>
            </a:fld>
            <a:endParaRPr lang="en-US">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i="1" smtClean="0">
                <a:latin typeface="Arial" charset="0"/>
              </a:rPr>
              <a:t>Note to facilitator</a:t>
            </a:r>
            <a:r>
              <a:rPr lang="en-US" smtClean="0">
                <a:latin typeface="Arial" charset="0"/>
              </a:rPr>
              <a:t>:  Consider using a snowball method for reporting back.  One group can mention a barrier, another group mention a different barrier and so on.  The challenge to the groups will be not to mention a barrier that has already been mentioned by another group.  Each time the reporter should provide a small amount of context/explanation for the barrier, if needed.</a:t>
            </a:r>
          </a:p>
        </p:txBody>
      </p:sp>
      <p:sp>
        <p:nvSpPr>
          <p:cNvPr id="471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2311079-954A-4954-8C0F-9AEEF7960BFB}" type="slidenum">
              <a:rPr lang="en-US"/>
              <a:pPr fontAlgn="base">
                <a:spcBef>
                  <a:spcPct val="0"/>
                </a:spcBef>
                <a:spcAft>
                  <a:spcPct val="0"/>
                </a:spcAft>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2629250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905A80C7-BE2C-452C-8B6D-5D9886CF41AF}"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7122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6CD14674-76BC-4B29-B110-61EB8A47BBFE}"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0766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6C165FB0-2FE9-4DAA-9D28-D236E1FEFC15}"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3D529159-76A7-4706-A80C-70A626A5FA70}"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00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4E68D546-A74D-4720-89F2-1AE0338D4698}"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77966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CFE23641-1ACE-46AC-B85D-99E029FB34A6}"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064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0217D14-F2A2-4AAC-8BEF-8B1EE7C3E353}"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24805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BEF82C83-B82B-4D54-BCA6-89A122C787EE}"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4406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967E1784-892B-4544-BBC8-437A9F3088AD}"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3164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EA61859D-EA6A-45FA-93ED-4C659EDF292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81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00479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3541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21426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021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24876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011277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27277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578908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9612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4704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51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CABE7C18-AB62-4959-BC27-708686A4BD54}" type="slidenum">
              <a:rPr lang="en-US" smtClean="0"/>
              <a:pPr>
                <a:defRPr/>
              </a:pPr>
              <a:t>‹#›</a:t>
            </a:fld>
            <a:endParaRPr lang="en-US"/>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hdr="0" ftr="0" dt="0"/>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1" y="301625"/>
            <a:ext cx="8839200" cy="2184400"/>
          </a:xfrm>
        </p:spPr>
        <p:txBody>
          <a:bodyPr>
            <a:normAutofit fontScale="90000"/>
          </a:bodyPr>
          <a:lstStyle/>
          <a:p>
            <a:r>
              <a:rPr lang="ru-RU" sz="6000" dirty="0" smtClean="0">
                <a:effectLst>
                  <a:outerShdw blurRad="38100" dist="38100" dir="2700000" algn="tl">
                    <a:srgbClr val="000000"/>
                  </a:outerShdw>
                </a:effectLst>
              </a:rPr>
              <a:t>Препятствия на пути </a:t>
            </a:r>
            <a:br>
              <a:rPr lang="ru-RU" sz="6000" dirty="0" smtClean="0">
                <a:effectLst>
                  <a:outerShdw blurRad="38100" dist="38100" dir="2700000" algn="tl">
                    <a:srgbClr val="000000"/>
                  </a:outerShdw>
                </a:effectLst>
              </a:rPr>
            </a:br>
            <a:r>
              <a:rPr lang="ru-RU" sz="6000" dirty="0" smtClean="0">
                <a:effectLst>
                  <a:outerShdw blurRad="38100" dist="38100" dir="2700000" algn="tl">
                    <a:srgbClr val="000000"/>
                  </a:outerShdw>
                </a:effectLst>
              </a:rPr>
              <a:t>к использованию данных</a:t>
            </a:r>
            <a:endParaRPr lang="ru-RU" sz="6000" dirty="0">
              <a:effectLst>
                <a:outerShdw blurRad="38100" dist="38100" dir="2700000" algn="tl">
                  <a:srgbClr val="000000"/>
                </a:outerShdw>
              </a:effectLst>
            </a:endParaRP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ABFE2DD9-4F23-4C92-829E-ECF86FA9F58E}" type="slidenum">
              <a:rPr lang="en-US"/>
              <a:pPr>
                <a:defRPr/>
              </a:pPr>
              <a:t>1</a:t>
            </a:fld>
            <a:endParaRPr lang="en-US"/>
          </a:p>
        </p:txBody>
      </p:sp>
      <p:sp>
        <p:nvSpPr>
          <p:cNvPr id="15362" name="Text Box 6"/>
          <p:cNvSpPr txBox="1">
            <a:spLocks noChangeArrowheads="1"/>
          </p:cNvSpPr>
          <p:nvPr/>
        </p:nvSpPr>
        <p:spPr bwMode="auto">
          <a:xfrm>
            <a:off x="6645275" y="4179888"/>
            <a:ext cx="2324100" cy="366712"/>
          </a:xfrm>
          <a:prstGeom prst="rect">
            <a:avLst/>
          </a:prstGeom>
          <a:noFill/>
          <a:ln w="9525">
            <a:noFill/>
            <a:miter lim="800000"/>
            <a:headEnd/>
            <a:tailEnd/>
          </a:ln>
        </p:spPr>
        <p:txBody>
          <a:bodyPr>
            <a:spAutoFit/>
          </a:bodyPr>
          <a:lstStyle/>
          <a:p>
            <a:pPr algn="ctr">
              <a:spcBef>
                <a:spcPct val="50000"/>
              </a:spcBef>
            </a:pPr>
            <a:r>
              <a:rPr lang="ru-RU" b="1" i="1">
                <a:cs typeface="Arial" charset="0"/>
              </a:rPr>
              <a:t>Занятие</a:t>
            </a:r>
            <a:r>
              <a:rPr lang="en-US" b="1" i="1">
                <a:cs typeface="Arial" charset="0"/>
              </a:rPr>
              <a:t> D</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pPr algn="ctr"/>
            <a:r>
              <a:rPr lang="ru-RU" smtClean="0">
                <a:latin typeface="Arial" charset="0"/>
              </a:rPr>
              <a:t>Цели занятия</a:t>
            </a:r>
            <a:endParaRPr lang="en-US" smtClean="0">
              <a:latin typeface="Arial" charset="0"/>
            </a:endParaRPr>
          </a:p>
        </p:txBody>
      </p:sp>
      <p:sp>
        <p:nvSpPr>
          <p:cNvPr id="17410" name="Content Placeholder 2"/>
          <p:cNvSpPr>
            <a:spLocks noGrp="1"/>
          </p:cNvSpPr>
          <p:nvPr>
            <p:ph idx="1"/>
          </p:nvPr>
        </p:nvSpPr>
        <p:spPr>
          <a:xfrm>
            <a:off x="899592" y="1340768"/>
            <a:ext cx="7762875" cy="3962400"/>
          </a:xfrm>
        </p:spPr>
        <p:txBody>
          <a:bodyPr/>
          <a:lstStyle/>
          <a:p>
            <a:r>
              <a:rPr lang="ru-RU" sz="2800" dirty="0" smtClean="0">
                <a:latin typeface="Arial" charset="0"/>
              </a:rPr>
              <a:t>Объяснить концептуальную схему использования данных</a:t>
            </a:r>
            <a:endParaRPr lang="en-US" sz="2800" dirty="0" smtClean="0"/>
          </a:p>
          <a:p>
            <a:r>
              <a:rPr lang="ru-RU" sz="2800" dirty="0" smtClean="0">
                <a:latin typeface="Arial" charset="0"/>
              </a:rPr>
              <a:t>Выделить детерминанты использования данных</a:t>
            </a:r>
            <a:endParaRPr lang="en-US" sz="2800" dirty="0" smtClean="0"/>
          </a:p>
          <a:p>
            <a:r>
              <a:rPr lang="ru-RU" sz="2800" dirty="0" smtClean="0">
                <a:latin typeface="Arial" charset="0"/>
              </a:rPr>
              <a:t>Представить перечень возможных препятствий к использованию данных</a:t>
            </a:r>
            <a:endParaRPr lang="en-US" sz="2800" dirty="0" smtClean="0"/>
          </a:p>
          <a:p>
            <a:r>
              <a:rPr lang="ru-RU" sz="2800" dirty="0" smtClean="0">
                <a:latin typeface="Arial" charset="0"/>
              </a:rPr>
              <a:t>Представить метод оценки препятствий к использованию данных</a:t>
            </a:r>
            <a:endParaRPr lang="en-US" sz="2800" dirty="0" smtClean="0"/>
          </a:p>
          <a:p>
            <a:endParaRPr lang="en-US" dirty="0" smtClean="0"/>
          </a:p>
        </p:txBody>
      </p:sp>
      <p:sp>
        <p:nvSpPr>
          <p:cNvPr id="2" name="Slide Number Placeholder 1"/>
          <p:cNvSpPr>
            <a:spLocks noGrp="1"/>
          </p:cNvSpPr>
          <p:nvPr>
            <p:ph type="sldNum" sz="quarter" idx="10"/>
          </p:nvPr>
        </p:nvSpPr>
        <p:spPr/>
        <p:txBody>
          <a:bodyPr/>
          <a:lstStyle/>
          <a:p>
            <a:pPr>
              <a:defRPr/>
            </a:pPr>
            <a:fld id="{11D64E23-437B-4838-964C-E63E3C41085C}" type="slidenum">
              <a:rPr lang="en-US"/>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p:txBody>
          <a:bodyPr/>
          <a:lstStyle/>
          <a:p>
            <a:pPr algn="ctr"/>
            <a:r>
              <a:rPr lang="ru-RU" smtClean="0">
                <a:latin typeface="Arial" charset="0"/>
              </a:rPr>
              <a:t>Обзор занятия</a:t>
            </a:r>
            <a:endParaRPr lang="en-US" smtClean="0">
              <a:latin typeface="Arial" charset="0"/>
            </a:endParaRPr>
          </a:p>
        </p:txBody>
      </p:sp>
      <p:sp>
        <p:nvSpPr>
          <p:cNvPr id="19458" name="Content Placeholder 2"/>
          <p:cNvSpPr>
            <a:spLocks noGrp="1"/>
          </p:cNvSpPr>
          <p:nvPr>
            <p:ph idx="1"/>
          </p:nvPr>
        </p:nvSpPr>
        <p:spPr/>
        <p:txBody>
          <a:bodyPr/>
          <a:lstStyle/>
          <a:p>
            <a:pPr>
              <a:lnSpc>
                <a:spcPct val="110000"/>
              </a:lnSpc>
            </a:pPr>
            <a:r>
              <a:rPr lang="ru-RU" sz="2800" dirty="0" smtClean="0">
                <a:latin typeface="Arial" charset="0"/>
              </a:rPr>
              <a:t>Детерминанты использования данных</a:t>
            </a:r>
            <a:endParaRPr lang="en-US" sz="2800" dirty="0" smtClean="0"/>
          </a:p>
          <a:p>
            <a:pPr>
              <a:lnSpc>
                <a:spcPct val="110000"/>
              </a:lnSpc>
            </a:pPr>
            <a:r>
              <a:rPr lang="ru-RU" sz="2800" dirty="0" smtClean="0">
                <a:latin typeface="Arial" charset="0"/>
              </a:rPr>
              <a:t>Препятствия к использованию данных</a:t>
            </a:r>
            <a:endParaRPr lang="en-US" sz="2800" dirty="0" smtClean="0"/>
          </a:p>
          <a:p>
            <a:pPr>
              <a:lnSpc>
                <a:spcPct val="110000"/>
              </a:lnSpc>
            </a:pPr>
            <a:r>
              <a:rPr lang="ru-RU" sz="2800" dirty="0" smtClean="0">
                <a:latin typeface="Arial" charset="0"/>
              </a:rPr>
              <a:t>Оценка препятствий к использованию данных</a:t>
            </a:r>
            <a:endParaRPr lang="en-US" sz="2800" dirty="0" smtClean="0"/>
          </a:p>
          <a:p>
            <a:pPr>
              <a:lnSpc>
                <a:spcPct val="110000"/>
              </a:lnSpc>
            </a:pPr>
            <a:r>
              <a:rPr lang="ru-RU" sz="2800" dirty="0" smtClean="0">
                <a:latin typeface="Arial" charset="0"/>
              </a:rPr>
              <a:t>Работа в малых группах</a:t>
            </a:r>
            <a:endParaRPr lang="en-US" sz="2800" dirty="0" smtClean="0">
              <a:latin typeface="Arial" charset="0"/>
            </a:endParaRPr>
          </a:p>
          <a:p>
            <a:endParaRPr lang="en-US" dirty="0" smtClean="0"/>
          </a:p>
        </p:txBody>
      </p:sp>
      <p:sp>
        <p:nvSpPr>
          <p:cNvPr id="2" name="Slide Number Placeholder 1"/>
          <p:cNvSpPr>
            <a:spLocks noGrp="1"/>
          </p:cNvSpPr>
          <p:nvPr>
            <p:ph type="sldNum" sz="quarter" idx="10"/>
          </p:nvPr>
        </p:nvSpPr>
        <p:spPr/>
        <p:txBody>
          <a:bodyPr/>
          <a:lstStyle/>
          <a:p>
            <a:pPr>
              <a:defRPr/>
            </a:pPr>
            <a:fld id="{5534689B-FF18-4776-B18B-5C3D4644BDB6}" type="slidenum">
              <a:rPr lang="en-US"/>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787400" y="233363"/>
            <a:ext cx="7596188" cy="1143000"/>
          </a:xfrm>
        </p:spPr>
        <p:txBody>
          <a:bodyPr/>
          <a:lstStyle/>
          <a:p>
            <a:pPr algn="ctr" eaLnBrk="1" hangingPunct="1"/>
            <a:r>
              <a:rPr lang="ru-RU" sz="4600" dirty="0" smtClean="0"/>
              <a:t>Потребность в данных и их использование</a:t>
            </a:r>
            <a:r>
              <a:rPr lang="en-US" sz="4600" dirty="0" smtClean="0"/>
              <a:t> </a:t>
            </a:r>
          </a:p>
        </p:txBody>
      </p:sp>
      <p:sp>
        <p:nvSpPr>
          <p:cNvPr id="2" name="Slide Number Placeholder 1"/>
          <p:cNvSpPr>
            <a:spLocks noGrp="1"/>
          </p:cNvSpPr>
          <p:nvPr>
            <p:ph type="sldNum" sz="quarter" idx="10"/>
          </p:nvPr>
        </p:nvSpPr>
        <p:spPr/>
        <p:txBody>
          <a:bodyPr/>
          <a:lstStyle/>
          <a:p>
            <a:pPr>
              <a:defRPr/>
            </a:pPr>
            <a:fld id="{9390677C-2ABD-4D13-9524-0D94EBA73AD5}" type="slidenum">
              <a:rPr lang="en-US"/>
              <a:pPr>
                <a:defRPr/>
              </a:pPr>
              <a:t>4</a:t>
            </a:fld>
            <a:endParaRPr lang="en-US"/>
          </a:p>
        </p:txBody>
      </p:sp>
      <p:pic>
        <p:nvPicPr>
          <p:cNvPr id="21506" name="Picture 3" descr="measure flowchart"/>
          <p:cNvPicPr>
            <a:picLocks noChangeAspect="1" noChangeArrowheads="1"/>
          </p:cNvPicPr>
          <p:nvPr/>
        </p:nvPicPr>
        <p:blipFill>
          <a:blip r:embed="rId3" cstate="print"/>
          <a:srcRect/>
          <a:stretch>
            <a:fillRect/>
          </a:stretch>
        </p:blipFill>
        <p:spPr bwMode="auto">
          <a:xfrm>
            <a:off x="1667135" y="1416050"/>
            <a:ext cx="6491287" cy="4106863"/>
          </a:xfrm>
          <a:prstGeom prst="rect">
            <a:avLst/>
          </a:prstGeom>
          <a:noFill/>
          <a:ln w="9525">
            <a:noFill/>
            <a:miter lim="800000"/>
            <a:headEnd/>
            <a:tailEnd/>
          </a:ln>
        </p:spPr>
      </p:pic>
      <p:sp>
        <p:nvSpPr>
          <p:cNvPr id="3" name="TextBox 2"/>
          <p:cNvSpPr txBox="1"/>
          <p:nvPr/>
        </p:nvSpPr>
        <p:spPr>
          <a:xfrm>
            <a:off x="2918557" y="2065993"/>
            <a:ext cx="1994222" cy="335756"/>
          </a:xfrm>
          <a:prstGeom prst="rect">
            <a:avLst/>
          </a:prstGeom>
          <a:solidFill>
            <a:schemeClr val="accent1">
              <a:lumMod val="50000"/>
            </a:schemeClr>
          </a:solidFill>
        </p:spPr>
        <p:txBody>
          <a:bodyPr wrap="square" rtlCol="0">
            <a:spAutoFit/>
          </a:bodyPr>
          <a:lstStyle/>
          <a:p>
            <a:pPr algn="ctr"/>
            <a:r>
              <a:rPr lang="ru-RU" b="1" dirty="0" smtClean="0">
                <a:solidFill>
                  <a:schemeClr val="bg1"/>
                </a:solidFill>
              </a:rPr>
              <a:t>Доступность</a:t>
            </a:r>
            <a:endParaRPr lang="en-US" b="1" dirty="0">
              <a:solidFill>
                <a:schemeClr val="bg1"/>
              </a:solidFill>
            </a:endParaRPr>
          </a:p>
        </p:txBody>
      </p:sp>
      <p:sp>
        <p:nvSpPr>
          <p:cNvPr id="6" name="TextBox 5"/>
          <p:cNvSpPr txBox="1"/>
          <p:nvPr/>
        </p:nvSpPr>
        <p:spPr>
          <a:xfrm>
            <a:off x="7020272" y="2930932"/>
            <a:ext cx="1138150" cy="1077218"/>
          </a:xfrm>
          <a:prstGeom prst="rect">
            <a:avLst/>
          </a:prstGeom>
          <a:solidFill>
            <a:schemeClr val="accent1">
              <a:lumMod val="50000"/>
            </a:schemeClr>
          </a:solidFill>
        </p:spPr>
        <p:txBody>
          <a:bodyPr wrap="square" rtlCol="0">
            <a:spAutoFit/>
          </a:bodyPr>
          <a:lstStyle/>
          <a:p>
            <a:pPr algn="ctr"/>
            <a:r>
              <a:rPr lang="ru-RU" sz="1600" b="1" dirty="0" smtClean="0">
                <a:solidFill>
                  <a:schemeClr val="bg1"/>
                </a:solidFill>
              </a:rPr>
              <a:t>Улучшенная система ЗО</a:t>
            </a:r>
            <a:endParaRPr lang="en-US" sz="1600" b="1" dirty="0">
              <a:solidFill>
                <a:schemeClr val="bg1"/>
              </a:solidFill>
            </a:endParaRPr>
          </a:p>
        </p:txBody>
      </p:sp>
      <p:sp>
        <p:nvSpPr>
          <p:cNvPr id="7" name="TextBox 6"/>
          <p:cNvSpPr txBox="1"/>
          <p:nvPr/>
        </p:nvSpPr>
        <p:spPr>
          <a:xfrm>
            <a:off x="3203972" y="4581128"/>
            <a:ext cx="1423392" cy="369332"/>
          </a:xfrm>
          <a:prstGeom prst="rect">
            <a:avLst/>
          </a:prstGeom>
          <a:solidFill>
            <a:schemeClr val="accent1">
              <a:lumMod val="50000"/>
            </a:schemeClr>
          </a:solidFill>
        </p:spPr>
        <p:txBody>
          <a:bodyPr wrap="square" rtlCol="0">
            <a:spAutoFit/>
          </a:bodyPr>
          <a:lstStyle/>
          <a:p>
            <a:pPr algn="ctr"/>
            <a:r>
              <a:rPr lang="ru-RU" b="1" dirty="0" smtClean="0">
                <a:solidFill>
                  <a:schemeClr val="bg1"/>
                </a:solidFill>
              </a:rPr>
              <a:t>Спрос</a:t>
            </a:r>
            <a:endParaRPr lang="en-US" b="1" dirty="0">
              <a:solidFill>
                <a:schemeClr val="bg1"/>
              </a:solidFill>
            </a:endParaRPr>
          </a:p>
        </p:txBody>
      </p:sp>
      <p:sp>
        <p:nvSpPr>
          <p:cNvPr id="8" name="TextBox 7"/>
          <p:cNvSpPr txBox="1"/>
          <p:nvPr/>
        </p:nvSpPr>
        <p:spPr>
          <a:xfrm>
            <a:off x="3995936" y="3284875"/>
            <a:ext cx="1994222" cy="369332"/>
          </a:xfrm>
          <a:prstGeom prst="rect">
            <a:avLst/>
          </a:prstGeom>
          <a:solidFill>
            <a:schemeClr val="accent1">
              <a:lumMod val="50000"/>
            </a:schemeClr>
          </a:solidFill>
        </p:spPr>
        <p:txBody>
          <a:bodyPr wrap="square" rtlCol="0">
            <a:spAutoFit/>
          </a:bodyPr>
          <a:lstStyle/>
          <a:p>
            <a:pPr algn="ctr"/>
            <a:r>
              <a:rPr lang="ru-RU" b="1" dirty="0" smtClean="0">
                <a:solidFill>
                  <a:schemeClr val="bg1"/>
                </a:solidFill>
              </a:rPr>
              <a:t>Использование</a:t>
            </a:r>
            <a:endParaRPr lang="en-US" b="1" dirty="0">
              <a:solidFill>
                <a:schemeClr val="bg1"/>
              </a:solidFill>
            </a:endParaRPr>
          </a:p>
        </p:txBody>
      </p:sp>
      <p:sp>
        <p:nvSpPr>
          <p:cNvPr id="9" name="TextBox 8"/>
          <p:cNvSpPr txBox="1"/>
          <p:nvPr/>
        </p:nvSpPr>
        <p:spPr>
          <a:xfrm>
            <a:off x="1872208" y="3284875"/>
            <a:ext cx="1467805" cy="369332"/>
          </a:xfrm>
          <a:prstGeom prst="rect">
            <a:avLst/>
          </a:prstGeom>
          <a:solidFill>
            <a:schemeClr val="accent1">
              <a:lumMod val="50000"/>
            </a:schemeClr>
          </a:solidFill>
        </p:spPr>
        <p:txBody>
          <a:bodyPr wrap="square" rtlCol="0">
            <a:spAutoFit/>
          </a:bodyPr>
          <a:lstStyle/>
          <a:p>
            <a:pPr algn="ctr"/>
            <a:r>
              <a:rPr lang="ru-RU" b="1" dirty="0" smtClean="0">
                <a:solidFill>
                  <a:schemeClr val="bg1"/>
                </a:solidFill>
              </a:rPr>
              <a:t>Сбор</a:t>
            </a:r>
            <a:endParaRPr lang="en-US" b="1" dirty="0">
              <a:solidFill>
                <a:schemeClr val="bg1"/>
              </a:solidFill>
            </a:endParaRPr>
          </a:p>
        </p:txBody>
      </p:sp>
      <p:sp>
        <p:nvSpPr>
          <p:cNvPr id="4" name="TextBox 3"/>
          <p:cNvSpPr txBox="1"/>
          <p:nvPr/>
        </p:nvSpPr>
        <p:spPr>
          <a:xfrm>
            <a:off x="5292080" y="1700808"/>
            <a:ext cx="1872208" cy="369332"/>
          </a:xfrm>
          <a:prstGeom prst="rect">
            <a:avLst/>
          </a:prstGeom>
          <a:noFill/>
        </p:spPr>
        <p:txBody>
          <a:bodyPr wrap="square" rtlCol="0">
            <a:spAutoFit/>
          </a:bodyPr>
          <a:lstStyle/>
          <a:p>
            <a:r>
              <a:rPr lang="ru-RU" dirty="0" smtClean="0"/>
              <a:t>сотрудничество</a:t>
            </a:r>
            <a:endParaRPr lang="en-US" dirty="0"/>
          </a:p>
        </p:txBody>
      </p:sp>
      <p:sp>
        <p:nvSpPr>
          <p:cNvPr id="11" name="TextBox 10"/>
          <p:cNvSpPr txBox="1"/>
          <p:nvPr/>
        </p:nvSpPr>
        <p:spPr>
          <a:xfrm>
            <a:off x="0" y="1820962"/>
            <a:ext cx="1872208" cy="369332"/>
          </a:xfrm>
          <a:prstGeom prst="rect">
            <a:avLst/>
          </a:prstGeom>
          <a:noFill/>
        </p:spPr>
        <p:txBody>
          <a:bodyPr wrap="square" rtlCol="0">
            <a:spAutoFit/>
          </a:bodyPr>
          <a:lstStyle/>
          <a:p>
            <a:r>
              <a:rPr lang="ru-RU" dirty="0" smtClean="0"/>
              <a:t>координация</a:t>
            </a:r>
            <a:endParaRPr lang="en-US" dirty="0"/>
          </a:p>
        </p:txBody>
      </p:sp>
      <p:sp>
        <p:nvSpPr>
          <p:cNvPr id="12" name="TextBox 11"/>
          <p:cNvSpPr txBox="1"/>
          <p:nvPr/>
        </p:nvSpPr>
        <p:spPr>
          <a:xfrm>
            <a:off x="2309489" y="5388136"/>
            <a:ext cx="2603290" cy="369332"/>
          </a:xfrm>
          <a:prstGeom prst="rect">
            <a:avLst/>
          </a:prstGeom>
          <a:noFill/>
        </p:spPr>
        <p:txBody>
          <a:bodyPr wrap="square" rtlCol="0">
            <a:spAutoFit/>
          </a:bodyPr>
          <a:lstStyle/>
          <a:p>
            <a:r>
              <a:rPr lang="ru-RU" dirty="0" smtClean="0"/>
              <a:t>усиление потенциала</a:t>
            </a:r>
            <a:endParaRPr lang="en-US" dirty="0"/>
          </a:p>
        </p:txBody>
      </p:sp>
    </p:spTree>
    <p:extLst>
      <p:ext uri="{BB962C8B-B14F-4D97-AF65-F5344CB8AC3E}">
        <p14:creationId xmlns:p14="http://schemas.microsoft.com/office/powerpoint/2010/main" val="8349920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Oval 2"/>
          <p:cNvSpPr>
            <a:spLocks noChangeArrowheads="1"/>
          </p:cNvSpPr>
          <p:nvPr/>
        </p:nvSpPr>
        <p:spPr bwMode="auto">
          <a:xfrm>
            <a:off x="941388" y="1610221"/>
            <a:ext cx="7185025" cy="3676650"/>
          </a:xfrm>
          <a:prstGeom prst="ellipse">
            <a:avLst/>
          </a:prstGeom>
          <a:solidFill>
            <a:schemeClr val="accent1"/>
          </a:solidFill>
          <a:ln w="9525">
            <a:solidFill>
              <a:schemeClr val="tx1"/>
            </a:solidFill>
            <a:round/>
            <a:headEnd/>
            <a:tailEnd/>
          </a:ln>
        </p:spPr>
        <p:txBody>
          <a:bodyPr wrap="none" anchor="ctr"/>
          <a:lstStyle/>
          <a:p>
            <a:endParaRPr lang="ru-RU">
              <a:latin typeface="Constantia" pitchFamily="18" charset="0"/>
            </a:endParaRPr>
          </a:p>
        </p:txBody>
      </p:sp>
      <p:sp>
        <p:nvSpPr>
          <p:cNvPr id="433155" name="Rectangle 3"/>
          <p:cNvSpPr>
            <a:spLocks noGrp="1" noChangeArrowheads="1"/>
          </p:cNvSpPr>
          <p:nvPr>
            <p:ph type="title"/>
          </p:nvPr>
        </p:nvSpPr>
        <p:spPr>
          <a:xfrm>
            <a:off x="179512" y="116632"/>
            <a:ext cx="8640960" cy="1440160"/>
          </a:xfrm>
        </p:spPr>
        <p:txBody>
          <a:bodyPr>
            <a:noAutofit/>
          </a:bodyPr>
          <a:lstStyle/>
          <a:p>
            <a:pPr algn="ctr"/>
            <a:r>
              <a:rPr lang="ru-RU" dirty="0" smtClean="0"/>
              <a:t>Что определяет потребность </a:t>
            </a:r>
            <a:br>
              <a:rPr lang="ru-RU" dirty="0" smtClean="0"/>
            </a:br>
            <a:r>
              <a:rPr lang="ru-RU" dirty="0" smtClean="0"/>
              <a:t>в данных и их использование </a:t>
            </a:r>
            <a:endParaRPr lang="ru-RU" dirty="0"/>
          </a:p>
        </p:txBody>
      </p:sp>
      <p:sp>
        <p:nvSpPr>
          <p:cNvPr id="2" name="Slide Number Placeholder 1"/>
          <p:cNvSpPr>
            <a:spLocks noGrp="1"/>
          </p:cNvSpPr>
          <p:nvPr>
            <p:ph type="sldNum" sz="quarter" idx="10"/>
          </p:nvPr>
        </p:nvSpPr>
        <p:spPr/>
        <p:txBody>
          <a:bodyPr/>
          <a:lstStyle/>
          <a:p>
            <a:pPr>
              <a:defRPr/>
            </a:pPr>
            <a:fld id="{0BB48876-D9BE-4CC7-B4E3-80249CA793C9}" type="slidenum">
              <a:rPr lang="en-US"/>
              <a:pPr>
                <a:defRPr/>
              </a:pPr>
              <a:t>5</a:t>
            </a:fld>
            <a:endParaRPr lang="en-US"/>
          </a:p>
        </p:txBody>
      </p:sp>
      <p:sp>
        <p:nvSpPr>
          <p:cNvPr id="23555" name="Rectangle 4"/>
          <p:cNvSpPr>
            <a:spLocks noChangeArrowheads="1"/>
          </p:cNvSpPr>
          <p:nvPr/>
        </p:nvSpPr>
        <p:spPr bwMode="auto">
          <a:xfrm>
            <a:off x="990600" y="3352800"/>
            <a:ext cx="7391400" cy="366713"/>
          </a:xfrm>
          <a:prstGeom prst="rect">
            <a:avLst/>
          </a:prstGeom>
          <a:noFill/>
          <a:ln w="9525">
            <a:noFill/>
            <a:miter lim="800000"/>
            <a:headEnd/>
            <a:tailEnd/>
          </a:ln>
        </p:spPr>
        <p:txBody>
          <a:bodyPr lIns="91436" tIns="45718" rIns="91436" bIns="45718">
            <a:spAutoFit/>
          </a:bodyPr>
          <a:lstStyle/>
          <a:p>
            <a:pPr eaLnBrk="0" hangingPunct="0"/>
            <a:r>
              <a:rPr lang="en-US">
                <a:latin typeface="Constantia" pitchFamily="18" charset="0"/>
              </a:rPr>
              <a:t>-</a:t>
            </a:r>
          </a:p>
        </p:txBody>
      </p:sp>
      <p:grpSp>
        <p:nvGrpSpPr>
          <p:cNvPr id="23556" name="Group 5"/>
          <p:cNvGrpSpPr>
            <a:grpSpLocks/>
          </p:cNvGrpSpPr>
          <p:nvPr/>
        </p:nvGrpSpPr>
        <p:grpSpPr bwMode="auto">
          <a:xfrm>
            <a:off x="1908175" y="2420938"/>
            <a:ext cx="5207000" cy="2701925"/>
            <a:chOff x="476" y="1440"/>
            <a:chExt cx="4036" cy="2160"/>
          </a:xfrm>
        </p:grpSpPr>
        <p:sp>
          <p:nvSpPr>
            <p:cNvPr id="19466" name="Oval 6"/>
            <p:cNvSpPr>
              <a:spLocks noChangeArrowheads="1"/>
            </p:cNvSpPr>
            <p:nvPr/>
          </p:nvSpPr>
          <p:spPr bwMode="auto">
            <a:xfrm>
              <a:off x="1969" y="2641"/>
              <a:ext cx="1249" cy="959"/>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dirty="0">
                <a:solidFill>
                  <a:schemeClr val="accent4">
                    <a:lumMod val="25000"/>
                  </a:schemeClr>
                </a:solidFill>
                <a:latin typeface="Arial" pitchFamily="34" charset="0"/>
              </a:endParaRPr>
            </a:p>
          </p:txBody>
        </p:sp>
        <p:sp>
          <p:nvSpPr>
            <p:cNvPr id="19467" name="Oval 7"/>
            <p:cNvSpPr>
              <a:spLocks noChangeArrowheads="1"/>
            </p:cNvSpPr>
            <p:nvPr/>
          </p:nvSpPr>
          <p:spPr bwMode="auto">
            <a:xfrm>
              <a:off x="3168" y="1440"/>
              <a:ext cx="1344" cy="1079"/>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dirty="0">
                <a:solidFill>
                  <a:schemeClr val="accent4">
                    <a:lumMod val="25000"/>
                  </a:schemeClr>
                </a:solidFill>
                <a:latin typeface="Arial" pitchFamily="34" charset="0"/>
              </a:endParaRPr>
            </a:p>
          </p:txBody>
        </p:sp>
        <p:sp>
          <p:nvSpPr>
            <p:cNvPr id="19468" name="Oval 8"/>
            <p:cNvSpPr>
              <a:spLocks noChangeArrowheads="1"/>
            </p:cNvSpPr>
            <p:nvPr/>
          </p:nvSpPr>
          <p:spPr bwMode="auto">
            <a:xfrm>
              <a:off x="535" y="1488"/>
              <a:ext cx="1434" cy="1173"/>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a:latin typeface="Arial" pitchFamily="34" charset="0"/>
              </a:endParaRPr>
            </a:p>
          </p:txBody>
        </p:sp>
        <p:sp>
          <p:nvSpPr>
            <p:cNvPr id="23562" name="Rectangle 9"/>
            <p:cNvSpPr>
              <a:spLocks noChangeArrowheads="1"/>
            </p:cNvSpPr>
            <p:nvPr/>
          </p:nvSpPr>
          <p:spPr bwMode="auto">
            <a:xfrm>
              <a:off x="2809" y="1939"/>
              <a:ext cx="143" cy="561"/>
            </a:xfrm>
            <a:prstGeom prst="rect">
              <a:avLst/>
            </a:prstGeom>
            <a:noFill/>
            <a:ln w="9525">
              <a:noFill/>
              <a:miter lim="800000"/>
              <a:headEnd/>
              <a:tailEnd/>
            </a:ln>
          </p:spPr>
          <p:txBody>
            <a:bodyPr wrap="none" lIns="91436" tIns="45718" rIns="91436" bIns="45718">
              <a:spAutoFit/>
            </a:bodyPr>
            <a:lstStyle/>
            <a:p>
              <a:pPr eaLnBrk="0" hangingPunct="0"/>
              <a:endParaRPr lang="ru-RU" sz="4000" b="1">
                <a:solidFill>
                  <a:schemeClr val="tx2"/>
                </a:solidFill>
                <a:latin typeface="Times New Roman" pitchFamily="18" charset="0"/>
              </a:endParaRPr>
            </a:p>
          </p:txBody>
        </p:sp>
        <p:sp>
          <p:nvSpPr>
            <p:cNvPr id="23563" name="Text Box 10"/>
            <p:cNvSpPr txBox="1">
              <a:spLocks noChangeArrowheads="1"/>
            </p:cNvSpPr>
            <p:nvPr/>
          </p:nvSpPr>
          <p:spPr bwMode="auto">
            <a:xfrm>
              <a:off x="476" y="1944"/>
              <a:ext cx="1595" cy="464"/>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a:solidFill>
                    <a:srgbClr val="363636"/>
                  </a:solidFill>
                  <a:latin typeface="Calibri" pitchFamily="34" charset="0"/>
                  <a:cs typeface="Arial" charset="0"/>
                </a:rPr>
                <a:t>ОРГАНИЗАЦИ-ОННЫЕ</a:t>
              </a:r>
              <a:endParaRPr lang="en-US" sz="1600" b="1">
                <a:solidFill>
                  <a:srgbClr val="363636"/>
                </a:solidFill>
                <a:latin typeface="Calibri" pitchFamily="34" charset="0"/>
                <a:cs typeface="Arial" charset="0"/>
              </a:endParaRPr>
            </a:p>
          </p:txBody>
        </p:sp>
        <p:sp>
          <p:nvSpPr>
            <p:cNvPr id="23564" name="Text Box 11"/>
            <p:cNvSpPr txBox="1">
              <a:spLocks noChangeArrowheads="1"/>
            </p:cNvSpPr>
            <p:nvPr/>
          </p:nvSpPr>
          <p:spPr bwMode="auto">
            <a:xfrm>
              <a:off x="3119" y="1816"/>
              <a:ext cx="1393" cy="269"/>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a:solidFill>
                    <a:srgbClr val="363636"/>
                  </a:solidFill>
                </a:rPr>
                <a:t>ТЕХНИЧЕСКИЕ</a:t>
              </a:r>
              <a:endParaRPr lang="en-US" sz="1600" b="1">
                <a:solidFill>
                  <a:srgbClr val="363636"/>
                </a:solidFill>
              </a:endParaRPr>
            </a:p>
          </p:txBody>
        </p:sp>
        <p:sp>
          <p:nvSpPr>
            <p:cNvPr id="23565" name="Text Box 12"/>
            <p:cNvSpPr txBox="1">
              <a:spLocks noChangeArrowheads="1"/>
            </p:cNvSpPr>
            <p:nvPr/>
          </p:nvSpPr>
          <p:spPr bwMode="auto">
            <a:xfrm>
              <a:off x="1880" y="2930"/>
              <a:ext cx="1486" cy="464"/>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a:solidFill>
                    <a:srgbClr val="363636"/>
                  </a:solidFill>
                </a:rPr>
                <a:t>ПОВЕДЕНЧЕ-СКИЕ</a:t>
              </a:r>
              <a:endParaRPr lang="en-US" sz="1600" b="1">
                <a:solidFill>
                  <a:srgbClr val="363636"/>
                </a:solidFill>
              </a:endParaRPr>
            </a:p>
          </p:txBody>
        </p:sp>
        <p:sp>
          <p:nvSpPr>
            <p:cNvPr id="23566" name="Line 13"/>
            <p:cNvSpPr>
              <a:spLocks noChangeShapeType="1"/>
            </p:cNvSpPr>
            <p:nvPr/>
          </p:nvSpPr>
          <p:spPr bwMode="auto">
            <a:xfrm>
              <a:off x="1968" y="1968"/>
              <a:ext cx="624" cy="672"/>
            </a:xfrm>
            <a:prstGeom prst="line">
              <a:avLst/>
            </a:prstGeom>
            <a:noFill/>
            <a:ln w="9525">
              <a:solidFill>
                <a:schemeClr val="tx1"/>
              </a:solidFill>
              <a:round/>
              <a:headEnd/>
              <a:tailEnd/>
            </a:ln>
          </p:spPr>
          <p:txBody>
            <a:bodyPr wrap="none"/>
            <a:lstStyle/>
            <a:p>
              <a:endParaRPr lang="en-US"/>
            </a:p>
          </p:txBody>
        </p:sp>
        <p:sp>
          <p:nvSpPr>
            <p:cNvPr id="23567" name="Line 14"/>
            <p:cNvSpPr>
              <a:spLocks noChangeShapeType="1"/>
            </p:cNvSpPr>
            <p:nvPr/>
          </p:nvSpPr>
          <p:spPr bwMode="auto">
            <a:xfrm flipV="1">
              <a:off x="2592" y="2016"/>
              <a:ext cx="576" cy="624"/>
            </a:xfrm>
            <a:prstGeom prst="line">
              <a:avLst/>
            </a:prstGeom>
            <a:noFill/>
            <a:ln w="9525">
              <a:solidFill>
                <a:schemeClr val="tx1"/>
              </a:solidFill>
              <a:round/>
              <a:headEnd/>
              <a:tailEnd/>
            </a:ln>
          </p:spPr>
          <p:txBody>
            <a:bodyPr wrap="none"/>
            <a:lstStyle/>
            <a:p>
              <a:endParaRPr lang="en-US"/>
            </a:p>
          </p:txBody>
        </p:sp>
        <p:sp>
          <p:nvSpPr>
            <p:cNvPr id="23568" name="Line 15"/>
            <p:cNvSpPr>
              <a:spLocks noChangeShapeType="1"/>
            </p:cNvSpPr>
            <p:nvPr/>
          </p:nvSpPr>
          <p:spPr bwMode="auto">
            <a:xfrm>
              <a:off x="1968" y="1968"/>
              <a:ext cx="1200" cy="0"/>
            </a:xfrm>
            <a:prstGeom prst="line">
              <a:avLst/>
            </a:prstGeom>
            <a:noFill/>
            <a:ln w="9525">
              <a:solidFill>
                <a:schemeClr val="tx1"/>
              </a:solidFill>
              <a:round/>
              <a:headEnd/>
              <a:tailEnd/>
            </a:ln>
          </p:spPr>
          <p:txBody>
            <a:bodyPr wrap="none"/>
            <a:lstStyle/>
            <a:p>
              <a:endParaRPr lang="en-US"/>
            </a:p>
          </p:txBody>
        </p:sp>
      </p:grpSp>
      <p:sp>
        <p:nvSpPr>
          <p:cNvPr id="23557" name="Text Box 4"/>
          <p:cNvSpPr txBox="1">
            <a:spLocks noChangeArrowheads="1"/>
          </p:cNvSpPr>
          <p:nvPr/>
        </p:nvSpPr>
        <p:spPr bwMode="auto">
          <a:xfrm>
            <a:off x="691356" y="5262562"/>
            <a:ext cx="7685088" cy="487363"/>
          </a:xfrm>
          <a:prstGeom prst="rect">
            <a:avLst/>
          </a:prstGeom>
          <a:noFill/>
          <a:ln w="9525">
            <a:noFill/>
            <a:miter lim="800000"/>
            <a:headEnd/>
            <a:tailEnd/>
          </a:ln>
        </p:spPr>
        <p:txBody>
          <a:bodyPr wrap="none">
            <a:spAutoFit/>
          </a:bodyPr>
          <a:lstStyle/>
          <a:p>
            <a:r>
              <a:rPr lang="en-US" sz="1400" dirty="0">
                <a:cs typeface="Arial" charset="0"/>
              </a:rPr>
              <a:t>* </a:t>
            </a:r>
            <a:r>
              <a:rPr lang="en-US" sz="1200" dirty="0">
                <a:cs typeface="Arial" charset="0"/>
              </a:rPr>
              <a:t>Based on PRISM analytical framework (</a:t>
            </a:r>
            <a:r>
              <a:rPr lang="en-US" sz="1200" dirty="0" err="1">
                <a:cs typeface="Arial" charset="0"/>
              </a:rPr>
              <a:t>LaFond</a:t>
            </a:r>
            <a:r>
              <a:rPr lang="en-US" sz="1200" dirty="0">
                <a:cs typeface="Arial" charset="0"/>
              </a:rPr>
              <a:t>, Fields et al. (2005). The PRISM: An analytical framework for </a:t>
            </a:r>
          </a:p>
          <a:p>
            <a:r>
              <a:rPr lang="en-US" sz="1200" dirty="0">
                <a:cs typeface="Arial" charset="0"/>
              </a:rPr>
              <a:t>  understanding performance of health information systems in developing countries. MEASURE Evaluation).</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755576" y="332656"/>
            <a:ext cx="7762875" cy="1143000"/>
          </a:xfrm>
        </p:spPr>
        <p:txBody>
          <a:bodyPr>
            <a:normAutofit fontScale="90000"/>
          </a:bodyPr>
          <a:lstStyle/>
          <a:p>
            <a:pPr algn="ctr"/>
            <a:r>
              <a:rPr lang="ru-RU" sz="4500" dirty="0" smtClean="0"/>
              <a:t>Данные зачастую используются недостаточно по причине</a:t>
            </a:r>
            <a:r>
              <a:rPr lang="en-US" sz="4500" dirty="0" smtClean="0"/>
              <a:t> …</a:t>
            </a:r>
          </a:p>
        </p:txBody>
      </p:sp>
      <p:sp>
        <p:nvSpPr>
          <p:cNvPr id="25602" name="Rectangle 3"/>
          <p:cNvSpPr>
            <a:spLocks noGrp="1" noChangeArrowheads="1"/>
          </p:cNvSpPr>
          <p:nvPr>
            <p:ph idx="1"/>
          </p:nvPr>
        </p:nvSpPr>
        <p:spPr>
          <a:xfrm>
            <a:off x="755576" y="1844824"/>
            <a:ext cx="7735888" cy="4306887"/>
          </a:xfrm>
        </p:spPr>
        <p:txBody>
          <a:bodyPr/>
          <a:lstStyle/>
          <a:p>
            <a:pPr marL="0" indent="0">
              <a:spcBef>
                <a:spcPct val="0"/>
              </a:spcBef>
              <a:spcAft>
                <a:spcPct val="50000"/>
              </a:spcAft>
              <a:buFont typeface="Wingdings" pitchFamily="2" charset="2"/>
              <a:buNone/>
            </a:pPr>
            <a:r>
              <a:rPr lang="ru-RU" sz="2800" dirty="0" smtClean="0"/>
              <a:t>Технические трудности</a:t>
            </a:r>
            <a:endParaRPr lang="en-US" sz="2800" dirty="0" smtClean="0"/>
          </a:p>
          <a:p>
            <a:pPr lvl="1">
              <a:spcBef>
                <a:spcPct val="0"/>
              </a:spcBef>
              <a:spcAft>
                <a:spcPct val="50000"/>
              </a:spcAft>
            </a:pPr>
            <a:r>
              <a:rPr lang="ru-RU" sz="2600" dirty="0" smtClean="0"/>
              <a:t>Технические навыки</a:t>
            </a:r>
            <a:r>
              <a:rPr lang="en-US" sz="2600" dirty="0" smtClean="0"/>
              <a:t> </a:t>
            </a:r>
          </a:p>
          <a:p>
            <a:pPr lvl="1">
              <a:spcBef>
                <a:spcPct val="0"/>
              </a:spcBef>
              <a:spcAft>
                <a:spcPct val="50000"/>
              </a:spcAft>
            </a:pPr>
            <a:r>
              <a:rPr lang="ru-RU" sz="2600" dirty="0" smtClean="0"/>
              <a:t>Наличие компьютеров</a:t>
            </a:r>
            <a:r>
              <a:rPr lang="en-US" sz="2600" dirty="0" smtClean="0"/>
              <a:t> </a:t>
            </a:r>
          </a:p>
          <a:p>
            <a:pPr lvl="1">
              <a:spcBef>
                <a:spcPct val="0"/>
              </a:spcBef>
              <a:spcAft>
                <a:spcPct val="50000"/>
              </a:spcAft>
            </a:pPr>
            <a:r>
              <a:rPr lang="ru-RU" sz="2600" dirty="0" smtClean="0"/>
              <a:t>Дизайн системы данных</a:t>
            </a:r>
            <a:endParaRPr lang="en-US" sz="2600" dirty="0" smtClean="0"/>
          </a:p>
          <a:p>
            <a:pPr lvl="1">
              <a:spcBef>
                <a:spcPct val="0"/>
              </a:spcBef>
              <a:spcAft>
                <a:spcPct val="50000"/>
              </a:spcAft>
            </a:pPr>
            <a:r>
              <a:rPr lang="ru-RU" sz="2600" dirty="0" smtClean="0"/>
              <a:t>Определение показателей</a:t>
            </a:r>
            <a:endParaRPr lang="en-US" sz="2600" dirty="0" smtClean="0"/>
          </a:p>
          <a:p>
            <a:pPr lvl="1">
              <a:spcBef>
                <a:spcPct val="0"/>
              </a:spcBef>
              <a:spcAft>
                <a:spcPct val="50000"/>
              </a:spcAft>
            </a:pPr>
            <a:r>
              <a:rPr lang="ru-RU" sz="2600" dirty="0" smtClean="0"/>
              <a:t>Отсутствие протоколов обеспечения качества данных</a:t>
            </a:r>
            <a:endParaRPr lang="en-US" sz="2800" dirty="0" smtClean="0"/>
          </a:p>
        </p:txBody>
      </p:sp>
      <p:sp>
        <p:nvSpPr>
          <p:cNvPr id="2" name="Slide Number Placeholder 1"/>
          <p:cNvSpPr>
            <a:spLocks noGrp="1"/>
          </p:cNvSpPr>
          <p:nvPr>
            <p:ph type="sldNum" sz="quarter" idx="10"/>
          </p:nvPr>
        </p:nvSpPr>
        <p:spPr/>
        <p:txBody>
          <a:bodyPr/>
          <a:lstStyle/>
          <a:p>
            <a:pPr>
              <a:defRPr/>
            </a:pPr>
            <a:fld id="{E3A7B5D6-C3BB-43DD-A95A-37DF1AF8E095}" type="slidenum">
              <a:rPr lang="en-US"/>
              <a:pPr>
                <a:defRPr/>
              </a:pPr>
              <a:t>6</a:t>
            </a:fld>
            <a:endParaRPr lang="en-US"/>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899593" y="44624"/>
            <a:ext cx="7787208" cy="1373014"/>
          </a:xfrm>
        </p:spPr>
        <p:txBody>
          <a:bodyPr>
            <a:noAutofit/>
          </a:bodyPr>
          <a:lstStyle/>
          <a:p>
            <a:pPr algn="ctr"/>
            <a:r>
              <a:rPr lang="ru-RU" sz="4000" dirty="0" smtClean="0"/>
              <a:t>Данные зачастую используются недостаточно по причине</a:t>
            </a:r>
            <a:r>
              <a:rPr lang="en-US" sz="4000" dirty="0" smtClean="0"/>
              <a:t> …</a:t>
            </a:r>
          </a:p>
        </p:txBody>
      </p:sp>
      <p:sp>
        <p:nvSpPr>
          <p:cNvPr id="27650" name="Rectangle 3"/>
          <p:cNvSpPr>
            <a:spLocks noGrp="1" noChangeArrowheads="1"/>
          </p:cNvSpPr>
          <p:nvPr>
            <p:ph idx="1"/>
          </p:nvPr>
        </p:nvSpPr>
        <p:spPr>
          <a:xfrm>
            <a:off x="755576" y="1700808"/>
            <a:ext cx="7735888" cy="3678237"/>
          </a:xfrm>
        </p:spPr>
        <p:txBody>
          <a:bodyPr/>
          <a:lstStyle/>
          <a:p>
            <a:pPr marL="0" indent="0">
              <a:spcBef>
                <a:spcPct val="0"/>
              </a:spcBef>
              <a:spcAft>
                <a:spcPct val="50000"/>
              </a:spcAft>
              <a:buFont typeface="Wingdings" pitchFamily="2" charset="2"/>
              <a:buNone/>
            </a:pPr>
            <a:r>
              <a:rPr lang="ru-RU" sz="2800" dirty="0" smtClean="0"/>
              <a:t>Организационные трудности</a:t>
            </a:r>
            <a:endParaRPr lang="en-US" sz="2800" dirty="0" smtClean="0"/>
          </a:p>
          <a:p>
            <a:pPr lvl="1">
              <a:spcBef>
                <a:spcPct val="0"/>
              </a:spcBef>
              <a:spcAft>
                <a:spcPct val="50000"/>
              </a:spcAft>
            </a:pPr>
            <a:r>
              <a:rPr lang="ru-RU" sz="2800" dirty="0" smtClean="0"/>
              <a:t>Структурные</a:t>
            </a:r>
            <a:r>
              <a:rPr lang="en-US" sz="2800" dirty="0" smtClean="0"/>
              <a:t> – </a:t>
            </a:r>
            <a:r>
              <a:rPr lang="ru-RU" sz="2800" dirty="0" smtClean="0"/>
              <a:t>телекоммуникации</a:t>
            </a:r>
            <a:r>
              <a:rPr lang="en-US" sz="2800" dirty="0" smtClean="0"/>
              <a:t>, </a:t>
            </a:r>
            <a:r>
              <a:rPr lang="ru-RU" sz="2800" dirty="0" smtClean="0"/>
              <a:t>транспорт</a:t>
            </a:r>
            <a:endParaRPr lang="en-US" sz="2800" dirty="0" smtClean="0"/>
          </a:p>
          <a:p>
            <a:pPr lvl="1">
              <a:spcBef>
                <a:spcPct val="0"/>
              </a:spcBef>
              <a:spcAft>
                <a:spcPct val="50000"/>
              </a:spcAft>
            </a:pPr>
            <a:r>
              <a:rPr lang="ru-RU" sz="2800" dirty="0" smtClean="0"/>
              <a:t>Организационные</a:t>
            </a:r>
            <a:r>
              <a:rPr lang="en-US" sz="2800" dirty="0" smtClean="0"/>
              <a:t> – </a:t>
            </a:r>
            <a:r>
              <a:rPr lang="ru-RU" sz="2800" dirty="0" smtClean="0"/>
              <a:t>четкое разделение функций</a:t>
            </a:r>
            <a:r>
              <a:rPr lang="en-US" sz="2800" dirty="0" smtClean="0"/>
              <a:t>, </a:t>
            </a:r>
            <a:r>
              <a:rPr lang="ru-RU" sz="2800" dirty="0" smtClean="0"/>
              <a:t>поддержка</a:t>
            </a:r>
            <a:r>
              <a:rPr lang="en-US" sz="2800" dirty="0" smtClean="0"/>
              <a:t>, </a:t>
            </a:r>
            <a:r>
              <a:rPr lang="ru-RU" sz="2800" dirty="0" smtClean="0"/>
              <a:t>передача информации</a:t>
            </a:r>
            <a:endParaRPr lang="en-US" sz="2800" dirty="0" smtClean="0"/>
          </a:p>
          <a:p>
            <a:pPr lvl="1">
              <a:spcBef>
                <a:spcPct val="0"/>
              </a:spcBef>
              <a:spcAft>
                <a:spcPct val="50000"/>
              </a:spcAft>
            </a:pPr>
            <a:r>
              <a:rPr lang="ru-RU" sz="2800" dirty="0" smtClean="0"/>
              <a:t>Политическое влияние</a:t>
            </a:r>
            <a:endParaRPr lang="en-US" sz="2800" dirty="0" smtClean="0"/>
          </a:p>
        </p:txBody>
      </p:sp>
      <p:sp>
        <p:nvSpPr>
          <p:cNvPr id="2" name="Slide Number Placeholder 1"/>
          <p:cNvSpPr>
            <a:spLocks noGrp="1"/>
          </p:cNvSpPr>
          <p:nvPr>
            <p:ph type="sldNum" sz="quarter" idx="10"/>
          </p:nvPr>
        </p:nvSpPr>
        <p:spPr/>
        <p:txBody>
          <a:bodyPr/>
          <a:lstStyle/>
          <a:p>
            <a:pPr>
              <a:defRPr/>
            </a:pPr>
            <a:fld id="{6BD920F6-6250-487F-8FDE-52B9FA431361}" type="slidenum">
              <a:rPr lang="en-US"/>
              <a:pPr>
                <a:defRPr/>
              </a:pPr>
              <a:t>7</a:t>
            </a:fld>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788988" y="630238"/>
            <a:ext cx="7762875" cy="1143000"/>
          </a:xfrm>
        </p:spPr>
        <p:txBody>
          <a:bodyPr>
            <a:normAutofit fontScale="90000"/>
          </a:bodyPr>
          <a:lstStyle/>
          <a:p>
            <a:pPr algn="ctr"/>
            <a:r>
              <a:rPr lang="ru-RU" sz="4500" smtClean="0"/>
              <a:t>Данные зачастую используются недостаточно по причине</a:t>
            </a:r>
            <a:r>
              <a:rPr lang="en-US" sz="4500" smtClean="0"/>
              <a:t> …</a:t>
            </a:r>
          </a:p>
        </p:txBody>
      </p:sp>
      <p:sp>
        <p:nvSpPr>
          <p:cNvPr id="29698" name="Rectangle 3"/>
          <p:cNvSpPr>
            <a:spLocks noGrp="1" noChangeArrowheads="1"/>
          </p:cNvSpPr>
          <p:nvPr>
            <p:ph idx="1"/>
          </p:nvPr>
        </p:nvSpPr>
        <p:spPr>
          <a:xfrm>
            <a:off x="755576" y="2204864"/>
            <a:ext cx="7735888" cy="3535363"/>
          </a:xfrm>
        </p:spPr>
        <p:txBody>
          <a:bodyPr/>
          <a:lstStyle/>
          <a:p>
            <a:pPr marL="0" indent="0">
              <a:spcBef>
                <a:spcPct val="0"/>
              </a:spcBef>
              <a:spcAft>
                <a:spcPct val="50000"/>
              </a:spcAft>
              <a:buFont typeface="Wingdings" pitchFamily="2" charset="2"/>
              <a:buNone/>
            </a:pPr>
            <a:r>
              <a:rPr lang="ru-RU" sz="2800" dirty="0" smtClean="0"/>
              <a:t>Личностные трудности</a:t>
            </a:r>
            <a:endParaRPr lang="en-US" sz="2800" dirty="0" smtClean="0"/>
          </a:p>
          <a:p>
            <a:pPr lvl="1">
              <a:spcBef>
                <a:spcPct val="0"/>
              </a:spcBef>
              <a:spcAft>
                <a:spcPct val="50000"/>
              </a:spcAft>
            </a:pPr>
            <a:r>
              <a:rPr lang="ru-RU" sz="2800" dirty="0" smtClean="0"/>
              <a:t>Отношение лиц, ответственных за принятие решений</a:t>
            </a:r>
            <a:r>
              <a:rPr lang="en-US" sz="2800" dirty="0" smtClean="0"/>
              <a:t> </a:t>
            </a:r>
          </a:p>
          <a:p>
            <a:pPr lvl="1">
              <a:spcBef>
                <a:spcPct val="0"/>
              </a:spcBef>
              <a:spcAft>
                <a:spcPct val="50000"/>
              </a:spcAft>
            </a:pPr>
            <a:r>
              <a:rPr lang="ru-RU" sz="2800" dirty="0" smtClean="0"/>
              <a:t>Мотивация сотрудников</a:t>
            </a:r>
            <a:endParaRPr lang="en-US" sz="2800" dirty="0" smtClean="0"/>
          </a:p>
          <a:p>
            <a:pPr lvl="1">
              <a:spcBef>
                <a:spcPct val="0"/>
              </a:spcBef>
              <a:spcAft>
                <a:spcPct val="50000"/>
              </a:spcAft>
            </a:pPr>
            <a:r>
              <a:rPr lang="ru-RU" sz="2800" dirty="0" smtClean="0"/>
              <a:t>Отсутствие «культуры данных»</a:t>
            </a:r>
            <a:endParaRPr lang="en-US" sz="2800" dirty="0" smtClean="0"/>
          </a:p>
        </p:txBody>
      </p:sp>
      <p:sp>
        <p:nvSpPr>
          <p:cNvPr id="2" name="Slide Number Placeholder 1"/>
          <p:cNvSpPr>
            <a:spLocks noGrp="1"/>
          </p:cNvSpPr>
          <p:nvPr>
            <p:ph type="sldNum" sz="quarter" idx="10"/>
          </p:nvPr>
        </p:nvSpPr>
        <p:spPr/>
        <p:txBody>
          <a:bodyPr/>
          <a:lstStyle/>
          <a:p>
            <a:pPr>
              <a:defRPr/>
            </a:pPr>
            <a:fld id="{A9E4CABC-839A-45BB-8FCE-73AB5872708B}" type="slidenum">
              <a:rPr lang="en-US"/>
              <a:pPr>
                <a:defRPr/>
              </a:pPr>
              <a:t>8</a:t>
            </a:fld>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Oval 2"/>
          <p:cNvSpPr>
            <a:spLocks noChangeArrowheads="1"/>
          </p:cNvSpPr>
          <p:nvPr/>
        </p:nvSpPr>
        <p:spPr bwMode="auto">
          <a:xfrm>
            <a:off x="966221" y="1502963"/>
            <a:ext cx="7185025" cy="3676650"/>
          </a:xfrm>
          <a:prstGeom prst="ellipse">
            <a:avLst/>
          </a:prstGeom>
          <a:solidFill>
            <a:schemeClr val="accent1"/>
          </a:solidFill>
          <a:ln w="9525">
            <a:solidFill>
              <a:schemeClr val="tx1"/>
            </a:solidFill>
            <a:round/>
            <a:headEnd/>
            <a:tailEnd/>
          </a:ln>
        </p:spPr>
        <p:txBody>
          <a:bodyPr wrap="none" anchor="ctr"/>
          <a:lstStyle/>
          <a:p>
            <a:endParaRPr lang="ru-RU">
              <a:solidFill>
                <a:srgbClr val="FFFFFF"/>
              </a:solidFill>
              <a:latin typeface="Constantia" pitchFamily="18" charset="0"/>
            </a:endParaRPr>
          </a:p>
        </p:txBody>
      </p:sp>
      <p:sp>
        <p:nvSpPr>
          <p:cNvPr id="433155" name="Rectangle 3"/>
          <p:cNvSpPr>
            <a:spLocks noGrp="1" noChangeArrowheads="1"/>
          </p:cNvSpPr>
          <p:nvPr>
            <p:ph type="title"/>
          </p:nvPr>
        </p:nvSpPr>
        <p:spPr>
          <a:xfrm>
            <a:off x="819610" y="56482"/>
            <a:ext cx="8964488" cy="1655588"/>
          </a:xfrm>
        </p:spPr>
        <p:txBody>
          <a:bodyPr>
            <a:noAutofit/>
          </a:bodyPr>
          <a:lstStyle/>
          <a:p>
            <a:r>
              <a:rPr lang="ru-RU" dirty="0" smtClean="0"/>
              <a:t>Что определяет потребность </a:t>
            </a:r>
            <a:br>
              <a:rPr lang="ru-RU" dirty="0" smtClean="0"/>
            </a:br>
            <a:r>
              <a:rPr lang="ru-RU" dirty="0" smtClean="0"/>
              <a:t>в данных и их использование </a:t>
            </a:r>
            <a:endParaRPr lang="ru-RU" dirty="0"/>
          </a:p>
        </p:txBody>
      </p:sp>
      <p:sp>
        <p:nvSpPr>
          <p:cNvPr id="2" name="Slide Number Placeholder 1"/>
          <p:cNvSpPr>
            <a:spLocks noGrp="1"/>
          </p:cNvSpPr>
          <p:nvPr>
            <p:ph type="sldNum" sz="quarter" idx="10"/>
          </p:nvPr>
        </p:nvSpPr>
        <p:spPr/>
        <p:txBody>
          <a:bodyPr/>
          <a:lstStyle/>
          <a:p>
            <a:pPr>
              <a:defRPr/>
            </a:pPr>
            <a:fld id="{6981F448-E406-40FF-A5C7-11F2D1CF40BB}" type="slidenum">
              <a:rPr lang="en-US"/>
              <a:pPr>
                <a:defRPr/>
              </a:pPr>
              <a:t>9</a:t>
            </a:fld>
            <a:endParaRPr lang="en-US"/>
          </a:p>
        </p:txBody>
      </p:sp>
      <p:sp>
        <p:nvSpPr>
          <p:cNvPr id="31747" name="Rectangle 4"/>
          <p:cNvSpPr>
            <a:spLocks noChangeArrowheads="1"/>
          </p:cNvSpPr>
          <p:nvPr/>
        </p:nvSpPr>
        <p:spPr bwMode="auto">
          <a:xfrm>
            <a:off x="990600" y="3352800"/>
            <a:ext cx="7391400" cy="701675"/>
          </a:xfrm>
          <a:prstGeom prst="rect">
            <a:avLst/>
          </a:prstGeom>
          <a:noFill/>
          <a:ln w="9525">
            <a:noFill/>
            <a:miter lim="800000"/>
            <a:headEnd/>
            <a:tailEnd/>
          </a:ln>
        </p:spPr>
        <p:txBody>
          <a:bodyPr lIns="91436" tIns="45718" rIns="91436" bIns="45718">
            <a:spAutoFit/>
          </a:bodyPr>
          <a:lstStyle/>
          <a:p>
            <a:pPr eaLnBrk="0" hangingPunct="0"/>
            <a:endParaRPr lang="ru-RU" sz="4000" b="1">
              <a:solidFill>
                <a:srgbClr val="FFFF99"/>
              </a:solidFill>
              <a:latin typeface="Times New Roman" pitchFamily="18" charset="0"/>
            </a:endParaRPr>
          </a:p>
        </p:txBody>
      </p:sp>
      <p:grpSp>
        <p:nvGrpSpPr>
          <p:cNvPr id="31748" name="Group 5"/>
          <p:cNvGrpSpPr>
            <a:grpSpLocks/>
          </p:cNvGrpSpPr>
          <p:nvPr/>
        </p:nvGrpSpPr>
        <p:grpSpPr bwMode="auto">
          <a:xfrm>
            <a:off x="1828800" y="2130425"/>
            <a:ext cx="5207000" cy="2701925"/>
            <a:chOff x="476" y="1440"/>
            <a:chExt cx="4036" cy="2160"/>
          </a:xfrm>
        </p:grpSpPr>
        <p:sp>
          <p:nvSpPr>
            <p:cNvPr id="19466" name="Oval 6"/>
            <p:cNvSpPr>
              <a:spLocks noChangeArrowheads="1"/>
            </p:cNvSpPr>
            <p:nvPr/>
          </p:nvSpPr>
          <p:spPr bwMode="auto">
            <a:xfrm>
              <a:off x="1969" y="2641"/>
              <a:ext cx="1249" cy="959"/>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dirty="0">
                <a:solidFill>
                  <a:srgbClr val="DADADA">
                    <a:lumMod val="25000"/>
                  </a:srgbClr>
                </a:solidFill>
                <a:latin typeface="Arial" pitchFamily="34" charset="0"/>
                <a:cs typeface="Arial" pitchFamily="34" charset="0"/>
              </a:endParaRPr>
            </a:p>
          </p:txBody>
        </p:sp>
        <p:sp>
          <p:nvSpPr>
            <p:cNvPr id="19467" name="Oval 7"/>
            <p:cNvSpPr>
              <a:spLocks noChangeArrowheads="1"/>
            </p:cNvSpPr>
            <p:nvPr/>
          </p:nvSpPr>
          <p:spPr bwMode="auto">
            <a:xfrm>
              <a:off x="3168" y="1440"/>
              <a:ext cx="1344" cy="1079"/>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dirty="0">
                <a:solidFill>
                  <a:srgbClr val="DADADA">
                    <a:lumMod val="25000"/>
                  </a:srgbClr>
                </a:solidFill>
                <a:latin typeface="Arial" pitchFamily="34" charset="0"/>
                <a:cs typeface="Arial" pitchFamily="34" charset="0"/>
              </a:endParaRPr>
            </a:p>
          </p:txBody>
        </p:sp>
        <p:sp>
          <p:nvSpPr>
            <p:cNvPr id="19468" name="Oval 8"/>
            <p:cNvSpPr>
              <a:spLocks noChangeArrowheads="1"/>
            </p:cNvSpPr>
            <p:nvPr/>
          </p:nvSpPr>
          <p:spPr bwMode="auto">
            <a:xfrm>
              <a:off x="535" y="1488"/>
              <a:ext cx="1434" cy="1173"/>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a:solidFill>
                  <a:srgbClr val="FFFFFF"/>
                </a:solidFill>
                <a:latin typeface="Arial" pitchFamily="34" charset="0"/>
                <a:cs typeface="Arial" pitchFamily="34" charset="0"/>
              </a:endParaRPr>
            </a:p>
          </p:txBody>
        </p:sp>
        <p:sp>
          <p:nvSpPr>
            <p:cNvPr id="31757" name="Rectangle 9"/>
            <p:cNvSpPr>
              <a:spLocks noChangeArrowheads="1"/>
            </p:cNvSpPr>
            <p:nvPr/>
          </p:nvSpPr>
          <p:spPr bwMode="auto">
            <a:xfrm>
              <a:off x="2809" y="1939"/>
              <a:ext cx="143" cy="561"/>
            </a:xfrm>
            <a:prstGeom prst="rect">
              <a:avLst/>
            </a:prstGeom>
            <a:noFill/>
            <a:ln w="9525">
              <a:noFill/>
              <a:miter lim="800000"/>
              <a:headEnd/>
              <a:tailEnd/>
            </a:ln>
          </p:spPr>
          <p:txBody>
            <a:bodyPr wrap="none" lIns="91436" tIns="45718" rIns="91436" bIns="45718">
              <a:spAutoFit/>
            </a:bodyPr>
            <a:lstStyle/>
            <a:p>
              <a:pPr eaLnBrk="0" hangingPunct="0"/>
              <a:endParaRPr lang="ru-RU" sz="4000" b="1">
                <a:solidFill>
                  <a:srgbClr val="FFFF99"/>
                </a:solidFill>
                <a:latin typeface="Times New Roman" pitchFamily="18" charset="0"/>
              </a:endParaRPr>
            </a:p>
          </p:txBody>
        </p:sp>
        <p:sp>
          <p:nvSpPr>
            <p:cNvPr id="31758" name="Text Box 10"/>
            <p:cNvSpPr txBox="1">
              <a:spLocks noChangeArrowheads="1"/>
            </p:cNvSpPr>
            <p:nvPr/>
          </p:nvSpPr>
          <p:spPr bwMode="auto">
            <a:xfrm>
              <a:off x="476" y="1944"/>
              <a:ext cx="1595" cy="464"/>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a:solidFill>
                    <a:srgbClr val="363636"/>
                  </a:solidFill>
                </a:rPr>
                <a:t>ОРГАНИЗАЦИ-ОННЫЕ</a:t>
              </a:r>
              <a:endParaRPr lang="en-US" sz="1600" b="1">
                <a:solidFill>
                  <a:srgbClr val="363636"/>
                </a:solidFill>
              </a:endParaRPr>
            </a:p>
          </p:txBody>
        </p:sp>
        <p:sp>
          <p:nvSpPr>
            <p:cNvPr id="31759" name="Text Box 11"/>
            <p:cNvSpPr txBox="1">
              <a:spLocks noChangeArrowheads="1"/>
            </p:cNvSpPr>
            <p:nvPr/>
          </p:nvSpPr>
          <p:spPr bwMode="auto">
            <a:xfrm>
              <a:off x="3119" y="1816"/>
              <a:ext cx="1393" cy="269"/>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a:solidFill>
                    <a:srgbClr val="363636"/>
                  </a:solidFill>
                </a:rPr>
                <a:t>ТЕХНИЧЕСКИЕ</a:t>
              </a:r>
              <a:endParaRPr lang="en-US" sz="1600" b="1">
                <a:solidFill>
                  <a:srgbClr val="363636"/>
                </a:solidFill>
              </a:endParaRPr>
            </a:p>
          </p:txBody>
        </p:sp>
        <p:sp>
          <p:nvSpPr>
            <p:cNvPr id="31760" name="Text Box 12"/>
            <p:cNvSpPr txBox="1">
              <a:spLocks noChangeArrowheads="1"/>
            </p:cNvSpPr>
            <p:nvPr/>
          </p:nvSpPr>
          <p:spPr bwMode="auto">
            <a:xfrm>
              <a:off x="1880" y="2930"/>
              <a:ext cx="1486" cy="464"/>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a:solidFill>
                    <a:srgbClr val="363636"/>
                  </a:solidFill>
                </a:rPr>
                <a:t>ПОВЕДЕНЧЕ-СКИЕ</a:t>
              </a:r>
              <a:endParaRPr lang="en-US" sz="1600" b="1">
                <a:solidFill>
                  <a:srgbClr val="363636"/>
                </a:solidFill>
              </a:endParaRPr>
            </a:p>
          </p:txBody>
        </p:sp>
        <p:sp>
          <p:nvSpPr>
            <p:cNvPr id="31761" name="Line 13"/>
            <p:cNvSpPr>
              <a:spLocks noChangeShapeType="1"/>
            </p:cNvSpPr>
            <p:nvPr/>
          </p:nvSpPr>
          <p:spPr bwMode="auto">
            <a:xfrm>
              <a:off x="1968" y="1968"/>
              <a:ext cx="624" cy="672"/>
            </a:xfrm>
            <a:prstGeom prst="line">
              <a:avLst/>
            </a:prstGeom>
            <a:noFill/>
            <a:ln w="9525">
              <a:solidFill>
                <a:schemeClr val="tx1"/>
              </a:solidFill>
              <a:round/>
              <a:headEnd/>
              <a:tailEnd/>
            </a:ln>
          </p:spPr>
          <p:txBody>
            <a:bodyPr wrap="none"/>
            <a:lstStyle/>
            <a:p>
              <a:endParaRPr lang="en-US"/>
            </a:p>
          </p:txBody>
        </p:sp>
        <p:sp>
          <p:nvSpPr>
            <p:cNvPr id="31762" name="Line 14"/>
            <p:cNvSpPr>
              <a:spLocks noChangeShapeType="1"/>
            </p:cNvSpPr>
            <p:nvPr/>
          </p:nvSpPr>
          <p:spPr bwMode="auto">
            <a:xfrm flipV="1">
              <a:off x="2592" y="2016"/>
              <a:ext cx="576" cy="624"/>
            </a:xfrm>
            <a:prstGeom prst="line">
              <a:avLst/>
            </a:prstGeom>
            <a:noFill/>
            <a:ln w="9525">
              <a:solidFill>
                <a:schemeClr val="tx1"/>
              </a:solidFill>
              <a:round/>
              <a:headEnd/>
              <a:tailEnd/>
            </a:ln>
          </p:spPr>
          <p:txBody>
            <a:bodyPr wrap="none"/>
            <a:lstStyle/>
            <a:p>
              <a:endParaRPr lang="en-US"/>
            </a:p>
          </p:txBody>
        </p:sp>
        <p:sp>
          <p:nvSpPr>
            <p:cNvPr id="31763" name="Line 15"/>
            <p:cNvSpPr>
              <a:spLocks noChangeShapeType="1"/>
            </p:cNvSpPr>
            <p:nvPr/>
          </p:nvSpPr>
          <p:spPr bwMode="auto">
            <a:xfrm>
              <a:off x="1968" y="1968"/>
              <a:ext cx="1200" cy="0"/>
            </a:xfrm>
            <a:prstGeom prst="line">
              <a:avLst/>
            </a:prstGeom>
            <a:noFill/>
            <a:ln w="9525">
              <a:solidFill>
                <a:schemeClr val="tx1"/>
              </a:solidFill>
              <a:round/>
              <a:headEnd/>
              <a:tailEnd/>
            </a:ln>
          </p:spPr>
          <p:txBody>
            <a:bodyPr wrap="none"/>
            <a:lstStyle/>
            <a:p>
              <a:endParaRPr lang="en-US"/>
            </a:p>
          </p:txBody>
        </p:sp>
      </p:grpSp>
      <p:sp>
        <p:nvSpPr>
          <p:cNvPr id="19462" name="Text Box 16"/>
          <p:cNvSpPr txBox="1">
            <a:spLocks noChangeArrowheads="1"/>
          </p:cNvSpPr>
          <p:nvPr/>
        </p:nvSpPr>
        <p:spPr bwMode="auto">
          <a:xfrm>
            <a:off x="1658938" y="3767138"/>
            <a:ext cx="1976437" cy="457200"/>
          </a:xfrm>
          <a:prstGeom prst="rect">
            <a:avLst/>
          </a:prstGeom>
          <a:noFill/>
          <a:ln w="9525">
            <a:noFill/>
            <a:miter lim="800000"/>
            <a:headEnd/>
            <a:tailEnd/>
          </a:ln>
        </p:spPr>
        <p:txBody>
          <a:bodyPr lIns="91436" tIns="45718" rIns="91436" bIns="45718">
            <a:spAutoFit/>
          </a:bodyPr>
          <a:lstStyle/>
          <a:p>
            <a:pPr>
              <a:spcBef>
                <a:spcPct val="50000"/>
              </a:spcBef>
            </a:pPr>
            <a:r>
              <a:rPr lang="ru-RU" sz="2400">
                <a:solidFill>
                  <a:srgbClr val="FFFF33"/>
                </a:solidFill>
                <a:latin typeface="Calibri" pitchFamily="34" charset="0"/>
                <a:cs typeface="Arial" charset="0"/>
              </a:rPr>
              <a:t>ПОЛИТИКА</a:t>
            </a:r>
            <a:endParaRPr lang="en-US" sz="2400">
              <a:solidFill>
                <a:srgbClr val="FFFF33"/>
              </a:solidFill>
              <a:latin typeface="Calibri" pitchFamily="34" charset="0"/>
              <a:cs typeface="Arial" charset="0"/>
            </a:endParaRPr>
          </a:p>
        </p:txBody>
      </p:sp>
      <p:sp>
        <p:nvSpPr>
          <p:cNvPr id="19463" name="Text Box 17"/>
          <p:cNvSpPr txBox="1">
            <a:spLocks noChangeArrowheads="1"/>
          </p:cNvSpPr>
          <p:nvPr/>
        </p:nvSpPr>
        <p:spPr bwMode="auto">
          <a:xfrm>
            <a:off x="3730625" y="1789113"/>
            <a:ext cx="1752600" cy="457200"/>
          </a:xfrm>
          <a:prstGeom prst="rect">
            <a:avLst/>
          </a:prstGeom>
          <a:noFill/>
          <a:ln w="9525">
            <a:noFill/>
            <a:miter lim="800000"/>
            <a:headEnd/>
            <a:tailEnd/>
          </a:ln>
        </p:spPr>
        <p:txBody>
          <a:bodyPr lIns="91436" tIns="45718" rIns="91436" bIns="45718">
            <a:spAutoFit/>
          </a:bodyPr>
          <a:lstStyle/>
          <a:p>
            <a:pPr>
              <a:spcBef>
                <a:spcPct val="50000"/>
              </a:spcBef>
            </a:pPr>
            <a:r>
              <a:rPr lang="ru-RU" sz="2400" dirty="0">
                <a:solidFill>
                  <a:srgbClr val="FFFF33"/>
                </a:solidFill>
                <a:latin typeface="Calibri" pitchFamily="34" charset="0"/>
                <a:cs typeface="Arial" charset="0"/>
              </a:rPr>
              <a:t>КУЛЬТУРА</a:t>
            </a:r>
            <a:endParaRPr lang="en-US" sz="2400" dirty="0">
              <a:solidFill>
                <a:srgbClr val="FFFF33"/>
              </a:solidFill>
              <a:latin typeface="Calibri" pitchFamily="34" charset="0"/>
              <a:cs typeface="Arial" charset="0"/>
            </a:endParaRPr>
          </a:p>
        </p:txBody>
      </p:sp>
      <p:sp>
        <p:nvSpPr>
          <p:cNvPr id="19464" name="Text Box 18"/>
          <p:cNvSpPr txBox="1">
            <a:spLocks noChangeArrowheads="1"/>
          </p:cNvSpPr>
          <p:nvPr/>
        </p:nvSpPr>
        <p:spPr bwMode="auto">
          <a:xfrm>
            <a:off x="5651500" y="3727450"/>
            <a:ext cx="2160588" cy="457200"/>
          </a:xfrm>
          <a:prstGeom prst="rect">
            <a:avLst/>
          </a:prstGeom>
          <a:noFill/>
          <a:ln w="9525">
            <a:noFill/>
            <a:miter lim="800000"/>
            <a:headEnd/>
            <a:tailEnd/>
          </a:ln>
        </p:spPr>
        <p:txBody>
          <a:bodyPr lIns="91436" tIns="45718" rIns="91436" bIns="45718">
            <a:spAutoFit/>
          </a:bodyPr>
          <a:lstStyle/>
          <a:p>
            <a:pPr>
              <a:spcBef>
                <a:spcPct val="50000"/>
              </a:spcBef>
            </a:pPr>
            <a:r>
              <a:rPr lang="ru-RU" sz="2400">
                <a:solidFill>
                  <a:srgbClr val="FFFF33"/>
                </a:solidFill>
                <a:latin typeface="Calibri" pitchFamily="34" charset="0"/>
                <a:cs typeface="Arial" charset="0"/>
              </a:rPr>
              <a:t>ОБЩЕСТВО</a:t>
            </a:r>
            <a:endParaRPr lang="en-US" sz="2400">
              <a:solidFill>
                <a:srgbClr val="FFFF33"/>
              </a:solidFill>
              <a:latin typeface="Calibri" pitchFamily="34" charset="0"/>
              <a:cs typeface="Arial" charset="0"/>
            </a:endParaRPr>
          </a:p>
        </p:txBody>
      </p:sp>
      <p:sp>
        <p:nvSpPr>
          <p:cNvPr id="31752" name="Text Box 4"/>
          <p:cNvSpPr txBox="1">
            <a:spLocks noChangeArrowheads="1"/>
          </p:cNvSpPr>
          <p:nvPr/>
        </p:nvSpPr>
        <p:spPr bwMode="auto">
          <a:xfrm>
            <a:off x="179523" y="5181201"/>
            <a:ext cx="8818562" cy="517525"/>
          </a:xfrm>
          <a:prstGeom prst="rect">
            <a:avLst/>
          </a:prstGeom>
          <a:noFill/>
          <a:ln w="9525">
            <a:noFill/>
            <a:miter lim="800000"/>
            <a:headEnd/>
            <a:tailEnd/>
          </a:ln>
        </p:spPr>
        <p:txBody>
          <a:bodyPr wrap="none">
            <a:spAutoFit/>
          </a:bodyPr>
          <a:lstStyle/>
          <a:p>
            <a:r>
              <a:rPr lang="en-US" sz="1400" dirty="0">
                <a:cs typeface="Arial" charset="0"/>
              </a:rPr>
              <a:t>* Based on PRISM analytical framework (</a:t>
            </a:r>
            <a:r>
              <a:rPr lang="en-US" sz="1400" dirty="0" err="1">
                <a:cs typeface="Arial" charset="0"/>
              </a:rPr>
              <a:t>LaFond</a:t>
            </a:r>
            <a:r>
              <a:rPr lang="en-US" sz="1400" dirty="0">
                <a:cs typeface="Arial" charset="0"/>
              </a:rPr>
              <a:t>, Fields et al. 2005 The PRISM: An Analytical Framework for </a:t>
            </a:r>
          </a:p>
          <a:p>
            <a:r>
              <a:rPr lang="en-US" sz="1400" dirty="0">
                <a:cs typeface="Arial" charset="0"/>
              </a:rPr>
              <a:t>  Understanding Performance of Health Information Systems in Developing Countries. MEASURE Evaluation).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6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9463">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1" nodeType="clickEffect">
                                  <p:stCondLst>
                                    <p:cond delay="0"/>
                                  </p:stCondLst>
                                  <p:childTnLst>
                                    <p:set>
                                      <p:cBhvr>
                                        <p:cTn id="22" dur="1" fill="hold">
                                          <p:stCondLst>
                                            <p:cond delay="0"/>
                                          </p:stCondLst>
                                        </p:cTn>
                                        <p:tgtEl>
                                          <p:spTgt spid="19462"/>
                                        </p:tgtEl>
                                        <p:attrNameLst>
                                          <p:attrName>style.visibility</p:attrName>
                                        </p:attrNameLst>
                                      </p:cBhvr>
                                      <p:to>
                                        <p:strVal val="visible"/>
                                      </p:to>
                                    </p:set>
                                    <p:animEffect transition="in" filter="fade">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2" grpId="1"/>
      <p:bldP spid="19463" grpId="0"/>
      <p:bldP spid="194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idx="1"/>
          </p:nvPr>
        </p:nvSpPr>
        <p:spPr>
          <a:xfrm>
            <a:off x="625475" y="1679575"/>
            <a:ext cx="8202613" cy="3486150"/>
          </a:xfrm>
        </p:spPr>
        <p:txBody>
          <a:bodyPr/>
          <a:lstStyle/>
          <a:p>
            <a:pPr algn="ctr">
              <a:buFont typeface="Wingdings" pitchFamily="2" charset="2"/>
              <a:buNone/>
            </a:pPr>
            <a:endParaRPr lang="en-US" sz="3000" dirty="0" smtClean="0"/>
          </a:p>
          <a:p>
            <a:pPr algn="ctr">
              <a:buFont typeface="Wingdings" pitchFamily="2" charset="2"/>
              <a:buNone/>
            </a:pPr>
            <a:r>
              <a:rPr lang="ru-RU" sz="3400" dirty="0" smtClean="0"/>
              <a:t>С какими препятствиями на пути к получению или использованию данных и информации встречались вы или ваши коллеги</a:t>
            </a:r>
            <a:r>
              <a:rPr lang="en-US" sz="3400" dirty="0" smtClean="0"/>
              <a:t>?</a:t>
            </a:r>
          </a:p>
          <a:p>
            <a:pPr>
              <a:lnSpc>
                <a:spcPct val="130000"/>
              </a:lnSpc>
              <a:spcBef>
                <a:spcPct val="0"/>
              </a:spcBef>
              <a:buFont typeface="Wingdings" pitchFamily="2" charset="2"/>
              <a:buNone/>
            </a:pPr>
            <a:endParaRPr lang="en-US" sz="3200" dirty="0" smtClean="0"/>
          </a:p>
        </p:txBody>
      </p:sp>
      <p:sp>
        <p:nvSpPr>
          <p:cNvPr id="2" name="Slide Number Placeholder 1"/>
          <p:cNvSpPr>
            <a:spLocks noGrp="1"/>
          </p:cNvSpPr>
          <p:nvPr>
            <p:ph type="sldNum" sz="quarter" idx="10"/>
          </p:nvPr>
        </p:nvSpPr>
        <p:spPr/>
        <p:txBody>
          <a:bodyPr/>
          <a:lstStyle/>
          <a:p>
            <a:pPr>
              <a:defRPr/>
            </a:pPr>
            <a:fld id="{515876BD-D13F-4E08-BEFD-99ECBE14C283}" type="slidenum">
              <a:rPr lang="en-US"/>
              <a:pPr>
                <a:defRPr/>
              </a:pPr>
              <a:t>10</a:t>
            </a:fld>
            <a:endParaRPr lang="en-US"/>
          </a:p>
        </p:txBody>
      </p:sp>
      <p:sp>
        <p:nvSpPr>
          <p:cNvPr id="18435" name="Rectangle 3"/>
          <p:cNvSpPr>
            <a:spLocks noChangeArrowheads="1"/>
          </p:cNvSpPr>
          <p:nvPr/>
        </p:nvSpPr>
        <p:spPr bwMode="auto">
          <a:xfrm>
            <a:off x="514350" y="363538"/>
            <a:ext cx="8320088" cy="1152525"/>
          </a:xfrm>
          <a:prstGeom prst="rect">
            <a:avLst/>
          </a:prstGeom>
          <a:noFill/>
          <a:ln w="9525">
            <a:noFill/>
            <a:miter lim="800000"/>
            <a:headEnd/>
            <a:tailEnd/>
          </a:ln>
        </p:spPr>
        <p:txBody>
          <a:bodyPr anchor="ctr"/>
          <a:lstStyle/>
          <a:p>
            <a:pPr algn="ctr"/>
            <a:r>
              <a:rPr lang="ru-RU" sz="4800">
                <a:solidFill>
                  <a:schemeClr val="tx2"/>
                </a:solidFill>
                <a:latin typeface="Calibri" pitchFamily="34" charset="0"/>
              </a:rPr>
              <a:t>Групповая работа</a:t>
            </a:r>
            <a:endParaRPr lang="en-US" sz="480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971600" y="188640"/>
            <a:ext cx="7787208" cy="1301006"/>
          </a:xfrm>
        </p:spPr>
        <p:txBody>
          <a:bodyPr>
            <a:normAutofit/>
          </a:bodyPr>
          <a:lstStyle/>
          <a:p>
            <a:pPr algn="ctr"/>
            <a:r>
              <a:rPr lang="ru-RU" dirty="0" smtClean="0"/>
              <a:t>Метод оценки препятствий на пути к использованию данных</a:t>
            </a:r>
            <a:endParaRPr lang="en-US" dirty="0" smtClean="0"/>
          </a:p>
        </p:txBody>
      </p:sp>
      <p:sp>
        <p:nvSpPr>
          <p:cNvPr id="35842" name="Rectangle 3"/>
          <p:cNvSpPr>
            <a:spLocks noGrp="1" noChangeArrowheads="1"/>
          </p:cNvSpPr>
          <p:nvPr>
            <p:ph idx="1"/>
          </p:nvPr>
        </p:nvSpPr>
        <p:spPr>
          <a:xfrm>
            <a:off x="467544" y="1412776"/>
            <a:ext cx="8362950" cy="4967288"/>
          </a:xfrm>
        </p:spPr>
        <p:txBody>
          <a:bodyPr/>
          <a:lstStyle/>
          <a:p>
            <a:r>
              <a:rPr lang="ru-RU" dirty="0" smtClean="0"/>
              <a:t>Цель</a:t>
            </a:r>
            <a:endParaRPr lang="en-US" dirty="0" smtClean="0"/>
          </a:p>
          <a:p>
            <a:pPr lvl="1"/>
            <a:r>
              <a:rPr lang="ru-RU" sz="2200" dirty="0" smtClean="0"/>
              <a:t>Лучше понимать, какова потребность в данных и каковы препятствия на пути к их использованию</a:t>
            </a:r>
            <a:endParaRPr lang="en-US" sz="2200" dirty="0" smtClean="0"/>
          </a:p>
          <a:p>
            <a:r>
              <a:rPr lang="ru-RU" dirty="0" smtClean="0"/>
              <a:t>Описание</a:t>
            </a:r>
            <a:endParaRPr lang="en-US" dirty="0" smtClean="0"/>
          </a:p>
          <a:p>
            <a:pPr lvl="1"/>
            <a:r>
              <a:rPr lang="ru-RU" sz="2200" dirty="0" smtClean="0"/>
              <a:t>Пособие по опросу ключевых информантов, призванное  выявить препятствия и трудности</a:t>
            </a:r>
            <a:endParaRPr lang="en-US" sz="2200" dirty="0" smtClean="0"/>
          </a:p>
          <a:p>
            <a:pPr lvl="1"/>
            <a:r>
              <a:rPr lang="ru-RU" sz="2200" dirty="0" smtClean="0"/>
              <a:t>Определяет эффективные практики в сфере использования данных</a:t>
            </a:r>
            <a:endParaRPr lang="en-US" sz="2200" dirty="0" smtClean="0"/>
          </a:p>
          <a:p>
            <a:pPr lvl="1"/>
            <a:r>
              <a:rPr lang="ru-RU" sz="2200" dirty="0" smtClean="0"/>
              <a:t>Два варианта: оценка на уровне ЛПУ и оценка на уровне страны или региона</a:t>
            </a:r>
            <a:endParaRPr lang="en-US" sz="2200" dirty="0" smtClean="0"/>
          </a:p>
        </p:txBody>
      </p:sp>
      <p:sp>
        <p:nvSpPr>
          <p:cNvPr id="2" name="Slide Number Placeholder 1"/>
          <p:cNvSpPr>
            <a:spLocks noGrp="1"/>
          </p:cNvSpPr>
          <p:nvPr>
            <p:ph type="sldNum" sz="quarter" idx="10"/>
          </p:nvPr>
        </p:nvSpPr>
        <p:spPr/>
        <p:txBody>
          <a:bodyPr/>
          <a:lstStyle/>
          <a:p>
            <a:pPr>
              <a:defRPr/>
            </a:pPr>
            <a:fld id="{0560EDCB-A048-4E97-A343-936ECEF404AC}" type="slidenum">
              <a:rPr lang="en-US"/>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5"/>
          <p:cNvSpPr>
            <a:spLocks noChangeArrowheads="1"/>
          </p:cNvSpPr>
          <p:nvPr/>
        </p:nvSpPr>
        <p:spPr bwMode="auto">
          <a:xfrm>
            <a:off x="0" y="-9070975"/>
            <a:ext cx="4629150" cy="0"/>
          </a:xfrm>
          <a:prstGeom prst="rect">
            <a:avLst/>
          </a:prstGeom>
          <a:solidFill>
            <a:srgbClr val="000080"/>
          </a:solidFill>
          <a:ln w="9525">
            <a:noFill/>
            <a:miter lim="800000"/>
            <a:headEnd/>
            <a:tailEnd/>
          </a:ln>
        </p:spPr>
        <p:txBody>
          <a:bodyPr wrap="none" anchor="ctr">
            <a:spAutoFit/>
          </a:bodyPr>
          <a:lstStyle/>
          <a:p>
            <a:endParaRPr lang="ru-RU">
              <a:latin typeface="Constantia" pitchFamily="18" charset="0"/>
            </a:endParaRPr>
          </a:p>
        </p:txBody>
      </p:sp>
      <p:sp>
        <p:nvSpPr>
          <p:cNvPr id="37897" name="Rectangle 10"/>
          <p:cNvSpPr>
            <a:spLocks noChangeArrowheads="1"/>
          </p:cNvSpPr>
          <p:nvPr/>
        </p:nvSpPr>
        <p:spPr bwMode="auto">
          <a:xfrm>
            <a:off x="0" y="13914438"/>
            <a:ext cx="9144000" cy="0"/>
          </a:xfrm>
          <a:prstGeom prst="rect">
            <a:avLst/>
          </a:prstGeom>
          <a:noFill/>
          <a:ln w="9525">
            <a:noFill/>
            <a:miter lim="800000"/>
            <a:headEnd/>
            <a:tailEnd/>
          </a:ln>
        </p:spPr>
        <p:txBody>
          <a:bodyPr wrap="none" anchor="ctr">
            <a:spAutoFit/>
          </a:bodyPr>
          <a:lstStyle/>
          <a:p>
            <a:endParaRPr lang="ru-RU">
              <a:latin typeface="Constantia" pitchFamily="18" charset="0"/>
            </a:endParaRPr>
          </a:p>
        </p:txBody>
      </p:sp>
      <p:sp>
        <p:nvSpPr>
          <p:cNvPr id="37898" name="Title 12"/>
          <p:cNvSpPr>
            <a:spLocks noGrp="1"/>
          </p:cNvSpPr>
          <p:nvPr>
            <p:ph type="title"/>
          </p:nvPr>
        </p:nvSpPr>
        <p:spPr>
          <a:xfrm>
            <a:off x="467544" y="260648"/>
            <a:ext cx="8341494" cy="976015"/>
          </a:xfrm>
        </p:spPr>
        <p:txBody>
          <a:bodyPr/>
          <a:lstStyle/>
          <a:p>
            <a:pPr algn="ctr"/>
            <a:r>
              <a:rPr lang="ru-RU" sz="2800" dirty="0" smtClean="0"/>
              <a:t>Метод оценки трудностей на пути к использованию данных</a:t>
            </a:r>
            <a:endParaRPr lang="en-US" sz="2800" dirty="0" smtClean="0"/>
          </a:p>
        </p:txBody>
      </p:sp>
      <p:graphicFrame>
        <p:nvGraphicFramePr>
          <p:cNvPr id="37945" name="Group 57"/>
          <p:cNvGraphicFramePr>
            <a:graphicFrameLocks noGrp="1"/>
          </p:cNvGraphicFramePr>
          <p:nvPr>
            <p:ph idx="1"/>
            <p:extLst>
              <p:ext uri="{D42A27DB-BD31-4B8C-83A1-F6EECF244321}">
                <p14:modId xmlns:p14="http://schemas.microsoft.com/office/powerpoint/2010/main" val="2959282127"/>
              </p:ext>
            </p:extLst>
          </p:nvPr>
        </p:nvGraphicFramePr>
        <p:xfrm>
          <a:off x="251520" y="1196753"/>
          <a:ext cx="8594030" cy="4509919"/>
        </p:xfrm>
        <a:graphic>
          <a:graphicData uri="http://schemas.openxmlformats.org/drawingml/2006/table">
            <a:tbl>
              <a:tblPr/>
              <a:tblGrid>
                <a:gridCol w="930265"/>
                <a:gridCol w="7663765"/>
              </a:tblGrid>
              <a:tr h="383379">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rgbClr val="FFFFFF"/>
                          </a:solidFill>
                          <a:effectLst/>
                          <a:latin typeface="Arial Black" pitchFamily="34" charset="0"/>
                          <a:cs typeface="Times New Roman" pitchFamily="18" charset="0"/>
                        </a:rPr>
                        <a:t>Технические трудности</a:t>
                      </a:r>
                      <a:endParaRPr kumimoji="0" lang="en-US" sz="1600" b="0" i="0" u="none" strike="noStrike" cap="none" normalizeH="0" baseline="0" dirty="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80"/>
                    </a:solidFill>
                  </a:tcPr>
                </a:tc>
                <a:tc hMerge="1">
                  <a:txBody>
                    <a:bodyPr/>
                    <a:lstStyle/>
                    <a:p>
                      <a:endParaRPr lang="en-US"/>
                    </a:p>
                  </a:txBody>
                  <a:tcPr/>
                </a:tc>
              </a:tr>
              <a:tr h="541923">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rgbClr val="800080"/>
                          </a:solidFill>
                          <a:effectLst/>
                          <a:latin typeface="Arial" charset="0"/>
                          <a:cs typeface="Times New Roman" pitchFamily="18" charset="0"/>
                        </a:rPr>
                        <a:t>Технические трудности относятся к способности или возможности обеспечивать данные и анализы высокого качества</a:t>
                      </a:r>
                      <a:r>
                        <a:rPr kumimoji="0" lang="en-US" sz="1600" b="0" i="0" u="none" strike="noStrike" cap="none" normalizeH="0" baseline="0" smtClean="0">
                          <a:ln>
                            <a:noFill/>
                          </a:ln>
                          <a:solidFill>
                            <a:srgbClr val="800080"/>
                          </a:solidFill>
                          <a:effectLst/>
                          <a:latin typeface="Arial" charset="0"/>
                          <a:cs typeface="Times New Roman" pitchFamily="18" charset="0"/>
                        </a:rPr>
                        <a:t>. </a:t>
                      </a:r>
                      <a:endParaRPr kumimoji="0" lang="en-US" sz="16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hMerge="1">
                  <a:txBody>
                    <a:bodyPr/>
                    <a:lstStyle/>
                    <a:p>
                      <a:endParaRPr lang="en-US"/>
                    </a:p>
                  </a:txBody>
                  <a:tcPr/>
                </a:tc>
              </a:tr>
              <a:tr h="57381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80"/>
                          </a:solidFill>
                          <a:effectLst/>
                          <a:latin typeface="Arial" charset="0"/>
                          <a:cs typeface="Times New Roman" pitchFamily="18" charset="0"/>
                        </a:rPr>
                        <a:t>RA8</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80"/>
                          </a:solidFill>
                          <a:effectLst/>
                          <a:latin typeface="Arial" charset="0"/>
                          <a:cs typeface="Times New Roman" pitchFamily="18" charset="0"/>
                        </a:rPr>
                        <a:t>Бывало ли так, что в ходе разработки стратегического курса или принятие важного для программы решения вы не были уверены в качестве используемой информации</a:t>
                      </a:r>
                      <a:r>
                        <a:rPr kumimoji="0" lang="en-US" sz="1400" b="0" i="0" u="none" strike="noStrike" cap="none" normalizeH="0" baseline="0" smtClean="0">
                          <a:ln>
                            <a:noFill/>
                          </a:ln>
                          <a:solidFill>
                            <a:srgbClr val="000080"/>
                          </a:solidFill>
                          <a:effectLst/>
                          <a:latin typeface="Arial" charset="0"/>
                          <a:cs typeface="Times New Roman" pitchFamily="18" charset="0"/>
                        </a:rPr>
                        <a:t>?</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r>
              <a:tr h="68453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80"/>
                          </a:solidFill>
                          <a:effectLst/>
                          <a:latin typeface="Arial" charset="0"/>
                          <a:cs typeface="Times New Roman" pitchFamily="18" charset="0"/>
                        </a:rPr>
                        <a:t>RA9</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80"/>
                          </a:solidFill>
                          <a:effectLst/>
                          <a:latin typeface="Arial" charset="0"/>
                          <a:cs typeface="Times New Roman" pitchFamily="18" charset="0"/>
                        </a:rPr>
                        <a:t>Есть ли разные (множественные) источники информации или статистика по тем вопросам, которые вас интересуют, и сталкивались ли вы с проблемой, когда при расчете одного и того же показателя вы получаете разные значения</a:t>
                      </a:r>
                      <a:r>
                        <a:rPr kumimoji="0" lang="en-US" sz="1400" b="0" i="0" u="none" strike="noStrike" cap="none" normalizeH="0" baseline="0" smtClean="0">
                          <a:ln>
                            <a:noFill/>
                          </a:ln>
                          <a:solidFill>
                            <a:srgbClr val="000080"/>
                          </a:solidFill>
                          <a:effectLst/>
                          <a:latin typeface="Arial" charset="0"/>
                          <a:cs typeface="Times New Roman" pitchFamily="18" charset="0"/>
                        </a:rPr>
                        <a:t>? </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r>
              <a:tr h="7905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80"/>
                          </a:solidFill>
                          <a:effectLst/>
                          <a:latin typeface="Arial" charset="0"/>
                          <a:cs typeface="Times New Roman" pitchFamily="18" charset="0"/>
                        </a:rPr>
                        <a:t>RA10</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80"/>
                          </a:solidFill>
                          <a:effectLst/>
                          <a:latin typeface="Arial" charset="0"/>
                          <a:cs typeface="Times New Roman" pitchFamily="18" charset="0"/>
                        </a:rPr>
                        <a:t>Меня интересует, какой должен быть технический потенциал для сбора и использования информации</a:t>
                      </a:r>
                      <a:r>
                        <a:rPr kumimoji="0" lang="en-US" sz="1400" b="0" i="0" u="none" strike="noStrike" cap="none" normalizeH="0" baseline="0" smtClean="0">
                          <a:ln>
                            <a:noFill/>
                          </a:ln>
                          <a:solidFill>
                            <a:srgbClr val="000080"/>
                          </a:solidFill>
                          <a:effectLst/>
                          <a:latin typeface="Arial" charset="0"/>
                          <a:cs typeface="Times New Roman" pitchFamily="18" charset="0"/>
                        </a:rPr>
                        <a:t>. </a:t>
                      </a:r>
                      <a:r>
                        <a:rPr kumimoji="0" lang="ru-RU" sz="1400" b="0" i="0" u="none" strike="noStrike" cap="none" normalizeH="0" baseline="0" smtClean="0">
                          <a:ln>
                            <a:noFill/>
                          </a:ln>
                          <a:solidFill>
                            <a:srgbClr val="000080"/>
                          </a:solidFill>
                          <a:effectLst/>
                          <a:latin typeface="Arial" charset="0"/>
                          <a:cs typeface="Times New Roman" pitchFamily="18" charset="0"/>
                        </a:rPr>
                        <a:t>Есть ли в вашем агентстве технические возможности для производства надежной информации без привлечения внешней технической помощи</a:t>
                      </a:r>
                      <a:r>
                        <a:rPr kumimoji="0" lang="en-US" sz="1400" b="0" i="0" u="none" strike="noStrike" cap="none" normalizeH="0" baseline="0" smtClean="0">
                          <a:ln>
                            <a:noFill/>
                          </a:ln>
                          <a:solidFill>
                            <a:srgbClr val="000080"/>
                          </a:solidFill>
                          <a:effectLst/>
                          <a:latin typeface="Arial" charset="0"/>
                          <a:cs typeface="Times New Roman" pitchFamily="18" charset="0"/>
                        </a:rPr>
                        <a:t>?</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r>
              <a:tr h="48487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80"/>
                          </a:solidFill>
                          <a:effectLst/>
                          <a:latin typeface="Arial" charset="0"/>
                          <a:cs typeface="Times New Roman" pitchFamily="18" charset="0"/>
                        </a:rPr>
                        <a:t>RA11</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80"/>
                          </a:solidFill>
                          <a:effectLst/>
                          <a:latin typeface="Arial" charset="0"/>
                          <a:cs typeface="Times New Roman" pitchFamily="18" charset="0"/>
                        </a:rPr>
                        <a:t>Есть ли в вашем агентстве технические возможности для обеспечения доступа к надежным данным</a:t>
                      </a:r>
                      <a:r>
                        <a:rPr kumimoji="0" lang="en-US" sz="1400" b="0" i="0" u="none" strike="noStrike" cap="none" normalizeH="0" baseline="0" smtClean="0">
                          <a:ln>
                            <a:noFill/>
                          </a:ln>
                          <a:solidFill>
                            <a:srgbClr val="000080"/>
                          </a:solidFill>
                          <a:effectLst/>
                          <a:latin typeface="Arial" charset="0"/>
                          <a:cs typeface="Times New Roman" pitchFamily="18" charset="0"/>
                        </a:rPr>
                        <a:t>?</a:t>
                      </a: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r>
              <a:tr h="57506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80"/>
                          </a:solidFill>
                          <a:effectLst/>
                          <a:latin typeface="Arial" charset="0"/>
                          <a:cs typeface="Times New Roman" pitchFamily="18" charset="0"/>
                        </a:rPr>
                        <a:t>RA12</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80"/>
                          </a:solidFill>
                          <a:effectLst/>
                          <a:latin typeface="Arial" charset="0"/>
                          <a:cs typeface="Times New Roman" pitchFamily="18" charset="0"/>
                        </a:rPr>
                        <a:t>Бывало ли, что качество данных или местные технические возможности усложняли использование вами информации для принятия решений</a:t>
                      </a:r>
                      <a:r>
                        <a:rPr kumimoji="0" lang="en-US" sz="1400" b="0" i="0" u="none" strike="noStrike" cap="none" normalizeH="0" baseline="0" smtClean="0">
                          <a:ln>
                            <a:noFill/>
                          </a:ln>
                          <a:solidFill>
                            <a:srgbClr val="000080"/>
                          </a:solidFill>
                          <a:effectLst/>
                          <a:latin typeface="Arial" charset="0"/>
                          <a:cs typeface="Times New Roman" pitchFamily="18" charset="0"/>
                        </a:rPr>
                        <a:t>? </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r>
              <a:tr h="35832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80"/>
                          </a:solidFill>
                          <a:effectLst/>
                          <a:latin typeface="Arial" charset="0"/>
                          <a:cs typeface="Times New Roman" pitchFamily="18" charset="0"/>
                        </a:rPr>
                        <a:t>RA13</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80"/>
                          </a:solidFill>
                          <a:effectLst/>
                          <a:latin typeface="Arial" charset="0"/>
                          <a:cs typeface="Times New Roman" pitchFamily="18" charset="0"/>
                        </a:rPr>
                        <a:t>Как бы вы поступили, чтобы предотвратить такую ситуацию</a:t>
                      </a:r>
                      <a:r>
                        <a:rPr kumimoji="0" lang="en-US" sz="1400" b="0" i="0" u="none" strike="noStrike" cap="none" normalizeH="0" baseline="0" dirty="0" smtClean="0">
                          <a:ln>
                            <a:noFill/>
                          </a:ln>
                          <a:solidFill>
                            <a:srgbClr val="000080"/>
                          </a:solidFill>
                          <a:effectLst/>
                          <a:latin typeface="Arial" charset="0"/>
                          <a:cs typeface="Times New Roman" pitchFamily="18" charset="0"/>
                        </a:rPr>
                        <a:t>?</a:t>
                      </a:r>
                      <a:endParaRPr kumimoji="0" lang="en-US" sz="1400" b="0" i="0" u="none" strike="noStrike" cap="none" normalizeH="0" baseline="0" dirty="0" smtClean="0">
                        <a:ln>
                          <a:noFill/>
                        </a:ln>
                        <a:solidFill>
                          <a:schemeClr val="tx1"/>
                        </a:solidFill>
                        <a:effectLst/>
                        <a:latin typeface="Arial" charset="0"/>
                        <a:cs typeface="Times New Roman" pitchFamily="18" charset="0"/>
                      </a:endParaRPr>
                    </a:p>
                  </a:txBody>
                  <a:tcPr marL="89590" marR="89590" marT="45715" marB="4571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r>
            </a:tbl>
          </a:graphicData>
        </a:graphic>
      </p:graphicFrame>
      <p:sp>
        <p:nvSpPr>
          <p:cNvPr id="2" name="Slide Number Placeholder 1"/>
          <p:cNvSpPr>
            <a:spLocks noGrp="1"/>
          </p:cNvSpPr>
          <p:nvPr>
            <p:ph type="sldNum" sz="quarter" idx="10"/>
          </p:nvPr>
        </p:nvSpPr>
        <p:spPr/>
        <p:txBody>
          <a:bodyPr/>
          <a:lstStyle/>
          <a:p>
            <a:pPr>
              <a:defRPr/>
            </a:pPr>
            <a:fld id="{4F668467-C600-4C14-9A67-CE7F4B85C587}" type="slidenum">
              <a:rPr lang="en-US"/>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Line 121"/>
          <p:cNvSpPr>
            <a:spLocks noChangeShapeType="1"/>
          </p:cNvSpPr>
          <p:nvPr/>
        </p:nvSpPr>
        <p:spPr bwMode="auto">
          <a:xfrm>
            <a:off x="2328863" y="3222625"/>
            <a:ext cx="0" cy="0"/>
          </a:xfrm>
          <a:prstGeom prst="line">
            <a:avLst/>
          </a:prstGeom>
          <a:noFill/>
          <a:ln w="12700" cap="rnd">
            <a:solidFill>
              <a:srgbClr val="000000"/>
            </a:solidFill>
            <a:round/>
            <a:headEnd/>
            <a:tailEnd/>
          </a:ln>
        </p:spPr>
        <p:txBody>
          <a:bodyPr/>
          <a:lstStyle/>
          <a:p>
            <a:endParaRPr lang="en-US"/>
          </a:p>
        </p:txBody>
      </p:sp>
      <p:graphicFrame>
        <p:nvGraphicFramePr>
          <p:cNvPr id="547169" name="Group 353"/>
          <p:cNvGraphicFramePr>
            <a:graphicFrameLocks noGrp="1"/>
          </p:cNvGraphicFramePr>
          <p:nvPr/>
        </p:nvGraphicFramePr>
        <p:xfrm>
          <a:off x="742950" y="1616075"/>
          <a:ext cx="7858125" cy="3884613"/>
        </p:xfrm>
        <a:graphic>
          <a:graphicData uri="http://schemas.openxmlformats.org/drawingml/2006/table">
            <a:tbl>
              <a:tblPr/>
              <a:tblGrid>
                <a:gridCol w="2714625"/>
                <a:gridCol w="1233488"/>
                <a:gridCol w="1398587"/>
                <a:gridCol w="1406525"/>
                <a:gridCol w="1104900"/>
              </a:tblGrid>
              <a:tr h="1168400">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chemeClr val="tx1"/>
                          </a:solidFill>
                          <a:effectLst/>
                          <a:latin typeface="Arial" charset="0"/>
                          <a:cs typeface="Arial" charset="0"/>
                        </a:rPr>
                        <a:t>Препятствие</a:t>
                      </a:r>
                      <a:r>
                        <a:rPr kumimoji="0" lang="en-US" sz="1800" b="1" i="0" u="none" strike="noStrike" cap="none" normalizeH="0" baseline="0" dirty="0" smtClean="0">
                          <a:ln>
                            <a:noFill/>
                          </a:ln>
                          <a:solidFill>
                            <a:schemeClr val="tx1"/>
                          </a:solidFill>
                          <a:effectLst/>
                          <a:latin typeface="Arial" charset="0"/>
                          <a:cs typeface="Arial" charset="0"/>
                        </a:rPr>
                        <a:t>:  </a:t>
                      </a:r>
                    </a:p>
                    <a:p>
                      <a:pPr marL="0" marR="0" lvl="0" indent="0" algn="l" defTabSz="914400" rtl="0" eaLnBrk="1" fontAlgn="t"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charset="0"/>
                          <a:cs typeface="Arial" charset="0"/>
                        </a:rPr>
                        <a:t>Этапы</a:t>
                      </a:r>
                      <a:endParaRPr kumimoji="0" lang="en-US"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charset="0"/>
                          <a:cs typeface="Arial" charset="0"/>
                        </a:rPr>
                        <a:t>Ответственное лицо</a:t>
                      </a:r>
                      <a:endParaRPr kumimoji="0" lang="en-US" sz="1600" b="0" i="0" u="none" strike="noStrike" cap="none" normalizeH="0" baseline="0" dirty="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charset="0"/>
                          <a:cs typeface="Arial" charset="0"/>
                        </a:rPr>
                        <a:t>Другие заинтересованные стороны</a:t>
                      </a:r>
                      <a:endParaRPr kumimoji="0" lang="en-US"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charset="0"/>
                          <a:cs typeface="Arial" charset="0"/>
                        </a:rPr>
                        <a:t>Общие сроки</a:t>
                      </a:r>
                      <a:endParaRPr kumimoji="0" lang="en-US"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809625">
                <a:tc rowSpan="2">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906588">
                <a:tc vMerge="1">
                  <a:txBody>
                    <a:bodyPr/>
                    <a:lstStyle/>
                    <a:p>
                      <a:endParaRPr lang="en-US"/>
                    </a:p>
                  </a:txBody>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39963" name="Title 3"/>
          <p:cNvSpPr>
            <a:spLocks noGrp="1"/>
          </p:cNvSpPr>
          <p:nvPr>
            <p:ph type="title"/>
          </p:nvPr>
        </p:nvSpPr>
        <p:spPr>
          <a:xfrm>
            <a:off x="476052" y="0"/>
            <a:ext cx="8104386" cy="1126355"/>
          </a:xfrm>
        </p:spPr>
        <p:txBody>
          <a:bodyPr/>
          <a:lstStyle/>
          <a:p>
            <a:pPr algn="ctr"/>
            <a:r>
              <a:rPr lang="en-US" sz="4000" dirty="0" smtClean="0">
                <a:cs typeface="Arial" charset="0"/>
              </a:rPr>
              <a:t/>
            </a:r>
            <a:br>
              <a:rPr lang="en-US" sz="4000" dirty="0" smtClean="0">
                <a:cs typeface="Arial" charset="0"/>
              </a:rPr>
            </a:br>
            <a:r>
              <a:rPr lang="ru-RU" sz="3200" dirty="0" smtClean="0">
                <a:cs typeface="Arial" charset="0"/>
              </a:rPr>
              <a:t>План действий по устранению препятствий на пути к использованию данных</a:t>
            </a:r>
            <a:endParaRPr lang="en-US" sz="3200" dirty="0" smtClean="0"/>
          </a:p>
        </p:txBody>
      </p:sp>
      <p:sp>
        <p:nvSpPr>
          <p:cNvPr id="2" name="Slide Number Placeholder 1"/>
          <p:cNvSpPr>
            <a:spLocks noGrp="1"/>
          </p:cNvSpPr>
          <p:nvPr>
            <p:ph type="sldNum" sz="quarter" idx="10"/>
          </p:nvPr>
        </p:nvSpPr>
        <p:spPr/>
        <p:txBody>
          <a:bodyPr/>
          <a:lstStyle/>
          <a:p>
            <a:pPr>
              <a:defRPr/>
            </a:pPr>
            <a:fld id="{01F2AC3B-3F8F-4003-831A-A59450D13F64}" type="slidenum">
              <a:rPr lang="en-US"/>
              <a:pPr>
                <a:defRPr/>
              </a:pPr>
              <a:t>13</a:t>
            </a:fld>
            <a:endParaRPr lang="en-US"/>
          </a:p>
        </p:txBody>
      </p:sp>
      <p:cxnSp>
        <p:nvCxnSpPr>
          <p:cNvPr id="3" name="Straight Connector 2"/>
          <p:cNvCxnSpPr>
            <a:endCxn id="547169" idx="2"/>
          </p:cNvCxnSpPr>
          <p:nvPr/>
        </p:nvCxnSpPr>
        <p:spPr>
          <a:xfrm>
            <a:off x="4664075" y="1600200"/>
            <a:ext cx="7938" cy="3900488"/>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6096000" y="1600200"/>
            <a:ext cx="0" cy="3900488"/>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467600" y="1600200"/>
            <a:ext cx="0" cy="3900488"/>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444875" y="2789238"/>
            <a:ext cx="5135563" cy="0"/>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444875" y="3597275"/>
            <a:ext cx="5135563" cy="0"/>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444875" y="4541838"/>
            <a:ext cx="5135563" cy="0"/>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435350" y="1600200"/>
            <a:ext cx="9525" cy="3900488"/>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a:xfrm>
            <a:off x="923925" y="274638"/>
            <a:ext cx="7762875" cy="939800"/>
          </a:xfrm>
        </p:spPr>
        <p:txBody>
          <a:bodyPr/>
          <a:lstStyle/>
          <a:p>
            <a:pPr algn="ctr"/>
            <a:r>
              <a:rPr lang="ru-RU" smtClean="0"/>
              <a:t>Основные тезисы</a:t>
            </a:r>
            <a:endParaRPr lang="en-US" smtClean="0"/>
          </a:p>
        </p:txBody>
      </p:sp>
      <p:sp>
        <p:nvSpPr>
          <p:cNvPr id="41986" name="Content Placeholder 2"/>
          <p:cNvSpPr>
            <a:spLocks noGrp="1"/>
          </p:cNvSpPr>
          <p:nvPr>
            <p:ph idx="1"/>
          </p:nvPr>
        </p:nvSpPr>
        <p:spPr>
          <a:xfrm>
            <a:off x="899592" y="1196752"/>
            <a:ext cx="7762875" cy="4343400"/>
          </a:xfrm>
        </p:spPr>
        <p:txBody>
          <a:bodyPr/>
          <a:lstStyle/>
          <a:p>
            <a:pPr>
              <a:lnSpc>
                <a:spcPct val="90000"/>
              </a:lnSpc>
            </a:pPr>
            <a:r>
              <a:rPr lang="ru-RU" dirty="0" smtClean="0"/>
              <a:t>Детерминанты использования данных могут быть технические, поведенческие и организационные</a:t>
            </a:r>
            <a:endParaRPr lang="en-US" dirty="0" smtClean="0"/>
          </a:p>
          <a:p>
            <a:pPr>
              <a:lnSpc>
                <a:spcPct val="90000"/>
              </a:lnSpc>
            </a:pPr>
            <a:r>
              <a:rPr lang="ru-RU" dirty="0" smtClean="0"/>
              <a:t>Решения принимаются в политическом, </a:t>
            </a:r>
            <a:r>
              <a:rPr lang="ru-RU" dirty="0" err="1" smtClean="0"/>
              <a:t>культуральном</a:t>
            </a:r>
            <a:r>
              <a:rPr lang="ru-RU" dirty="0" smtClean="0"/>
              <a:t> и социальном контекстах</a:t>
            </a:r>
            <a:endParaRPr lang="en-US" dirty="0" smtClean="0"/>
          </a:p>
          <a:p>
            <a:pPr>
              <a:lnSpc>
                <a:spcPct val="90000"/>
              </a:lnSpc>
            </a:pPr>
            <a:r>
              <a:rPr lang="ru-RU" dirty="0" smtClean="0"/>
              <a:t>Метод оценки препятствий на пути использования данных может помочь определить препятствия, существующие в вашей организации</a:t>
            </a:r>
            <a:endParaRPr lang="en-US" dirty="0" smtClean="0"/>
          </a:p>
          <a:p>
            <a:pPr>
              <a:lnSpc>
                <a:spcPct val="90000"/>
              </a:lnSpc>
            </a:pPr>
            <a:r>
              <a:rPr lang="ru-RU" dirty="0" smtClean="0"/>
              <a:t>Планировать вмешательства по преодолению препятствий</a:t>
            </a:r>
            <a:endParaRPr lang="en-US" dirty="0" smtClean="0"/>
          </a:p>
        </p:txBody>
      </p:sp>
      <p:sp>
        <p:nvSpPr>
          <p:cNvPr id="2" name="Slide Number Placeholder 1"/>
          <p:cNvSpPr>
            <a:spLocks noGrp="1"/>
          </p:cNvSpPr>
          <p:nvPr>
            <p:ph type="sldNum" sz="quarter" idx="10"/>
          </p:nvPr>
        </p:nvSpPr>
        <p:spPr/>
        <p:txBody>
          <a:bodyPr/>
          <a:lstStyle/>
          <a:p>
            <a:pPr>
              <a:defRPr/>
            </a:pPr>
            <a:fld id="{D7C653E2-D904-4B02-98E8-E98EA63D6ACE}" type="slidenum">
              <a:rPr lang="en-US"/>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9"/>
          <p:cNvSpPr>
            <a:spLocks noGrp="1" noChangeArrowheads="1"/>
          </p:cNvSpPr>
          <p:nvPr>
            <p:ph type="title"/>
          </p:nvPr>
        </p:nvSpPr>
        <p:spPr>
          <a:xfrm>
            <a:off x="395536" y="188640"/>
            <a:ext cx="8408988" cy="873125"/>
          </a:xfrm>
        </p:spPr>
        <p:txBody>
          <a:bodyPr>
            <a:normAutofit fontScale="90000"/>
          </a:bodyPr>
          <a:lstStyle/>
          <a:p>
            <a:pPr algn="ctr">
              <a:lnSpc>
                <a:spcPct val="80000"/>
              </a:lnSpc>
            </a:pPr>
            <a:r>
              <a:rPr lang="ru-RU" sz="4500" smtClean="0"/>
              <a:t>Работа в малых группах</a:t>
            </a:r>
            <a:r>
              <a:rPr lang="en-US" sz="4500" smtClean="0"/>
              <a:t> 3: </a:t>
            </a:r>
            <a:r>
              <a:rPr lang="ru-RU" sz="4500" smtClean="0"/>
              <a:t>инструкции</a:t>
            </a:r>
            <a:endParaRPr lang="en-US" sz="4500" smtClean="0"/>
          </a:p>
        </p:txBody>
      </p:sp>
      <p:sp>
        <p:nvSpPr>
          <p:cNvPr id="44034" name="Rectangle 10"/>
          <p:cNvSpPr>
            <a:spLocks noGrp="1" noChangeArrowheads="1"/>
          </p:cNvSpPr>
          <p:nvPr>
            <p:ph idx="1"/>
          </p:nvPr>
        </p:nvSpPr>
        <p:spPr>
          <a:xfrm>
            <a:off x="395536" y="1124744"/>
            <a:ext cx="8496944" cy="5257800"/>
          </a:xfrm>
        </p:spPr>
        <p:txBody>
          <a:bodyPr/>
          <a:lstStyle/>
          <a:p>
            <a:r>
              <a:rPr lang="ru-RU" sz="2200" dirty="0" smtClean="0"/>
              <a:t>Разделитесь на группы и выберите докладчика</a:t>
            </a:r>
            <a:r>
              <a:rPr lang="en-US" sz="2200" dirty="0" smtClean="0"/>
              <a:t>.</a:t>
            </a:r>
          </a:p>
          <a:p>
            <a:r>
              <a:rPr lang="ru-RU" sz="2200" dirty="0" smtClean="0"/>
              <a:t>Обсудите препятствия, с которыми вы сталкиваетесь на своих рабочих местах</a:t>
            </a:r>
            <a:r>
              <a:rPr lang="en-US" sz="2200" dirty="0" smtClean="0"/>
              <a:t>:</a:t>
            </a:r>
          </a:p>
          <a:p>
            <a:pPr lvl="1"/>
            <a:r>
              <a:rPr lang="ru-RU" sz="2000" dirty="0" smtClean="0">
                <a:cs typeface="Times New Roman" pitchFamily="18" charset="0"/>
              </a:rPr>
              <a:t>Бывало ли так, что в ходе разработки стратегического курса или принятие важного для программы решения вы не были уверены в качестве используемой информации</a:t>
            </a:r>
            <a:r>
              <a:rPr lang="en-US" sz="2000" dirty="0" smtClean="0"/>
              <a:t>?</a:t>
            </a:r>
          </a:p>
          <a:p>
            <a:pPr lvl="1"/>
            <a:r>
              <a:rPr lang="ru-RU" sz="2000" dirty="0" smtClean="0">
                <a:cs typeface="Times New Roman" pitchFamily="18" charset="0"/>
              </a:rPr>
              <a:t>Есть ли в вашем агентстве технические возможности для обеспечения доступа к надежным данным и их наличие</a:t>
            </a:r>
            <a:r>
              <a:rPr lang="en-US" sz="2000" dirty="0" smtClean="0"/>
              <a:t>?</a:t>
            </a:r>
          </a:p>
          <a:p>
            <a:pPr lvl="1"/>
            <a:r>
              <a:rPr lang="ru-RU" sz="2000" dirty="0" smtClean="0">
                <a:cs typeface="Times New Roman" pitchFamily="18" charset="0"/>
              </a:rPr>
              <a:t>Какие конкретные проблемы возникали у сотрудников, когда нужно было использовать данные</a:t>
            </a:r>
            <a:r>
              <a:rPr lang="en-US" sz="2000" dirty="0" smtClean="0">
                <a:cs typeface="Times New Roman" pitchFamily="18" charset="0"/>
              </a:rPr>
              <a:t>?</a:t>
            </a:r>
          </a:p>
          <a:p>
            <a:pPr lvl="1"/>
            <a:r>
              <a:rPr lang="ru-RU" sz="2000" dirty="0" smtClean="0">
                <a:cs typeface="Times New Roman" pitchFamily="18" charset="0"/>
              </a:rPr>
              <a:t>Как ваша организация поддерживает получение необходимой информации для того, чтобы принимать решения</a:t>
            </a:r>
            <a:r>
              <a:rPr lang="en-US" sz="2000" dirty="0" smtClean="0"/>
              <a:t>?</a:t>
            </a:r>
          </a:p>
          <a:p>
            <a:r>
              <a:rPr lang="ru-RU" sz="2200" dirty="0" smtClean="0"/>
              <a:t>Составьте перечень препятствий на листе флипчарта</a:t>
            </a:r>
            <a:r>
              <a:rPr lang="en-US" sz="2200" dirty="0" smtClean="0"/>
              <a:t>.</a:t>
            </a:r>
          </a:p>
          <a:p>
            <a:r>
              <a:rPr lang="ru-RU" sz="2200" dirty="0" smtClean="0"/>
              <a:t>Время для работы</a:t>
            </a:r>
            <a:r>
              <a:rPr lang="en-US" sz="2200" dirty="0" smtClean="0"/>
              <a:t>: 30 </a:t>
            </a:r>
            <a:r>
              <a:rPr lang="ru-RU" sz="2200" dirty="0" smtClean="0"/>
              <a:t>минут.</a:t>
            </a:r>
            <a:endParaRPr lang="en-US" sz="2200" dirty="0" smtClean="0"/>
          </a:p>
        </p:txBody>
      </p:sp>
      <p:sp>
        <p:nvSpPr>
          <p:cNvPr id="2" name="Slide Number Placeholder 1"/>
          <p:cNvSpPr>
            <a:spLocks noGrp="1"/>
          </p:cNvSpPr>
          <p:nvPr>
            <p:ph type="sldNum" sz="quarter" idx="10"/>
          </p:nvPr>
        </p:nvSpPr>
        <p:spPr/>
        <p:txBody>
          <a:bodyPr/>
          <a:lstStyle/>
          <a:p>
            <a:pPr>
              <a:defRPr/>
            </a:pPr>
            <a:fld id="{21810908-14A4-43F7-9B6F-A5CAF54527AD}" type="slidenum">
              <a:rPr lang="en-US"/>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p:txBody>
          <a:bodyPr/>
          <a:lstStyle/>
          <a:p>
            <a:r>
              <a:rPr lang="ru-RU" sz="4600" smtClean="0"/>
              <a:t>Итоги работы по препятствиям</a:t>
            </a:r>
            <a:endParaRPr lang="en-US" sz="4600" smtClean="0"/>
          </a:p>
        </p:txBody>
      </p:sp>
      <p:sp>
        <p:nvSpPr>
          <p:cNvPr id="46082" name="Content Placeholder 2"/>
          <p:cNvSpPr>
            <a:spLocks noGrp="1"/>
          </p:cNvSpPr>
          <p:nvPr>
            <p:ph idx="1"/>
          </p:nvPr>
        </p:nvSpPr>
        <p:spPr/>
        <p:txBody>
          <a:bodyPr/>
          <a:lstStyle/>
          <a:p>
            <a:r>
              <a:rPr lang="ru-RU" dirty="0" smtClean="0"/>
              <a:t>Докладчики от каждой группы по очереди будут называть по</a:t>
            </a:r>
            <a:r>
              <a:rPr lang="en-US" dirty="0" smtClean="0"/>
              <a:t> </a:t>
            </a:r>
            <a:r>
              <a:rPr lang="ru-RU" u="sng" dirty="0" smtClean="0"/>
              <a:t>одному</a:t>
            </a:r>
            <a:r>
              <a:rPr lang="en-US" dirty="0" smtClean="0"/>
              <a:t> </a:t>
            </a:r>
            <a:r>
              <a:rPr lang="ru-RU" dirty="0" smtClean="0"/>
              <a:t>препятствию на пути к использованию данных</a:t>
            </a:r>
            <a:endParaRPr lang="en-US" dirty="0" smtClean="0"/>
          </a:p>
          <a:p>
            <a:r>
              <a:rPr lang="ru-RU" dirty="0" smtClean="0"/>
              <a:t>Усложнение</a:t>
            </a:r>
            <a:r>
              <a:rPr lang="en-US" dirty="0" smtClean="0"/>
              <a:t>: </a:t>
            </a:r>
            <a:r>
              <a:rPr lang="ru-RU" dirty="0" smtClean="0"/>
              <a:t>нельзя называть то препятствие, которое уже было названо</a:t>
            </a:r>
            <a:r>
              <a:rPr lang="en-US" dirty="0" smtClean="0"/>
              <a:t> </a:t>
            </a:r>
            <a:r>
              <a:rPr lang="ru-RU" dirty="0" smtClean="0"/>
              <a:t>докладчиком из другой группы</a:t>
            </a:r>
            <a:r>
              <a:rPr lang="en-US" dirty="0" smtClean="0"/>
              <a:t>!</a:t>
            </a:r>
          </a:p>
        </p:txBody>
      </p:sp>
      <p:sp>
        <p:nvSpPr>
          <p:cNvPr id="2" name="Slide Number Placeholder 1"/>
          <p:cNvSpPr>
            <a:spLocks noGrp="1"/>
          </p:cNvSpPr>
          <p:nvPr>
            <p:ph type="sldNum" sz="quarter" idx="10"/>
          </p:nvPr>
        </p:nvSpPr>
        <p:spPr/>
        <p:txBody>
          <a:bodyPr/>
          <a:lstStyle/>
          <a:p>
            <a:pPr>
              <a:defRPr/>
            </a:pPr>
            <a:fld id="{12B3FB87-2015-415C-A67A-5E56845AB305}" type="slidenum">
              <a:rPr lang="en-US"/>
              <a:pPr>
                <a:defRPr/>
              </a:pPr>
              <a:t>16</a:t>
            </a:fld>
            <a:endParaRPr lang="en-US"/>
          </a:p>
        </p:txBody>
      </p:sp>
    </p:spTree>
  </p:cSld>
  <p:clrMapOvr>
    <a:masterClrMapping/>
  </p:clrMapOvr>
</p:sld>
</file>

<file path=ppt/theme/theme1.xml><?xml version="1.0" encoding="utf-8"?>
<a:theme xmlns:a="http://schemas.openxmlformats.org/drawingml/2006/main" name="MEASURE">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Template>
  <TotalTime>533</TotalTime>
  <Words>2239</Words>
  <Application>Microsoft Office PowerPoint</Application>
  <PresentationFormat>On-screen Show (4:3)</PresentationFormat>
  <Paragraphs>207</Paragraphs>
  <Slides>16</Slides>
  <Notes>16</Notes>
  <HiddenSlides>0</HiddenSlides>
  <MMClips>0</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MEASURE</vt:lpstr>
      <vt:lpstr>Custom Design</vt:lpstr>
      <vt:lpstr>Препятствия на пути  к использованию данных</vt:lpstr>
      <vt:lpstr>Цели занятия</vt:lpstr>
      <vt:lpstr>Обзор занятия</vt:lpstr>
      <vt:lpstr>Потребность в данных и их использование </vt:lpstr>
      <vt:lpstr>Что определяет потребность  в данных и их использование </vt:lpstr>
      <vt:lpstr>Данные зачастую используются недостаточно по причине …</vt:lpstr>
      <vt:lpstr>Данные зачастую используются недостаточно по причине …</vt:lpstr>
      <vt:lpstr>Данные зачастую используются недостаточно по причине …</vt:lpstr>
      <vt:lpstr>Что определяет потребность  в данных и их использование </vt:lpstr>
      <vt:lpstr>PowerPoint Presentation</vt:lpstr>
      <vt:lpstr>Метод оценки препятствий на пути к использованию данных</vt:lpstr>
      <vt:lpstr>Метод оценки трудностей на пути к использованию данных</vt:lpstr>
      <vt:lpstr> План действий по устранению препятствий на пути к использованию данных</vt:lpstr>
      <vt:lpstr>Основные тезисы</vt:lpstr>
      <vt:lpstr>Работа в малых группах 3: инструкции</vt:lpstr>
      <vt:lpstr>Итоги работы по препятствиям</vt:lpstr>
    </vt:vector>
  </TitlesOfParts>
  <Company>Futures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Overview</dc:title>
  <dc:creator>FGUser</dc:creator>
  <cp:lastModifiedBy>FGUser</cp:lastModifiedBy>
  <cp:revision>49</cp:revision>
  <cp:lastPrinted>2011-10-25T15:00:13Z</cp:lastPrinted>
  <dcterms:created xsi:type="dcterms:W3CDTF">2011-10-14T16:30:21Z</dcterms:created>
  <dcterms:modified xsi:type="dcterms:W3CDTF">2013-06-05T19:00:10Z</dcterms:modified>
</cp:coreProperties>
</file>