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 id="2147483688" r:id="rId2"/>
  </p:sldMasterIdLst>
  <p:notesMasterIdLst>
    <p:notesMasterId r:id="rId8"/>
  </p:notesMasterIdLst>
  <p:handoutMasterIdLst>
    <p:handoutMasterId r:id="rId9"/>
  </p:handoutMasterIdLst>
  <p:sldIdLst>
    <p:sldId id="291" r:id="rId3"/>
    <p:sldId id="292" r:id="rId4"/>
    <p:sldId id="299" r:id="rId5"/>
    <p:sldId id="303" r:id="rId6"/>
    <p:sldId id="305" r:id="rId7"/>
  </p:sldIdLst>
  <p:sldSz cx="9144000" cy="6858000" type="screen4x3"/>
  <p:notesSz cx="6881813"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84008" autoAdjust="0"/>
  </p:normalViewPr>
  <p:slideViewPr>
    <p:cSldViewPr>
      <p:cViewPr varScale="1">
        <p:scale>
          <a:sx n="89" d="100"/>
          <a:sy n="89" d="100"/>
        </p:scale>
        <p:origin x="-1632" y="-96"/>
      </p:cViewPr>
      <p:guideLst>
        <p:guide orient="horz" pos="2160"/>
        <p:guide pos="2880"/>
      </p:guideLst>
    </p:cSldViewPr>
  </p:slideViewPr>
  <p:outlineViewPr>
    <p:cViewPr>
      <p:scale>
        <a:sx n="33" d="100"/>
        <a:sy n="33" d="100"/>
      </p:scale>
      <p:origin x="48" y="2005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2446" tIns="46223" rIns="92446" bIns="46223"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sz="quarter" idx="1"/>
          </p:nvPr>
        </p:nvSpPr>
        <p:spPr>
          <a:xfrm>
            <a:off x="3897313" y="0"/>
            <a:ext cx="2982912" cy="465138"/>
          </a:xfrm>
          <a:prstGeom prst="rect">
            <a:avLst/>
          </a:prstGeom>
        </p:spPr>
        <p:txBody>
          <a:bodyPr vert="horz" lIns="92446" tIns="46223" rIns="92446" bIns="46223" rtlCol="0"/>
          <a:lstStyle>
            <a:lvl1pPr algn="r" fontAlgn="auto">
              <a:spcBef>
                <a:spcPts val="0"/>
              </a:spcBef>
              <a:spcAft>
                <a:spcPts val="0"/>
              </a:spcAft>
              <a:defRPr sz="1200" smtClean="0">
                <a:latin typeface="+mn-lt"/>
              </a:defRPr>
            </a:lvl1pPr>
          </a:lstStyle>
          <a:p>
            <a:pPr>
              <a:defRPr/>
            </a:pPr>
            <a:fld id="{D5CB03C2-F49F-4CB3-964D-1B70C0C80A6E}" type="datetimeFigureOut">
              <a:rPr lang="en-US"/>
              <a:pPr>
                <a:defRPr/>
              </a:pPr>
              <a:t>6/5/2013</a:t>
            </a:fld>
            <a:endParaRPr lang="en-US"/>
          </a:p>
        </p:txBody>
      </p:sp>
      <p:sp>
        <p:nvSpPr>
          <p:cNvPr id="4" name="Footer Placeholder 3"/>
          <p:cNvSpPr>
            <a:spLocks noGrp="1"/>
          </p:cNvSpPr>
          <p:nvPr>
            <p:ph type="ftr" sz="quarter" idx="2"/>
          </p:nvPr>
        </p:nvSpPr>
        <p:spPr>
          <a:xfrm>
            <a:off x="0" y="8829675"/>
            <a:ext cx="2982913" cy="465138"/>
          </a:xfrm>
          <a:prstGeom prst="rect">
            <a:avLst/>
          </a:prstGeom>
        </p:spPr>
        <p:txBody>
          <a:bodyPr vert="horz" lIns="92446" tIns="46223" rIns="92446" bIns="46223" rtlCol="0" anchor="b"/>
          <a:lstStyle>
            <a:lvl1pPr algn="l" fontAlgn="auto">
              <a:spcBef>
                <a:spcPts val="0"/>
              </a:spcBef>
              <a:spcAft>
                <a:spcPts val="0"/>
              </a:spcAft>
              <a:defRPr sz="1200">
                <a:latin typeface="+mn-lt"/>
              </a:defRPr>
            </a:lvl1pPr>
          </a:lstStyle>
          <a:p>
            <a:pPr>
              <a:defRPr/>
            </a:pPr>
            <a:endParaRPr lang="en-US"/>
          </a:p>
        </p:txBody>
      </p:sp>
      <p:sp>
        <p:nvSpPr>
          <p:cNvPr id="5" name="Slide Number Placeholder 4"/>
          <p:cNvSpPr>
            <a:spLocks noGrp="1"/>
          </p:cNvSpPr>
          <p:nvPr>
            <p:ph type="sldNum" sz="quarter" idx="3"/>
          </p:nvPr>
        </p:nvSpPr>
        <p:spPr>
          <a:xfrm>
            <a:off x="3897313" y="8829675"/>
            <a:ext cx="2982912" cy="465138"/>
          </a:xfrm>
          <a:prstGeom prst="rect">
            <a:avLst/>
          </a:prstGeom>
        </p:spPr>
        <p:txBody>
          <a:bodyPr vert="horz" lIns="92446" tIns="46223" rIns="92446" bIns="46223" rtlCol="0" anchor="b"/>
          <a:lstStyle>
            <a:lvl1pPr algn="r" fontAlgn="auto">
              <a:spcBef>
                <a:spcPts val="0"/>
              </a:spcBef>
              <a:spcAft>
                <a:spcPts val="0"/>
              </a:spcAft>
              <a:defRPr sz="1200" smtClean="0">
                <a:latin typeface="+mn-lt"/>
              </a:defRPr>
            </a:lvl1pPr>
          </a:lstStyle>
          <a:p>
            <a:pPr>
              <a:defRPr/>
            </a:pPr>
            <a:fld id="{1C4A40B6-C383-4CC0-80E8-7C603DD58AA0}" type="slidenum">
              <a:rPr lang="en-US"/>
              <a:pPr>
                <a:defRPr/>
              </a:pPr>
              <a:t>‹#›</a:t>
            </a:fld>
            <a:endParaRPr lang="en-US"/>
          </a:p>
        </p:txBody>
      </p:sp>
    </p:spTree>
    <p:extLst>
      <p:ext uri="{BB962C8B-B14F-4D97-AF65-F5344CB8AC3E}">
        <p14:creationId xmlns:p14="http://schemas.microsoft.com/office/powerpoint/2010/main" val="29922713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2446" tIns="46223" rIns="92446" bIns="46223"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97313" y="0"/>
            <a:ext cx="2982912" cy="465138"/>
          </a:xfrm>
          <a:prstGeom prst="rect">
            <a:avLst/>
          </a:prstGeom>
        </p:spPr>
        <p:txBody>
          <a:bodyPr vert="horz" lIns="92446" tIns="46223" rIns="92446" bIns="46223" rtlCol="0"/>
          <a:lstStyle>
            <a:lvl1pPr algn="r" fontAlgn="auto">
              <a:spcBef>
                <a:spcPts val="0"/>
              </a:spcBef>
              <a:spcAft>
                <a:spcPts val="0"/>
              </a:spcAft>
              <a:defRPr sz="1200" smtClean="0">
                <a:latin typeface="+mn-lt"/>
              </a:defRPr>
            </a:lvl1pPr>
          </a:lstStyle>
          <a:p>
            <a:pPr>
              <a:defRPr/>
            </a:pPr>
            <a:fld id="{0A8321F8-0037-490B-A19D-2EC8876AAE10}" type="datetimeFigureOut">
              <a:rPr lang="en-US"/>
              <a:pPr>
                <a:defRPr/>
              </a:pPr>
              <a:t>6/5/2013</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2446" tIns="46223" rIns="92446" bIns="46223" rtlCol="0" anchor="ctr"/>
          <a:lstStyle/>
          <a:p>
            <a:pPr lvl="0"/>
            <a:endParaRPr lang="en-US" noProof="0"/>
          </a:p>
        </p:txBody>
      </p:sp>
      <p:sp>
        <p:nvSpPr>
          <p:cNvPr id="5" name="Notes Placeholder 4"/>
          <p:cNvSpPr>
            <a:spLocks noGrp="1"/>
          </p:cNvSpPr>
          <p:nvPr>
            <p:ph type="body" sz="quarter" idx="3"/>
          </p:nvPr>
        </p:nvSpPr>
        <p:spPr>
          <a:xfrm>
            <a:off x="688975" y="4416425"/>
            <a:ext cx="5505450" cy="4183063"/>
          </a:xfrm>
          <a:prstGeom prst="rect">
            <a:avLst/>
          </a:prstGeom>
        </p:spPr>
        <p:txBody>
          <a:bodyPr vert="horz" lIns="92446" tIns="46223" rIns="92446" bIns="46223"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29675"/>
            <a:ext cx="2982913" cy="465138"/>
          </a:xfrm>
          <a:prstGeom prst="rect">
            <a:avLst/>
          </a:prstGeom>
        </p:spPr>
        <p:txBody>
          <a:bodyPr vert="horz" lIns="92446" tIns="46223" rIns="92446" bIns="46223"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97313" y="8829675"/>
            <a:ext cx="2982912" cy="465138"/>
          </a:xfrm>
          <a:prstGeom prst="rect">
            <a:avLst/>
          </a:prstGeom>
        </p:spPr>
        <p:txBody>
          <a:bodyPr vert="horz" lIns="92446" tIns="46223" rIns="92446" bIns="46223" rtlCol="0" anchor="b"/>
          <a:lstStyle>
            <a:lvl1pPr algn="r" fontAlgn="auto">
              <a:spcBef>
                <a:spcPts val="0"/>
              </a:spcBef>
              <a:spcAft>
                <a:spcPts val="0"/>
              </a:spcAft>
              <a:defRPr sz="1200" smtClean="0">
                <a:latin typeface="+mn-lt"/>
              </a:defRPr>
            </a:lvl1pPr>
          </a:lstStyle>
          <a:p>
            <a:pPr>
              <a:defRPr/>
            </a:pPr>
            <a:fld id="{895BAB65-F816-4B83-80EF-E8E388D360E5}" type="slidenum">
              <a:rPr lang="en-US"/>
              <a:pPr>
                <a:defRPr/>
              </a:pPr>
              <a:t>‹#›</a:t>
            </a:fld>
            <a:endParaRPr lang="en-US"/>
          </a:p>
        </p:txBody>
      </p:sp>
    </p:spTree>
    <p:extLst>
      <p:ext uri="{BB962C8B-B14F-4D97-AF65-F5344CB8AC3E}">
        <p14:creationId xmlns:p14="http://schemas.microsoft.com/office/powerpoint/2010/main" val="123856206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89A8BE7-ACA9-4C81-8DF3-2D2A27DE9D56}" type="slidenum">
              <a:rPr lang="en-US">
                <a:latin typeface="Arial" charset="0"/>
              </a:rPr>
              <a:pPr fontAlgn="base">
                <a:spcBef>
                  <a:spcPct val="0"/>
                </a:spcBef>
                <a:spcAft>
                  <a:spcPct val="0"/>
                </a:spcAft>
              </a:pPr>
              <a:t>1</a:t>
            </a:fld>
            <a:endParaRPr lang="en-US">
              <a:latin typeface="Arial" charset="0"/>
            </a:endParaRPr>
          </a:p>
        </p:txBody>
      </p:sp>
      <p:sp>
        <p:nvSpPr>
          <p:cNvPr id="1638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38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ru-RU"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noTextEdit="1"/>
          </p:cNvSpPr>
          <p:nvPr>
            <p:ph type="sldImg"/>
          </p:nvPr>
        </p:nvSpPr>
        <p:spPr bwMode="auto">
          <a:noFill/>
          <a:ln>
            <a:solidFill>
              <a:srgbClr val="000000"/>
            </a:solidFill>
            <a:miter lim="800000"/>
            <a:headEnd/>
            <a:tailEnd/>
          </a:ln>
        </p:spPr>
      </p:sp>
      <p:sp>
        <p:nvSpPr>
          <p:cNvPr id="1843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latin typeface="Arial" charset="0"/>
              </a:rPr>
              <a:t>By the end of this session, the learner will be able to:</a:t>
            </a:r>
          </a:p>
          <a:p>
            <a:pPr>
              <a:spcBef>
                <a:spcPct val="0"/>
              </a:spcBef>
            </a:pPr>
            <a:endParaRPr lang="en-US" smtClean="0">
              <a:latin typeface="Arial" charset="0"/>
            </a:endParaRPr>
          </a:p>
          <a:p>
            <a:pPr>
              <a:spcBef>
                <a:spcPct val="0"/>
              </a:spcBef>
            </a:pPr>
            <a:r>
              <a:rPr lang="en-US" i="1" smtClean="0">
                <a:latin typeface="Arial" charset="0"/>
              </a:rPr>
              <a:t>NOTE to facilitator</a:t>
            </a:r>
            <a:r>
              <a:rPr lang="en-US" smtClean="0">
                <a:latin typeface="Arial" charset="0"/>
              </a:rPr>
              <a:t>: Read slide.</a:t>
            </a:r>
          </a:p>
        </p:txBody>
      </p:sp>
      <p:sp>
        <p:nvSpPr>
          <p:cNvPr id="184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B87C25A-28A7-4402-8C37-BA1FFA52CA4B}" type="slidenum">
              <a:rPr lang="en-US">
                <a:latin typeface="Arial" charset="0"/>
              </a:rPr>
              <a:pPr fontAlgn="base">
                <a:spcBef>
                  <a:spcPct val="0"/>
                </a:spcBef>
                <a:spcAft>
                  <a:spcPct val="0"/>
                </a:spcAft>
              </a:pPr>
              <a:t>2</a:t>
            </a:fld>
            <a:endParaRPr lang="en-US">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4245C6A-713F-434B-844F-CA55075719BF}" type="slidenum">
              <a:rPr lang="en-US">
                <a:solidFill>
                  <a:srgbClr val="000000"/>
                </a:solidFill>
                <a:latin typeface="Arial" charset="0"/>
              </a:rPr>
              <a:pPr fontAlgn="base">
                <a:spcBef>
                  <a:spcPct val="0"/>
                </a:spcBef>
                <a:spcAft>
                  <a:spcPct val="0"/>
                </a:spcAft>
              </a:pPr>
              <a:t>3</a:t>
            </a:fld>
            <a:endParaRPr lang="en-US">
              <a:solidFill>
                <a:srgbClr val="000000"/>
              </a:solidFill>
              <a:latin typeface="Arial" charset="0"/>
            </a:endParaRPr>
          </a:p>
        </p:txBody>
      </p:sp>
      <p:sp>
        <p:nvSpPr>
          <p:cNvPr id="2048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483" name="Rectangle 3"/>
          <p:cNvSpPr>
            <a:spLocks noGrp="1" noChangeArrowheads="1"/>
          </p:cNvSpPr>
          <p:nvPr>
            <p:ph type="body" idx="1"/>
          </p:nvPr>
        </p:nvSpPr>
        <p:spPr bwMode="auto">
          <a:xfrm>
            <a:off x="917575" y="4416425"/>
            <a:ext cx="5046663" cy="4183063"/>
          </a:xfrm>
          <a:noFill/>
        </p:spPr>
        <p:txBody>
          <a:bodyPr wrap="square" numCol="1" anchor="t" anchorCtr="0" compatLnSpc="1">
            <a:prstTxWarp prst="textNoShape">
              <a:avLst/>
            </a:prstTxWarp>
          </a:bodyPr>
          <a:lstStyle/>
          <a:p>
            <a:pPr>
              <a:spcBef>
                <a:spcPct val="0"/>
              </a:spcBef>
            </a:pPr>
            <a:r>
              <a:rPr lang="en-US" smtClean="0">
                <a:latin typeface="Arial" charset="0"/>
              </a:rPr>
              <a:t>In addition to organizational, technical, and behavioral determinants, we also need to consider that the political, cultural, and social contexts are important determinants of data demand and information use, because decision making, sharing of information, and data collection and reporting all occur within these contexts.  </a:t>
            </a:r>
          </a:p>
          <a:p>
            <a:pPr>
              <a:spcBef>
                <a:spcPct val="0"/>
              </a:spcBef>
            </a:pPr>
            <a:endParaRPr lang="en-US" smtClean="0">
              <a:latin typeface="Arial" charset="0"/>
            </a:endParaRPr>
          </a:p>
          <a:p>
            <a:pPr>
              <a:spcBef>
                <a:spcPct val="0"/>
              </a:spcBef>
            </a:pPr>
            <a:r>
              <a:rPr lang="en-US" smtClean="0">
                <a:latin typeface="Arial" charset="0"/>
              </a:rPr>
              <a:t>It is important to address all of these areas when developing a strategy to improve data use. Ideally, a full assessment of the routine health information system would be conducted to identify strengths and weaknesses in these areas, such as the PRISM assessment developed by MEASURE Evaluation. However, a rapid assessment also can be conducted. Later in the session, we will review a tool that assists in identifying barriers to data use in conjunction with building capacity to use data. </a:t>
            </a:r>
          </a:p>
          <a:p>
            <a:pPr>
              <a:spcBef>
                <a:spcPct val="0"/>
              </a:spcBef>
            </a:pPr>
            <a:endParaRPr lang="en-US"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noTextEdit="1"/>
          </p:cNvSpPr>
          <p:nvPr>
            <p:ph type="sldImg"/>
          </p:nvPr>
        </p:nvSpPr>
        <p:spPr bwMode="auto">
          <a:noFill/>
          <a:ln>
            <a:solidFill>
              <a:srgbClr val="000000"/>
            </a:solidFill>
            <a:miter lim="800000"/>
            <a:headEnd/>
            <a:tailEnd/>
          </a:ln>
        </p:spPr>
      </p:sp>
      <p:sp>
        <p:nvSpPr>
          <p:cNvPr id="2253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latin typeface="Arial" charset="0"/>
              </a:rPr>
              <a:t>This is an Action Plan to address barriers to data use. As you can see in the first column, the barrier is listed at the top and the proposed intervention is below it. The plan then breaks out the steps involved, as well as the person responsible for each step and a timeline for completion. It is important that this plan is developed and sanctioned by those that are involved in its implementation. </a:t>
            </a:r>
          </a:p>
          <a:p>
            <a:pPr>
              <a:spcBef>
                <a:spcPct val="0"/>
              </a:spcBef>
            </a:pPr>
            <a:endParaRPr lang="en-US" smtClean="0">
              <a:latin typeface="Arial" charset="0"/>
            </a:endParaRPr>
          </a:p>
        </p:txBody>
      </p:sp>
      <p:sp>
        <p:nvSpPr>
          <p:cNvPr id="2253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6BCEC52-0C35-4A78-863F-3930BCA975A7}" type="slidenum">
              <a:rPr lang="en-US">
                <a:solidFill>
                  <a:srgbClr val="000000"/>
                </a:solidFill>
              </a:rPr>
              <a:pPr fontAlgn="base">
                <a:spcBef>
                  <a:spcPct val="0"/>
                </a:spcBef>
                <a:spcAft>
                  <a:spcPct val="0"/>
                </a:spcAft>
              </a:pPr>
              <a:t>4</a:t>
            </a:fld>
            <a:endParaRPr lang="en-US">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noTextEdit="1"/>
          </p:cNvSpPr>
          <p:nvPr>
            <p:ph type="sldImg"/>
          </p:nvPr>
        </p:nvSpPr>
        <p:spPr bwMode="auto">
          <a:noFill/>
          <a:ln>
            <a:solidFill>
              <a:srgbClr val="000000"/>
            </a:solidFill>
            <a:miter lim="800000"/>
            <a:headEnd/>
            <a:tailEnd/>
          </a:ln>
        </p:spPr>
      </p:sp>
      <p:sp>
        <p:nvSpPr>
          <p:cNvPr id="2457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i="1" smtClean="0">
                <a:latin typeface="Arial" charset="0"/>
              </a:rPr>
              <a:t>NOTE to facilitator: </a:t>
            </a:r>
            <a:r>
              <a:rPr lang="en-US" smtClean="0">
                <a:latin typeface="Arial" charset="0"/>
              </a:rPr>
              <a:t>Read Slide. Divide the plenary into small groups of six to eight individuals – they can be mixed across organizations. Hand out copies of the Assessment of Data Use Constraints tool to guide the group discussion. </a:t>
            </a:r>
          </a:p>
          <a:p>
            <a:pPr>
              <a:spcBef>
                <a:spcPct val="0"/>
              </a:spcBef>
            </a:pPr>
            <a:endParaRPr lang="en-US" i="1" smtClean="0">
              <a:latin typeface="Arial" charset="0"/>
            </a:endParaRPr>
          </a:p>
          <a:p>
            <a:pPr>
              <a:spcBef>
                <a:spcPct val="0"/>
              </a:spcBef>
            </a:pPr>
            <a:r>
              <a:rPr lang="en-US" i="1" smtClean="0">
                <a:latin typeface="Arial" charset="0"/>
              </a:rPr>
              <a:t>Be sure to ask participants to document the list of barriers on flipchart paper.  Facilitators will compile these brainstormed lists this evening and will provide them to groups tomorrow to fuel discussion.</a:t>
            </a:r>
          </a:p>
        </p:txBody>
      </p:sp>
      <p:sp>
        <p:nvSpPr>
          <p:cNvPr id="2457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1F4CF8B-B3F9-4286-AC0C-431C9096BBE5}" type="slidenum">
              <a:rPr lang="en-US">
                <a:latin typeface="Arial" charset="0"/>
              </a:rPr>
              <a:pPr fontAlgn="base">
                <a:spcBef>
                  <a:spcPct val="0"/>
                </a:spcBef>
                <a:spcAft>
                  <a:spcPct val="0"/>
                </a:spcAft>
              </a:pPr>
              <a:t>5</a:t>
            </a:fld>
            <a:endParaRPr lang="en-US">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p>
            <a:endParaRPr lang="en-US"/>
          </a:p>
        </p:txBody>
      </p:sp>
      <p:pic>
        <p:nvPicPr>
          <p:cNvPr id="5" name="Picture 5" descr="Vertical_RGB_6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0325" y="5010150"/>
            <a:ext cx="1673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10125" y="5010150"/>
            <a:ext cx="1447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smtClean="0"/>
              <a:t>Click to edit Master subtitle style</a:t>
            </a:r>
            <a:endParaRPr lang="en-US"/>
          </a:p>
        </p:txBody>
      </p:sp>
    </p:spTree>
    <p:extLst>
      <p:ext uri="{BB962C8B-B14F-4D97-AF65-F5344CB8AC3E}">
        <p14:creationId xmlns:p14="http://schemas.microsoft.com/office/powerpoint/2010/main" val="2629250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842DEE26-0424-4D36-95CD-375AB6139903}"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71229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74D1BAF9-F059-41EE-A4A3-2B3D923BC57F}"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07662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2789CDFE-37B9-4459-9C1D-628D8F233CF4}"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63965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94AA750A-3305-498D-82F8-BFED5146B26A}"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22006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3C76272E-8483-4910-9C76-5E8376F88BF2}"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77966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4E953A0F-703B-4438-99A9-D30D9092B1E2}"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7064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2A025B27-FDF3-4F5F-9974-36B008B00B9F}"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24805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39ECC362-6B89-4DD1-8F95-85848C2C7A7A}"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34406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AA16915E-AF3E-41E6-9F7C-C7FE7E025448}"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31649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B009F035-7969-4022-BC47-768B518491D8}"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6817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300479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735411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5214261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30211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224876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0112777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27277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578908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396123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347049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12517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p:spPr>
        <p:txBody>
          <a:bodyPr wrap="none" anchor="ctr"/>
          <a:lstStyle/>
          <a:p>
            <a:endParaRPr lang="en-US"/>
          </a:p>
        </p:txBody>
      </p:sp>
      <p:sp>
        <p:nvSpPr>
          <p:cNvPr id="1027"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smtClean="0"/>
          </a:p>
        </p:txBody>
      </p:sp>
      <p:sp>
        <p:nvSpPr>
          <p:cNvPr id="1028"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smtClean="0"/>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rgbClr val="969696"/>
                </a:solidFill>
              </a:defRPr>
            </a:lvl1pPr>
          </a:lstStyle>
          <a:p>
            <a:pPr>
              <a:defRPr/>
            </a:pPr>
            <a:fld id="{7E06F555-6477-4435-BBC5-90FF39CA3060}" type="slidenum">
              <a:rPr lang="en-US" smtClean="0"/>
              <a:pPr>
                <a:defRPr/>
              </a:pPr>
              <a:t>‹#›</a:t>
            </a:fld>
            <a:endParaRPr lang="en-US"/>
          </a:p>
        </p:txBody>
      </p:sp>
      <p:sp>
        <p:nvSpPr>
          <p:cNvPr id="1030"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1">
                <a:solidFill>
                  <a:srgbClr val="969696"/>
                </a:solidFill>
              </a:defRPr>
            </a:lvl1pPr>
          </a:lstStyle>
          <a:p>
            <a:pPr>
              <a:defRPr/>
            </a:pPr>
            <a:endParaRPr lang="en-US"/>
          </a:p>
        </p:txBody>
      </p:sp>
      <p:pic>
        <p:nvPicPr>
          <p:cNvPr id="1032" name="Picture 8" descr="Vertical_RGB_6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580188" y="5829300"/>
            <a:ext cx="1116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950200" y="5829300"/>
            <a:ext cx="965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hf hdr="0" ftr="0" dt="0"/>
  <p:txStyles>
    <p:titleStyle>
      <a:lvl1pPr algn="l" rtl="0" eaLnBrk="1" fontAlgn="base" hangingPunct="1">
        <a:spcBef>
          <a:spcPct val="0"/>
        </a:spcBef>
        <a:spcAft>
          <a:spcPct val="0"/>
        </a:spcAft>
        <a:defRPr sz="3600" b="1">
          <a:solidFill>
            <a:schemeClr val="tx1"/>
          </a:solidFill>
          <a:latin typeface="+mj-lt"/>
          <a:ea typeface="+mj-ea"/>
          <a:cs typeface="+mj-cs"/>
        </a:defRPr>
      </a:lvl1pPr>
      <a:lvl2pPr algn="l" rtl="0" eaLnBrk="1" fontAlgn="base" hangingPunct="1">
        <a:spcBef>
          <a:spcPct val="0"/>
        </a:spcBef>
        <a:spcAft>
          <a:spcPct val="0"/>
        </a:spcAft>
        <a:defRPr sz="3600" b="1">
          <a:solidFill>
            <a:schemeClr val="tx1"/>
          </a:solidFill>
          <a:latin typeface="Arial" charset="0"/>
        </a:defRPr>
      </a:lvl2pPr>
      <a:lvl3pPr algn="l" rtl="0" eaLnBrk="1" fontAlgn="base" hangingPunct="1">
        <a:spcBef>
          <a:spcPct val="0"/>
        </a:spcBef>
        <a:spcAft>
          <a:spcPct val="0"/>
        </a:spcAft>
        <a:defRPr sz="3600" b="1">
          <a:solidFill>
            <a:schemeClr val="tx1"/>
          </a:solidFill>
          <a:latin typeface="Arial" charset="0"/>
        </a:defRPr>
      </a:lvl3pPr>
      <a:lvl4pPr algn="l" rtl="0" eaLnBrk="1" fontAlgn="base" hangingPunct="1">
        <a:spcBef>
          <a:spcPct val="0"/>
        </a:spcBef>
        <a:spcAft>
          <a:spcPct val="0"/>
        </a:spcAft>
        <a:defRPr sz="3600" b="1">
          <a:solidFill>
            <a:schemeClr val="tx1"/>
          </a:solidFill>
          <a:latin typeface="Arial" charset="0"/>
        </a:defRPr>
      </a:lvl4pPr>
      <a:lvl5pPr algn="l" rtl="0" eaLnBrk="1" fontAlgn="base" hangingPunct="1">
        <a:spcBef>
          <a:spcPct val="0"/>
        </a:spcBef>
        <a:spcAft>
          <a:spcPct val="0"/>
        </a:spcAft>
        <a:defRPr sz="3600" b="1">
          <a:solidFill>
            <a:schemeClr val="tx1"/>
          </a:solidFill>
          <a:latin typeface="Arial" charset="0"/>
        </a:defRPr>
      </a:lvl5pPr>
      <a:lvl6pPr marL="457200" algn="l" rtl="0" eaLnBrk="1" fontAlgn="base" hangingPunct="1">
        <a:spcBef>
          <a:spcPct val="0"/>
        </a:spcBef>
        <a:spcAft>
          <a:spcPct val="0"/>
        </a:spcAft>
        <a:defRPr sz="3600" b="1">
          <a:solidFill>
            <a:schemeClr val="tx1"/>
          </a:solidFill>
          <a:latin typeface="Arial" charset="0"/>
        </a:defRPr>
      </a:lvl6pPr>
      <a:lvl7pPr marL="914400" algn="l" rtl="0" eaLnBrk="1" fontAlgn="base" hangingPunct="1">
        <a:spcBef>
          <a:spcPct val="0"/>
        </a:spcBef>
        <a:spcAft>
          <a:spcPct val="0"/>
        </a:spcAft>
        <a:defRPr sz="3600" b="1">
          <a:solidFill>
            <a:schemeClr val="tx1"/>
          </a:solidFill>
          <a:latin typeface="Arial" charset="0"/>
        </a:defRPr>
      </a:lvl7pPr>
      <a:lvl8pPr marL="1371600" algn="l" rtl="0" eaLnBrk="1" fontAlgn="base" hangingPunct="1">
        <a:spcBef>
          <a:spcPct val="0"/>
        </a:spcBef>
        <a:spcAft>
          <a:spcPct val="0"/>
        </a:spcAft>
        <a:defRPr sz="3600" b="1">
          <a:solidFill>
            <a:schemeClr val="tx1"/>
          </a:solidFill>
          <a:latin typeface="Arial" charset="0"/>
        </a:defRPr>
      </a:lvl8pPr>
      <a:lvl9pPr marL="1828800" algn="l" rtl="0" eaLnBrk="1" fontAlgn="base" hangingPunct="1">
        <a:spcBef>
          <a:spcPct val="0"/>
        </a:spcBef>
        <a:spcAft>
          <a:spcPct val="0"/>
        </a:spcAft>
        <a:defRPr sz="3600" b="1">
          <a:solidFill>
            <a:schemeClr val="tx1"/>
          </a:solidFill>
          <a:latin typeface="Arial" charset="0"/>
        </a:defRPr>
      </a:lvl9pPr>
    </p:titleStyle>
    <p:bodyStyle>
      <a:lvl1pPr marL="342900" indent="-342900" algn="l" rtl="0" eaLnBrk="1" fontAlgn="base" hangingPunct="1">
        <a:spcBef>
          <a:spcPct val="20000"/>
        </a:spcBef>
        <a:spcAft>
          <a:spcPct val="20000"/>
        </a:spcAft>
        <a:buClr>
          <a:schemeClr val="hlink"/>
        </a:buClr>
        <a:buFont typeface="Wingdings" pitchFamily="2" charset="2"/>
        <a:buChar char="§"/>
        <a:defRPr sz="2600">
          <a:solidFill>
            <a:schemeClr val="tx1"/>
          </a:solidFill>
          <a:latin typeface="+mn-lt"/>
          <a:ea typeface="+mn-ea"/>
          <a:cs typeface="+mn-cs"/>
        </a:defRPr>
      </a:lvl1pPr>
      <a:lvl2pPr marL="742950" indent="-285750"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3pPr>
      <a:lvl4pPr marL="1600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4pPr>
      <a:lvl5pPr marL="20574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5pPr>
      <a:lvl6pPr marL="25146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sz="quarter"/>
          </p:nvPr>
        </p:nvSpPr>
        <p:spPr>
          <a:xfrm>
            <a:off x="1" y="301625"/>
            <a:ext cx="8839200" cy="2184400"/>
          </a:xfrm>
        </p:spPr>
        <p:txBody>
          <a:bodyPr>
            <a:normAutofit fontScale="90000"/>
          </a:bodyPr>
          <a:lstStyle/>
          <a:p>
            <a:pPr>
              <a:defRPr/>
            </a:pPr>
            <a:r>
              <a:rPr lang="ru-RU" sz="6000" dirty="0" smtClean="0">
                <a:solidFill>
                  <a:schemeClr val="folHlink"/>
                </a:solidFill>
                <a:effectLst>
                  <a:outerShdw blurRad="38100" dist="38100" dir="2700000" algn="tl">
                    <a:srgbClr val="000000"/>
                  </a:outerShdw>
                </a:effectLst>
              </a:rPr>
              <a:t>	</a:t>
            </a:r>
            <a:br>
              <a:rPr lang="ru-RU" sz="6000" dirty="0" smtClean="0">
                <a:solidFill>
                  <a:schemeClr val="folHlink"/>
                </a:solidFill>
                <a:effectLst>
                  <a:outerShdw blurRad="38100" dist="38100" dir="2700000" algn="tl">
                    <a:srgbClr val="000000"/>
                  </a:outerShdw>
                </a:effectLst>
              </a:rPr>
            </a:br>
            <a:r>
              <a:rPr lang="ru-RU" sz="6000" dirty="0" smtClean="0">
                <a:effectLst>
                  <a:outerShdw blurRad="38100" dist="38100" dir="2700000" algn="tl">
                    <a:srgbClr val="000000"/>
                  </a:outerShdw>
                </a:effectLst>
              </a:rPr>
              <a:t>Препятствия на пути </a:t>
            </a:r>
            <a:br>
              <a:rPr lang="ru-RU" sz="6000" dirty="0" smtClean="0">
                <a:effectLst>
                  <a:outerShdw blurRad="38100" dist="38100" dir="2700000" algn="tl">
                    <a:srgbClr val="000000"/>
                  </a:outerShdw>
                </a:effectLst>
              </a:rPr>
            </a:br>
            <a:r>
              <a:rPr lang="ru-RU" sz="6000" dirty="0" smtClean="0">
                <a:effectLst>
                  <a:outerShdw blurRad="38100" dist="38100" dir="2700000" algn="tl">
                    <a:srgbClr val="000000"/>
                  </a:outerShdw>
                </a:effectLst>
              </a:rPr>
              <a:t>к использованию данных</a:t>
            </a:r>
            <a:endParaRPr lang="ru-RU" sz="6000" dirty="0">
              <a:effectLst>
                <a:outerShdw blurRad="38100" dist="38100" dir="2700000" algn="tl">
                  <a:srgbClr val="000000"/>
                </a:outerShdw>
              </a:effectLst>
            </a:endParaRPr>
          </a:p>
        </p:txBody>
      </p:sp>
      <p:sp>
        <p:nvSpPr>
          <p:cNvPr id="2" name="Slide Number Placeholder 1"/>
          <p:cNvSpPr>
            <a:spLocks noGrp="1"/>
          </p:cNvSpPr>
          <p:nvPr>
            <p:ph type="sldNum" sz="quarter" idx="4294967295"/>
          </p:nvPr>
        </p:nvSpPr>
        <p:spPr>
          <a:xfrm>
            <a:off x="8382000" y="6356350"/>
            <a:ext cx="762000" cy="365125"/>
          </a:xfrm>
        </p:spPr>
        <p:txBody>
          <a:bodyPr/>
          <a:lstStyle/>
          <a:p>
            <a:pPr>
              <a:defRPr/>
            </a:pPr>
            <a:fld id="{06CE19C0-C326-4905-A5B1-7DE77BF80C2B}" type="slidenum">
              <a:rPr lang="en-US"/>
              <a:pPr>
                <a:defRPr/>
              </a:pPr>
              <a:t>1</a:t>
            </a:fld>
            <a:endParaRPr lang="en-US"/>
          </a:p>
        </p:txBody>
      </p:sp>
      <p:sp>
        <p:nvSpPr>
          <p:cNvPr id="15362" name="Text Box 6"/>
          <p:cNvSpPr txBox="1">
            <a:spLocks noChangeArrowheads="1"/>
          </p:cNvSpPr>
          <p:nvPr/>
        </p:nvSpPr>
        <p:spPr bwMode="auto">
          <a:xfrm>
            <a:off x="6645275" y="4179888"/>
            <a:ext cx="2324100" cy="641350"/>
          </a:xfrm>
          <a:prstGeom prst="rect">
            <a:avLst/>
          </a:prstGeom>
          <a:noFill/>
          <a:ln w="9525">
            <a:noFill/>
            <a:miter lim="800000"/>
            <a:headEnd/>
            <a:tailEnd/>
          </a:ln>
        </p:spPr>
        <p:txBody>
          <a:bodyPr>
            <a:spAutoFit/>
          </a:bodyPr>
          <a:lstStyle/>
          <a:p>
            <a:pPr algn="ctr">
              <a:spcBef>
                <a:spcPct val="50000"/>
              </a:spcBef>
            </a:pPr>
            <a:r>
              <a:rPr lang="ru-RU" b="1" i="1">
                <a:cs typeface="Arial" charset="0"/>
              </a:rPr>
              <a:t>Занятие</a:t>
            </a:r>
            <a:r>
              <a:rPr lang="en-US" b="1" i="1">
                <a:cs typeface="Arial" charset="0"/>
              </a:rPr>
              <a:t> D </a:t>
            </a:r>
            <a:r>
              <a:rPr lang="ru-RU" b="1" i="1">
                <a:cs typeface="Arial" charset="0"/>
              </a:rPr>
              <a:t>(продолжение)</a:t>
            </a:r>
            <a:endParaRPr lang="en-US" b="1" i="1">
              <a:cs typeface="Arial"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p:txBody>
          <a:bodyPr/>
          <a:lstStyle/>
          <a:p>
            <a:pPr algn="ctr"/>
            <a:r>
              <a:rPr lang="ru-RU" smtClean="0">
                <a:latin typeface="Arial" charset="0"/>
              </a:rPr>
              <a:t>Цели занятия</a:t>
            </a:r>
            <a:endParaRPr lang="en-US" smtClean="0">
              <a:latin typeface="Arial" charset="0"/>
            </a:endParaRPr>
          </a:p>
        </p:txBody>
      </p:sp>
      <p:sp>
        <p:nvSpPr>
          <p:cNvPr id="17410" name="Content Placeholder 2"/>
          <p:cNvSpPr>
            <a:spLocks noGrp="1"/>
          </p:cNvSpPr>
          <p:nvPr>
            <p:ph idx="1"/>
          </p:nvPr>
        </p:nvSpPr>
        <p:spPr>
          <a:xfrm>
            <a:off x="457200" y="2133600"/>
            <a:ext cx="8229600" cy="4389438"/>
          </a:xfrm>
        </p:spPr>
        <p:txBody>
          <a:bodyPr/>
          <a:lstStyle/>
          <a:p>
            <a:r>
              <a:rPr lang="ru-RU" sz="2800" smtClean="0">
                <a:latin typeface="Arial" charset="0"/>
              </a:rPr>
              <a:t>Разработать план действий по преодолению препятствий на пути к использованию данных</a:t>
            </a:r>
            <a:endParaRPr lang="en-US" sz="2800" smtClean="0"/>
          </a:p>
          <a:p>
            <a:endParaRPr lang="en-US" smtClean="0"/>
          </a:p>
        </p:txBody>
      </p:sp>
      <p:sp>
        <p:nvSpPr>
          <p:cNvPr id="2" name="Slide Number Placeholder 1"/>
          <p:cNvSpPr>
            <a:spLocks noGrp="1"/>
          </p:cNvSpPr>
          <p:nvPr>
            <p:ph type="sldNum" sz="quarter" idx="10"/>
          </p:nvPr>
        </p:nvSpPr>
        <p:spPr/>
        <p:txBody>
          <a:bodyPr/>
          <a:lstStyle/>
          <a:p>
            <a:pPr>
              <a:defRPr/>
            </a:pPr>
            <a:fld id="{49A06C94-6EF2-4339-AD40-037CE4635B49}" type="slidenum">
              <a:rPr lang="en-US"/>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Oval 2"/>
          <p:cNvSpPr>
            <a:spLocks noChangeArrowheads="1"/>
          </p:cNvSpPr>
          <p:nvPr/>
        </p:nvSpPr>
        <p:spPr bwMode="auto">
          <a:xfrm>
            <a:off x="990600" y="1519583"/>
            <a:ext cx="7185025" cy="3676650"/>
          </a:xfrm>
          <a:prstGeom prst="ellipse">
            <a:avLst/>
          </a:prstGeom>
          <a:solidFill>
            <a:schemeClr val="accent1"/>
          </a:solidFill>
          <a:ln w="9525">
            <a:solidFill>
              <a:schemeClr val="tx1"/>
            </a:solidFill>
            <a:round/>
            <a:headEnd/>
            <a:tailEnd/>
          </a:ln>
        </p:spPr>
        <p:txBody>
          <a:bodyPr wrap="none" anchor="ctr"/>
          <a:lstStyle/>
          <a:p>
            <a:endParaRPr lang="ru-RU">
              <a:solidFill>
                <a:srgbClr val="FFFFFF"/>
              </a:solidFill>
              <a:latin typeface="Constantia" pitchFamily="18" charset="0"/>
            </a:endParaRPr>
          </a:p>
        </p:txBody>
      </p:sp>
      <p:sp>
        <p:nvSpPr>
          <p:cNvPr id="433155" name="Rectangle 3"/>
          <p:cNvSpPr>
            <a:spLocks noGrp="1" noChangeArrowheads="1"/>
          </p:cNvSpPr>
          <p:nvPr>
            <p:ph type="title"/>
          </p:nvPr>
        </p:nvSpPr>
        <p:spPr>
          <a:xfrm>
            <a:off x="1295400" y="493713"/>
            <a:ext cx="6629400" cy="1524000"/>
          </a:xfrm>
        </p:spPr>
        <p:txBody>
          <a:bodyPr>
            <a:normAutofit fontScale="90000"/>
          </a:bodyPr>
          <a:lstStyle/>
          <a:p>
            <a:pPr algn="ctr" fontAlgn="auto">
              <a:spcAft>
                <a:spcPts val="0"/>
              </a:spcAft>
              <a:defRPr/>
            </a:pPr>
            <a:r>
              <a:rPr lang="en-US" dirty="0" smtClean="0"/>
              <a:t>What Determines Data Demand &amp; Use?</a:t>
            </a:r>
            <a:r>
              <a:rPr lang="en-US" dirty="0" smtClean="0">
                <a:effectLst>
                  <a:outerShdw blurRad="38100" dist="38100" dir="2700000" algn="tl">
                    <a:srgbClr val="000000"/>
                  </a:outerShdw>
                </a:effectLst>
              </a:rPr>
              <a:t/>
            </a:r>
            <a:br>
              <a:rPr lang="en-US" dirty="0" smtClean="0">
                <a:effectLst>
                  <a:outerShdw blurRad="38100" dist="38100" dir="2700000" algn="tl">
                    <a:srgbClr val="000000"/>
                  </a:outerShdw>
                </a:effectLst>
              </a:rPr>
            </a:br>
            <a:endParaRPr lang="en-US" dirty="0" smtClean="0">
              <a:effectLst>
                <a:outerShdw blurRad="38100" dist="38100" dir="2700000" algn="tl">
                  <a:srgbClr val="000000"/>
                </a:outerShdw>
              </a:effectLst>
            </a:endParaRPr>
          </a:p>
        </p:txBody>
      </p:sp>
      <p:sp>
        <p:nvSpPr>
          <p:cNvPr id="2" name="Slide Number Placeholder 1"/>
          <p:cNvSpPr>
            <a:spLocks noGrp="1"/>
          </p:cNvSpPr>
          <p:nvPr>
            <p:ph type="sldNum" sz="quarter" idx="10"/>
          </p:nvPr>
        </p:nvSpPr>
        <p:spPr/>
        <p:txBody>
          <a:bodyPr/>
          <a:lstStyle/>
          <a:p>
            <a:pPr>
              <a:defRPr/>
            </a:pPr>
            <a:fld id="{989BD134-04BC-45A6-B118-C57A2FEFEB6D}" type="slidenum">
              <a:rPr lang="en-US"/>
              <a:pPr>
                <a:defRPr/>
              </a:pPr>
              <a:t>3</a:t>
            </a:fld>
            <a:endParaRPr lang="en-US"/>
          </a:p>
        </p:txBody>
      </p:sp>
      <p:sp>
        <p:nvSpPr>
          <p:cNvPr id="19459" name="Rectangle 4"/>
          <p:cNvSpPr>
            <a:spLocks noChangeArrowheads="1"/>
          </p:cNvSpPr>
          <p:nvPr/>
        </p:nvSpPr>
        <p:spPr bwMode="auto">
          <a:xfrm>
            <a:off x="990600" y="3352800"/>
            <a:ext cx="7391400" cy="701675"/>
          </a:xfrm>
          <a:prstGeom prst="rect">
            <a:avLst/>
          </a:prstGeom>
          <a:noFill/>
          <a:ln w="9525">
            <a:noFill/>
            <a:miter lim="800000"/>
            <a:headEnd/>
            <a:tailEnd/>
          </a:ln>
        </p:spPr>
        <p:txBody>
          <a:bodyPr lIns="91436" tIns="45718" rIns="91436" bIns="45718">
            <a:spAutoFit/>
          </a:bodyPr>
          <a:lstStyle/>
          <a:p>
            <a:pPr eaLnBrk="0" hangingPunct="0"/>
            <a:endParaRPr lang="ru-RU" sz="4000" b="1">
              <a:solidFill>
                <a:srgbClr val="FFFF99"/>
              </a:solidFill>
              <a:latin typeface="Times New Roman" pitchFamily="18" charset="0"/>
            </a:endParaRPr>
          </a:p>
        </p:txBody>
      </p:sp>
      <p:grpSp>
        <p:nvGrpSpPr>
          <p:cNvPr id="19460" name="Group 5"/>
          <p:cNvGrpSpPr>
            <a:grpSpLocks/>
          </p:cNvGrpSpPr>
          <p:nvPr/>
        </p:nvGrpSpPr>
        <p:grpSpPr bwMode="auto">
          <a:xfrm>
            <a:off x="1828800" y="2382838"/>
            <a:ext cx="5207000" cy="2701925"/>
            <a:chOff x="476" y="1440"/>
            <a:chExt cx="4036" cy="2160"/>
          </a:xfrm>
        </p:grpSpPr>
        <p:sp>
          <p:nvSpPr>
            <p:cNvPr id="19466" name="Oval 6"/>
            <p:cNvSpPr>
              <a:spLocks noChangeArrowheads="1"/>
            </p:cNvSpPr>
            <p:nvPr/>
          </p:nvSpPr>
          <p:spPr bwMode="auto">
            <a:xfrm>
              <a:off x="1969" y="2641"/>
              <a:ext cx="1249" cy="959"/>
            </a:xfrm>
            <a:prstGeom prst="ellipse">
              <a:avLst/>
            </a:prstGeom>
            <a:solidFill>
              <a:schemeClr val="accent1">
                <a:lumMod val="20000"/>
                <a:lumOff val="80000"/>
              </a:schemeClr>
            </a:solidFill>
            <a:ln w="9525">
              <a:solidFill>
                <a:schemeClr val="tx1"/>
              </a:solidFill>
              <a:round/>
              <a:headEnd/>
              <a:tailEnd/>
            </a:ln>
          </p:spPr>
          <p:txBody>
            <a:bodyPr wrap="none" anchor="ctr"/>
            <a:lstStyle/>
            <a:p>
              <a:pPr fontAlgn="auto">
                <a:spcBef>
                  <a:spcPts val="0"/>
                </a:spcBef>
                <a:spcAft>
                  <a:spcPts val="0"/>
                </a:spcAft>
                <a:defRPr/>
              </a:pPr>
              <a:endParaRPr lang="en-US" dirty="0">
                <a:solidFill>
                  <a:srgbClr val="DADADA">
                    <a:lumMod val="25000"/>
                  </a:srgbClr>
                </a:solidFill>
                <a:latin typeface="Arial" pitchFamily="34" charset="0"/>
                <a:cs typeface="Arial" pitchFamily="34" charset="0"/>
              </a:endParaRPr>
            </a:p>
          </p:txBody>
        </p:sp>
        <p:sp>
          <p:nvSpPr>
            <p:cNvPr id="19467" name="Oval 7"/>
            <p:cNvSpPr>
              <a:spLocks noChangeArrowheads="1"/>
            </p:cNvSpPr>
            <p:nvPr/>
          </p:nvSpPr>
          <p:spPr bwMode="auto">
            <a:xfrm>
              <a:off x="3168" y="1440"/>
              <a:ext cx="1344" cy="1079"/>
            </a:xfrm>
            <a:prstGeom prst="ellipse">
              <a:avLst/>
            </a:prstGeom>
            <a:solidFill>
              <a:schemeClr val="accent1">
                <a:lumMod val="20000"/>
                <a:lumOff val="80000"/>
              </a:schemeClr>
            </a:solidFill>
            <a:ln w="9525">
              <a:solidFill>
                <a:schemeClr val="tx1"/>
              </a:solidFill>
              <a:round/>
              <a:headEnd/>
              <a:tailEnd/>
            </a:ln>
          </p:spPr>
          <p:txBody>
            <a:bodyPr wrap="none" anchor="ctr"/>
            <a:lstStyle/>
            <a:p>
              <a:pPr fontAlgn="auto">
                <a:spcBef>
                  <a:spcPts val="0"/>
                </a:spcBef>
                <a:spcAft>
                  <a:spcPts val="0"/>
                </a:spcAft>
                <a:defRPr/>
              </a:pPr>
              <a:endParaRPr lang="en-US" dirty="0">
                <a:solidFill>
                  <a:srgbClr val="DADADA">
                    <a:lumMod val="25000"/>
                  </a:srgbClr>
                </a:solidFill>
                <a:latin typeface="Arial" pitchFamily="34" charset="0"/>
                <a:cs typeface="Arial" pitchFamily="34" charset="0"/>
              </a:endParaRPr>
            </a:p>
          </p:txBody>
        </p:sp>
        <p:sp>
          <p:nvSpPr>
            <p:cNvPr id="19468" name="Oval 8"/>
            <p:cNvSpPr>
              <a:spLocks noChangeArrowheads="1"/>
            </p:cNvSpPr>
            <p:nvPr/>
          </p:nvSpPr>
          <p:spPr bwMode="auto">
            <a:xfrm>
              <a:off x="535" y="1488"/>
              <a:ext cx="1434" cy="1173"/>
            </a:xfrm>
            <a:prstGeom prst="ellipse">
              <a:avLst/>
            </a:prstGeom>
            <a:solidFill>
              <a:schemeClr val="accent1">
                <a:lumMod val="20000"/>
                <a:lumOff val="80000"/>
              </a:schemeClr>
            </a:solidFill>
            <a:ln w="9525">
              <a:solidFill>
                <a:schemeClr val="tx1"/>
              </a:solidFill>
              <a:round/>
              <a:headEnd/>
              <a:tailEnd/>
            </a:ln>
          </p:spPr>
          <p:txBody>
            <a:bodyPr wrap="none" anchor="ctr"/>
            <a:lstStyle/>
            <a:p>
              <a:pPr fontAlgn="auto">
                <a:spcBef>
                  <a:spcPts val="0"/>
                </a:spcBef>
                <a:spcAft>
                  <a:spcPts val="0"/>
                </a:spcAft>
                <a:defRPr/>
              </a:pPr>
              <a:endParaRPr lang="en-US">
                <a:solidFill>
                  <a:srgbClr val="FFFFFF"/>
                </a:solidFill>
                <a:latin typeface="Arial" pitchFamily="34" charset="0"/>
                <a:cs typeface="Arial" pitchFamily="34" charset="0"/>
              </a:endParaRPr>
            </a:p>
          </p:txBody>
        </p:sp>
        <p:sp>
          <p:nvSpPr>
            <p:cNvPr id="19469" name="Rectangle 9"/>
            <p:cNvSpPr>
              <a:spLocks noChangeArrowheads="1"/>
            </p:cNvSpPr>
            <p:nvPr/>
          </p:nvSpPr>
          <p:spPr bwMode="auto">
            <a:xfrm>
              <a:off x="2809" y="1939"/>
              <a:ext cx="143" cy="561"/>
            </a:xfrm>
            <a:prstGeom prst="rect">
              <a:avLst/>
            </a:prstGeom>
            <a:noFill/>
            <a:ln w="9525">
              <a:noFill/>
              <a:miter lim="800000"/>
              <a:headEnd/>
              <a:tailEnd/>
            </a:ln>
          </p:spPr>
          <p:txBody>
            <a:bodyPr wrap="none" lIns="91436" tIns="45718" rIns="91436" bIns="45718">
              <a:spAutoFit/>
            </a:bodyPr>
            <a:lstStyle/>
            <a:p>
              <a:pPr eaLnBrk="0" hangingPunct="0"/>
              <a:endParaRPr lang="ru-RU" sz="4000" b="1">
                <a:solidFill>
                  <a:srgbClr val="FFFF99"/>
                </a:solidFill>
                <a:latin typeface="Times New Roman" pitchFamily="18" charset="0"/>
              </a:endParaRPr>
            </a:p>
          </p:txBody>
        </p:sp>
        <p:sp>
          <p:nvSpPr>
            <p:cNvPr id="19470" name="Text Box 10"/>
            <p:cNvSpPr txBox="1">
              <a:spLocks noChangeArrowheads="1"/>
            </p:cNvSpPr>
            <p:nvPr/>
          </p:nvSpPr>
          <p:spPr bwMode="auto">
            <a:xfrm>
              <a:off x="476" y="1944"/>
              <a:ext cx="1595" cy="464"/>
            </a:xfrm>
            <a:prstGeom prst="rect">
              <a:avLst/>
            </a:prstGeom>
            <a:noFill/>
            <a:ln w="9525">
              <a:noFill/>
              <a:miter lim="800000"/>
              <a:headEnd/>
              <a:tailEnd/>
            </a:ln>
          </p:spPr>
          <p:txBody>
            <a:bodyPr lIns="91436" tIns="45718" rIns="91436" bIns="45718">
              <a:spAutoFit/>
            </a:bodyPr>
            <a:lstStyle/>
            <a:p>
              <a:pPr algn="ctr">
                <a:spcBef>
                  <a:spcPct val="50000"/>
                </a:spcBef>
              </a:pPr>
              <a:r>
                <a:rPr lang="ru-RU" sz="1600" b="1">
                  <a:solidFill>
                    <a:srgbClr val="363636"/>
                  </a:solidFill>
                  <a:latin typeface="Calibri" pitchFamily="34" charset="0"/>
                  <a:cs typeface="Arial" charset="0"/>
                </a:rPr>
                <a:t>ОРГАНИЗАЦИ</a:t>
              </a:r>
              <a:r>
                <a:rPr lang="ru-RU" sz="1600" b="1">
                  <a:solidFill>
                    <a:srgbClr val="363636"/>
                  </a:solidFill>
                  <a:cs typeface="Arial" charset="0"/>
                </a:rPr>
                <a:t>-</a:t>
              </a:r>
              <a:r>
                <a:rPr lang="ru-RU" sz="1600" b="1">
                  <a:solidFill>
                    <a:srgbClr val="363636"/>
                  </a:solidFill>
                  <a:latin typeface="Calibri" pitchFamily="34" charset="0"/>
                  <a:cs typeface="Arial" charset="0"/>
                </a:rPr>
                <a:t>ОННЫЕ</a:t>
              </a:r>
              <a:endParaRPr lang="en-US" sz="1600" b="1">
                <a:solidFill>
                  <a:srgbClr val="363636"/>
                </a:solidFill>
                <a:latin typeface="Calibri" pitchFamily="34" charset="0"/>
                <a:cs typeface="Arial" charset="0"/>
              </a:endParaRPr>
            </a:p>
          </p:txBody>
        </p:sp>
        <p:sp>
          <p:nvSpPr>
            <p:cNvPr id="19471" name="Text Box 11"/>
            <p:cNvSpPr txBox="1">
              <a:spLocks noChangeArrowheads="1"/>
            </p:cNvSpPr>
            <p:nvPr/>
          </p:nvSpPr>
          <p:spPr bwMode="auto">
            <a:xfrm>
              <a:off x="3119" y="1816"/>
              <a:ext cx="1393" cy="269"/>
            </a:xfrm>
            <a:prstGeom prst="rect">
              <a:avLst/>
            </a:prstGeom>
            <a:noFill/>
            <a:ln w="9525">
              <a:noFill/>
              <a:miter lim="800000"/>
              <a:headEnd/>
              <a:tailEnd/>
            </a:ln>
          </p:spPr>
          <p:txBody>
            <a:bodyPr lIns="91436" tIns="45718" rIns="91436" bIns="45718">
              <a:spAutoFit/>
            </a:bodyPr>
            <a:lstStyle/>
            <a:p>
              <a:pPr algn="ctr">
                <a:spcBef>
                  <a:spcPct val="50000"/>
                </a:spcBef>
              </a:pPr>
              <a:r>
                <a:rPr lang="ru-RU" sz="1600" b="1">
                  <a:solidFill>
                    <a:srgbClr val="363636"/>
                  </a:solidFill>
                  <a:latin typeface="Calibri" pitchFamily="34" charset="0"/>
                  <a:cs typeface="Arial" charset="0"/>
                </a:rPr>
                <a:t>ТЕХНИЧЕСКИЕ</a:t>
              </a:r>
              <a:endParaRPr lang="en-US" sz="1600" b="1">
                <a:solidFill>
                  <a:srgbClr val="363636"/>
                </a:solidFill>
                <a:latin typeface="Calibri" pitchFamily="34" charset="0"/>
                <a:cs typeface="Arial" charset="0"/>
              </a:endParaRPr>
            </a:p>
          </p:txBody>
        </p:sp>
        <p:sp>
          <p:nvSpPr>
            <p:cNvPr id="19472" name="Text Box 12"/>
            <p:cNvSpPr txBox="1">
              <a:spLocks noChangeArrowheads="1"/>
            </p:cNvSpPr>
            <p:nvPr/>
          </p:nvSpPr>
          <p:spPr bwMode="auto">
            <a:xfrm>
              <a:off x="1880" y="2930"/>
              <a:ext cx="1486" cy="271"/>
            </a:xfrm>
            <a:prstGeom prst="rect">
              <a:avLst/>
            </a:prstGeom>
            <a:noFill/>
            <a:ln w="9525">
              <a:noFill/>
              <a:miter lim="800000"/>
              <a:headEnd/>
              <a:tailEnd/>
            </a:ln>
          </p:spPr>
          <p:txBody>
            <a:bodyPr lIns="91436" tIns="45718" rIns="91436" bIns="45718">
              <a:spAutoFit/>
            </a:bodyPr>
            <a:lstStyle/>
            <a:p>
              <a:pPr algn="ctr">
                <a:spcBef>
                  <a:spcPct val="50000"/>
                </a:spcBef>
              </a:pPr>
              <a:r>
                <a:rPr lang="ru-RU" sz="1600" b="1" dirty="0" smtClean="0">
                  <a:solidFill>
                    <a:srgbClr val="363636"/>
                  </a:solidFill>
                  <a:latin typeface="Calibri" pitchFamily="34" charset="0"/>
                  <a:cs typeface="Arial" charset="0"/>
                </a:rPr>
                <a:t>ПОВЕДЕНЧЕСКИЕ</a:t>
              </a:r>
              <a:endParaRPr lang="en-US" sz="1600" b="1" dirty="0">
                <a:solidFill>
                  <a:srgbClr val="363636"/>
                </a:solidFill>
                <a:latin typeface="Calibri" pitchFamily="34" charset="0"/>
                <a:cs typeface="Arial" charset="0"/>
              </a:endParaRPr>
            </a:p>
          </p:txBody>
        </p:sp>
        <p:sp>
          <p:nvSpPr>
            <p:cNvPr id="19473" name="Line 13"/>
            <p:cNvSpPr>
              <a:spLocks noChangeShapeType="1"/>
            </p:cNvSpPr>
            <p:nvPr/>
          </p:nvSpPr>
          <p:spPr bwMode="auto">
            <a:xfrm>
              <a:off x="1968" y="1968"/>
              <a:ext cx="624" cy="672"/>
            </a:xfrm>
            <a:prstGeom prst="line">
              <a:avLst/>
            </a:prstGeom>
            <a:noFill/>
            <a:ln w="9525">
              <a:solidFill>
                <a:schemeClr val="tx1"/>
              </a:solidFill>
              <a:round/>
              <a:headEnd/>
              <a:tailEnd/>
            </a:ln>
          </p:spPr>
          <p:txBody>
            <a:bodyPr wrap="none"/>
            <a:lstStyle/>
            <a:p>
              <a:endParaRPr lang="en-US"/>
            </a:p>
          </p:txBody>
        </p:sp>
        <p:sp>
          <p:nvSpPr>
            <p:cNvPr id="19474" name="Line 14"/>
            <p:cNvSpPr>
              <a:spLocks noChangeShapeType="1"/>
            </p:cNvSpPr>
            <p:nvPr/>
          </p:nvSpPr>
          <p:spPr bwMode="auto">
            <a:xfrm flipV="1">
              <a:off x="2592" y="2016"/>
              <a:ext cx="576" cy="624"/>
            </a:xfrm>
            <a:prstGeom prst="line">
              <a:avLst/>
            </a:prstGeom>
            <a:noFill/>
            <a:ln w="9525">
              <a:solidFill>
                <a:schemeClr val="tx1"/>
              </a:solidFill>
              <a:round/>
              <a:headEnd/>
              <a:tailEnd/>
            </a:ln>
          </p:spPr>
          <p:txBody>
            <a:bodyPr wrap="none"/>
            <a:lstStyle/>
            <a:p>
              <a:endParaRPr lang="en-US"/>
            </a:p>
          </p:txBody>
        </p:sp>
        <p:sp>
          <p:nvSpPr>
            <p:cNvPr id="19475" name="Line 15"/>
            <p:cNvSpPr>
              <a:spLocks noChangeShapeType="1"/>
            </p:cNvSpPr>
            <p:nvPr/>
          </p:nvSpPr>
          <p:spPr bwMode="auto">
            <a:xfrm>
              <a:off x="1968" y="1968"/>
              <a:ext cx="1200" cy="0"/>
            </a:xfrm>
            <a:prstGeom prst="line">
              <a:avLst/>
            </a:prstGeom>
            <a:noFill/>
            <a:ln w="9525">
              <a:solidFill>
                <a:schemeClr val="tx1"/>
              </a:solidFill>
              <a:round/>
              <a:headEnd/>
              <a:tailEnd/>
            </a:ln>
          </p:spPr>
          <p:txBody>
            <a:bodyPr wrap="none"/>
            <a:lstStyle/>
            <a:p>
              <a:endParaRPr lang="en-US"/>
            </a:p>
          </p:txBody>
        </p:sp>
      </p:grpSp>
      <p:sp>
        <p:nvSpPr>
          <p:cNvPr id="19462" name="Text Box 16"/>
          <p:cNvSpPr txBox="1">
            <a:spLocks noChangeArrowheads="1"/>
          </p:cNvSpPr>
          <p:nvPr/>
        </p:nvSpPr>
        <p:spPr bwMode="auto">
          <a:xfrm>
            <a:off x="1658938" y="3908425"/>
            <a:ext cx="1905000" cy="457200"/>
          </a:xfrm>
          <a:prstGeom prst="rect">
            <a:avLst/>
          </a:prstGeom>
          <a:noFill/>
          <a:ln w="9525">
            <a:noFill/>
            <a:miter lim="800000"/>
            <a:headEnd/>
            <a:tailEnd/>
          </a:ln>
        </p:spPr>
        <p:txBody>
          <a:bodyPr lIns="91436" tIns="45718" rIns="91436" bIns="45718">
            <a:spAutoFit/>
          </a:bodyPr>
          <a:lstStyle/>
          <a:p>
            <a:pPr>
              <a:spcBef>
                <a:spcPct val="50000"/>
              </a:spcBef>
            </a:pPr>
            <a:r>
              <a:rPr lang="ru-RU" sz="2400">
                <a:solidFill>
                  <a:srgbClr val="FFFF33"/>
                </a:solidFill>
                <a:cs typeface="Arial" charset="0"/>
              </a:rPr>
              <a:t>ПОЛИТИКА</a:t>
            </a:r>
            <a:endParaRPr lang="en-US" sz="2400">
              <a:solidFill>
                <a:srgbClr val="FFFF33"/>
              </a:solidFill>
              <a:cs typeface="Arial" charset="0"/>
            </a:endParaRPr>
          </a:p>
        </p:txBody>
      </p:sp>
      <p:sp>
        <p:nvSpPr>
          <p:cNvPr id="19463" name="Text Box 17"/>
          <p:cNvSpPr txBox="1">
            <a:spLocks noChangeArrowheads="1"/>
          </p:cNvSpPr>
          <p:nvPr/>
        </p:nvSpPr>
        <p:spPr bwMode="auto">
          <a:xfrm>
            <a:off x="3730625" y="1963738"/>
            <a:ext cx="1752600" cy="457200"/>
          </a:xfrm>
          <a:prstGeom prst="rect">
            <a:avLst/>
          </a:prstGeom>
          <a:noFill/>
          <a:ln w="9525">
            <a:noFill/>
            <a:miter lim="800000"/>
            <a:headEnd/>
            <a:tailEnd/>
          </a:ln>
        </p:spPr>
        <p:txBody>
          <a:bodyPr lIns="91436" tIns="45718" rIns="91436" bIns="45718">
            <a:spAutoFit/>
          </a:bodyPr>
          <a:lstStyle/>
          <a:p>
            <a:pPr>
              <a:spcBef>
                <a:spcPct val="50000"/>
              </a:spcBef>
            </a:pPr>
            <a:r>
              <a:rPr lang="ru-RU" sz="2400">
                <a:solidFill>
                  <a:srgbClr val="FFFF33"/>
                </a:solidFill>
                <a:cs typeface="Arial" charset="0"/>
              </a:rPr>
              <a:t>КУЛЬТУРА</a:t>
            </a:r>
            <a:endParaRPr lang="en-US" sz="2400">
              <a:solidFill>
                <a:srgbClr val="FFFF33"/>
              </a:solidFill>
              <a:cs typeface="Arial" charset="0"/>
            </a:endParaRPr>
          </a:p>
        </p:txBody>
      </p:sp>
      <p:sp>
        <p:nvSpPr>
          <p:cNvPr id="19464" name="Text Box 18"/>
          <p:cNvSpPr txBox="1">
            <a:spLocks noChangeArrowheads="1"/>
          </p:cNvSpPr>
          <p:nvPr/>
        </p:nvSpPr>
        <p:spPr bwMode="auto">
          <a:xfrm>
            <a:off x="5724525" y="3908425"/>
            <a:ext cx="2087563" cy="457200"/>
          </a:xfrm>
          <a:prstGeom prst="rect">
            <a:avLst/>
          </a:prstGeom>
          <a:noFill/>
          <a:ln w="9525">
            <a:noFill/>
            <a:miter lim="800000"/>
            <a:headEnd/>
            <a:tailEnd/>
          </a:ln>
        </p:spPr>
        <p:txBody>
          <a:bodyPr lIns="91436" tIns="45718" rIns="91436" bIns="45718">
            <a:spAutoFit/>
          </a:bodyPr>
          <a:lstStyle/>
          <a:p>
            <a:pPr>
              <a:spcBef>
                <a:spcPct val="50000"/>
              </a:spcBef>
            </a:pPr>
            <a:r>
              <a:rPr lang="ru-RU" sz="2400">
                <a:solidFill>
                  <a:srgbClr val="FFFF33"/>
                </a:solidFill>
                <a:cs typeface="Arial" charset="0"/>
              </a:rPr>
              <a:t>ОБЩЕСТВО</a:t>
            </a:r>
            <a:endParaRPr lang="en-US" sz="2400">
              <a:solidFill>
                <a:srgbClr val="FFFF33"/>
              </a:solidFill>
              <a:cs typeface="Arial" charset="0"/>
            </a:endParaRPr>
          </a:p>
        </p:txBody>
      </p:sp>
      <p:sp>
        <p:nvSpPr>
          <p:cNvPr id="3" name="Text Box 4"/>
          <p:cNvSpPr txBox="1">
            <a:spLocks noChangeArrowheads="1"/>
          </p:cNvSpPr>
          <p:nvPr/>
        </p:nvSpPr>
        <p:spPr bwMode="auto">
          <a:xfrm>
            <a:off x="189447" y="5196233"/>
            <a:ext cx="8818562" cy="517525"/>
          </a:xfrm>
          <a:prstGeom prst="rect">
            <a:avLst/>
          </a:prstGeom>
          <a:noFill/>
          <a:ln w="9525">
            <a:noFill/>
            <a:miter lim="800000"/>
            <a:headEnd/>
            <a:tailEnd/>
          </a:ln>
        </p:spPr>
        <p:txBody>
          <a:bodyPr wrap="none">
            <a:spAutoFit/>
          </a:bodyPr>
          <a:lstStyle/>
          <a:p>
            <a:r>
              <a:rPr lang="en-US" sz="1400" dirty="0">
                <a:cs typeface="Arial" charset="0"/>
              </a:rPr>
              <a:t>* Based on PRISM analytical framework (</a:t>
            </a:r>
            <a:r>
              <a:rPr lang="en-US" sz="1400" dirty="0" err="1">
                <a:cs typeface="Arial" charset="0"/>
              </a:rPr>
              <a:t>LaFond</a:t>
            </a:r>
            <a:r>
              <a:rPr lang="en-US" sz="1400" dirty="0">
                <a:cs typeface="Arial" charset="0"/>
              </a:rPr>
              <a:t>, Fields et al. 2005 The PRISM: An Analytical Framework for </a:t>
            </a:r>
          </a:p>
          <a:p>
            <a:r>
              <a:rPr lang="en-US" sz="1400" dirty="0">
                <a:cs typeface="Arial" charset="0"/>
              </a:rPr>
              <a:t>  Understanding Performance of Health Information Systems in Developing Countries. MEASURE Evaluation).</a:t>
            </a:r>
          </a:p>
        </p:txBody>
      </p:sp>
      <p:sp>
        <p:nvSpPr>
          <p:cNvPr id="19477" name="Rectangle 5"/>
          <p:cNvSpPr>
            <a:spLocks noChangeArrowheads="1"/>
          </p:cNvSpPr>
          <p:nvPr/>
        </p:nvSpPr>
        <p:spPr bwMode="auto">
          <a:xfrm>
            <a:off x="0" y="44450"/>
            <a:ext cx="9144000" cy="1368326"/>
          </a:xfrm>
          <a:prstGeom prst="rect">
            <a:avLst/>
          </a:prstGeom>
          <a:solidFill>
            <a:schemeClr val="bg1"/>
          </a:solidFill>
          <a:ln w="9525">
            <a:noFill/>
            <a:miter lim="800000"/>
            <a:headEnd/>
            <a:tailEnd/>
          </a:ln>
        </p:spPr>
        <p:txBody>
          <a:bodyPr wrap="none" anchor="ctr"/>
          <a:lstStyle/>
          <a:p>
            <a:pPr algn="ctr"/>
            <a:r>
              <a:rPr lang="ru-RU" sz="4600" dirty="0">
                <a:solidFill>
                  <a:schemeClr val="tx2"/>
                </a:solidFill>
              </a:rPr>
              <a:t>Что определяет потребность </a:t>
            </a:r>
          </a:p>
          <a:p>
            <a:pPr algn="ctr"/>
            <a:r>
              <a:rPr lang="ru-RU" sz="4600" dirty="0">
                <a:solidFill>
                  <a:schemeClr val="tx2"/>
                </a:solidFill>
              </a:rPr>
              <a:t>в данных и их использование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6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6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46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9463">
                                            <p:txEl>
                                              <p:pRg st="0" end="0"/>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1" nodeType="clickEffect">
                                  <p:stCondLst>
                                    <p:cond delay="0"/>
                                  </p:stCondLst>
                                  <p:childTnLst>
                                    <p:set>
                                      <p:cBhvr>
                                        <p:cTn id="22" dur="1" fill="hold">
                                          <p:stCondLst>
                                            <p:cond delay="0"/>
                                          </p:stCondLst>
                                        </p:cTn>
                                        <p:tgtEl>
                                          <p:spTgt spid="19462"/>
                                        </p:tgtEl>
                                        <p:attrNameLst>
                                          <p:attrName>style.visibility</p:attrName>
                                        </p:attrNameLst>
                                      </p:cBhvr>
                                      <p:to>
                                        <p:strVal val="visible"/>
                                      </p:to>
                                    </p:set>
                                    <p:animEffect transition="in" filter="fade">
                                      <p:cBhvr>
                                        <p:cTn id="23"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9462" grpId="1"/>
      <p:bldP spid="19463" grpId="0"/>
      <p:bldP spid="1946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Line 121"/>
          <p:cNvSpPr>
            <a:spLocks noChangeShapeType="1"/>
          </p:cNvSpPr>
          <p:nvPr/>
        </p:nvSpPr>
        <p:spPr bwMode="auto">
          <a:xfrm>
            <a:off x="2328863" y="3222625"/>
            <a:ext cx="0" cy="0"/>
          </a:xfrm>
          <a:prstGeom prst="line">
            <a:avLst/>
          </a:prstGeom>
          <a:noFill/>
          <a:ln w="12700" cap="rnd">
            <a:solidFill>
              <a:srgbClr val="000000"/>
            </a:solidFill>
            <a:round/>
            <a:headEnd/>
            <a:tailEnd/>
          </a:ln>
        </p:spPr>
        <p:txBody>
          <a:bodyPr/>
          <a:lstStyle/>
          <a:p>
            <a:endParaRPr lang="en-US"/>
          </a:p>
        </p:txBody>
      </p:sp>
      <p:graphicFrame>
        <p:nvGraphicFramePr>
          <p:cNvPr id="21541" name="Group 37"/>
          <p:cNvGraphicFramePr>
            <a:graphicFrameLocks noGrp="1"/>
          </p:cNvGraphicFramePr>
          <p:nvPr/>
        </p:nvGraphicFramePr>
        <p:xfrm>
          <a:off x="742950" y="1704975"/>
          <a:ext cx="7858125" cy="3863976"/>
        </p:xfrm>
        <a:graphic>
          <a:graphicData uri="http://schemas.openxmlformats.org/drawingml/2006/table">
            <a:tbl>
              <a:tblPr/>
              <a:tblGrid>
                <a:gridCol w="2714625"/>
                <a:gridCol w="1233488"/>
                <a:gridCol w="1398587"/>
                <a:gridCol w="1406525"/>
                <a:gridCol w="1104900"/>
              </a:tblGrid>
              <a:tr h="1147763">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tx1"/>
                          </a:solidFill>
                          <a:effectLst/>
                          <a:latin typeface="Arial" charset="0"/>
                          <a:cs typeface="Arial" charset="0"/>
                        </a:rPr>
                        <a:t>Препятствие</a:t>
                      </a:r>
                      <a:r>
                        <a:rPr kumimoji="0" lang="en-US" sz="1800" b="1" i="0" u="none" strike="noStrike" cap="none" normalizeH="0" baseline="0" smtClean="0">
                          <a:ln>
                            <a:noFill/>
                          </a:ln>
                          <a:solidFill>
                            <a:schemeClr val="tx1"/>
                          </a:solidFill>
                          <a:effectLst/>
                          <a:latin typeface="Arial" charset="0"/>
                          <a:cs typeface="Arial" charset="0"/>
                        </a:rPr>
                        <a:t>:  </a:t>
                      </a:r>
                    </a:p>
                    <a:p>
                      <a:pPr marL="0" marR="0" lvl="0" indent="0" algn="l" defTabSz="914400" rtl="0" eaLnBrk="1" fontAlgn="t"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Arial" charset="0"/>
                          <a:cs typeface="Arial" charset="0"/>
                        </a:rPr>
                        <a:t>Этапы решения</a:t>
                      </a:r>
                      <a:endParaRPr kumimoji="0" lang="en-US"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Arial" charset="0"/>
                          <a:cs typeface="Arial" charset="0"/>
                        </a:rPr>
                        <a:t>Ответственное лицо</a:t>
                      </a:r>
                      <a:endParaRPr kumimoji="0" lang="en-US"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Arial" charset="0"/>
                          <a:cs typeface="Arial" charset="0"/>
                        </a:rPr>
                        <a:t>Другие заинтересованные стороны</a:t>
                      </a:r>
                      <a:endParaRPr kumimoji="0" lang="en-US"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Arial" charset="0"/>
                          <a:cs typeface="Arial" charset="0"/>
                        </a:rPr>
                        <a:t>Общие сроки</a:t>
                      </a:r>
                      <a:endParaRPr kumimoji="0" lang="en-US"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809625">
                <a:tc rowSpan="2">
                  <a:txBody>
                    <a:bodyPr/>
                    <a:lstStyle/>
                    <a:p>
                      <a:pPr marL="0" marR="0" lvl="0" indent="0" algn="l" defTabSz="914400" rtl="0" eaLnBrk="1" fontAlgn="t" latinLnBrk="0" hangingPunct="1">
                        <a:lnSpc>
                          <a:spcPct val="100000"/>
                        </a:lnSpc>
                        <a:spcBef>
                          <a:spcPct val="0"/>
                        </a:spcBef>
                        <a:spcAft>
                          <a:spcPct val="0"/>
                        </a:spcAft>
                        <a:buClrTx/>
                        <a:buSzTx/>
                        <a:buFontTx/>
                        <a:buNone/>
                        <a:tabLst/>
                      </a:pPr>
                      <a:endParaRPr kumimoji="0" lang="ru-RU"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endParaRPr kumimoji="0" lang="ru-RU"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endParaRPr kumimoji="0" lang="ru-RU"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endParaRPr kumimoji="0" lang="ru-RU"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906588">
                <a:tc vMerge="1">
                  <a:txBody>
                    <a:bodyPr/>
                    <a:lstStyle/>
                    <a:p>
                      <a:endParaRPr lang="en-US"/>
                    </a:p>
                  </a:txBody>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endParaRPr kumimoji="0" lang="ru-RU"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endParaRPr kumimoji="0" lang="ru-RU"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endParaRPr kumimoji="0" lang="ru-RU"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endParaRPr kumimoji="0" lang="ru-RU" sz="1600" b="0"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21531" name="Title 3"/>
          <p:cNvSpPr>
            <a:spLocks noGrp="1"/>
          </p:cNvSpPr>
          <p:nvPr>
            <p:ph type="title"/>
          </p:nvPr>
        </p:nvSpPr>
        <p:spPr>
          <a:xfrm>
            <a:off x="251520" y="0"/>
            <a:ext cx="8892480" cy="1510910"/>
          </a:xfrm>
        </p:spPr>
        <p:txBody>
          <a:bodyPr/>
          <a:lstStyle/>
          <a:p>
            <a:pPr algn="ctr">
              <a:lnSpc>
                <a:spcPct val="85000"/>
              </a:lnSpc>
            </a:pPr>
            <a:r>
              <a:rPr lang="en-US" dirty="0" smtClean="0">
                <a:cs typeface="Arial" charset="0"/>
              </a:rPr>
              <a:t/>
            </a:r>
            <a:br>
              <a:rPr lang="en-US" dirty="0" smtClean="0">
                <a:cs typeface="Arial" charset="0"/>
              </a:rPr>
            </a:br>
            <a:r>
              <a:rPr lang="ru-RU" dirty="0" smtClean="0">
                <a:latin typeface="Arial" charset="0"/>
                <a:cs typeface="Arial" charset="0"/>
              </a:rPr>
              <a:t>План действий по преодолению препятствий в сфере использования данных</a:t>
            </a:r>
            <a:endParaRPr lang="en-US" dirty="0" smtClean="0"/>
          </a:p>
        </p:txBody>
      </p:sp>
      <p:sp>
        <p:nvSpPr>
          <p:cNvPr id="2" name="Slide Number Placeholder 1"/>
          <p:cNvSpPr>
            <a:spLocks noGrp="1"/>
          </p:cNvSpPr>
          <p:nvPr>
            <p:ph type="sldNum" sz="quarter" idx="10"/>
          </p:nvPr>
        </p:nvSpPr>
        <p:spPr/>
        <p:txBody>
          <a:bodyPr/>
          <a:lstStyle/>
          <a:p>
            <a:pPr>
              <a:defRPr/>
            </a:pPr>
            <a:fld id="{F6885CA1-344B-45F5-8765-DF4D8E8D5E91}" type="slidenum">
              <a:rPr lang="en-US"/>
              <a:pPr>
                <a:defRPr/>
              </a:pPr>
              <a:t>4</a:t>
            </a:fld>
            <a:endParaRPr lang="en-US"/>
          </a:p>
        </p:txBody>
      </p:sp>
      <p:cxnSp>
        <p:nvCxnSpPr>
          <p:cNvPr id="3" name="Straight Connector 2"/>
          <p:cNvCxnSpPr>
            <a:endCxn id="547169" idx="2"/>
          </p:cNvCxnSpPr>
          <p:nvPr/>
        </p:nvCxnSpPr>
        <p:spPr>
          <a:xfrm>
            <a:off x="4664075" y="1600200"/>
            <a:ext cx="7938" cy="3900488"/>
          </a:xfrm>
          <a:prstGeom prst="line">
            <a:avLst/>
          </a:prstGeom>
          <a:ln>
            <a:solidFill>
              <a:schemeClr val="accent4">
                <a:lumMod val="10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6096000" y="1600200"/>
            <a:ext cx="0" cy="3900488"/>
          </a:xfrm>
          <a:prstGeom prst="line">
            <a:avLst/>
          </a:prstGeom>
          <a:ln>
            <a:solidFill>
              <a:schemeClr val="accent4">
                <a:lumMod val="1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7467600" y="1688752"/>
            <a:ext cx="0" cy="3900488"/>
          </a:xfrm>
          <a:prstGeom prst="line">
            <a:avLst/>
          </a:prstGeom>
          <a:ln>
            <a:solidFill>
              <a:schemeClr val="accent4">
                <a:lumMod val="1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3444875" y="2789238"/>
            <a:ext cx="5135563" cy="0"/>
          </a:xfrm>
          <a:prstGeom prst="line">
            <a:avLst/>
          </a:prstGeom>
          <a:ln>
            <a:solidFill>
              <a:schemeClr val="accent4">
                <a:lumMod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444875" y="3597275"/>
            <a:ext cx="5135563" cy="0"/>
          </a:xfrm>
          <a:prstGeom prst="line">
            <a:avLst/>
          </a:prstGeom>
          <a:ln>
            <a:solidFill>
              <a:schemeClr val="accent4">
                <a:lumMod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444875" y="4541838"/>
            <a:ext cx="5135563" cy="0"/>
          </a:xfrm>
          <a:prstGeom prst="line">
            <a:avLst/>
          </a:prstGeom>
          <a:ln>
            <a:solidFill>
              <a:schemeClr val="accent4">
                <a:lumMod val="1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3435350" y="1600200"/>
            <a:ext cx="9525" cy="3900488"/>
          </a:xfrm>
          <a:prstGeom prst="line">
            <a:avLst/>
          </a:prstGeom>
          <a:ln>
            <a:solidFill>
              <a:schemeClr val="accent4">
                <a:lumMod val="1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9"/>
          <p:cNvSpPr>
            <a:spLocks noGrp="1" noChangeArrowheads="1"/>
          </p:cNvSpPr>
          <p:nvPr>
            <p:ph type="title"/>
          </p:nvPr>
        </p:nvSpPr>
        <p:spPr>
          <a:xfrm>
            <a:off x="395536" y="260648"/>
            <a:ext cx="8408988" cy="873125"/>
          </a:xfrm>
        </p:spPr>
        <p:txBody>
          <a:bodyPr>
            <a:normAutofit/>
          </a:bodyPr>
          <a:lstStyle/>
          <a:p>
            <a:pPr algn="ctr"/>
            <a:r>
              <a:rPr lang="ru-RU" sz="3200" dirty="0" smtClean="0">
                <a:latin typeface="Arial" charset="0"/>
              </a:rPr>
              <a:t>Работа в малых группах</a:t>
            </a:r>
            <a:r>
              <a:rPr lang="en-US" sz="3200" dirty="0" smtClean="0"/>
              <a:t> 4: </a:t>
            </a:r>
            <a:r>
              <a:rPr lang="ru-RU" sz="3200" dirty="0" smtClean="0">
                <a:latin typeface="Arial" charset="0"/>
              </a:rPr>
              <a:t>инструкции</a:t>
            </a:r>
            <a:endParaRPr lang="en-US" sz="3200" dirty="0" smtClean="0">
              <a:latin typeface="Arial" charset="0"/>
            </a:endParaRPr>
          </a:p>
        </p:txBody>
      </p:sp>
      <p:sp>
        <p:nvSpPr>
          <p:cNvPr id="48131" name="Rectangle 10"/>
          <p:cNvSpPr>
            <a:spLocks noGrp="1" noChangeArrowheads="1"/>
          </p:cNvSpPr>
          <p:nvPr>
            <p:ph idx="1"/>
          </p:nvPr>
        </p:nvSpPr>
        <p:spPr>
          <a:xfrm>
            <a:off x="323850" y="1052736"/>
            <a:ext cx="8820150" cy="5257800"/>
          </a:xfrm>
        </p:spPr>
        <p:txBody>
          <a:bodyPr>
            <a:normAutofit/>
          </a:bodyPr>
          <a:lstStyle/>
          <a:p>
            <a:pPr eaLnBrk="0" hangingPunct="0"/>
            <a:r>
              <a:rPr lang="ru-RU" sz="2000" dirty="0" smtClean="0"/>
              <a:t>Разделитесь на группы и выберите докладчика</a:t>
            </a:r>
            <a:r>
              <a:rPr lang="en-US" sz="2000" dirty="0" smtClean="0"/>
              <a:t>.</a:t>
            </a:r>
          </a:p>
          <a:p>
            <a:pPr eaLnBrk="0" hangingPunct="0"/>
            <a:r>
              <a:rPr lang="ru-RU" sz="2000" dirty="0" smtClean="0"/>
              <a:t>Просмотрите перечень препятствий, разработанный в 1-ый день</a:t>
            </a:r>
            <a:r>
              <a:rPr lang="en-US" sz="2000" dirty="0" smtClean="0"/>
              <a:t>. </a:t>
            </a:r>
          </a:p>
          <a:p>
            <a:pPr eaLnBrk="0" hangingPunct="0"/>
            <a:r>
              <a:rPr lang="ru-RU" sz="2000" dirty="0" smtClean="0"/>
              <a:t>Определите их приоритетность и выберите пять наиболее важных</a:t>
            </a:r>
            <a:r>
              <a:rPr lang="en-US" sz="2000" dirty="0" smtClean="0"/>
              <a:t>.</a:t>
            </a:r>
          </a:p>
          <a:p>
            <a:pPr eaLnBrk="0" hangingPunct="0"/>
            <a:r>
              <a:rPr lang="ru-RU" sz="2000" dirty="0" smtClean="0"/>
              <a:t>Разработайте решения для каждого из этих приоритетных препятствий</a:t>
            </a:r>
            <a:r>
              <a:rPr lang="en-US" sz="2000" dirty="0" smtClean="0"/>
              <a:t>.</a:t>
            </a:r>
          </a:p>
          <a:p>
            <a:pPr eaLnBrk="0" hangingPunct="0"/>
            <a:r>
              <a:rPr lang="ru-RU" sz="2000" dirty="0" smtClean="0"/>
              <a:t>Заполните План действий по преодолению этих приоритетных препятствий</a:t>
            </a:r>
            <a:r>
              <a:rPr lang="en-US" sz="2000" dirty="0" smtClean="0"/>
              <a:t>.</a:t>
            </a:r>
          </a:p>
          <a:p>
            <a:pPr eaLnBrk="0" hangingPunct="0"/>
            <a:r>
              <a:rPr lang="ru-RU" sz="2000" dirty="0" smtClean="0"/>
              <a:t>Перенесите пять этих препятствий, решения для них и План действий на </a:t>
            </a:r>
            <a:r>
              <a:rPr lang="ru-RU" sz="2000" dirty="0" err="1" smtClean="0"/>
              <a:t>флипчарт</a:t>
            </a:r>
            <a:r>
              <a:rPr lang="ru-RU" sz="2000" dirty="0" smtClean="0"/>
              <a:t> или в электронный файл, чтобы можно было их представить аудитории</a:t>
            </a:r>
            <a:r>
              <a:rPr lang="en-US" sz="2000" dirty="0" smtClean="0"/>
              <a:t>.</a:t>
            </a:r>
          </a:p>
          <a:p>
            <a:pPr eaLnBrk="0" hangingPunct="0"/>
            <a:r>
              <a:rPr lang="ru-RU" sz="2000" dirty="0" smtClean="0"/>
              <a:t>Представьте в ходе общих занятий для аудитории</a:t>
            </a:r>
            <a:r>
              <a:rPr lang="en-US" sz="2000" dirty="0" smtClean="0"/>
              <a:t>. </a:t>
            </a:r>
          </a:p>
          <a:p>
            <a:pPr eaLnBrk="0" hangingPunct="0">
              <a:buFont typeface="Wingdings 2" pitchFamily="18" charset="2"/>
              <a:buNone/>
            </a:pPr>
            <a:r>
              <a:rPr lang="ru-RU" sz="2000" dirty="0" smtClean="0"/>
              <a:t>Время для работы</a:t>
            </a:r>
            <a:r>
              <a:rPr lang="en-US" sz="2000" dirty="0" smtClean="0"/>
              <a:t>: 1 </a:t>
            </a:r>
            <a:r>
              <a:rPr lang="ru-RU" sz="2000" dirty="0" smtClean="0"/>
              <a:t>час</a:t>
            </a:r>
            <a:endParaRPr lang="en-US" sz="2000" dirty="0" smtClean="0"/>
          </a:p>
        </p:txBody>
      </p:sp>
      <p:sp>
        <p:nvSpPr>
          <p:cNvPr id="2" name="Slide Number Placeholder 1"/>
          <p:cNvSpPr>
            <a:spLocks noGrp="1"/>
          </p:cNvSpPr>
          <p:nvPr>
            <p:ph type="sldNum" sz="quarter" idx="10"/>
          </p:nvPr>
        </p:nvSpPr>
        <p:spPr/>
        <p:txBody>
          <a:bodyPr/>
          <a:lstStyle/>
          <a:p>
            <a:pPr>
              <a:defRPr/>
            </a:pPr>
            <a:fld id="{86FEA85E-672A-4131-91E9-DEA47CBCBDF2}" type="slidenum">
              <a:rPr lang="en-US"/>
              <a:pPr>
                <a:defRPr/>
              </a:pPr>
              <a:t>5</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EASURE">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MEASURE</Template>
  <TotalTime>278</TotalTime>
  <Words>503</Words>
  <Application>Microsoft Office PowerPoint</Application>
  <PresentationFormat>On-screen Show (4:3)</PresentationFormat>
  <Paragraphs>50</Paragraphs>
  <Slides>5</Slides>
  <Notes>5</Notes>
  <HiddenSlides>0</HiddenSlides>
  <MMClips>0</MMClips>
  <ScaleCrop>false</ScaleCrop>
  <HeadingPairs>
    <vt:vector size="4" baseType="variant">
      <vt:variant>
        <vt:lpstr>Theme</vt:lpstr>
      </vt:variant>
      <vt:variant>
        <vt:i4>2</vt:i4>
      </vt:variant>
      <vt:variant>
        <vt:lpstr>Slide Titles</vt:lpstr>
      </vt:variant>
      <vt:variant>
        <vt:i4>5</vt:i4>
      </vt:variant>
    </vt:vector>
  </HeadingPairs>
  <TitlesOfParts>
    <vt:vector size="7" baseType="lpstr">
      <vt:lpstr>MEASURE</vt:lpstr>
      <vt:lpstr>Custom Design</vt:lpstr>
      <vt:lpstr>  Препятствия на пути  к использованию данных</vt:lpstr>
      <vt:lpstr>Цели занятия</vt:lpstr>
      <vt:lpstr>What Determines Data Demand &amp; Use? </vt:lpstr>
      <vt:lpstr> План действий по преодолению препятствий в сфере использования данных</vt:lpstr>
      <vt:lpstr>Работа в малых группах 4: инструкции</vt:lpstr>
    </vt:vector>
  </TitlesOfParts>
  <Company>Futures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Analysis Overview</dc:title>
  <dc:creator>FGUser</dc:creator>
  <cp:lastModifiedBy>FGUser</cp:lastModifiedBy>
  <cp:revision>44</cp:revision>
  <cp:lastPrinted>2011-10-25T15:00:13Z</cp:lastPrinted>
  <dcterms:created xsi:type="dcterms:W3CDTF">2011-10-14T16:30:21Z</dcterms:created>
  <dcterms:modified xsi:type="dcterms:W3CDTF">2013-06-05T19:48:35Z</dcterms:modified>
</cp:coreProperties>
</file>