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 id="2147483691" r:id="rId2"/>
  </p:sldMasterIdLst>
  <p:notesMasterIdLst>
    <p:notesMasterId r:id="rId29"/>
  </p:notesMasterIdLst>
  <p:handoutMasterIdLst>
    <p:handoutMasterId r:id="rId30"/>
  </p:handoutMasterIdLst>
  <p:sldIdLst>
    <p:sldId id="291" r:id="rId3"/>
    <p:sldId id="293" r:id="rId4"/>
    <p:sldId id="294" r:id="rId5"/>
    <p:sldId id="317" r:id="rId6"/>
    <p:sldId id="318" r:id="rId7"/>
    <p:sldId id="319" r:id="rId8"/>
    <p:sldId id="296" r:id="rId9"/>
    <p:sldId id="297" r:id="rId10"/>
    <p:sldId id="320"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4252" autoAdjust="0"/>
  </p:normalViewPr>
  <p:slideViewPr>
    <p:cSldViewPr>
      <p:cViewPr varScale="1">
        <p:scale>
          <a:sx n="89" d="100"/>
          <a:sy n="89" d="100"/>
        </p:scale>
        <p:origin x="-1632" y="-102"/>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4005B0D8-6902-4D5D-8D41-9579ABCC54B7}" type="datetimeFigureOut">
              <a:rPr lang="en-US"/>
              <a:pPr>
                <a:defRPr/>
              </a:pPr>
              <a:t>6/21/2013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05050940-E122-4813-BF1D-5E00C3225356}" type="slidenum">
              <a:rPr lang="en-US"/>
              <a:pPr>
                <a:defRPr/>
              </a:pPr>
              <a:t>‹#›</a:t>
            </a:fld>
            <a:endParaRPr lang="en-US"/>
          </a:p>
        </p:txBody>
      </p:sp>
    </p:spTree>
    <p:extLst>
      <p:ext uri="{BB962C8B-B14F-4D97-AF65-F5344CB8AC3E}">
        <p14:creationId xmlns:p14="http://schemas.microsoft.com/office/powerpoint/2010/main" val="2959353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F3DC8618-7FEC-409D-AF6C-53E10E1014C1}" type="datetimeFigureOut">
              <a:rPr lang="en-US"/>
              <a:pPr>
                <a:defRPr/>
              </a:pPr>
              <a:t>6/21/2013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1E05EDA8-544D-4C01-8510-542B474D7BF6}" type="slidenum">
              <a:rPr lang="en-US"/>
              <a:pPr>
                <a:defRPr/>
              </a:pPr>
              <a:t>‹#›</a:t>
            </a:fld>
            <a:endParaRPr lang="en-US"/>
          </a:p>
        </p:txBody>
      </p:sp>
    </p:spTree>
    <p:extLst>
      <p:ext uri="{BB962C8B-B14F-4D97-AF65-F5344CB8AC3E}">
        <p14:creationId xmlns:p14="http://schemas.microsoft.com/office/powerpoint/2010/main" val="28454782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673E278-E2D7-49E0-8FD2-BAE20B41ECAD}" type="slidenum">
              <a:rPr lang="en-US" smtClean="0">
                <a:latin typeface="Arial" charset="0"/>
              </a:rPr>
              <a:pPr fontAlgn="base">
                <a:spcBef>
                  <a:spcPct val="0"/>
                </a:spcBef>
                <a:spcAft>
                  <a:spcPct val="0"/>
                </a:spcAft>
              </a:pPr>
              <a:t>1</a:t>
            </a:fld>
            <a:endParaRPr lang="en-US" smtClean="0">
              <a:latin typeface="Arial" charset="0"/>
            </a:endParaRPr>
          </a:p>
        </p:txBody>
      </p:sp>
      <p:sp>
        <p:nvSpPr>
          <p:cNvPr id="17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4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By the end of this session, the learner will be able to:</a:t>
            </a:r>
          </a:p>
          <a:p>
            <a:pPr eaLnBrk="1" hangingPunct="1">
              <a:spcBef>
                <a:spcPct val="0"/>
              </a:spcBef>
            </a:pPr>
            <a:endParaRPr lang="en-US" smtClean="0"/>
          </a:p>
          <a:p>
            <a:pPr eaLnBrk="1" hangingPunct="1">
              <a:spcBef>
                <a:spcPct val="0"/>
              </a:spcBef>
            </a:pPr>
            <a:r>
              <a:rPr lang="en-US" i="1" smtClean="0"/>
              <a:t>NOTE to facilitator</a:t>
            </a:r>
            <a:r>
              <a:rPr lang="en-US" smtClean="0"/>
              <a:t>:  Read slide.</a:t>
            </a:r>
          </a:p>
        </p:txBody>
      </p:sp>
      <p:sp>
        <p:nvSpPr>
          <p:cNvPr id="194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4A8824F-515F-4C7B-9A65-35560DA9B1BB}" type="slidenum">
              <a:rPr lang="en-US" smtClean="0">
                <a:latin typeface="Arial" charset="0"/>
              </a:rPr>
              <a:pPr fontAlgn="base">
                <a:spcBef>
                  <a:spcPct val="0"/>
                </a:spcBef>
                <a:spcAft>
                  <a:spcPct val="0"/>
                </a:spcAft>
              </a:pPr>
              <a:t>2</a:t>
            </a:fld>
            <a:endParaRPr 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noTextEdi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During this presentation, we will talk about decisions made at all levels of the health sector and the questions that we ask to help inform these decisions, and present a tool that helps bring together decisions, questions, and the data that can be used in the decision making process. The tool is strongly linked to the Seven Steps described earlier as it can be used to document the Seven Steps process.  This tool is called the Framework for Linking Data with Action. Finally, we will end the session with group work.</a:t>
            </a:r>
          </a:p>
        </p:txBody>
      </p:sp>
      <p:sp>
        <p:nvSpPr>
          <p:cNvPr id="215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6F56751-F4C0-43D5-BFDA-93D62EA08BD0}" type="slidenum">
              <a:rPr lang="en-US" smtClean="0">
                <a:latin typeface="Arial" charset="0"/>
              </a:rPr>
              <a:pPr fontAlgn="base">
                <a:spcBef>
                  <a:spcPct val="0"/>
                </a:spcBef>
                <a:spcAft>
                  <a:spcPct val="0"/>
                </a:spcAft>
              </a:pPr>
              <a:t>3</a:t>
            </a:fld>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a:ln/>
          <a:extLst/>
        </p:spPr>
        <p:txBody>
          <a:bodyPr/>
          <a:lstStyle/>
          <a:p>
            <a:pPr eaLnBrk="1" fontAlgn="auto" hangingPunct="1">
              <a:lnSpc>
                <a:spcPct val="90000"/>
              </a:lnSpc>
              <a:spcBef>
                <a:spcPts val="0"/>
              </a:spcBef>
              <a:spcAft>
                <a:spcPts val="0"/>
              </a:spcAft>
              <a:defRPr/>
            </a:pPr>
            <a:r>
              <a:rPr lang="en-US" sz="1100" dirty="0"/>
              <a:t>In the previous sessions, we discussed many of the concepts and tools that can facilitate data use in your setting. </a:t>
            </a:r>
            <a:r>
              <a:rPr lang="en-US" sz="1100" dirty="0" smtClean="0"/>
              <a:t>How </a:t>
            </a:r>
            <a:r>
              <a:rPr lang="en-US" sz="1100" dirty="0"/>
              <a:t>can you manage to build data use into your work? How do you ensure that data use becomes part and parcel of your day-to-day duties? The answer is to PLAN for it.  </a:t>
            </a:r>
          </a:p>
          <a:p>
            <a:pPr eaLnBrk="1" fontAlgn="auto" hangingPunct="1">
              <a:lnSpc>
                <a:spcPct val="90000"/>
              </a:lnSpc>
              <a:spcBef>
                <a:spcPts val="0"/>
              </a:spcBef>
              <a:spcAft>
                <a:spcPts val="0"/>
              </a:spcAft>
              <a:defRPr/>
            </a:pPr>
            <a:endParaRPr lang="en-US" sz="1100" dirty="0" smtClean="0"/>
          </a:p>
          <a:p>
            <a:pPr eaLnBrk="1" fontAlgn="auto" hangingPunct="1">
              <a:spcBef>
                <a:spcPts val="0"/>
              </a:spcBef>
              <a:spcAft>
                <a:spcPts val="0"/>
              </a:spcAft>
              <a:defRPr/>
            </a:pPr>
            <a:r>
              <a:rPr lang="en-US" sz="1100" dirty="0" smtClean="0">
                <a:latin typeface="Arial" charset="0"/>
              </a:rPr>
              <a:t>The first strategy is to make this a team effort.  As leaders in your organizations, it is important to inspire and align others to participate.  The key here is to involve the data users and data producers so that you fully understand the:</a:t>
            </a:r>
          </a:p>
          <a:p>
            <a:pPr eaLnBrk="1" fontAlgn="auto" hangingPunct="1">
              <a:spcBef>
                <a:spcPts val="0"/>
              </a:spcBef>
              <a:spcAft>
                <a:spcPts val="0"/>
              </a:spcAft>
              <a:defRPr/>
            </a:pPr>
            <a:endParaRPr lang="en-US" sz="1100" dirty="0" smtClean="0">
              <a:latin typeface="Arial" charset="0"/>
            </a:endParaRPr>
          </a:p>
          <a:p>
            <a:pPr eaLnBrk="1" fontAlgn="auto" hangingPunct="1">
              <a:spcBef>
                <a:spcPts val="0"/>
              </a:spcBef>
              <a:spcAft>
                <a:spcPts val="0"/>
              </a:spcAft>
              <a:defRPr/>
            </a:pPr>
            <a:r>
              <a:rPr lang="en-US" sz="1100" dirty="0" smtClean="0">
                <a:latin typeface="Arial" charset="0"/>
              </a:rPr>
              <a:t>Decisions they make</a:t>
            </a:r>
          </a:p>
          <a:p>
            <a:pPr eaLnBrk="1" fontAlgn="auto" hangingPunct="1">
              <a:spcBef>
                <a:spcPts val="0"/>
              </a:spcBef>
              <a:spcAft>
                <a:spcPts val="0"/>
              </a:spcAft>
              <a:defRPr/>
            </a:pPr>
            <a:endParaRPr lang="en-US" sz="1100" dirty="0" smtClean="0">
              <a:latin typeface="Arial" charset="0"/>
            </a:endParaRPr>
          </a:p>
          <a:p>
            <a:pPr eaLnBrk="1" fontAlgn="auto" hangingPunct="1">
              <a:spcBef>
                <a:spcPts val="0"/>
              </a:spcBef>
              <a:spcAft>
                <a:spcPts val="0"/>
              </a:spcAft>
              <a:defRPr/>
            </a:pPr>
            <a:r>
              <a:rPr lang="en-US" sz="1100" dirty="0" smtClean="0">
                <a:latin typeface="Arial" charset="0"/>
              </a:rPr>
              <a:t>Information they need and the</a:t>
            </a:r>
          </a:p>
          <a:p>
            <a:pPr eaLnBrk="1" fontAlgn="auto" hangingPunct="1">
              <a:spcBef>
                <a:spcPts val="0"/>
              </a:spcBef>
              <a:spcAft>
                <a:spcPts val="0"/>
              </a:spcAft>
              <a:defRPr/>
            </a:pPr>
            <a:endParaRPr lang="en-US" sz="1100" dirty="0" smtClean="0">
              <a:latin typeface="Arial" charset="0"/>
            </a:endParaRPr>
          </a:p>
          <a:p>
            <a:pPr eaLnBrk="1" fontAlgn="auto" hangingPunct="1">
              <a:spcBef>
                <a:spcPts val="0"/>
              </a:spcBef>
              <a:spcAft>
                <a:spcPts val="0"/>
              </a:spcAft>
              <a:defRPr/>
            </a:pPr>
            <a:r>
              <a:rPr lang="en-US" sz="1100" dirty="0" smtClean="0">
                <a:latin typeface="Arial" charset="0"/>
              </a:rPr>
              <a:t>Best way to present that information</a:t>
            </a:r>
            <a:endParaRPr lang="en-US" sz="1050" dirty="0" smtClean="0"/>
          </a:p>
          <a:p>
            <a:pPr eaLnBrk="1" fontAlgn="auto" hangingPunct="1">
              <a:lnSpc>
                <a:spcPct val="90000"/>
              </a:lnSpc>
              <a:spcBef>
                <a:spcPts val="0"/>
              </a:spcBef>
              <a:spcAft>
                <a:spcPts val="0"/>
              </a:spcAft>
              <a:defRPr/>
            </a:pPr>
            <a:endParaRPr lang="en-US" sz="1100" dirty="0"/>
          </a:p>
          <a:p>
            <a:pPr eaLnBrk="1" fontAlgn="auto" hangingPunct="1">
              <a:lnSpc>
                <a:spcPct val="90000"/>
              </a:lnSpc>
              <a:spcBef>
                <a:spcPts val="0"/>
              </a:spcBef>
              <a:spcAft>
                <a:spcPts val="0"/>
              </a:spcAft>
              <a:defRPr/>
            </a:pPr>
            <a:r>
              <a:rPr lang="en-US" sz="1100" dirty="0" smtClean="0"/>
              <a:t>Understanding these three key elements will allow you to select indicators to use in routine reports and in special reports for decision makers.  MEASURE </a:t>
            </a:r>
            <a:r>
              <a:rPr lang="en-US" sz="1100" dirty="0"/>
              <a:t>Evaluation has developed a simple tool that assists users in identifying decisions and programmatic questions faced in day-to-day work, including those identified through the Seven Steps process.  </a:t>
            </a:r>
          </a:p>
          <a:p>
            <a:pPr eaLnBrk="1" fontAlgn="auto" hangingPunct="1">
              <a:lnSpc>
                <a:spcPct val="90000"/>
              </a:lnSpc>
              <a:spcBef>
                <a:spcPts val="0"/>
              </a:spcBef>
              <a:spcAft>
                <a:spcPts val="0"/>
              </a:spcAft>
              <a:defRPr/>
            </a:pPr>
            <a:endParaRPr lang="en-US" sz="1100" dirty="0"/>
          </a:p>
          <a:p>
            <a:pPr eaLnBrk="1" fontAlgn="auto" hangingPunct="1">
              <a:lnSpc>
                <a:spcPct val="90000"/>
              </a:lnSpc>
              <a:spcBef>
                <a:spcPts val="0"/>
              </a:spcBef>
              <a:spcAft>
                <a:spcPts val="0"/>
              </a:spcAft>
              <a:defRPr/>
            </a:pPr>
            <a:r>
              <a:rPr lang="en-US" sz="1100" dirty="0"/>
              <a:t>The Framework for Linking Data with Action can serve as a tool for the documentation of the Seven Steps process.  It is a tool that helps link the decisions and questions with data and then creates a time-bound plan for decision making. </a:t>
            </a:r>
          </a:p>
          <a:p>
            <a:pPr eaLnBrk="1" fontAlgn="auto" hangingPunct="1">
              <a:lnSpc>
                <a:spcPct val="90000"/>
              </a:lnSpc>
              <a:spcBef>
                <a:spcPts val="0"/>
              </a:spcBef>
              <a:spcAft>
                <a:spcPts val="0"/>
              </a:spcAft>
              <a:defRPr/>
            </a:pPr>
            <a:endParaRPr lang="en-US" sz="1100" dirty="0"/>
          </a:p>
        </p:txBody>
      </p:sp>
      <p:sp>
        <p:nvSpPr>
          <p:cNvPr id="235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65050D8-F9C1-46EF-9E9A-50B0E3CB2FFC}" type="slidenum">
              <a:rPr lang="en-US" smtClean="0">
                <a:latin typeface="Arial" charset="0"/>
              </a:rPr>
              <a:pPr fontAlgn="base">
                <a:spcBef>
                  <a:spcPct val="0"/>
                </a:spcBef>
                <a:spcAft>
                  <a:spcPct val="0"/>
                </a:spcAft>
              </a:pPr>
              <a:t>4</a:t>
            </a:fld>
            <a:endParaRPr 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To build a culture of data use in your organization, it will require making data use a part of the day to day functioning of the organization.  As a leader you can lead and demonstrate good data use behavior, but for this culture change to really permeate throughout the organization you will need to ensure that processes exist to help you in this endeavor.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Suggested methods of implementing DDU supports in your organization include:</a:t>
            </a:r>
          </a:p>
          <a:p>
            <a:pPr eaLnBrk="1" hangingPunct="1">
              <a:spcBef>
                <a:spcPct val="0"/>
              </a:spcBef>
            </a:pPr>
            <a:endParaRPr lang="en-US" smtClean="0">
              <a:latin typeface="Arial" charset="0"/>
            </a:endParaRPr>
          </a:p>
          <a:p>
            <a:pPr eaLnBrk="1" hangingPunct="1">
              <a:spcBef>
                <a:spcPct val="0"/>
              </a:spcBef>
            </a:pPr>
            <a:r>
              <a:rPr lang="en-US" smtClean="0">
                <a:latin typeface="Arial" charset="0"/>
              </a:rPr>
              <a:t>Regularly scheduled meetings between data users and data producers to discuss data, review it, interpret it and draw conclusions from it.  You can also use this time to discuss any upcoming decisions that you need to conduct analysis for or any programmatic issues that need to be investigated.  It is important that these meetings are regularly scheduled and the key stakeholders are encouraged and supported to attend.</a:t>
            </a:r>
          </a:p>
          <a:p>
            <a:pPr eaLnBrk="1" hangingPunct="1">
              <a:spcBef>
                <a:spcPct val="0"/>
              </a:spcBef>
            </a:pPr>
            <a:endParaRPr lang="en-US" smtClean="0">
              <a:latin typeface="Arial" charset="0"/>
            </a:endParaRPr>
          </a:p>
          <a:p>
            <a:pPr eaLnBrk="1" hangingPunct="1">
              <a:spcBef>
                <a:spcPct val="0"/>
              </a:spcBef>
            </a:pPr>
            <a:r>
              <a:rPr lang="en-US" smtClean="0">
                <a:latin typeface="Arial" charset="0"/>
              </a:rPr>
              <a:t>You can appoint a DDU committee or champion that will ensure that meetings take place and that other supports are implemented and functioning.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If you have the authority, you can revise job descriptions to ensure that DDU activities are the responsibility of specific employees.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You can develop policies or prepare and distribute guidance to colleagues that explain how to conduct data reviews, data sharing, the 7 steps, etc.   By committing these activities to paper and sanctioning them, colleagues are more likely to implement them.  This also communicates the value the organization is placing on data use.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Some of these suggested approaches may already be part of how you do business, some may not.</a:t>
            </a:r>
            <a:endParaRPr lang="en-US" smtClean="0"/>
          </a:p>
        </p:txBody>
      </p:sp>
      <p:sp>
        <p:nvSpPr>
          <p:cNvPr id="2560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88042EF-C000-42D2-BED9-A43CE2C1E731}" type="slidenum">
              <a:rPr lang="en-US"/>
              <a:pPr fontAlgn="base">
                <a:spcBef>
                  <a:spcPct val="0"/>
                </a:spcBef>
                <a:spcAft>
                  <a:spcPct val="0"/>
                </a:spcAft>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We have discussed a few tools that can help you to implement DDU activities.  These tools are designed to help your organization institutionalize the use of data to inform decisions.  The more people within an organization who know about and understand these tools, the greater the demand becomes for using quality data to inform programs.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We have talked about a few tools that are available such as the Stakeholder Engagement tool, the Information Use Map, Priority Questions Scoring Worksheet, and the 7 Steps. </a:t>
            </a:r>
          </a:p>
          <a:p>
            <a:pPr eaLnBrk="1" hangingPunct="1">
              <a:spcBef>
                <a:spcPct val="0"/>
              </a:spcBef>
            </a:pPr>
            <a:r>
              <a:rPr lang="en-US" smtClean="0">
                <a:latin typeface="Arial" charset="0"/>
              </a:rPr>
              <a:t>There is an additional tool that can help you get started with the 7 Steps and manage the use of data to make a decision within your organization.</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This tool is the Framework for Linking Data with Action.  It provides you with a matrix to record the priority decisions and programmatic questions faced in day-to-day work.  It also allows you to link the decisions and questions with data and then creates a time-bound plan for decision making.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The Framework for Linking Data With Action helps you to keep track of the implementation of 7 Steps among your team.  It assists you to implement your leadership practice of ‘planning and aligning’ while meeting the other demands of you job.  Your team members are most likely from various parts of the organization and have full workloads already. The Framework for Linking Data with Action helps to keep everyone on the same page, especially while managing their other work priorities.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You can find a blank template of the Framework for Linking Data with Action in your handout packet.</a:t>
            </a:r>
            <a:endParaRPr lang="en-US" smtClean="0"/>
          </a:p>
        </p:txBody>
      </p:sp>
      <p:sp>
        <p:nvSpPr>
          <p:cNvPr id="2765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94104CE-A73F-46CB-A377-81678562498D}" type="slidenum">
              <a:rPr lang="en-US"/>
              <a:pPr fontAlgn="base">
                <a:spcBef>
                  <a:spcPct val="0"/>
                </a:spcBef>
                <a:spcAft>
                  <a:spcPct val="0"/>
                </a:spcAft>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noTextEdi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framework assists you in identifying:</a:t>
            </a:r>
          </a:p>
          <a:p>
            <a:pPr eaLnBrk="1" hangingPunct="1">
              <a:spcBef>
                <a:spcPct val="0"/>
              </a:spcBef>
            </a:pPr>
            <a:endParaRPr lang="en-US" smtClean="0"/>
          </a:p>
          <a:p>
            <a:pPr eaLnBrk="1" hangingPunct="1">
              <a:spcBef>
                <a:spcPct val="0"/>
              </a:spcBef>
            </a:pPr>
            <a:r>
              <a:rPr lang="en-US" i="1" smtClean="0"/>
              <a:t>NOTE to facilitator:  </a:t>
            </a:r>
            <a:r>
              <a:rPr lang="en-US" smtClean="0"/>
              <a:t>Read slide.</a:t>
            </a:r>
          </a:p>
        </p:txBody>
      </p:sp>
      <p:sp>
        <p:nvSpPr>
          <p:cNvPr id="2969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296632B-BEC5-44A9-A761-258B16460E28}" type="slidenum">
              <a:rPr lang="en-US" smtClean="0">
                <a:latin typeface="Arial" charset="0"/>
              </a:rPr>
              <a:pPr fontAlgn="base">
                <a:spcBef>
                  <a:spcPct val="0"/>
                </a:spcBef>
                <a:spcAft>
                  <a:spcPct val="0"/>
                </a:spcAft>
              </a:pPr>
              <a:t>7</a:t>
            </a:fld>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noTextEdit="1"/>
          </p:cNvSpPr>
          <p:nvPr>
            <p:ph type="sldImg"/>
          </p:nvPr>
        </p:nvSpPr>
        <p:spPr bwMode="auto">
          <a:noFill/>
          <a:ln>
            <a:solidFill>
              <a:srgbClr val="000000"/>
            </a:solidFill>
            <a:miter lim="800000"/>
            <a:headEnd/>
            <a:tailEnd/>
          </a:ln>
        </p:spPr>
      </p:sp>
      <p:sp>
        <p:nvSpPr>
          <p:cNvPr id="317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  </a:t>
            </a:r>
            <a:r>
              <a:rPr lang="en-US" smtClean="0"/>
              <a:t>Read slide.</a:t>
            </a:r>
          </a:p>
        </p:txBody>
      </p:sp>
      <p:sp>
        <p:nvSpPr>
          <p:cNvPr id="3174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5F40A1A-77E0-483D-AB51-885FE6C11473}" type="slidenum">
              <a:rPr lang="en-US" smtClean="0">
                <a:latin typeface="Arial" charset="0"/>
              </a:rPr>
              <a:pPr fontAlgn="base">
                <a:spcBef>
                  <a:spcPct val="0"/>
                </a:spcBef>
                <a:spcAft>
                  <a:spcPct val="0"/>
                </a:spcAft>
              </a:pPr>
              <a:t>8</a:t>
            </a:fld>
            <a:endParaRPr lang="en-US"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Here is the template for the Framework for Linking Data with Action.</a:t>
            </a:r>
          </a:p>
          <a:p>
            <a:pPr eaLnBrk="1" hangingPunct="1">
              <a:spcBef>
                <a:spcPct val="0"/>
              </a:spcBef>
            </a:pPr>
            <a:endParaRPr lang="en-US" smtClean="0"/>
          </a:p>
          <a:p>
            <a:pPr eaLnBrk="1" hangingPunct="1">
              <a:spcBef>
                <a:spcPct val="0"/>
              </a:spcBef>
            </a:pPr>
            <a:r>
              <a:rPr lang="en-US" smtClean="0"/>
              <a:t>The Framework for Linking Data with Action is a management tool—a combination of template and process—that can help to document the Seven Steps process and serves three key purposes:</a:t>
            </a:r>
          </a:p>
          <a:p>
            <a:pPr eaLnBrk="1" hangingPunct="1">
              <a:spcBef>
                <a:spcPct val="0"/>
              </a:spcBef>
            </a:pPr>
            <a:endParaRPr lang="en-US" smtClean="0"/>
          </a:p>
          <a:p>
            <a:pPr eaLnBrk="1" hangingPunct="1">
              <a:spcBef>
                <a:spcPct val="0"/>
              </a:spcBef>
            </a:pPr>
            <a:r>
              <a:rPr lang="en-US" b="1" smtClean="0"/>
              <a:t>1) Creates a time-bound plan for data-informed decision making </a:t>
            </a:r>
            <a:r>
              <a:rPr lang="en-US" smtClean="0"/>
              <a:t>by setting dates by which data should be reviewed in relation to key programmatic questions and upcoming decisions.  </a:t>
            </a:r>
          </a:p>
          <a:p>
            <a:pPr eaLnBrk="1" hangingPunct="1">
              <a:spcBef>
                <a:spcPct val="0"/>
              </a:spcBef>
            </a:pPr>
            <a:endParaRPr lang="en-US" smtClean="0"/>
          </a:p>
          <a:p>
            <a:pPr eaLnBrk="1" hangingPunct="1">
              <a:spcBef>
                <a:spcPct val="0"/>
              </a:spcBef>
            </a:pPr>
            <a:r>
              <a:rPr lang="en-US" b="1" smtClean="0"/>
              <a:t>2) Encourages greater use of existing information </a:t>
            </a:r>
            <a:r>
              <a:rPr lang="en-US" smtClean="0"/>
              <a:t>by</a:t>
            </a:r>
            <a:r>
              <a:rPr lang="en-US" b="1" smtClean="0"/>
              <a:t> </a:t>
            </a:r>
            <a:r>
              <a:rPr lang="en-US" smtClean="0"/>
              <a:t>identifying existing data resources and linking that information with the programmatic questions that need answers to support evidence-based decision making.</a:t>
            </a:r>
          </a:p>
          <a:p>
            <a:pPr eaLnBrk="1" hangingPunct="1">
              <a:spcBef>
                <a:spcPct val="0"/>
              </a:spcBef>
            </a:pPr>
            <a:endParaRPr lang="en-US" smtClean="0"/>
          </a:p>
          <a:p>
            <a:pPr eaLnBrk="1" hangingPunct="1">
              <a:spcBef>
                <a:spcPct val="0"/>
              </a:spcBef>
            </a:pPr>
            <a:r>
              <a:rPr lang="en-US" smtClean="0"/>
              <a:t>Last, it provides you with a data-informed decision-making ‘record’ so that you can— </a:t>
            </a:r>
          </a:p>
          <a:p>
            <a:pPr eaLnBrk="1" hangingPunct="1">
              <a:spcBef>
                <a:spcPct val="0"/>
              </a:spcBef>
            </a:pPr>
            <a:endParaRPr lang="en-US" smtClean="0"/>
          </a:p>
          <a:p>
            <a:pPr eaLnBrk="1" hangingPunct="1">
              <a:spcBef>
                <a:spcPct val="0"/>
              </a:spcBef>
            </a:pPr>
            <a:r>
              <a:rPr lang="en-US" b="1" smtClean="0"/>
              <a:t>3) Monitor the use of information in decision making—</a:t>
            </a:r>
            <a:r>
              <a:rPr lang="en-US" smtClean="0"/>
              <a:t>Provides</a:t>
            </a:r>
            <a:r>
              <a:rPr lang="en-US" b="1" smtClean="0"/>
              <a:t> </a:t>
            </a:r>
            <a:r>
              <a:rPr lang="en-US" smtClean="0"/>
              <a:t>a timeline for conducting analyses and making decisions.</a:t>
            </a:r>
          </a:p>
          <a:p>
            <a:pPr eaLnBrk="1" hangingPunct="1">
              <a:spcBef>
                <a:spcPct val="0"/>
              </a:spcBef>
            </a:pPr>
            <a:endParaRPr lang="en-US" smtClean="0"/>
          </a:p>
          <a:p>
            <a:pPr eaLnBrk="1" hangingPunct="1">
              <a:spcBef>
                <a:spcPct val="0"/>
              </a:spcBef>
            </a:pPr>
            <a:endParaRPr lang="en-US" smtClean="0"/>
          </a:p>
          <a:p>
            <a:pPr eaLnBrk="1" hangingPunct="1">
              <a:spcBef>
                <a:spcPct val="0"/>
              </a:spcBef>
            </a:pPr>
            <a:r>
              <a:rPr lang="en-US" i="1" smtClean="0"/>
              <a:t>Note to facilitator</a:t>
            </a:r>
            <a:r>
              <a:rPr lang="en-US" smtClean="0"/>
              <a:t>: Mention each column</a:t>
            </a:r>
          </a:p>
          <a:p>
            <a:pPr eaLnBrk="1" hangingPunct="1">
              <a:spcBef>
                <a:spcPct val="0"/>
              </a:spcBef>
            </a:pPr>
            <a:endParaRPr lang="en-US" smtClean="0"/>
          </a:p>
          <a:p>
            <a:pPr eaLnBrk="1" hangingPunct="1">
              <a:spcBef>
                <a:spcPct val="0"/>
              </a:spcBef>
            </a:pPr>
            <a:r>
              <a:rPr lang="en-US" smtClean="0"/>
              <a:t>It is important to note that this tool is flexible – you can rearrange the columns to suit your needs.  It does not have to be filled out in a linear way.  We will use this tool tomorrow in our work, but I wanted to show you how it is linked to the Seven Steps process and to all of the tools and approaches we have been discussing thus far.</a:t>
            </a:r>
          </a:p>
        </p:txBody>
      </p:sp>
      <p:sp>
        <p:nvSpPr>
          <p:cNvPr id="337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A9FB1B1-E153-474A-9949-98DF338F1426}" type="slidenum">
              <a:rPr lang="en-US" smtClean="0">
                <a:latin typeface="Arial" charset="0"/>
              </a:rPr>
              <a:pPr fontAlgn="base">
                <a:spcBef>
                  <a:spcPct val="0"/>
                </a:spcBef>
                <a:spcAft>
                  <a:spcPct val="0"/>
                </a:spcAft>
              </a:pPr>
              <a:t>9</a:t>
            </a:fld>
            <a:endParaRPr lang="en-U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noFill/>
          <a:ln>
            <a:solidFill>
              <a:srgbClr val="000000"/>
            </a:solidFill>
            <a:miter lim="800000"/>
            <a:headEnd/>
            <a:tailEnd/>
          </a:ln>
        </p:spPr>
      </p:sp>
      <p:sp>
        <p:nvSpPr>
          <p:cNvPr id="358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Let’s talk first about the first two columns – the Decision/Action and the Program/Policy columns.  </a:t>
            </a:r>
          </a:p>
          <a:p>
            <a:pPr eaLnBrk="1" hangingPunct="1">
              <a:spcBef>
                <a:spcPct val="0"/>
              </a:spcBef>
            </a:pPr>
            <a:endParaRPr lang="en-US" smtClean="0"/>
          </a:p>
          <a:p>
            <a:pPr eaLnBrk="1" hangingPunct="1">
              <a:spcBef>
                <a:spcPct val="0"/>
              </a:spcBef>
            </a:pPr>
            <a:r>
              <a:rPr lang="en-US" smtClean="0"/>
              <a:t>What would someone put in the first column – the Decision/Action column?  </a:t>
            </a:r>
          </a:p>
          <a:p>
            <a:pPr eaLnBrk="1" hangingPunct="1">
              <a:spcBef>
                <a:spcPct val="0"/>
              </a:spcBef>
            </a:pPr>
            <a:endParaRPr lang="en-US" smtClean="0"/>
          </a:p>
          <a:p>
            <a:pPr eaLnBrk="1" hangingPunct="1">
              <a:spcBef>
                <a:spcPct val="0"/>
              </a:spcBef>
            </a:pPr>
            <a:r>
              <a:rPr lang="en-US" i="1" smtClean="0"/>
              <a:t>NOTE to facilitator</a:t>
            </a:r>
            <a:r>
              <a:rPr lang="en-US" smtClean="0"/>
              <a:t>: For slides 9, 14, 16, 18, 20, and 22, it is important to orient participants as to which columns you are explaining. You can animate the red circles in this presentation to assist with this. Click the mouse and the red circle will appear. </a:t>
            </a:r>
          </a:p>
        </p:txBody>
      </p:sp>
      <p:sp>
        <p:nvSpPr>
          <p:cNvPr id="358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9D20D3E-E10A-475A-A941-F4AD1E19779C}" type="slidenum">
              <a:rPr lang="en-US" smtClean="0">
                <a:latin typeface="Arial" charset="0"/>
              </a:rPr>
              <a:pPr fontAlgn="base">
                <a:spcBef>
                  <a:spcPct val="0"/>
                </a:spcBef>
                <a:spcAft>
                  <a:spcPct val="0"/>
                </a:spcAft>
              </a:pPr>
              <a:t>10</a:t>
            </a:fld>
            <a:endParaRPr lang="en-US"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a:ln/>
          <a:extLst/>
        </p:spPr>
        <p:txBody>
          <a:bodyPr/>
          <a:lstStyle/>
          <a:p>
            <a:pPr eaLnBrk="1" fontAlgn="auto" hangingPunct="1">
              <a:spcBef>
                <a:spcPts val="0"/>
              </a:spcBef>
              <a:spcAft>
                <a:spcPts val="0"/>
              </a:spcAft>
              <a:defRPr/>
            </a:pPr>
            <a:r>
              <a:rPr lang="en-US" dirty="0" smtClean="0"/>
              <a:t>We’ve discussed decisions and questions over the past three days.  </a:t>
            </a:r>
          </a:p>
          <a:p>
            <a:pPr eaLnBrk="1" fontAlgn="auto" hangingPunct="1">
              <a:spcBef>
                <a:spcPts val="0"/>
              </a:spcBef>
              <a:spcAft>
                <a:spcPts val="0"/>
              </a:spcAft>
              <a:defRPr/>
            </a:pPr>
            <a:r>
              <a:rPr lang="en-US" dirty="0" smtClean="0"/>
              <a:t>For example: every day you need to make a decision about what to wear outside of the house. To make this decision, you may ask yourself some questions that will inform it:</a:t>
            </a:r>
          </a:p>
          <a:p>
            <a:pPr eaLnBrk="1" fontAlgn="auto" hangingPunct="1">
              <a:spcBef>
                <a:spcPts val="0"/>
              </a:spcBef>
              <a:spcAft>
                <a:spcPts val="0"/>
              </a:spcAft>
              <a:defRPr/>
            </a:pPr>
            <a:endParaRPr lang="en-US" dirty="0" smtClean="0"/>
          </a:p>
          <a:p>
            <a:pPr marL="173336" indent="-173336" eaLnBrk="1" fontAlgn="auto" hangingPunct="1">
              <a:spcBef>
                <a:spcPts val="0"/>
              </a:spcBef>
              <a:spcAft>
                <a:spcPts val="0"/>
              </a:spcAft>
              <a:buFont typeface="Arial" pitchFamily="34" charset="0"/>
              <a:buChar char="•"/>
              <a:defRPr/>
            </a:pPr>
            <a:r>
              <a:rPr lang="en-US" dirty="0" smtClean="0"/>
              <a:t>What is the temperature?</a:t>
            </a:r>
          </a:p>
          <a:p>
            <a:pPr marL="173336" indent="-173336" eaLnBrk="1" fontAlgn="auto" hangingPunct="1">
              <a:spcBef>
                <a:spcPts val="0"/>
              </a:spcBef>
              <a:spcAft>
                <a:spcPts val="0"/>
              </a:spcAft>
              <a:buFont typeface="Arial" pitchFamily="34" charset="0"/>
              <a:buChar char="•"/>
              <a:defRPr/>
            </a:pPr>
            <a:r>
              <a:rPr lang="en-US" dirty="0" smtClean="0"/>
              <a:t>Is it raining?</a:t>
            </a:r>
          </a:p>
          <a:p>
            <a:pPr marL="173336" indent="-173336" eaLnBrk="1" fontAlgn="auto" hangingPunct="1">
              <a:spcBef>
                <a:spcPts val="0"/>
              </a:spcBef>
              <a:spcAft>
                <a:spcPts val="0"/>
              </a:spcAft>
              <a:buFont typeface="Arial" pitchFamily="34" charset="0"/>
              <a:buChar char="•"/>
              <a:defRPr/>
            </a:pPr>
            <a:r>
              <a:rPr lang="en-US" dirty="0" smtClean="0"/>
              <a:t>What events do I have planned for the day?</a:t>
            </a:r>
          </a:p>
          <a:p>
            <a:pPr eaLnBrk="1" fontAlgn="auto" hangingPunct="1">
              <a:spcBef>
                <a:spcPts val="0"/>
              </a:spcBef>
              <a:spcAft>
                <a:spcPts val="0"/>
              </a:spcAft>
              <a:buFontTx/>
              <a:buChar char="-"/>
              <a:defRPr/>
            </a:pPr>
            <a:endParaRPr lang="en-US" dirty="0" smtClean="0"/>
          </a:p>
          <a:p>
            <a:pPr eaLnBrk="1" fontAlgn="auto" hangingPunct="1">
              <a:spcBef>
                <a:spcPts val="0"/>
              </a:spcBef>
              <a:spcAft>
                <a:spcPts val="0"/>
              </a:spcAft>
              <a:defRPr/>
            </a:pPr>
            <a:r>
              <a:rPr lang="en-US" dirty="0" smtClean="0"/>
              <a:t>To answer these questions, you may consult the thermometer, the weather report, or your daily calendar.</a:t>
            </a:r>
          </a:p>
        </p:txBody>
      </p:sp>
      <p:sp>
        <p:nvSpPr>
          <p:cNvPr id="378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5A7AB26-261A-4C6B-8BED-8B3156E37250}" type="slidenum">
              <a:rPr lang="en-US" smtClean="0">
                <a:latin typeface="Arial" charset="0"/>
              </a:rPr>
              <a:pPr fontAlgn="base">
                <a:spcBef>
                  <a:spcPct val="0"/>
                </a:spcBef>
                <a:spcAft>
                  <a:spcPct val="0"/>
                </a:spcAft>
              </a:pPr>
              <a:t>11</a:t>
            </a:fld>
            <a:endParaRPr lang="en-US"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E61D0AD-5ECC-477A-85EE-81B598E83852}" type="slidenum">
              <a:rPr lang="en-US" smtClean="0">
                <a:latin typeface="Arial" charset="0"/>
              </a:rPr>
              <a:pPr fontAlgn="base">
                <a:spcBef>
                  <a:spcPct val="0"/>
                </a:spcBef>
                <a:spcAft>
                  <a:spcPct val="0"/>
                </a:spcAft>
              </a:pPr>
              <a:t>12</a:t>
            </a:fld>
            <a:endParaRPr lang="en-US" smtClean="0">
              <a:latin typeface="Arial" charset="0"/>
            </a:endParaRPr>
          </a:p>
        </p:txBody>
      </p:sp>
      <p:sp>
        <p:nvSpPr>
          <p:cNvPr id="39938" name="Rectangle 2"/>
          <p:cNvSpPr>
            <a:spLocks noGrp="1" noRot="1" noChangeAspect="1" noChangeArrowheads="1" noTextEdit="1"/>
          </p:cNvSpPr>
          <p:nvPr>
            <p:ph type="sldImg"/>
          </p:nvPr>
        </p:nvSpPr>
        <p:spPr bwMode="auto">
          <a:xfrm>
            <a:off x="1117600" y="695325"/>
            <a:ext cx="4649788" cy="3487738"/>
          </a:xfrm>
          <a:noFill/>
          <a:ln>
            <a:solidFill>
              <a:srgbClr val="000000"/>
            </a:solidFill>
            <a:miter lim="800000"/>
            <a:headEnd/>
            <a:tailEnd/>
          </a:ln>
        </p:spPr>
      </p:sp>
      <p:sp>
        <p:nvSpPr>
          <p:cNvPr id="39939" name="Rectangle 3"/>
          <p:cNvSpPr>
            <a:spLocks noGrp="1" noChangeArrowheads="1"/>
          </p:cNvSpPr>
          <p:nvPr>
            <p:ph type="body" idx="1"/>
          </p:nvPr>
        </p:nvSpPr>
        <p:spPr bwMode="auto">
          <a:xfrm>
            <a:off x="917575" y="4416425"/>
            <a:ext cx="5046663" cy="4184650"/>
          </a:xfrm>
          <a:noFill/>
        </p:spPr>
        <p:txBody>
          <a:bodyPr wrap="square" numCol="1" anchor="t" anchorCtr="0" compatLnSpc="1">
            <a:prstTxWarp prst="textNoShape">
              <a:avLst/>
            </a:prstTxWarp>
          </a:bodyPr>
          <a:lstStyle/>
          <a:p>
            <a:pPr eaLnBrk="1" hangingPunct="1">
              <a:spcBef>
                <a:spcPct val="0"/>
              </a:spcBef>
            </a:pPr>
            <a:r>
              <a:rPr lang="en-US" smtClean="0"/>
              <a:t>This slide provides examples of decisions that may be made at different levels of the health care system.  </a:t>
            </a:r>
          </a:p>
          <a:p>
            <a:pPr eaLnBrk="1" hangingPunct="1">
              <a:spcBef>
                <a:spcPct val="0"/>
              </a:spcBef>
            </a:pPr>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noTextEdit="1"/>
          </p:cNvSpPr>
          <p:nvPr>
            <p:ph type="sldImg"/>
          </p:nvPr>
        </p:nvSpPr>
        <p:spPr bwMode="auto">
          <a:noFill/>
          <a:ln>
            <a:solidFill>
              <a:srgbClr val="000000"/>
            </a:solidFill>
            <a:miter lim="800000"/>
            <a:headEnd/>
            <a:tailEnd/>
          </a:ln>
        </p:spPr>
      </p:sp>
      <p:sp>
        <p:nvSpPr>
          <p:cNvPr id="419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some contexts, a decision cannot be identified before a key programmatic or policy question is answered. Or decision makers may have a question about their program for which they need an answer. It is the answer to this question that may provide the evidence that some kind of action needs to be taken to either improve or realign services. In these cases, we focus on identifying ‘programmatic questions,’ as opposed to decisions. </a:t>
            </a:r>
          </a:p>
          <a:p>
            <a:pPr eaLnBrk="1" hangingPunct="1">
              <a:spcBef>
                <a:spcPct val="0"/>
              </a:spcBef>
            </a:pPr>
            <a:endParaRPr lang="en-US" smtClean="0"/>
          </a:p>
        </p:txBody>
      </p:sp>
      <p:sp>
        <p:nvSpPr>
          <p:cNvPr id="4198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57DABD9-A2C1-4490-B511-D71148928B1E}" type="slidenum">
              <a:rPr lang="en-US" smtClean="0">
                <a:latin typeface="Arial" charset="0"/>
              </a:rPr>
              <a:pPr fontAlgn="base">
                <a:spcBef>
                  <a:spcPct val="0"/>
                </a:spcBef>
                <a:spcAft>
                  <a:spcPct val="0"/>
                </a:spcAft>
              </a:pPr>
              <a:t>13</a:t>
            </a:fld>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C79C672-BDA2-4C37-BC82-25E47AA7D5EF}" type="slidenum">
              <a:rPr lang="en-US" smtClean="0">
                <a:latin typeface="Arial" charset="0"/>
              </a:rPr>
              <a:pPr fontAlgn="base">
                <a:spcBef>
                  <a:spcPct val="0"/>
                </a:spcBef>
                <a:spcAft>
                  <a:spcPct val="0"/>
                </a:spcAft>
              </a:pPr>
              <a:t>14</a:t>
            </a:fld>
            <a:endParaRPr lang="en-US" smtClean="0">
              <a:latin typeface="Arial" charset="0"/>
            </a:endParaRPr>
          </a:p>
        </p:txBody>
      </p:sp>
      <p:sp>
        <p:nvSpPr>
          <p:cNvPr id="44034" name="Rectangle 2"/>
          <p:cNvSpPr>
            <a:spLocks noGrp="1" noRot="1" noChangeAspect="1" noChangeArrowheads="1" noTextEdit="1"/>
          </p:cNvSpPr>
          <p:nvPr>
            <p:ph type="sldImg"/>
          </p:nvPr>
        </p:nvSpPr>
        <p:spPr bwMode="auto">
          <a:xfrm>
            <a:off x="1117600" y="695325"/>
            <a:ext cx="4649788" cy="3487738"/>
          </a:xfrm>
          <a:noFill/>
          <a:ln>
            <a:solidFill>
              <a:srgbClr val="000000"/>
            </a:solidFill>
            <a:miter lim="800000"/>
            <a:headEnd/>
            <a:tailEnd/>
          </a:ln>
        </p:spPr>
      </p:sp>
      <p:sp>
        <p:nvSpPr>
          <p:cNvPr id="44035" name="Rectangle 3"/>
          <p:cNvSpPr>
            <a:spLocks noGrp="1" noChangeArrowheads="1"/>
          </p:cNvSpPr>
          <p:nvPr>
            <p:ph type="body" idx="1"/>
          </p:nvPr>
        </p:nvSpPr>
        <p:spPr bwMode="auto">
          <a:xfrm>
            <a:off x="917575" y="4416425"/>
            <a:ext cx="5046663" cy="4184650"/>
          </a:xfrm>
          <a:noFill/>
        </p:spPr>
        <p:txBody>
          <a:bodyPr wrap="square" numCol="1" anchor="t" anchorCtr="0" compatLnSpc="1">
            <a:prstTxWarp prst="textNoShape">
              <a:avLst/>
            </a:prstTxWarp>
          </a:bodyPr>
          <a:lstStyle/>
          <a:p>
            <a:pPr eaLnBrk="1" hangingPunct="1">
              <a:spcBef>
                <a:spcPct val="0"/>
              </a:spcBef>
            </a:pPr>
            <a:r>
              <a:rPr lang="en-US" smtClean="0"/>
              <a:t>Examples of programmatic questions include:</a:t>
            </a:r>
          </a:p>
          <a:p>
            <a:pPr eaLnBrk="1" hangingPunct="1">
              <a:spcBef>
                <a:spcPct val="0"/>
              </a:spcBef>
            </a:pPr>
            <a:endParaRPr lang="en-US" i="1" smtClean="0"/>
          </a:p>
          <a:p>
            <a:pPr eaLnBrk="1" hangingPunct="1">
              <a:spcBef>
                <a:spcPct val="0"/>
              </a:spcBef>
            </a:pPr>
            <a:r>
              <a:rPr lang="en-US" i="1" smtClean="0"/>
              <a:t>NOTE to facilitator:</a:t>
            </a:r>
            <a:r>
              <a:rPr lang="en-US" smtClean="0"/>
              <a:t> In some cases, it may be helpful to have participants brainstorm a list of programmatic questions and not use the list above. As participants identify questions (or as you go through the list above), talk about what data could answer the questions, as well as what decisions might result from the data.</a:t>
            </a:r>
          </a:p>
          <a:p>
            <a:pPr eaLnBrk="1" hangingPunct="1">
              <a:spcBef>
                <a:spcPct val="0"/>
              </a:spcBef>
            </a:pPr>
            <a:endParaRPr lang="en-US" smtClean="0"/>
          </a:p>
          <a:p>
            <a:pPr eaLnBrk="1" hangingPunct="1">
              <a:spcBef>
                <a:spcPct val="0"/>
              </a:spcBef>
            </a:pPr>
            <a:r>
              <a:rPr lang="en-US" smtClean="0"/>
              <a:t>For example, if the monthly report data reveal that only 20% of women are delivering in health facilities, ask the participants to brainstorm solutions. Identify at least one decision that would need to be made.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noFill/>
          <a:ln>
            <a:solidFill>
              <a:srgbClr val="000000"/>
            </a:solidFill>
            <a:miter lim="800000"/>
            <a:headEnd/>
            <a:tailEnd/>
          </a:ln>
        </p:spPr>
      </p:sp>
      <p:sp>
        <p:nvSpPr>
          <p:cNvPr id="460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Let’s use an example from a PMTCT program to walk through the Framework. In this example, program managers were interested in finding out if they were reaching their testing targets in PMTCT. So we start with the program question column. They also had additional questions about the number of available test kits and the nurse-to-client ratios. Next, they considered the key stakeholders who would be interested in these questions. This information is entered in column 3. </a:t>
            </a:r>
          </a:p>
          <a:p>
            <a:pPr eaLnBrk="1" hangingPunct="1">
              <a:spcBef>
                <a:spcPct val="0"/>
              </a:spcBef>
            </a:pPr>
            <a:r>
              <a:rPr lang="en-US" smtClean="0"/>
              <a:t/>
            </a:r>
            <a:br>
              <a:rPr lang="en-US" smtClean="0"/>
            </a:br>
            <a:r>
              <a:rPr lang="en-US" i="1" smtClean="0"/>
              <a:t>NOTE to facilitator:</a:t>
            </a:r>
            <a:r>
              <a:rPr lang="en-US" smtClean="0"/>
              <a:t> Click mouse for animation to appear. </a:t>
            </a:r>
          </a:p>
          <a:p>
            <a:pPr eaLnBrk="1" hangingPunct="1">
              <a:spcBef>
                <a:spcPct val="0"/>
              </a:spcBef>
            </a:pPr>
            <a:endParaRPr lang="en-US" smtClean="0"/>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D858A92-B419-46FE-B956-C219CF674F20}" type="slidenum">
              <a:rPr lang="en-US" smtClean="0">
                <a:latin typeface="Arial" charset="0"/>
              </a:rPr>
              <a:pPr fontAlgn="base">
                <a:spcBef>
                  <a:spcPct val="0"/>
                </a:spcBef>
                <a:spcAft>
                  <a:spcPct val="0"/>
                </a:spcAft>
              </a:pPr>
              <a:t>15</a:t>
            </a:fld>
            <a:endParaRPr lang="en-U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If the answers to the questions support a programmatic change, who would be the person to lead that change? </a:t>
            </a:r>
            <a:r>
              <a:rPr lang="en-US" smtClean="0"/>
              <a:t>In this example, it is the Head of the Regional Health Management Committee. </a:t>
            </a:r>
            <a:r>
              <a:rPr lang="en-US" dirty="0" smtClean="0"/>
              <a:t>Note the designation ‘DM’ before the name. This indicates the individual who is the true decision maker; that is, the individual who has the responsibility to make a programmatic change. Also note that other stakeholders are listed in this column as ‘OS’ – other stakeholders, those who would be interested in the answers to the programmatic questions and the decisions made, and who would be affected by a programmatic change to PMTCT programs. These stakeholders would perhaps be other providers, the division of clinical training, or the supplier of PMTCT supplies.</a:t>
            </a:r>
          </a:p>
          <a:p>
            <a:pPr eaLnBrk="1" hangingPunct="1">
              <a:spcBef>
                <a:spcPct val="0"/>
              </a:spcBef>
            </a:pPr>
            <a:endParaRPr lang="en-US" dirty="0" smtClean="0"/>
          </a:p>
        </p:txBody>
      </p:sp>
      <p:sp>
        <p:nvSpPr>
          <p:cNvPr id="4813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4053986-B2F5-4F0B-A497-B9984885891B}" type="slidenum">
              <a:rPr lang="en-US" smtClean="0">
                <a:latin typeface="Arial" charset="0"/>
              </a:rPr>
              <a:pPr fontAlgn="base">
                <a:spcBef>
                  <a:spcPct val="0"/>
                </a:spcBef>
                <a:spcAft>
                  <a:spcPct val="0"/>
                </a:spcAft>
              </a:pPr>
              <a:t>16</a:t>
            </a:fld>
            <a:endParaRPr lang="en-US"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xfrm>
            <a:off x="735013" y="4384675"/>
            <a:ext cx="5505450" cy="4183063"/>
          </a:xfrm>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Click to reveal animation.</a:t>
            </a:r>
          </a:p>
          <a:p>
            <a:pPr eaLnBrk="1" hangingPunct="1">
              <a:spcBef>
                <a:spcPct val="0"/>
              </a:spcBef>
            </a:pPr>
            <a:endParaRPr lang="en-US" smtClean="0"/>
          </a:p>
          <a:p>
            <a:pPr eaLnBrk="1" hangingPunct="1">
              <a:spcBef>
                <a:spcPct val="0"/>
              </a:spcBef>
            </a:pPr>
            <a:r>
              <a:rPr lang="en-US" smtClean="0"/>
              <a:t>Now let’s look at the next two columns, Indicator/Data and Data Source. In these two columns, you link your decision with data. So looking back at our example, we need to answer the following questions. </a:t>
            </a:r>
            <a:r>
              <a:rPr lang="en-US" i="1" smtClean="0"/>
              <a:t>(next slide)</a:t>
            </a:r>
          </a:p>
          <a:p>
            <a:pPr eaLnBrk="1" hangingPunct="1">
              <a:spcBef>
                <a:spcPct val="0"/>
              </a:spcBef>
            </a:pPr>
            <a:endParaRPr lang="en-US" smtClean="0"/>
          </a:p>
          <a:p>
            <a:pPr eaLnBrk="1" hangingPunct="1">
              <a:spcBef>
                <a:spcPct val="0"/>
              </a:spcBef>
            </a:pPr>
            <a:endParaRPr lang="en-US" smtClean="0"/>
          </a:p>
        </p:txBody>
      </p:sp>
      <p:sp>
        <p:nvSpPr>
          <p:cNvPr id="5017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8A61A8A-600F-4F2C-85D8-3D2AD5C1E4F4}" type="slidenum">
              <a:rPr lang="en-US" smtClean="0">
                <a:latin typeface="Arial" charset="0"/>
              </a:rPr>
              <a:pPr fontAlgn="base">
                <a:spcBef>
                  <a:spcPct val="0"/>
                </a:spcBef>
                <a:spcAft>
                  <a:spcPct val="0"/>
                </a:spcAft>
              </a:pPr>
              <a:t>17</a:t>
            </a:fld>
            <a:endParaRPr lang="en-US"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bwMode="auto">
          <a:noFill/>
          <a:ln>
            <a:solidFill>
              <a:srgbClr val="000000"/>
            </a:solidFill>
            <a:miter lim="800000"/>
            <a:headEnd/>
            <a:tailEnd/>
          </a:ln>
        </p:spPr>
      </p:sp>
      <p:sp>
        <p:nvSpPr>
          <p:cNvPr id="5222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1) Are we reaching testing targets in PMTCT?</a:t>
            </a:r>
          </a:p>
          <a:p>
            <a:pPr eaLnBrk="1" hangingPunct="1">
              <a:spcBef>
                <a:spcPct val="0"/>
              </a:spcBef>
            </a:pPr>
            <a:r>
              <a:rPr lang="en-US" smtClean="0"/>
              <a:t>2) Do we have sufficient test kits?</a:t>
            </a:r>
          </a:p>
          <a:p>
            <a:pPr eaLnBrk="1" hangingPunct="1">
              <a:spcBef>
                <a:spcPct val="0"/>
              </a:spcBef>
            </a:pPr>
            <a:r>
              <a:rPr lang="en-US" smtClean="0"/>
              <a:t>3) What is the nurse-to-client ratio in the clinic?</a:t>
            </a:r>
          </a:p>
          <a:p>
            <a:pPr eaLnBrk="1" hangingPunct="1">
              <a:spcBef>
                <a:spcPct val="0"/>
              </a:spcBef>
            </a:pPr>
            <a:endParaRPr lang="en-US" smtClean="0"/>
          </a:p>
          <a:p>
            <a:pPr eaLnBrk="1" hangingPunct="1">
              <a:spcBef>
                <a:spcPct val="0"/>
              </a:spcBef>
            </a:pPr>
            <a:r>
              <a:rPr lang="en-US" smtClean="0"/>
              <a:t>To answer these questions, you will need specific data from your service statistics and logistics management system, so you indicate that in the appropriate column. In the Indicator/Data column (to the left), you specify the indicator in your RHIS that captures this information. Once the questions are answered, you can share your findings with the key decision makers and then take action.</a:t>
            </a:r>
          </a:p>
          <a:p>
            <a:pPr eaLnBrk="1" hangingPunct="1">
              <a:spcBef>
                <a:spcPct val="0"/>
              </a:spcBef>
            </a:pPr>
            <a:endParaRPr lang="en-US" smtClean="0"/>
          </a:p>
        </p:txBody>
      </p:sp>
      <p:sp>
        <p:nvSpPr>
          <p:cNvPr id="5222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9BF7AEA-C62C-40C2-9B00-B7323CFD4674}" type="slidenum">
              <a:rPr lang="en-US" smtClean="0">
                <a:latin typeface="Arial" charset="0"/>
              </a:rPr>
              <a:pPr fontAlgn="base">
                <a:spcBef>
                  <a:spcPct val="0"/>
                </a:spcBef>
                <a:spcAft>
                  <a:spcPct val="0"/>
                </a:spcAft>
              </a:pPr>
              <a:t>18</a:t>
            </a:fld>
            <a:endParaRPr lang="en-US"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bwMode="auto">
          <a:noFill/>
          <a:ln>
            <a:solidFill>
              <a:srgbClr val="000000"/>
            </a:solidFill>
            <a:miter lim="800000"/>
            <a:headEnd/>
            <a:tailEnd/>
          </a:ln>
        </p:spPr>
      </p:sp>
      <p:sp>
        <p:nvSpPr>
          <p:cNvPr id="542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Next, you fill in the timeline column, which is where you indicate when you will complete your analysis and communicate it to the appropriate stakeholders. In this column, you also can indicate when you need to make your decision and take the action. </a:t>
            </a:r>
          </a:p>
        </p:txBody>
      </p:sp>
      <p:sp>
        <p:nvSpPr>
          <p:cNvPr id="5427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02150AA-C654-4126-9947-A1C560FBFA40}" type="slidenum">
              <a:rPr lang="en-US" smtClean="0">
                <a:latin typeface="Arial" charset="0"/>
              </a:rPr>
              <a:pPr fontAlgn="base">
                <a:spcBef>
                  <a:spcPct val="0"/>
                </a:spcBef>
                <a:spcAft>
                  <a:spcPct val="0"/>
                </a:spcAft>
              </a:pPr>
              <a:t>19</a:t>
            </a:fld>
            <a:endParaRPr lang="en-US"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noTextEdi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this column, you indicate the date by which you need to answer the question and make the decision. This column helps you set dates for incorporating data use into your job. Note that in this example that there are multiple dates entered. </a:t>
            </a:r>
          </a:p>
          <a:p>
            <a:pPr eaLnBrk="1" hangingPunct="1">
              <a:spcBef>
                <a:spcPct val="0"/>
              </a:spcBef>
            </a:pPr>
            <a:endParaRPr lang="en-US" smtClean="0"/>
          </a:p>
          <a:p>
            <a:pPr eaLnBrk="1" hangingPunct="1">
              <a:spcBef>
                <a:spcPct val="0"/>
              </a:spcBef>
            </a:pPr>
            <a:r>
              <a:rPr lang="en-US" smtClean="0"/>
              <a:t>The question in which the provider is interested is one that requires regular monitoring. Because of this, the provider will review data every three months to determine if the facility is meeting the programmatic targets and if there are sufficient commodities to support program activities. </a:t>
            </a:r>
          </a:p>
          <a:p>
            <a:pPr eaLnBrk="1" hangingPunct="1">
              <a:spcBef>
                <a:spcPct val="0"/>
              </a:spcBef>
            </a:pPr>
            <a:endParaRPr lang="en-US" smtClean="0"/>
          </a:p>
          <a:p>
            <a:pPr eaLnBrk="1" hangingPunct="1">
              <a:spcBef>
                <a:spcPct val="0"/>
              </a:spcBef>
            </a:pPr>
            <a:r>
              <a:rPr lang="en-US" smtClean="0"/>
              <a:t>September 2011 is in bold because it is the date on which the new strategic plan will be drafted to provide program activities and funds for the 2012 health program – it is when the key decision maker must take action on the findings of the analysis. </a:t>
            </a:r>
          </a:p>
        </p:txBody>
      </p:sp>
      <p:sp>
        <p:nvSpPr>
          <p:cNvPr id="5632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ED5ECB-D232-44AC-8E1D-7C0BB5ABDCC3}" type="slidenum">
              <a:rPr lang="en-US" smtClean="0">
                <a:latin typeface="Arial" charset="0"/>
              </a:rPr>
              <a:pPr fontAlgn="base">
                <a:spcBef>
                  <a:spcPct val="0"/>
                </a:spcBef>
                <a:spcAft>
                  <a:spcPct val="0"/>
                </a:spcAft>
              </a:pPr>
              <a:t>20</a:t>
            </a:fld>
            <a:endParaRPr lang="en-US"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bwMode="auto">
          <a:noFill/>
          <a:ln>
            <a:solidFill>
              <a:srgbClr val="000000"/>
            </a:solidFill>
            <a:miter lim="800000"/>
            <a:headEnd/>
            <a:tailEnd/>
          </a:ln>
        </p:spPr>
      </p:sp>
      <p:sp>
        <p:nvSpPr>
          <p:cNvPr id="5837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the last column, you indicate how you will inform the decision maker and other stakeholders of the data-informed decision. When completing this column, think back to our session on feedback. What mechanism or format will you use to inform others?  </a:t>
            </a:r>
          </a:p>
          <a:p>
            <a:pPr eaLnBrk="1" hangingPunct="1">
              <a:spcBef>
                <a:spcPct val="0"/>
              </a:spcBef>
            </a:pPr>
            <a:endParaRPr lang="en-US" smtClean="0"/>
          </a:p>
        </p:txBody>
      </p:sp>
      <p:sp>
        <p:nvSpPr>
          <p:cNvPr id="5837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F910581-D2AC-43F6-AF93-647BC41D787F}" type="slidenum">
              <a:rPr lang="en-US" smtClean="0">
                <a:latin typeface="Arial" charset="0"/>
              </a:rPr>
              <a:pPr fontAlgn="base">
                <a:spcBef>
                  <a:spcPct val="0"/>
                </a:spcBef>
                <a:spcAft>
                  <a:spcPct val="0"/>
                </a:spcAft>
              </a:pPr>
              <a:t>21</a:t>
            </a:fld>
            <a:endParaRPr lang="en-US"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 the case of our example, perhaps you would prepare a short paragraph summarizing the findings of your analysis and highlighting the programmatic recommendation. This would be presented to the stakeholders outlined in the stakeholder column. </a:t>
            </a:r>
          </a:p>
        </p:txBody>
      </p:sp>
      <p:sp>
        <p:nvSpPr>
          <p:cNvPr id="6041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2B958CE-38E8-4FC5-A844-040277F2E8DF}" type="slidenum">
              <a:rPr lang="en-US" smtClean="0">
                <a:latin typeface="Arial" charset="0"/>
              </a:rPr>
              <a:pPr fontAlgn="base">
                <a:spcBef>
                  <a:spcPct val="0"/>
                </a:spcBef>
                <a:spcAft>
                  <a:spcPct val="0"/>
                </a:spcAft>
              </a:pPr>
              <a:t>22</a:t>
            </a:fld>
            <a:endParaRPr lang="en-US"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noTextEdi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i="1" smtClean="0"/>
              <a:t>NOTE to facilitator</a:t>
            </a:r>
            <a:r>
              <a:rPr lang="en-US" smtClean="0"/>
              <a:t>: Click mouse to reveal animation.</a:t>
            </a:r>
          </a:p>
          <a:p>
            <a:pPr eaLnBrk="1" hangingPunct="1">
              <a:spcBef>
                <a:spcPct val="0"/>
              </a:spcBef>
            </a:pPr>
            <a:endParaRPr lang="en-US" smtClean="0"/>
          </a:p>
          <a:p>
            <a:pPr eaLnBrk="1" hangingPunct="1">
              <a:spcBef>
                <a:spcPct val="0"/>
              </a:spcBef>
            </a:pPr>
            <a:r>
              <a:rPr lang="en-US" smtClean="0"/>
              <a:t>Last, you will fill in the decision column. In our example, let’s assume that the analysis informed us that the PMTCT program was nowhere close to meeting its targets for the year, the nurse-to-client ratio was far below acceptable, and there were sufficient test kits to reach programmatic targets. After this information was discussed with key stakeholders and interpreted in the context of the PMTCT program, the Head of the Regional Health Committee decided that additional PMTCT counselors would improve program performance. We fill in column 1 with this information.</a:t>
            </a:r>
          </a:p>
          <a:p>
            <a:pPr eaLnBrk="1" hangingPunct="1">
              <a:spcBef>
                <a:spcPct val="0"/>
              </a:spcBef>
            </a:pPr>
            <a:endParaRPr lang="en-US" smtClean="0"/>
          </a:p>
          <a:p>
            <a:pPr eaLnBrk="1" hangingPunct="1">
              <a:spcBef>
                <a:spcPct val="0"/>
              </a:spcBef>
            </a:pPr>
            <a:r>
              <a:rPr lang="en-US" b="1" smtClean="0"/>
              <a:t>It is important to note that this tool can be applied in different ways, depending on the needs of the user. If the decision is known and clear, the users will start with column 1 first and work their way across the matrix to the right.  </a:t>
            </a:r>
          </a:p>
        </p:txBody>
      </p:sp>
      <p:sp>
        <p:nvSpPr>
          <p:cNvPr id="6246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BCB750A-F6D7-40EF-9F47-466D31402B8B}" type="slidenum">
              <a:rPr lang="en-US" smtClean="0">
                <a:latin typeface="Arial" charset="0"/>
              </a:rPr>
              <a:pPr fontAlgn="base">
                <a:spcBef>
                  <a:spcPct val="0"/>
                </a:spcBef>
                <a:spcAft>
                  <a:spcPct val="0"/>
                </a:spcAft>
              </a:pPr>
              <a:t>23</a:t>
            </a:fld>
            <a:endParaRPr lang="en-US"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Framework for Linking Data with Action is a management tool—a combination of template and process—that can help to document the Seven Steps process and serves three key purposes:</a:t>
            </a:r>
          </a:p>
          <a:p>
            <a:pPr eaLnBrk="1" hangingPunct="1">
              <a:spcBef>
                <a:spcPct val="0"/>
              </a:spcBef>
            </a:pPr>
            <a:endParaRPr lang="en-US" smtClean="0"/>
          </a:p>
          <a:p>
            <a:pPr eaLnBrk="1" hangingPunct="1">
              <a:spcBef>
                <a:spcPct val="0"/>
              </a:spcBef>
            </a:pPr>
            <a:r>
              <a:rPr lang="en-US" b="1" smtClean="0"/>
              <a:t>1) Creates a time-bound plan for data-informed decision making </a:t>
            </a:r>
            <a:r>
              <a:rPr lang="en-US" smtClean="0"/>
              <a:t>by setting dates by which data should be reviewed in relation to key programmatic questions and upcoming decisions.  </a:t>
            </a:r>
          </a:p>
          <a:p>
            <a:pPr eaLnBrk="1" hangingPunct="1">
              <a:spcBef>
                <a:spcPct val="0"/>
              </a:spcBef>
            </a:pPr>
            <a:endParaRPr lang="en-US" smtClean="0"/>
          </a:p>
          <a:p>
            <a:pPr eaLnBrk="1" hangingPunct="1">
              <a:spcBef>
                <a:spcPct val="0"/>
              </a:spcBef>
            </a:pPr>
            <a:r>
              <a:rPr lang="en-US" b="1" smtClean="0"/>
              <a:t>2) Encourages greater use of existing information </a:t>
            </a:r>
            <a:r>
              <a:rPr lang="en-US" smtClean="0"/>
              <a:t>by</a:t>
            </a:r>
            <a:r>
              <a:rPr lang="en-US" b="1" smtClean="0"/>
              <a:t> </a:t>
            </a:r>
            <a:r>
              <a:rPr lang="en-US" smtClean="0"/>
              <a:t>identifying existing data resources and linking that information with the programmatic questions that need answers to support evidence-based decision making.</a:t>
            </a:r>
          </a:p>
          <a:p>
            <a:pPr eaLnBrk="1" hangingPunct="1">
              <a:spcBef>
                <a:spcPct val="0"/>
              </a:spcBef>
            </a:pPr>
            <a:endParaRPr lang="en-US" smtClean="0"/>
          </a:p>
          <a:p>
            <a:pPr eaLnBrk="1" hangingPunct="1">
              <a:spcBef>
                <a:spcPct val="0"/>
              </a:spcBef>
            </a:pPr>
            <a:r>
              <a:rPr lang="en-US" smtClean="0"/>
              <a:t>Last, it provides you with a data-informed decision-making ‘record’ so that you can— </a:t>
            </a:r>
          </a:p>
          <a:p>
            <a:pPr eaLnBrk="1" hangingPunct="1">
              <a:spcBef>
                <a:spcPct val="0"/>
              </a:spcBef>
            </a:pPr>
            <a:endParaRPr lang="en-US" smtClean="0"/>
          </a:p>
          <a:p>
            <a:pPr eaLnBrk="1" hangingPunct="1">
              <a:spcBef>
                <a:spcPct val="0"/>
              </a:spcBef>
            </a:pPr>
            <a:r>
              <a:rPr lang="en-US" b="1" smtClean="0"/>
              <a:t>3) Monitor the use of information in decision making—</a:t>
            </a:r>
            <a:r>
              <a:rPr lang="en-US" smtClean="0"/>
              <a:t>Provides</a:t>
            </a:r>
            <a:r>
              <a:rPr lang="en-US" b="1" smtClean="0"/>
              <a:t> </a:t>
            </a:r>
            <a:r>
              <a:rPr lang="en-US" smtClean="0"/>
              <a:t>a timeline for conducting analyses and making decisions.</a:t>
            </a:r>
          </a:p>
          <a:p>
            <a:pPr eaLnBrk="1" hangingPunct="1">
              <a:spcBef>
                <a:spcPct val="0"/>
              </a:spcBef>
            </a:pPr>
            <a:endParaRPr lang="en-US" smtClean="0"/>
          </a:p>
        </p:txBody>
      </p:sp>
      <p:sp>
        <p:nvSpPr>
          <p:cNvPr id="645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DD741C7-6680-4136-993C-4E1AADE2AF59}" type="slidenum">
              <a:rPr lang="en-US" smtClean="0">
                <a:latin typeface="Arial" charset="0"/>
              </a:rPr>
              <a:pPr fontAlgn="base">
                <a:spcBef>
                  <a:spcPct val="0"/>
                </a:spcBef>
                <a:spcAft>
                  <a:spcPct val="0"/>
                </a:spcAft>
              </a:pPr>
              <a:t>24</a:t>
            </a:fld>
            <a:endParaRPr lang="en-US"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Before we move on to the small group activity, let’s review the key messages of this session. They include:</a:t>
            </a:r>
          </a:p>
          <a:p>
            <a:pPr eaLnBrk="1" hangingPunct="1">
              <a:spcBef>
                <a:spcPct val="0"/>
              </a:spcBef>
            </a:pPr>
            <a:endParaRPr lang="en-US" smtClean="0"/>
          </a:p>
          <a:p>
            <a:pPr eaLnBrk="1" hangingPunct="1">
              <a:spcBef>
                <a:spcPct val="0"/>
              </a:spcBef>
            </a:pPr>
            <a:r>
              <a:rPr lang="en-US" i="1" smtClean="0"/>
              <a:t>NOTE to facilitator:  </a:t>
            </a:r>
            <a:r>
              <a:rPr lang="en-US" smtClean="0"/>
              <a:t>Read slide.</a:t>
            </a:r>
          </a:p>
          <a:p>
            <a:pPr eaLnBrk="1" hangingPunct="1">
              <a:spcBef>
                <a:spcPct val="0"/>
              </a:spcBef>
            </a:pPr>
            <a:endParaRPr lang="en-US" smtClean="0"/>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320B676-3A65-4AC6-A82A-A40CBDF44D05}" type="slidenum">
              <a:rPr lang="en-US" smtClean="0">
                <a:latin typeface="Arial" charset="0"/>
              </a:rPr>
              <a:pPr fontAlgn="base">
                <a:spcBef>
                  <a:spcPct val="0"/>
                </a:spcBef>
                <a:spcAft>
                  <a:spcPct val="0"/>
                </a:spcAft>
              </a:pPr>
              <a:t>25</a:t>
            </a:fld>
            <a:endParaRPr lang="en-US"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Now we’re going to apply the Framework for Linking Data with Action. Development of this framework will pull from previous discussions about questions; stakeholders involved; the data that are available; and feedback required at different levels.  Groups should consider these previous discussions and group activities as they define key decisions and questions that can be addressed with information.</a:t>
            </a:r>
          </a:p>
          <a:p>
            <a:pPr eaLnBrk="1" hangingPunct="1">
              <a:spcBef>
                <a:spcPct val="0"/>
              </a:spcBef>
            </a:pPr>
            <a:endParaRPr lang="en-US" smtClean="0"/>
          </a:p>
          <a:p>
            <a:pPr eaLnBrk="1" hangingPunct="1">
              <a:spcBef>
                <a:spcPct val="0"/>
              </a:spcBef>
            </a:pPr>
            <a:r>
              <a:rPr lang="en-US" smtClean="0"/>
              <a:t>It’s important to note that the tool is adaptable.  Sometimes there’s an obvious decision, sometimes there’s a question people have, and other times you want to think about stakeholders first and then think through which decisions and questions would be relevant to them. </a:t>
            </a:r>
          </a:p>
          <a:p>
            <a:pPr eaLnBrk="1" hangingPunct="1">
              <a:spcBef>
                <a:spcPct val="0"/>
              </a:spcBef>
            </a:pPr>
            <a:endParaRPr lang="en-US" smtClean="0"/>
          </a:p>
          <a:p>
            <a:pPr eaLnBrk="1" hangingPunct="1">
              <a:spcBef>
                <a:spcPct val="0"/>
              </a:spcBef>
            </a:pPr>
            <a:endParaRPr lang="en-US" smtClean="0"/>
          </a:p>
          <a:p>
            <a:pPr eaLnBrk="1" hangingPunct="1">
              <a:spcBef>
                <a:spcPct val="0"/>
              </a:spcBef>
            </a:pPr>
            <a:r>
              <a:rPr lang="en-US" i="1" smtClean="0"/>
              <a:t>NOTE to facilitator:  </a:t>
            </a:r>
            <a:r>
              <a:rPr lang="en-US" smtClean="0"/>
              <a:t>Divide the group into small groups of six to eight people each. Read slide.  You may want to encourage them to use the work that they have already done to brainstorm questions of interest.  These questions can be used to start off the framework, but we want this to be as realistic as possible to encourage future implementation.</a:t>
            </a:r>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3B74B4-4B56-4957-9B36-F8363514BB5B}" type="slidenum">
              <a:rPr lang="en-US" smtClean="0">
                <a:latin typeface="Arial" charset="0"/>
              </a:rPr>
              <a:pPr fontAlgn="base">
                <a:spcBef>
                  <a:spcPct val="0"/>
                </a:spcBef>
                <a:spcAft>
                  <a:spcPct val="0"/>
                </a:spcAft>
              </a:pPr>
              <a:t>26</a:t>
            </a:fld>
            <a:endParaRPr 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FC0429C-F85A-441B-9A82-C5E3488BC167}"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FD1E8A42-58F5-453B-82FC-AA7D5F0AEDCC}"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D6E05C8B-5D49-40A4-A613-183BB6271832}"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23E29C8C-43C7-4CE1-85FD-A24E109F5F13}"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04F00F1E-9FB2-41C2-8583-27861645B581}"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31BB8AF0-6B71-4713-ADFC-7DE0955A6E69}"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E2066E18-2550-4FCD-93D5-76F7EEFCFC36}"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EE7450B3-9414-4E25-8D19-4594BA3BCC43}"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F16D2BE9-1538-4D4C-8A69-FD2B7A42E49A}"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0497C52A-6ABB-4FAB-B7AB-E440782B01D2}"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7CA69FDC-AE46-4B75-96D8-34934ADB3474}" type="slidenum">
              <a:rPr lang="en-US"/>
              <a:pPr>
                <a:defRPr/>
              </a:pPr>
              <a:t>‹#›</a:t>
            </a:fld>
            <a:endParaRPr lang="en-US"/>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4346CDA4-B991-4037-B94A-87EEE20A8110}"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52399" y="762000"/>
            <a:ext cx="8610601" cy="2184400"/>
          </a:xfrm>
        </p:spPr>
        <p:txBody>
          <a:bodyPr>
            <a:normAutofit/>
          </a:bodyPr>
          <a:lstStyle/>
          <a:p>
            <a:pPr>
              <a:defRPr/>
            </a:pPr>
            <a:r>
              <a:rPr lang="ru-RU" sz="5400" dirty="0" smtClean="0">
                <a:effectLst>
                  <a:outerShdw blurRad="38100" dist="38100" dir="2700000" algn="tl">
                    <a:srgbClr val="000000"/>
                  </a:outerShdw>
                </a:effectLst>
              </a:rPr>
              <a:t>Основа для связывания данных</a:t>
            </a:r>
            <a:r>
              <a:rPr lang="en-US" sz="5400" dirty="0" smtClean="0">
                <a:effectLst>
                  <a:outerShdw blurRad="38100" dist="38100" dir="2700000" algn="tl">
                    <a:srgbClr val="000000"/>
                  </a:outerShdw>
                </a:effectLst>
              </a:rPr>
              <a:t> </a:t>
            </a:r>
            <a:r>
              <a:rPr lang="ru-RU" sz="5400" dirty="0" smtClean="0">
                <a:effectLst>
                  <a:outerShdw blurRad="38100" dist="38100" dir="2700000" algn="tl">
                    <a:srgbClr val="000000"/>
                  </a:outerShdw>
                </a:effectLst>
              </a:rPr>
              <a:t>с действиями </a:t>
            </a:r>
            <a:endParaRPr lang="ru-RU" sz="5400" dirty="0">
              <a:effectLst>
                <a:outerShdw blurRad="38100" dist="38100" dir="2700000" algn="tl">
                  <a:srgbClr val="000000"/>
                </a:outerShdw>
              </a:effectLst>
            </a:endParaRP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58CD2F91-1734-4771-B10F-E6C9615AF589}" type="slidenum">
              <a:rPr lang="en-US"/>
              <a:pPr>
                <a:defRPr/>
              </a:pPr>
              <a:t>1</a:t>
            </a:fld>
            <a:endParaRPr lang="en-US"/>
          </a:p>
        </p:txBody>
      </p:sp>
      <p:sp>
        <p:nvSpPr>
          <p:cNvPr id="16386"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a:cs typeface="Arial" charset="0"/>
              </a:rPr>
              <a:t>Занятие</a:t>
            </a:r>
            <a:r>
              <a:rPr lang="en-US" b="1" i="1">
                <a:cs typeface="Arial" charset="0"/>
              </a:rPr>
              <a:t> G</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a:xfrm>
            <a:off x="467544" y="-99392"/>
            <a:ext cx="8229600" cy="1143000"/>
          </a:xfrm>
        </p:spPr>
        <p:txBody>
          <a:bodyPr/>
          <a:lstStyle/>
          <a:p>
            <a:pPr algn="ctr" eaLnBrk="1" hangingPunct="1"/>
            <a:r>
              <a:rPr lang="ru-RU" dirty="0" smtClean="0">
                <a:latin typeface="Arial" charset="0"/>
              </a:rPr>
              <a:t>Цели занятия</a:t>
            </a:r>
            <a:endParaRPr lang="en-US" dirty="0" smtClean="0">
              <a:latin typeface="Arial" charset="0"/>
            </a:endParaRPr>
          </a:p>
        </p:txBody>
      </p:sp>
      <p:sp>
        <p:nvSpPr>
          <p:cNvPr id="18434" name="Content Placeholder 2"/>
          <p:cNvSpPr>
            <a:spLocks noGrp="1"/>
          </p:cNvSpPr>
          <p:nvPr>
            <p:ph idx="1"/>
          </p:nvPr>
        </p:nvSpPr>
        <p:spPr>
          <a:xfrm>
            <a:off x="395536" y="1124744"/>
            <a:ext cx="8435975" cy="4389437"/>
          </a:xfrm>
        </p:spPr>
        <p:txBody>
          <a:bodyPr/>
          <a:lstStyle/>
          <a:p>
            <a:pPr eaLnBrk="1" hangingPunct="1">
              <a:buFont typeface="Wingdings" pitchFamily="2" charset="2"/>
              <a:buNone/>
            </a:pPr>
            <a:r>
              <a:rPr lang="ru-RU" sz="2400" dirty="0" smtClean="0">
                <a:latin typeface="Arial" charset="0"/>
              </a:rPr>
              <a:t>К концу данного занятия, вы будете знать, как оформлять документально и отслеживать процесс</a:t>
            </a:r>
            <a:r>
              <a:rPr lang="en-US" sz="2400" dirty="0" smtClean="0"/>
              <a:t>:</a:t>
            </a:r>
          </a:p>
          <a:p>
            <a:pPr eaLnBrk="1" hangingPunct="1"/>
            <a:r>
              <a:rPr lang="ru-RU" sz="2400" dirty="0" smtClean="0">
                <a:latin typeface="Arial" charset="0"/>
              </a:rPr>
              <a:t>Определения приоритетных решений и вопросов программы</a:t>
            </a:r>
            <a:endParaRPr lang="en-US" sz="2400" dirty="0" smtClean="0"/>
          </a:p>
          <a:p>
            <a:pPr eaLnBrk="1" hangingPunct="1"/>
            <a:r>
              <a:rPr lang="ru-RU" sz="2400" dirty="0" smtClean="0">
                <a:latin typeface="Arial" charset="0"/>
              </a:rPr>
              <a:t>Связывания решений/ вопросов с потенциальными источниками данных</a:t>
            </a:r>
            <a:endParaRPr lang="en-US" sz="2400" dirty="0" smtClean="0"/>
          </a:p>
          <a:p>
            <a:pPr eaLnBrk="1" hangingPunct="1"/>
            <a:r>
              <a:rPr lang="ru-RU" sz="2400" dirty="0" smtClean="0">
                <a:latin typeface="Arial" charset="0"/>
              </a:rPr>
              <a:t>Создания плана использования данных в процессе принятия решений с определением сроков </a:t>
            </a:r>
            <a:endParaRPr lang="en-US" sz="2400" dirty="0" smtClean="0"/>
          </a:p>
          <a:p>
            <a:pPr eaLnBrk="1" hangingPunct="1"/>
            <a:r>
              <a:rPr lang="ru-RU" sz="2400" dirty="0" smtClean="0">
                <a:latin typeface="Arial" charset="0"/>
              </a:rPr>
              <a:t>Выбора основных показателей для отчета</a:t>
            </a:r>
            <a:endParaRPr lang="en-US" sz="2400" dirty="0" smtClean="0"/>
          </a:p>
        </p:txBody>
      </p:sp>
      <p:sp>
        <p:nvSpPr>
          <p:cNvPr id="2" name="Slide Number Placeholder 1"/>
          <p:cNvSpPr>
            <a:spLocks noGrp="1"/>
          </p:cNvSpPr>
          <p:nvPr>
            <p:ph type="sldNum" sz="quarter" idx="10"/>
          </p:nvPr>
        </p:nvSpPr>
        <p:spPr/>
        <p:txBody>
          <a:bodyPr/>
          <a:lstStyle/>
          <a:p>
            <a:pPr>
              <a:defRPr/>
            </a:pPr>
            <a:fld id="{E47BF671-64D3-4303-8EBD-9D50D2B8CC3B}"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pPr algn="ctr" eaLnBrk="1" hangingPunct="1"/>
            <a:r>
              <a:rPr lang="ru-RU" dirty="0" smtClean="0">
                <a:latin typeface="Arial" charset="0"/>
              </a:rPr>
              <a:t>Обзор занятия</a:t>
            </a:r>
            <a:endParaRPr lang="en-US" dirty="0" smtClean="0">
              <a:latin typeface="Arial" charset="0"/>
            </a:endParaRPr>
          </a:p>
        </p:txBody>
      </p:sp>
      <p:sp>
        <p:nvSpPr>
          <p:cNvPr id="20482" name="Content Placeholder 2"/>
          <p:cNvSpPr>
            <a:spLocks noGrp="1"/>
          </p:cNvSpPr>
          <p:nvPr>
            <p:ph idx="1"/>
          </p:nvPr>
        </p:nvSpPr>
        <p:spPr>
          <a:xfrm>
            <a:off x="457200" y="2063750"/>
            <a:ext cx="8229600" cy="4389438"/>
          </a:xfrm>
        </p:spPr>
        <p:txBody>
          <a:bodyPr/>
          <a:lstStyle/>
          <a:p>
            <a:pPr eaLnBrk="1" hangingPunct="1"/>
            <a:r>
              <a:rPr lang="ru-RU" sz="2800" dirty="0" smtClean="0">
                <a:latin typeface="Arial" charset="0"/>
              </a:rPr>
              <a:t>Решения и вопросы</a:t>
            </a:r>
            <a:endParaRPr lang="en-US" sz="2800" dirty="0" smtClean="0">
              <a:latin typeface="Arial" charset="0"/>
            </a:endParaRPr>
          </a:p>
          <a:p>
            <a:pPr eaLnBrk="1" hangingPunct="1"/>
            <a:r>
              <a:rPr lang="ru-RU" sz="2800" dirty="0" smtClean="0">
                <a:latin typeface="Arial" charset="0"/>
              </a:rPr>
              <a:t>Основа для связывания данных с действиями</a:t>
            </a:r>
            <a:endParaRPr lang="en-US" sz="2800" dirty="0" smtClean="0"/>
          </a:p>
          <a:p>
            <a:pPr eaLnBrk="1" hangingPunct="1"/>
            <a:r>
              <a:rPr lang="ru-RU" sz="2800" dirty="0" smtClean="0">
                <a:latin typeface="Arial" charset="0"/>
              </a:rPr>
              <a:t>Работа в малых группах</a:t>
            </a:r>
            <a:r>
              <a:rPr lang="en-US" sz="2800" dirty="0" smtClean="0"/>
              <a:t>: </a:t>
            </a:r>
            <a:r>
              <a:rPr lang="ru-RU" sz="2800" dirty="0" smtClean="0">
                <a:latin typeface="Arial" charset="0"/>
              </a:rPr>
              <a:t>основа для связывания данных с действиями</a:t>
            </a:r>
            <a:endParaRPr lang="en-US" sz="2800" dirty="0" smtClean="0">
              <a:latin typeface="Arial" charset="0"/>
            </a:endParaRPr>
          </a:p>
        </p:txBody>
      </p:sp>
      <p:sp>
        <p:nvSpPr>
          <p:cNvPr id="2" name="Slide Number Placeholder 1"/>
          <p:cNvSpPr>
            <a:spLocks noGrp="1"/>
          </p:cNvSpPr>
          <p:nvPr>
            <p:ph type="sldNum" sz="quarter" idx="10"/>
          </p:nvPr>
        </p:nvSpPr>
        <p:spPr/>
        <p:txBody>
          <a:bodyPr/>
          <a:lstStyle/>
          <a:p>
            <a:pPr>
              <a:defRPr/>
            </a:pPr>
            <a:fld id="{7FC34820-5827-4DEF-A8D6-BD89CA362DB5}"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a:xfrm>
            <a:off x="107504" y="-64546"/>
            <a:ext cx="8857109" cy="1439565"/>
          </a:xfrm>
        </p:spPr>
        <p:txBody>
          <a:bodyPr/>
          <a:lstStyle/>
          <a:p>
            <a:pPr algn="ctr" eaLnBrk="1" hangingPunct="1"/>
            <a:r>
              <a:rPr lang="ru-RU" sz="3200" dirty="0" smtClean="0">
                <a:latin typeface="Arial" charset="0"/>
              </a:rPr>
              <a:t>Интегрирование компонента использования данных в вашу работу</a:t>
            </a:r>
            <a:endParaRPr lang="en-US" sz="3200" dirty="0" smtClean="0"/>
          </a:p>
        </p:txBody>
      </p:sp>
      <p:sp>
        <p:nvSpPr>
          <p:cNvPr id="3" name="Content Placeholder 2"/>
          <p:cNvSpPr>
            <a:spLocks noGrp="1"/>
          </p:cNvSpPr>
          <p:nvPr>
            <p:ph idx="1"/>
          </p:nvPr>
        </p:nvSpPr>
        <p:spPr>
          <a:xfrm>
            <a:off x="251520" y="1196752"/>
            <a:ext cx="8820150" cy="4260850"/>
          </a:xfrm>
        </p:spPr>
        <p:txBody>
          <a:bodyPr/>
          <a:lstStyle/>
          <a:p>
            <a:pPr eaLnBrk="1" hangingPunct="1"/>
            <a:r>
              <a:rPr lang="ru-RU" sz="2400" dirty="0" smtClean="0">
                <a:latin typeface="Arial" charset="0"/>
              </a:rPr>
              <a:t>ПЛАНИРУЙТЕ!</a:t>
            </a:r>
            <a:r>
              <a:rPr lang="en-US" sz="2400" dirty="0" smtClean="0"/>
              <a:t> </a:t>
            </a:r>
            <a:r>
              <a:rPr lang="ru-RU" sz="2400" dirty="0" smtClean="0"/>
              <a:t>	</a:t>
            </a:r>
            <a:r>
              <a:rPr lang="ru-RU" sz="2400" dirty="0" smtClean="0">
                <a:latin typeface="Arial" charset="0"/>
              </a:rPr>
              <a:t>ПЛАНИРУЙТЕ!  ПЛАНИРУЙТЕ!</a:t>
            </a:r>
            <a:r>
              <a:rPr lang="en-US" sz="2400" dirty="0" smtClean="0"/>
              <a:t> </a:t>
            </a:r>
          </a:p>
          <a:p>
            <a:pPr eaLnBrk="1" hangingPunct="1"/>
            <a:r>
              <a:rPr lang="ru-RU" sz="2400" dirty="0" smtClean="0">
                <a:latin typeface="Arial" charset="0"/>
              </a:rPr>
              <a:t>Регулярно проверяйте данные</a:t>
            </a:r>
            <a:r>
              <a:rPr lang="en-US" sz="2400" dirty="0" smtClean="0"/>
              <a:t> – </a:t>
            </a:r>
            <a:r>
              <a:rPr lang="ru-RU" sz="2400" dirty="0" smtClean="0">
                <a:latin typeface="Arial" charset="0"/>
              </a:rPr>
              <a:t>запланируйте время</a:t>
            </a:r>
            <a:endParaRPr lang="en-US" sz="2400" dirty="0" smtClean="0">
              <a:latin typeface="Arial" charset="0"/>
            </a:endParaRPr>
          </a:p>
          <a:p>
            <a:pPr eaLnBrk="1" hangingPunct="1"/>
            <a:r>
              <a:rPr lang="ru-RU" sz="2400" dirty="0" smtClean="0">
                <a:latin typeface="Arial" charset="0"/>
              </a:rPr>
              <a:t>Используйте Основу для связывания данных с действиями</a:t>
            </a:r>
            <a:endParaRPr lang="en-US" sz="2400" dirty="0" smtClean="0"/>
          </a:p>
          <a:p>
            <a:pPr eaLnBrk="1" hangingPunct="1">
              <a:lnSpc>
                <a:spcPct val="90000"/>
              </a:lnSpc>
              <a:spcBef>
                <a:spcPct val="30000"/>
              </a:spcBef>
            </a:pPr>
            <a:r>
              <a:rPr lang="ru-RU" sz="2400" dirty="0" smtClean="0">
                <a:latin typeface="Arial" charset="0"/>
              </a:rPr>
              <a:t>Ведите диалог с заинтересованными сторонами, чтобы в полной мере понимать</a:t>
            </a:r>
            <a:r>
              <a:rPr lang="en-US" sz="2400" dirty="0" smtClean="0"/>
              <a:t>: </a:t>
            </a:r>
          </a:p>
          <a:p>
            <a:pPr marL="400050" lvl="1" indent="0" eaLnBrk="1" hangingPunct="1">
              <a:lnSpc>
                <a:spcPct val="90000"/>
              </a:lnSpc>
              <a:spcBef>
                <a:spcPct val="45000"/>
              </a:spcBef>
            </a:pPr>
            <a:r>
              <a:rPr lang="en-US" dirty="0" smtClean="0"/>
              <a:t> </a:t>
            </a:r>
            <a:r>
              <a:rPr lang="ru-RU" dirty="0" smtClean="0">
                <a:latin typeface="Arial" charset="0"/>
              </a:rPr>
              <a:t>решения, которые они принимают</a:t>
            </a:r>
            <a:endParaRPr lang="en-US" dirty="0" smtClean="0"/>
          </a:p>
          <a:p>
            <a:pPr marL="400050" lvl="1" indent="0" eaLnBrk="1" hangingPunct="1">
              <a:lnSpc>
                <a:spcPct val="90000"/>
              </a:lnSpc>
              <a:spcBef>
                <a:spcPct val="45000"/>
              </a:spcBef>
            </a:pPr>
            <a:r>
              <a:rPr lang="en-US" dirty="0" smtClean="0"/>
              <a:t> </a:t>
            </a:r>
            <a:r>
              <a:rPr lang="ru-RU" dirty="0" smtClean="0">
                <a:latin typeface="Arial" charset="0"/>
              </a:rPr>
              <a:t>информацию, которая им нужна</a:t>
            </a:r>
            <a:r>
              <a:rPr lang="en-US" dirty="0" smtClean="0"/>
              <a:t> </a:t>
            </a:r>
          </a:p>
          <a:p>
            <a:pPr marL="400050" lvl="1" indent="0" eaLnBrk="1" hangingPunct="1">
              <a:lnSpc>
                <a:spcPct val="90000"/>
              </a:lnSpc>
              <a:spcBef>
                <a:spcPct val="45000"/>
              </a:spcBef>
            </a:pPr>
            <a:r>
              <a:rPr lang="en-US" dirty="0" smtClean="0"/>
              <a:t> </a:t>
            </a:r>
            <a:r>
              <a:rPr lang="ru-RU" dirty="0" smtClean="0">
                <a:latin typeface="Arial" charset="0"/>
              </a:rPr>
              <a:t>лучший способ представления этой информации</a:t>
            </a:r>
            <a:endParaRPr lang="en-US" dirty="0" smtClean="0"/>
          </a:p>
          <a:p>
            <a:pPr eaLnBrk="1" hangingPunct="1"/>
            <a:endParaRPr lang="en-US" dirty="0" smtClean="0"/>
          </a:p>
        </p:txBody>
      </p:sp>
      <p:sp>
        <p:nvSpPr>
          <p:cNvPr id="2" name="Slide Number Placeholder 1"/>
          <p:cNvSpPr>
            <a:spLocks noGrp="1"/>
          </p:cNvSpPr>
          <p:nvPr>
            <p:ph type="sldNum" sz="quarter" idx="13"/>
          </p:nvPr>
        </p:nvSpPr>
        <p:spPr/>
        <p:txBody>
          <a:bodyPr/>
          <a:lstStyle/>
          <a:p>
            <a:pPr>
              <a:defRPr/>
            </a:pPr>
            <a:fld id="{6F85A41D-F68A-4A6F-AC50-3B3620F2D5B6}" type="slidenum">
              <a:rPr lang="en-US" smtClean="0"/>
              <a:pPr>
                <a:defRPr/>
              </a:pP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2" end="2"/>
                                            </p:txEl>
                                          </p:spTgt>
                                        </p:tgtEl>
                                        <p:attrNameLst>
                                          <p:attrName>style.color</p:attrName>
                                        </p:attrNameLst>
                                      </p:cBhvr>
                                      <p:to>
                                        <a:srgbClr val="FFC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179512" y="0"/>
            <a:ext cx="8785101" cy="1502494"/>
          </a:xfrm>
        </p:spPr>
        <p:txBody>
          <a:bodyPr/>
          <a:lstStyle/>
          <a:p>
            <a:pPr algn="ctr" eaLnBrk="1" hangingPunct="1"/>
            <a:r>
              <a:rPr lang="ru-RU" sz="3200" dirty="0" smtClean="0">
                <a:latin typeface="Arial" charset="0"/>
              </a:rPr>
              <a:t>Интегрирование компонента использования данных в вашу работу</a:t>
            </a:r>
            <a:endParaRPr lang="en-US" sz="3200" dirty="0" smtClean="0">
              <a:latin typeface="Arial" charset="0"/>
            </a:endParaRPr>
          </a:p>
        </p:txBody>
      </p:sp>
      <p:sp>
        <p:nvSpPr>
          <p:cNvPr id="24578" name="Content Placeholder 2"/>
          <p:cNvSpPr>
            <a:spLocks noGrp="1"/>
          </p:cNvSpPr>
          <p:nvPr>
            <p:ph idx="1"/>
          </p:nvPr>
        </p:nvSpPr>
        <p:spPr>
          <a:xfrm>
            <a:off x="683568" y="1340768"/>
            <a:ext cx="8081963" cy="3962400"/>
          </a:xfrm>
        </p:spPr>
        <p:txBody>
          <a:bodyPr/>
          <a:lstStyle/>
          <a:p>
            <a:pPr marL="0" indent="0" eaLnBrk="1" hangingPunct="1">
              <a:spcAft>
                <a:spcPts val="1200"/>
              </a:spcAft>
              <a:buFont typeface="Wingdings 2" pitchFamily="18" charset="2"/>
              <a:buNone/>
            </a:pPr>
            <a:r>
              <a:rPr lang="ru-RU" sz="2800" dirty="0" smtClean="0">
                <a:latin typeface="Arial" charset="0"/>
              </a:rPr>
              <a:t>Пользуйтесь элементами организационной поддержки</a:t>
            </a:r>
            <a:r>
              <a:rPr lang="en-US" sz="2800" dirty="0" smtClean="0"/>
              <a:t>:</a:t>
            </a:r>
          </a:p>
          <a:p>
            <a:pPr lvl="1" eaLnBrk="1" hangingPunct="1">
              <a:spcAft>
                <a:spcPts val="1200"/>
              </a:spcAft>
            </a:pPr>
            <a:r>
              <a:rPr lang="ru-RU" sz="2800" dirty="0" smtClean="0">
                <a:latin typeface="Arial" charset="0"/>
              </a:rPr>
              <a:t>Регулярные совещания</a:t>
            </a:r>
            <a:endParaRPr lang="en-US" sz="2800" dirty="0" smtClean="0"/>
          </a:p>
          <a:p>
            <a:pPr lvl="1" eaLnBrk="1" hangingPunct="1">
              <a:spcAft>
                <a:spcPts val="1200"/>
              </a:spcAft>
            </a:pPr>
            <a:r>
              <a:rPr lang="ru-RU" sz="2800" dirty="0" smtClean="0">
                <a:latin typeface="Arial" charset="0"/>
              </a:rPr>
              <a:t>Назначение комитета или ответственного агентства</a:t>
            </a:r>
            <a:endParaRPr lang="en-US" sz="2800" dirty="0" smtClean="0"/>
          </a:p>
          <a:p>
            <a:pPr lvl="1" eaLnBrk="1" hangingPunct="1">
              <a:spcAft>
                <a:spcPts val="1200"/>
              </a:spcAft>
            </a:pPr>
            <a:r>
              <a:rPr lang="ru-RU" sz="2800" dirty="0" smtClean="0">
                <a:latin typeface="Arial" charset="0"/>
              </a:rPr>
              <a:t>Пересмотр должностных обязанностей</a:t>
            </a:r>
            <a:endParaRPr lang="en-US" sz="2800" dirty="0" smtClean="0"/>
          </a:p>
          <a:p>
            <a:pPr lvl="1" eaLnBrk="1" hangingPunct="1">
              <a:spcAft>
                <a:spcPts val="1200"/>
              </a:spcAft>
            </a:pPr>
            <a:r>
              <a:rPr lang="ru-RU" sz="2800" dirty="0" smtClean="0">
                <a:latin typeface="Arial" charset="0"/>
              </a:rPr>
              <a:t>Разработка политик или руководства</a:t>
            </a:r>
            <a:endParaRPr lang="en-US" sz="2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251520" y="0"/>
            <a:ext cx="8641655" cy="1430486"/>
          </a:xfrm>
        </p:spPr>
        <p:txBody>
          <a:bodyPr/>
          <a:lstStyle/>
          <a:p>
            <a:pPr algn="ctr" eaLnBrk="1" hangingPunct="1"/>
            <a:r>
              <a:rPr lang="ru-RU" sz="3200" dirty="0" smtClean="0">
                <a:latin typeface="Arial" charset="0"/>
              </a:rPr>
              <a:t>Интегрирование компонента использования данных в вашу работу</a:t>
            </a:r>
            <a:endParaRPr lang="en-US" sz="3200" dirty="0" smtClean="0">
              <a:latin typeface="Arial" charset="0"/>
            </a:endParaRPr>
          </a:p>
        </p:txBody>
      </p:sp>
      <p:sp>
        <p:nvSpPr>
          <p:cNvPr id="26626" name="Content Placeholder 2"/>
          <p:cNvSpPr>
            <a:spLocks noGrp="1"/>
          </p:cNvSpPr>
          <p:nvPr>
            <p:ph idx="1"/>
          </p:nvPr>
        </p:nvSpPr>
        <p:spPr>
          <a:xfrm>
            <a:off x="467544" y="1340768"/>
            <a:ext cx="8229600" cy="4389438"/>
          </a:xfrm>
        </p:spPr>
        <p:txBody>
          <a:bodyPr/>
          <a:lstStyle/>
          <a:p>
            <a:pPr marL="0" indent="0" eaLnBrk="1" hangingPunct="1">
              <a:spcAft>
                <a:spcPts val="1200"/>
              </a:spcAft>
              <a:buFont typeface="Wingdings 2" pitchFamily="18" charset="2"/>
              <a:buNone/>
            </a:pPr>
            <a:r>
              <a:rPr lang="ru-RU" sz="2800" dirty="0" smtClean="0"/>
              <a:t>Используйте и внедряйте в работу инструменты и методы</a:t>
            </a:r>
            <a:r>
              <a:rPr lang="en-US" sz="2800" dirty="0" smtClean="0"/>
              <a:t> </a:t>
            </a:r>
            <a:r>
              <a:rPr lang="ru-RU" sz="2800" dirty="0" smtClean="0"/>
              <a:t>руководства «Потребности и использование данных» (</a:t>
            </a:r>
            <a:r>
              <a:rPr lang="en-US" sz="2800" dirty="0" smtClean="0"/>
              <a:t>DDU</a:t>
            </a:r>
            <a:r>
              <a:rPr lang="ru-RU" sz="2800" dirty="0" smtClean="0"/>
              <a:t>)</a:t>
            </a:r>
            <a:endParaRPr lang="en-US" sz="2400" dirty="0" smtClean="0"/>
          </a:p>
          <a:p>
            <a:pPr lvl="1" eaLnBrk="1" hangingPunct="1">
              <a:spcAft>
                <a:spcPts val="1200"/>
              </a:spcAft>
            </a:pPr>
            <a:r>
              <a:rPr lang="ru-RU" sz="2800" dirty="0" smtClean="0"/>
              <a:t>«Вовлечение заинтересованных сторон»</a:t>
            </a:r>
            <a:r>
              <a:rPr lang="en-US" sz="2800" dirty="0" smtClean="0"/>
              <a:t>, </a:t>
            </a:r>
            <a:r>
              <a:rPr lang="ru-RU" sz="2800" dirty="0" smtClean="0"/>
              <a:t>«Карта использования информации»</a:t>
            </a:r>
            <a:r>
              <a:rPr lang="en-US" sz="2800" dirty="0" smtClean="0"/>
              <a:t>,</a:t>
            </a:r>
            <a:r>
              <a:rPr lang="ru-RU" sz="2800" dirty="0" smtClean="0"/>
              <a:t> «Оценочный лист приоритетных вопросов» и «7 шагов»</a:t>
            </a:r>
            <a:r>
              <a:rPr lang="en-US" sz="2800" dirty="0" smtClean="0"/>
              <a:t>.</a:t>
            </a:r>
          </a:p>
          <a:p>
            <a:pPr lvl="1" eaLnBrk="1" hangingPunct="1">
              <a:spcAft>
                <a:spcPts val="1200"/>
              </a:spcAft>
            </a:pPr>
            <a:r>
              <a:rPr lang="ru-RU" sz="2800" dirty="0" smtClean="0"/>
              <a:t>«Основа для связывания данных с действиями»</a:t>
            </a:r>
            <a:endParaRPr lang="en-US" sz="2800" dirty="0" smtClean="0"/>
          </a:p>
          <a:p>
            <a:pPr marL="0" indent="0" eaLnBrk="1" hangingPunct="1">
              <a:buFont typeface="Wingdings 2" pitchFamily="18" charset="2"/>
              <a:buNone/>
            </a:pPr>
            <a:endParaRPr lang="en-US" sz="28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467544" y="116632"/>
            <a:ext cx="8229600" cy="1143000"/>
          </a:xfrm>
        </p:spPr>
        <p:txBody>
          <a:bodyPr/>
          <a:lstStyle/>
          <a:p>
            <a:pPr algn="ctr" eaLnBrk="1" hangingPunct="1"/>
            <a:r>
              <a:rPr lang="ru-RU" dirty="0" smtClean="0">
                <a:latin typeface="Arial" charset="0"/>
              </a:rPr>
              <a:t>Элементы Основы</a:t>
            </a:r>
            <a:endParaRPr lang="en-US" dirty="0" smtClean="0"/>
          </a:p>
        </p:txBody>
      </p:sp>
      <p:sp>
        <p:nvSpPr>
          <p:cNvPr id="28674" name="Content Placeholder 2"/>
          <p:cNvSpPr>
            <a:spLocks noGrp="1"/>
          </p:cNvSpPr>
          <p:nvPr>
            <p:ph idx="1"/>
          </p:nvPr>
        </p:nvSpPr>
        <p:spPr>
          <a:xfrm>
            <a:off x="611560" y="1124744"/>
            <a:ext cx="8181975" cy="3962400"/>
          </a:xfrm>
        </p:spPr>
        <p:txBody>
          <a:bodyPr/>
          <a:lstStyle/>
          <a:p>
            <a:pPr eaLnBrk="1" hangingPunct="1"/>
            <a:r>
              <a:rPr lang="ru-RU" sz="2800" dirty="0" smtClean="0"/>
              <a:t>Ответственные за принятие решений и партнеры, потенциально заинтересованные в ваших данных</a:t>
            </a:r>
            <a:endParaRPr lang="en-US" sz="2800" dirty="0" smtClean="0"/>
          </a:p>
          <a:p>
            <a:pPr eaLnBrk="1" hangingPunct="1"/>
            <a:r>
              <a:rPr lang="ru-RU" sz="2800" dirty="0" smtClean="0"/>
              <a:t>Решения</a:t>
            </a:r>
            <a:r>
              <a:rPr lang="en-US" sz="2800" dirty="0" smtClean="0"/>
              <a:t>/</a:t>
            </a:r>
            <a:r>
              <a:rPr lang="ru-RU" sz="2800" dirty="0" smtClean="0"/>
              <a:t>действия, которые принимает / предпринимает заинтересованная сторона (возможные способы использование данных)</a:t>
            </a:r>
            <a:endParaRPr lang="en-US" sz="2800" dirty="0" smtClean="0"/>
          </a:p>
          <a:p>
            <a:pPr eaLnBrk="1" hangingPunct="1"/>
            <a:r>
              <a:rPr lang="ru-RU" sz="2800" dirty="0" smtClean="0"/>
              <a:t>Вопросы, ответы на которые нужны заинтересованной стороне</a:t>
            </a:r>
            <a:endParaRPr lang="en-US" sz="2800" dirty="0" smtClean="0"/>
          </a:p>
          <a:p>
            <a:pPr eaLnBrk="1" hangingPunct="1"/>
            <a:r>
              <a:rPr lang="ru-RU" sz="2800" dirty="0" smtClean="0"/>
              <a:t>Сроки, когда будет принято решение</a:t>
            </a:r>
            <a:endParaRPr lang="en-US" sz="2400" dirty="0" smtClean="0"/>
          </a:p>
        </p:txBody>
      </p:sp>
      <p:sp>
        <p:nvSpPr>
          <p:cNvPr id="2" name="Slide Number Placeholder 1"/>
          <p:cNvSpPr>
            <a:spLocks noGrp="1"/>
          </p:cNvSpPr>
          <p:nvPr>
            <p:ph type="sldNum" sz="quarter" idx="10"/>
          </p:nvPr>
        </p:nvSpPr>
        <p:spPr/>
        <p:txBody>
          <a:bodyPr/>
          <a:lstStyle/>
          <a:p>
            <a:pPr>
              <a:defRPr/>
            </a:pPr>
            <a:fld id="{4C146CD3-08B6-45A1-8AAA-72FE619B4258}" type="slidenum">
              <a:rPr lang="en-US"/>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a:xfrm>
            <a:off x="457200" y="457200"/>
            <a:ext cx="8229600" cy="1143000"/>
          </a:xfrm>
        </p:spPr>
        <p:txBody>
          <a:bodyPr/>
          <a:lstStyle/>
          <a:p>
            <a:pPr algn="ctr" eaLnBrk="1" hangingPunct="1"/>
            <a:r>
              <a:rPr lang="ru-RU" sz="4400" dirty="0" smtClean="0">
                <a:latin typeface="Arial" charset="0"/>
              </a:rPr>
              <a:t>Элементы Основы</a:t>
            </a:r>
            <a:r>
              <a:rPr lang="en-US" sz="4400" dirty="0" smtClean="0"/>
              <a:t> (</a:t>
            </a:r>
            <a:r>
              <a:rPr lang="ru-RU" sz="4400" dirty="0" err="1" smtClean="0">
                <a:latin typeface="Arial" charset="0"/>
              </a:rPr>
              <a:t>продолж</a:t>
            </a:r>
            <a:r>
              <a:rPr lang="ru-RU" sz="4400" dirty="0" smtClean="0">
                <a:latin typeface="Arial" charset="0"/>
              </a:rPr>
              <a:t>.</a:t>
            </a:r>
            <a:r>
              <a:rPr lang="en-US" sz="4400" dirty="0" smtClean="0"/>
              <a:t>)</a:t>
            </a:r>
          </a:p>
        </p:txBody>
      </p:sp>
      <p:sp>
        <p:nvSpPr>
          <p:cNvPr id="30722" name="Content Placeholder 2"/>
          <p:cNvSpPr>
            <a:spLocks noGrp="1"/>
          </p:cNvSpPr>
          <p:nvPr>
            <p:ph idx="1"/>
          </p:nvPr>
        </p:nvSpPr>
        <p:spPr>
          <a:xfrm>
            <a:off x="611560" y="1916832"/>
            <a:ext cx="8180388" cy="3962400"/>
          </a:xfrm>
        </p:spPr>
        <p:txBody>
          <a:bodyPr/>
          <a:lstStyle/>
          <a:p>
            <a:pPr eaLnBrk="1" hangingPunct="1"/>
            <a:r>
              <a:rPr lang="ru-RU" sz="2800" dirty="0" smtClean="0">
                <a:latin typeface="Arial" charset="0"/>
              </a:rPr>
              <a:t>Показатели и/ или данные, представляющие интерес (для удовлетворения потребностей заинтересованной стороны)</a:t>
            </a:r>
            <a:endParaRPr lang="en-US" sz="2800" dirty="0" smtClean="0"/>
          </a:p>
          <a:p>
            <a:pPr eaLnBrk="1" hangingPunct="1"/>
            <a:r>
              <a:rPr lang="ru-RU" sz="2800" dirty="0" smtClean="0">
                <a:latin typeface="Arial" charset="0"/>
              </a:rPr>
              <a:t>Источник данных</a:t>
            </a:r>
            <a:endParaRPr lang="en-US" sz="2800" dirty="0" smtClean="0">
              <a:latin typeface="Arial" charset="0"/>
            </a:endParaRPr>
          </a:p>
          <a:p>
            <a:pPr eaLnBrk="1" hangingPunct="1"/>
            <a:r>
              <a:rPr lang="ru-RU" sz="2800" dirty="0" smtClean="0">
                <a:latin typeface="Arial" charset="0"/>
              </a:rPr>
              <a:t>Как будут представлены данные</a:t>
            </a:r>
            <a:r>
              <a:rPr lang="en-US" sz="2800" dirty="0" smtClean="0"/>
              <a:t> (</a:t>
            </a:r>
            <a:r>
              <a:rPr lang="ru-RU" sz="2800" dirty="0" smtClean="0">
                <a:latin typeface="Arial" charset="0"/>
              </a:rPr>
              <a:t>как они будут проанализированы, какие будут графики, форматы</a:t>
            </a:r>
            <a:r>
              <a:rPr lang="en-US" sz="2800" dirty="0" smtClean="0"/>
              <a:t>)</a:t>
            </a:r>
            <a:r>
              <a:rPr lang="ru-RU" sz="2800" dirty="0" smtClean="0">
                <a:latin typeface="Arial" charset="0"/>
              </a:rPr>
              <a:t>?</a:t>
            </a:r>
            <a:endParaRPr lang="en-US" sz="2800" dirty="0" smtClean="0">
              <a:latin typeface="Arial" charset="0"/>
            </a:endParaRPr>
          </a:p>
          <a:p>
            <a:pPr eaLnBrk="1" hangingPunct="1"/>
            <a:endParaRPr lang="en-US" sz="2800" dirty="0" smtClean="0"/>
          </a:p>
          <a:p>
            <a:pPr eaLnBrk="1" hangingPunct="1"/>
            <a:endParaRPr lang="en-US" sz="2800" dirty="0" smtClean="0"/>
          </a:p>
        </p:txBody>
      </p:sp>
      <p:sp>
        <p:nvSpPr>
          <p:cNvPr id="2" name="Slide Number Placeholder 1"/>
          <p:cNvSpPr>
            <a:spLocks noGrp="1"/>
          </p:cNvSpPr>
          <p:nvPr>
            <p:ph type="sldNum" sz="quarter" idx="10"/>
          </p:nvPr>
        </p:nvSpPr>
        <p:spPr/>
        <p:txBody>
          <a:bodyPr/>
          <a:lstStyle/>
          <a:p>
            <a:pPr>
              <a:defRPr/>
            </a:pPr>
            <a:fld id="{04AC2FAF-DC2B-44BA-929F-449D9CF3A55E}" type="slidenum">
              <a:rPr lang="en-US"/>
              <a:pPr>
                <a:defRPr/>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152400" y="557213"/>
            <a:ext cx="88392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32844" name="Group 76"/>
          <p:cNvGraphicFramePr>
            <a:graphicFrameLocks noGrp="1"/>
          </p:cNvGraphicFramePr>
          <p:nvPr>
            <p:ph idx="1"/>
            <p:extLst>
              <p:ext uri="{D42A27DB-BD31-4B8C-83A1-F6EECF244321}">
                <p14:modId xmlns:p14="http://schemas.microsoft.com/office/powerpoint/2010/main" val="2324472278"/>
              </p:ext>
            </p:extLst>
          </p:nvPr>
        </p:nvGraphicFramePr>
        <p:xfrm>
          <a:off x="323529" y="1941513"/>
          <a:ext cx="8466459" cy="3779184"/>
        </p:xfrm>
        <a:graphic>
          <a:graphicData uri="http://schemas.openxmlformats.org/drawingml/2006/table">
            <a:tbl>
              <a:tblPr/>
              <a:tblGrid>
                <a:gridCol w="1132426"/>
                <a:gridCol w="1236232"/>
                <a:gridCol w="1368348"/>
                <a:gridCol w="1157591"/>
                <a:gridCol w="1105689"/>
                <a:gridCol w="1204776"/>
                <a:gridCol w="1261397"/>
              </a:tblGrid>
              <a:tr h="1836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FFFFFF"/>
                          </a:solidFill>
                          <a:effectLst/>
                          <a:latin typeface="Arial" charset="0"/>
                        </a:rPr>
                        <a:t>Вопрос программы</a:t>
                      </a:r>
                      <a:r>
                        <a:rPr kumimoji="0" lang="en-US" sz="1800" b="1" i="0" u="none" strike="noStrike" cap="none" normalizeH="0" baseline="0" dirty="0" smtClean="0">
                          <a:ln>
                            <a:noFill/>
                          </a:ln>
                          <a:solidFill>
                            <a:srgbClr val="FFFFFF"/>
                          </a:solidFill>
                          <a:effectLst/>
                          <a:latin typeface="Arial" charset="0"/>
                        </a:rPr>
                        <a:t>/</a:t>
                      </a:r>
                      <a:r>
                        <a:rPr kumimoji="0" lang="ru-RU" sz="1800" b="1" i="0" u="none" strike="noStrike" cap="none" normalizeH="0" baseline="0" dirty="0" smtClean="0">
                          <a:ln>
                            <a:noFill/>
                          </a:ln>
                          <a:solidFill>
                            <a:srgbClr val="FFFFFF"/>
                          </a:solidFill>
                          <a:effectLst/>
                          <a:latin typeface="Arial" charset="0"/>
                        </a:rPr>
                        <a:t> политики</a:t>
                      </a:r>
                      <a:endParaRPr kumimoji="0" lang="en-US" sz="1800" b="1" i="0" u="none" strike="noStrike" cap="none" normalizeH="0" baseline="0" dirty="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FFFFFF"/>
                          </a:solidFill>
                          <a:effectLst/>
                          <a:latin typeface="Arial" charset="0"/>
                        </a:rPr>
                        <a:t>Ответственный за принятие решения</a:t>
                      </a:r>
                      <a:endParaRPr kumimoji="0" lang="en-US" sz="18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a:t>
                      </a:r>
                      <a:r>
                        <a:rPr kumimoji="0" lang="ru-RU" sz="1800" b="1" i="0" u="none" strike="noStrike" cap="none" normalizeH="0" baseline="0" dirty="0" smtClean="0">
                          <a:ln>
                            <a:noFill/>
                          </a:ln>
                          <a:solidFill>
                            <a:srgbClr val="FFFFFF"/>
                          </a:solidFill>
                          <a:effectLst/>
                          <a:latin typeface="Arial" charset="0"/>
                        </a:rPr>
                        <a:t>ОПР</a:t>
                      </a:r>
                      <a:r>
                        <a:rPr kumimoji="0" lang="en-US" sz="1800" b="1" i="0" u="none" strike="noStrike" cap="none" normalizeH="0" baseline="0" dirty="0" smtClean="0">
                          <a:ln>
                            <a:noFill/>
                          </a:ln>
                          <a:solidFill>
                            <a:srgbClr val="FFFFFF"/>
                          </a:solidFill>
                          <a:effectLst/>
                          <a:latin typeface="Arial" charset="0"/>
                        </a:rPr>
                        <a:t>), </a:t>
                      </a:r>
                      <a:r>
                        <a:rPr kumimoji="0" lang="ru-RU" sz="1600" b="1" i="0" u="none" strike="noStrike" cap="none" normalizeH="0" baseline="0" dirty="0" smtClean="0">
                          <a:ln>
                            <a:noFill/>
                          </a:ln>
                          <a:solidFill>
                            <a:srgbClr val="FFFFFF"/>
                          </a:solidFill>
                          <a:effectLst/>
                          <a:latin typeface="Arial" charset="0"/>
                        </a:rPr>
                        <a:t>другая ЗС (ДЗС)</a:t>
                      </a:r>
                      <a:endParaRPr kumimoji="0" lang="en-US" sz="1600" b="1" i="0" u="none" strike="noStrike" cap="none" normalizeH="0" baseline="0" dirty="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436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34436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361447">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34436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34436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3BAE23E9-C17C-4492-BC87-A3BB05EEC6F6}" type="slidenum">
              <a:rPr lang="en-US"/>
              <a:pPr>
                <a:defRPr/>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a:xfrm>
            <a:off x="141288" y="381000"/>
            <a:ext cx="9002712"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16447" name="Group 63"/>
          <p:cNvGraphicFramePr>
            <a:graphicFrameLocks noGrp="1"/>
          </p:cNvGraphicFramePr>
          <p:nvPr>
            <p:ph idx="1"/>
          </p:nvPr>
        </p:nvGraphicFramePr>
        <p:xfrm>
          <a:off x="244475" y="1673225"/>
          <a:ext cx="8643938" cy="3868741"/>
        </p:xfrm>
        <a:graphic>
          <a:graphicData uri="http://schemas.openxmlformats.org/drawingml/2006/table">
            <a:tbl>
              <a:tblPr/>
              <a:tblGrid>
                <a:gridCol w="1220788"/>
                <a:gridCol w="1184275"/>
                <a:gridCol w="1371600"/>
                <a:gridCol w="1155700"/>
                <a:gridCol w="1157287"/>
                <a:gridCol w="1384300"/>
                <a:gridCol w="1169988"/>
              </a:tblGrid>
              <a:tr h="201166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Decision/ Action</a:t>
                      </a: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Program/Policy  Question</a:t>
                      </a: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Decision Maker</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(DM), Other </a:t>
                      </a:r>
                      <a:r>
                        <a:rPr kumimoji="0" lang="en-US" sz="1800" b="1" i="0" u="none" strike="noStrike" cap="none" normalizeH="0" baseline="0" dirty="0" err="1" smtClean="0">
                          <a:ln>
                            <a:noFill/>
                          </a:ln>
                          <a:solidFill>
                            <a:srgbClr val="FFFFFF"/>
                          </a:solidFill>
                          <a:effectLst/>
                          <a:latin typeface="Arial" charset="0"/>
                        </a:rPr>
                        <a:t>Stakehold-ers</a:t>
                      </a:r>
                      <a:r>
                        <a:rPr kumimoji="0" lang="en-US" sz="1800" b="1" i="0" u="none" strike="noStrike" cap="none" normalizeH="0" baseline="0" dirty="0" smtClean="0">
                          <a:ln>
                            <a:noFill/>
                          </a:ln>
                          <a:solidFill>
                            <a:srgbClr val="FFFFFF"/>
                          </a:solidFill>
                          <a:effectLst/>
                          <a:latin typeface="Arial" charset="0"/>
                        </a:rPr>
                        <a:t> (OS)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smtClean="0">
                        <a:ln>
                          <a:noFill/>
                        </a:ln>
                        <a:solidFill>
                          <a:srgbClr val="FFFFFF"/>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Indicator/Data</a:t>
                      </a: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Data Source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FFFFFF"/>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Timeline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(Analysis) (Decision)</a:t>
                      </a: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Commu-nication Channel</a:t>
                      </a: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714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3714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3714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3714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37141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28" marR="9142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6BBF5DD2-9A9B-41D5-B19A-9B0C8B8A8755}" type="slidenum">
              <a:rPr lang="en-US"/>
              <a:pPr>
                <a:defRPr/>
              </a:pPr>
              <a:t>10</a:t>
            </a:fld>
            <a:endParaRPr lang="en-US"/>
          </a:p>
        </p:txBody>
      </p:sp>
      <p:graphicFrame>
        <p:nvGraphicFramePr>
          <p:cNvPr id="34879" name="Group 63"/>
          <p:cNvGraphicFramePr>
            <a:graphicFrameLocks noGrp="1"/>
          </p:cNvGraphicFramePr>
          <p:nvPr>
            <p:extLst>
              <p:ext uri="{D42A27DB-BD31-4B8C-83A1-F6EECF244321}">
                <p14:modId xmlns:p14="http://schemas.microsoft.com/office/powerpoint/2010/main" val="1211831480"/>
              </p:ext>
            </p:extLst>
          </p:nvPr>
        </p:nvGraphicFramePr>
        <p:xfrm>
          <a:off x="250825" y="1700213"/>
          <a:ext cx="8642350" cy="3995969"/>
        </p:xfrm>
        <a:graphic>
          <a:graphicData uri="http://schemas.openxmlformats.org/drawingml/2006/table">
            <a:tbl>
              <a:tblPr/>
              <a:tblGrid>
                <a:gridCol w="1155700"/>
                <a:gridCol w="1262063"/>
                <a:gridCol w="1397000"/>
                <a:gridCol w="1181100"/>
                <a:gridCol w="1128712"/>
                <a:gridCol w="1230313"/>
                <a:gridCol w="1287462"/>
              </a:tblGrid>
              <a:tr h="1799966">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FFFFFF"/>
                          </a:solidFill>
                          <a:effectLst/>
                          <a:latin typeface="Arial" charset="0"/>
                        </a:rPr>
                        <a:t>Вопрос программы</a:t>
                      </a:r>
                      <a:r>
                        <a:rPr kumimoji="0" lang="en-US" sz="1800" b="1" i="0" u="none" strike="noStrike" cap="none" normalizeH="0" baseline="0" dirty="0" smtClean="0">
                          <a:ln>
                            <a:noFill/>
                          </a:ln>
                          <a:solidFill>
                            <a:srgbClr val="FFFFFF"/>
                          </a:solidFill>
                          <a:effectLst/>
                          <a:latin typeface="Arial" charset="0"/>
                        </a:rPr>
                        <a:t>/</a:t>
                      </a:r>
                      <a:r>
                        <a:rPr kumimoji="0" lang="ru-RU" sz="1800" b="1" i="0" u="none" strike="noStrike" cap="none" normalizeH="0" baseline="0" dirty="0" smtClean="0">
                          <a:ln>
                            <a:noFill/>
                          </a:ln>
                          <a:solidFill>
                            <a:srgbClr val="FFFFFF"/>
                          </a:solidFill>
                          <a:effectLst/>
                          <a:latin typeface="Arial" charset="0"/>
                        </a:rPr>
                        <a:t> политики</a:t>
                      </a:r>
                      <a:endParaRPr kumimoji="0" lang="en-US" sz="1800" b="1" i="0" u="none" strike="noStrike" cap="none" normalizeH="0" baseline="0" dirty="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Ответственный за принятие решения</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ОПР</a:t>
                      </a:r>
                      <a:r>
                        <a:rPr kumimoji="0" lang="en-US" sz="1800" b="1" i="0" u="none" strike="noStrike" cap="none" normalizeH="0" baseline="0" smtClean="0">
                          <a:ln>
                            <a:noFill/>
                          </a:ln>
                          <a:solidFill>
                            <a:srgbClr val="FFFFFF"/>
                          </a:solidFill>
                          <a:effectLst/>
                          <a:latin typeface="Arial" charset="0"/>
                        </a:rPr>
                        <a:t>), </a:t>
                      </a:r>
                      <a:r>
                        <a:rPr kumimoji="0" lang="ru-RU" sz="1600" b="1" i="0" u="none" strike="noStrike" cap="none" normalizeH="0" baseline="0" smtClean="0">
                          <a:ln>
                            <a:noFill/>
                          </a:ln>
                          <a:solidFill>
                            <a:srgbClr val="FFFFFF"/>
                          </a:solidFill>
                          <a:effectLst/>
                          <a:latin typeface="Arial" charset="0"/>
                        </a:rPr>
                        <a:t>другая ЗС (ДЗС)</a:t>
                      </a:r>
                      <a:endParaRPr kumimoji="0" lang="en-US" sz="16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endParaRPr kumimoji="0" lang="en-US" sz="1800" b="1" i="0" u="none" strike="noStrike" cap="none" normalizeH="0" baseline="0" smtClean="0">
                        <a:ln>
                          <a:noFill/>
                        </a:ln>
                        <a:solidFill>
                          <a:srgbClr val="FFFFFF"/>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42283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39934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44763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r h="409786">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AEA"/>
                    </a:solidFill>
                  </a:tcPr>
                </a:tc>
              </a:tr>
              <a:tr h="33745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28" marR="91428" marT="45692" marB="456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3" name="Oval 2"/>
          <p:cNvSpPr/>
          <p:nvPr/>
        </p:nvSpPr>
        <p:spPr>
          <a:xfrm rot="5400000">
            <a:off x="177738" y="1106550"/>
            <a:ext cx="2502026" cy="2574925"/>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p:txBody>
          <a:bodyPr/>
          <a:lstStyle/>
          <a:p>
            <a:pPr algn="ctr" eaLnBrk="1" hangingPunct="1"/>
            <a:r>
              <a:rPr lang="ru-RU" smtClean="0">
                <a:latin typeface="Arial" charset="0"/>
              </a:rPr>
              <a:t>Что такое решения</a:t>
            </a:r>
            <a:r>
              <a:rPr lang="en-US" smtClean="0"/>
              <a:t>?</a:t>
            </a:r>
          </a:p>
        </p:txBody>
      </p:sp>
      <p:sp>
        <p:nvSpPr>
          <p:cNvPr id="36866" name="Content Placeholder 2"/>
          <p:cNvSpPr>
            <a:spLocks noGrp="1"/>
          </p:cNvSpPr>
          <p:nvPr>
            <p:ph idx="1"/>
          </p:nvPr>
        </p:nvSpPr>
        <p:spPr>
          <a:xfrm>
            <a:off x="457200" y="2063750"/>
            <a:ext cx="8229600" cy="4389438"/>
          </a:xfrm>
        </p:spPr>
        <p:txBody>
          <a:bodyPr/>
          <a:lstStyle/>
          <a:p>
            <a:pPr eaLnBrk="1" hangingPunct="1"/>
            <a:r>
              <a:rPr lang="ru-RU" sz="2800" smtClean="0">
                <a:latin typeface="Arial" charset="0"/>
              </a:rPr>
              <a:t>Выбор, ведущий к действиям</a:t>
            </a:r>
            <a:endParaRPr lang="en-US" sz="2800" smtClean="0"/>
          </a:p>
          <a:p>
            <a:pPr eaLnBrk="1" hangingPunct="1"/>
            <a:r>
              <a:rPr lang="ru-RU" sz="2800" smtClean="0">
                <a:latin typeface="Arial" charset="0"/>
              </a:rPr>
              <a:t>Все решения зависят от вопросов</a:t>
            </a:r>
            <a:endParaRPr lang="en-US" sz="2800" smtClean="0"/>
          </a:p>
          <a:p>
            <a:pPr eaLnBrk="1" hangingPunct="1"/>
            <a:r>
              <a:rPr lang="ru-RU" sz="2800" smtClean="0">
                <a:latin typeface="Arial" charset="0"/>
              </a:rPr>
              <a:t>Ответы на вопросы могут быть основаны на данных</a:t>
            </a:r>
            <a:endParaRPr lang="en-US" sz="2800" smtClean="0"/>
          </a:p>
        </p:txBody>
      </p:sp>
      <p:sp>
        <p:nvSpPr>
          <p:cNvPr id="2" name="Slide Number Placeholder 1"/>
          <p:cNvSpPr>
            <a:spLocks noGrp="1"/>
          </p:cNvSpPr>
          <p:nvPr>
            <p:ph type="sldNum" sz="quarter" idx="10"/>
          </p:nvPr>
        </p:nvSpPr>
        <p:spPr/>
        <p:txBody>
          <a:bodyPr/>
          <a:lstStyle/>
          <a:p>
            <a:pPr>
              <a:defRPr/>
            </a:pPr>
            <a:fld id="{21D9EFB2-DE2F-44B9-A465-7B75D2A9F8E7}" type="slidenum">
              <a:rPr lang="en-US"/>
              <a:pPr>
                <a:defRPr/>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ChangeArrowheads="1"/>
          </p:cNvSpPr>
          <p:nvPr>
            <p:ph type="title"/>
          </p:nvPr>
        </p:nvSpPr>
        <p:spPr>
          <a:xfrm>
            <a:off x="395536" y="0"/>
            <a:ext cx="8297863" cy="1143000"/>
          </a:xfrm>
        </p:spPr>
        <p:txBody>
          <a:bodyPr/>
          <a:lstStyle/>
          <a:p>
            <a:pPr algn="ctr" eaLnBrk="1" hangingPunct="1"/>
            <a:r>
              <a:rPr lang="ru-RU" dirty="0" smtClean="0">
                <a:latin typeface="Arial" charset="0"/>
              </a:rPr>
              <a:t>Решения</a:t>
            </a:r>
            <a:endParaRPr lang="en-US" dirty="0" smtClean="0">
              <a:latin typeface="Arial" charset="0"/>
            </a:endParaRPr>
          </a:p>
        </p:txBody>
      </p:sp>
      <p:sp>
        <p:nvSpPr>
          <p:cNvPr id="38914" name="Rectangle 3"/>
          <p:cNvSpPr>
            <a:spLocks noGrp="1" noChangeArrowheads="1"/>
          </p:cNvSpPr>
          <p:nvPr>
            <p:ph idx="1"/>
          </p:nvPr>
        </p:nvSpPr>
        <p:spPr>
          <a:xfrm>
            <a:off x="539552" y="1052736"/>
            <a:ext cx="7675563" cy="5032375"/>
          </a:xfrm>
        </p:spPr>
        <p:txBody>
          <a:bodyPr/>
          <a:lstStyle/>
          <a:p>
            <a:pPr eaLnBrk="1" hangingPunct="1"/>
            <a:r>
              <a:rPr lang="ru-RU" sz="2800" dirty="0" smtClean="0">
                <a:latin typeface="Arial" charset="0"/>
              </a:rPr>
              <a:t>Распределение ресурсов по провайдерам / странам / районам/ ЛПУ</a:t>
            </a:r>
            <a:endParaRPr lang="ru-RU" sz="2800" dirty="0" smtClean="0"/>
          </a:p>
          <a:p>
            <a:pPr eaLnBrk="1" hangingPunct="1"/>
            <a:r>
              <a:rPr lang="ru-RU" sz="2800" dirty="0" smtClean="0">
                <a:latin typeface="Arial" charset="0"/>
              </a:rPr>
              <a:t>Пересмотр методов программы СУД с целью акцентирования внимания на приемных семьях и усыновлении</a:t>
            </a:r>
            <a:endParaRPr lang="ru-RU" sz="2800" dirty="0" smtClean="0"/>
          </a:p>
          <a:p>
            <a:pPr eaLnBrk="1" hangingPunct="1"/>
            <a:r>
              <a:rPr lang="ru-RU" sz="2800" dirty="0" smtClean="0">
                <a:latin typeface="Arial" charset="0"/>
              </a:rPr>
              <a:t>Разработать и внедрить в практику нормы и правила по ВИЧ/</a:t>
            </a:r>
            <a:r>
              <a:rPr lang="ru-RU" sz="2800" dirty="0" err="1" smtClean="0">
                <a:latin typeface="Arial" charset="0"/>
              </a:rPr>
              <a:t>СПИДу</a:t>
            </a:r>
            <a:r>
              <a:rPr lang="ru-RU" sz="2800" dirty="0" smtClean="0">
                <a:latin typeface="Arial" charset="0"/>
              </a:rPr>
              <a:t> во всех ЛПУ страны </a:t>
            </a:r>
            <a:r>
              <a:rPr lang="ru-RU" sz="2800" dirty="0" smtClean="0"/>
              <a:t>X</a:t>
            </a:r>
          </a:p>
          <a:p>
            <a:pPr eaLnBrk="1" hangingPunct="1"/>
            <a:r>
              <a:rPr lang="ru-RU" sz="2800" dirty="0" smtClean="0">
                <a:latin typeface="Arial" charset="0"/>
              </a:rPr>
              <a:t>Набрать и распределить персонал по ЛПУ</a:t>
            </a:r>
            <a:endParaRPr lang="en-US" sz="2800" dirty="0" smtClean="0"/>
          </a:p>
        </p:txBody>
      </p:sp>
      <p:sp>
        <p:nvSpPr>
          <p:cNvPr id="2" name="Slide Number Placeholder 1"/>
          <p:cNvSpPr>
            <a:spLocks noGrp="1"/>
          </p:cNvSpPr>
          <p:nvPr>
            <p:ph type="sldNum" sz="quarter" idx="10"/>
          </p:nvPr>
        </p:nvSpPr>
        <p:spPr/>
        <p:txBody>
          <a:bodyPr/>
          <a:lstStyle/>
          <a:p>
            <a:pPr>
              <a:defRPr/>
            </a:pPr>
            <a:fld id="{38B012D1-90B7-496A-B0A0-7AA1B3C5C5AA}" type="slidenum">
              <a:rPr lang="en-US"/>
              <a:pPr>
                <a:defRPr/>
              </a:pPr>
              <a:t>12</a:t>
            </a:fld>
            <a:endParaRPr lang="en-US"/>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pPr algn="ctr" eaLnBrk="1" hangingPunct="1"/>
            <a:r>
              <a:rPr lang="ru-RU" smtClean="0">
                <a:latin typeface="Arial" charset="0"/>
              </a:rPr>
              <a:t>Решение или вопрос</a:t>
            </a:r>
            <a:endParaRPr lang="en-US" smtClean="0">
              <a:latin typeface="Arial" charset="0"/>
            </a:endParaRPr>
          </a:p>
        </p:txBody>
      </p:sp>
      <p:pic>
        <p:nvPicPr>
          <p:cNvPr id="40962" name="Picture 2" descr="C:\Users\TNutley\AppData\Local\Microsoft\Windows\Temporary Internet Files\Content.IE5\NID92NCW\MC900383550[1].wmf"/>
          <p:cNvPicPr>
            <a:picLocks noGrp="1" noChangeAspect="1" noChangeArrowheads="1"/>
          </p:cNvPicPr>
          <p:nvPr>
            <p:ph idx="1"/>
          </p:nvPr>
        </p:nvPicPr>
        <p:blipFill>
          <a:blip r:embed="rId3" cstate="print"/>
          <a:srcRect/>
          <a:stretch>
            <a:fillRect/>
          </a:stretch>
        </p:blipFill>
        <p:spPr>
          <a:xfrm>
            <a:off x="4094163" y="2249488"/>
            <a:ext cx="1557337" cy="2217737"/>
          </a:xfrm>
        </p:spPr>
      </p:pic>
      <p:sp>
        <p:nvSpPr>
          <p:cNvPr id="2" name="Slide Number Placeholder 1"/>
          <p:cNvSpPr>
            <a:spLocks noGrp="1"/>
          </p:cNvSpPr>
          <p:nvPr>
            <p:ph type="sldNum" sz="quarter" idx="10"/>
          </p:nvPr>
        </p:nvSpPr>
        <p:spPr/>
        <p:txBody>
          <a:bodyPr/>
          <a:lstStyle/>
          <a:p>
            <a:pPr>
              <a:defRPr/>
            </a:pPr>
            <a:fld id="{8A024F69-587C-4B49-BC9A-3C94769AD75B}" type="slidenum">
              <a:rPr lang="en-US"/>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467544" y="14964"/>
            <a:ext cx="8297862" cy="1143000"/>
          </a:xfrm>
        </p:spPr>
        <p:txBody>
          <a:bodyPr/>
          <a:lstStyle/>
          <a:p>
            <a:pPr algn="ctr" eaLnBrk="1" hangingPunct="1"/>
            <a:r>
              <a:rPr lang="ru-RU" sz="4600" dirty="0" smtClean="0">
                <a:latin typeface="Arial" charset="0"/>
              </a:rPr>
              <a:t>Программные вопросы</a:t>
            </a:r>
            <a:endParaRPr lang="en-US" sz="4600" dirty="0" smtClean="0">
              <a:latin typeface="Arial" charset="0"/>
            </a:endParaRPr>
          </a:p>
        </p:txBody>
      </p:sp>
      <p:sp>
        <p:nvSpPr>
          <p:cNvPr id="43010" name="Rectangle 3"/>
          <p:cNvSpPr>
            <a:spLocks noGrp="1" noChangeArrowheads="1"/>
          </p:cNvSpPr>
          <p:nvPr>
            <p:ph idx="1"/>
          </p:nvPr>
        </p:nvSpPr>
        <p:spPr>
          <a:xfrm>
            <a:off x="467544" y="1268760"/>
            <a:ext cx="7675563" cy="4394200"/>
          </a:xfrm>
        </p:spPr>
        <p:txBody>
          <a:bodyPr/>
          <a:lstStyle/>
          <a:p>
            <a:pPr eaLnBrk="1" hangingPunct="1"/>
            <a:r>
              <a:rPr lang="ru-RU" sz="2800" dirty="0" smtClean="0">
                <a:latin typeface="Arial" charset="0"/>
              </a:rPr>
              <a:t>Какой процент ВИЧ+ женщин, состоящие под наблюдением, рожают в роддомах?</a:t>
            </a:r>
            <a:endParaRPr lang="en-US" sz="2800" dirty="0" smtClean="0"/>
          </a:p>
          <a:p>
            <a:pPr eaLnBrk="1" hangingPunct="1"/>
            <a:r>
              <a:rPr lang="ru-RU" sz="2800" dirty="0" smtClean="0">
                <a:latin typeface="Arial" charset="0"/>
              </a:rPr>
              <a:t>Какой процент клиентов, начинающих АРТ, выпадают из наблюдения</a:t>
            </a:r>
            <a:r>
              <a:rPr lang="en-US" sz="2800" dirty="0" smtClean="0"/>
              <a:t>?</a:t>
            </a:r>
          </a:p>
          <a:p>
            <a:pPr eaLnBrk="1" hangingPunct="1"/>
            <a:r>
              <a:rPr lang="ru-RU" sz="2800" dirty="0" smtClean="0">
                <a:latin typeface="Arial" charset="0"/>
              </a:rPr>
              <a:t>Снижается ли число клиентов программ планирования семьи</a:t>
            </a:r>
            <a:r>
              <a:rPr lang="en-US" sz="2800" dirty="0" smtClean="0"/>
              <a:t>?  </a:t>
            </a:r>
          </a:p>
          <a:p>
            <a:pPr eaLnBrk="1" hangingPunct="1"/>
            <a:r>
              <a:rPr lang="ru-RU" sz="2800" dirty="0" smtClean="0">
                <a:latin typeface="Arial" charset="0"/>
              </a:rPr>
              <a:t>Какой процент ВИЧ+ беременных на практике получают АРТ</a:t>
            </a:r>
            <a:r>
              <a:rPr lang="en-US" sz="2800" dirty="0" smtClean="0"/>
              <a:t>?</a:t>
            </a:r>
          </a:p>
        </p:txBody>
      </p:sp>
      <p:sp>
        <p:nvSpPr>
          <p:cNvPr id="2" name="Slide Number Placeholder 1"/>
          <p:cNvSpPr>
            <a:spLocks noGrp="1"/>
          </p:cNvSpPr>
          <p:nvPr>
            <p:ph type="sldNum" sz="quarter" idx="10"/>
          </p:nvPr>
        </p:nvSpPr>
        <p:spPr/>
        <p:txBody>
          <a:bodyPr/>
          <a:lstStyle/>
          <a:p>
            <a:pPr>
              <a:defRPr/>
            </a:pPr>
            <a:fld id="{E8C2A68F-7D96-45A5-8CDE-EF712C29ABFE}" type="slidenum">
              <a:rPr lang="en-US"/>
              <a:pPr>
                <a:defRPr/>
              </a:pPr>
              <a:t>14</a:t>
            </a:fld>
            <a:endParaRPr 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7" name="Title 1"/>
          <p:cNvSpPr>
            <a:spLocks noGrp="1"/>
          </p:cNvSpPr>
          <p:nvPr>
            <p:ph type="title"/>
          </p:nvPr>
        </p:nvSpPr>
        <p:spPr>
          <a:xfrm>
            <a:off x="0" y="115888"/>
            <a:ext cx="9144000" cy="1143000"/>
          </a:xfrm>
        </p:spPr>
        <p:txBody>
          <a:bodyPr/>
          <a:lstStyle/>
          <a:p>
            <a:pPr algn="ctr" eaLnBrk="1" hangingPunct="1">
              <a:lnSpc>
                <a:spcPct val="85000"/>
              </a:lnSpc>
            </a:pPr>
            <a:r>
              <a:rPr lang="ru-RU" sz="4000" smtClean="0"/>
              <a:t>Основа для связывания данных с действиями</a:t>
            </a:r>
            <a:endParaRPr lang="en-US" sz="4000" smtClean="0"/>
          </a:p>
        </p:txBody>
      </p:sp>
      <p:graphicFrame>
        <p:nvGraphicFramePr>
          <p:cNvPr id="45102" name="Group 46"/>
          <p:cNvGraphicFramePr>
            <a:graphicFrameLocks noGrp="1"/>
          </p:cNvGraphicFramePr>
          <p:nvPr>
            <p:ph idx="1"/>
            <p:extLst>
              <p:ext uri="{D42A27DB-BD31-4B8C-83A1-F6EECF244321}">
                <p14:modId xmlns:p14="http://schemas.microsoft.com/office/powerpoint/2010/main" val="3108699439"/>
              </p:ext>
            </p:extLst>
          </p:nvPr>
        </p:nvGraphicFramePr>
        <p:xfrm>
          <a:off x="296863" y="1403351"/>
          <a:ext cx="8658225" cy="5151108"/>
        </p:xfrm>
        <a:graphic>
          <a:graphicData uri="http://schemas.openxmlformats.org/drawingml/2006/table">
            <a:tbl>
              <a:tblPr/>
              <a:tblGrid>
                <a:gridCol w="1106487"/>
                <a:gridCol w="1514475"/>
                <a:gridCol w="1306513"/>
                <a:gridCol w="1109662"/>
                <a:gridCol w="1109663"/>
                <a:gridCol w="1166812"/>
                <a:gridCol w="1344613"/>
              </a:tblGrid>
              <a:tr h="150459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Ответств</a:t>
                      </a:r>
                      <a:r>
                        <a:rPr kumimoji="0" lang="ru-RU" sz="1800" b="1" i="0" u="none" strike="noStrike" cap="none" normalizeH="0" baseline="0" dirty="0" smtClean="0">
                          <a:ln>
                            <a:noFill/>
                          </a:ln>
                          <a:solidFill>
                            <a:srgbClr val="FFFFFF"/>
                          </a:solidFill>
                          <a:effectLst/>
                          <a:latin typeface="Arial" charset="0"/>
                        </a:rPr>
                        <a:t>. за </a:t>
                      </a:r>
                      <a:r>
                        <a:rPr kumimoji="0" lang="ru-RU" sz="1800" b="1" i="0" u="none" strike="noStrike" cap="none" normalizeH="0" baseline="0" dirty="0" err="1" smtClean="0">
                          <a:ln>
                            <a:noFill/>
                          </a:ln>
                          <a:solidFill>
                            <a:srgbClr val="FFFFFF"/>
                          </a:solidFill>
                          <a:effectLst/>
                          <a:latin typeface="Arial" charset="0"/>
                        </a:rPr>
                        <a:t>при-нятие</a:t>
                      </a:r>
                      <a:r>
                        <a:rPr kumimoji="0" lang="ru-RU" sz="1800" b="1" i="0" u="none" strike="noStrike" cap="none" normalizeH="0" baseline="0" dirty="0" smtClean="0">
                          <a:ln>
                            <a:noFill/>
                          </a:ln>
                          <a:solidFill>
                            <a:srgbClr val="FFFFFF"/>
                          </a:solidFill>
                          <a:effectLst/>
                          <a:latin typeface="Arial" charset="0"/>
                        </a:rPr>
                        <a:t> решения</a:t>
                      </a:r>
                      <a:endParaRPr kumimoji="0" lang="en-US" sz="18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a:t>
                      </a:r>
                      <a:r>
                        <a:rPr kumimoji="0" lang="ru-RU" sz="1800" b="1" i="0" u="none" strike="noStrike" cap="none" normalizeH="0" baseline="0" dirty="0" smtClean="0">
                          <a:ln>
                            <a:noFill/>
                          </a:ln>
                          <a:solidFill>
                            <a:srgbClr val="FFFFFF"/>
                          </a:solidFill>
                          <a:effectLst/>
                          <a:latin typeface="Arial" charset="0"/>
                        </a:rPr>
                        <a:t>ОПР</a:t>
                      </a:r>
                      <a:r>
                        <a:rPr kumimoji="0" lang="en-US" sz="1800" b="1" i="0" u="none" strike="noStrike" cap="none" normalizeH="0" baseline="0" dirty="0" smtClean="0">
                          <a:ln>
                            <a:noFill/>
                          </a:ln>
                          <a:solidFill>
                            <a:srgbClr val="FFFFFF"/>
                          </a:solidFill>
                          <a:effectLst/>
                          <a:latin typeface="Arial" charset="0"/>
                        </a:rPr>
                        <a:t>), </a:t>
                      </a:r>
                      <a:r>
                        <a:rPr kumimoji="0" lang="ru-RU" sz="1600" b="1" i="0" u="none" strike="noStrike" cap="none" normalizeH="0" baseline="0" dirty="0" smtClean="0">
                          <a:ln>
                            <a:noFill/>
                          </a:ln>
                          <a:solidFill>
                            <a:srgbClr val="FFFFFF"/>
                          </a:solidFill>
                          <a:effectLst/>
                          <a:latin typeface="Arial" charset="0"/>
                        </a:rPr>
                        <a:t>другая ЗС (ДЗС)</a:t>
                      </a:r>
                      <a:endParaRPr kumimoji="0" lang="en-US" sz="16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260929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Выполняем ли мы цели по </a:t>
                      </a:r>
                      <a:r>
                        <a:rPr kumimoji="0" lang="ru-RU" sz="1700" b="0" i="0" u="none" strike="noStrike" cap="none" normalizeH="0" baseline="0" dirty="0" err="1" smtClean="0">
                          <a:ln>
                            <a:noFill/>
                          </a:ln>
                          <a:solidFill>
                            <a:srgbClr val="005A58"/>
                          </a:solidFill>
                          <a:effectLst/>
                          <a:latin typeface="Arial" charset="0"/>
                        </a:rPr>
                        <a:t>тестиро-ванию</a:t>
                      </a:r>
                      <a:r>
                        <a:rPr kumimoji="0" lang="ru-RU" sz="1700" b="0" i="0" u="none" strike="noStrike" cap="none" normalizeH="0" baseline="0" dirty="0" smtClean="0">
                          <a:ln>
                            <a:noFill/>
                          </a:ln>
                          <a:solidFill>
                            <a:srgbClr val="005A58"/>
                          </a:solidFill>
                          <a:effectLst/>
                          <a:latin typeface="Arial" charset="0"/>
                        </a:rPr>
                        <a:t> </a:t>
                      </a:r>
                      <a:r>
                        <a:rPr kumimoji="0" lang="ru-RU" sz="1700" b="0" i="0" u="none" strike="noStrike" cap="none" normalizeH="0" baseline="0" dirty="0" err="1" smtClean="0">
                          <a:ln>
                            <a:noFill/>
                          </a:ln>
                          <a:solidFill>
                            <a:srgbClr val="005A58"/>
                          </a:solidFill>
                          <a:effectLst/>
                          <a:latin typeface="Arial" charset="0"/>
                        </a:rPr>
                        <a:t>по</a:t>
                      </a:r>
                      <a:r>
                        <a:rPr kumimoji="0" lang="ru-RU" sz="1700" b="0" i="0" u="none" strike="noStrike" cap="none" normalizeH="0" baseline="0" dirty="0" smtClean="0">
                          <a:ln>
                            <a:noFill/>
                          </a:ln>
                          <a:solidFill>
                            <a:srgbClr val="005A58"/>
                          </a:solidFill>
                          <a:effectLst/>
                          <a:latin typeface="Arial" charset="0"/>
                        </a:rPr>
                        <a:t> ППМР</a:t>
                      </a:r>
                      <a:r>
                        <a:rPr kumimoji="0" lang="en-US" sz="1700" b="0" i="0" u="none" strike="noStrike" cap="none" normalizeH="0" baseline="0" dirty="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Достаточно ли у нас тест-систем</a:t>
                      </a:r>
                      <a:r>
                        <a:rPr kumimoji="0" lang="en-US" sz="1700" b="0" i="0" u="none" strike="noStrike" cap="none" normalizeH="0" baseline="0" dirty="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Какое </a:t>
                      </a:r>
                      <a:r>
                        <a:rPr kumimoji="0" lang="ru-RU" sz="1700" b="0" i="0" u="none" strike="noStrike" cap="none" normalizeH="0" baseline="0" dirty="0" err="1" smtClean="0">
                          <a:ln>
                            <a:noFill/>
                          </a:ln>
                          <a:solidFill>
                            <a:srgbClr val="005A58"/>
                          </a:solidFill>
                          <a:effectLst/>
                          <a:latin typeface="Arial" charset="0"/>
                        </a:rPr>
                        <a:t>соотнош</a:t>
                      </a:r>
                      <a:r>
                        <a:rPr kumimoji="0" lang="ru-RU" sz="1700" b="0" i="0" u="none" strike="noStrike" cap="none" normalizeH="0" baseline="0" dirty="0" smtClean="0">
                          <a:ln>
                            <a:noFill/>
                          </a:ln>
                          <a:solidFill>
                            <a:srgbClr val="005A58"/>
                          </a:solidFill>
                          <a:effectLst/>
                          <a:latin typeface="Arial" charset="0"/>
                        </a:rPr>
                        <a:t>. медсестер к клиентам</a:t>
                      </a:r>
                      <a:r>
                        <a:rPr kumimoji="0" lang="en-US" sz="1700" b="0" i="0" u="none" strike="noStrike" cap="none" normalizeH="0" baseline="0" dirty="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C257B996-14BC-4304-92CB-4480640244F0}" type="slidenum">
              <a:rPr lang="en-US"/>
              <a:pPr>
                <a:defRPr/>
              </a:pPr>
              <a:t>15</a:t>
            </a:fld>
            <a:endParaRPr lang="en-US"/>
          </a:p>
        </p:txBody>
      </p:sp>
      <p:sp>
        <p:nvSpPr>
          <p:cNvPr id="5" name="Oval 4"/>
          <p:cNvSpPr/>
          <p:nvPr/>
        </p:nvSpPr>
        <p:spPr>
          <a:xfrm>
            <a:off x="2743200" y="1212850"/>
            <a:ext cx="1530350" cy="2884488"/>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a:xfrm>
            <a:off x="-14288" y="198438"/>
            <a:ext cx="9144001"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47141" name="Group 37"/>
          <p:cNvGraphicFramePr>
            <a:graphicFrameLocks noGrp="1"/>
          </p:cNvGraphicFramePr>
          <p:nvPr>
            <p:ph idx="1"/>
            <p:extLst>
              <p:ext uri="{D42A27DB-BD31-4B8C-83A1-F6EECF244321}">
                <p14:modId xmlns:p14="http://schemas.microsoft.com/office/powerpoint/2010/main" val="3684823649"/>
              </p:ext>
            </p:extLst>
          </p:nvPr>
        </p:nvGraphicFramePr>
        <p:xfrm>
          <a:off x="296863" y="1550988"/>
          <a:ext cx="8645525" cy="5190380"/>
        </p:xfrm>
        <a:graphic>
          <a:graphicData uri="http://schemas.openxmlformats.org/drawingml/2006/table">
            <a:tbl>
              <a:tblPr/>
              <a:tblGrid>
                <a:gridCol w="890587"/>
                <a:gridCol w="1550988"/>
                <a:gridCol w="1289050"/>
                <a:gridCol w="1154112"/>
                <a:gridCol w="1101725"/>
                <a:gridCol w="1368425"/>
                <a:gridCol w="1290638"/>
              </a:tblGrid>
              <a:tr h="174811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4226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ОПР</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Началь-ник облздра-ва,</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ДП</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другие</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провайдеры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отдел клинич. подготов-ки</a:t>
                      </a: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71A0753F-9E35-41FF-8BA1-24C3E1AA6911}" type="slidenum">
              <a:rPr lang="en-US"/>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p:nvPr>
        </p:nvSpPr>
        <p:spPr>
          <a:xfrm>
            <a:off x="0" y="3048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49189" name="Group 37"/>
          <p:cNvGraphicFramePr>
            <a:graphicFrameLocks noGrp="1"/>
          </p:cNvGraphicFramePr>
          <p:nvPr>
            <p:ph idx="1"/>
          </p:nvPr>
        </p:nvGraphicFramePr>
        <p:xfrm>
          <a:off x="296863" y="1550988"/>
          <a:ext cx="8618537" cy="5206042"/>
        </p:xfrm>
        <a:graphic>
          <a:graphicData uri="http://schemas.openxmlformats.org/drawingml/2006/table">
            <a:tbl>
              <a:tblPr/>
              <a:tblGrid>
                <a:gridCol w="890587"/>
                <a:gridCol w="1550988"/>
                <a:gridCol w="1289050"/>
                <a:gridCol w="1154112"/>
                <a:gridCol w="1101725"/>
                <a:gridCol w="1341438"/>
                <a:gridCol w="1290637"/>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5A58"/>
                          </a:solidFill>
                          <a:effectLst/>
                          <a:latin typeface="Arial" charset="0"/>
                        </a:rPr>
                        <a:t>ОПР</a:t>
                      </a:r>
                      <a:r>
                        <a:rPr kumimoji="0" lang="en-US" sz="1800" b="0" i="0" u="none" strike="noStrike" cap="none" normalizeH="0" baseline="0" dirty="0" smtClean="0">
                          <a:ln>
                            <a:noFill/>
                          </a:ln>
                          <a:solidFill>
                            <a:srgbClr val="005A58"/>
                          </a:solidFill>
                          <a:effectLst/>
                          <a:latin typeface="Arial" charset="0"/>
                        </a:rPr>
                        <a:t> – </a:t>
                      </a:r>
                      <a:r>
                        <a:rPr kumimoji="0" lang="ru-RU" sz="1800" b="0" i="0" u="none" strike="noStrike" cap="none" normalizeH="0" baseline="0" dirty="0" err="1" smtClean="0">
                          <a:ln>
                            <a:noFill/>
                          </a:ln>
                          <a:solidFill>
                            <a:srgbClr val="005A58"/>
                          </a:solidFill>
                          <a:effectLst/>
                          <a:latin typeface="Arial" charset="0"/>
                        </a:rPr>
                        <a:t>Началь-ник</a:t>
                      </a:r>
                      <a:r>
                        <a:rPr kumimoji="0" lang="ru-RU"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err="1" smtClean="0">
                          <a:ln>
                            <a:noFill/>
                          </a:ln>
                          <a:solidFill>
                            <a:srgbClr val="005A58"/>
                          </a:solidFill>
                          <a:effectLst/>
                          <a:latin typeface="Arial" charset="0"/>
                        </a:rPr>
                        <a:t>облздра-ва</a:t>
                      </a:r>
                      <a:r>
                        <a:rPr kumimoji="0" lang="ru-RU" sz="1800" b="0" i="0" u="none" strike="noStrike" cap="none" normalizeH="0" baseline="0" dirty="0" smtClean="0">
                          <a:ln>
                            <a:noFill/>
                          </a:ln>
                          <a:solidFill>
                            <a:srgbClr val="005A58"/>
                          </a:solidFill>
                          <a:effectLst/>
                          <a:latin typeface="Arial" charset="0"/>
                        </a:rPr>
                        <a:t>,</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ДП</a:t>
                      </a:r>
                      <a:r>
                        <a:rPr kumimoji="0" lang="en-US" sz="1800" b="0" i="0" u="none" strike="noStrike" cap="none" normalizeH="0" baseline="0" dirty="0" smtClean="0">
                          <a:ln>
                            <a:noFill/>
                          </a:ln>
                          <a:solidFill>
                            <a:srgbClr val="005A58"/>
                          </a:solidFill>
                          <a:effectLst/>
                          <a:latin typeface="Arial" charset="0"/>
                        </a:rPr>
                        <a:t> – </a:t>
                      </a:r>
                      <a:r>
                        <a:rPr kumimoji="0" lang="ru-RU" sz="1800" b="0" i="0" u="none" strike="noStrike" cap="none" normalizeH="0" baseline="0" dirty="0" smtClean="0">
                          <a:ln>
                            <a:noFill/>
                          </a:ln>
                          <a:solidFill>
                            <a:srgbClr val="005A58"/>
                          </a:solidFill>
                          <a:effectLst/>
                          <a:latin typeface="Arial" charset="0"/>
                        </a:rPr>
                        <a:t>другие</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провайдеры</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отдел </a:t>
                      </a:r>
                      <a:r>
                        <a:rPr kumimoji="0" lang="ru-RU" sz="1800" b="0" i="0" u="none" strike="noStrike" cap="none" normalizeH="0" baseline="0" dirty="0" err="1" smtClean="0">
                          <a:ln>
                            <a:noFill/>
                          </a:ln>
                          <a:solidFill>
                            <a:srgbClr val="005A58"/>
                          </a:solidFill>
                          <a:effectLst/>
                          <a:latin typeface="Arial" charset="0"/>
                        </a:rPr>
                        <a:t>клинич</a:t>
                      </a:r>
                      <a:r>
                        <a:rPr kumimoji="0" lang="ru-RU"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err="1" smtClean="0">
                          <a:ln>
                            <a:noFill/>
                          </a:ln>
                          <a:solidFill>
                            <a:srgbClr val="005A58"/>
                          </a:solidFill>
                          <a:effectLst/>
                          <a:latin typeface="Arial" charset="0"/>
                        </a:rPr>
                        <a:t>подготов-ки</a:t>
                      </a:r>
                      <a:endParaRPr kumimoji="0" lang="en-US" sz="1800" b="0" i="0" u="none" strike="noStrike" cap="none" normalizeH="0" baseline="0" dirty="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DB879026-6A3C-4C79-A3E3-9D7136D41DEF}" type="slidenum">
              <a:rPr lang="en-US"/>
              <a:pPr>
                <a:defRPr/>
              </a:pPr>
              <a:t>17</a:t>
            </a:fld>
            <a:endParaRPr lang="en-US"/>
          </a:p>
        </p:txBody>
      </p:sp>
      <p:sp>
        <p:nvSpPr>
          <p:cNvPr id="5" name="Oval 4"/>
          <p:cNvSpPr/>
          <p:nvPr/>
        </p:nvSpPr>
        <p:spPr>
          <a:xfrm>
            <a:off x="3692525" y="1055688"/>
            <a:ext cx="2849563" cy="2882900"/>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0" y="3048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51236" name="Group 36"/>
          <p:cNvGraphicFramePr>
            <a:graphicFrameLocks noGrp="1"/>
          </p:cNvGraphicFramePr>
          <p:nvPr>
            <p:ph idx="1"/>
          </p:nvPr>
        </p:nvGraphicFramePr>
        <p:xfrm>
          <a:off x="296863" y="1550988"/>
          <a:ext cx="8645525" cy="5145082"/>
        </p:xfrm>
        <a:graphic>
          <a:graphicData uri="http://schemas.openxmlformats.org/drawingml/2006/table">
            <a:tbl>
              <a:tblPr/>
              <a:tblGrid>
                <a:gridCol w="890587"/>
                <a:gridCol w="1550988"/>
                <a:gridCol w="1289050"/>
                <a:gridCol w="1160462"/>
                <a:gridCol w="1125538"/>
                <a:gridCol w="1377950"/>
                <a:gridCol w="1250950"/>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FFFFFF"/>
                          </a:solidFill>
                          <a:effectLst/>
                          <a:latin typeface="Arial" charset="0"/>
                        </a:rPr>
                        <a:t>Отв. за принятие решения</a:t>
                      </a:r>
                      <a:endParaRPr kumimoji="0" lang="en-US" sz="18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Arial" charset="0"/>
                        </a:rPr>
                        <a:t>(</a:t>
                      </a:r>
                      <a:r>
                        <a:rPr kumimoji="0" lang="ru-RU" sz="1800" b="1" i="0" u="none" strike="noStrike" cap="none" normalizeH="0" baseline="0" dirty="0" smtClean="0">
                          <a:ln>
                            <a:noFill/>
                          </a:ln>
                          <a:solidFill>
                            <a:srgbClr val="FFFFFF"/>
                          </a:solidFill>
                          <a:effectLst/>
                          <a:latin typeface="Arial" charset="0"/>
                        </a:rPr>
                        <a:t>ОПР</a:t>
                      </a:r>
                      <a:r>
                        <a:rPr kumimoji="0" lang="en-US" sz="1800" b="1" i="0" u="none" strike="noStrike" cap="none" normalizeH="0" baseline="0" dirty="0" smtClean="0">
                          <a:ln>
                            <a:noFill/>
                          </a:ln>
                          <a:solidFill>
                            <a:srgbClr val="FFFFFF"/>
                          </a:solidFill>
                          <a:effectLst/>
                          <a:latin typeface="Arial" charset="0"/>
                        </a:rPr>
                        <a:t>), </a:t>
                      </a:r>
                      <a:r>
                        <a:rPr kumimoji="0" lang="ru-RU" sz="1600" b="1" i="0" u="none" strike="noStrike" cap="none" normalizeH="0" baseline="0" dirty="0" smtClean="0">
                          <a:ln>
                            <a:noFill/>
                          </a:ln>
                          <a:solidFill>
                            <a:srgbClr val="FFFFFF"/>
                          </a:solidFill>
                          <a:effectLst/>
                          <a:latin typeface="Arial" charset="0"/>
                        </a:rPr>
                        <a:t>другая ЗС (ДЗС)</a:t>
                      </a:r>
                      <a:endParaRPr kumimoji="0" lang="en-US" sz="16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5A58"/>
                          </a:solidFill>
                          <a:effectLst/>
                          <a:latin typeface="Arial" charset="0"/>
                        </a:rPr>
                        <a:t>ОПР</a:t>
                      </a:r>
                      <a:r>
                        <a:rPr kumimoji="0" lang="en-US" sz="1800" b="0" i="0" u="none" strike="noStrike" cap="none" normalizeH="0" baseline="0" dirty="0" smtClean="0">
                          <a:ln>
                            <a:noFill/>
                          </a:ln>
                          <a:solidFill>
                            <a:srgbClr val="005A58"/>
                          </a:solidFill>
                          <a:effectLst/>
                          <a:latin typeface="Arial" charset="0"/>
                        </a:rPr>
                        <a:t> – </a:t>
                      </a:r>
                      <a:r>
                        <a:rPr kumimoji="0" lang="ru-RU" sz="1800" b="0" i="0" u="none" strike="noStrike" cap="none" normalizeH="0" baseline="0" dirty="0" err="1" smtClean="0">
                          <a:ln>
                            <a:noFill/>
                          </a:ln>
                          <a:solidFill>
                            <a:srgbClr val="005A58"/>
                          </a:solidFill>
                          <a:effectLst/>
                          <a:latin typeface="Arial" charset="0"/>
                        </a:rPr>
                        <a:t>Началь-ник</a:t>
                      </a:r>
                      <a:r>
                        <a:rPr kumimoji="0" lang="ru-RU"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err="1" smtClean="0">
                          <a:ln>
                            <a:noFill/>
                          </a:ln>
                          <a:solidFill>
                            <a:srgbClr val="005A58"/>
                          </a:solidFill>
                          <a:effectLst/>
                          <a:latin typeface="Arial" charset="0"/>
                        </a:rPr>
                        <a:t>облздра-ва</a:t>
                      </a:r>
                      <a:r>
                        <a:rPr kumimoji="0" lang="ru-RU" sz="1800" b="0" i="0" u="none" strike="noStrike" cap="none" normalizeH="0" baseline="0" dirty="0" smtClean="0">
                          <a:ln>
                            <a:noFill/>
                          </a:ln>
                          <a:solidFill>
                            <a:srgbClr val="005A58"/>
                          </a:solidFill>
                          <a:effectLst/>
                          <a:latin typeface="Arial" charset="0"/>
                        </a:rPr>
                        <a:t>,</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ДП</a:t>
                      </a:r>
                      <a:r>
                        <a:rPr kumimoji="0" lang="en-US" sz="1800" b="0" i="0" u="none" strike="noStrike" cap="none" normalizeH="0" baseline="0" dirty="0" smtClean="0">
                          <a:ln>
                            <a:noFill/>
                          </a:ln>
                          <a:solidFill>
                            <a:srgbClr val="005A58"/>
                          </a:solidFill>
                          <a:effectLst/>
                          <a:latin typeface="Arial" charset="0"/>
                        </a:rPr>
                        <a:t> – </a:t>
                      </a:r>
                      <a:r>
                        <a:rPr kumimoji="0" lang="ru-RU" sz="1800" b="0" i="0" u="none" strike="noStrike" cap="none" normalizeH="0" baseline="0" dirty="0" smtClean="0">
                          <a:ln>
                            <a:noFill/>
                          </a:ln>
                          <a:solidFill>
                            <a:srgbClr val="005A58"/>
                          </a:solidFill>
                          <a:effectLst/>
                          <a:latin typeface="Arial" charset="0"/>
                        </a:rPr>
                        <a:t>другие</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провайдеры</a:t>
                      </a:r>
                      <a:r>
                        <a:rPr kumimoji="0" lang="en-US"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smtClean="0">
                          <a:ln>
                            <a:noFill/>
                          </a:ln>
                          <a:solidFill>
                            <a:srgbClr val="005A58"/>
                          </a:solidFill>
                          <a:effectLst/>
                          <a:latin typeface="Arial" charset="0"/>
                        </a:rPr>
                        <a:t>отдел </a:t>
                      </a:r>
                      <a:r>
                        <a:rPr kumimoji="0" lang="ru-RU" sz="1800" b="0" i="0" u="none" strike="noStrike" cap="none" normalizeH="0" baseline="0" dirty="0" err="1" smtClean="0">
                          <a:ln>
                            <a:noFill/>
                          </a:ln>
                          <a:solidFill>
                            <a:srgbClr val="005A58"/>
                          </a:solidFill>
                          <a:effectLst/>
                          <a:latin typeface="Arial" charset="0"/>
                        </a:rPr>
                        <a:t>клинич</a:t>
                      </a:r>
                      <a:r>
                        <a:rPr kumimoji="0" lang="ru-RU" sz="1800" b="0" i="0" u="none" strike="noStrike" cap="none" normalizeH="0" baseline="0" dirty="0" smtClean="0">
                          <a:ln>
                            <a:noFill/>
                          </a:ln>
                          <a:solidFill>
                            <a:srgbClr val="005A58"/>
                          </a:solidFill>
                          <a:effectLst/>
                          <a:latin typeface="Arial" charset="0"/>
                        </a:rPr>
                        <a:t>. </a:t>
                      </a:r>
                      <a:r>
                        <a:rPr kumimoji="0" lang="ru-RU" sz="1800" b="0" i="0" u="none" strike="noStrike" cap="none" normalizeH="0" baseline="0" dirty="0" err="1" smtClean="0">
                          <a:ln>
                            <a:noFill/>
                          </a:ln>
                          <a:solidFill>
                            <a:srgbClr val="005A58"/>
                          </a:solidFill>
                          <a:effectLst/>
                          <a:latin typeface="Arial" charset="0"/>
                        </a:rPr>
                        <a:t>подготов-ки</a:t>
                      </a:r>
                      <a:endParaRPr kumimoji="0" lang="en-US" sz="1800" b="0" i="0" u="none" strike="noStrike" cap="none" normalizeH="0" baseline="0" dirty="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5A58"/>
                          </a:solidFill>
                          <a:effectLst/>
                          <a:latin typeface="Arial" charset="0"/>
                        </a:rPr>
                        <a:t>711 </a:t>
                      </a:r>
                      <a:r>
                        <a:rPr kumimoji="0" lang="ru-RU" sz="1800" b="0" i="0" u="none" strike="noStrike" cap="none" normalizeH="0" baseline="0" dirty="0" smtClean="0">
                          <a:ln>
                            <a:noFill/>
                          </a:ln>
                          <a:solidFill>
                            <a:srgbClr val="005A58"/>
                          </a:solidFill>
                          <a:effectLst/>
                          <a:latin typeface="Arial" charset="0"/>
                        </a:rPr>
                        <a:t>форм. </a:t>
                      </a:r>
                      <a:r>
                        <a:rPr kumimoji="0" lang="ru-RU" sz="1800" b="0" i="0" u="none" strike="noStrike" cap="none" normalizeH="0" baseline="0" dirty="0" err="1" smtClean="0">
                          <a:ln>
                            <a:noFill/>
                          </a:ln>
                          <a:solidFill>
                            <a:srgbClr val="005A58"/>
                          </a:solidFill>
                          <a:effectLst/>
                          <a:latin typeface="Arial" charset="0"/>
                        </a:rPr>
                        <a:t>показа-тели</a:t>
                      </a:r>
                      <a:r>
                        <a:rPr kumimoji="0" lang="en-US" sz="1800" b="0" i="0" u="none" strike="noStrike" cap="none" normalizeH="0" baseline="0" dirty="0" smtClean="0">
                          <a:ln>
                            <a:noFill/>
                          </a:ln>
                          <a:solidFill>
                            <a:srgbClr val="005A58"/>
                          </a:solidFill>
                          <a:effectLst/>
                          <a:latin typeface="Arial" charset="0"/>
                        </a:rPr>
                        <a:t> K41, B73, B 91</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Статис-тика службы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система управ-ления логисти-кой</a:t>
                      </a: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EFA8AF58-8CED-4335-B8B9-08ED860E9B5F}" type="slidenum">
              <a:rPr lang="en-US"/>
              <a:pPr>
                <a:defRPr/>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itle 1"/>
          <p:cNvSpPr>
            <a:spLocks noGrp="1"/>
          </p:cNvSpPr>
          <p:nvPr>
            <p:ph type="title"/>
          </p:nvPr>
        </p:nvSpPr>
        <p:spPr>
          <a:xfrm>
            <a:off x="0" y="2286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53283" name="Group 35"/>
          <p:cNvGraphicFramePr>
            <a:graphicFrameLocks noGrp="1"/>
          </p:cNvGraphicFramePr>
          <p:nvPr>
            <p:ph idx="1"/>
          </p:nvPr>
        </p:nvGraphicFramePr>
        <p:xfrm>
          <a:off x="296863" y="1550988"/>
          <a:ext cx="8631237" cy="5206042"/>
        </p:xfrm>
        <a:graphic>
          <a:graphicData uri="http://schemas.openxmlformats.org/drawingml/2006/table">
            <a:tbl>
              <a:tblPr/>
              <a:tblGrid>
                <a:gridCol w="890587"/>
                <a:gridCol w="1550988"/>
                <a:gridCol w="1289050"/>
                <a:gridCol w="1160462"/>
                <a:gridCol w="1125538"/>
                <a:gridCol w="1311275"/>
                <a:gridCol w="1303337"/>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Выполняем ли мы цели по </a:t>
                      </a:r>
                      <a:r>
                        <a:rPr kumimoji="0" lang="ru-RU" sz="1700" b="0" i="0" u="none" strike="noStrike" cap="none" normalizeH="0" baseline="0" dirty="0" err="1" smtClean="0">
                          <a:ln>
                            <a:noFill/>
                          </a:ln>
                          <a:solidFill>
                            <a:srgbClr val="005A58"/>
                          </a:solidFill>
                          <a:effectLst/>
                          <a:latin typeface="Arial" charset="0"/>
                        </a:rPr>
                        <a:t>тестиро-ванию</a:t>
                      </a:r>
                      <a:r>
                        <a:rPr kumimoji="0" lang="ru-RU" sz="1700" b="0" i="0" u="none" strike="noStrike" cap="none" normalizeH="0" baseline="0" dirty="0" smtClean="0">
                          <a:ln>
                            <a:noFill/>
                          </a:ln>
                          <a:solidFill>
                            <a:srgbClr val="005A58"/>
                          </a:solidFill>
                          <a:effectLst/>
                          <a:latin typeface="Arial" charset="0"/>
                        </a:rPr>
                        <a:t> </a:t>
                      </a:r>
                      <a:r>
                        <a:rPr kumimoji="0" lang="ru-RU" sz="1700" b="0" i="0" u="none" strike="noStrike" cap="none" normalizeH="0" baseline="0" dirty="0" err="1" smtClean="0">
                          <a:ln>
                            <a:noFill/>
                          </a:ln>
                          <a:solidFill>
                            <a:srgbClr val="005A58"/>
                          </a:solidFill>
                          <a:effectLst/>
                          <a:latin typeface="Arial" charset="0"/>
                        </a:rPr>
                        <a:t>по</a:t>
                      </a:r>
                      <a:r>
                        <a:rPr kumimoji="0" lang="ru-RU" sz="1700" b="0" i="0" u="none" strike="noStrike" cap="none" normalizeH="0" baseline="0" dirty="0" smtClean="0">
                          <a:ln>
                            <a:noFill/>
                          </a:ln>
                          <a:solidFill>
                            <a:srgbClr val="005A58"/>
                          </a:solidFill>
                          <a:effectLst/>
                          <a:latin typeface="Arial" charset="0"/>
                        </a:rPr>
                        <a:t> ППМР</a:t>
                      </a:r>
                      <a:r>
                        <a:rPr kumimoji="0" lang="en-US" sz="1700" b="0" i="0" u="none" strike="noStrike" cap="none" normalizeH="0" baseline="0" dirty="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Достаточно ли у нас </a:t>
                      </a:r>
                      <a:r>
                        <a:rPr kumimoji="0" lang="ru-RU" sz="1700" b="0" i="0" u="none" strike="noStrike" cap="none" normalizeH="0" baseline="0" dirty="0" err="1" smtClean="0">
                          <a:ln>
                            <a:noFill/>
                          </a:ln>
                          <a:solidFill>
                            <a:srgbClr val="005A58"/>
                          </a:solidFill>
                          <a:effectLst/>
                          <a:latin typeface="Arial" charset="0"/>
                        </a:rPr>
                        <a:t>тест-сист</a:t>
                      </a:r>
                      <a:r>
                        <a:rPr kumimoji="0" lang="ru-RU" sz="1700" b="0" i="0" u="none" strike="noStrike" cap="none" normalizeH="0" baseline="0" dirty="0" smtClean="0">
                          <a:ln>
                            <a:noFill/>
                          </a:ln>
                          <a:solidFill>
                            <a:srgbClr val="005A58"/>
                          </a:solidFill>
                          <a:effectLst/>
                          <a:latin typeface="Arial" charset="0"/>
                        </a:rPr>
                        <a:t>.</a:t>
                      </a:r>
                      <a:r>
                        <a:rPr kumimoji="0" lang="en-US" sz="1700" b="0" i="0" u="none" strike="noStrike" cap="none" normalizeH="0" baseline="0" dirty="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dirty="0" smtClean="0">
                          <a:ln>
                            <a:noFill/>
                          </a:ln>
                          <a:solidFill>
                            <a:srgbClr val="005A58"/>
                          </a:solidFill>
                          <a:effectLst/>
                          <a:latin typeface="Arial" charset="0"/>
                        </a:rPr>
                        <a:t>Какое </a:t>
                      </a:r>
                      <a:r>
                        <a:rPr kumimoji="0" lang="ru-RU" sz="1700" b="0" i="0" u="none" strike="noStrike" cap="none" normalizeH="0" baseline="0" dirty="0" err="1" smtClean="0">
                          <a:ln>
                            <a:noFill/>
                          </a:ln>
                          <a:solidFill>
                            <a:srgbClr val="005A58"/>
                          </a:solidFill>
                          <a:effectLst/>
                          <a:latin typeface="Arial" charset="0"/>
                        </a:rPr>
                        <a:t>соотнош</a:t>
                      </a:r>
                      <a:r>
                        <a:rPr kumimoji="0" lang="ru-RU" sz="1700" b="0" i="0" u="none" strike="noStrike" cap="none" normalizeH="0" baseline="0" dirty="0" smtClean="0">
                          <a:ln>
                            <a:noFill/>
                          </a:ln>
                          <a:solidFill>
                            <a:srgbClr val="005A58"/>
                          </a:solidFill>
                          <a:effectLst/>
                          <a:latin typeface="Arial" charset="0"/>
                        </a:rPr>
                        <a:t>. медсестер к клиентам</a:t>
                      </a:r>
                      <a:r>
                        <a:rPr kumimoji="0" lang="en-US" sz="1700" b="0" i="0" u="none" strike="noStrike" cap="none" normalizeH="0" baseline="0" dirty="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ОПР</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Началь-ник облздра-ва,</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ДП</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другие</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провайдеры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отдел клинич. подготов-ки</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5A58"/>
                          </a:solidFill>
                          <a:effectLst/>
                          <a:latin typeface="Arial" charset="0"/>
                        </a:rPr>
                        <a:t>711 </a:t>
                      </a:r>
                      <a:r>
                        <a:rPr kumimoji="0" lang="ru-RU" sz="1800" b="0" i="0" u="none" strike="noStrike" cap="none" normalizeH="0" baseline="0" smtClean="0">
                          <a:ln>
                            <a:noFill/>
                          </a:ln>
                          <a:solidFill>
                            <a:srgbClr val="005A58"/>
                          </a:solidFill>
                          <a:effectLst/>
                          <a:latin typeface="Arial" charset="0"/>
                        </a:rPr>
                        <a:t>форм. показа-тели</a:t>
                      </a:r>
                      <a:r>
                        <a:rPr kumimoji="0" lang="en-US" sz="1800" b="0" i="0" u="none" strike="noStrike" cap="none" normalizeH="0" baseline="0" smtClean="0">
                          <a:ln>
                            <a:noFill/>
                          </a:ln>
                          <a:solidFill>
                            <a:srgbClr val="005A58"/>
                          </a:solidFill>
                          <a:effectLst/>
                          <a:latin typeface="Arial" charset="0"/>
                        </a:rPr>
                        <a:t> K41, B73, B 91</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Статис-тика службы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система управ-ления логисти-кой</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07561636-29B6-47BA-82AC-FE7F6507EA6A}" type="slidenum">
              <a:rPr lang="en-US"/>
              <a:pPr>
                <a:defRPr/>
              </a:pPr>
              <a:t>19</a:t>
            </a:fld>
            <a:endParaRPr lang="en-US"/>
          </a:p>
        </p:txBody>
      </p:sp>
      <p:sp>
        <p:nvSpPr>
          <p:cNvPr id="5" name="Oval 4"/>
          <p:cNvSpPr/>
          <p:nvPr/>
        </p:nvSpPr>
        <p:spPr>
          <a:xfrm>
            <a:off x="6119813" y="966788"/>
            <a:ext cx="1528762" cy="2884487"/>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1"/>
          <p:cNvSpPr>
            <a:spLocks noGrp="1"/>
          </p:cNvSpPr>
          <p:nvPr>
            <p:ph type="title"/>
          </p:nvPr>
        </p:nvSpPr>
        <p:spPr>
          <a:xfrm>
            <a:off x="0" y="3048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55331" name="Group 35"/>
          <p:cNvGraphicFramePr>
            <a:graphicFrameLocks noGrp="1"/>
          </p:cNvGraphicFramePr>
          <p:nvPr>
            <p:ph idx="1"/>
          </p:nvPr>
        </p:nvGraphicFramePr>
        <p:xfrm>
          <a:off x="296863" y="1550988"/>
          <a:ext cx="8667750" cy="5206042"/>
        </p:xfrm>
        <a:graphic>
          <a:graphicData uri="http://schemas.openxmlformats.org/drawingml/2006/table">
            <a:tbl>
              <a:tblPr/>
              <a:tblGrid>
                <a:gridCol w="890587"/>
                <a:gridCol w="1550988"/>
                <a:gridCol w="1289050"/>
                <a:gridCol w="1154112"/>
                <a:gridCol w="1084263"/>
                <a:gridCol w="1412875"/>
                <a:gridCol w="1285875"/>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ОПР</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Началь-ник облздра-ва,</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ДП</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другие</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провайдеры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отдел клинич. подготов-ки</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5A58"/>
                          </a:solidFill>
                          <a:effectLst/>
                          <a:latin typeface="Arial" charset="0"/>
                        </a:rPr>
                        <a:t>711 </a:t>
                      </a:r>
                      <a:r>
                        <a:rPr kumimoji="0" lang="ru-RU" sz="1800" b="0" i="0" u="none" strike="noStrike" cap="none" normalizeH="0" baseline="0" smtClean="0">
                          <a:ln>
                            <a:noFill/>
                          </a:ln>
                          <a:solidFill>
                            <a:srgbClr val="005A58"/>
                          </a:solidFill>
                          <a:effectLst/>
                          <a:latin typeface="Arial" charset="0"/>
                        </a:rPr>
                        <a:t>форм. показа-тели</a:t>
                      </a:r>
                      <a:r>
                        <a:rPr kumimoji="0" lang="en-US" sz="1800" b="0" i="0" u="none" strike="noStrike" cap="none" normalizeH="0" baseline="0" smtClean="0">
                          <a:ln>
                            <a:noFill/>
                          </a:ln>
                          <a:solidFill>
                            <a:srgbClr val="005A58"/>
                          </a:solidFill>
                          <a:effectLst/>
                          <a:latin typeface="Arial" charset="0"/>
                        </a:rPr>
                        <a:t> K41, B73, B 91</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Статис-тика службы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система управ-ления логисти-кой</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дек</a:t>
                      </a:r>
                      <a:r>
                        <a:rPr kumimoji="0" lang="en-US" sz="1800" b="0" i="0" u="none" strike="noStrike" cap="none" normalizeH="0" baseline="0" smtClean="0">
                          <a:ln>
                            <a:noFill/>
                          </a:ln>
                          <a:solidFill>
                            <a:srgbClr val="005A58"/>
                          </a:solidFill>
                          <a:effectLst/>
                          <a:latin typeface="Arial" charset="0"/>
                        </a:rPr>
                        <a:t>. 2010,</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март</a:t>
                      </a:r>
                      <a:r>
                        <a:rPr kumimoji="0" lang="en-US" sz="1800" b="0" i="0" u="none" strike="noStrike" cap="none" normalizeH="0" baseline="0" smtClean="0">
                          <a:ln>
                            <a:noFill/>
                          </a:ln>
                          <a:solidFill>
                            <a:srgbClr val="005A58"/>
                          </a:solidFill>
                          <a:effectLst/>
                          <a:latin typeface="Arial" charset="0"/>
                        </a:rPr>
                        <a:t> 2011,</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июнь</a:t>
                      </a:r>
                      <a:r>
                        <a:rPr kumimoji="0" lang="en-US" sz="1800" b="0" i="0" u="none" strike="noStrike" cap="none" normalizeH="0" baseline="0" smtClean="0">
                          <a:ln>
                            <a:noFill/>
                          </a:ln>
                          <a:solidFill>
                            <a:srgbClr val="005A58"/>
                          </a:solidFill>
                          <a:effectLst/>
                          <a:latin typeface="Arial" charset="0"/>
                        </a:rPr>
                        <a:t> 2011, </a:t>
                      </a:r>
                      <a:r>
                        <a:rPr kumimoji="0" lang="ru-RU" sz="1800" b="1" i="0" u="none" strike="noStrike" cap="none" normalizeH="0" baseline="0" smtClean="0">
                          <a:ln>
                            <a:noFill/>
                          </a:ln>
                          <a:solidFill>
                            <a:srgbClr val="005A58"/>
                          </a:solidFill>
                          <a:effectLst/>
                          <a:latin typeface="Arial" charset="0"/>
                        </a:rPr>
                        <a:t>сентябрь</a:t>
                      </a:r>
                      <a:r>
                        <a:rPr kumimoji="0" lang="en-US" sz="1800" b="1" i="0" u="none" strike="noStrike" cap="none" normalizeH="0" baseline="0" smtClean="0">
                          <a:ln>
                            <a:noFill/>
                          </a:ln>
                          <a:solidFill>
                            <a:srgbClr val="005A58"/>
                          </a:solidFill>
                          <a:effectLst/>
                          <a:latin typeface="Arial" charset="0"/>
                        </a:rPr>
                        <a:t> 2011</a:t>
                      </a:r>
                      <a:r>
                        <a:rPr kumimoji="0" lang="en-US" sz="18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декабрь</a:t>
                      </a:r>
                      <a:r>
                        <a:rPr kumimoji="0" lang="en-US" sz="1800" b="0" i="0" u="none" strike="noStrike" cap="none" normalizeH="0" baseline="0" smtClean="0">
                          <a:ln>
                            <a:noFill/>
                          </a:ln>
                          <a:solidFill>
                            <a:srgbClr val="005A58"/>
                          </a:solidFill>
                          <a:effectLst/>
                          <a:latin typeface="Arial" charset="0"/>
                        </a:rPr>
                        <a:t> 2011</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8B3F2869-B8B0-4D62-B518-7268AD87627D}" type="slidenum">
              <a:rPr lang="en-US"/>
              <a:pPr>
                <a:defRPr/>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itle 1"/>
          <p:cNvSpPr>
            <a:spLocks noGrp="1"/>
          </p:cNvSpPr>
          <p:nvPr>
            <p:ph type="title"/>
          </p:nvPr>
        </p:nvSpPr>
        <p:spPr>
          <a:xfrm>
            <a:off x="0" y="2286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57379" name="Group 35"/>
          <p:cNvGraphicFramePr>
            <a:graphicFrameLocks noGrp="1"/>
          </p:cNvGraphicFramePr>
          <p:nvPr>
            <p:ph idx="1"/>
          </p:nvPr>
        </p:nvGraphicFramePr>
        <p:xfrm>
          <a:off x="296863" y="1550988"/>
          <a:ext cx="8618537" cy="5206042"/>
        </p:xfrm>
        <a:graphic>
          <a:graphicData uri="http://schemas.openxmlformats.org/drawingml/2006/table">
            <a:tbl>
              <a:tblPr/>
              <a:tblGrid>
                <a:gridCol w="890587"/>
                <a:gridCol w="1550988"/>
                <a:gridCol w="1289050"/>
                <a:gridCol w="1160462"/>
                <a:gridCol w="1125538"/>
                <a:gridCol w="1296987"/>
                <a:gridCol w="1304925"/>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ОПР</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Началь-ник облздра-ва,</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ДП</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другие</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провайдеры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отдел клинич. подготов-ки</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5A58"/>
                          </a:solidFill>
                          <a:effectLst/>
                          <a:latin typeface="Arial" charset="0"/>
                        </a:rPr>
                        <a:t>711 </a:t>
                      </a:r>
                      <a:r>
                        <a:rPr kumimoji="0" lang="ru-RU" sz="1800" b="0" i="0" u="none" strike="noStrike" cap="none" normalizeH="0" baseline="0" smtClean="0">
                          <a:ln>
                            <a:noFill/>
                          </a:ln>
                          <a:solidFill>
                            <a:srgbClr val="005A58"/>
                          </a:solidFill>
                          <a:effectLst/>
                          <a:latin typeface="Arial" charset="0"/>
                        </a:rPr>
                        <a:t>форм. показа-тели</a:t>
                      </a:r>
                      <a:r>
                        <a:rPr kumimoji="0" lang="en-US" sz="1800" b="0" i="0" u="none" strike="noStrike" cap="none" normalizeH="0" baseline="0" smtClean="0">
                          <a:ln>
                            <a:noFill/>
                          </a:ln>
                          <a:solidFill>
                            <a:srgbClr val="005A58"/>
                          </a:solidFill>
                          <a:effectLst/>
                          <a:latin typeface="Arial" charset="0"/>
                        </a:rPr>
                        <a:t> K41, B73, B 91</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Статис-тика службы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система управ-ления логисти-кой</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дек</a:t>
                      </a:r>
                      <a:r>
                        <a:rPr kumimoji="0" lang="en-US" sz="1800" b="0" i="0" u="none" strike="noStrike" cap="none" normalizeH="0" baseline="0" smtClean="0">
                          <a:ln>
                            <a:noFill/>
                          </a:ln>
                          <a:solidFill>
                            <a:srgbClr val="005A58"/>
                          </a:solidFill>
                          <a:effectLst/>
                          <a:latin typeface="Arial" charset="0"/>
                        </a:rPr>
                        <a:t>. 2010</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50FFA720-50F7-4285-BE5C-1126704BF5EE}" type="slidenum">
              <a:rPr lang="en-US"/>
              <a:pPr>
                <a:defRPr/>
              </a:pPr>
              <a:t>21</a:t>
            </a:fld>
            <a:endParaRPr lang="en-US"/>
          </a:p>
        </p:txBody>
      </p:sp>
      <p:sp>
        <p:nvSpPr>
          <p:cNvPr id="5" name="Oval 4"/>
          <p:cNvSpPr/>
          <p:nvPr/>
        </p:nvSpPr>
        <p:spPr>
          <a:xfrm>
            <a:off x="7535863" y="966788"/>
            <a:ext cx="1530350" cy="2884487"/>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itle 1"/>
          <p:cNvSpPr>
            <a:spLocks noGrp="1"/>
          </p:cNvSpPr>
          <p:nvPr>
            <p:ph type="title"/>
          </p:nvPr>
        </p:nvSpPr>
        <p:spPr>
          <a:xfrm>
            <a:off x="0" y="2286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59427" name="Group 35"/>
          <p:cNvGraphicFramePr>
            <a:graphicFrameLocks noGrp="1"/>
          </p:cNvGraphicFramePr>
          <p:nvPr>
            <p:ph idx="1"/>
          </p:nvPr>
        </p:nvGraphicFramePr>
        <p:xfrm>
          <a:off x="296863" y="1550988"/>
          <a:ext cx="8618537" cy="5206042"/>
        </p:xfrm>
        <a:graphic>
          <a:graphicData uri="http://schemas.openxmlformats.org/drawingml/2006/table">
            <a:tbl>
              <a:tblPr/>
              <a:tblGrid>
                <a:gridCol w="890587"/>
                <a:gridCol w="1550988"/>
                <a:gridCol w="1289050"/>
                <a:gridCol w="1160462"/>
                <a:gridCol w="1125538"/>
                <a:gridCol w="1350962"/>
                <a:gridCol w="1250950"/>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ОПР</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Началь-ник облздра-ва,</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ДП</a:t>
                      </a:r>
                      <a:r>
                        <a:rPr kumimoji="0" lang="en-US" sz="1800" b="0" i="0" u="none" strike="noStrike" cap="none" normalizeH="0" baseline="0" smtClean="0">
                          <a:ln>
                            <a:noFill/>
                          </a:ln>
                          <a:solidFill>
                            <a:srgbClr val="005A58"/>
                          </a:solidFill>
                          <a:effectLst/>
                          <a:latin typeface="Arial" charset="0"/>
                        </a:rPr>
                        <a:t> – </a:t>
                      </a:r>
                      <a:r>
                        <a:rPr kumimoji="0" lang="ru-RU" sz="1800" b="0" i="0" u="none" strike="noStrike" cap="none" normalizeH="0" baseline="0" smtClean="0">
                          <a:ln>
                            <a:noFill/>
                          </a:ln>
                          <a:solidFill>
                            <a:srgbClr val="005A58"/>
                          </a:solidFill>
                          <a:effectLst/>
                          <a:latin typeface="Arial" charset="0"/>
                        </a:rPr>
                        <a:t>другие</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провайдеры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отдел клинич. подготов-ки</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5A58"/>
                          </a:solidFill>
                          <a:effectLst/>
                          <a:latin typeface="Arial" charset="0"/>
                        </a:rPr>
                        <a:t>711 </a:t>
                      </a:r>
                      <a:r>
                        <a:rPr kumimoji="0" lang="ru-RU" sz="1800" b="0" i="0" u="none" strike="noStrike" cap="none" normalizeH="0" baseline="0" smtClean="0">
                          <a:ln>
                            <a:noFill/>
                          </a:ln>
                          <a:solidFill>
                            <a:srgbClr val="005A58"/>
                          </a:solidFill>
                          <a:effectLst/>
                          <a:latin typeface="Arial" charset="0"/>
                        </a:rPr>
                        <a:t>форм. показа-тели</a:t>
                      </a:r>
                      <a:r>
                        <a:rPr kumimoji="0" lang="en-US" sz="1800" b="0" i="0" u="none" strike="noStrike" cap="none" normalizeH="0" baseline="0" smtClean="0">
                          <a:ln>
                            <a:noFill/>
                          </a:ln>
                          <a:solidFill>
                            <a:srgbClr val="005A58"/>
                          </a:solidFill>
                          <a:effectLst/>
                          <a:latin typeface="Arial" charset="0"/>
                        </a:rPr>
                        <a:t> K41, B73, B 91</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Статис-тика службы</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система управ-ления логисти-кой</a:t>
                      </a:r>
                      <a:endParaRPr kumimoji="0" lang="en-US" sz="18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дек</a:t>
                      </a:r>
                      <a:r>
                        <a:rPr kumimoji="0" lang="en-US" sz="1800" b="0" i="0" u="none" strike="noStrike" cap="none" normalizeH="0" baseline="0" smtClean="0">
                          <a:ln>
                            <a:noFill/>
                          </a:ln>
                          <a:solidFill>
                            <a:srgbClr val="005A58"/>
                          </a:solidFill>
                          <a:effectLst/>
                          <a:latin typeface="Arial" charset="0"/>
                        </a:rPr>
                        <a:t>. 2010</a:t>
                      </a: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5A58"/>
                          </a:solidFill>
                          <a:effectLst/>
                          <a:latin typeface="Arial" charset="0"/>
                        </a:rPr>
                        <a:t>Основ-ные по-ложения</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представ.</a:t>
                      </a:r>
                      <a:r>
                        <a:rPr kumimoji="0" lang="en-US" sz="1800" b="0" i="0" u="none" strike="noStrike" cap="none" normalizeH="0" baseline="0" smtClean="0">
                          <a:ln>
                            <a:noFill/>
                          </a:ln>
                          <a:solidFill>
                            <a:srgbClr val="005A58"/>
                          </a:solidFill>
                          <a:effectLst/>
                          <a:latin typeface="Arial" charset="0"/>
                        </a:rPr>
                        <a:t> </a:t>
                      </a:r>
                      <a:r>
                        <a:rPr kumimoji="0" lang="ru-RU" sz="1800" b="0" i="0" u="none" strike="noStrike" cap="none" normalizeH="0" baseline="0" smtClean="0">
                          <a:ln>
                            <a:noFill/>
                          </a:ln>
                          <a:solidFill>
                            <a:srgbClr val="005A58"/>
                          </a:solidFill>
                          <a:effectLst/>
                          <a:latin typeface="Arial" charset="0"/>
                        </a:rPr>
                        <a:t>руково-дителю ЛПУ на еженед. совеща-ниях</a:t>
                      </a:r>
                      <a:endParaRPr kumimoji="0" lang="en-US" sz="1800" b="0" i="0" u="none" strike="noStrike" cap="none" normalizeH="0" baseline="0" smtClean="0">
                        <a:ln>
                          <a:noFill/>
                        </a:ln>
                        <a:solidFill>
                          <a:srgbClr val="005A58"/>
                        </a:solidFill>
                        <a:effectLst/>
                        <a:latin typeface="Arial" charset="0"/>
                      </a:endParaRPr>
                    </a:p>
                  </a:txBody>
                  <a:tcPr marL="91445" marR="91445" marT="45717" marB="4571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9826AC65-41C3-4F25-957B-3C2E8D82979A}" type="slidenum">
              <a:rPr lang="en-US"/>
              <a:pPr>
                <a:defRPr/>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itle 1"/>
          <p:cNvSpPr>
            <a:spLocks noGrp="1"/>
          </p:cNvSpPr>
          <p:nvPr>
            <p:ph type="title"/>
          </p:nvPr>
        </p:nvSpPr>
        <p:spPr>
          <a:xfrm>
            <a:off x="0" y="304800"/>
            <a:ext cx="9144000" cy="1143000"/>
          </a:xfrm>
        </p:spPr>
        <p:txBody>
          <a:bodyPr/>
          <a:lstStyle/>
          <a:p>
            <a:pPr algn="ctr" eaLnBrk="1" hangingPunct="1"/>
            <a:r>
              <a:rPr lang="ru-RU" sz="4000" smtClean="0"/>
              <a:t>Основа для связывания данных с действиями</a:t>
            </a:r>
            <a:endParaRPr lang="en-US" sz="4000" smtClean="0"/>
          </a:p>
        </p:txBody>
      </p:sp>
      <p:graphicFrame>
        <p:nvGraphicFramePr>
          <p:cNvPr id="61482" name="Group 42"/>
          <p:cNvGraphicFramePr>
            <a:graphicFrameLocks noGrp="1"/>
          </p:cNvGraphicFramePr>
          <p:nvPr>
            <p:ph idx="1"/>
          </p:nvPr>
        </p:nvGraphicFramePr>
        <p:xfrm>
          <a:off x="296863" y="1550988"/>
          <a:ext cx="8672512" cy="5206038"/>
        </p:xfrm>
        <a:graphic>
          <a:graphicData uri="http://schemas.openxmlformats.org/drawingml/2006/table">
            <a:tbl>
              <a:tblPr/>
              <a:tblGrid>
                <a:gridCol w="890587"/>
                <a:gridCol w="1550988"/>
                <a:gridCol w="1289050"/>
                <a:gridCol w="1160462"/>
                <a:gridCol w="1125538"/>
                <a:gridCol w="1323975"/>
                <a:gridCol w="1331912"/>
              </a:tblGrid>
              <a:tr h="16494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FFFF"/>
                          </a:solidFill>
                          <a:effectLst/>
                          <a:latin typeface="Arial" charset="0"/>
                        </a:rPr>
                        <a:t>Реше-ние</a:t>
                      </a:r>
                      <a:r>
                        <a:rPr kumimoji="0" lang="en-US" sz="1800" b="1" i="0" u="none" strike="noStrike" cap="none" normalizeH="0" baseline="0" dirty="0" smtClean="0">
                          <a:ln>
                            <a:noFill/>
                          </a:ln>
                          <a:solidFill>
                            <a:srgbClr val="FFFFFF"/>
                          </a:solidFill>
                          <a:effectLst/>
                          <a:latin typeface="Arial" charset="0"/>
                        </a:rPr>
                        <a:t>/ </a:t>
                      </a:r>
                      <a:r>
                        <a:rPr kumimoji="0" lang="ru-RU" sz="1800" b="1" i="0" u="none" strike="noStrike" cap="none" normalizeH="0" baseline="0" dirty="0" err="1" smtClean="0">
                          <a:ln>
                            <a:noFill/>
                          </a:ln>
                          <a:solidFill>
                            <a:srgbClr val="FFFFFF"/>
                          </a:solidFill>
                          <a:effectLst/>
                          <a:latin typeface="Arial" charset="0"/>
                        </a:rPr>
                        <a:t>дейст-вие</a:t>
                      </a:r>
                      <a:endParaRPr kumimoji="0" lang="en-US" sz="1800" b="1" i="0" u="none" strike="noStrike" cap="none" normalizeH="0" baseline="0" dirty="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Вопрос программы</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стратег. курса</a:t>
                      </a:r>
                      <a:endParaRPr kumimoji="0" lang="en-US" sz="1800" b="1" i="0" u="none" strike="noStrike" cap="none" normalizeH="0" baseline="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FFFFFF"/>
                          </a:solidFill>
                          <a:effectLst/>
                          <a:latin typeface="Arial" charset="0"/>
                        </a:rPr>
                        <a:t>Ответств</a:t>
                      </a:r>
                      <a:r>
                        <a:rPr kumimoji="0" lang="ru-RU" sz="1600" b="1" i="0" u="none" strike="noStrike" cap="none" normalizeH="0" baseline="0" dirty="0" smtClean="0">
                          <a:ln>
                            <a:noFill/>
                          </a:ln>
                          <a:solidFill>
                            <a:srgbClr val="FFFFFF"/>
                          </a:solidFill>
                          <a:effectLst/>
                          <a:latin typeface="Arial" charset="0"/>
                        </a:rPr>
                        <a:t>. за </a:t>
                      </a:r>
                      <a:r>
                        <a:rPr kumimoji="0" lang="ru-RU" sz="1600" b="1" i="0" u="none" strike="noStrike" cap="none" normalizeH="0" baseline="0" dirty="0" err="1" smtClean="0">
                          <a:ln>
                            <a:noFill/>
                          </a:ln>
                          <a:solidFill>
                            <a:srgbClr val="FFFFFF"/>
                          </a:solidFill>
                          <a:effectLst/>
                          <a:latin typeface="Arial" charset="0"/>
                        </a:rPr>
                        <a:t>при-нятие</a:t>
                      </a:r>
                      <a:r>
                        <a:rPr kumimoji="0" lang="ru-RU" sz="1600" b="1" i="0" u="none" strike="noStrike" cap="none" normalizeH="0" baseline="0" dirty="0" smtClean="0">
                          <a:ln>
                            <a:noFill/>
                          </a:ln>
                          <a:solidFill>
                            <a:srgbClr val="FFFFFF"/>
                          </a:solidFill>
                          <a:effectLst/>
                          <a:latin typeface="Arial" charset="0"/>
                        </a:rPr>
                        <a:t> решения</a:t>
                      </a:r>
                      <a:endParaRPr kumimoji="0" lang="en-US" sz="1600" b="1" i="0" u="none" strike="noStrike" cap="none" normalizeH="0" baseline="0" dirty="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FFFFFF"/>
                          </a:solidFill>
                          <a:effectLst/>
                          <a:latin typeface="Arial" charset="0"/>
                        </a:rPr>
                        <a:t>(</a:t>
                      </a:r>
                      <a:r>
                        <a:rPr kumimoji="0" lang="ru-RU" sz="1600" b="1" i="0" u="none" strike="noStrike" cap="none" normalizeH="0" baseline="0" dirty="0" smtClean="0">
                          <a:ln>
                            <a:noFill/>
                          </a:ln>
                          <a:solidFill>
                            <a:srgbClr val="FFFFFF"/>
                          </a:solidFill>
                          <a:effectLst/>
                          <a:latin typeface="Arial" charset="0"/>
                        </a:rPr>
                        <a:t>ОПР</a:t>
                      </a:r>
                      <a:r>
                        <a:rPr kumimoji="0" lang="en-US" sz="1600" b="1" i="0" u="none" strike="noStrike" cap="none" normalizeH="0" baseline="0" dirty="0" smtClean="0">
                          <a:ln>
                            <a:noFill/>
                          </a:ln>
                          <a:solidFill>
                            <a:srgbClr val="FFFFFF"/>
                          </a:solidFill>
                          <a:effectLst/>
                          <a:latin typeface="Arial" charset="0"/>
                        </a:rPr>
                        <a:t>), </a:t>
                      </a:r>
                      <a:r>
                        <a:rPr kumimoji="0" lang="ru-RU" sz="1400" b="1" i="0" u="none" strike="noStrike" cap="none" normalizeH="0" baseline="0" dirty="0" smtClean="0">
                          <a:ln>
                            <a:noFill/>
                          </a:ln>
                          <a:solidFill>
                            <a:srgbClr val="FFFFFF"/>
                          </a:solidFill>
                          <a:effectLst/>
                          <a:latin typeface="Arial" charset="0"/>
                        </a:rPr>
                        <a:t>другая ЗС (ДЗС)</a:t>
                      </a:r>
                      <a:endParaRPr kumimoji="0" lang="en-US" sz="1400" b="1" i="0" u="none" strike="noStrike" cap="none" normalizeH="0" baseline="0" dirty="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Показа-тель</a:t>
                      </a: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 данные</a:t>
                      </a:r>
                      <a:endParaRPr kumimoji="0" lang="en-US" sz="1800" b="1" i="0" u="none" strike="noStrike" cap="none" normalizeH="0" baseline="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Источ-ник данных</a:t>
                      </a:r>
                      <a:endParaRPr kumimoji="0" lang="en-US" sz="1800" b="1" i="0" u="none" strike="noStrike" cap="none" normalizeH="0" baseline="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Сроки</a:t>
                      </a:r>
                      <a:endParaRPr kumimoji="0" lang="en-US" sz="1800" b="1" i="0" u="none" strike="noStrike" cap="none" normalizeH="0" baseline="0" smtClean="0">
                        <a:ln>
                          <a:noFill/>
                        </a:ln>
                        <a:solidFill>
                          <a:srgbClr val="FFFFFF"/>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FFFFFF"/>
                          </a:solidFill>
                          <a:effectLst/>
                          <a:latin typeface="Arial" charset="0"/>
                        </a:rPr>
                        <a:t>(</a:t>
                      </a:r>
                      <a:r>
                        <a:rPr kumimoji="0" lang="ru-RU" sz="1800" b="1" i="0" u="none" strike="noStrike" cap="none" normalizeH="0" baseline="0" smtClean="0">
                          <a:ln>
                            <a:noFill/>
                          </a:ln>
                          <a:solidFill>
                            <a:srgbClr val="FFFFFF"/>
                          </a:solidFill>
                          <a:effectLst/>
                          <a:latin typeface="Arial" charset="0"/>
                        </a:rPr>
                        <a:t>анализ</a:t>
                      </a:r>
                      <a:r>
                        <a:rPr kumimoji="0" lang="en-US" sz="1800" b="1" i="0" u="none" strike="noStrike" cap="none" normalizeH="0" baseline="0" smtClean="0">
                          <a:ln>
                            <a:noFill/>
                          </a:ln>
                          <a:solidFill>
                            <a:srgbClr val="FFFFFF"/>
                          </a:solidFill>
                          <a:effectLst/>
                          <a:latin typeface="Arial" charset="0"/>
                        </a:rPr>
                        <a:t>) (</a:t>
                      </a:r>
                      <a:r>
                        <a:rPr kumimoji="0" lang="ru-RU" sz="1800" b="1" i="0" u="none" strike="noStrike" cap="none" normalizeH="0" baseline="0" smtClean="0">
                          <a:ln>
                            <a:noFill/>
                          </a:ln>
                          <a:solidFill>
                            <a:srgbClr val="FFFFFF"/>
                          </a:solidFill>
                          <a:effectLst/>
                          <a:latin typeface="Arial" charset="0"/>
                        </a:rPr>
                        <a:t>реше-ние</a:t>
                      </a:r>
                      <a:r>
                        <a:rPr kumimoji="0" lang="en-US" sz="1800" b="1" i="0" u="none" strike="noStrike" cap="none" normalizeH="0" baseline="0" smtClean="0">
                          <a:ln>
                            <a:noFill/>
                          </a:ln>
                          <a:solidFill>
                            <a:srgbClr val="FFFFFF"/>
                          </a:solidFill>
                          <a:effectLst/>
                          <a:latin typeface="Arial" charset="0"/>
                        </a:rPr>
                        <a:t>)</a:t>
                      </a: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Канал коммуни-кации</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ОПР</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Arial" charset="0"/>
                        </a:rPr>
                        <a:t>ДЗС</a:t>
                      </a:r>
                      <a:endParaRPr kumimoji="0" lang="en-US" sz="1800" b="1" i="0" u="none" strike="noStrike" cap="none" normalizeH="0" baseline="0" smtClean="0">
                        <a:ln>
                          <a:noFill/>
                        </a:ln>
                        <a:solidFill>
                          <a:srgbClr val="FFFFFF"/>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34686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Взять на ра-боту боль-ше</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кон-суль-тантов по ППМР</a:t>
                      </a:r>
                      <a:endParaRPr kumimoji="0" lang="en-US" sz="1700" b="0" i="0" u="none" strike="noStrike" cap="none" normalizeH="0" baseline="0" smtClean="0">
                        <a:ln>
                          <a:noFill/>
                        </a:ln>
                        <a:solidFill>
                          <a:srgbClr val="005A58"/>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Выполняем ли мы цели по тестиро-ванию по ППМР</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Достаточно ли у нас тест-сист.</a:t>
                      </a:r>
                      <a:r>
                        <a:rPr kumimoji="0" lang="en-US" sz="1700" b="0" i="0" u="none" strike="noStrike" cap="none" normalizeH="0" baseline="0" smtClean="0">
                          <a:ln>
                            <a:noFill/>
                          </a:ln>
                          <a:solidFill>
                            <a:srgbClr val="005A58"/>
                          </a:solidFill>
                          <a:effectLst/>
                          <a:latin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Какое соотнош. медсестер к клиентам</a:t>
                      </a:r>
                      <a:r>
                        <a:rPr kumimoji="0" lang="en-US" sz="1700" b="0" i="0" u="none" strike="noStrike" cap="none" normalizeH="0" baseline="0" smtClean="0">
                          <a:ln>
                            <a:noFill/>
                          </a:ln>
                          <a:solidFill>
                            <a:srgbClr val="005A58"/>
                          </a:solidFill>
                          <a:effectLst/>
                          <a:latin typeface="Arial" charset="0"/>
                        </a:rPr>
                        <a:t>?</a:t>
                      </a: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ОПР</a:t>
                      </a:r>
                      <a:r>
                        <a:rPr kumimoji="0" lang="en-US" sz="1700" b="0" i="0" u="none" strike="noStrike" cap="none" normalizeH="0" baseline="0" smtClean="0">
                          <a:ln>
                            <a:noFill/>
                          </a:ln>
                          <a:solidFill>
                            <a:srgbClr val="005A58"/>
                          </a:solidFill>
                          <a:effectLst/>
                          <a:latin typeface="Arial" charset="0"/>
                        </a:rPr>
                        <a:t> – </a:t>
                      </a:r>
                      <a:r>
                        <a:rPr kumimoji="0" lang="ru-RU" sz="1700" b="0" i="0" u="none" strike="noStrike" cap="none" normalizeH="0" baseline="0" smtClean="0">
                          <a:ln>
                            <a:noFill/>
                          </a:ln>
                          <a:solidFill>
                            <a:srgbClr val="005A58"/>
                          </a:solidFill>
                          <a:effectLst/>
                          <a:latin typeface="Arial" charset="0"/>
                        </a:rPr>
                        <a:t>Началь-ник облздра-ва,</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ДП</a:t>
                      </a:r>
                      <a:r>
                        <a:rPr kumimoji="0" lang="en-US" sz="1700" b="0" i="0" u="none" strike="noStrike" cap="none" normalizeH="0" baseline="0" smtClean="0">
                          <a:ln>
                            <a:noFill/>
                          </a:ln>
                          <a:solidFill>
                            <a:srgbClr val="005A58"/>
                          </a:solidFill>
                          <a:effectLst/>
                          <a:latin typeface="Arial" charset="0"/>
                        </a:rPr>
                        <a:t> – </a:t>
                      </a:r>
                      <a:r>
                        <a:rPr kumimoji="0" lang="ru-RU" sz="1700" b="0" i="0" u="none" strike="noStrike" cap="none" normalizeH="0" baseline="0" smtClean="0">
                          <a:ln>
                            <a:noFill/>
                          </a:ln>
                          <a:solidFill>
                            <a:srgbClr val="005A58"/>
                          </a:solidFill>
                          <a:effectLst/>
                          <a:latin typeface="Arial" charset="0"/>
                        </a:rPr>
                        <a:t>другие</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провайдеры</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отдел клинич. подготов-ки</a:t>
                      </a:r>
                      <a:endParaRPr kumimoji="0" lang="en-US" sz="17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5A58"/>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5A58"/>
                          </a:solidFill>
                          <a:effectLst/>
                          <a:latin typeface="Arial" charset="0"/>
                        </a:rPr>
                        <a:t>711 </a:t>
                      </a:r>
                      <a:r>
                        <a:rPr kumimoji="0" lang="ru-RU" sz="1700" b="0" i="0" u="none" strike="noStrike" cap="none" normalizeH="0" baseline="0" smtClean="0">
                          <a:ln>
                            <a:noFill/>
                          </a:ln>
                          <a:solidFill>
                            <a:srgbClr val="005A58"/>
                          </a:solidFill>
                          <a:effectLst/>
                          <a:latin typeface="Arial" charset="0"/>
                        </a:rPr>
                        <a:t>форм. показа-тели</a:t>
                      </a:r>
                      <a:r>
                        <a:rPr kumimoji="0" lang="en-US" sz="1700" b="0" i="0" u="none" strike="noStrike" cap="none" normalizeH="0" baseline="0" smtClean="0">
                          <a:ln>
                            <a:noFill/>
                          </a:ln>
                          <a:solidFill>
                            <a:srgbClr val="005A58"/>
                          </a:solidFill>
                          <a:effectLst/>
                          <a:latin typeface="Arial" charset="0"/>
                        </a:rPr>
                        <a:t> K41, B73, B 91</a:t>
                      </a: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Статис-тика службы</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система управ-ления логисти-кой</a:t>
                      </a:r>
                      <a:endParaRPr kumimoji="0" lang="en-US" sz="1700" b="0" i="0" u="none" strike="noStrike" cap="none" normalizeH="0" baseline="0" smtClean="0">
                        <a:ln>
                          <a:noFill/>
                        </a:ln>
                        <a:solidFill>
                          <a:srgbClr val="005A58"/>
                        </a:solidFill>
                        <a:effectLst/>
                        <a:latin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700" b="0" i="0" u="none" strike="noStrike" cap="none" normalizeH="0" baseline="0" smtClean="0">
                        <a:ln>
                          <a:noFill/>
                        </a:ln>
                        <a:solidFill>
                          <a:srgbClr val="005A58"/>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5A58"/>
                          </a:solidFill>
                          <a:effectLst/>
                          <a:latin typeface="Arial" charset="0"/>
                        </a:rPr>
                        <a:t>Dec. 2010</a:t>
                      </a: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700" b="0" i="0" u="none" strike="noStrike" cap="none" normalizeH="0" baseline="0" smtClean="0">
                          <a:ln>
                            <a:noFill/>
                          </a:ln>
                          <a:solidFill>
                            <a:srgbClr val="005A58"/>
                          </a:solidFill>
                          <a:effectLst/>
                          <a:latin typeface="Arial" charset="0"/>
                        </a:rPr>
                        <a:t>Основные положения</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представ.</a:t>
                      </a:r>
                      <a:r>
                        <a:rPr kumimoji="0" lang="en-US" sz="1700" b="0" i="0" u="none" strike="noStrike" cap="none" normalizeH="0" baseline="0" smtClean="0">
                          <a:ln>
                            <a:noFill/>
                          </a:ln>
                          <a:solidFill>
                            <a:srgbClr val="005A58"/>
                          </a:solidFill>
                          <a:effectLst/>
                          <a:latin typeface="Arial" charset="0"/>
                        </a:rPr>
                        <a:t> </a:t>
                      </a:r>
                      <a:r>
                        <a:rPr kumimoji="0" lang="ru-RU" sz="1700" b="0" i="0" u="none" strike="noStrike" cap="none" normalizeH="0" baseline="0" smtClean="0">
                          <a:ln>
                            <a:noFill/>
                          </a:ln>
                          <a:solidFill>
                            <a:srgbClr val="005A58"/>
                          </a:solidFill>
                          <a:effectLst/>
                          <a:latin typeface="Arial" charset="0"/>
                        </a:rPr>
                        <a:t>руково-дителю ЛПУ на еженед. совеща-ниях</a:t>
                      </a:r>
                      <a:endParaRPr kumimoji="0" lang="en-US" sz="1700" b="0" i="0" u="none" strike="noStrike" cap="none" normalizeH="0" baseline="0" smtClean="0">
                        <a:ln>
                          <a:noFill/>
                        </a:ln>
                        <a:solidFill>
                          <a:srgbClr val="005A58"/>
                        </a:solidFill>
                        <a:effectLst/>
                        <a:latin typeface="Arial" charset="0"/>
                      </a:endParaRPr>
                    </a:p>
                  </a:txBody>
                  <a:tcPr marL="91445" marR="91445"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BD3D3"/>
                    </a:solidFill>
                  </a:tcPr>
                </a:tc>
              </a:tr>
            </a:tbl>
          </a:graphicData>
        </a:graphic>
      </p:graphicFrame>
      <p:sp>
        <p:nvSpPr>
          <p:cNvPr id="2" name="Slide Number Placeholder 1"/>
          <p:cNvSpPr>
            <a:spLocks noGrp="1"/>
          </p:cNvSpPr>
          <p:nvPr>
            <p:ph type="sldNum" sz="quarter" idx="10"/>
          </p:nvPr>
        </p:nvSpPr>
        <p:spPr/>
        <p:txBody>
          <a:bodyPr/>
          <a:lstStyle/>
          <a:p>
            <a:pPr>
              <a:defRPr/>
            </a:pPr>
            <a:fld id="{24BB4660-CA0A-425F-9130-3AD4305E8360}" type="slidenum">
              <a:rPr lang="en-US"/>
              <a:pPr>
                <a:defRPr/>
              </a:pPr>
              <a:t>23</a:t>
            </a:fld>
            <a:endParaRPr lang="en-US"/>
          </a:p>
        </p:txBody>
      </p:sp>
      <p:sp>
        <p:nvSpPr>
          <p:cNvPr id="5" name="Oval 4"/>
          <p:cNvSpPr/>
          <p:nvPr/>
        </p:nvSpPr>
        <p:spPr>
          <a:xfrm>
            <a:off x="0" y="1249363"/>
            <a:ext cx="1530350" cy="1628775"/>
          </a:xfrm>
          <a:prstGeom prst="ellipse">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899592" y="-99392"/>
            <a:ext cx="7762875" cy="1143000"/>
          </a:xfrm>
        </p:spPr>
        <p:txBody>
          <a:bodyPr>
            <a:normAutofit fontScale="90000"/>
          </a:bodyPr>
          <a:lstStyle/>
          <a:p>
            <a:pPr algn="ctr" eaLnBrk="1" hangingPunct="1"/>
            <a:r>
              <a:rPr lang="ru-RU" sz="4000" dirty="0" smtClean="0"/>
              <a:t>Основа для связывания данных с действиями</a:t>
            </a:r>
            <a:endParaRPr lang="en-US" sz="4000" dirty="0" smtClean="0"/>
          </a:p>
        </p:txBody>
      </p:sp>
      <p:sp>
        <p:nvSpPr>
          <p:cNvPr id="63490" name="Content Placeholder 2"/>
          <p:cNvSpPr>
            <a:spLocks noGrp="1"/>
          </p:cNvSpPr>
          <p:nvPr>
            <p:ph idx="1"/>
          </p:nvPr>
        </p:nvSpPr>
        <p:spPr>
          <a:xfrm>
            <a:off x="683568" y="1124744"/>
            <a:ext cx="8050212" cy="3962400"/>
          </a:xfrm>
        </p:spPr>
        <p:txBody>
          <a:bodyPr/>
          <a:lstStyle/>
          <a:p>
            <a:pPr eaLnBrk="1" fontAlgn="ctr" hangingPunct="1"/>
            <a:r>
              <a:rPr lang="ru-RU" sz="2800" dirty="0" smtClean="0">
                <a:latin typeface="Arial" charset="0"/>
              </a:rPr>
              <a:t>Документально отражает весь процесс «Семь шагов»</a:t>
            </a:r>
            <a:endParaRPr lang="en-US" sz="2800" dirty="0" smtClean="0"/>
          </a:p>
          <a:p>
            <a:pPr eaLnBrk="1" fontAlgn="ctr" hangingPunct="1"/>
            <a:r>
              <a:rPr lang="ru-RU" sz="2800" dirty="0" smtClean="0">
                <a:latin typeface="Arial" charset="0"/>
              </a:rPr>
              <a:t>Создает план с определенными сроками для принятия решений на основе информации </a:t>
            </a:r>
            <a:endParaRPr lang="en-US" sz="2800" dirty="0" smtClean="0"/>
          </a:p>
          <a:p>
            <a:pPr eaLnBrk="1" fontAlgn="ctr" hangingPunct="1"/>
            <a:r>
              <a:rPr lang="ru-RU" sz="2800" dirty="0" smtClean="0">
                <a:latin typeface="Arial" charset="0"/>
              </a:rPr>
              <a:t>Способствует более широкому использованию имеющейся информации</a:t>
            </a:r>
            <a:endParaRPr lang="en-US" sz="2800" dirty="0" smtClean="0"/>
          </a:p>
          <a:p>
            <a:pPr eaLnBrk="1" fontAlgn="ctr" hangingPunct="1"/>
            <a:r>
              <a:rPr lang="ru-RU" sz="2800" dirty="0" smtClean="0">
                <a:latin typeface="Arial" charset="0"/>
              </a:rPr>
              <a:t>Следит за тем, чтобы использовать информацию в процессе принятия решений</a:t>
            </a:r>
            <a:endParaRPr lang="en-US" sz="2800" dirty="0" smtClean="0"/>
          </a:p>
        </p:txBody>
      </p:sp>
      <p:sp>
        <p:nvSpPr>
          <p:cNvPr id="2" name="Slide Number Placeholder 1"/>
          <p:cNvSpPr>
            <a:spLocks noGrp="1"/>
          </p:cNvSpPr>
          <p:nvPr>
            <p:ph type="sldNum" sz="quarter" idx="10"/>
          </p:nvPr>
        </p:nvSpPr>
        <p:spPr/>
        <p:txBody>
          <a:bodyPr/>
          <a:lstStyle/>
          <a:p>
            <a:pPr>
              <a:defRPr/>
            </a:pPr>
            <a:fld id="{19911389-A625-4CFE-8ED2-335F3F63C5F7}" type="slidenum">
              <a:rPr lang="en-US"/>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a:xfrm>
            <a:off x="467544" y="-243408"/>
            <a:ext cx="8229600" cy="1143000"/>
          </a:xfrm>
        </p:spPr>
        <p:txBody>
          <a:bodyPr/>
          <a:lstStyle/>
          <a:p>
            <a:pPr algn="ctr" eaLnBrk="1" hangingPunct="1"/>
            <a:r>
              <a:rPr lang="ru-RU" dirty="0" smtClean="0">
                <a:latin typeface="Arial" charset="0"/>
              </a:rPr>
              <a:t>Основные тезисы</a:t>
            </a:r>
            <a:endParaRPr lang="en-US" dirty="0" smtClean="0">
              <a:latin typeface="Arial" charset="0"/>
            </a:endParaRPr>
          </a:p>
        </p:txBody>
      </p:sp>
      <p:sp>
        <p:nvSpPr>
          <p:cNvPr id="65538" name="Content Placeholder 2"/>
          <p:cNvSpPr>
            <a:spLocks noGrp="1"/>
          </p:cNvSpPr>
          <p:nvPr>
            <p:ph idx="1"/>
          </p:nvPr>
        </p:nvSpPr>
        <p:spPr>
          <a:xfrm>
            <a:off x="395536" y="980728"/>
            <a:ext cx="8296275" cy="4383088"/>
          </a:xfrm>
        </p:spPr>
        <p:txBody>
          <a:bodyPr/>
          <a:lstStyle/>
          <a:p>
            <a:pPr eaLnBrk="1" hangingPunct="1">
              <a:lnSpc>
                <a:spcPct val="90000"/>
              </a:lnSpc>
            </a:pPr>
            <a:r>
              <a:rPr lang="ru-RU" sz="2400" dirty="0" smtClean="0"/>
              <a:t>Добавление в вашу практику компонента использования данных требует планирования и времени</a:t>
            </a:r>
            <a:endParaRPr lang="en-US" sz="2400" dirty="0" smtClean="0"/>
          </a:p>
          <a:p>
            <a:pPr eaLnBrk="1" hangingPunct="1">
              <a:lnSpc>
                <a:spcPct val="90000"/>
              </a:lnSpc>
            </a:pPr>
            <a:r>
              <a:rPr lang="ru-RU" sz="2400" dirty="0" smtClean="0"/>
              <a:t>Данные нужно связывать с конкретными решениями, чтобы способствовать их использованию</a:t>
            </a:r>
            <a:endParaRPr lang="en-US" sz="2400" dirty="0" smtClean="0"/>
          </a:p>
          <a:p>
            <a:pPr eaLnBrk="1" hangingPunct="1">
              <a:lnSpc>
                <a:spcPct val="90000"/>
              </a:lnSpc>
            </a:pPr>
            <a:r>
              <a:rPr lang="ru-RU" sz="2400" dirty="0" smtClean="0"/>
              <a:t>На каждом этапе процесса можно привлекать соответствующие заинтересованные стороны</a:t>
            </a:r>
            <a:endParaRPr lang="en-US" sz="2400" dirty="0" smtClean="0"/>
          </a:p>
          <a:p>
            <a:pPr eaLnBrk="1" hangingPunct="1">
              <a:lnSpc>
                <a:spcPct val="90000"/>
              </a:lnSpc>
            </a:pPr>
            <a:r>
              <a:rPr lang="ru-RU" sz="2400" dirty="0" smtClean="0"/>
              <a:t>Основу для связывания данных с действиями можно использовать для создания практического плана использования данных в процессе принятия решений</a:t>
            </a:r>
            <a:endParaRPr lang="en-US" sz="2400" dirty="0" smtClean="0"/>
          </a:p>
        </p:txBody>
      </p:sp>
      <p:sp>
        <p:nvSpPr>
          <p:cNvPr id="2" name="Slide Number Placeholder 1"/>
          <p:cNvSpPr>
            <a:spLocks noGrp="1"/>
          </p:cNvSpPr>
          <p:nvPr>
            <p:ph type="sldNum" sz="quarter" idx="10"/>
          </p:nvPr>
        </p:nvSpPr>
        <p:spPr/>
        <p:txBody>
          <a:bodyPr/>
          <a:lstStyle/>
          <a:p>
            <a:pPr>
              <a:defRPr/>
            </a:pPr>
            <a:fld id="{D9500A1E-18ED-459A-AFE4-0BE21CAA0293}" type="slidenum">
              <a:rPr lang="en-US"/>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395536" y="0"/>
            <a:ext cx="8202612" cy="1143000"/>
          </a:xfrm>
        </p:spPr>
        <p:txBody>
          <a:bodyPr>
            <a:noAutofit/>
          </a:bodyPr>
          <a:lstStyle/>
          <a:p>
            <a:pPr algn="ctr" eaLnBrk="1" hangingPunct="1"/>
            <a:r>
              <a:rPr lang="ru-RU" dirty="0" smtClean="0">
                <a:latin typeface="Arial" charset="0"/>
              </a:rPr>
              <a:t>Работа в малых группах</a:t>
            </a:r>
            <a:r>
              <a:rPr lang="en-US" dirty="0" smtClean="0"/>
              <a:t> – </a:t>
            </a:r>
            <a:r>
              <a:rPr lang="ru-RU" dirty="0" smtClean="0">
                <a:latin typeface="Arial" charset="0"/>
              </a:rPr>
              <a:t>инструкции</a:t>
            </a:r>
            <a:endParaRPr lang="en-US" dirty="0" smtClean="0">
              <a:latin typeface="Arial" charset="0"/>
            </a:endParaRPr>
          </a:p>
        </p:txBody>
      </p:sp>
      <p:sp>
        <p:nvSpPr>
          <p:cNvPr id="67586" name="Content Placeholder 2"/>
          <p:cNvSpPr>
            <a:spLocks noGrp="1"/>
          </p:cNvSpPr>
          <p:nvPr>
            <p:ph idx="1"/>
          </p:nvPr>
        </p:nvSpPr>
        <p:spPr>
          <a:xfrm>
            <a:off x="251520" y="1340768"/>
            <a:ext cx="8662988" cy="4389437"/>
          </a:xfrm>
        </p:spPr>
        <p:txBody>
          <a:bodyPr/>
          <a:lstStyle/>
          <a:p>
            <a:pPr eaLnBrk="1" hangingPunct="1"/>
            <a:r>
              <a:rPr lang="ru-RU" sz="2800" dirty="0" smtClean="0"/>
              <a:t>Выберите, кто в группе будет вести записи.</a:t>
            </a:r>
            <a:endParaRPr lang="en-US" sz="2800" dirty="0" smtClean="0"/>
          </a:p>
          <a:p>
            <a:pPr eaLnBrk="1" hangingPunct="1"/>
            <a:r>
              <a:rPr lang="ru-RU" sz="2800" dirty="0" smtClean="0"/>
              <a:t>Проведите «мозговой штурм» по пяти решениям или вопросам в колонках 1 и 2</a:t>
            </a:r>
            <a:endParaRPr lang="en-US" sz="2800" dirty="0" smtClean="0"/>
          </a:p>
          <a:p>
            <a:pPr eaLnBrk="1" hangingPunct="1"/>
            <a:r>
              <a:rPr lang="ru-RU" sz="2800" dirty="0" smtClean="0"/>
              <a:t>Решения или вопросы должны быть связаны с руководителями, работающими в вашей организации, или имеющими к ней отношение</a:t>
            </a:r>
            <a:endParaRPr lang="en-US" sz="2800" dirty="0" smtClean="0"/>
          </a:p>
          <a:p>
            <a:pPr eaLnBrk="1" hangingPunct="1"/>
            <a:r>
              <a:rPr lang="ru-RU" sz="2800" dirty="0" smtClean="0"/>
              <a:t>Заполните остальные колонки для формирования окончательного плана</a:t>
            </a:r>
            <a:endParaRPr lang="en-US" sz="2800" dirty="0" smtClean="0"/>
          </a:p>
        </p:txBody>
      </p:sp>
      <p:sp>
        <p:nvSpPr>
          <p:cNvPr id="2" name="Slide Number Placeholder 1"/>
          <p:cNvSpPr>
            <a:spLocks noGrp="1"/>
          </p:cNvSpPr>
          <p:nvPr>
            <p:ph type="sldNum" sz="quarter" idx="10"/>
          </p:nvPr>
        </p:nvSpPr>
        <p:spPr/>
        <p:txBody>
          <a:bodyPr/>
          <a:lstStyle/>
          <a:p>
            <a:pPr>
              <a:defRPr/>
            </a:pPr>
            <a:fld id="{1C603966-06DF-4FC3-9A2B-F5607CB344B9}" type="slidenum">
              <a:rPr lang="en-US"/>
              <a:pPr>
                <a:defRPr/>
              </a:pPr>
              <a:t>26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2537</TotalTime>
  <Words>4198</Words>
  <Application>Microsoft Office PowerPoint</Application>
  <PresentationFormat>On-screen Show (4:3)</PresentationFormat>
  <Paragraphs>435</Paragraphs>
  <Slides>26</Slides>
  <Notes>26</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MEASURE</vt:lpstr>
      <vt:lpstr>Custom Design</vt:lpstr>
      <vt:lpstr>Основа для связывания данных с действиями </vt:lpstr>
      <vt:lpstr>Цели занятия</vt:lpstr>
      <vt:lpstr>Обзор занятия</vt:lpstr>
      <vt:lpstr>Интегрирование компонента использования данных в вашу работу</vt:lpstr>
      <vt:lpstr>Интегрирование компонента использования данных в вашу работу</vt:lpstr>
      <vt:lpstr>Интегрирование компонента использования данных в вашу работу</vt:lpstr>
      <vt:lpstr>Элементы Основы</vt:lpstr>
      <vt:lpstr>Элементы Основы (продолж.)</vt:lpstr>
      <vt:lpstr>Основа для связывания данных с действиями</vt:lpstr>
      <vt:lpstr>Основа для связывания данных с действиями</vt:lpstr>
      <vt:lpstr>Что такое решения?</vt:lpstr>
      <vt:lpstr>Решения</vt:lpstr>
      <vt:lpstr>Решение или вопрос</vt:lpstr>
      <vt:lpstr>Программные вопросы</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Основа для связывания данных с действиями</vt:lpstr>
      <vt:lpstr>Основные тезисы</vt:lpstr>
      <vt:lpstr>Работа в малых группах – инструкции</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88</cp:revision>
  <cp:lastPrinted>2011-10-25T15:00:13Z</cp:lastPrinted>
  <dcterms:created xsi:type="dcterms:W3CDTF">2011-10-14T16:30:21Z</dcterms:created>
  <dcterms:modified xsi:type="dcterms:W3CDTF">2013-06-21T15:59:23Z</dcterms:modified>
</cp:coreProperties>
</file>