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51" r:id="rId2"/>
  </p:sldMasterIdLst>
  <p:notesMasterIdLst>
    <p:notesMasterId r:id="rId30"/>
  </p:notesMasterIdLst>
  <p:sldIdLst>
    <p:sldId id="367" r:id="rId3"/>
    <p:sldId id="371" r:id="rId4"/>
    <p:sldId id="368" r:id="rId5"/>
    <p:sldId id="369" r:id="rId6"/>
    <p:sldId id="353" r:id="rId7"/>
    <p:sldId id="363" r:id="rId8"/>
    <p:sldId id="351" r:id="rId9"/>
    <p:sldId id="352" r:id="rId10"/>
    <p:sldId id="366" r:id="rId11"/>
    <p:sldId id="356" r:id="rId12"/>
    <p:sldId id="357" r:id="rId13"/>
    <p:sldId id="358" r:id="rId14"/>
    <p:sldId id="359" r:id="rId15"/>
    <p:sldId id="361" r:id="rId16"/>
    <p:sldId id="370" r:id="rId17"/>
    <p:sldId id="362" r:id="rId18"/>
    <p:sldId id="372" r:id="rId19"/>
    <p:sldId id="334" r:id="rId20"/>
    <p:sldId id="335" r:id="rId21"/>
    <p:sldId id="373" r:id="rId22"/>
    <p:sldId id="338" r:id="rId23"/>
    <p:sldId id="339" r:id="rId24"/>
    <p:sldId id="340" r:id="rId25"/>
    <p:sldId id="341" r:id="rId26"/>
    <p:sldId id="343" r:id="rId27"/>
    <p:sldId id="374" r:id="rId28"/>
    <p:sldId id="258" r:id="rId29"/>
  </p:sldIdLst>
  <p:sldSz cx="9144000" cy="6858000" type="screen4x3"/>
  <p:notesSz cx="6881813"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80"/>
    <a:srgbClr val="800080"/>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560" autoAdjust="0"/>
    <p:restoredTop sz="51421" autoAdjust="0"/>
  </p:normalViewPr>
  <p:slideViewPr>
    <p:cSldViewPr snapToGrid="0">
      <p:cViewPr>
        <p:scale>
          <a:sx n="80" d="100"/>
          <a:sy n="80" d="100"/>
        </p:scale>
        <p:origin x="-1824" y="79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355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wmf"/><Relationship Id="rId1" Type="http://schemas.openxmlformats.org/officeDocument/2006/relationships/image" Target="../media/image6.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wmf"/><Relationship Id="rId1" Type="http://schemas.openxmlformats.org/officeDocument/2006/relationships/image" Target="../media/image6.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11EF1AE-C6E8-48E8-B91B-59F019F67EA5}" type="doc">
      <dgm:prSet loTypeId="urn:microsoft.com/office/officeart/2005/8/layout/hList7#1" loCatId="list" qsTypeId="urn:microsoft.com/office/officeart/2005/8/quickstyle/simple1" qsCatId="simple" csTypeId="urn:microsoft.com/office/officeart/2005/8/colors/accent1_2" csCatId="accent1" phldr="1"/>
      <dgm:spPr/>
    </dgm:pt>
    <dgm:pt modelId="{A47D55B6-80F3-41F5-8B4F-9B15E0D47E30}">
      <dgm:prSet phldrT="[Text]" custT="1"/>
      <dgm:spPr/>
      <dgm:t>
        <a:bodyPr/>
        <a:lstStyle/>
        <a:p>
          <a:pPr algn="ctr"/>
          <a:r>
            <a:rPr lang="en-US" sz="1800" u="sng" dirty="0" smtClean="0"/>
            <a:t>Qualitative: </a:t>
          </a:r>
        </a:p>
        <a:p>
          <a:pPr algn="ctr"/>
          <a:r>
            <a:rPr lang="en-US" sz="1800" i="1" dirty="0" smtClean="0"/>
            <a:t>Inductive               </a:t>
          </a:r>
        </a:p>
        <a:p>
          <a:pPr algn="ctr"/>
          <a:r>
            <a:rPr lang="en-US" sz="1800" i="1" dirty="0" smtClean="0"/>
            <a:t>Primary data </a:t>
          </a:r>
        </a:p>
        <a:p>
          <a:pPr algn="ctr"/>
          <a:r>
            <a:rPr lang="en-US" sz="1800" i="1" dirty="0" smtClean="0"/>
            <a:t>Exploratory </a:t>
          </a:r>
        </a:p>
        <a:p>
          <a:pPr algn="ctr"/>
          <a:r>
            <a:rPr lang="en-US" sz="1800" i="1" dirty="0" smtClean="0"/>
            <a:t>Interview/ Observation </a:t>
          </a:r>
        </a:p>
        <a:p>
          <a:pPr algn="ctr"/>
          <a:r>
            <a:rPr lang="en-US" sz="1800" i="1" dirty="0" smtClean="0"/>
            <a:t>Small sample </a:t>
          </a:r>
        </a:p>
        <a:p>
          <a:pPr algn="ctr"/>
          <a:r>
            <a:rPr lang="en-US" sz="1800" i="1" dirty="0" smtClean="0"/>
            <a:t>No Systematic Sample </a:t>
          </a:r>
        </a:p>
        <a:p>
          <a:pPr algn="ctr"/>
          <a:r>
            <a:rPr lang="en-US" sz="1800" i="1" dirty="0" smtClean="0"/>
            <a:t>Words</a:t>
          </a:r>
          <a:endParaRPr lang="en-US" sz="1800" dirty="0"/>
        </a:p>
      </dgm:t>
    </dgm:pt>
    <dgm:pt modelId="{89746F52-95DB-4550-BC01-AD6AA62CE70F}" type="parTrans" cxnId="{729D5C23-E671-495C-9922-B34DCB319D72}">
      <dgm:prSet/>
      <dgm:spPr/>
      <dgm:t>
        <a:bodyPr/>
        <a:lstStyle/>
        <a:p>
          <a:pPr algn="ctr"/>
          <a:endParaRPr lang="en-US"/>
        </a:p>
      </dgm:t>
    </dgm:pt>
    <dgm:pt modelId="{3189D7BC-90E6-416A-87D7-653949F5C40D}" type="sibTrans" cxnId="{729D5C23-E671-495C-9922-B34DCB319D72}">
      <dgm:prSet/>
      <dgm:spPr/>
      <dgm:t>
        <a:bodyPr/>
        <a:lstStyle/>
        <a:p>
          <a:pPr algn="ctr"/>
          <a:endParaRPr lang="en-US"/>
        </a:p>
      </dgm:t>
    </dgm:pt>
    <dgm:pt modelId="{7722EBF4-8755-4F12-A47B-808674DF8134}">
      <dgm:prSet phldrT="[Text]" custT="1"/>
      <dgm:spPr/>
      <dgm:t>
        <a:bodyPr/>
        <a:lstStyle/>
        <a:p>
          <a:pPr algn="ctr"/>
          <a:endParaRPr lang="en-US" sz="1800" i="1" u="sng" dirty="0" smtClean="0"/>
        </a:p>
        <a:p>
          <a:pPr algn="ctr"/>
          <a:r>
            <a:rPr lang="en-US" sz="1800" i="1" u="sng" dirty="0" smtClean="0"/>
            <a:t>Quantitative: </a:t>
          </a:r>
        </a:p>
        <a:p>
          <a:pPr algn="ctr"/>
          <a:r>
            <a:rPr lang="en-US" sz="1800" i="1" dirty="0" smtClean="0"/>
            <a:t>Deductive</a:t>
          </a:r>
        </a:p>
        <a:p>
          <a:pPr algn="ctr"/>
          <a:r>
            <a:rPr lang="en-US" sz="1800" i="1" dirty="0" smtClean="0"/>
            <a:t>Secondary data </a:t>
          </a:r>
        </a:p>
        <a:p>
          <a:pPr algn="ctr"/>
          <a:r>
            <a:rPr lang="en-US" sz="1800" i="1" dirty="0" smtClean="0"/>
            <a:t>Confirmatory</a:t>
          </a:r>
        </a:p>
        <a:p>
          <a:pPr algn="ctr"/>
          <a:r>
            <a:rPr lang="en-US" sz="1800" i="1" dirty="0" smtClean="0"/>
            <a:t>Survey </a:t>
          </a:r>
        </a:p>
        <a:p>
          <a:pPr algn="ctr"/>
          <a:r>
            <a:rPr lang="en-US" sz="1800" i="1" dirty="0" smtClean="0"/>
            <a:t>Large Sample</a:t>
          </a:r>
        </a:p>
        <a:p>
          <a:pPr algn="ctr"/>
          <a:r>
            <a:rPr lang="en-US" sz="1800" i="1" dirty="0" smtClean="0"/>
            <a:t>Systematic/Random</a:t>
          </a:r>
        </a:p>
        <a:p>
          <a:pPr algn="ctr"/>
          <a:r>
            <a:rPr lang="en-US" sz="1800" i="1" dirty="0" smtClean="0"/>
            <a:t>Numbers</a:t>
          </a:r>
        </a:p>
        <a:p>
          <a:pPr algn="ctr"/>
          <a:endParaRPr lang="en-US" sz="1600" dirty="0"/>
        </a:p>
      </dgm:t>
    </dgm:pt>
    <dgm:pt modelId="{B08699F8-EE5E-40D5-A501-449330C2AFA3}" type="sibTrans" cxnId="{CFD93DD1-8B81-488F-80CE-61E511F02972}">
      <dgm:prSet/>
      <dgm:spPr/>
      <dgm:t>
        <a:bodyPr/>
        <a:lstStyle/>
        <a:p>
          <a:pPr algn="ctr"/>
          <a:endParaRPr lang="en-US"/>
        </a:p>
      </dgm:t>
    </dgm:pt>
    <dgm:pt modelId="{2F780AAC-B199-4A65-B13C-6A8AAF7E96A3}" type="parTrans" cxnId="{CFD93DD1-8B81-488F-80CE-61E511F02972}">
      <dgm:prSet/>
      <dgm:spPr/>
      <dgm:t>
        <a:bodyPr/>
        <a:lstStyle/>
        <a:p>
          <a:pPr algn="ctr"/>
          <a:endParaRPr lang="en-US"/>
        </a:p>
      </dgm:t>
    </dgm:pt>
    <dgm:pt modelId="{A2AE877F-1D36-4B46-A009-02B6C37F96FD}">
      <dgm:prSet phldrT="[Text]"/>
      <dgm:spPr/>
      <dgm:t>
        <a:bodyPr/>
        <a:lstStyle/>
        <a:p>
          <a:pPr algn="ctr"/>
          <a:r>
            <a:rPr lang="en-US" dirty="0" smtClean="0"/>
            <a:t>  </a:t>
          </a:r>
          <a:endParaRPr lang="en-US" dirty="0"/>
        </a:p>
      </dgm:t>
    </dgm:pt>
    <dgm:pt modelId="{F4DA7538-C351-4DCE-AC37-4932E846225E}" type="sibTrans" cxnId="{3C8ED8E9-658E-4D29-AA8A-E2AD8FDD237B}">
      <dgm:prSet/>
      <dgm:spPr/>
      <dgm:t>
        <a:bodyPr/>
        <a:lstStyle/>
        <a:p>
          <a:pPr algn="ctr"/>
          <a:endParaRPr lang="en-US"/>
        </a:p>
      </dgm:t>
    </dgm:pt>
    <dgm:pt modelId="{73FEF757-F21F-4B8B-9DF6-1F49EF3CC0F3}" type="parTrans" cxnId="{3C8ED8E9-658E-4D29-AA8A-E2AD8FDD237B}">
      <dgm:prSet/>
      <dgm:spPr/>
      <dgm:t>
        <a:bodyPr/>
        <a:lstStyle/>
        <a:p>
          <a:pPr algn="ctr"/>
          <a:endParaRPr lang="en-US"/>
        </a:p>
      </dgm:t>
    </dgm:pt>
    <dgm:pt modelId="{D9AFCB08-5A8A-44E0-8297-E4AD4DFA5357}" type="pres">
      <dgm:prSet presAssocID="{711EF1AE-C6E8-48E8-B91B-59F019F67EA5}" presName="Name0" presStyleCnt="0">
        <dgm:presLayoutVars>
          <dgm:dir/>
          <dgm:resizeHandles val="exact"/>
        </dgm:presLayoutVars>
      </dgm:prSet>
      <dgm:spPr/>
    </dgm:pt>
    <dgm:pt modelId="{D3954155-4996-44BA-A4A0-9D84E9DD737E}" type="pres">
      <dgm:prSet presAssocID="{711EF1AE-C6E8-48E8-B91B-59F019F67EA5}" presName="fgShape" presStyleLbl="fgShp" presStyleIdx="0" presStyleCnt="1" custScaleX="13587" custScaleY="75000" custLinFactNeighborX="-1359" custLinFactNeighborY="4167"/>
      <dgm:spPr/>
    </dgm:pt>
    <dgm:pt modelId="{E78FE89C-FDCB-4B81-8738-1979D7FED4C1}" type="pres">
      <dgm:prSet presAssocID="{711EF1AE-C6E8-48E8-B91B-59F019F67EA5}" presName="linComp" presStyleCnt="0"/>
      <dgm:spPr/>
    </dgm:pt>
    <dgm:pt modelId="{A2CC0F3C-62A6-4287-848B-A826339435B7}" type="pres">
      <dgm:prSet presAssocID="{A47D55B6-80F3-41F5-8B4F-9B15E0D47E30}" presName="compNode" presStyleCnt="0"/>
      <dgm:spPr/>
    </dgm:pt>
    <dgm:pt modelId="{FB415931-2C91-485D-983E-580B2D9100B3}" type="pres">
      <dgm:prSet presAssocID="{A47D55B6-80F3-41F5-8B4F-9B15E0D47E30}" presName="bkgdShape" presStyleLbl="node1" presStyleIdx="0" presStyleCnt="3" custScaleX="151308" custLinFactNeighborX="-64" custLinFactNeighborY="-2500"/>
      <dgm:spPr/>
      <dgm:t>
        <a:bodyPr/>
        <a:lstStyle/>
        <a:p>
          <a:endParaRPr lang="en-US"/>
        </a:p>
      </dgm:t>
    </dgm:pt>
    <dgm:pt modelId="{6907A388-E094-4CFD-A613-BE893432F64F}" type="pres">
      <dgm:prSet presAssocID="{A47D55B6-80F3-41F5-8B4F-9B15E0D47E30}" presName="nodeTx" presStyleLbl="node1" presStyleIdx="0" presStyleCnt="3">
        <dgm:presLayoutVars>
          <dgm:bulletEnabled val="1"/>
        </dgm:presLayoutVars>
      </dgm:prSet>
      <dgm:spPr/>
      <dgm:t>
        <a:bodyPr/>
        <a:lstStyle/>
        <a:p>
          <a:endParaRPr lang="en-US"/>
        </a:p>
      </dgm:t>
    </dgm:pt>
    <dgm:pt modelId="{E7641674-3FF1-4691-A785-1924D7E7E2DA}" type="pres">
      <dgm:prSet presAssocID="{A47D55B6-80F3-41F5-8B4F-9B15E0D47E30}" presName="invisiNode" presStyleLbl="node1" presStyleIdx="0" presStyleCnt="3"/>
      <dgm:spPr/>
    </dgm:pt>
    <dgm:pt modelId="{9EF0487B-E854-40EA-A520-569B160DFE5F}" type="pres">
      <dgm:prSet presAssocID="{A47D55B6-80F3-41F5-8B4F-9B15E0D47E30}" presName="imagNode" presStyleLbl="fgImgPlace1" presStyleIdx="0" presStyleCnt="3" custScaleX="66933" custScaleY="62463" custLinFactNeighborX="5232" custLinFactNeighborY="-31156"/>
      <dgm:spPr>
        <a:blipFill rotWithShape="0">
          <a:blip xmlns:r="http://schemas.openxmlformats.org/officeDocument/2006/relationships" r:embed="rId1"/>
          <a:stretch>
            <a:fillRect/>
          </a:stretch>
        </a:blipFill>
      </dgm:spPr>
    </dgm:pt>
    <dgm:pt modelId="{6F811986-0999-4E5F-B473-9B8995F6429B}" type="pres">
      <dgm:prSet presAssocID="{3189D7BC-90E6-416A-87D7-653949F5C40D}" presName="sibTrans" presStyleLbl="sibTrans2D1" presStyleIdx="0" presStyleCnt="0"/>
      <dgm:spPr/>
      <dgm:t>
        <a:bodyPr/>
        <a:lstStyle/>
        <a:p>
          <a:endParaRPr lang="en-US"/>
        </a:p>
      </dgm:t>
    </dgm:pt>
    <dgm:pt modelId="{5C59A0C1-C9CD-4ED1-AC0E-801FC02B2240}" type="pres">
      <dgm:prSet presAssocID="{A2AE877F-1D36-4B46-A009-02B6C37F96FD}" presName="compNode" presStyleCnt="0"/>
      <dgm:spPr/>
    </dgm:pt>
    <dgm:pt modelId="{D43BB5EA-53EE-4759-BE9A-9B43A2AAE0C9}" type="pres">
      <dgm:prSet presAssocID="{A2AE877F-1D36-4B46-A009-02B6C37F96FD}" presName="bkgdShape" presStyleLbl="node1" presStyleIdx="1" presStyleCnt="3" custLinFactNeighborX="254" custLinFactNeighborY="-625"/>
      <dgm:spPr/>
      <dgm:t>
        <a:bodyPr/>
        <a:lstStyle/>
        <a:p>
          <a:endParaRPr lang="en-US"/>
        </a:p>
      </dgm:t>
    </dgm:pt>
    <dgm:pt modelId="{A1AE84F2-7745-4A30-95CA-A3C40780C96C}" type="pres">
      <dgm:prSet presAssocID="{A2AE877F-1D36-4B46-A009-02B6C37F96FD}" presName="nodeTx" presStyleLbl="node1" presStyleIdx="1" presStyleCnt="3">
        <dgm:presLayoutVars>
          <dgm:bulletEnabled val="1"/>
        </dgm:presLayoutVars>
      </dgm:prSet>
      <dgm:spPr/>
      <dgm:t>
        <a:bodyPr/>
        <a:lstStyle/>
        <a:p>
          <a:endParaRPr lang="en-US"/>
        </a:p>
      </dgm:t>
    </dgm:pt>
    <dgm:pt modelId="{F91B993C-4ECA-4915-BB29-0E50938299A0}" type="pres">
      <dgm:prSet presAssocID="{A2AE877F-1D36-4B46-A009-02B6C37F96FD}" presName="invisiNode" presStyleLbl="node1" presStyleIdx="1" presStyleCnt="3"/>
      <dgm:spPr/>
    </dgm:pt>
    <dgm:pt modelId="{159ED8D0-6B8E-4AB1-8865-9B7A68864B59}" type="pres">
      <dgm:prSet presAssocID="{A2AE877F-1D36-4B46-A009-02B6C37F96FD}" presName="imagNode" presStyleLbl="fgImgPlace1" presStyleIdx="1" presStyleCnt="3"/>
      <dgm:spPr>
        <a:blipFill rotWithShape="0">
          <a:blip xmlns:r="http://schemas.openxmlformats.org/officeDocument/2006/relationships" r:embed="rId2"/>
          <a:stretch>
            <a:fillRect/>
          </a:stretch>
        </a:blipFill>
      </dgm:spPr>
    </dgm:pt>
    <dgm:pt modelId="{957BE467-4249-4DF9-824A-EDDE4F29CEAF}" type="pres">
      <dgm:prSet presAssocID="{F4DA7538-C351-4DCE-AC37-4932E846225E}" presName="sibTrans" presStyleLbl="sibTrans2D1" presStyleIdx="0" presStyleCnt="0"/>
      <dgm:spPr/>
      <dgm:t>
        <a:bodyPr/>
        <a:lstStyle/>
        <a:p>
          <a:endParaRPr lang="en-US"/>
        </a:p>
      </dgm:t>
    </dgm:pt>
    <dgm:pt modelId="{8EA827BB-4B32-42BC-AE2C-BA4DFF061F06}" type="pres">
      <dgm:prSet presAssocID="{7722EBF4-8755-4F12-A47B-808674DF8134}" presName="compNode" presStyleCnt="0"/>
      <dgm:spPr/>
    </dgm:pt>
    <dgm:pt modelId="{23D9A113-5103-4D77-8C91-9FC5A219DF00}" type="pres">
      <dgm:prSet presAssocID="{7722EBF4-8755-4F12-A47B-808674DF8134}" presName="bkgdShape" presStyleLbl="node1" presStyleIdx="2" presStyleCnt="3" custScaleX="167970" custLinFactNeighborX="3182" custLinFactNeighborY="3125"/>
      <dgm:spPr/>
      <dgm:t>
        <a:bodyPr/>
        <a:lstStyle/>
        <a:p>
          <a:endParaRPr lang="en-US"/>
        </a:p>
      </dgm:t>
    </dgm:pt>
    <dgm:pt modelId="{662895E0-266A-4DDC-9DD5-FED1DE225946}" type="pres">
      <dgm:prSet presAssocID="{7722EBF4-8755-4F12-A47B-808674DF8134}" presName="nodeTx" presStyleLbl="node1" presStyleIdx="2" presStyleCnt="3">
        <dgm:presLayoutVars>
          <dgm:bulletEnabled val="1"/>
        </dgm:presLayoutVars>
      </dgm:prSet>
      <dgm:spPr/>
      <dgm:t>
        <a:bodyPr/>
        <a:lstStyle/>
        <a:p>
          <a:endParaRPr lang="en-US"/>
        </a:p>
      </dgm:t>
    </dgm:pt>
    <dgm:pt modelId="{81277F41-9EE2-4F2B-A4F3-9A6363DBD861}" type="pres">
      <dgm:prSet presAssocID="{7722EBF4-8755-4F12-A47B-808674DF8134}" presName="invisiNode" presStyleLbl="node1" presStyleIdx="2" presStyleCnt="3"/>
      <dgm:spPr/>
    </dgm:pt>
    <dgm:pt modelId="{E7B5B1A8-672F-43EC-BC80-DC0E183CCC01}" type="pres">
      <dgm:prSet presAssocID="{7722EBF4-8755-4F12-A47B-808674DF8134}" presName="imagNode" presStyleLbl="fgImgPlace1" presStyleIdx="2" presStyleCnt="3" custScaleX="70113" custScaleY="60962" custLinFactNeighborX="18" custLinFactNeighborY="-31906"/>
      <dgm:spPr>
        <a:blipFill rotWithShape="0">
          <a:blip xmlns:r="http://schemas.openxmlformats.org/officeDocument/2006/relationships" r:embed="rId3"/>
          <a:stretch>
            <a:fillRect/>
          </a:stretch>
        </a:blipFill>
      </dgm:spPr>
    </dgm:pt>
  </dgm:ptLst>
  <dgm:cxnLst>
    <dgm:cxn modelId="{CFD93DD1-8B81-488F-80CE-61E511F02972}" srcId="{711EF1AE-C6E8-48E8-B91B-59F019F67EA5}" destId="{7722EBF4-8755-4F12-A47B-808674DF8134}" srcOrd="2" destOrd="0" parTransId="{2F780AAC-B199-4A65-B13C-6A8AAF7E96A3}" sibTransId="{B08699F8-EE5E-40D5-A501-449330C2AFA3}"/>
    <dgm:cxn modelId="{7EB98075-8085-43CB-837E-B4A98A3796CC}" type="presOf" srcId="{A2AE877F-1D36-4B46-A009-02B6C37F96FD}" destId="{A1AE84F2-7745-4A30-95CA-A3C40780C96C}" srcOrd="1" destOrd="0" presId="urn:microsoft.com/office/officeart/2005/8/layout/hList7#1"/>
    <dgm:cxn modelId="{84EAA07C-9518-4C37-83E0-C81AB0B7BE5E}" type="presOf" srcId="{711EF1AE-C6E8-48E8-B91B-59F019F67EA5}" destId="{D9AFCB08-5A8A-44E0-8297-E4AD4DFA5357}" srcOrd="0" destOrd="0" presId="urn:microsoft.com/office/officeart/2005/8/layout/hList7#1"/>
    <dgm:cxn modelId="{8FA485AA-B122-4373-A59C-B6A7B7FCA1AC}" type="presOf" srcId="{A47D55B6-80F3-41F5-8B4F-9B15E0D47E30}" destId="{6907A388-E094-4CFD-A613-BE893432F64F}" srcOrd="1" destOrd="0" presId="urn:microsoft.com/office/officeart/2005/8/layout/hList7#1"/>
    <dgm:cxn modelId="{3C8ED8E9-658E-4D29-AA8A-E2AD8FDD237B}" srcId="{711EF1AE-C6E8-48E8-B91B-59F019F67EA5}" destId="{A2AE877F-1D36-4B46-A009-02B6C37F96FD}" srcOrd="1" destOrd="0" parTransId="{73FEF757-F21F-4B8B-9DF6-1F49EF3CC0F3}" sibTransId="{F4DA7538-C351-4DCE-AC37-4932E846225E}"/>
    <dgm:cxn modelId="{6D3561AF-6833-4043-BEF2-3110E96AAB41}" type="presOf" srcId="{7722EBF4-8755-4F12-A47B-808674DF8134}" destId="{23D9A113-5103-4D77-8C91-9FC5A219DF00}" srcOrd="0" destOrd="0" presId="urn:microsoft.com/office/officeart/2005/8/layout/hList7#1"/>
    <dgm:cxn modelId="{758128F1-14A7-4ABF-93E3-2DF2D25D32F8}" type="presOf" srcId="{F4DA7538-C351-4DCE-AC37-4932E846225E}" destId="{957BE467-4249-4DF9-824A-EDDE4F29CEAF}" srcOrd="0" destOrd="0" presId="urn:microsoft.com/office/officeart/2005/8/layout/hList7#1"/>
    <dgm:cxn modelId="{DA6435AF-2682-4498-99AE-2C09FE61C578}" type="presOf" srcId="{3189D7BC-90E6-416A-87D7-653949F5C40D}" destId="{6F811986-0999-4E5F-B473-9B8995F6429B}" srcOrd="0" destOrd="0" presId="urn:microsoft.com/office/officeart/2005/8/layout/hList7#1"/>
    <dgm:cxn modelId="{9E097D7F-8318-4982-87F8-BD42C4375AA4}" type="presOf" srcId="{A47D55B6-80F3-41F5-8B4F-9B15E0D47E30}" destId="{FB415931-2C91-485D-983E-580B2D9100B3}" srcOrd="0" destOrd="0" presId="urn:microsoft.com/office/officeart/2005/8/layout/hList7#1"/>
    <dgm:cxn modelId="{435D72EE-CE3B-486B-A19E-66A2937FC76B}" type="presOf" srcId="{A2AE877F-1D36-4B46-A009-02B6C37F96FD}" destId="{D43BB5EA-53EE-4759-BE9A-9B43A2AAE0C9}" srcOrd="0" destOrd="0" presId="urn:microsoft.com/office/officeart/2005/8/layout/hList7#1"/>
    <dgm:cxn modelId="{6DDE9C7B-D7DA-40D9-ABFF-1C6F587D8395}" type="presOf" srcId="{7722EBF4-8755-4F12-A47B-808674DF8134}" destId="{662895E0-266A-4DDC-9DD5-FED1DE225946}" srcOrd="1" destOrd="0" presId="urn:microsoft.com/office/officeart/2005/8/layout/hList7#1"/>
    <dgm:cxn modelId="{729D5C23-E671-495C-9922-B34DCB319D72}" srcId="{711EF1AE-C6E8-48E8-B91B-59F019F67EA5}" destId="{A47D55B6-80F3-41F5-8B4F-9B15E0D47E30}" srcOrd="0" destOrd="0" parTransId="{89746F52-95DB-4550-BC01-AD6AA62CE70F}" sibTransId="{3189D7BC-90E6-416A-87D7-653949F5C40D}"/>
    <dgm:cxn modelId="{C76856AD-6539-4797-A4B1-019F341086CB}" type="presParOf" srcId="{D9AFCB08-5A8A-44E0-8297-E4AD4DFA5357}" destId="{D3954155-4996-44BA-A4A0-9D84E9DD737E}" srcOrd="0" destOrd="0" presId="urn:microsoft.com/office/officeart/2005/8/layout/hList7#1"/>
    <dgm:cxn modelId="{03C1C71E-F9D7-4ACC-BBF8-0D59543C2F98}" type="presParOf" srcId="{D9AFCB08-5A8A-44E0-8297-E4AD4DFA5357}" destId="{E78FE89C-FDCB-4B81-8738-1979D7FED4C1}" srcOrd="1" destOrd="0" presId="urn:microsoft.com/office/officeart/2005/8/layout/hList7#1"/>
    <dgm:cxn modelId="{D91983D1-B6AC-4647-B0D4-1D8C596B5F50}" type="presParOf" srcId="{E78FE89C-FDCB-4B81-8738-1979D7FED4C1}" destId="{A2CC0F3C-62A6-4287-848B-A826339435B7}" srcOrd="0" destOrd="0" presId="urn:microsoft.com/office/officeart/2005/8/layout/hList7#1"/>
    <dgm:cxn modelId="{D73F54AC-FB0A-46BB-9D14-277721ED8913}" type="presParOf" srcId="{A2CC0F3C-62A6-4287-848B-A826339435B7}" destId="{FB415931-2C91-485D-983E-580B2D9100B3}" srcOrd="0" destOrd="0" presId="urn:microsoft.com/office/officeart/2005/8/layout/hList7#1"/>
    <dgm:cxn modelId="{2923638F-5F55-4E48-A2C7-7D047880CA08}" type="presParOf" srcId="{A2CC0F3C-62A6-4287-848B-A826339435B7}" destId="{6907A388-E094-4CFD-A613-BE893432F64F}" srcOrd="1" destOrd="0" presId="urn:microsoft.com/office/officeart/2005/8/layout/hList7#1"/>
    <dgm:cxn modelId="{5A46FB66-284C-4132-B001-0C5B3B76560C}" type="presParOf" srcId="{A2CC0F3C-62A6-4287-848B-A826339435B7}" destId="{E7641674-3FF1-4691-A785-1924D7E7E2DA}" srcOrd="2" destOrd="0" presId="urn:microsoft.com/office/officeart/2005/8/layout/hList7#1"/>
    <dgm:cxn modelId="{182BC766-C465-4EBF-92CA-38AA3754A5AC}" type="presParOf" srcId="{A2CC0F3C-62A6-4287-848B-A826339435B7}" destId="{9EF0487B-E854-40EA-A520-569B160DFE5F}" srcOrd="3" destOrd="0" presId="urn:microsoft.com/office/officeart/2005/8/layout/hList7#1"/>
    <dgm:cxn modelId="{9CACF24A-03D2-4788-879E-06FA67740D7C}" type="presParOf" srcId="{E78FE89C-FDCB-4B81-8738-1979D7FED4C1}" destId="{6F811986-0999-4E5F-B473-9B8995F6429B}" srcOrd="1" destOrd="0" presId="urn:microsoft.com/office/officeart/2005/8/layout/hList7#1"/>
    <dgm:cxn modelId="{E414BD23-75E9-4D12-A0A4-9D7B4BA13ED3}" type="presParOf" srcId="{E78FE89C-FDCB-4B81-8738-1979D7FED4C1}" destId="{5C59A0C1-C9CD-4ED1-AC0E-801FC02B2240}" srcOrd="2" destOrd="0" presId="urn:microsoft.com/office/officeart/2005/8/layout/hList7#1"/>
    <dgm:cxn modelId="{871D0198-5355-4A6A-A6F7-D8BCB860D2A6}" type="presParOf" srcId="{5C59A0C1-C9CD-4ED1-AC0E-801FC02B2240}" destId="{D43BB5EA-53EE-4759-BE9A-9B43A2AAE0C9}" srcOrd="0" destOrd="0" presId="urn:microsoft.com/office/officeart/2005/8/layout/hList7#1"/>
    <dgm:cxn modelId="{714EBEB2-E03C-4865-872F-CF0A3AD82B57}" type="presParOf" srcId="{5C59A0C1-C9CD-4ED1-AC0E-801FC02B2240}" destId="{A1AE84F2-7745-4A30-95CA-A3C40780C96C}" srcOrd="1" destOrd="0" presId="urn:microsoft.com/office/officeart/2005/8/layout/hList7#1"/>
    <dgm:cxn modelId="{C152A05B-2A71-4091-BD89-F05DCF46AA28}" type="presParOf" srcId="{5C59A0C1-C9CD-4ED1-AC0E-801FC02B2240}" destId="{F91B993C-4ECA-4915-BB29-0E50938299A0}" srcOrd="2" destOrd="0" presId="urn:microsoft.com/office/officeart/2005/8/layout/hList7#1"/>
    <dgm:cxn modelId="{7E6D2BC8-5752-4925-A887-E65177F0D256}" type="presParOf" srcId="{5C59A0C1-C9CD-4ED1-AC0E-801FC02B2240}" destId="{159ED8D0-6B8E-4AB1-8865-9B7A68864B59}" srcOrd="3" destOrd="0" presId="urn:microsoft.com/office/officeart/2005/8/layout/hList7#1"/>
    <dgm:cxn modelId="{CBF7CE3E-032F-4910-AAD4-1BD857BCC23B}" type="presParOf" srcId="{E78FE89C-FDCB-4B81-8738-1979D7FED4C1}" destId="{957BE467-4249-4DF9-824A-EDDE4F29CEAF}" srcOrd="3" destOrd="0" presId="urn:microsoft.com/office/officeart/2005/8/layout/hList7#1"/>
    <dgm:cxn modelId="{56A562A6-A63A-45D5-8AEA-4395FD4F5371}" type="presParOf" srcId="{E78FE89C-FDCB-4B81-8738-1979D7FED4C1}" destId="{8EA827BB-4B32-42BC-AE2C-BA4DFF061F06}" srcOrd="4" destOrd="0" presId="urn:microsoft.com/office/officeart/2005/8/layout/hList7#1"/>
    <dgm:cxn modelId="{A4AE5AFB-F21D-4F87-A9C5-E4478768CBBF}" type="presParOf" srcId="{8EA827BB-4B32-42BC-AE2C-BA4DFF061F06}" destId="{23D9A113-5103-4D77-8C91-9FC5A219DF00}" srcOrd="0" destOrd="0" presId="urn:microsoft.com/office/officeart/2005/8/layout/hList7#1"/>
    <dgm:cxn modelId="{05876944-E4E6-4BCA-A4B7-B7EE52D5091F}" type="presParOf" srcId="{8EA827BB-4B32-42BC-AE2C-BA4DFF061F06}" destId="{662895E0-266A-4DDC-9DD5-FED1DE225946}" srcOrd="1" destOrd="0" presId="urn:microsoft.com/office/officeart/2005/8/layout/hList7#1"/>
    <dgm:cxn modelId="{8FB8A4DA-0407-4F57-A6CE-005A5B78137C}" type="presParOf" srcId="{8EA827BB-4B32-42BC-AE2C-BA4DFF061F06}" destId="{81277F41-9EE2-4F2B-A4F3-9A6363DBD861}" srcOrd="2" destOrd="0" presId="urn:microsoft.com/office/officeart/2005/8/layout/hList7#1"/>
    <dgm:cxn modelId="{C966D02F-7246-4F68-B0DF-7377ADFFB7A9}" type="presParOf" srcId="{8EA827BB-4B32-42BC-AE2C-BA4DFF061F06}" destId="{E7B5B1A8-672F-43EC-BC80-DC0E183CCC01}" srcOrd="3" destOrd="0" presId="urn:microsoft.com/office/officeart/2005/8/layout/hList7#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2550168-C8DD-47C8-A31F-7A9668EAD09D}" type="doc">
      <dgm:prSet loTypeId="urn:microsoft.com/office/officeart/2005/8/layout/vList2" loCatId="list" qsTypeId="urn:microsoft.com/office/officeart/2005/8/quickstyle/simple4" qsCatId="simple" csTypeId="urn:microsoft.com/office/officeart/2005/8/colors/colorful3" csCatId="colorful" phldr="1"/>
      <dgm:spPr/>
    </dgm:pt>
    <dgm:pt modelId="{C700E97E-692E-482F-A4C2-5D7D3F8E3746}">
      <dgm:prSet phldrT="[Text]" custT="1"/>
      <dgm:spPr/>
      <dgm:t>
        <a:bodyPr/>
        <a:lstStyle/>
        <a:p>
          <a:r>
            <a:rPr lang="en-US" sz="2400" b="1" dirty="0" smtClean="0">
              <a:solidFill>
                <a:srgbClr val="FFFF00"/>
              </a:solidFill>
              <a:latin typeface="Times New Roman" pitchFamily="18" charset="0"/>
              <a:cs typeface="Times New Roman" pitchFamily="18" charset="0"/>
            </a:rPr>
            <a:t>Interviews</a:t>
          </a:r>
          <a:endParaRPr lang="en-US" sz="2400" b="1" dirty="0">
            <a:solidFill>
              <a:srgbClr val="FFFF00"/>
            </a:solidFill>
          </a:endParaRPr>
        </a:p>
      </dgm:t>
    </dgm:pt>
    <dgm:pt modelId="{1878BC6B-09A1-4849-A837-573FC7D33734}" type="parTrans" cxnId="{20534CF1-8774-4C6C-823D-A7CB5B22F202}">
      <dgm:prSet/>
      <dgm:spPr/>
      <dgm:t>
        <a:bodyPr/>
        <a:lstStyle/>
        <a:p>
          <a:endParaRPr lang="en-US"/>
        </a:p>
      </dgm:t>
    </dgm:pt>
    <dgm:pt modelId="{1DE48C2F-82D3-4052-9A87-53B06FB63597}" type="sibTrans" cxnId="{20534CF1-8774-4C6C-823D-A7CB5B22F202}">
      <dgm:prSet/>
      <dgm:spPr/>
      <dgm:t>
        <a:bodyPr/>
        <a:lstStyle/>
        <a:p>
          <a:endParaRPr lang="en-US"/>
        </a:p>
      </dgm:t>
    </dgm:pt>
    <dgm:pt modelId="{4A13BDF2-A94D-4593-AFD2-CAAE111B975F}">
      <dgm:prSet custT="1"/>
      <dgm:spPr/>
      <dgm:t>
        <a:bodyPr/>
        <a:lstStyle/>
        <a:p>
          <a:r>
            <a:rPr lang="en-US" sz="2400" b="1" dirty="0" smtClean="0">
              <a:solidFill>
                <a:srgbClr val="FFFF00"/>
              </a:solidFill>
              <a:latin typeface="Times New Roman" pitchFamily="18" charset="0"/>
              <a:cs typeface="Times New Roman" pitchFamily="18" charset="0"/>
            </a:rPr>
            <a:t>Observations</a:t>
          </a:r>
        </a:p>
      </dgm:t>
    </dgm:pt>
    <dgm:pt modelId="{27699BDA-B0CB-4639-8A94-11431F74EF27}" type="parTrans" cxnId="{7AB66241-75DC-4C5C-8816-2E6A89FB9FAA}">
      <dgm:prSet/>
      <dgm:spPr/>
      <dgm:t>
        <a:bodyPr/>
        <a:lstStyle/>
        <a:p>
          <a:endParaRPr lang="en-US"/>
        </a:p>
      </dgm:t>
    </dgm:pt>
    <dgm:pt modelId="{FDEFCA08-D6B5-4404-B2A6-0991DABAB7A8}" type="sibTrans" cxnId="{7AB66241-75DC-4C5C-8816-2E6A89FB9FAA}">
      <dgm:prSet/>
      <dgm:spPr/>
      <dgm:t>
        <a:bodyPr/>
        <a:lstStyle/>
        <a:p>
          <a:endParaRPr lang="en-US"/>
        </a:p>
      </dgm:t>
    </dgm:pt>
    <dgm:pt modelId="{9DF293E6-8022-48A6-843B-B9A5DA718327}">
      <dgm:prSet custT="1"/>
      <dgm:spPr/>
      <dgm:t>
        <a:bodyPr/>
        <a:lstStyle/>
        <a:p>
          <a:r>
            <a:rPr lang="en-US" sz="2400" b="1" dirty="0" smtClean="0">
              <a:solidFill>
                <a:srgbClr val="FFFF00"/>
              </a:solidFill>
              <a:latin typeface="Times New Roman" pitchFamily="18" charset="0"/>
              <a:cs typeface="Times New Roman" pitchFamily="18" charset="0"/>
            </a:rPr>
            <a:t>Focus groups</a:t>
          </a:r>
        </a:p>
      </dgm:t>
    </dgm:pt>
    <dgm:pt modelId="{2B5123E5-0B51-4DA2-AD94-614BF3ABDC92}" type="parTrans" cxnId="{36E71E08-A05A-4357-953F-E09C228CCCC8}">
      <dgm:prSet/>
      <dgm:spPr/>
      <dgm:t>
        <a:bodyPr/>
        <a:lstStyle/>
        <a:p>
          <a:endParaRPr lang="en-US"/>
        </a:p>
      </dgm:t>
    </dgm:pt>
    <dgm:pt modelId="{1DA54102-CB9A-40D0-B87A-D09C75749CF5}" type="sibTrans" cxnId="{36E71E08-A05A-4357-953F-E09C228CCCC8}">
      <dgm:prSet/>
      <dgm:spPr/>
      <dgm:t>
        <a:bodyPr/>
        <a:lstStyle/>
        <a:p>
          <a:endParaRPr lang="en-US"/>
        </a:p>
      </dgm:t>
    </dgm:pt>
    <dgm:pt modelId="{3D69DE4F-AFA8-43E8-94B2-DA31D7815A6F}">
      <dgm:prSet custT="1"/>
      <dgm:spPr/>
      <dgm:t>
        <a:bodyPr/>
        <a:lstStyle/>
        <a:p>
          <a:r>
            <a:rPr lang="en-US" sz="2400" b="1" dirty="0" smtClean="0">
              <a:solidFill>
                <a:srgbClr val="FFFF00"/>
              </a:solidFill>
              <a:latin typeface="Times New Roman" pitchFamily="18" charset="0"/>
              <a:cs typeface="Times New Roman" pitchFamily="18" charset="0"/>
            </a:rPr>
            <a:t>Document Reviews</a:t>
          </a:r>
        </a:p>
      </dgm:t>
    </dgm:pt>
    <dgm:pt modelId="{A99F8CAB-04C9-4DE9-BEA7-A719FF876A2C}" type="parTrans" cxnId="{705FB741-7AED-4F6E-B32A-EFCFA7FB3839}">
      <dgm:prSet/>
      <dgm:spPr/>
      <dgm:t>
        <a:bodyPr/>
        <a:lstStyle/>
        <a:p>
          <a:endParaRPr lang="en-US"/>
        </a:p>
      </dgm:t>
    </dgm:pt>
    <dgm:pt modelId="{4415B700-5F7F-436B-878A-D2285F005B05}" type="sibTrans" cxnId="{705FB741-7AED-4F6E-B32A-EFCFA7FB3839}">
      <dgm:prSet/>
      <dgm:spPr/>
      <dgm:t>
        <a:bodyPr/>
        <a:lstStyle/>
        <a:p>
          <a:endParaRPr lang="en-US"/>
        </a:p>
      </dgm:t>
    </dgm:pt>
    <dgm:pt modelId="{3EFE00A9-7FE4-42D2-B058-3F7DE6921615}">
      <dgm:prSet custT="1"/>
      <dgm:spPr/>
      <dgm:t>
        <a:bodyPr/>
        <a:lstStyle/>
        <a:p>
          <a:r>
            <a:rPr lang="en-US" sz="2400" b="1" dirty="0" smtClean="0">
              <a:solidFill>
                <a:srgbClr val="FFFF00"/>
              </a:solidFill>
              <a:latin typeface="Times New Roman" pitchFamily="18" charset="0"/>
              <a:cs typeface="Times New Roman" pitchFamily="18" charset="0"/>
            </a:rPr>
            <a:t>Systematic &amp; Participatory Methods</a:t>
          </a:r>
          <a:endParaRPr lang="en-US" sz="2400" b="1" dirty="0">
            <a:solidFill>
              <a:srgbClr val="FFFF00"/>
            </a:solidFill>
            <a:latin typeface="Times New Roman" pitchFamily="18" charset="0"/>
            <a:cs typeface="Times New Roman" pitchFamily="18" charset="0"/>
          </a:endParaRPr>
        </a:p>
      </dgm:t>
    </dgm:pt>
    <dgm:pt modelId="{F7C65C54-7F94-4E97-8536-0E7455056C05}" type="parTrans" cxnId="{83D6A0A7-6A6F-4822-A85D-6592CADD6D8E}">
      <dgm:prSet/>
      <dgm:spPr/>
    </dgm:pt>
    <dgm:pt modelId="{CAC38F08-A2B4-4816-9D9A-10EF6642658D}" type="sibTrans" cxnId="{83D6A0A7-6A6F-4822-A85D-6592CADD6D8E}">
      <dgm:prSet/>
      <dgm:spPr/>
    </dgm:pt>
    <dgm:pt modelId="{01B0C1CF-2537-433C-B7DB-68E2DCD1A6A4}" type="pres">
      <dgm:prSet presAssocID="{32550168-C8DD-47C8-A31F-7A9668EAD09D}" presName="linear" presStyleCnt="0">
        <dgm:presLayoutVars>
          <dgm:animLvl val="lvl"/>
          <dgm:resizeHandles val="exact"/>
        </dgm:presLayoutVars>
      </dgm:prSet>
      <dgm:spPr/>
    </dgm:pt>
    <dgm:pt modelId="{1D107643-6585-45FF-BAAE-27BEB380A5CF}" type="pres">
      <dgm:prSet presAssocID="{C700E97E-692E-482F-A4C2-5D7D3F8E3746}" presName="parentText" presStyleLbl="node1" presStyleIdx="0" presStyleCnt="5">
        <dgm:presLayoutVars>
          <dgm:chMax val="0"/>
          <dgm:bulletEnabled val="1"/>
        </dgm:presLayoutVars>
      </dgm:prSet>
      <dgm:spPr/>
      <dgm:t>
        <a:bodyPr/>
        <a:lstStyle/>
        <a:p>
          <a:endParaRPr lang="en-US"/>
        </a:p>
      </dgm:t>
    </dgm:pt>
    <dgm:pt modelId="{DB94A174-6D17-4EFB-9779-8CB605FFC09E}" type="pres">
      <dgm:prSet presAssocID="{1DE48C2F-82D3-4052-9A87-53B06FB63597}" presName="spacer" presStyleCnt="0"/>
      <dgm:spPr/>
    </dgm:pt>
    <dgm:pt modelId="{5AE3244C-426B-4C70-B018-9BA663891C8A}" type="pres">
      <dgm:prSet presAssocID="{4A13BDF2-A94D-4593-AFD2-CAAE111B975F}" presName="parentText" presStyleLbl="node1" presStyleIdx="1" presStyleCnt="5" custLinFactNeighborX="-1131" custLinFactNeighborY="8941">
        <dgm:presLayoutVars>
          <dgm:chMax val="0"/>
          <dgm:bulletEnabled val="1"/>
        </dgm:presLayoutVars>
      </dgm:prSet>
      <dgm:spPr/>
      <dgm:t>
        <a:bodyPr/>
        <a:lstStyle/>
        <a:p>
          <a:endParaRPr lang="en-US"/>
        </a:p>
      </dgm:t>
    </dgm:pt>
    <dgm:pt modelId="{2BB6CCDC-6940-4481-BD66-C4640F1F0980}" type="pres">
      <dgm:prSet presAssocID="{FDEFCA08-D6B5-4404-B2A6-0991DABAB7A8}" presName="spacer" presStyleCnt="0"/>
      <dgm:spPr/>
    </dgm:pt>
    <dgm:pt modelId="{B7CC7BD2-6706-46A0-8ED1-0228C7C40E75}" type="pres">
      <dgm:prSet presAssocID="{9DF293E6-8022-48A6-843B-B9A5DA718327}" presName="parentText" presStyleLbl="node1" presStyleIdx="2" presStyleCnt="5">
        <dgm:presLayoutVars>
          <dgm:chMax val="0"/>
          <dgm:bulletEnabled val="1"/>
        </dgm:presLayoutVars>
      </dgm:prSet>
      <dgm:spPr/>
      <dgm:t>
        <a:bodyPr/>
        <a:lstStyle/>
        <a:p>
          <a:endParaRPr lang="en-US"/>
        </a:p>
      </dgm:t>
    </dgm:pt>
    <dgm:pt modelId="{2A0D0641-4625-442B-A885-1D89BEDB92DF}" type="pres">
      <dgm:prSet presAssocID="{1DA54102-CB9A-40D0-B87A-D09C75749CF5}" presName="spacer" presStyleCnt="0"/>
      <dgm:spPr/>
    </dgm:pt>
    <dgm:pt modelId="{B8FA12F8-AB35-492B-91AE-E9E63C28D035}" type="pres">
      <dgm:prSet presAssocID="{3D69DE4F-AFA8-43E8-94B2-DA31D7815A6F}" presName="parentText" presStyleLbl="node1" presStyleIdx="3" presStyleCnt="5">
        <dgm:presLayoutVars>
          <dgm:chMax val="0"/>
          <dgm:bulletEnabled val="1"/>
        </dgm:presLayoutVars>
      </dgm:prSet>
      <dgm:spPr/>
      <dgm:t>
        <a:bodyPr/>
        <a:lstStyle/>
        <a:p>
          <a:endParaRPr lang="en-US"/>
        </a:p>
      </dgm:t>
    </dgm:pt>
    <dgm:pt modelId="{614F9CDB-EF7B-4032-B9E0-FB25F1997785}" type="pres">
      <dgm:prSet presAssocID="{4415B700-5F7F-436B-878A-D2285F005B05}" presName="spacer" presStyleCnt="0"/>
      <dgm:spPr/>
    </dgm:pt>
    <dgm:pt modelId="{777F1FA4-0906-47AA-89C3-7AFF9ECEBB6B}" type="pres">
      <dgm:prSet presAssocID="{3EFE00A9-7FE4-42D2-B058-3F7DE6921615}" presName="parentText" presStyleLbl="node1" presStyleIdx="4" presStyleCnt="5" custLinFactNeighborY="-33848">
        <dgm:presLayoutVars>
          <dgm:chMax val="0"/>
          <dgm:bulletEnabled val="1"/>
        </dgm:presLayoutVars>
      </dgm:prSet>
      <dgm:spPr/>
      <dgm:t>
        <a:bodyPr/>
        <a:lstStyle/>
        <a:p>
          <a:endParaRPr lang="en-US"/>
        </a:p>
      </dgm:t>
    </dgm:pt>
  </dgm:ptLst>
  <dgm:cxnLst>
    <dgm:cxn modelId="{83D6A0A7-6A6F-4822-A85D-6592CADD6D8E}" srcId="{32550168-C8DD-47C8-A31F-7A9668EAD09D}" destId="{3EFE00A9-7FE4-42D2-B058-3F7DE6921615}" srcOrd="4" destOrd="0" parTransId="{F7C65C54-7F94-4E97-8536-0E7455056C05}" sibTransId="{CAC38F08-A2B4-4816-9D9A-10EF6642658D}"/>
    <dgm:cxn modelId="{79157708-4929-4615-AFA1-9B401D0B270F}" type="presOf" srcId="{9DF293E6-8022-48A6-843B-B9A5DA718327}" destId="{B7CC7BD2-6706-46A0-8ED1-0228C7C40E75}" srcOrd="0" destOrd="0" presId="urn:microsoft.com/office/officeart/2005/8/layout/vList2"/>
    <dgm:cxn modelId="{7AB66241-75DC-4C5C-8816-2E6A89FB9FAA}" srcId="{32550168-C8DD-47C8-A31F-7A9668EAD09D}" destId="{4A13BDF2-A94D-4593-AFD2-CAAE111B975F}" srcOrd="1" destOrd="0" parTransId="{27699BDA-B0CB-4639-8A94-11431F74EF27}" sibTransId="{FDEFCA08-D6B5-4404-B2A6-0991DABAB7A8}"/>
    <dgm:cxn modelId="{36E71E08-A05A-4357-953F-E09C228CCCC8}" srcId="{32550168-C8DD-47C8-A31F-7A9668EAD09D}" destId="{9DF293E6-8022-48A6-843B-B9A5DA718327}" srcOrd="2" destOrd="0" parTransId="{2B5123E5-0B51-4DA2-AD94-614BF3ABDC92}" sibTransId="{1DA54102-CB9A-40D0-B87A-D09C75749CF5}"/>
    <dgm:cxn modelId="{D819FC0C-7788-4F1D-B30A-E36F43F31F73}" type="presOf" srcId="{4A13BDF2-A94D-4593-AFD2-CAAE111B975F}" destId="{5AE3244C-426B-4C70-B018-9BA663891C8A}" srcOrd="0" destOrd="0" presId="urn:microsoft.com/office/officeart/2005/8/layout/vList2"/>
    <dgm:cxn modelId="{A10B082D-9478-4BF5-8182-09C7DF614E08}" type="presOf" srcId="{3D69DE4F-AFA8-43E8-94B2-DA31D7815A6F}" destId="{B8FA12F8-AB35-492B-91AE-E9E63C28D035}" srcOrd="0" destOrd="0" presId="urn:microsoft.com/office/officeart/2005/8/layout/vList2"/>
    <dgm:cxn modelId="{B3E12D01-083E-4605-A32C-2C619E20E4B0}" type="presOf" srcId="{32550168-C8DD-47C8-A31F-7A9668EAD09D}" destId="{01B0C1CF-2537-433C-B7DB-68E2DCD1A6A4}" srcOrd="0" destOrd="0" presId="urn:microsoft.com/office/officeart/2005/8/layout/vList2"/>
    <dgm:cxn modelId="{4FA5AE57-D64F-42EF-B5E9-EDAE49ECE910}" type="presOf" srcId="{C700E97E-692E-482F-A4C2-5D7D3F8E3746}" destId="{1D107643-6585-45FF-BAAE-27BEB380A5CF}" srcOrd="0" destOrd="0" presId="urn:microsoft.com/office/officeart/2005/8/layout/vList2"/>
    <dgm:cxn modelId="{705FB741-7AED-4F6E-B32A-EFCFA7FB3839}" srcId="{32550168-C8DD-47C8-A31F-7A9668EAD09D}" destId="{3D69DE4F-AFA8-43E8-94B2-DA31D7815A6F}" srcOrd="3" destOrd="0" parTransId="{A99F8CAB-04C9-4DE9-BEA7-A719FF876A2C}" sibTransId="{4415B700-5F7F-436B-878A-D2285F005B05}"/>
    <dgm:cxn modelId="{20534CF1-8774-4C6C-823D-A7CB5B22F202}" srcId="{32550168-C8DD-47C8-A31F-7A9668EAD09D}" destId="{C700E97E-692E-482F-A4C2-5D7D3F8E3746}" srcOrd="0" destOrd="0" parTransId="{1878BC6B-09A1-4849-A837-573FC7D33734}" sibTransId="{1DE48C2F-82D3-4052-9A87-53B06FB63597}"/>
    <dgm:cxn modelId="{565455AA-0904-4D64-B831-4B46A0877DAA}" type="presOf" srcId="{3EFE00A9-7FE4-42D2-B058-3F7DE6921615}" destId="{777F1FA4-0906-47AA-89C3-7AFF9ECEBB6B}" srcOrd="0" destOrd="0" presId="urn:microsoft.com/office/officeart/2005/8/layout/vList2"/>
    <dgm:cxn modelId="{944C0397-7A4B-48CA-94AD-6190265F8445}" type="presParOf" srcId="{01B0C1CF-2537-433C-B7DB-68E2DCD1A6A4}" destId="{1D107643-6585-45FF-BAAE-27BEB380A5CF}" srcOrd="0" destOrd="0" presId="urn:microsoft.com/office/officeart/2005/8/layout/vList2"/>
    <dgm:cxn modelId="{03D641B5-D223-4F91-8758-15728FE8912A}" type="presParOf" srcId="{01B0C1CF-2537-433C-B7DB-68E2DCD1A6A4}" destId="{DB94A174-6D17-4EFB-9779-8CB605FFC09E}" srcOrd="1" destOrd="0" presId="urn:microsoft.com/office/officeart/2005/8/layout/vList2"/>
    <dgm:cxn modelId="{574DC765-ECDF-4D1B-B7DD-2CFAFFA43344}" type="presParOf" srcId="{01B0C1CF-2537-433C-B7DB-68E2DCD1A6A4}" destId="{5AE3244C-426B-4C70-B018-9BA663891C8A}" srcOrd="2" destOrd="0" presId="urn:microsoft.com/office/officeart/2005/8/layout/vList2"/>
    <dgm:cxn modelId="{059C0A27-5762-48B1-BA1D-9DE1BBF985A7}" type="presParOf" srcId="{01B0C1CF-2537-433C-B7DB-68E2DCD1A6A4}" destId="{2BB6CCDC-6940-4481-BD66-C4640F1F0980}" srcOrd="3" destOrd="0" presId="urn:microsoft.com/office/officeart/2005/8/layout/vList2"/>
    <dgm:cxn modelId="{900CFD88-66A7-4377-8067-7C4CD5AB050A}" type="presParOf" srcId="{01B0C1CF-2537-433C-B7DB-68E2DCD1A6A4}" destId="{B7CC7BD2-6706-46A0-8ED1-0228C7C40E75}" srcOrd="4" destOrd="0" presId="urn:microsoft.com/office/officeart/2005/8/layout/vList2"/>
    <dgm:cxn modelId="{8E732FD6-6DB7-445F-8DC2-A366004B9F73}" type="presParOf" srcId="{01B0C1CF-2537-433C-B7DB-68E2DCD1A6A4}" destId="{2A0D0641-4625-442B-A885-1D89BEDB92DF}" srcOrd="5" destOrd="0" presId="urn:microsoft.com/office/officeart/2005/8/layout/vList2"/>
    <dgm:cxn modelId="{C4F72405-4359-48C0-BAC9-976E90204013}" type="presParOf" srcId="{01B0C1CF-2537-433C-B7DB-68E2DCD1A6A4}" destId="{B8FA12F8-AB35-492B-91AE-E9E63C28D035}" srcOrd="6" destOrd="0" presId="urn:microsoft.com/office/officeart/2005/8/layout/vList2"/>
    <dgm:cxn modelId="{E693AB85-A5CA-4BC4-8945-CE90A0007BD5}" type="presParOf" srcId="{01B0C1CF-2537-433C-B7DB-68E2DCD1A6A4}" destId="{614F9CDB-EF7B-4032-B9E0-FB25F1997785}" srcOrd="7" destOrd="0" presId="urn:microsoft.com/office/officeart/2005/8/layout/vList2"/>
    <dgm:cxn modelId="{AC5AC85D-B5D8-4DA2-8816-B2A986CF88FF}" type="presParOf" srcId="{01B0C1CF-2537-433C-B7DB-68E2DCD1A6A4}" destId="{777F1FA4-0906-47AA-89C3-7AFF9ECEBB6B}"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415931-2C91-485D-983E-580B2D9100B3}">
      <dsp:nvSpPr>
        <dsp:cNvPr id="0" name=""/>
        <dsp:cNvSpPr/>
      </dsp:nvSpPr>
      <dsp:spPr>
        <a:xfrm>
          <a:off x="0" y="0"/>
          <a:ext cx="2439639" cy="406400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US" sz="1800" u="sng" kern="1200" dirty="0" smtClean="0"/>
            <a:t>Qualitative: </a:t>
          </a:r>
        </a:p>
        <a:p>
          <a:pPr lvl="0" algn="ctr" defTabSz="800100">
            <a:lnSpc>
              <a:spcPct val="90000"/>
            </a:lnSpc>
            <a:spcBef>
              <a:spcPct val="0"/>
            </a:spcBef>
            <a:spcAft>
              <a:spcPct val="35000"/>
            </a:spcAft>
          </a:pPr>
          <a:r>
            <a:rPr lang="en-US" sz="1800" i="1" kern="1200" dirty="0" smtClean="0"/>
            <a:t>Inductive               </a:t>
          </a:r>
        </a:p>
        <a:p>
          <a:pPr lvl="0" algn="ctr" defTabSz="800100">
            <a:lnSpc>
              <a:spcPct val="90000"/>
            </a:lnSpc>
            <a:spcBef>
              <a:spcPct val="0"/>
            </a:spcBef>
            <a:spcAft>
              <a:spcPct val="35000"/>
            </a:spcAft>
          </a:pPr>
          <a:r>
            <a:rPr lang="en-US" sz="1800" i="1" kern="1200" dirty="0" smtClean="0"/>
            <a:t>Primary data </a:t>
          </a:r>
        </a:p>
        <a:p>
          <a:pPr lvl="0" algn="ctr" defTabSz="800100">
            <a:lnSpc>
              <a:spcPct val="90000"/>
            </a:lnSpc>
            <a:spcBef>
              <a:spcPct val="0"/>
            </a:spcBef>
            <a:spcAft>
              <a:spcPct val="35000"/>
            </a:spcAft>
          </a:pPr>
          <a:r>
            <a:rPr lang="en-US" sz="1800" i="1" kern="1200" dirty="0" smtClean="0"/>
            <a:t>Exploratory </a:t>
          </a:r>
        </a:p>
        <a:p>
          <a:pPr lvl="0" algn="ctr" defTabSz="800100">
            <a:lnSpc>
              <a:spcPct val="90000"/>
            </a:lnSpc>
            <a:spcBef>
              <a:spcPct val="0"/>
            </a:spcBef>
            <a:spcAft>
              <a:spcPct val="35000"/>
            </a:spcAft>
          </a:pPr>
          <a:r>
            <a:rPr lang="en-US" sz="1800" i="1" kern="1200" dirty="0" smtClean="0"/>
            <a:t>Interview/ Observation </a:t>
          </a:r>
        </a:p>
        <a:p>
          <a:pPr lvl="0" algn="ctr" defTabSz="800100">
            <a:lnSpc>
              <a:spcPct val="90000"/>
            </a:lnSpc>
            <a:spcBef>
              <a:spcPct val="0"/>
            </a:spcBef>
            <a:spcAft>
              <a:spcPct val="35000"/>
            </a:spcAft>
          </a:pPr>
          <a:r>
            <a:rPr lang="en-US" sz="1800" i="1" kern="1200" dirty="0" smtClean="0"/>
            <a:t>Small sample </a:t>
          </a:r>
        </a:p>
        <a:p>
          <a:pPr lvl="0" algn="ctr" defTabSz="800100">
            <a:lnSpc>
              <a:spcPct val="90000"/>
            </a:lnSpc>
            <a:spcBef>
              <a:spcPct val="0"/>
            </a:spcBef>
            <a:spcAft>
              <a:spcPct val="35000"/>
            </a:spcAft>
          </a:pPr>
          <a:r>
            <a:rPr lang="en-US" sz="1800" i="1" kern="1200" dirty="0" smtClean="0"/>
            <a:t>No Systematic Sample </a:t>
          </a:r>
        </a:p>
        <a:p>
          <a:pPr lvl="0" algn="ctr" defTabSz="800100">
            <a:lnSpc>
              <a:spcPct val="90000"/>
            </a:lnSpc>
            <a:spcBef>
              <a:spcPct val="0"/>
            </a:spcBef>
            <a:spcAft>
              <a:spcPct val="35000"/>
            </a:spcAft>
          </a:pPr>
          <a:r>
            <a:rPr lang="en-US" sz="1800" i="1" kern="1200" dirty="0" smtClean="0"/>
            <a:t>Words</a:t>
          </a:r>
          <a:endParaRPr lang="en-US" sz="1800" kern="1200" dirty="0"/>
        </a:p>
      </dsp:txBody>
      <dsp:txXfrm>
        <a:off x="0" y="1625600"/>
        <a:ext cx="2439639" cy="1625600"/>
      </dsp:txXfrm>
    </dsp:sp>
    <dsp:sp modelId="{9EF0487B-E854-40EA-A520-569B160DFE5F}">
      <dsp:nvSpPr>
        <dsp:cNvPr id="0" name=""/>
        <dsp:cNvSpPr/>
      </dsp:nvSpPr>
      <dsp:spPr>
        <a:xfrm>
          <a:off x="838198" y="76198"/>
          <a:ext cx="905812" cy="845319"/>
        </a:xfrm>
        <a:prstGeom prst="ellipse">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43BB5EA-53EE-4759-BE9A-9B43A2AAE0C9}">
      <dsp:nvSpPr>
        <dsp:cNvPr id="0" name=""/>
        <dsp:cNvSpPr/>
      </dsp:nvSpPr>
      <dsp:spPr>
        <a:xfrm>
          <a:off x="2492585" y="0"/>
          <a:ext cx="1612366" cy="406400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608" tIns="419608" rIns="419608" bIns="419608" numCol="1" spcCol="1270" anchor="ctr" anchorCtr="0">
          <a:noAutofit/>
        </a:bodyPr>
        <a:lstStyle/>
        <a:p>
          <a:pPr lvl="0" algn="ctr" defTabSz="2622550">
            <a:lnSpc>
              <a:spcPct val="90000"/>
            </a:lnSpc>
            <a:spcBef>
              <a:spcPct val="0"/>
            </a:spcBef>
            <a:spcAft>
              <a:spcPct val="35000"/>
            </a:spcAft>
          </a:pPr>
          <a:r>
            <a:rPr lang="en-US" sz="5900" kern="1200" dirty="0" smtClean="0"/>
            <a:t>  </a:t>
          </a:r>
          <a:endParaRPr lang="en-US" sz="5900" kern="1200" dirty="0"/>
        </a:p>
      </dsp:txBody>
      <dsp:txXfrm>
        <a:off x="2492585" y="1625600"/>
        <a:ext cx="1612366" cy="1625600"/>
      </dsp:txXfrm>
    </dsp:sp>
    <dsp:sp modelId="{159ED8D0-6B8E-4AB1-8865-9B7A68864B59}">
      <dsp:nvSpPr>
        <dsp:cNvPr id="0" name=""/>
        <dsp:cNvSpPr/>
      </dsp:nvSpPr>
      <dsp:spPr>
        <a:xfrm>
          <a:off x="2618017" y="243840"/>
          <a:ext cx="1353312" cy="1353312"/>
        </a:xfrm>
        <a:prstGeom prst="ellipse">
          <a:avLst/>
        </a:prstGeom>
        <a:blipFill rotWithShape="0">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3D9A113-5103-4D77-8C91-9FC5A219DF00}">
      <dsp:nvSpPr>
        <dsp:cNvPr id="0" name=""/>
        <dsp:cNvSpPr/>
      </dsp:nvSpPr>
      <dsp:spPr>
        <a:xfrm>
          <a:off x="4149707" y="0"/>
          <a:ext cx="2708292" cy="4064000"/>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endParaRPr lang="en-US" sz="1800" i="1" u="sng" kern="1200" dirty="0" smtClean="0"/>
        </a:p>
        <a:p>
          <a:pPr lvl="0" algn="ctr" defTabSz="800100">
            <a:lnSpc>
              <a:spcPct val="90000"/>
            </a:lnSpc>
            <a:spcBef>
              <a:spcPct val="0"/>
            </a:spcBef>
            <a:spcAft>
              <a:spcPct val="35000"/>
            </a:spcAft>
          </a:pPr>
          <a:r>
            <a:rPr lang="en-US" sz="1800" i="1" u="sng" kern="1200" dirty="0" smtClean="0"/>
            <a:t>Quantitative: </a:t>
          </a:r>
        </a:p>
        <a:p>
          <a:pPr lvl="0" algn="ctr" defTabSz="800100">
            <a:lnSpc>
              <a:spcPct val="90000"/>
            </a:lnSpc>
            <a:spcBef>
              <a:spcPct val="0"/>
            </a:spcBef>
            <a:spcAft>
              <a:spcPct val="35000"/>
            </a:spcAft>
          </a:pPr>
          <a:r>
            <a:rPr lang="en-US" sz="1800" i="1" kern="1200" dirty="0" smtClean="0"/>
            <a:t>Deductive</a:t>
          </a:r>
        </a:p>
        <a:p>
          <a:pPr lvl="0" algn="ctr" defTabSz="800100">
            <a:lnSpc>
              <a:spcPct val="90000"/>
            </a:lnSpc>
            <a:spcBef>
              <a:spcPct val="0"/>
            </a:spcBef>
            <a:spcAft>
              <a:spcPct val="35000"/>
            </a:spcAft>
          </a:pPr>
          <a:r>
            <a:rPr lang="en-US" sz="1800" i="1" kern="1200" dirty="0" smtClean="0"/>
            <a:t>Secondary data </a:t>
          </a:r>
        </a:p>
        <a:p>
          <a:pPr lvl="0" algn="ctr" defTabSz="800100">
            <a:lnSpc>
              <a:spcPct val="90000"/>
            </a:lnSpc>
            <a:spcBef>
              <a:spcPct val="0"/>
            </a:spcBef>
            <a:spcAft>
              <a:spcPct val="35000"/>
            </a:spcAft>
          </a:pPr>
          <a:r>
            <a:rPr lang="en-US" sz="1800" i="1" kern="1200" dirty="0" smtClean="0"/>
            <a:t>Confirmatory</a:t>
          </a:r>
        </a:p>
        <a:p>
          <a:pPr lvl="0" algn="ctr" defTabSz="800100">
            <a:lnSpc>
              <a:spcPct val="90000"/>
            </a:lnSpc>
            <a:spcBef>
              <a:spcPct val="0"/>
            </a:spcBef>
            <a:spcAft>
              <a:spcPct val="35000"/>
            </a:spcAft>
          </a:pPr>
          <a:r>
            <a:rPr lang="en-US" sz="1800" i="1" kern="1200" dirty="0" smtClean="0"/>
            <a:t>Survey </a:t>
          </a:r>
        </a:p>
        <a:p>
          <a:pPr lvl="0" algn="ctr" defTabSz="800100">
            <a:lnSpc>
              <a:spcPct val="90000"/>
            </a:lnSpc>
            <a:spcBef>
              <a:spcPct val="0"/>
            </a:spcBef>
            <a:spcAft>
              <a:spcPct val="35000"/>
            </a:spcAft>
          </a:pPr>
          <a:r>
            <a:rPr lang="en-US" sz="1800" i="1" kern="1200" dirty="0" smtClean="0"/>
            <a:t>Large Sample</a:t>
          </a:r>
        </a:p>
        <a:p>
          <a:pPr lvl="0" algn="ctr" defTabSz="800100">
            <a:lnSpc>
              <a:spcPct val="90000"/>
            </a:lnSpc>
            <a:spcBef>
              <a:spcPct val="0"/>
            </a:spcBef>
            <a:spcAft>
              <a:spcPct val="35000"/>
            </a:spcAft>
          </a:pPr>
          <a:r>
            <a:rPr lang="en-US" sz="1800" i="1" kern="1200" dirty="0" smtClean="0"/>
            <a:t>Systematic/Random</a:t>
          </a:r>
        </a:p>
        <a:p>
          <a:pPr lvl="0" algn="ctr" defTabSz="800100">
            <a:lnSpc>
              <a:spcPct val="90000"/>
            </a:lnSpc>
            <a:spcBef>
              <a:spcPct val="0"/>
            </a:spcBef>
            <a:spcAft>
              <a:spcPct val="35000"/>
            </a:spcAft>
          </a:pPr>
          <a:r>
            <a:rPr lang="en-US" sz="1800" i="1" kern="1200" dirty="0" smtClean="0"/>
            <a:t>Numbers</a:t>
          </a:r>
        </a:p>
        <a:p>
          <a:pPr lvl="0" algn="ctr" defTabSz="800100">
            <a:lnSpc>
              <a:spcPct val="90000"/>
            </a:lnSpc>
            <a:spcBef>
              <a:spcPct val="0"/>
            </a:spcBef>
            <a:spcAft>
              <a:spcPct val="35000"/>
            </a:spcAft>
          </a:pPr>
          <a:endParaRPr lang="en-US" sz="1600" kern="1200" dirty="0"/>
        </a:p>
      </dsp:txBody>
      <dsp:txXfrm>
        <a:off x="4149707" y="1625600"/>
        <a:ext cx="2708292" cy="1625600"/>
      </dsp:txXfrm>
    </dsp:sp>
    <dsp:sp modelId="{E7B5B1A8-672F-43EC-BC80-DC0E183CCC01}">
      <dsp:nvSpPr>
        <dsp:cNvPr id="0" name=""/>
        <dsp:cNvSpPr/>
      </dsp:nvSpPr>
      <dsp:spPr>
        <a:xfrm>
          <a:off x="5029194" y="76205"/>
          <a:ext cx="948847" cy="825006"/>
        </a:xfrm>
        <a:prstGeom prst="ellipse">
          <a:avLst/>
        </a:prstGeom>
        <a:blipFill rotWithShape="0">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3954155-4996-44BA-A4A0-9D84E9DD737E}">
      <dsp:nvSpPr>
        <dsp:cNvPr id="0" name=""/>
        <dsp:cNvSpPr/>
      </dsp:nvSpPr>
      <dsp:spPr>
        <a:xfrm>
          <a:off x="2914629" y="3352802"/>
          <a:ext cx="857252" cy="457200"/>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107643-6585-45FF-BAAE-27BEB380A5CF}">
      <dsp:nvSpPr>
        <dsp:cNvPr id="0" name=""/>
        <dsp:cNvSpPr/>
      </dsp:nvSpPr>
      <dsp:spPr>
        <a:xfrm>
          <a:off x="0" y="40380"/>
          <a:ext cx="7239000" cy="786240"/>
        </a:xfrm>
        <a:prstGeom prst="round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kern="1200" dirty="0" smtClean="0">
              <a:solidFill>
                <a:srgbClr val="FFFF00"/>
              </a:solidFill>
              <a:latin typeface="Times New Roman" pitchFamily="18" charset="0"/>
              <a:cs typeface="Times New Roman" pitchFamily="18" charset="0"/>
            </a:rPr>
            <a:t>Interviews</a:t>
          </a:r>
          <a:endParaRPr lang="en-US" sz="2400" b="1" kern="1200" dirty="0">
            <a:solidFill>
              <a:srgbClr val="FFFF00"/>
            </a:solidFill>
          </a:endParaRPr>
        </a:p>
      </dsp:txBody>
      <dsp:txXfrm>
        <a:off x="38381" y="78761"/>
        <a:ext cx="7162238" cy="709478"/>
      </dsp:txXfrm>
    </dsp:sp>
    <dsp:sp modelId="{5AE3244C-426B-4C70-B018-9BA663891C8A}">
      <dsp:nvSpPr>
        <dsp:cNvPr id="0" name=""/>
        <dsp:cNvSpPr/>
      </dsp:nvSpPr>
      <dsp:spPr>
        <a:xfrm>
          <a:off x="0" y="958395"/>
          <a:ext cx="7239000" cy="786240"/>
        </a:xfrm>
        <a:prstGeom prst="roundRect">
          <a:avLst/>
        </a:prstGeom>
        <a:gradFill rotWithShape="0">
          <a:gsLst>
            <a:gs pos="0">
              <a:schemeClr val="accent3">
                <a:hueOff val="-2700000"/>
                <a:satOff val="-3716"/>
                <a:lumOff val="3627"/>
                <a:alphaOff val="0"/>
                <a:shade val="51000"/>
                <a:satMod val="130000"/>
              </a:schemeClr>
            </a:gs>
            <a:gs pos="80000">
              <a:schemeClr val="accent3">
                <a:hueOff val="-2700000"/>
                <a:satOff val="-3716"/>
                <a:lumOff val="3627"/>
                <a:alphaOff val="0"/>
                <a:shade val="93000"/>
                <a:satMod val="130000"/>
              </a:schemeClr>
            </a:gs>
            <a:gs pos="100000">
              <a:schemeClr val="accent3">
                <a:hueOff val="-2700000"/>
                <a:satOff val="-3716"/>
                <a:lumOff val="3627"/>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kern="1200" dirty="0" smtClean="0">
              <a:solidFill>
                <a:srgbClr val="FFFF00"/>
              </a:solidFill>
              <a:latin typeface="Times New Roman" pitchFamily="18" charset="0"/>
              <a:cs typeface="Times New Roman" pitchFamily="18" charset="0"/>
            </a:rPr>
            <a:t>Observations</a:t>
          </a:r>
        </a:p>
      </dsp:txBody>
      <dsp:txXfrm>
        <a:off x="38381" y="996776"/>
        <a:ext cx="7162238" cy="709478"/>
      </dsp:txXfrm>
    </dsp:sp>
    <dsp:sp modelId="{B7CC7BD2-6706-46A0-8ED1-0228C7C40E75}">
      <dsp:nvSpPr>
        <dsp:cNvPr id="0" name=""/>
        <dsp:cNvSpPr/>
      </dsp:nvSpPr>
      <dsp:spPr>
        <a:xfrm>
          <a:off x="0" y="1854780"/>
          <a:ext cx="7239000" cy="786240"/>
        </a:xfrm>
        <a:prstGeom prst="roundRect">
          <a:avLst/>
        </a:prstGeom>
        <a:gradFill rotWithShape="0">
          <a:gsLst>
            <a:gs pos="0">
              <a:schemeClr val="accent3">
                <a:hueOff val="-5400000"/>
                <a:satOff val="-7433"/>
                <a:lumOff val="7254"/>
                <a:alphaOff val="0"/>
                <a:shade val="51000"/>
                <a:satMod val="130000"/>
              </a:schemeClr>
            </a:gs>
            <a:gs pos="80000">
              <a:schemeClr val="accent3">
                <a:hueOff val="-5400000"/>
                <a:satOff val="-7433"/>
                <a:lumOff val="7254"/>
                <a:alphaOff val="0"/>
                <a:shade val="93000"/>
                <a:satMod val="130000"/>
              </a:schemeClr>
            </a:gs>
            <a:gs pos="100000">
              <a:schemeClr val="accent3">
                <a:hueOff val="-5400000"/>
                <a:satOff val="-7433"/>
                <a:lumOff val="7254"/>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kern="1200" dirty="0" smtClean="0">
              <a:solidFill>
                <a:srgbClr val="FFFF00"/>
              </a:solidFill>
              <a:latin typeface="Times New Roman" pitchFamily="18" charset="0"/>
              <a:cs typeface="Times New Roman" pitchFamily="18" charset="0"/>
            </a:rPr>
            <a:t>Focus groups</a:t>
          </a:r>
        </a:p>
      </dsp:txBody>
      <dsp:txXfrm>
        <a:off x="38381" y="1893161"/>
        <a:ext cx="7162238" cy="709478"/>
      </dsp:txXfrm>
    </dsp:sp>
    <dsp:sp modelId="{B8FA12F8-AB35-492B-91AE-E9E63C28D035}">
      <dsp:nvSpPr>
        <dsp:cNvPr id="0" name=""/>
        <dsp:cNvSpPr/>
      </dsp:nvSpPr>
      <dsp:spPr>
        <a:xfrm>
          <a:off x="0" y="2761980"/>
          <a:ext cx="7239000" cy="786240"/>
        </a:xfrm>
        <a:prstGeom prst="roundRect">
          <a:avLst/>
        </a:prstGeom>
        <a:gradFill rotWithShape="0">
          <a:gsLst>
            <a:gs pos="0">
              <a:schemeClr val="accent3">
                <a:hueOff val="-8100000"/>
                <a:satOff val="-11149"/>
                <a:lumOff val="10882"/>
                <a:alphaOff val="0"/>
                <a:shade val="51000"/>
                <a:satMod val="130000"/>
              </a:schemeClr>
            </a:gs>
            <a:gs pos="80000">
              <a:schemeClr val="accent3">
                <a:hueOff val="-8100000"/>
                <a:satOff val="-11149"/>
                <a:lumOff val="10882"/>
                <a:alphaOff val="0"/>
                <a:shade val="93000"/>
                <a:satMod val="130000"/>
              </a:schemeClr>
            </a:gs>
            <a:gs pos="100000">
              <a:schemeClr val="accent3">
                <a:hueOff val="-8100000"/>
                <a:satOff val="-11149"/>
                <a:lumOff val="10882"/>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kern="1200" dirty="0" smtClean="0">
              <a:solidFill>
                <a:srgbClr val="FFFF00"/>
              </a:solidFill>
              <a:latin typeface="Times New Roman" pitchFamily="18" charset="0"/>
              <a:cs typeface="Times New Roman" pitchFamily="18" charset="0"/>
            </a:rPr>
            <a:t>Document Reviews</a:t>
          </a:r>
        </a:p>
      </dsp:txBody>
      <dsp:txXfrm>
        <a:off x="38381" y="2800361"/>
        <a:ext cx="7162238" cy="709478"/>
      </dsp:txXfrm>
    </dsp:sp>
    <dsp:sp modelId="{777F1FA4-0906-47AA-89C3-7AFF9ECEBB6B}">
      <dsp:nvSpPr>
        <dsp:cNvPr id="0" name=""/>
        <dsp:cNvSpPr/>
      </dsp:nvSpPr>
      <dsp:spPr>
        <a:xfrm>
          <a:off x="0" y="3628237"/>
          <a:ext cx="7239000" cy="786240"/>
        </a:xfrm>
        <a:prstGeom prst="roundRect">
          <a:avLst/>
        </a:prstGeom>
        <a:gradFill rotWithShape="0">
          <a:gsLst>
            <a:gs pos="0">
              <a:schemeClr val="accent3">
                <a:hueOff val="-10800000"/>
                <a:satOff val="-14865"/>
                <a:lumOff val="14509"/>
                <a:alphaOff val="0"/>
                <a:shade val="51000"/>
                <a:satMod val="130000"/>
              </a:schemeClr>
            </a:gs>
            <a:gs pos="80000">
              <a:schemeClr val="accent3">
                <a:hueOff val="-10800000"/>
                <a:satOff val="-14865"/>
                <a:lumOff val="14509"/>
                <a:alphaOff val="0"/>
                <a:shade val="93000"/>
                <a:satMod val="130000"/>
              </a:schemeClr>
            </a:gs>
            <a:gs pos="100000">
              <a:schemeClr val="accent3">
                <a:hueOff val="-10800000"/>
                <a:satOff val="-14865"/>
                <a:lumOff val="14509"/>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US" sz="2400" b="1" kern="1200" dirty="0" smtClean="0">
              <a:solidFill>
                <a:srgbClr val="FFFF00"/>
              </a:solidFill>
              <a:latin typeface="Times New Roman" pitchFamily="18" charset="0"/>
              <a:cs typeface="Times New Roman" pitchFamily="18" charset="0"/>
            </a:rPr>
            <a:t>Systematic &amp; Participatory Methods</a:t>
          </a:r>
          <a:endParaRPr lang="en-US" sz="2400" b="1" kern="1200" dirty="0">
            <a:solidFill>
              <a:srgbClr val="FFFF00"/>
            </a:solidFill>
            <a:latin typeface="Times New Roman" pitchFamily="18" charset="0"/>
            <a:cs typeface="Times New Roman" pitchFamily="18" charset="0"/>
          </a:endParaRPr>
        </a:p>
      </dsp:txBody>
      <dsp:txXfrm>
        <a:off x="38381" y="3666618"/>
        <a:ext cx="7162238" cy="709478"/>
      </dsp:txXfrm>
    </dsp:sp>
  </dsp:spTree>
</dsp:drawing>
</file>

<file path=ppt/diagrams/layout1.xml><?xml version="1.0" encoding="utf-8"?>
<dgm:layoutDef xmlns:dgm="http://schemas.openxmlformats.org/drawingml/2006/diagram" xmlns:a="http://schemas.openxmlformats.org/drawingml/2006/main" uniqueId="urn:microsoft.com/office/officeart/2005/8/layout/hList7#1">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82913" cy="465138"/>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a:defRPr sz="1200">
                <a:latin typeface="Arial" charset="0"/>
              </a:defRPr>
            </a:lvl1pPr>
          </a:lstStyle>
          <a:p>
            <a:pPr>
              <a:defRPr/>
            </a:pPr>
            <a:endParaRPr lang="en-US"/>
          </a:p>
        </p:txBody>
      </p:sp>
      <p:sp>
        <p:nvSpPr>
          <p:cNvPr id="10243" name="Rectangle 3"/>
          <p:cNvSpPr>
            <a:spLocks noGrp="1" noChangeArrowheads="1"/>
          </p:cNvSpPr>
          <p:nvPr>
            <p:ph type="dt" idx="1"/>
          </p:nvPr>
        </p:nvSpPr>
        <p:spPr bwMode="auto">
          <a:xfrm>
            <a:off x="3897313" y="0"/>
            <a:ext cx="2982912" cy="465138"/>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lvl1pPr algn="r">
              <a:defRPr sz="1200">
                <a:latin typeface="Arial" charset="0"/>
              </a:defRPr>
            </a:lvl1pPr>
          </a:lstStyle>
          <a:p>
            <a:pPr>
              <a:defRPr/>
            </a:pPr>
            <a:endParaRPr lang="en-US"/>
          </a:p>
        </p:txBody>
      </p:sp>
      <p:sp>
        <p:nvSpPr>
          <p:cNvPr id="30724" name="Rectangle 4"/>
          <p:cNvSpPr>
            <a:spLocks noRot="1" noChangeArrowheads="1" noTextEdit="1"/>
          </p:cNvSpPr>
          <p:nvPr>
            <p:ph type="sldImg" idx="2"/>
          </p:nvPr>
        </p:nvSpPr>
        <p:spPr bwMode="auto">
          <a:xfrm>
            <a:off x="1117600"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5" name="Rectangle 5"/>
          <p:cNvSpPr>
            <a:spLocks noGrp="1" noChangeArrowheads="1"/>
          </p:cNvSpPr>
          <p:nvPr>
            <p:ph type="body" sz="quarter" idx="3"/>
          </p:nvPr>
        </p:nvSpPr>
        <p:spPr bwMode="auto">
          <a:xfrm>
            <a:off x="688975" y="4416425"/>
            <a:ext cx="5505450" cy="4183063"/>
          </a:xfrm>
          <a:prstGeom prst="rect">
            <a:avLst/>
          </a:prstGeom>
          <a:noFill/>
          <a:ln w="9525">
            <a:noFill/>
            <a:miter lim="800000"/>
            <a:headEnd/>
            <a:tailEnd/>
          </a:ln>
          <a:effectLst/>
        </p:spPr>
        <p:txBody>
          <a:bodyPr vert="horz" wrap="square" lIns="92446" tIns="46223" rIns="92446" bIns="4622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246" name="Rectangle 6"/>
          <p:cNvSpPr>
            <a:spLocks noGrp="1" noChangeArrowheads="1"/>
          </p:cNvSpPr>
          <p:nvPr>
            <p:ph type="ftr" sz="quarter" idx="4"/>
          </p:nvPr>
        </p:nvSpPr>
        <p:spPr bwMode="auto">
          <a:xfrm>
            <a:off x="0" y="8829675"/>
            <a:ext cx="2982913" cy="465138"/>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a:defRPr sz="1200">
                <a:latin typeface="Arial" charset="0"/>
              </a:defRPr>
            </a:lvl1pPr>
          </a:lstStyle>
          <a:p>
            <a:pPr>
              <a:defRPr/>
            </a:pPr>
            <a:endParaRPr lang="en-US"/>
          </a:p>
        </p:txBody>
      </p:sp>
      <p:sp>
        <p:nvSpPr>
          <p:cNvPr id="10247" name="Rectangle 7"/>
          <p:cNvSpPr>
            <a:spLocks noGrp="1" noChangeArrowheads="1"/>
          </p:cNvSpPr>
          <p:nvPr>
            <p:ph type="sldNum" sz="quarter" idx="5"/>
          </p:nvPr>
        </p:nvSpPr>
        <p:spPr bwMode="auto">
          <a:xfrm>
            <a:off x="3897313" y="8829675"/>
            <a:ext cx="2982912" cy="465138"/>
          </a:xfrm>
          <a:prstGeom prst="rect">
            <a:avLst/>
          </a:prstGeom>
          <a:noFill/>
          <a:ln w="9525">
            <a:noFill/>
            <a:miter lim="800000"/>
            <a:headEnd/>
            <a:tailEnd/>
          </a:ln>
          <a:effectLst/>
        </p:spPr>
        <p:txBody>
          <a:bodyPr vert="horz" wrap="square" lIns="92446" tIns="46223" rIns="92446" bIns="46223" numCol="1" anchor="b" anchorCtr="0" compatLnSpc="1">
            <a:prstTxWarp prst="textNoShape">
              <a:avLst/>
            </a:prstTxWarp>
          </a:bodyPr>
          <a:lstStyle>
            <a:lvl1pPr algn="r">
              <a:defRPr sz="1200">
                <a:latin typeface="Arial" charset="0"/>
              </a:defRPr>
            </a:lvl1pPr>
          </a:lstStyle>
          <a:p>
            <a:pPr>
              <a:defRPr/>
            </a:pPr>
            <a:fld id="{32BA2D51-0FCB-47AC-911D-F62A15EB36AB}" type="slidenum">
              <a:rPr lang="en-US"/>
              <a:pPr>
                <a:defRPr/>
              </a:pPr>
              <a:t>‹#›</a:t>
            </a:fld>
            <a:endParaRPr lang="en-US" dirty="0"/>
          </a:p>
        </p:txBody>
      </p:sp>
    </p:spTree>
    <p:extLst>
      <p:ext uri="{BB962C8B-B14F-4D97-AF65-F5344CB8AC3E}">
        <p14:creationId xmlns:p14="http://schemas.microsoft.com/office/powerpoint/2010/main" val="381218871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DF53DEF-8ED8-46AF-A36E-5954CD344C82}" type="slidenum">
              <a:rPr lang="en-US" altLang="en-US" smtClean="0"/>
              <a:pPr eaLnBrk="1" hangingPunct="1">
                <a:spcBef>
                  <a:spcPct val="0"/>
                </a:spcBef>
              </a:pPr>
              <a:t>1</a:t>
            </a:fld>
            <a:endParaRPr lang="en-US" altLang="en-US" smtClean="0"/>
          </a:p>
        </p:txBody>
      </p:sp>
      <p:sp>
        <p:nvSpPr>
          <p:cNvPr id="31747" name="Rectangle 2"/>
          <p:cNvSpPr>
            <a:spLocks noGrp="1" noRot="1" noChangeAspect="1" noChangeArrowheads="1" noTextEdit="1"/>
          </p:cNvSpPr>
          <p:nvPr>
            <p:ph type="sldImg"/>
          </p:nvPr>
        </p:nvSpPr>
        <p:spPr>
          <a:ln/>
        </p:spPr>
      </p:sp>
      <p:sp>
        <p:nvSpPr>
          <p:cNvPr id="31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Read Slide.</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B7FCC67-FE34-4A92-A733-21FA1A3B30D4}" type="slidenum">
              <a:rPr lang="en-US" altLang="en-US" smtClean="0"/>
              <a:pPr eaLnBrk="1" hangingPunct="1">
                <a:spcBef>
                  <a:spcPct val="0"/>
                </a:spcBef>
              </a:pPr>
              <a:t>2</a:t>
            </a:fld>
            <a:endParaRPr lang="en-US" altLang="en-US" smtClean="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mtClean="0"/>
              <a:t>This presentation will give you a brief introduction to the research options available to you when you have identified a data gap.</a:t>
            </a:r>
          </a:p>
          <a:p>
            <a:pPr eaLnBrk="1" hangingPunct="1"/>
            <a:endParaRPr lang="en-US" altLang="en-US" smtClean="0"/>
          </a:p>
          <a:p>
            <a:pPr eaLnBrk="1" hangingPunct="1"/>
            <a:r>
              <a:rPr lang="en-US" altLang="en-US" smtClean="0"/>
              <a:t>READ SLIDE</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When you want to conduct further research, you may think a quantitative research method will give you the answers you seek.  </a:t>
            </a:r>
          </a:p>
          <a:p>
            <a:endParaRPr lang="en-US" altLang="en-US" smtClean="0"/>
          </a:p>
          <a:p>
            <a:r>
              <a:rPr lang="en-US" altLang="en-US" smtClean="0"/>
              <a:t>Before you decide, it is important to consider some aspects to a quantitative approach to research:</a:t>
            </a:r>
          </a:p>
          <a:p>
            <a:endParaRPr lang="en-US" altLang="en-US" smtClean="0"/>
          </a:p>
          <a:p>
            <a:r>
              <a:rPr lang="en-US" altLang="en-US" smtClean="0"/>
              <a:t>1) You need to identify a variable, indicator, or set of indicators.  This is something that will be measured like sex or age.  A variable is something that varies.</a:t>
            </a:r>
          </a:p>
          <a:p>
            <a:endParaRPr lang="en-US" altLang="en-US" smtClean="0"/>
          </a:p>
          <a:p>
            <a:r>
              <a:rPr lang="en-US" altLang="en-US" smtClean="0"/>
              <a:t>2) These variables have specific values or units of analysis for who or what will be described like male, female, or number of years.</a:t>
            </a:r>
          </a:p>
          <a:p>
            <a:endParaRPr lang="en-US" altLang="en-US" smtClean="0"/>
          </a:p>
          <a:p>
            <a:r>
              <a:rPr lang="en-US" altLang="en-US" smtClean="0"/>
              <a:t>3) You then develop an hypothesis that specifies the relationship between 2 or more of these variables.  This hypothesis is supported by a theory, empirical data, or both. </a:t>
            </a:r>
          </a:p>
          <a:p>
            <a:endParaRPr lang="en-US" altLang="en-US" smtClean="0"/>
          </a:p>
          <a:p>
            <a:r>
              <a:rPr lang="en-US" altLang="en-US" smtClean="0"/>
              <a:t>- In this hypothesis you are trying to determine if there is an association between these variables such that a change in one variable leads to some kind of change in another.</a:t>
            </a:r>
          </a:p>
          <a:p>
            <a:endParaRPr lang="en-US" altLang="en-US" smtClean="0"/>
          </a:p>
          <a:p>
            <a:r>
              <a:rPr lang="en-US" altLang="en-US" smtClean="0"/>
              <a:t>- By eliminating any other uncontrolled variables (often using statistics), you may even be able to predict that a change in one variable actually </a:t>
            </a:r>
            <a:r>
              <a:rPr lang="en-US" altLang="en-US" i="1" smtClean="0"/>
              <a:t>causes</a:t>
            </a:r>
            <a:r>
              <a:rPr lang="en-US" altLang="en-US" smtClean="0"/>
              <a:t> a change in another variable.</a:t>
            </a:r>
          </a:p>
          <a:p>
            <a:endParaRPr lang="en-US" altLang="en-US" smtClean="0"/>
          </a:p>
          <a:p>
            <a:r>
              <a:rPr lang="en-US" altLang="en-US" smtClean="0"/>
              <a:t>4) These variables are measured using an </a:t>
            </a:r>
            <a:r>
              <a:rPr lang="en-US" altLang="en-US" u="sng" smtClean="0"/>
              <a:t>structured survey</a:t>
            </a:r>
            <a:r>
              <a:rPr lang="en-US" altLang="en-US" smtClean="0"/>
              <a:t>, </a:t>
            </a:r>
            <a:r>
              <a:rPr lang="en-US" altLang="en-US" u="sng" smtClean="0"/>
              <a:t>validated index or sca</a:t>
            </a:r>
            <a:r>
              <a:rPr lang="en-US" altLang="en-US" smtClean="0"/>
              <a:t>le, or a </a:t>
            </a:r>
            <a:r>
              <a:rPr lang="en-US" altLang="en-US" u="sng" smtClean="0"/>
              <a:t>structured observation</a:t>
            </a:r>
            <a:r>
              <a:rPr lang="en-US" altLang="en-US" smtClean="0"/>
              <a:t>.</a:t>
            </a:r>
          </a:p>
          <a:p>
            <a:endParaRPr lang="en-US" altLang="en-US" smtClean="0"/>
          </a:p>
          <a:p>
            <a:r>
              <a:rPr lang="en-US" altLang="en-US" smtClean="0"/>
              <a:t>5) Often you need a certain sample size and you use a sampling technique called probability sampling. The idea behind this type of sampling technique is that all cases are </a:t>
            </a:r>
            <a:r>
              <a:rPr lang="en-US" altLang="en-US" i="1" smtClean="0"/>
              <a:t>randomly selected</a:t>
            </a:r>
            <a:r>
              <a:rPr lang="en-US" altLang="en-US" smtClean="0"/>
              <a:t>.  All eligible cases, or individuals, have the same chance of being chosen for a study.</a:t>
            </a:r>
          </a:p>
          <a:p>
            <a:endParaRPr lang="en-US" altLang="en-US" smtClean="0"/>
          </a:p>
          <a:p>
            <a:r>
              <a:rPr lang="en-US" altLang="en-US" smtClean="0"/>
              <a:t>The reason we </a:t>
            </a:r>
            <a:r>
              <a:rPr lang="en-US" altLang="en-US" i="1" smtClean="0"/>
              <a:t>randomly</a:t>
            </a:r>
            <a:r>
              <a:rPr lang="en-US" altLang="en-US" smtClean="0"/>
              <a:t>  choose participants in a study is because it is too expensive to survey an entire population.  If we </a:t>
            </a:r>
            <a:r>
              <a:rPr lang="en-US" altLang="en-US" i="1" smtClean="0"/>
              <a:t>randomly</a:t>
            </a:r>
            <a:r>
              <a:rPr lang="en-US" altLang="en-US" smtClean="0"/>
              <a:t>  select a small group of individuals within a population for our survey, we can often say that the results of our survey </a:t>
            </a:r>
            <a:r>
              <a:rPr lang="en-US" altLang="en-US" i="1" smtClean="0"/>
              <a:t>represent</a:t>
            </a:r>
            <a:r>
              <a:rPr lang="en-US" altLang="en-US" smtClean="0"/>
              <a:t> that larger population.  Also, if survey respondents are chosen </a:t>
            </a:r>
            <a:r>
              <a:rPr lang="en-US" altLang="en-US" i="1" smtClean="0"/>
              <a:t>randomly</a:t>
            </a:r>
            <a:r>
              <a:rPr lang="en-US" altLang="en-US" smtClean="0"/>
              <a:t>, it may also be possible to </a:t>
            </a:r>
            <a:r>
              <a:rPr lang="en-US" altLang="en-US" u="sng" smtClean="0"/>
              <a:t>generalize</a:t>
            </a:r>
            <a:r>
              <a:rPr lang="en-US" altLang="en-US" smtClean="0"/>
              <a:t> or infer our survey results to other population groups, points in time, or settings.</a:t>
            </a:r>
          </a:p>
          <a:p>
            <a:endParaRPr lang="en-US" altLang="en-US" smtClean="0"/>
          </a:p>
          <a:p>
            <a:r>
              <a:rPr lang="en-US" altLang="en-US" smtClean="0"/>
              <a:t>For example, if I </a:t>
            </a:r>
            <a:r>
              <a:rPr lang="en-US" altLang="en-US" i="1" smtClean="0"/>
              <a:t>randomly</a:t>
            </a:r>
            <a:r>
              <a:rPr lang="en-US" altLang="en-US" smtClean="0"/>
              <a:t> chose students at one university, and my sample size was large enough to make a precise estimate, I may be able to say that my findings describe typical students at any university in the country.</a:t>
            </a:r>
            <a:endParaRPr lang="en-US" altLang="en-US" b="1" smtClean="0"/>
          </a:p>
        </p:txBody>
      </p:sp>
      <p:sp>
        <p:nvSpPr>
          <p:cNvPr id="337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179F2F1E-49E9-4F2C-B44B-A128A5CBDF95}" type="slidenum">
              <a:rPr lang="en-US" altLang="en-US" smtClean="0"/>
              <a:pPr eaLnBrk="1" hangingPunct="1">
                <a:spcBef>
                  <a:spcPct val="0"/>
                </a:spcBef>
              </a:pPr>
              <a:t>3</a:t>
            </a:fld>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Qualitative methods include…(Read slide).</a:t>
            </a:r>
          </a:p>
          <a:p>
            <a:endParaRPr lang="en-US" altLang="en-US" smtClean="0"/>
          </a:p>
          <a:p>
            <a:r>
              <a:rPr lang="en-US" altLang="en-US" smtClean="0"/>
              <a:t>What all of these methods have in common is that their purpose is to establish a relationship with the subject or informant.  Then the investigator can get in the words of the informant descriptive data of the issues and perspectives within a given context (social, cultural, political, and physical environment).</a:t>
            </a:r>
          </a:p>
          <a:p>
            <a:endParaRPr lang="en-US" altLang="en-US" smtClean="0"/>
          </a:p>
          <a:p>
            <a:r>
              <a:rPr lang="en-US" altLang="en-US" smtClean="0"/>
              <a:t>An investigator using qualitative methods values a natural setting to conduct their research.  They are critically self-aware of their role as a researcher, and are driven to portray data only in the words of the informant.</a:t>
            </a:r>
          </a:p>
          <a:p>
            <a:endParaRPr lang="en-US" altLang="en-US" smtClean="0"/>
          </a:p>
          <a:p>
            <a:r>
              <a:rPr lang="en-US" altLang="en-US" smtClean="0"/>
              <a:t>You most likely will speak to different types of people to gain a more complete picture.</a:t>
            </a:r>
          </a:p>
          <a:p>
            <a:endParaRPr lang="en-US" altLang="en-US" smtClean="0"/>
          </a:p>
          <a:p>
            <a:r>
              <a:rPr lang="en-US" altLang="en-US" smtClean="0"/>
              <a:t>You may use different methods to explore the topic from various vantage points (i.e. observations and interviews)</a:t>
            </a:r>
          </a:p>
          <a:p>
            <a:endParaRPr lang="en-US" altLang="en-US" smtClean="0"/>
          </a:p>
          <a:p>
            <a:r>
              <a:rPr lang="en-US" altLang="en-US" smtClean="0"/>
              <a:t>Each step of data collection and analysis using qualitative methods informs the next step of data collection.  For example, you often have multiple contacts with one person and revisit topics with that person.  You may follow up on points made by one informant with another informant.  You may also revisit an idea multiple times in one interview to get a more complete understanding.</a:t>
            </a:r>
          </a:p>
          <a:p>
            <a:endParaRPr lang="en-US" altLang="en-US" smtClean="0"/>
          </a:p>
          <a:p>
            <a:r>
              <a:rPr lang="en-US" altLang="en-US" smtClean="0"/>
              <a:t>Qualitative research requires flexibility from the investigator to: modify data collection plans during the study, explore emerging themes, and drop themes when you reach data “saturation”. </a:t>
            </a:r>
          </a:p>
          <a:p>
            <a:endParaRPr lang="en-US" altLang="en-US" smtClean="0"/>
          </a:p>
          <a:p>
            <a:r>
              <a:rPr lang="en-US" altLang="en-US" smtClean="0"/>
              <a:t>These qualitative methods use a non-probability sampling technique, that is subjects are NOT randomly selected. </a:t>
            </a:r>
          </a:p>
        </p:txBody>
      </p:sp>
      <p:sp>
        <p:nvSpPr>
          <p:cNvPr id="348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29EF4C79-8617-4214-9BB9-B8EA900B2CE1}" type="slidenum">
              <a:rPr lang="en-US" altLang="en-US" smtClean="0"/>
              <a:pPr eaLnBrk="1" hangingPunct="1">
                <a:spcBef>
                  <a:spcPct val="0"/>
                </a:spcBef>
              </a:pPr>
              <a:t>4</a:t>
            </a:fld>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a:ln/>
        </p:spPr>
      </p:sp>
      <p:sp>
        <p:nvSpPr>
          <p:cNvPr id="358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latin typeface="Times New Roman" pitchFamily="18" charset="0"/>
                <a:cs typeface="Times New Roman" pitchFamily="18" charset="0"/>
              </a:rPr>
              <a:t>At one end of this continuum is textbook quantitative research marked by sharply defined and delineated populations, cases, and variables, and well-specified theories and hypotheses. At the opposite end of this continuum is social research that eschews notions of populations, cases, and variables altogether and rejects the possibility of hypothesis testing. In between these two extremes are many different research strategies including many hybrid and combined strategies.</a:t>
            </a:r>
          </a:p>
          <a:p>
            <a:endParaRPr lang="en-US" altLang="en-US" smtClean="0">
              <a:latin typeface="Times New Roman" pitchFamily="18" charset="0"/>
              <a:cs typeface="Times New Roman" pitchFamily="18" charset="0"/>
            </a:endParaRPr>
          </a:p>
          <a:p>
            <a:endParaRPr lang="en-US" altLang="en-US" smtClean="0">
              <a:latin typeface="Times New Roman" pitchFamily="18" charset="0"/>
              <a:cs typeface="Times New Roman" pitchFamily="18" charset="0"/>
            </a:endParaRPr>
          </a:p>
        </p:txBody>
      </p:sp>
      <p:sp>
        <p:nvSpPr>
          <p:cNvPr id="358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9D6905B6-1DFE-4036-B70D-142AF5293857}" type="slidenum">
              <a:rPr lang="en-US" altLang="en-US" smtClean="0">
                <a:latin typeface="Calibri" pitchFamily="34" charset="0"/>
              </a:rPr>
              <a:pPr eaLnBrk="1" hangingPunct="1">
                <a:spcBef>
                  <a:spcPct val="0"/>
                </a:spcBef>
              </a:pPr>
              <a:t>5</a:t>
            </a:fld>
            <a:endParaRPr lang="en-US" altLang="en-US" smtClean="0">
              <a:latin typeface="Calibri" pitchFamily="34" charset="0"/>
            </a:endParaRPr>
          </a:p>
        </p:txBody>
      </p:sp>
      <p:sp>
        <p:nvSpPr>
          <p:cNvPr id="35845" name="Date Placeholder 4"/>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9AA0E536-2FC4-453B-A17B-C200A92439C5}" type="datetime1">
              <a:rPr lang="en-US" altLang="en-US" smtClean="0">
                <a:latin typeface="Calibri" pitchFamily="34" charset="0"/>
              </a:rPr>
              <a:pPr eaLnBrk="1" hangingPunct="1">
                <a:spcBef>
                  <a:spcPct val="0"/>
                </a:spcBef>
              </a:pPr>
              <a:t>11/20/2013</a:t>
            </a:fld>
            <a:endParaRPr lang="en-US" altLang="en-US" smtClean="0">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23925"/>
            <a:r>
              <a:rPr lang="en-US" altLang="en-US" smtClean="0"/>
              <a:t>When do we use these two different methods? (Read slide)</a:t>
            </a:r>
          </a:p>
        </p:txBody>
      </p:sp>
      <p:sp>
        <p:nvSpPr>
          <p:cNvPr id="368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C0DA9AF-A68B-47C5-AA42-5C6F5A8A9683}" type="slidenum">
              <a:rPr lang="en-US" altLang="en-US" smtClean="0"/>
              <a:pPr eaLnBrk="1" hangingPunct="1">
                <a:spcBef>
                  <a:spcPct val="0"/>
                </a:spcBef>
              </a:pPr>
              <a:t>6</a:t>
            </a:fld>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lvl="1">
              <a:lnSpc>
                <a:spcPct val="125000"/>
              </a:lnSpc>
            </a:pPr>
            <a:r>
              <a:rPr lang="en-US" altLang="en-US" b="1" smtClean="0"/>
              <a:t>Note to facilitator – read slide</a:t>
            </a:r>
          </a:p>
          <a:p>
            <a:pPr marL="0" lvl="1">
              <a:lnSpc>
                <a:spcPct val="125000"/>
              </a:lnSpc>
            </a:pPr>
            <a:endParaRPr lang="en-US" altLang="en-US" b="1" smtClean="0"/>
          </a:p>
          <a:p>
            <a:r>
              <a:rPr lang="en-US" altLang="en-US" smtClean="0"/>
              <a:t>In a qualitative research approach you often use Non-probability  Sampling. This technique is used when you are not able to </a:t>
            </a:r>
            <a:r>
              <a:rPr lang="en-US" altLang="en-US" i="1" smtClean="0"/>
              <a:t>randomly </a:t>
            </a:r>
            <a:r>
              <a:rPr lang="en-US" altLang="en-US" smtClean="0"/>
              <a:t>select your survey participants.</a:t>
            </a:r>
          </a:p>
          <a:p>
            <a:endParaRPr lang="en-US" altLang="en-US" smtClean="0"/>
          </a:p>
          <a:p>
            <a:r>
              <a:rPr lang="en-US" altLang="en-US" smtClean="0"/>
              <a:t>For example, you want to look at the behavior of Men who have Sex with Men, but this population is not easy to find or quantify. Without being able to clearly define your population of interest, it will be challenging to </a:t>
            </a:r>
            <a:r>
              <a:rPr lang="en-US" altLang="en-US" i="1" smtClean="0"/>
              <a:t>randomly </a:t>
            </a:r>
            <a:r>
              <a:rPr lang="en-US" altLang="en-US" smtClean="0"/>
              <a:t>sample from it.  The only way to find survey participants maybe for the investigator to </a:t>
            </a:r>
            <a:r>
              <a:rPr lang="en-US" altLang="en-US" i="1" smtClean="0"/>
              <a:t>non-randomly</a:t>
            </a:r>
            <a:r>
              <a:rPr lang="en-US" altLang="en-US" smtClean="0"/>
              <a:t>  select them.  </a:t>
            </a:r>
          </a:p>
          <a:p>
            <a:endParaRPr lang="en-US" altLang="en-US" smtClean="0"/>
          </a:p>
          <a:p>
            <a:r>
              <a:rPr lang="en-US" altLang="en-US" smtClean="0"/>
              <a:t>Another example is that you want to investigate client satisfaction with a particular service but do not have the funds to conduct a large scale survey.</a:t>
            </a:r>
          </a:p>
          <a:p>
            <a:endParaRPr lang="en-US" altLang="en-US" smtClean="0"/>
          </a:p>
          <a:p>
            <a:r>
              <a:rPr lang="en-US" altLang="en-US" smtClean="0"/>
              <a:t>Other reasons to use Non-probability Sampling is that you want to do an exploratory or formative study to direct future research, you don’t want to apply your findings to other populations, or there are very few cases to investigate within a population.  In these cases, you would use Non-probability Sampling methods such as availability or convenience sampling, purposive sampling, quota sampling, or snowball sampling.</a:t>
            </a:r>
          </a:p>
          <a:p>
            <a:endParaRPr lang="en-US" altLang="en-US" smtClean="0"/>
          </a:p>
          <a:p>
            <a:r>
              <a:rPr lang="en-US" altLang="en-US" smtClean="0"/>
              <a:t>The principal difference between Probability and Non-probability sampling is </a:t>
            </a:r>
            <a:r>
              <a:rPr lang="en-US" altLang="en-US" i="1" smtClean="0"/>
              <a:t>random selection. </a:t>
            </a:r>
            <a:r>
              <a:rPr lang="en-US" altLang="en-US" smtClean="0"/>
              <a:t>If you do not choose your sample participants </a:t>
            </a:r>
            <a:r>
              <a:rPr lang="en-US" altLang="en-US" i="1" smtClean="0"/>
              <a:t>randomly, </a:t>
            </a:r>
            <a:r>
              <a:rPr lang="en-US" altLang="en-US" smtClean="0"/>
              <a:t>then there is potential for what is called sample bias, or sample selection bias.   This term means that the chances of selecting any case, or survey respondent, are not known.  We therefore cannot say with certainty that the individuals within a survey, and the information they provide, represents the characteristics of a larger population.</a:t>
            </a:r>
          </a:p>
        </p:txBody>
      </p:sp>
      <p:sp>
        <p:nvSpPr>
          <p:cNvPr id="378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1E80DC5-353B-41DC-AF8C-4C553D48DEB9}" type="slidenum">
              <a:rPr lang="en-US" altLang="en-US" smtClean="0">
                <a:latin typeface="Calibri" pitchFamily="34" charset="0"/>
              </a:rPr>
              <a:pPr eaLnBrk="1" hangingPunct="1">
                <a:spcBef>
                  <a:spcPct val="0"/>
                </a:spcBef>
              </a:pPr>
              <a:t>7</a:t>
            </a:fld>
            <a:endParaRPr lang="en-US" altLang="en-US" smtClean="0">
              <a:latin typeface="Calibri" pitchFamily="34" charset="0"/>
            </a:endParaRPr>
          </a:p>
        </p:txBody>
      </p:sp>
      <p:sp>
        <p:nvSpPr>
          <p:cNvPr id="37893" name="Date Placeholder 4"/>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5636CD0E-9DF8-4024-AF74-1D3E702AF181}" type="datetime1">
              <a:rPr lang="en-US" altLang="en-US" smtClean="0">
                <a:latin typeface="Calibri" pitchFamily="34" charset="0"/>
              </a:rPr>
              <a:pPr eaLnBrk="1" hangingPunct="1">
                <a:spcBef>
                  <a:spcPct val="0"/>
                </a:spcBef>
              </a:pPr>
              <a:t>11/20/2013</a:t>
            </a:fld>
            <a:endParaRPr lang="en-US" altLang="en-US" smtClean="0">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Note to facilitator – read slide.</a:t>
            </a:r>
          </a:p>
          <a:p>
            <a:endParaRPr lang="en-US" altLang="en-US" smtClean="0"/>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04169C9-6D3D-4EF5-96CB-4BF9EDCC9969}" type="slidenum">
              <a:rPr lang="en-US" altLang="en-US" smtClean="0"/>
              <a:pPr eaLnBrk="1" hangingPunct="1">
                <a:spcBef>
                  <a:spcPct val="0"/>
                </a:spcBef>
              </a:pPr>
              <a:t>8</a:t>
            </a:fld>
            <a:endParaRPr lang="en-US"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23925"/>
            <a:r>
              <a:rPr lang="en-US" altLang="en-US" smtClean="0"/>
              <a:t>Of course, the best of both worlds is mixed-methods research, where an investigator uses multiple research methods and sampling techniques to learn about a specific phenomenon.  </a:t>
            </a:r>
          </a:p>
          <a:p>
            <a:pPr defTabSz="923925"/>
            <a:endParaRPr lang="en-US" altLang="en-US" smtClean="0"/>
          </a:p>
          <a:p>
            <a:pPr defTabSz="923925"/>
            <a:r>
              <a:rPr lang="en-US" altLang="en-US" smtClean="0"/>
              <a:t>Multiple methods can ensure data quality, enhance credibility, and validate findings.  Although this is ideal, it can be expensive to apply both methods.</a:t>
            </a:r>
          </a:p>
          <a:p>
            <a:pPr defTabSz="923925"/>
            <a:endParaRPr lang="en-US" altLang="en-US" smtClean="0"/>
          </a:p>
          <a:p>
            <a:pPr defTabSz="923925"/>
            <a:r>
              <a:rPr lang="en-US" altLang="en-US" smtClean="0"/>
              <a:t>Here is an example of how both research approaches can complement one another (read slide).</a:t>
            </a:r>
          </a:p>
          <a:p>
            <a:pPr defTabSz="923925"/>
            <a:endParaRPr lang="en-US" altLang="en-US" smtClean="0"/>
          </a:p>
          <a:p>
            <a:pPr defTabSz="923925"/>
            <a:r>
              <a:rPr lang="en-US" altLang="en-US" b="1" smtClean="0"/>
              <a:t>SAY:</a:t>
            </a:r>
          </a:p>
          <a:p>
            <a:pPr defTabSz="923925"/>
            <a:endParaRPr lang="en-US" altLang="en-US" smtClean="0"/>
          </a:p>
          <a:p>
            <a:pPr defTabSz="923925"/>
            <a:r>
              <a:rPr lang="en-US" altLang="en-US" smtClean="0"/>
              <a:t>Quantitative methods could then be used to measure barriers to condom use as well, however to be meaningful the barriers we ask about must be ones that have been derived from men’s </a:t>
            </a:r>
            <a:r>
              <a:rPr lang="en-US" altLang="en-US" u="sng" smtClean="0"/>
              <a:t>subjective</a:t>
            </a:r>
            <a:r>
              <a:rPr lang="en-US" altLang="en-US" smtClean="0"/>
              <a:t> experience.</a:t>
            </a:r>
          </a:p>
          <a:p>
            <a:pPr defTabSz="923925"/>
            <a:endParaRPr lang="en-US" altLang="en-US" smtClean="0"/>
          </a:p>
          <a:p>
            <a:pPr defTabSz="923925"/>
            <a:r>
              <a:rPr lang="en-US" altLang="en-US" smtClean="0"/>
              <a:t>What you often see is qualitative methods being used to develop more meaningful quantitative measures.</a:t>
            </a:r>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6FFCEF5A-909D-466E-A1D1-9437591B3C50}" type="slidenum">
              <a:rPr lang="en-US" altLang="en-US" smtClean="0"/>
              <a:pPr eaLnBrk="1" hangingPunct="1">
                <a:spcBef>
                  <a:spcPct val="0"/>
                </a:spcBef>
              </a:pPr>
              <a:t>9</a:t>
            </a:fld>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There are many different kinds of qualitative research methods.  These are the most common types of qualitative data collection methods. There are others, but these are the ones you may be most likely to use. Other types would be covered in a more comprehensive qualitative methods course.</a:t>
            </a:r>
            <a:endParaRPr lang="en-US" altLang="en-US" smtClean="0">
              <a:latin typeface="Times New Roman" pitchFamily="18" charset="0"/>
              <a:cs typeface="Times New Roman" pitchFamily="18" charset="0"/>
            </a:endParaRPr>
          </a:p>
          <a:p>
            <a:endParaRPr lang="en-US" altLang="en-US" smtClean="0"/>
          </a:p>
          <a:p>
            <a:endParaRPr lang="en-US" altLang="en-US" smtClean="0"/>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20FA3506-56CF-40A7-876D-74B2CADA890E}" type="slidenum">
              <a:rPr lang="en-US" altLang="en-US" smtClean="0">
                <a:latin typeface="Calibri" pitchFamily="34" charset="0"/>
              </a:rPr>
              <a:pPr eaLnBrk="1" hangingPunct="1">
                <a:spcBef>
                  <a:spcPct val="0"/>
                </a:spcBef>
              </a:pPr>
              <a:t>10</a:t>
            </a:fld>
            <a:endParaRPr lang="en-US" altLang="en-US" smtClean="0">
              <a:latin typeface="Calibri" pitchFamily="34" charset="0"/>
            </a:endParaRPr>
          </a:p>
        </p:txBody>
      </p:sp>
      <p:sp>
        <p:nvSpPr>
          <p:cNvPr id="40965" name="Date Placeholder 4"/>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E02F07E9-A756-430B-8BB3-1C868D84D924}" type="datetime1">
              <a:rPr lang="en-US" altLang="en-US" smtClean="0">
                <a:latin typeface="Calibri" pitchFamily="34" charset="0"/>
              </a:rPr>
              <a:pPr eaLnBrk="1" hangingPunct="1">
                <a:spcBef>
                  <a:spcPct val="0"/>
                </a:spcBef>
              </a:pPr>
              <a:t>11/20/2013</a:t>
            </a:fld>
            <a:endParaRPr lang="en-US" altLang="en-US" smtClean="0">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dirty="0" smtClean="0"/>
              <a:t>Key informant interviews is the most versatile method, meaning interviews can be used to provide a vast array of information.  You are really only limited by the number of people you can interview and the amount of time you can devote to data analysis and synthesis.  Good data will depend in part on the type of rapport you are able to establish with participants.  </a:t>
            </a:r>
          </a:p>
          <a:p>
            <a:pPr>
              <a:defRPr/>
            </a:pPr>
            <a:endParaRPr lang="en-US" dirty="0" smtClean="0"/>
          </a:p>
          <a:p>
            <a:pPr>
              <a:defRPr/>
            </a:pPr>
            <a:r>
              <a:rPr lang="en-US" dirty="0" smtClean="0"/>
              <a:t>Most importantly, key informant interviews are typically the quickest way to find out what actually happens within a program or service, which is what you will most likely be interested in when you want to know more than what your routine data source is telling you.  Although other methods do require additional skills, many of the techniques used for in-depth interviews can be applied across the various qualitative methods.  </a:t>
            </a:r>
          </a:p>
          <a:p>
            <a:pPr>
              <a:defRPr/>
            </a:pPr>
            <a:endParaRPr lang="en-US" dirty="0" smtClean="0"/>
          </a:p>
          <a:p>
            <a:pPr>
              <a:defRPr/>
            </a:pPr>
            <a:r>
              <a:rPr lang="en-US" dirty="0" smtClean="0"/>
              <a:t>Key informant interviews can also be used for:</a:t>
            </a:r>
          </a:p>
          <a:p>
            <a:pPr>
              <a:defRPr/>
            </a:pPr>
            <a:endParaRPr lang="en-US" dirty="0" smtClean="0"/>
          </a:p>
          <a:p>
            <a:pPr marL="171450" indent="-171450">
              <a:buFontTx/>
              <a:buChar char="-"/>
              <a:defRPr/>
            </a:pPr>
            <a:r>
              <a:rPr lang="en-US" dirty="0" smtClean="0"/>
              <a:t>Process Evaluation</a:t>
            </a:r>
          </a:p>
          <a:p>
            <a:pPr marL="171450" indent="-171450">
              <a:buFontTx/>
              <a:buChar char="-"/>
              <a:defRPr/>
            </a:pPr>
            <a:endParaRPr lang="en-US" dirty="0" smtClean="0"/>
          </a:p>
          <a:p>
            <a:pPr marL="171450" indent="-171450">
              <a:buFontTx/>
              <a:buChar char="-"/>
              <a:defRPr/>
            </a:pPr>
            <a:r>
              <a:rPr lang="en-US" dirty="0" smtClean="0"/>
              <a:t>Formative research </a:t>
            </a:r>
          </a:p>
          <a:p>
            <a:pPr marL="171450" indent="-171450">
              <a:buFontTx/>
              <a:buChar char="-"/>
              <a:defRPr/>
            </a:pPr>
            <a:endParaRPr lang="en-US" dirty="0" smtClean="0"/>
          </a:p>
          <a:p>
            <a:pPr marL="171450" indent="-171450">
              <a:buFontTx/>
              <a:buChar char="-"/>
              <a:defRPr/>
            </a:pPr>
            <a:r>
              <a:rPr lang="en-US" dirty="0" smtClean="0"/>
              <a:t>Case Studies</a:t>
            </a:r>
          </a:p>
          <a:p>
            <a:pPr>
              <a:defRPr/>
            </a:pPr>
            <a:endParaRPr lang="en-US" dirty="0" smtClean="0"/>
          </a:p>
          <a:p>
            <a:pPr>
              <a:defRPr/>
            </a:pPr>
            <a:r>
              <a:rPr lang="en-US" dirty="0" smtClean="0"/>
              <a:t>Your data sources tend to be interview notes, transcripts, and audio/visual recordings.</a:t>
            </a:r>
          </a:p>
        </p:txBody>
      </p:sp>
      <p:sp>
        <p:nvSpPr>
          <p:cNvPr id="419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74B32740-78B1-4413-9821-609775762EF4}" type="slidenum">
              <a:rPr lang="en-US" altLang="en-US" smtClean="0"/>
              <a:pPr eaLnBrk="1" hangingPunct="1">
                <a:spcBef>
                  <a:spcPct val="0"/>
                </a:spcBef>
              </a:pPr>
              <a:t>11</a:t>
            </a:fld>
            <a:endParaRPr lang="en-US"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dirty="0" smtClean="0"/>
              <a:t>Observations can either be highly structured like a checklist.  This is often done to understand how something happens. They can also help with assessing clinic conditions, wait times, commodities in stock, presentation of public health materials, and other important information. </a:t>
            </a:r>
          </a:p>
          <a:p>
            <a:pPr>
              <a:defRPr/>
            </a:pPr>
            <a:endParaRPr lang="en-US" dirty="0" smtClean="0"/>
          </a:p>
          <a:p>
            <a:pPr>
              <a:defRPr/>
            </a:pPr>
            <a:r>
              <a:rPr lang="en-US" dirty="0" smtClean="0"/>
              <a:t>A structured approach will often </a:t>
            </a:r>
            <a:r>
              <a:rPr lang="en-US" u="sng" dirty="0" smtClean="0"/>
              <a:t>NOT</a:t>
            </a:r>
            <a:r>
              <a:rPr lang="en-US" dirty="0" smtClean="0"/>
              <a:t> lend itself to understanding how people, other than the researchers, perceive what is happening in a program or service.</a:t>
            </a:r>
          </a:p>
          <a:p>
            <a:pPr>
              <a:defRPr/>
            </a:pPr>
            <a:endParaRPr lang="en-US" dirty="0" smtClean="0"/>
          </a:p>
          <a:p>
            <a:pPr>
              <a:defRPr/>
            </a:pPr>
            <a:r>
              <a:rPr lang="en-US" dirty="0" smtClean="0"/>
              <a:t>If you want to really understand how a program or service is perceived by a participant, then you often need to conduct more unstructured and participatory observations whereby the researcher actually experiences what other people are going through.  This approach to observation is much more interactive.</a:t>
            </a:r>
          </a:p>
          <a:p>
            <a:pPr>
              <a:defRPr/>
            </a:pPr>
            <a:endParaRPr lang="en-US" dirty="0" smtClean="0"/>
          </a:p>
          <a:p>
            <a:pPr>
              <a:defRPr/>
            </a:pPr>
            <a:r>
              <a:rPr lang="en-US" dirty="0" smtClean="0"/>
              <a:t>Observation methods are often used in the formative stages of research to:</a:t>
            </a:r>
          </a:p>
          <a:p>
            <a:pPr>
              <a:defRPr/>
            </a:pPr>
            <a:endParaRPr lang="en-US" dirty="0" smtClean="0"/>
          </a:p>
          <a:p>
            <a:pPr marL="171450" indent="-171450">
              <a:buFontTx/>
              <a:buChar char="-"/>
              <a:defRPr/>
            </a:pPr>
            <a:r>
              <a:rPr lang="en-US" dirty="0" smtClean="0"/>
              <a:t>Build rapport with a community</a:t>
            </a:r>
          </a:p>
          <a:p>
            <a:pPr marL="171450" indent="-171450">
              <a:buFontTx/>
              <a:buChar char="-"/>
              <a:defRPr/>
            </a:pPr>
            <a:endParaRPr lang="en-US" dirty="0" smtClean="0"/>
          </a:p>
          <a:p>
            <a:pPr marL="171450" indent="-171450">
              <a:buFontTx/>
              <a:buChar char="-"/>
              <a:defRPr/>
            </a:pPr>
            <a:r>
              <a:rPr lang="en-US" dirty="0" smtClean="0"/>
              <a:t>Ask better questions during an interview or survey</a:t>
            </a:r>
          </a:p>
          <a:p>
            <a:pPr marL="171450" indent="-171450">
              <a:buFontTx/>
              <a:buChar char="-"/>
              <a:defRPr/>
            </a:pPr>
            <a:endParaRPr lang="en-US" dirty="0" smtClean="0"/>
          </a:p>
          <a:p>
            <a:pPr marL="171450" indent="-171450">
              <a:buFontTx/>
              <a:buChar char="-"/>
              <a:defRPr/>
            </a:pPr>
            <a:r>
              <a:rPr lang="en-US" dirty="0" smtClean="0"/>
              <a:t>Help explain findings from other data.</a:t>
            </a:r>
          </a:p>
          <a:p>
            <a:pPr marL="171450" indent="-171450">
              <a:buFontTx/>
              <a:buChar char="-"/>
              <a:defRPr/>
            </a:pPr>
            <a:endParaRPr lang="en-US" dirty="0" smtClean="0"/>
          </a:p>
          <a:p>
            <a:pPr marL="171450" indent="-171450">
              <a:buFontTx/>
              <a:buChar char="-"/>
              <a:defRPr/>
            </a:pPr>
            <a:r>
              <a:rPr lang="en-US" dirty="0" smtClean="0"/>
              <a:t>Identify routines that are unconscious to members of the culture or routines that they are unwilling to discuss</a:t>
            </a:r>
          </a:p>
          <a:p>
            <a:pPr>
              <a:defRPr/>
            </a:pPr>
            <a:endParaRPr lang="en-US" dirty="0" smtClean="0"/>
          </a:p>
          <a:p>
            <a:pPr>
              <a:defRPr/>
            </a:pPr>
            <a:r>
              <a:rPr lang="en-US" dirty="0" smtClean="0"/>
              <a:t>Your data sources tend to be field notes, transcripts, audio/video recordings, or maps.</a:t>
            </a:r>
          </a:p>
          <a:p>
            <a:pPr>
              <a:defRPr/>
            </a:pPr>
            <a:endParaRPr lang="en-US" dirty="0" smtClean="0"/>
          </a:p>
          <a:p>
            <a:pPr>
              <a:defRPr/>
            </a:pPr>
            <a:r>
              <a:rPr lang="en-US" dirty="0" smtClean="0"/>
              <a:t>Observations require the minimum amount of financial resources of all of the qualitative methods.  You mainly need to plan time for designing how the observations take place, data collection and reporting, and what amount of time is needed to get the information you want.</a:t>
            </a:r>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5B9D9E35-A35F-4DD7-8ABF-09E93EB4FD95}" type="slidenum">
              <a:rPr lang="en-US" altLang="en-US" smtClean="0">
                <a:latin typeface="Calibri" pitchFamily="34" charset="0"/>
              </a:rPr>
              <a:pPr eaLnBrk="1" hangingPunct="1">
                <a:spcBef>
                  <a:spcPct val="0"/>
                </a:spcBef>
              </a:pPr>
              <a:t>12</a:t>
            </a:fld>
            <a:endParaRPr lang="en-US" altLang="en-US" smtClean="0">
              <a:latin typeface="Calibri" pitchFamily="34" charset="0"/>
            </a:endParaRPr>
          </a:p>
        </p:txBody>
      </p:sp>
      <p:sp>
        <p:nvSpPr>
          <p:cNvPr id="43013" name="Date Placeholder 4"/>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0CF96DE6-66F2-4DE9-8563-43EA3D2F3161}" type="datetime1">
              <a:rPr lang="en-US" altLang="en-US" smtClean="0">
                <a:latin typeface="Calibri" pitchFamily="34" charset="0"/>
              </a:rPr>
              <a:pPr eaLnBrk="1" hangingPunct="1">
                <a:spcBef>
                  <a:spcPct val="0"/>
                </a:spcBef>
              </a:pPr>
              <a:t>11/20/2013</a:t>
            </a:fld>
            <a:endParaRPr lang="en-US" altLang="en-US" smtClean="0">
              <a:latin typeface="Calibri"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A focus group discussion typically involves a semi-structured discussion with 6-10 individuals who share a common characteristics or experiences, that is they are homogeneous.  A moderator guides the discussion, and often there is a note-taker who also facilitates logistics of the meeting.</a:t>
            </a:r>
          </a:p>
          <a:p>
            <a:endParaRPr lang="en-US" altLang="en-US" smtClean="0"/>
          </a:p>
          <a:p>
            <a:r>
              <a:rPr lang="en-US" altLang="en-US" smtClean="0"/>
              <a:t>This approach is often good with topics that can be openly discussed.  You are looking for a range of ideas and feelings from your subjects.  It is also good to have multiple focus groups when you want to understand the differences between groups.</a:t>
            </a:r>
          </a:p>
          <a:p>
            <a:endParaRPr lang="en-US" altLang="en-US" smtClean="0"/>
          </a:p>
          <a:p>
            <a:r>
              <a:rPr lang="en-US" altLang="en-US" smtClean="0"/>
              <a:t>You are looking for an interaction among focus group members that provokes thinking about a particular topic.  Example topics might be to understand more about existing data, review educational materials, or test a social marketing campaign.  Highly sensitive, personnel, or individualized topics are not recommended with this approach.</a:t>
            </a:r>
          </a:p>
          <a:p>
            <a:endParaRPr lang="en-US" altLang="en-US" smtClean="0"/>
          </a:p>
          <a:p>
            <a:r>
              <a:rPr lang="en-US" altLang="en-US" smtClean="0"/>
              <a:t>For most focus groups, you cannot examine more than 1 or 2 topics a session.  Also you need to consider your logistical capacity to identify a location, time, and resources.  Resources include possible incentives for participants, venue and transport, as well as recording, transcription, and analysis of data.</a:t>
            </a:r>
          </a:p>
          <a:p>
            <a:endParaRPr lang="en-US" altLang="en-US" smtClean="0"/>
          </a:p>
          <a:p>
            <a:r>
              <a:rPr lang="en-US" altLang="en-US" smtClean="0"/>
              <a:t>Your data sources tend to be moderator notes, transcripts, and audio/visual recordings.</a:t>
            </a:r>
          </a:p>
        </p:txBody>
      </p:sp>
      <p:sp>
        <p:nvSpPr>
          <p:cNvPr id="440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554BA8CD-63D8-4EDD-B528-6A7F7FE8C937}" type="slidenum">
              <a:rPr lang="en-US" altLang="en-US" smtClean="0">
                <a:latin typeface="Calibri" pitchFamily="34" charset="0"/>
              </a:rPr>
              <a:pPr eaLnBrk="1" hangingPunct="1">
                <a:spcBef>
                  <a:spcPct val="0"/>
                </a:spcBef>
              </a:pPr>
              <a:t>13</a:t>
            </a:fld>
            <a:endParaRPr lang="en-US" altLang="en-US" smtClean="0">
              <a:latin typeface="Calibri" pitchFamily="34" charset="0"/>
            </a:endParaRPr>
          </a:p>
        </p:txBody>
      </p:sp>
      <p:sp>
        <p:nvSpPr>
          <p:cNvPr id="44037" name="Date Placeholder 4"/>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5DDF8B34-E156-4A09-845D-A50DE18B9234}" type="datetime1">
              <a:rPr lang="en-US" altLang="en-US" smtClean="0">
                <a:latin typeface="Calibri" pitchFamily="34" charset="0"/>
              </a:rPr>
              <a:pPr eaLnBrk="1" hangingPunct="1">
                <a:spcBef>
                  <a:spcPct val="0"/>
                </a:spcBef>
              </a:pPr>
              <a:t>11/20/2013</a:t>
            </a:fld>
            <a:endParaRPr lang="en-US" altLang="en-US" smtClean="0">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103427"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lvl="1">
              <a:defRPr/>
            </a:pPr>
            <a:r>
              <a:rPr lang="en-US" dirty="0" smtClean="0">
                <a:cs typeface="Times New Roman" pitchFamily="18" charset="0"/>
              </a:rPr>
              <a:t>This approach relies significantly on inductive, logical reasoning.  A researcher works with whatever is at hand: diaries, photographs, letters, newspapers, or other artifacts.  They use any documents that can provide a window on past events or ideas.</a:t>
            </a:r>
          </a:p>
          <a:p>
            <a:pPr marL="0" lvl="1">
              <a:defRPr/>
            </a:pPr>
            <a:endParaRPr lang="en-US" dirty="0" smtClean="0">
              <a:cs typeface="Times New Roman" pitchFamily="18" charset="0"/>
            </a:endParaRPr>
          </a:p>
          <a:p>
            <a:pPr marL="0" lvl="1">
              <a:defRPr/>
            </a:pPr>
            <a:r>
              <a:rPr lang="en-US" dirty="0" smtClean="0">
                <a:cs typeface="Times New Roman" pitchFamily="18" charset="0"/>
              </a:rPr>
              <a:t>Archival research ranges in structure and size driven by particular study and research question</a:t>
            </a:r>
          </a:p>
          <a:p>
            <a:pPr>
              <a:defRPr/>
            </a:pPr>
            <a:endParaRPr lang="en-US" dirty="0" smtClean="0"/>
          </a:p>
          <a:p>
            <a:pPr>
              <a:buFont typeface="Wingdings" pitchFamily="2" charset="2"/>
              <a:buNone/>
              <a:defRPr/>
            </a:pPr>
            <a:r>
              <a:rPr lang="en-US" sz="2800" dirty="0" smtClean="0"/>
              <a:t>A Document Review:</a:t>
            </a:r>
          </a:p>
          <a:p>
            <a:pPr>
              <a:buFont typeface="Wingdings" pitchFamily="2" charset="2"/>
              <a:buNone/>
              <a:defRPr/>
            </a:pPr>
            <a:endParaRPr lang="en-US" sz="2800" dirty="0" smtClean="0"/>
          </a:p>
          <a:p>
            <a:pPr lvl="1">
              <a:lnSpc>
                <a:spcPct val="114000"/>
              </a:lnSpc>
              <a:spcBef>
                <a:spcPts val="300"/>
              </a:spcBef>
              <a:spcAft>
                <a:spcPts val="300"/>
              </a:spcAft>
              <a:buFont typeface="Wingdings" pitchFamily="2" charset="2"/>
              <a:buChar char="Ø"/>
              <a:defRPr/>
            </a:pPr>
            <a:r>
              <a:rPr lang="en-US" dirty="0" smtClean="0"/>
              <a:t>Uses existing documents so no need for additional data collection</a:t>
            </a:r>
          </a:p>
          <a:p>
            <a:pPr lvl="1">
              <a:lnSpc>
                <a:spcPct val="114000"/>
              </a:lnSpc>
              <a:spcBef>
                <a:spcPts val="300"/>
              </a:spcBef>
              <a:spcAft>
                <a:spcPts val="300"/>
              </a:spcAft>
              <a:buFont typeface="Wingdings" pitchFamily="2" charset="2"/>
              <a:buChar char="Ø"/>
              <a:defRPr/>
            </a:pPr>
            <a:endParaRPr lang="en-US" dirty="0" smtClean="0"/>
          </a:p>
          <a:p>
            <a:pPr lvl="1">
              <a:lnSpc>
                <a:spcPct val="114000"/>
              </a:lnSpc>
              <a:spcBef>
                <a:spcPts val="300"/>
              </a:spcBef>
              <a:spcAft>
                <a:spcPts val="300"/>
              </a:spcAft>
              <a:buFont typeface="Wingdings" pitchFamily="2" charset="2"/>
              <a:buChar char="Ø"/>
              <a:defRPr/>
            </a:pPr>
            <a:r>
              <a:rPr lang="en-US" dirty="0" smtClean="0"/>
              <a:t>Makes use of rich, often under-utilized data </a:t>
            </a:r>
          </a:p>
          <a:p>
            <a:pPr lvl="1">
              <a:lnSpc>
                <a:spcPct val="114000"/>
              </a:lnSpc>
              <a:spcBef>
                <a:spcPts val="300"/>
              </a:spcBef>
              <a:spcAft>
                <a:spcPts val="300"/>
              </a:spcAft>
              <a:buFont typeface="Wingdings" pitchFamily="2" charset="2"/>
              <a:buNone/>
              <a:defRPr/>
            </a:pPr>
            <a:endParaRPr lang="en-US" dirty="0" smtClean="0"/>
          </a:p>
          <a:p>
            <a:pPr lvl="1">
              <a:lnSpc>
                <a:spcPct val="114000"/>
              </a:lnSpc>
              <a:spcBef>
                <a:spcPts val="300"/>
              </a:spcBef>
              <a:spcAft>
                <a:spcPts val="300"/>
              </a:spcAft>
              <a:buFont typeface="Wingdings" pitchFamily="2" charset="2"/>
              <a:buChar char="Ø"/>
              <a:defRPr/>
            </a:pPr>
            <a:r>
              <a:rPr lang="en-US" dirty="0" smtClean="0"/>
              <a:t>Examples include site visit reports, technical reports, quarterly reports, meeting minutes</a:t>
            </a:r>
          </a:p>
        </p:txBody>
      </p:sp>
      <p:sp>
        <p:nvSpPr>
          <p:cNvPr id="450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ADA3C573-3D25-47C2-B5F1-C25F7F758D91}" type="slidenum">
              <a:rPr lang="en-US" altLang="en-US" smtClean="0">
                <a:latin typeface="Calibri" pitchFamily="34" charset="0"/>
              </a:rPr>
              <a:pPr eaLnBrk="1" hangingPunct="1">
                <a:spcBef>
                  <a:spcPct val="0"/>
                </a:spcBef>
              </a:pPr>
              <a:t>14</a:t>
            </a:fld>
            <a:endParaRPr lang="en-US" altLang="en-US" smtClean="0">
              <a:latin typeface="Calibri" pitchFamily="34" charset="0"/>
            </a:endParaRPr>
          </a:p>
        </p:txBody>
      </p:sp>
      <p:sp>
        <p:nvSpPr>
          <p:cNvPr id="45061" name="Date Placeholder 4"/>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spcBef>
                <a:spcPct val="30000"/>
              </a:spcBef>
              <a:defRPr sz="1200">
                <a:solidFill>
                  <a:schemeClr val="tx1"/>
                </a:solidFill>
                <a:latin typeface="Arial" charset="0"/>
              </a:defRPr>
            </a:lvl1pPr>
            <a:lvl2pPr marL="742950" indent="-285750" defTabSz="931863" eaLnBrk="0" hangingPunct="0">
              <a:spcBef>
                <a:spcPct val="30000"/>
              </a:spcBef>
              <a:defRPr sz="1200">
                <a:solidFill>
                  <a:schemeClr val="tx1"/>
                </a:solidFill>
                <a:latin typeface="Arial" charset="0"/>
              </a:defRPr>
            </a:lvl2pPr>
            <a:lvl3pPr marL="1143000" indent="-228600" defTabSz="931863" eaLnBrk="0" hangingPunct="0">
              <a:spcBef>
                <a:spcPct val="30000"/>
              </a:spcBef>
              <a:defRPr sz="1200">
                <a:solidFill>
                  <a:schemeClr val="tx1"/>
                </a:solidFill>
                <a:latin typeface="Arial" charset="0"/>
              </a:defRPr>
            </a:lvl3pPr>
            <a:lvl4pPr marL="1600200" indent="-228600" defTabSz="931863" eaLnBrk="0" hangingPunct="0">
              <a:spcBef>
                <a:spcPct val="30000"/>
              </a:spcBef>
              <a:defRPr sz="1200">
                <a:solidFill>
                  <a:schemeClr val="tx1"/>
                </a:solidFill>
                <a:latin typeface="Arial" charset="0"/>
              </a:defRPr>
            </a:lvl4pPr>
            <a:lvl5pPr marL="2057400" indent="-228600" defTabSz="931863" eaLnBrk="0" hangingPunct="0">
              <a:spcBef>
                <a:spcPct val="30000"/>
              </a:spcBef>
              <a:defRPr sz="1200">
                <a:solidFill>
                  <a:schemeClr val="tx1"/>
                </a:solidFill>
                <a:latin typeface="Arial" charset="0"/>
              </a:defRPr>
            </a:lvl5pPr>
            <a:lvl6pPr marL="2514600" indent="-228600" defTabSz="931863" eaLnBrk="0" fontAlgn="base" hangingPunct="0">
              <a:spcBef>
                <a:spcPct val="30000"/>
              </a:spcBef>
              <a:spcAft>
                <a:spcPct val="0"/>
              </a:spcAft>
              <a:defRPr sz="1200">
                <a:solidFill>
                  <a:schemeClr val="tx1"/>
                </a:solidFill>
                <a:latin typeface="Arial" charset="0"/>
              </a:defRPr>
            </a:lvl6pPr>
            <a:lvl7pPr marL="2971800" indent="-228600" defTabSz="931863" eaLnBrk="0" fontAlgn="base" hangingPunct="0">
              <a:spcBef>
                <a:spcPct val="30000"/>
              </a:spcBef>
              <a:spcAft>
                <a:spcPct val="0"/>
              </a:spcAft>
              <a:defRPr sz="1200">
                <a:solidFill>
                  <a:schemeClr val="tx1"/>
                </a:solidFill>
                <a:latin typeface="Arial" charset="0"/>
              </a:defRPr>
            </a:lvl7pPr>
            <a:lvl8pPr marL="3429000" indent="-228600" defTabSz="931863" eaLnBrk="0" fontAlgn="base" hangingPunct="0">
              <a:spcBef>
                <a:spcPct val="30000"/>
              </a:spcBef>
              <a:spcAft>
                <a:spcPct val="0"/>
              </a:spcAft>
              <a:defRPr sz="1200">
                <a:solidFill>
                  <a:schemeClr val="tx1"/>
                </a:solidFill>
                <a:latin typeface="Arial" charset="0"/>
              </a:defRPr>
            </a:lvl8pPr>
            <a:lvl9pPr marL="3886200" indent="-228600" defTabSz="931863"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EF3058A8-E397-4CEB-A0FF-1B4C1D5E7DD5}" type="datetime1">
              <a:rPr lang="en-US" altLang="en-US" smtClean="0">
                <a:latin typeface="Calibri" pitchFamily="34" charset="0"/>
              </a:rPr>
              <a:pPr eaLnBrk="1" hangingPunct="1">
                <a:spcBef>
                  <a:spcPct val="0"/>
                </a:spcBef>
              </a:pPr>
              <a:t>11/20/2013</a:t>
            </a:fld>
            <a:endParaRPr lang="en-US" altLang="en-US" smtClean="0">
              <a:latin typeface="Calibri"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dirty="0" smtClean="0"/>
              <a:t>Systematic methods often involve a group of community members listing and ranking there issues, resources, and strengths.</a:t>
            </a:r>
          </a:p>
          <a:p>
            <a:pPr>
              <a:defRPr/>
            </a:pPr>
            <a:endParaRPr lang="en-US" dirty="0" smtClean="0"/>
          </a:p>
          <a:p>
            <a:pPr>
              <a:defRPr/>
            </a:pPr>
            <a:r>
              <a:rPr lang="en-US" dirty="0" smtClean="0"/>
              <a:t>Participatory methods involve walking or driving through a community to observe different aspects, and/or involving the community in creating a map of the important locations in the community.   These can be public assets like a community resource or outreach center.  Or they can reflect priority problems within a community such as areas of popular open defecation.</a:t>
            </a:r>
          </a:p>
          <a:p>
            <a:pPr>
              <a:defRPr/>
            </a:pPr>
            <a:endParaRPr lang="en-US" dirty="0" smtClean="0"/>
          </a:p>
          <a:p>
            <a:pPr>
              <a:defRPr/>
            </a:pPr>
            <a:r>
              <a:rPr lang="en-US" dirty="0" smtClean="0"/>
              <a:t>Both methods are often used as part of a social assessment to determine a community’s expressed developmental needs or health priorities, and whether those needs are being met. A social assessment is used to:</a:t>
            </a:r>
          </a:p>
          <a:p>
            <a:pPr marL="171450" indent="-171450">
              <a:buFontTx/>
              <a:buChar char="-"/>
              <a:defRPr/>
            </a:pPr>
            <a:r>
              <a:rPr lang="en-US" dirty="0" smtClean="0"/>
              <a:t>inform a new intervention,</a:t>
            </a:r>
          </a:p>
          <a:p>
            <a:pPr marL="171450" indent="-171450">
              <a:buFontTx/>
              <a:buChar char="-"/>
              <a:defRPr/>
            </a:pPr>
            <a:r>
              <a:rPr lang="en-US" dirty="0" smtClean="0"/>
              <a:t>decide on the type of existing evidence-based interventions that are most appropriate for the community,</a:t>
            </a:r>
          </a:p>
          <a:p>
            <a:pPr marL="171450" indent="-171450">
              <a:buFontTx/>
              <a:buChar char="-"/>
              <a:defRPr/>
            </a:pPr>
            <a:r>
              <a:rPr lang="en-US" dirty="0" smtClean="0"/>
              <a:t>or other kinds of assistance.</a:t>
            </a:r>
          </a:p>
          <a:p>
            <a:pPr>
              <a:defRPr/>
            </a:pPr>
            <a:endParaRPr lang="en-US" dirty="0" smtClean="0"/>
          </a:p>
          <a:p>
            <a:pPr>
              <a:defRPr/>
            </a:pPr>
            <a:r>
              <a:rPr lang="en-US" dirty="0" smtClean="0"/>
              <a:t>They are also often used to determine the level of commitment among various stakeholders in the community and identify specific areas where there is a ‘readiness’ for change.</a:t>
            </a:r>
          </a:p>
          <a:p>
            <a:pPr>
              <a:defRPr/>
            </a:pPr>
            <a:endParaRPr lang="en-US" dirty="0" smtClean="0"/>
          </a:p>
          <a:p>
            <a:pPr>
              <a:defRPr/>
            </a:pPr>
            <a:r>
              <a:rPr lang="en-US" dirty="0" smtClean="0"/>
              <a:t>This method can also be used to measure health knowledge, perceptions, attitudes, motivations, or practices of individuals or groups for a particular health topic.  However the terms used need to be in the language of the participants.</a:t>
            </a:r>
          </a:p>
          <a:p>
            <a:pPr>
              <a:defRPr/>
            </a:pPr>
            <a:endParaRPr lang="en-US" dirty="0" smtClean="0"/>
          </a:p>
          <a:p>
            <a:pPr>
              <a:defRPr/>
            </a:pPr>
            <a:r>
              <a:rPr lang="en-US" dirty="0" smtClean="0"/>
              <a:t>The resource commitment depends on the size of your coverage area and number of different communities living within that area that access your services.  Each community may have different points of view and use different terminology.  Also, the definition of community could include a group of people based on a variety of social units such as a locality, interest, identification or patterned social interaction, culture, activity, or collective political power.</a:t>
            </a:r>
          </a:p>
          <a:p>
            <a:pPr>
              <a:defRPr/>
            </a:pPr>
            <a:endParaRPr lang="en-US" dirty="0" smtClean="0"/>
          </a:p>
          <a:p>
            <a:pPr>
              <a:defRPr/>
            </a:pPr>
            <a:r>
              <a:rPr lang="en-US" dirty="0" smtClean="0"/>
              <a:t>There are some limitations to the data you collect using this method:</a:t>
            </a:r>
          </a:p>
          <a:p>
            <a:pPr>
              <a:defRPr/>
            </a:pPr>
            <a:endParaRPr lang="en-US" dirty="0" smtClean="0"/>
          </a:p>
          <a:p>
            <a:pPr>
              <a:defRPr/>
            </a:pPr>
            <a:r>
              <a:rPr lang="en-US" dirty="0" smtClean="0"/>
              <a:t>1) The key informants you really need to hear from may not speak up at your community meeting or they do not attend all together.</a:t>
            </a:r>
          </a:p>
          <a:p>
            <a:pPr>
              <a:defRPr/>
            </a:pPr>
            <a:endParaRPr lang="en-US" dirty="0" smtClean="0"/>
          </a:p>
          <a:p>
            <a:pPr>
              <a:defRPr/>
            </a:pPr>
            <a:r>
              <a:rPr lang="en-US" dirty="0" smtClean="0"/>
              <a:t>2) There maybe health or developmental needs that those participating in this research are not aware of or do not perceive, even though there are real costs to community.  For example, poor eating habits may be a determinant of poor health and be a major causal factor in growing long-term health costs.  However a community may not perceive poor eating habits as priority or even a problem.</a:t>
            </a:r>
          </a:p>
        </p:txBody>
      </p:sp>
      <p:sp>
        <p:nvSpPr>
          <p:cNvPr id="460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13D3F984-60CD-4432-9FDE-D954757E4E66}" type="slidenum">
              <a:rPr lang="en-US" altLang="en-US" smtClean="0"/>
              <a:pPr eaLnBrk="1" hangingPunct="1">
                <a:spcBef>
                  <a:spcPct val="0"/>
                </a:spcBef>
              </a:pPr>
              <a:t>15</a:t>
            </a:fld>
            <a:endParaRPr lang="en-US"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Which qualitative research method you choose to apply really depends on how you want to use the data.</a:t>
            </a:r>
          </a:p>
          <a:p>
            <a:endParaRPr lang="en-US" altLang="en-US" smtClean="0"/>
          </a:p>
          <a:p>
            <a:r>
              <a:rPr lang="en-US" altLang="en-US" smtClean="0"/>
              <a:t>It is important to look at how you identified a gap in the data, what were the research questions that you could not find answers to?</a:t>
            </a:r>
          </a:p>
          <a:p>
            <a:endParaRPr lang="en-US" altLang="en-US" smtClean="0"/>
          </a:p>
          <a:p>
            <a:r>
              <a:rPr lang="en-US" altLang="en-US" smtClean="0"/>
              <a:t>Then think about the different method(s) and strategically decide on which one might give you the best answers.</a:t>
            </a:r>
          </a:p>
          <a:p>
            <a:endParaRPr lang="en-US" altLang="en-US" smtClean="0"/>
          </a:p>
          <a:p>
            <a:r>
              <a:rPr lang="en-US" altLang="en-US" smtClean="0"/>
              <a:t>Often available resources also dictate which research method you apply.</a:t>
            </a:r>
          </a:p>
          <a:p>
            <a:endParaRPr lang="en-US" altLang="en-US" smtClean="0"/>
          </a:p>
          <a:p>
            <a:r>
              <a:rPr lang="en-US" altLang="en-US" smtClean="0"/>
              <a:t>READ SLIDE…</a:t>
            </a:r>
          </a:p>
          <a:p>
            <a:endParaRPr lang="en-US" altLang="en-US" smtClean="0"/>
          </a:p>
          <a:p>
            <a:r>
              <a:rPr lang="en-US" altLang="en-US" smtClean="0"/>
              <a:t>Do you have any questions?</a:t>
            </a:r>
          </a:p>
        </p:txBody>
      </p:sp>
      <p:sp>
        <p:nvSpPr>
          <p:cNvPr id="471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254FAF8E-B0B1-45B4-9E75-A668BFFAB853}" type="slidenum">
              <a:rPr lang="en-US" altLang="en-US" smtClean="0"/>
              <a:pPr eaLnBrk="1" hangingPunct="1">
                <a:spcBef>
                  <a:spcPct val="0"/>
                </a:spcBef>
              </a:pPr>
              <a:t>16</a:t>
            </a:fld>
            <a:endParaRPr lang="en-US"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It may be the case that your data gap exists because of problems in the flow of information in the health system.   Information flow is the collection of data from the client at the health facility or hospital, the collation of that data by data analysts, the use of that data by decision-makers, and finally how information derived from that data is disseminated back to the staff at health facilities and their clients.  </a:t>
            </a:r>
          </a:p>
          <a:p>
            <a:endParaRPr lang="en-US" altLang="en-US" smtClean="0"/>
          </a:p>
          <a:p>
            <a:r>
              <a:rPr lang="en-US" altLang="en-US" smtClean="0"/>
              <a:t>In order to assess the information flow in a health system, I would like to briefly introduce to you the Data Demand and Use Tool: Information Use Mapping.</a:t>
            </a:r>
          </a:p>
          <a:p>
            <a:endParaRPr lang="en-US" altLang="en-US" smtClean="0"/>
          </a:p>
          <a:p>
            <a:endParaRPr lang="en-US" altLang="en-US" smtClean="0"/>
          </a:p>
        </p:txBody>
      </p:sp>
      <p:sp>
        <p:nvSpPr>
          <p:cNvPr id="481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993C2AFB-7667-4637-B118-2A791EF77FCD}" type="slidenum">
              <a:rPr lang="en-US" altLang="en-US" smtClean="0"/>
              <a:pPr eaLnBrk="1" hangingPunct="1">
                <a:spcBef>
                  <a:spcPct val="0"/>
                </a:spcBef>
              </a:pPr>
              <a:t>17</a:t>
            </a:fld>
            <a:endParaRPr lang="en-US"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dirty="0" smtClean="0"/>
              <a:t>The Information Use Mapping tool was primarily created in response to a problem commonly encountered in health services.  Data is often collected and reported, but it never seems to be used, especially at the local level where services are delivered.</a:t>
            </a:r>
          </a:p>
          <a:p>
            <a:pPr>
              <a:defRPr/>
            </a:pPr>
            <a:endParaRPr lang="en-US" dirty="0" smtClean="0"/>
          </a:p>
          <a:p>
            <a:pPr>
              <a:defRPr/>
            </a:pPr>
            <a:r>
              <a:rPr lang="en-US" dirty="0" smtClean="0"/>
              <a:t>So the idea behind the tool was to help those at the service delivery level, who may collect and report data, to visually see how this data can be translated into information that can be used to improve their operations.</a:t>
            </a:r>
          </a:p>
          <a:p>
            <a:pPr>
              <a:defRPr/>
            </a:pPr>
            <a:endParaRPr lang="en-US" dirty="0" smtClean="0"/>
          </a:p>
          <a:p>
            <a:pPr>
              <a:defRPr/>
            </a:pPr>
            <a:r>
              <a:rPr lang="en-US" dirty="0" smtClean="0"/>
              <a:t>It helps all stakeholder groups that collect data on health service delivery understand how that data is eventually interpreted and used to make changes to the healthcare system.  </a:t>
            </a:r>
          </a:p>
          <a:p>
            <a:pPr>
              <a:defRPr/>
            </a:pPr>
            <a:endParaRPr lang="en-US" dirty="0" smtClean="0"/>
          </a:p>
          <a:p>
            <a:pPr>
              <a:defRPr/>
            </a:pPr>
            <a:r>
              <a:rPr lang="en-US" dirty="0" smtClean="0"/>
              <a:t>Health facilities that collect data can then:</a:t>
            </a:r>
          </a:p>
          <a:p>
            <a:pPr>
              <a:defRPr/>
            </a:pPr>
            <a:endParaRPr lang="en-US" dirty="0" smtClean="0"/>
          </a:p>
          <a:p>
            <a:pPr marL="171446" indent="-171446">
              <a:buFontTx/>
              <a:buChar char="-"/>
              <a:defRPr/>
            </a:pPr>
            <a:r>
              <a:rPr lang="en-US" dirty="0" smtClean="0"/>
              <a:t>Identify ways they can use the information to improve their own service delivery efforts and,</a:t>
            </a:r>
          </a:p>
          <a:p>
            <a:pPr>
              <a:defRPr/>
            </a:pPr>
            <a:endParaRPr lang="en-US" dirty="0" smtClean="0"/>
          </a:p>
          <a:p>
            <a:pPr marL="171446" indent="-171446">
              <a:buFontTx/>
              <a:buChar char="-"/>
              <a:defRPr/>
            </a:pPr>
            <a:r>
              <a:rPr lang="en-US" dirty="0" smtClean="0"/>
              <a:t>Highlight missed opportunities for feedback from other stakeholder groups who conduct data analysis and interpretation. </a:t>
            </a:r>
          </a:p>
        </p:txBody>
      </p:sp>
      <p:sp>
        <p:nvSpPr>
          <p:cNvPr id="491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CCC1596-5BC9-4264-9451-1EA958888D53}" type="slidenum">
              <a:rPr lang="en-US" altLang="en-US" smtClean="0"/>
              <a:pPr eaLnBrk="1" hangingPunct="1">
                <a:spcBef>
                  <a:spcPct val="0"/>
                </a:spcBef>
              </a:pPr>
              <a:t>18</a:t>
            </a:fld>
            <a:endParaRPr lang="en-US"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501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The information Use Map documents the process of when data is collected, to when it is reported and used.</a:t>
            </a:r>
          </a:p>
          <a:p>
            <a:endParaRPr lang="en-US" altLang="en-US" smtClean="0"/>
          </a:p>
          <a:p>
            <a:r>
              <a:rPr lang="en-US" altLang="en-US" smtClean="0"/>
              <a:t>The goal of this exercise is to:</a:t>
            </a:r>
          </a:p>
          <a:p>
            <a:endParaRPr lang="en-US" altLang="en-US" smtClean="0"/>
          </a:p>
          <a:p>
            <a:pPr marL="633413" lvl="1" indent="-171450">
              <a:buFontTx/>
              <a:buChar char="•"/>
            </a:pPr>
            <a:r>
              <a:rPr lang="en-US" altLang="en-US" smtClean="0"/>
              <a:t>Find opportunities to increase the number of stakeholder groups who translate data into useful information.</a:t>
            </a:r>
          </a:p>
          <a:p>
            <a:pPr marL="633413" lvl="1" indent="-171450">
              <a:buFontTx/>
              <a:buChar char="•"/>
            </a:pPr>
            <a:endParaRPr lang="en-US" altLang="en-US" smtClean="0"/>
          </a:p>
          <a:p>
            <a:pPr marL="633413" lvl="1" indent="-171450">
              <a:buFontTx/>
              <a:buChar char="•"/>
            </a:pPr>
            <a:r>
              <a:rPr lang="en-US" altLang="en-US" smtClean="0"/>
              <a:t>Bring in those with experience delivering health services, use their insight to interpret data, and increase their use of this interpretation to make decisions about their health programs.</a:t>
            </a:r>
          </a:p>
          <a:p>
            <a:pPr marL="633413" lvl="1" indent="-171450">
              <a:buFontTx/>
              <a:buChar char="•"/>
            </a:pPr>
            <a:endParaRPr lang="en-US" altLang="en-US" smtClean="0"/>
          </a:p>
          <a:p>
            <a:pPr marL="633413" lvl="1" indent="-171450">
              <a:buFontTx/>
              <a:buChar char="•"/>
            </a:pPr>
            <a:r>
              <a:rPr lang="en-US" altLang="en-US" smtClean="0"/>
              <a:t>Identify ways that different actors can use information to provide constructive feedback to others in the health system. </a:t>
            </a:r>
          </a:p>
          <a:p>
            <a:endParaRPr lang="en-US" altLang="en-US" smtClean="0"/>
          </a:p>
          <a:p>
            <a:r>
              <a:rPr lang="en-US" altLang="en-US" smtClean="0"/>
              <a:t>The achievement of these 3 goals will contribute greatly to improving both quality and production of data throughout the health service system.</a:t>
            </a:r>
          </a:p>
          <a:p>
            <a:endParaRPr lang="en-US" altLang="en-US" smtClean="0"/>
          </a:p>
        </p:txBody>
      </p:sp>
      <p:sp>
        <p:nvSpPr>
          <p:cNvPr id="501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BEDDD95-64FF-405B-B9F0-107A9514862A}" type="slidenum">
              <a:rPr lang="en-US" altLang="en-US" smtClean="0"/>
              <a:pPr eaLnBrk="1" hangingPunct="1">
                <a:spcBef>
                  <a:spcPct val="0"/>
                </a:spcBef>
              </a:pPr>
              <a:t>19</a:t>
            </a:fld>
            <a:endParaRPr lang="en-US" alt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ln/>
        </p:spPr>
      </p:sp>
      <p:sp>
        <p:nvSpPr>
          <p:cNvPr id="68611"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dirty="0" smtClean="0"/>
              <a:t>The main steps to implementing an Information Use Map assessment are:</a:t>
            </a:r>
          </a:p>
          <a:p>
            <a:pPr>
              <a:defRPr/>
            </a:pPr>
            <a:endParaRPr lang="en-US" dirty="0" smtClean="0"/>
          </a:p>
          <a:p>
            <a:pPr>
              <a:defRPr/>
            </a:pPr>
            <a:r>
              <a:rPr lang="en-US" dirty="0" smtClean="0"/>
              <a:t>1.) Decide the scope of the assessment.  For example, do you want to assess data flow throughout a national heath service system or do you want to look at just one health facility?  Should the assessment include community-based data, specific surveys, or just routine data?</a:t>
            </a:r>
          </a:p>
          <a:p>
            <a:pPr>
              <a:defRPr/>
            </a:pPr>
            <a:endParaRPr lang="en-US" dirty="0" smtClean="0"/>
          </a:p>
          <a:p>
            <a:pPr marL="0" lvl="1">
              <a:defRPr/>
            </a:pPr>
            <a:r>
              <a:rPr lang="en-US" dirty="0" smtClean="0"/>
              <a:t>2.) Identify a CORE GROUP of data users and producers who are able to describe how data is created and used in the existing health service system.  A data user can be a health professional, policy maker or other key health decision maker who uses data to inform the design, implementation, monitoring, or improvement of health programs.  Data producers are professionals who acquire and analyze health data, and prepare them for distribution to audiences of users. These include monitoring and evaluation (M&amp;E) specialists, data clerks, or researchers.</a:t>
            </a:r>
          </a:p>
          <a:p>
            <a:pPr marL="0" lvl="1">
              <a:defRPr/>
            </a:pPr>
            <a:endParaRPr lang="en-US" dirty="0" smtClean="0"/>
          </a:p>
          <a:p>
            <a:pPr marL="0" lvl="1">
              <a:defRPr/>
            </a:pPr>
            <a:r>
              <a:rPr lang="en-US" dirty="0" smtClean="0"/>
              <a:t>3.) This CORE GROUP of data users and producers will then find out how information is collected, analyzed, and reported. </a:t>
            </a:r>
          </a:p>
          <a:p>
            <a:pPr marL="0" lvl="1">
              <a:defRPr/>
            </a:pPr>
            <a:endParaRPr lang="en-US" dirty="0" smtClean="0"/>
          </a:p>
          <a:p>
            <a:pPr marL="0" lvl="1">
              <a:defRPr/>
            </a:pPr>
            <a:r>
              <a:rPr lang="en-US" dirty="0" smtClean="0"/>
              <a:t>This is done through a desk review of official procedures for data collection and reporting, which involves looking at plans, national policies, guidelines, M&amp;E frameworks, or implementation plans.</a:t>
            </a:r>
          </a:p>
          <a:p>
            <a:pPr marL="0" lvl="1">
              <a:defRPr/>
            </a:pPr>
            <a:endParaRPr lang="en-US" dirty="0" smtClean="0"/>
          </a:p>
          <a:p>
            <a:pPr marL="0" lvl="1">
              <a:defRPr/>
            </a:pPr>
            <a:r>
              <a:rPr lang="en-US" dirty="0" smtClean="0"/>
              <a:t>An additional option is to interview about 10 to 12 key informants who represent a few typical health facilities for each stakeholder group involved in data collection and dissemination.  If you access the Information Use Mapping Tool on the MEASURE Evaluation website, you will find a series of questions to help guide the development of key informant questionnaires.  These questions are also useful for the CORE GROUP as well, if key informant interviews are not feasible.</a:t>
            </a:r>
          </a:p>
          <a:p>
            <a:pPr marL="0" lvl="1">
              <a:defRPr/>
            </a:pPr>
            <a:endParaRPr lang="en-US" dirty="0" smtClean="0"/>
          </a:p>
          <a:p>
            <a:pPr marL="0" lvl="1">
              <a:defRPr/>
            </a:pPr>
            <a:r>
              <a:rPr lang="en-US" dirty="0" smtClean="0"/>
              <a:t>Finally a validation workshop is held, with key stakeholders who have a vested interest in how information is used and can monitor any purposed changes to information flow.  In this workshop, participants review the findings from the CORE GROUP, map how they expect information to be used in the future, and prioritize activities or interventions to improve data use and feedback mechanisms.</a:t>
            </a:r>
          </a:p>
          <a:p>
            <a:pPr marL="0" lvl="1">
              <a:defRPr/>
            </a:pPr>
            <a:endParaRPr lang="en-US" dirty="0" smtClean="0"/>
          </a:p>
          <a:p>
            <a:pPr marL="0" lvl="1">
              <a:defRPr/>
            </a:pPr>
            <a:r>
              <a:rPr lang="en-US" dirty="0" smtClean="0"/>
              <a:t>4.) Lastly, as you think about using the Information Mapping Tool, it is important to involve those organizations and government sectors relevant to the program area or context you are interested in.  The detail of information described in the Mapping Tool should reflect their specific needs.</a:t>
            </a:r>
          </a:p>
          <a:p>
            <a:pPr marL="640013" lvl="1" indent="-174404">
              <a:buFontTx/>
              <a:buChar char="•"/>
              <a:defRPr/>
            </a:pPr>
            <a:endParaRPr lang="en-US" dirty="0" smtClean="0"/>
          </a:p>
          <a:p>
            <a:pPr marL="640013" lvl="1" indent="-174404">
              <a:buFontTx/>
              <a:buChar char="•"/>
              <a:defRPr/>
            </a:pPr>
            <a:endParaRPr lang="en-US" dirty="0" smtClean="0"/>
          </a:p>
        </p:txBody>
      </p:sp>
      <p:sp>
        <p:nvSpPr>
          <p:cNvPr id="512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F7B8F1FC-375F-4584-B64D-7ADBA7D0115B}" type="slidenum">
              <a:rPr lang="en-US" altLang="en-US" smtClean="0"/>
              <a:pPr eaLnBrk="1" hangingPunct="1">
                <a:spcBef>
                  <a:spcPct val="0"/>
                </a:spcBef>
              </a:pPr>
              <a:t>20</a:t>
            </a:fld>
            <a:endParaRPr lang="en-US" alt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dirty="0" smtClean="0"/>
              <a:t>This is a blank template of the Information Use Map.  This map is used to describe the existing flow of information for a specific program area.</a:t>
            </a:r>
          </a:p>
          <a:p>
            <a:pPr>
              <a:defRPr/>
            </a:pPr>
            <a:endParaRPr lang="en-US" dirty="0" smtClean="0"/>
          </a:p>
          <a:p>
            <a:pPr>
              <a:defRPr/>
            </a:pPr>
            <a:r>
              <a:rPr lang="en-US" dirty="0" smtClean="0"/>
              <a:t>As I said before, the information used to complete this map can be gathered from desk reviews, interviews, or at a workshop with all relevant stakeholders together.  </a:t>
            </a:r>
          </a:p>
          <a:p>
            <a:pPr>
              <a:defRPr/>
            </a:pPr>
            <a:endParaRPr lang="en-US" dirty="0" smtClean="0"/>
          </a:p>
          <a:p>
            <a:pPr>
              <a:defRPr/>
            </a:pPr>
            <a:r>
              <a:rPr lang="en-US" dirty="0" smtClean="0"/>
              <a:t>In this template, you can see that each row is represented by a specific stakeholder group.  The scope of the information use assessment in this example begins at the health service delivery level with private clinics, NGOs, and government facilities, and continues all the way up to include the district, regional, and national levels. </a:t>
            </a:r>
          </a:p>
          <a:p>
            <a:pPr>
              <a:defRPr/>
            </a:pPr>
            <a:endParaRPr lang="en-US" dirty="0" smtClean="0"/>
          </a:p>
          <a:p>
            <a:pPr>
              <a:defRPr/>
            </a:pPr>
            <a:r>
              <a:rPr lang="en-US" dirty="0" smtClean="0"/>
              <a:t>This template is just an example.  The kind of assessment that is best for your team may not include all of these stakeholder groups.  You may just want to look at a group of health clinics within a district or a specific catchment area.  In this case, you would change the stakeholder groups so that they reflect the scope of your assessment.</a:t>
            </a:r>
          </a:p>
          <a:p>
            <a:pPr>
              <a:defRPr/>
            </a:pPr>
            <a:endParaRPr lang="en-US" dirty="0" smtClean="0"/>
          </a:p>
          <a:p>
            <a:pPr>
              <a:defRPr/>
            </a:pPr>
            <a:r>
              <a:rPr lang="en-US" dirty="0" smtClean="0"/>
              <a:t>When deciding which stakeholder groups to include, it helps to start the first row with a group that collects data.  As you list more groups in each subsequent row, you should include more groups who are involved in the aggregation of the data that is collected.</a:t>
            </a:r>
          </a:p>
          <a:p>
            <a:pPr>
              <a:defRPr/>
            </a:pPr>
            <a:endParaRPr lang="en-US" dirty="0" smtClean="0"/>
          </a:p>
          <a:p>
            <a:pPr>
              <a:defRPr/>
            </a:pPr>
            <a:r>
              <a:rPr lang="en-US" dirty="0" smtClean="0"/>
              <a:t>Now let’s look at the columns.  These columns represent a specific stage in the information life cycle.</a:t>
            </a:r>
          </a:p>
          <a:p>
            <a:pPr>
              <a:defRPr/>
            </a:pPr>
            <a:endParaRPr lang="en-US" dirty="0" smtClean="0"/>
          </a:p>
          <a:p>
            <a:pPr marL="171446" indent="-171446">
              <a:buFontTx/>
              <a:buChar char="-"/>
              <a:defRPr/>
            </a:pPr>
            <a:r>
              <a:rPr lang="en-US" dirty="0" smtClean="0"/>
              <a:t>The term data collection refers to the transferring of data from records to reports.  </a:t>
            </a:r>
          </a:p>
          <a:p>
            <a:pPr>
              <a:defRPr/>
            </a:pPr>
            <a:endParaRPr lang="en-US" dirty="0" smtClean="0"/>
          </a:p>
          <a:p>
            <a:pPr marL="171446" indent="-171446">
              <a:buFontTx/>
              <a:buChar char="-"/>
              <a:defRPr/>
            </a:pPr>
            <a:r>
              <a:rPr lang="en-US" dirty="0" smtClean="0"/>
              <a:t>Compilation is aggregating these reports.</a:t>
            </a:r>
          </a:p>
          <a:p>
            <a:pPr>
              <a:defRPr/>
            </a:pPr>
            <a:endParaRPr lang="en-US" dirty="0" smtClean="0"/>
          </a:p>
          <a:p>
            <a:pPr marL="171446" indent="-171446">
              <a:buFontTx/>
              <a:buChar char="-"/>
              <a:defRPr/>
            </a:pPr>
            <a:r>
              <a:rPr lang="en-US" dirty="0" smtClean="0"/>
              <a:t>Storage refers to keeping the data in a re-usable form such as data entry into a computer.</a:t>
            </a:r>
          </a:p>
          <a:p>
            <a:pPr>
              <a:defRPr/>
            </a:pPr>
            <a:endParaRPr lang="en-US" dirty="0" smtClean="0"/>
          </a:p>
          <a:p>
            <a:pPr marL="171446" indent="-171446">
              <a:buFontTx/>
              <a:buChar char="-"/>
              <a:defRPr/>
            </a:pPr>
            <a:r>
              <a:rPr lang="en-US" dirty="0" smtClean="0"/>
              <a:t>Analysis involves making inferences from the data.</a:t>
            </a:r>
          </a:p>
          <a:p>
            <a:pPr>
              <a:defRPr/>
            </a:pPr>
            <a:endParaRPr lang="en-US" dirty="0" smtClean="0"/>
          </a:p>
          <a:p>
            <a:pPr marL="171446" indent="-171446">
              <a:buFontTx/>
              <a:buChar char="-"/>
              <a:defRPr/>
            </a:pPr>
            <a:r>
              <a:rPr lang="en-US" dirty="0" smtClean="0"/>
              <a:t>Reporting transmits the data to other stakeholder groups.</a:t>
            </a:r>
          </a:p>
          <a:p>
            <a:pPr>
              <a:defRPr/>
            </a:pPr>
            <a:endParaRPr lang="en-US" dirty="0" smtClean="0"/>
          </a:p>
          <a:p>
            <a:pPr marL="171446" indent="-171446">
              <a:buFontTx/>
              <a:buChar char="-"/>
              <a:defRPr/>
            </a:pPr>
            <a:r>
              <a:rPr lang="en-US" dirty="0" smtClean="0"/>
              <a:t>And finally data use involves making information a core part of the day-to-day management of health system planning and delivery.  The difference between reporting and use is important here.  The term “use” in the Information Use Mapping Tool means to leverage data to support or inform a decision or activity.</a:t>
            </a:r>
          </a:p>
          <a:p>
            <a:pPr>
              <a:defRPr/>
            </a:pPr>
            <a:endParaRPr lang="en-US" dirty="0" smtClean="0"/>
          </a:p>
          <a:p>
            <a:pPr>
              <a:defRPr/>
            </a:pPr>
            <a:r>
              <a:rPr lang="en-US" dirty="0" smtClean="0"/>
              <a:t>Each stakeholder group agrees on how they are currently contributing to this information life cycle.  Some may only collect, others might collect, compile, and store data.  </a:t>
            </a:r>
          </a:p>
          <a:p>
            <a:pPr>
              <a:defRPr/>
            </a:pPr>
            <a:endParaRPr lang="en-US" dirty="0" smtClean="0"/>
          </a:p>
          <a:p>
            <a:pPr>
              <a:defRPr/>
            </a:pPr>
            <a:r>
              <a:rPr lang="en-US" dirty="0" smtClean="0"/>
              <a:t>As data is transferred to each stage of the information life cycle, it is important to indicate this transfer with a line or arrow [CLICK ANIMATION].  However, it may not always be the case that information is transferred to another stage in the life cycle or to another stakeholder group.</a:t>
            </a:r>
          </a:p>
        </p:txBody>
      </p:sp>
      <p:sp>
        <p:nvSpPr>
          <p:cNvPr id="522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A92D0B65-16A0-4841-884B-B6B90D0B481B}" type="slidenum">
              <a:rPr lang="en-US" altLang="en-US" smtClean="0"/>
              <a:pPr eaLnBrk="1" hangingPunct="1">
                <a:spcBef>
                  <a:spcPct val="0"/>
                </a:spcBef>
              </a:pPr>
              <a:t>21</a:t>
            </a:fld>
            <a:endParaRPr lang="en-US" alt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This example was adapted from a 2006 Strategic Information Assessment in Swaziland that was facilitated by MEASURE Evaluation.  Our stakeholder groups have now indicated in the Information Use Map how information flows through the existing health service structure.</a:t>
            </a:r>
          </a:p>
          <a:p>
            <a:endParaRPr lang="en-US" altLang="en-US" smtClean="0"/>
          </a:p>
          <a:p>
            <a:pPr>
              <a:spcBef>
                <a:spcPct val="0"/>
              </a:spcBef>
            </a:pPr>
            <a:r>
              <a:rPr lang="en-US" altLang="en-US" smtClean="0"/>
              <a:t>In this case, the first column indicates that data is collected at the health service delivery level by private clinics, NGOs, and government facilities. </a:t>
            </a:r>
          </a:p>
          <a:p>
            <a:pPr>
              <a:spcBef>
                <a:spcPct val="0"/>
              </a:spcBef>
            </a:pPr>
            <a:endParaRPr lang="en-US" altLang="en-US" smtClean="0"/>
          </a:p>
          <a:p>
            <a:pPr>
              <a:spcBef>
                <a:spcPct val="0"/>
              </a:spcBef>
            </a:pPr>
            <a:r>
              <a:rPr lang="en-US" altLang="en-US" smtClean="0"/>
              <a:t>The second column tells us that data is compiled, or aggregated, only from government facilities.  This government facility data is compiled again at the district, again at the regional, and then stored, together with raw data from NGOs and private clinics at the national level.</a:t>
            </a:r>
          </a:p>
          <a:p>
            <a:pPr>
              <a:spcBef>
                <a:spcPct val="0"/>
              </a:spcBef>
            </a:pPr>
            <a:endParaRPr lang="en-US" altLang="en-US" smtClean="0"/>
          </a:p>
          <a:p>
            <a:pPr>
              <a:spcBef>
                <a:spcPct val="0"/>
              </a:spcBef>
            </a:pPr>
            <a:r>
              <a:rPr lang="en-US" altLang="en-US" smtClean="0"/>
              <a:t>The only time all of this data is analyzed and reported on is at the national level.  And then the only time all this information is actually used is when there is a need for another national 5-year strategic plan.</a:t>
            </a:r>
          </a:p>
          <a:p>
            <a:pPr>
              <a:spcBef>
                <a:spcPct val="0"/>
              </a:spcBef>
            </a:pPr>
            <a:r>
              <a:rPr lang="en-US" altLang="en-US" smtClean="0"/>
              <a:t>  </a:t>
            </a:r>
          </a:p>
          <a:p>
            <a:pPr>
              <a:spcBef>
                <a:spcPct val="0"/>
              </a:spcBef>
            </a:pPr>
            <a:r>
              <a:rPr lang="en-US" altLang="en-US" smtClean="0"/>
              <a:t>When information flow is mapped visually, deficiencies quickly become apparent. The large, empty expanses of the chart tells the story. In this map, it is clear that insights from high-level reports are not shared back with lower levels, and information is being used only to file reports, not to support evidence-based decisions for program improvements.</a:t>
            </a:r>
          </a:p>
        </p:txBody>
      </p:sp>
      <p:sp>
        <p:nvSpPr>
          <p:cNvPr id="532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CDC508D2-8F5C-4A54-AB28-C139817ECCCA}" type="slidenum">
              <a:rPr lang="en-US" altLang="en-US" smtClean="0"/>
              <a:pPr eaLnBrk="1" hangingPunct="1">
                <a:spcBef>
                  <a:spcPct val="0"/>
                </a:spcBef>
              </a:pPr>
              <a:t>22</a:t>
            </a:fld>
            <a:endParaRPr lang="en-US" alt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22320">
              <a:spcBef>
                <a:spcPct val="0"/>
              </a:spcBef>
              <a:defRPr/>
            </a:pPr>
            <a:r>
              <a:rPr lang="en-US" dirty="0" smtClean="0"/>
              <a:t>This map highlights the many potential improvements to the M&amp;E system, including points where feedback mechanisms can be developed and opportunities for increased data use can be identified.</a:t>
            </a:r>
          </a:p>
          <a:p>
            <a:pPr defTabSz="922320">
              <a:spcBef>
                <a:spcPct val="0"/>
              </a:spcBef>
              <a:defRPr/>
            </a:pPr>
            <a:endParaRPr lang="en-US" dirty="0" smtClean="0"/>
          </a:p>
          <a:p>
            <a:pPr defTabSz="922320">
              <a:spcBef>
                <a:spcPct val="0"/>
              </a:spcBef>
              <a:defRPr/>
            </a:pPr>
            <a:r>
              <a:rPr lang="en-US" dirty="0" smtClean="0"/>
              <a:t>The mapping process shows how each level of service delivery can improve their use of the data for local decision making, as indicated by the added red squares. Also, the map shows how the data collected at the facility level contributes to national data systems and the decision-making process.</a:t>
            </a:r>
          </a:p>
          <a:p>
            <a:pPr defTabSz="922320">
              <a:spcBef>
                <a:spcPct val="0"/>
              </a:spcBef>
              <a:defRPr/>
            </a:pPr>
            <a:endParaRPr lang="en-US" dirty="0" smtClean="0"/>
          </a:p>
          <a:p>
            <a:pPr defTabSz="922320">
              <a:spcBef>
                <a:spcPct val="0"/>
              </a:spcBef>
              <a:defRPr/>
            </a:pPr>
            <a:r>
              <a:rPr lang="en-US" dirty="0" smtClean="0"/>
              <a:t>As an example, additional steps were identified at the government facility [CLICK ANIMATION] where client data could be stored and used to conduct client-level as well as facility-level analysis [CLICK ANIMATION].  This client data could then be routinely reviewed at facility management meetings and used for program planning and improvements [CLICK ANIMATION].</a:t>
            </a:r>
          </a:p>
          <a:p>
            <a:pPr defTabSz="922320">
              <a:spcBef>
                <a:spcPct val="0"/>
              </a:spcBef>
              <a:defRPr/>
            </a:pPr>
            <a:endParaRPr lang="en-US" dirty="0" smtClean="0"/>
          </a:p>
          <a:p>
            <a:pPr defTabSz="922320">
              <a:spcBef>
                <a:spcPct val="0"/>
              </a:spcBef>
              <a:defRPr/>
            </a:pPr>
            <a:r>
              <a:rPr lang="en-US" dirty="0" smtClean="0"/>
              <a:t>The arrows along the left-hand side show how data are shared back with those who collect the data to improve the feedback and monitoring of services delivered.  So in our example, not only is the government facility receiving feedback from the district, but is also providing feedback to both the NGOs and the private clinics.</a:t>
            </a:r>
          </a:p>
          <a:p>
            <a:pPr defTabSz="922320">
              <a:spcBef>
                <a:spcPct val="0"/>
              </a:spcBef>
              <a:defRPr/>
            </a:pPr>
            <a:endParaRPr lang="en-US" dirty="0" smtClean="0"/>
          </a:p>
          <a:p>
            <a:pPr defTabSz="922320">
              <a:spcBef>
                <a:spcPct val="0"/>
              </a:spcBef>
              <a:defRPr/>
            </a:pPr>
            <a:r>
              <a:rPr lang="en-US" dirty="0" smtClean="0"/>
              <a:t>Now in this example, because we applied a broad scope that ranged from the service delivery level to the national level you might think that this tool is only useful for data use planning at the national level.  However you can also use the Information Use Map with stakeholders groups involved with a specific health program or geographic area.</a:t>
            </a:r>
          </a:p>
          <a:p>
            <a:pPr defTabSz="922320">
              <a:spcBef>
                <a:spcPct val="0"/>
              </a:spcBef>
              <a:defRPr/>
            </a:pPr>
            <a:endParaRPr lang="en-US" dirty="0" smtClean="0"/>
          </a:p>
          <a:p>
            <a:pPr defTabSz="922320">
              <a:spcBef>
                <a:spcPct val="0"/>
              </a:spcBef>
              <a:defRPr/>
            </a:pPr>
            <a:r>
              <a:rPr lang="en-US" dirty="0" smtClean="0"/>
              <a:t>The comparison between the existing information flow and this future vision of how information </a:t>
            </a:r>
            <a:r>
              <a:rPr lang="en-US" b="1" dirty="0" smtClean="0"/>
              <a:t>can</a:t>
            </a:r>
            <a:r>
              <a:rPr lang="en-US" dirty="0" smtClean="0"/>
              <a:t> flow in a health system is mainly designed to help health professionals identify new ways that data can be used by a specific stakeholder group, and how a variety of stakeholder groups can work together to tackle different aspects of the information life cycle.  </a:t>
            </a:r>
          </a:p>
          <a:p>
            <a:pPr defTabSz="922320">
              <a:spcBef>
                <a:spcPct val="0"/>
              </a:spcBef>
              <a:defRPr/>
            </a:pPr>
            <a:endParaRPr lang="en-US" dirty="0" smtClean="0"/>
          </a:p>
          <a:p>
            <a:pPr defTabSz="922320">
              <a:spcBef>
                <a:spcPct val="0"/>
              </a:spcBef>
              <a:defRPr/>
            </a:pPr>
            <a:r>
              <a:rPr lang="en-US" dirty="0" smtClean="0"/>
              <a:t>It may be the case that in order to achieve this vision, other more fundamental data use constraints need to be addressed.  In this case the Assessment of Data Use Constraints Tool found on the MEASURE Evaluation website can be used by the a stakeholder group to dig deeper into the challenges of using data to inform their day-to-day programmatic decisions.</a:t>
            </a:r>
          </a:p>
          <a:p>
            <a:pPr defTabSz="922320">
              <a:spcBef>
                <a:spcPct val="0"/>
              </a:spcBef>
              <a:defRPr/>
            </a:pPr>
            <a:endParaRPr lang="en-US" dirty="0" smtClean="0"/>
          </a:p>
          <a:p>
            <a:pPr defTabSz="922320">
              <a:spcBef>
                <a:spcPct val="0"/>
              </a:spcBef>
              <a:defRPr/>
            </a:pPr>
            <a:r>
              <a:rPr lang="en-US" dirty="0" smtClean="0"/>
              <a:t>The ideal vision of information use is when:</a:t>
            </a:r>
          </a:p>
          <a:p>
            <a:pPr defTabSz="922320">
              <a:spcBef>
                <a:spcPct val="0"/>
              </a:spcBef>
              <a:defRPr/>
            </a:pPr>
            <a:endParaRPr lang="en-US" dirty="0" smtClean="0"/>
          </a:p>
          <a:p>
            <a:pPr marL="228595" indent="-228595" defTabSz="922320">
              <a:spcBef>
                <a:spcPct val="0"/>
              </a:spcBef>
              <a:buFontTx/>
              <a:buAutoNum type="arabicParenR"/>
              <a:defRPr/>
            </a:pPr>
            <a:r>
              <a:rPr lang="en-US" dirty="0" smtClean="0"/>
              <a:t>Any step along the information life cycle can be done by any stakeholder group member.</a:t>
            </a:r>
          </a:p>
          <a:p>
            <a:pPr defTabSz="922320">
              <a:spcBef>
                <a:spcPct val="0"/>
              </a:spcBef>
              <a:defRPr/>
            </a:pPr>
            <a:endParaRPr lang="en-US" dirty="0" smtClean="0"/>
          </a:p>
          <a:p>
            <a:pPr marL="228595" indent="-228595" defTabSz="922320">
              <a:spcBef>
                <a:spcPct val="0"/>
              </a:spcBef>
              <a:buFontTx/>
              <a:buAutoNum type="arabicParenR"/>
              <a:defRPr/>
            </a:pPr>
            <a:r>
              <a:rPr lang="en-US" dirty="0" smtClean="0"/>
              <a:t>Each stakeholder group identifies some use for the information generated.</a:t>
            </a:r>
          </a:p>
        </p:txBody>
      </p:sp>
      <p:sp>
        <p:nvSpPr>
          <p:cNvPr id="542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886F2402-BD1E-4CFF-9DBD-5BF4EA0F512B}" type="slidenum">
              <a:rPr lang="en-US" altLang="en-US" smtClean="0"/>
              <a:pPr eaLnBrk="1" hangingPunct="1">
                <a:spcBef>
                  <a:spcPct val="0"/>
                </a:spcBef>
              </a:pPr>
              <a:t>23</a:t>
            </a:fld>
            <a:endParaRPr lang="en-US" alt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Now establishing a vision of how data can be used by all stakeholder groups is just the beginning.  Enacting this vision may take time and management skills.</a:t>
            </a:r>
          </a:p>
          <a:p>
            <a:endParaRPr lang="en-US" altLang="en-US" smtClean="0"/>
          </a:p>
          <a:p>
            <a:r>
              <a:rPr lang="en-US" altLang="en-US" smtClean="0"/>
              <a:t>In  order to manage the transition, this Planning Matrix template can be used to outline and track a sequence of steps to improve information flow based on the previous analysis.</a:t>
            </a:r>
          </a:p>
          <a:p>
            <a:endParaRPr lang="en-US" altLang="en-US" smtClean="0"/>
          </a:p>
          <a:p>
            <a:r>
              <a:rPr lang="en-US" altLang="en-US" smtClean="0"/>
              <a:t>The first column lists the barrier to information flow or problem identified in the Information Use Map such as no method of storing data at the private clinic.  Then the relevant stakeholders propose how they plan to change this aspect of data flow, list the steps involved, those responsible for making sure it gets done along with other stakeholders that may be involved, and finally a general timeline for when the change will occur.</a:t>
            </a:r>
          </a:p>
          <a:p>
            <a:endParaRPr lang="en-US" altLang="en-US" smtClean="0"/>
          </a:p>
          <a:p>
            <a:r>
              <a:rPr lang="en-US" altLang="en-US" smtClean="0"/>
              <a:t>It may help to prioritize the barriers to information flow that are 1) most changeable and 2) have the greatest impact on improving data use in decision making.</a:t>
            </a:r>
          </a:p>
          <a:p>
            <a:endParaRPr lang="en-US" altLang="en-US" smtClean="0"/>
          </a:p>
          <a:p>
            <a:r>
              <a:rPr lang="en-US" altLang="en-US" smtClean="0"/>
              <a:t>This Planning Matrix should be considered a guiding work plan , representing steps and best practices for improving Information flow and use, and should not be considered a strict prescription.</a:t>
            </a:r>
          </a:p>
        </p:txBody>
      </p:sp>
      <p:sp>
        <p:nvSpPr>
          <p:cNvPr id="553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D66DEE0D-5E81-40CE-BADA-783D58B5EED8}" type="slidenum">
              <a:rPr lang="en-US" altLang="en-US" smtClean="0"/>
              <a:pPr eaLnBrk="1" hangingPunct="1">
                <a:spcBef>
                  <a:spcPct val="0"/>
                </a:spcBef>
              </a:pPr>
              <a:t>24</a:t>
            </a:fld>
            <a:endParaRPr lang="en-US" alt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a:ln/>
        </p:spPr>
      </p:sp>
      <p:sp>
        <p:nvSpPr>
          <p:cNvPr id="563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You can access the information mapping tool on the MEASURE Evaluation website.</a:t>
            </a:r>
          </a:p>
          <a:p>
            <a:endParaRPr lang="en-US" altLang="en-US" smtClean="0"/>
          </a:p>
          <a:p>
            <a:r>
              <a:rPr lang="en-US" altLang="en-US" smtClean="0"/>
              <a:t>Are there any questions?</a:t>
            </a:r>
          </a:p>
        </p:txBody>
      </p:sp>
      <p:sp>
        <p:nvSpPr>
          <p:cNvPr id="563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4A57314-1380-42AD-A844-931A1E9D9F59}" type="slidenum">
              <a:rPr lang="en-US" altLang="en-US" smtClean="0"/>
              <a:pPr eaLnBrk="1" hangingPunct="1">
                <a:spcBef>
                  <a:spcPct val="0"/>
                </a:spcBef>
              </a:pPr>
              <a:t>25</a:t>
            </a:fld>
            <a:endParaRPr lang="en-US" alt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43B8B015-AB95-47B4-8725-B556385B09B2}" type="slidenum">
              <a:rPr lang="en-US" altLang="en-US" smtClean="0"/>
              <a:pPr eaLnBrk="1" hangingPunct="1">
                <a:spcBef>
                  <a:spcPct val="0"/>
                </a:spcBef>
              </a:pPr>
              <a:t>26</a:t>
            </a:fld>
            <a:endParaRPr lang="en-US" altLang="en-US" smtClean="0"/>
          </a:p>
        </p:txBody>
      </p:sp>
      <p:sp>
        <p:nvSpPr>
          <p:cNvPr id="57347" name="Slide Image Placeholder 1"/>
          <p:cNvSpPr>
            <a:spLocks noGrp="1" noRot="1" noChangeAspect="1" noTextEdit="1"/>
          </p:cNvSpPr>
          <p:nvPr>
            <p:ph type="sldImg"/>
          </p:nvPr>
        </p:nvSpPr>
        <p:spPr>
          <a:ln/>
        </p:spPr>
      </p:sp>
      <p:sp>
        <p:nvSpPr>
          <p:cNvPr id="57348"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In order to understand the factors that inhibit or encourage data-informed decision making, we need to review the entire process that leads to evidenced-based decisions and eventually to improved health outcomes. There are many other contributing factors that affect data use.</a:t>
            </a:r>
          </a:p>
          <a:p>
            <a:endParaRPr lang="en-US" altLang="en-US" smtClean="0"/>
          </a:p>
          <a:p>
            <a:r>
              <a:rPr lang="en-US" altLang="en-US" smtClean="0"/>
              <a:t>The visual process depicted here illustrates the entire cycle of evidence-based decision making. This approach is the ideal. </a:t>
            </a:r>
          </a:p>
          <a:p>
            <a:endParaRPr lang="en-US" altLang="en-US" smtClean="0"/>
          </a:p>
          <a:p>
            <a:r>
              <a:rPr lang="en-US" altLang="en-US" smtClean="0"/>
              <a:t>The inner circle are the activities that take place: demand for data leads to collection and making it available for use to improve health systems.</a:t>
            </a:r>
          </a:p>
          <a:p>
            <a:endParaRPr lang="en-US" altLang="en-US" smtClean="0"/>
          </a:p>
          <a:p>
            <a:r>
              <a:rPr lang="en-US" altLang="en-US" smtClean="0"/>
              <a:t>The outer circle explains how these activities get done.</a:t>
            </a:r>
          </a:p>
          <a:p>
            <a:endParaRPr lang="en-US" altLang="en-US" smtClean="0"/>
          </a:p>
          <a:p>
            <a:r>
              <a:rPr lang="en-US" altLang="en-US" smtClean="0"/>
              <a:t>It starts with basic Monitoring &amp; Evaluation systems, and securing the technical and human capacity to manage and analyze the data.</a:t>
            </a:r>
          </a:p>
          <a:p>
            <a:endParaRPr lang="en-US" altLang="en-US" smtClean="0"/>
          </a:p>
          <a:p>
            <a:r>
              <a:rPr lang="en-US" altLang="en-US" smtClean="0"/>
              <a:t>There is coordination to ensure that the information is available, in a format that is easily understood by all relevant stakeholders, and can be interpreted and used to improve policies and programs.</a:t>
            </a:r>
          </a:p>
          <a:p>
            <a:endParaRPr lang="en-US" altLang="en-US" smtClean="0"/>
          </a:p>
          <a:p>
            <a:r>
              <a:rPr lang="en-US" altLang="en-US" smtClean="0"/>
              <a:t>And finally there is collaboration among data users, data producers, management systems, and other organizational supports that facilitate data informed decision making. </a:t>
            </a:r>
          </a:p>
          <a:p>
            <a:r>
              <a:rPr lang="en-US" altLang="en-US" smtClean="0"/>
              <a:t> </a:t>
            </a:r>
          </a:p>
          <a:p>
            <a:r>
              <a:rPr lang="en-US" altLang="en-US" smtClean="0"/>
              <a:t>The cycle supports the assumption that the more positive experiences a decision maker has in using information to support a decision, the stronger the commitment will be to improving data collection systems and continuing to use the information they generate.</a:t>
            </a:r>
          </a:p>
          <a:p>
            <a:endParaRPr lang="en-US" altLang="en-US" smtClean="0"/>
          </a:p>
          <a:p>
            <a:r>
              <a:rPr lang="en-US" altLang="en-US" b="1" smtClean="0"/>
              <a:t>ENGAGE PARTICIPANTS:</a:t>
            </a:r>
            <a:r>
              <a:rPr lang="en-US" altLang="en-US" smtClean="0"/>
              <a:t> Ask the participants, “This raises the question—is this what we are experiencing in our own work environments?”  Allow time for a brief open discussion and summarize the points made by the group.</a:t>
            </a:r>
          </a:p>
        </p:txBody>
      </p:sp>
      <p:sp>
        <p:nvSpPr>
          <p:cNvPr id="57349" name="Slide Number Placeholder 3"/>
          <p:cNvSpPr txBox="1">
            <a:spLocks noGrp="1"/>
          </p:cNvSpPr>
          <p:nvPr/>
        </p:nvSpPr>
        <p:spPr bwMode="auto">
          <a:xfrm>
            <a:off x="3898900" y="8829675"/>
            <a:ext cx="2981325"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577" tIns="45789" rIns="91577" bIns="45789" anchor="b"/>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algn="r" eaLnBrk="1" hangingPunct="1">
              <a:spcBef>
                <a:spcPct val="0"/>
              </a:spcBef>
            </a:pPr>
            <a:fld id="{9FA8495A-215D-4384-B313-B373E01ED075}" type="slidenum">
              <a:rPr lang="en-US" altLang="en-US">
                <a:cs typeface="Arial" charset="0"/>
              </a:rPr>
              <a:pPr algn="r" eaLnBrk="1" hangingPunct="1">
                <a:spcBef>
                  <a:spcPct val="0"/>
                </a:spcBef>
              </a:pPr>
              <a:t>26</a:t>
            </a:fld>
            <a:endParaRPr lang="en-US" altLang="en-US">
              <a:cs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B1BF185B-3E1A-454E-89B5-9C5F3C99D9D8}" type="slidenum">
              <a:rPr lang="en-US" altLang="en-US" smtClean="0"/>
              <a:pPr eaLnBrk="1" hangingPunct="1">
                <a:spcBef>
                  <a:spcPct val="0"/>
                </a:spcBef>
              </a:pPr>
              <a:t>27</a:t>
            </a:fld>
            <a:endParaRPr lang="en-US" altLang="en-US" smtClean="0"/>
          </a:p>
        </p:txBody>
      </p:sp>
      <p:sp>
        <p:nvSpPr>
          <p:cNvPr id="58371" name="Rectangle 2"/>
          <p:cNvSpPr>
            <a:spLocks noRot="1" noChangeArrowheads="1" noTextEdit="1"/>
          </p:cNvSpPr>
          <p:nvPr>
            <p:ph type="sldImg"/>
          </p:nvPr>
        </p:nvSpPr>
        <p:spPr>
          <a:ln/>
        </p:spPr>
      </p:sp>
      <p:sp>
        <p:nvSpPr>
          <p:cNvPr id="583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5.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p>
        </p:txBody>
      </p:sp>
      <p:pic>
        <p:nvPicPr>
          <p:cNvPr id="5" name="Picture 5" descr="Vertical_RGB_6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60800" y="5029200"/>
            <a:ext cx="16732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08700" y="5029200"/>
            <a:ext cx="14478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3"/>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990600" y="4911725"/>
            <a:ext cx="2667000"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a:t>Click to edit Master title style</a:t>
            </a:r>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a:t>Your Name Here</a:t>
            </a:r>
          </a:p>
          <a:p>
            <a:r>
              <a:rPr lang="en-US"/>
              <a:t>MEASURE Evaluation</a:t>
            </a:r>
          </a:p>
          <a:p>
            <a:r>
              <a:rPr lang="en-US"/>
              <a:t>Date Here</a:t>
            </a:r>
          </a:p>
        </p:txBody>
      </p:sp>
    </p:spTree>
    <p:extLst>
      <p:ext uri="{BB962C8B-B14F-4D97-AF65-F5344CB8AC3E}">
        <p14:creationId xmlns:p14="http://schemas.microsoft.com/office/powerpoint/2010/main" val="7317814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5FE2BB30-FE53-415F-87DE-BDF24153EA12}" type="slidenum">
              <a:rPr lang="en-US"/>
              <a:pPr>
                <a:defRPr/>
              </a:pPr>
              <a:t>‹#›</a:t>
            </a:fld>
            <a:endParaRPr lang="en-US" sz="1200" dirty="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247188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EBBA08A4-4A66-4B80-98E3-32E59C7A3E31}" type="slidenum">
              <a:rPr lang="en-US"/>
              <a:pPr>
                <a:defRPr/>
              </a:pPr>
              <a:t>‹#›</a:t>
            </a:fld>
            <a:endParaRPr lang="en-US" sz="1200" dirty="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781307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937D3202-51AB-4679-B0A4-5D1A6B718537}" type="slidenum">
              <a:rPr lang="en-US"/>
              <a:pPr>
                <a:defRPr/>
              </a:pPr>
              <a:t>‹#›</a:t>
            </a:fld>
            <a:endParaRPr lang="en-US" sz="1200" dirty="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38049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6FD0AC84-72C9-4990-AD20-61D142251D71}" type="slidenum">
              <a:rPr lang="en-US"/>
              <a:pPr>
                <a:defRPr/>
              </a:pPr>
              <a:t>‹#›</a:t>
            </a:fld>
            <a:endParaRPr lang="en-US" sz="1200" dirty="0"/>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5128578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AB3D78E4-C281-4B87-97D3-1FEFE65F524A}" type="slidenum">
              <a:rPr lang="en-US"/>
              <a:pPr>
                <a:defRPr/>
              </a:pPr>
              <a:t>‹#›</a:t>
            </a:fld>
            <a:endParaRPr lang="en-US" sz="1200" dirty="0"/>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64177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65E85691-4EB8-4EF5-A3BB-5B9384BDFA3B}" type="slidenum">
              <a:rPr lang="en-US"/>
              <a:pPr>
                <a:defRPr/>
              </a:pPr>
              <a:t>‹#›</a:t>
            </a:fld>
            <a:endParaRPr lang="en-US" sz="1200" dirty="0"/>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6800908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56029944-C9A3-44C6-9C27-A5030B6A831D}" type="slidenum">
              <a:rPr lang="en-US"/>
              <a:pPr>
                <a:defRPr/>
              </a:pPr>
              <a:t>‹#›</a:t>
            </a:fld>
            <a:endParaRPr lang="en-US" sz="1200" dirty="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059776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A8D0B1AC-2620-4F55-B073-180B5314FB78}" type="slidenum">
              <a:rPr lang="en-US"/>
              <a:pPr>
                <a:defRPr/>
              </a:pPr>
              <a:t>‹#›</a:t>
            </a:fld>
            <a:endParaRPr lang="en-US" sz="1200" dirty="0"/>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69756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BAFAFC83-0332-42F4-A59F-EAD282E46DF4}" type="slidenum">
              <a:rPr lang="en-US"/>
              <a:pPr>
                <a:defRPr/>
              </a:pPr>
              <a:t>‹#›</a:t>
            </a:fld>
            <a:endParaRPr lang="en-US" sz="1200" dirty="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53509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8812C495-98EE-4745-AF97-70A9E6EAF532}" type="slidenum">
              <a:rPr lang="en-US"/>
              <a:pPr>
                <a:defRPr/>
              </a:pPr>
              <a:t>‹#›</a:t>
            </a:fld>
            <a:endParaRPr lang="en-US" sz="1200" dirty="0"/>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684416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6227212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4073395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8411289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588445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811206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10114695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03084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0563537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3470301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994898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88952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smtClean="0"/>
          </a:p>
        </p:txBody>
      </p:sp>
      <p:sp>
        <p:nvSpPr>
          <p:cNvPr id="1027"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8"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rgbClr val="969696"/>
                </a:solidFill>
                <a:latin typeface="Arial" charset="0"/>
              </a:defRPr>
            </a:lvl1pPr>
          </a:lstStyle>
          <a:p>
            <a:pPr>
              <a:defRPr/>
            </a:pPr>
            <a:fld id="{2EA0D875-4DCD-4C4A-9F21-1C081375F5CD}" type="slidenum">
              <a:rPr lang="en-US"/>
              <a:pPr>
                <a:defRPr/>
              </a:pPr>
              <a:t>‹#›</a:t>
            </a:fld>
            <a:endParaRPr lang="en-US" sz="1200" dirty="0"/>
          </a:p>
        </p:txBody>
      </p:sp>
      <p:sp>
        <p:nvSpPr>
          <p:cNvPr id="1030"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1" dirty="0">
                <a:solidFill>
                  <a:srgbClr val="969696"/>
                </a:solidFill>
                <a:latin typeface="Arial" charset="0"/>
              </a:defRPr>
            </a:lvl1pPr>
          </a:lstStyle>
          <a:p>
            <a:pPr>
              <a:defRPr/>
            </a:pPr>
            <a:endParaRPr lang="en-US"/>
          </a:p>
        </p:txBody>
      </p:sp>
      <p:pic>
        <p:nvPicPr>
          <p:cNvPr id="1032" name="Picture 8" descr="Vertical_RGB_60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626225" y="5878513"/>
            <a:ext cx="1023938"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9" descr="logo_200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989888" y="5878513"/>
            <a:ext cx="885825"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 name="Picture 2" descr="C:\Users\EGeers\AppData\Local\Microsoft\Windows\Temporary Internet Files\Content.IE5\UH85NJNM\PEPFAR Logo-Foreign Audiences.jpg"/>
          <p:cNvPicPr>
            <a:picLocks noChangeAspect="1" noChangeArrowheads="1"/>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4786313" y="5780088"/>
            <a:ext cx="168275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4615" r:id="rId1"/>
    <p:sldLayoutId id="2147484594" r:id="rId2"/>
    <p:sldLayoutId id="2147484595" r:id="rId3"/>
    <p:sldLayoutId id="2147484596" r:id="rId4"/>
    <p:sldLayoutId id="2147484597" r:id="rId5"/>
    <p:sldLayoutId id="2147484598" r:id="rId6"/>
    <p:sldLayoutId id="2147484599" r:id="rId7"/>
    <p:sldLayoutId id="2147484600" r:id="rId8"/>
    <p:sldLayoutId id="2147484601" r:id="rId9"/>
    <p:sldLayoutId id="2147484602" r:id="rId10"/>
    <p:sldLayoutId id="2147484603" r:id="rId11"/>
  </p:sldLayoutIdLst>
  <p:txStyles>
    <p:titleStyle>
      <a:lvl1pPr algn="l" rtl="0" eaLnBrk="0" fontAlgn="base" hangingPunct="0">
        <a:spcBef>
          <a:spcPct val="0"/>
        </a:spcBef>
        <a:spcAft>
          <a:spcPct val="0"/>
        </a:spcAft>
        <a:defRPr sz="3600" b="1">
          <a:solidFill>
            <a:schemeClr val="tx1"/>
          </a:solidFill>
          <a:latin typeface="+mj-lt"/>
          <a:ea typeface="+mj-ea"/>
          <a:cs typeface="+mj-cs"/>
        </a:defRPr>
      </a:lvl1pPr>
      <a:lvl2pPr algn="l" rtl="0" eaLnBrk="0" fontAlgn="base" hangingPunct="0">
        <a:spcBef>
          <a:spcPct val="0"/>
        </a:spcBef>
        <a:spcAft>
          <a:spcPct val="0"/>
        </a:spcAft>
        <a:defRPr sz="3600" b="1">
          <a:solidFill>
            <a:schemeClr val="tx1"/>
          </a:solidFill>
          <a:latin typeface="Arial" charset="0"/>
        </a:defRPr>
      </a:lvl2pPr>
      <a:lvl3pPr algn="l" rtl="0" eaLnBrk="0" fontAlgn="base" hangingPunct="0">
        <a:spcBef>
          <a:spcPct val="0"/>
        </a:spcBef>
        <a:spcAft>
          <a:spcPct val="0"/>
        </a:spcAft>
        <a:defRPr sz="3600" b="1">
          <a:solidFill>
            <a:schemeClr val="tx1"/>
          </a:solidFill>
          <a:latin typeface="Arial" charset="0"/>
        </a:defRPr>
      </a:lvl3pPr>
      <a:lvl4pPr algn="l" rtl="0" eaLnBrk="0" fontAlgn="base" hangingPunct="0">
        <a:spcBef>
          <a:spcPct val="0"/>
        </a:spcBef>
        <a:spcAft>
          <a:spcPct val="0"/>
        </a:spcAft>
        <a:defRPr sz="3600" b="1">
          <a:solidFill>
            <a:schemeClr val="tx1"/>
          </a:solidFill>
          <a:latin typeface="Arial" charset="0"/>
        </a:defRPr>
      </a:lvl4pPr>
      <a:lvl5pPr algn="l" rtl="0" eaLnBrk="0" fontAlgn="base" hangingPunct="0">
        <a:spcBef>
          <a:spcPct val="0"/>
        </a:spcBef>
        <a:spcAft>
          <a:spcPct val="0"/>
        </a:spcAft>
        <a:defRPr sz="3600" b="1">
          <a:solidFill>
            <a:schemeClr val="tx1"/>
          </a:solidFill>
          <a:latin typeface="Arial" charset="0"/>
        </a:defRPr>
      </a:lvl5pPr>
      <a:lvl6pPr marL="457200" algn="l" rtl="0" fontAlgn="base">
        <a:spcBef>
          <a:spcPct val="0"/>
        </a:spcBef>
        <a:spcAft>
          <a:spcPct val="0"/>
        </a:spcAft>
        <a:defRPr sz="3600" b="1">
          <a:solidFill>
            <a:schemeClr val="tx1"/>
          </a:solidFill>
          <a:latin typeface="Arial" charset="0"/>
        </a:defRPr>
      </a:lvl6pPr>
      <a:lvl7pPr marL="914400" algn="l" rtl="0" fontAlgn="base">
        <a:spcBef>
          <a:spcPct val="0"/>
        </a:spcBef>
        <a:spcAft>
          <a:spcPct val="0"/>
        </a:spcAft>
        <a:defRPr sz="3600" b="1">
          <a:solidFill>
            <a:schemeClr val="tx1"/>
          </a:solidFill>
          <a:latin typeface="Arial" charset="0"/>
        </a:defRPr>
      </a:lvl7pPr>
      <a:lvl8pPr marL="1371600" algn="l" rtl="0" fontAlgn="base">
        <a:spcBef>
          <a:spcPct val="0"/>
        </a:spcBef>
        <a:spcAft>
          <a:spcPct val="0"/>
        </a:spcAft>
        <a:defRPr sz="3600" b="1">
          <a:solidFill>
            <a:schemeClr val="tx1"/>
          </a:solidFill>
          <a:latin typeface="Arial" charset="0"/>
        </a:defRPr>
      </a:lvl8pPr>
      <a:lvl9pPr marL="1828800" algn="l" rtl="0" fontAlgn="base">
        <a:spcBef>
          <a:spcPct val="0"/>
        </a:spcBef>
        <a:spcAft>
          <a:spcPct val="0"/>
        </a:spcAft>
        <a:defRPr sz="3600" b="1">
          <a:solidFill>
            <a:schemeClr val="tx1"/>
          </a:solidFill>
          <a:latin typeface="Arial" charset="0"/>
        </a:defRPr>
      </a:lvl9pPr>
    </p:titleStyle>
    <p:bodyStyle>
      <a:lvl1pPr marL="342900" indent="-342900" algn="l" rtl="0" eaLnBrk="0" fontAlgn="base" hangingPunct="0">
        <a:spcBef>
          <a:spcPct val="20000"/>
        </a:spcBef>
        <a:spcAft>
          <a:spcPct val="20000"/>
        </a:spcAft>
        <a:buClr>
          <a:schemeClr val="hlink"/>
        </a:buClr>
        <a:buFont typeface="Wingdings" pitchFamily="2" charset="2"/>
        <a:buChar char="§"/>
        <a:defRPr sz="2600">
          <a:solidFill>
            <a:schemeClr val="tx1"/>
          </a:solidFill>
          <a:latin typeface="+mn-lt"/>
          <a:ea typeface="+mn-ea"/>
          <a:cs typeface="+mn-cs"/>
        </a:defRPr>
      </a:lvl1pPr>
      <a:lvl2pPr marL="742950" indent="-285750" algn="l" rtl="0" eaLnBrk="0" fontAlgn="base" hangingPunct="0">
        <a:spcBef>
          <a:spcPct val="20000"/>
        </a:spcBef>
        <a:spcAft>
          <a:spcPct val="20000"/>
        </a:spcAft>
        <a:buClr>
          <a:schemeClr val="hlink"/>
        </a:buClr>
        <a:buFont typeface="Wingdings" pitchFamily="2" charset="2"/>
        <a:buChar char="§"/>
        <a:defRPr sz="2400">
          <a:solidFill>
            <a:schemeClr val="tx1"/>
          </a:solidFill>
          <a:latin typeface="+mn-lt"/>
        </a:defRPr>
      </a:lvl2pPr>
      <a:lvl3pPr marL="1143000" indent="-228600" algn="l" rtl="0" eaLnBrk="0" fontAlgn="base" hangingPunct="0">
        <a:spcBef>
          <a:spcPct val="20000"/>
        </a:spcBef>
        <a:spcAft>
          <a:spcPct val="20000"/>
        </a:spcAft>
        <a:buClr>
          <a:schemeClr val="hlink"/>
        </a:buClr>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20000"/>
        </a:spcAft>
        <a:buClr>
          <a:schemeClr val="hlink"/>
        </a:buClr>
        <a:buFont typeface="Wingdings" pitchFamily="2" charset="2"/>
        <a:buChar char="§"/>
        <a:defRPr sz="2200">
          <a:solidFill>
            <a:schemeClr val="tx1"/>
          </a:solidFill>
          <a:latin typeface="+mn-lt"/>
        </a:defRPr>
      </a:lvl4pPr>
      <a:lvl5pPr marL="2057400" indent="-228600" algn="l" rtl="0" eaLnBrk="0" fontAlgn="base" hangingPunct="0">
        <a:spcBef>
          <a:spcPct val="20000"/>
        </a:spcBef>
        <a:spcAft>
          <a:spcPct val="20000"/>
        </a:spcAft>
        <a:buClr>
          <a:schemeClr val="hlink"/>
        </a:buClr>
        <a:buFont typeface="Wingdings" pitchFamily="2" charset="2"/>
        <a:buChar char="§"/>
        <a:defRPr sz="2200">
          <a:solidFill>
            <a:schemeClr val="tx1"/>
          </a:solidFill>
          <a:latin typeface="+mn-lt"/>
        </a:defRPr>
      </a:lvl5pPr>
      <a:lvl6pPr marL="25146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fontAlgn="base">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4604" r:id="rId1"/>
    <p:sldLayoutId id="2147484605" r:id="rId2"/>
    <p:sldLayoutId id="2147484606" r:id="rId3"/>
    <p:sldLayoutId id="2147484607" r:id="rId4"/>
    <p:sldLayoutId id="2147484608" r:id="rId5"/>
    <p:sldLayoutId id="2147484609" r:id="rId6"/>
    <p:sldLayoutId id="2147484610" r:id="rId7"/>
    <p:sldLayoutId id="2147484611" r:id="rId8"/>
    <p:sldLayoutId id="2147484612" r:id="rId9"/>
    <p:sldLayoutId id="2147484613" r:id="rId10"/>
    <p:sldLayoutId id="2147484614"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2.emf"/><Relationship Id="rId5" Type="http://schemas.openxmlformats.org/officeDocument/2006/relationships/package" Target="../embeddings/Microsoft_Word_Document1.docx"/><Relationship Id="rId4" Type="http://schemas.openxmlformats.org/officeDocument/2006/relationships/oleObject" Target="../embeddings/oleObject1.bin"/></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3.emf"/><Relationship Id="rId5" Type="http://schemas.openxmlformats.org/officeDocument/2006/relationships/package" Target="../embeddings/Microsoft_Word_Document2.docx"/><Relationship Id="rId4" Type="http://schemas.openxmlformats.org/officeDocument/2006/relationships/oleObject" Target="../embeddings/oleObject2.bin"/></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4.emf"/><Relationship Id="rId5" Type="http://schemas.openxmlformats.org/officeDocument/2006/relationships/package" Target="../embeddings/Microsoft_Word_Document3.docx"/><Relationship Id="rId4" Type="http://schemas.openxmlformats.org/officeDocument/2006/relationships/oleObject" Target="../embeddings/oleObject3.bin"/></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measureevaluation.org/ddu-toolkit"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sz="quarter"/>
          </p:nvPr>
        </p:nvSpPr>
        <p:spPr>
          <a:xfrm>
            <a:off x="0" y="301625"/>
            <a:ext cx="9144000" cy="2184400"/>
          </a:xfrm>
        </p:spPr>
        <p:txBody>
          <a:bodyPr/>
          <a:lstStyle/>
          <a:p>
            <a:pPr eaLnBrk="1" hangingPunct="1">
              <a:defRPr/>
            </a:pPr>
            <a:r>
              <a:rPr lang="en-US" cap="all" dirty="0" smtClean="0"/>
              <a:t>Why is This happening in the Program?</a:t>
            </a:r>
          </a:p>
        </p:txBody>
      </p:sp>
      <p:sp>
        <p:nvSpPr>
          <p:cNvPr id="3075" name="Text Box 6"/>
          <p:cNvSpPr txBox="1">
            <a:spLocks noChangeArrowheads="1"/>
          </p:cNvSpPr>
          <p:nvPr/>
        </p:nvSpPr>
        <p:spPr bwMode="auto">
          <a:xfrm>
            <a:off x="6645275" y="4179888"/>
            <a:ext cx="23241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spcAft>
                <a:spcPct val="20000"/>
              </a:spcAft>
              <a:buClr>
                <a:schemeClr val="hlink"/>
              </a:buClr>
              <a:buFont typeface="Wingdings" pitchFamily="2" charset="2"/>
              <a:buChar char="§"/>
              <a:defRPr sz="2600">
                <a:solidFill>
                  <a:schemeClr val="tx1"/>
                </a:solidFill>
                <a:latin typeface="Arial" charset="0"/>
              </a:defRPr>
            </a:lvl1pPr>
            <a:lvl2pPr marL="742950" indent="-285750" eaLnBrk="0" hangingPunct="0">
              <a:spcBef>
                <a:spcPct val="20000"/>
              </a:spcBef>
              <a:spcAft>
                <a:spcPct val="20000"/>
              </a:spcAft>
              <a:buClr>
                <a:schemeClr val="hlink"/>
              </a:buClr>
              <a:buFont typeface="Wingdings" pitchFamily="2" charset="2"/>
              <a:buChar char="§"/>
              <a:defRPr sz="2400">
                <a:solidFill>
                  <a:schemeClr val="tx1"/>
                </a:solidFill>
                <a:latin typeface="Arial" charset="0"/>
              </a:defRPr>
            </a:lvl2pPr>
            <a:lvl3pPr marL="11430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3pPr>
            <a:lvl4pPr marL="16002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4pPr>
            <a:lvl5pPr marL="20574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9pPr>
          </a:lstStyle>
          <a:p>
            <a:pPr algn="ctr" eaLnBrk="1" hangingPunct="1">
              <a:spcBef>
                <a:spcPct val="50000"/>
              </a:spcBef>
              <a:spcAft>
                <a:spcPct val="0"/>
              </a:spcAft>
              <a:buClrTx/>
              <a:buFontTx/>
              <a:buNone/>
            </a:pPr>
            <a:r>
              <a:rPr lang="en-US" altLang="en-US" sz="1800" b="1" i="1">
                <a:cs typeface="Arial" charset="0"/>
              </a:rPr>
              <a:t>Session 5</a:t>
            </a:r>
          </a:p>
        </p:txBody>
      </p:sp>
      <p:sp>
        <p:nvSpPr>
          <p:cNvPr id="3076" name="TextBox 2"/>
          <p:cNvSpPr txBox="1">
            <a:spLocks noChangeArrowheads="1"/>
          </p:cNvSpPr>
          <p:nvPr/>
        </p:nvSpPr>
        <p:spPr bwMode="auto">
          <a:xfrm>
            <a:off x="0" y="2574925"/>
            <a:ext cx="91440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spcAft>
                <a:spcPct val="20000"/>
              </a:spcAft>
              <a:buClr>
                <a:schemeClr val="hlink"/>
              </a:buClr>
              <a:buFont typeface="Wingdings" pitchFamily="2" charset="2"/>
              <a:buChar char="§"/>
              <a:defRPr sz="2600">
                <a:solidFill>
                  <a:schemeClr val="tx1"/>
                </a:solidFill>
                <a:latin typeface="Arial" charset="0"/>
              </a:defRPr>
            </a:lvl1pPr>
            <a:lvl2pPr marL="742950" indent="-285750" eaLnBrk="0" hangingPunct="0">
              <a:spcBef>
                <a:spcPct val="20000"/>
              </a:spcBef>
              <a:spcAft>
                <a:spcPct val="20000"/>
              </a:spcAft>
              <a:buClr>
                <a:schemeClr val="hlink"/>
              </a:buClr>
              <a:buFont typeface="Wingdings" pitchFamily="2" charset="2"/>
              <a:buChar char="§"/>
              <a:defRPr sz="2400">
                <a:solidFill>
                  <a:schemeClr val="tx1"/>
                </a:solidFill>
                <a:latin typeface="Arial" charset="0"/>
              </a:defRPr>
            </a:lvl2pPr>
            <a:lvl3pPr marL="11430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3pPr>
            <a:lvl4pPr marL="16002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4pPr>
            <a:lvl5pPr marL="20574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9pPr>
          </a:lstStyle>
          <a:p>
            <a:pPr algn="ctr" eaLnBrk="1" hangingPunct="1">
              <a:spcBef>
                <a:spcPct val="0"/>
              </a:spcBef>
              <a:spcAft>
                <a:spcPct val="0"/>
              </a:spcAft>
              <a:buClrTx/>
              <a:buFontTx/>
              <a:buNone/>
            </a:pPr>
            <a:r>
              <a:rPr lang="en-US" altLang="en-US" sz="3000">
                <a:cs typeface="Arial" charset="0"/>
              </a:rPr>
              <a:t>Options for Further Investigation &amp; Information Flow</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908050" y="0"/>
            <a:ext cx="7762875" cy="1143000"/>
          </a:xfrm>
        </p:spPr>
        <p:txBody>
          <a:bodyPr/>
          <a:lstStyle/>
          <a:p>
            <a:pPr algn="ctr" eaLnBrk="1" hangingPunct="1"/>
            <a:r>
              <a:rPr lang="en-US" altLang="en-US" smtClean="0"/>
              <a:t>Session Overview</a:t>
            </a:r>
          </a:p>
        </p:txBody>
      </p:sp>
      <p:sp>
        <p:nvSpPr>
          <p:cNvPr id="18435" name="Rectangle 3"/>
          <p:cNvSpPr>
            <a:spLocks noGrp="1" noChangeArrowheads="1"/>
          </p:cNvSpPr>
          <p:nvPr>
            <p:ph idx="1"/>
          </p:nvPr>
        </p:nvSpPr>
        <p:spPr>
          <a:xfrm>
            <a:off x="873125" y="1160463"/>
            <a:ext cx="7762875" cy="3962400"/>
          </a:xfrm>
        </p:spPr>
        <p:txBody>
          <a:bodyPr/>
          <a:lstStyle/>
          <a:p>
            <a:pPr eaLnBrk="1" hangingPunct="1">
              <a:lnSpc>
                <a:spcPct val="110000"/>
              </a:lnSpc>
              <a:defRPr/>
            </a:pPr>
            <a:r>
              <a:rPr lang="en-US" dirty="0" smtClean="0"/>
              <a:t>Comparison of research approaches</a:t>
            </a:r>
          </a:p>
          <a:p>
            <a:pPr eaLnBrk="1" hangingPunct="1">
              <a:lnSpc>
                <a:spcPct val="110000"/>
              </a:lnSpc>
              <a:defRPr/>
            </a:pPr>
            <a:endParaRPr lang="en-US" dirty="0" smtClean="0"/>
          </a:p>
          <a:p>
            <a:pPr eaLnBrk="1" hangingPunct="1">
              <a:lnSpc>
                <a:spcPct val="110000"/>
              </a:lnSpc>
              <a:defRPr/>
            </a:pPr>
            <a:r>
              <a:rPr lang="en-US" dirty="0" smtClean="0"/>
              <a:t>Qualitative research methods</a:t>
            </a:r>
          </a:p>
          <a:p>
            <a:pPr marL="0" indent="0" eaLnBrk="1" hangingPunct="1">
              <a:lnSpc>
                <a:spcPct val="110000"/>
              </a:lnSpc>
              <a:buFont typeface="Wingdings" pitchFamily="2" charset="2"/>
              <a:buNone/>
              <a:defRPr/>
            </a:pPr>
            <a:endParaRPr lang="en-US" dirty="0" smtClean="0"/>
          </a:p>
          <a:p>
            <a:pPr eaLnBrk="1" hangingPunct="1">
              <a:lnSpc>
                <a:spcPct val="110000"/>
              </a:lnSpc>
              <a:defRPr/>
            </a:pPr>
            <a:r>
              <a:rPr lang="en-US" dirty="0" smtClean="0"/>
              <a:t>Choosing the appropriate qualitative method</a:t>
            </a:r>
          </a:p>
          <a:p>
            <a:pPr eaLnBrk="1" hangingPunct="1">
              <a:lnSpc>
                <a:spcPct val="110000"/>
              </a:lnSpc>
              <a:defRPr/>
            </a:pPr>
            <a:endParaRPr lang="en-US" dirty="0"/>
          </a:p>
          <a:p>
            <a:pPr eaLnBrk="1" hangingPunct="1">
              <a:lnSpc>
                <a:spcPct val="110000"/>
              </a:lnSpc>
              <a:defRPr/>
            </a:pPr>
            <a:r>
              <a:rPr lang="en-US" dirty="0" smtClean="0"/>
              <a:t>Introduce the Informative Mapping Tool</a:t>
            </a:r>
          </a:p>
          <a:p>
            <a:pPr eaLnBrk="1" hangingPunct="1">
              <a:lnSpc>
                <a:spcPct val="110000"/>
              </a:lnSpc>
              <a:defRPr/>
            </a:pPr>
            <a:endParaRPr 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873125" y="190500"/>
            <a:ext cx="7762875" cy="1143000"/>
          </a:xfrm>
        </p:spPr>
        <p:txBody>
          <a:bodyPr/>
          <a:lstStyle/>
          <a:p>
            <a:r>
              <a:rPr lang="en-US" altLang="en-US" smtClean="0"/>
              <a:t>What are quantitative methods?</a:t>
            </a:r>
          </a:p>
        </p:txBody>
      </p:sp>
      <p:sp>
        <p:nvSpPr>
          <p:cNvPr id="5123" name="Content Placeholder 2"/>
          <p:cNvSpPr>
            <a:spLocks noGrp="1"/>
          </p:cNvSpPr>
          <p:nvPr>
            <p:ph idx="1"/>
          </p:nvPr>
        </p:nvSpPr>
        <p:spPr>
          <a:xfrm>
            <a:off x="873125" y="1328738"/>
            <a:ext cx="7762875" cy="3962400"/>
          </a:xfrm>
        </p:spPr>
        <p:txBody>
          <a:bodyPr/>
          <a:lstStyle/>
          <a:p>
            <a:r>
              <a:rPr lang="en-US" altLang="en-US" sz="2200" smtClean="0"/>
              <a:t>Identify variables and specific units of analysis</a:t>
            </a:r>
          </a:p>
          <a:p>
            <a:r>
              <a:rPr lang="en-US" altLang="en-US" sz="2200" smtClean="0"/>
              <a:t>Specify a relationship between 2+ variables</a:t>
            </a:r>
          </a:p>
          <a:p>
            <a:pPr lvl="1"/>
            <a:r>
              <a:rPr lang="en-US" altLang="en-US" sz="2200" smtClean="0"/>
              <a:t>Association</a:t>
            </a:r>
          </a:p>
          <a:p>
            <a:pPr lvl="1"/>
            <a:r>
              <a:rPr lang="en-US" altLang="en-US" sz="2200" smtClean="0"/>
              <a:t>Predict causal relationship</a:t>
            </a:r>
          </a:p>
          <a:p>
            <a:r>
              <a:rPr lang="en-US" altLang="en-US" sz="2200" smtClean="0"/>
              <a:t>Measure variable using a structured survey, validated index or scale, or structured observation</a:t>
            </a:r>
          </a:p>
          <a:p>
            <a:r>
              <a:rPr lang="en-US" altLang="en-US" sz="2200" smtClean="0"/>
              <a:t>Probability Sampling - each individual has an equal chance of being chosen (</a:t>
            </a:r>
            <a:r>
              <a:rPr lang="en-US" altLang="en-US" sz="2200" i="1" smtClean="0"/>
              <a:t>randomly selected).</a:t>
            </a:r>
            <a:endParaRPr lang="en-US" altLang="en-US" sz="2200" smtClean="0"/>
          </a:p>
          <a:p>
            <a:endParaRPr lang="en-US" altLang="en-US"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869950" y="190500"/>
            <a:ext cx="7762875" cy="1143000"/>
          </a:xfrm>
        </p:spPr>
        <p:txBody>
          <a:bodyPr/>
          <a:lstStyle/>
          <a:p>
            <a:r>
              <a:rPr lang="en-US" altLang="en-US" smtClean="0"/>
              <a:t>What are qualitative methods?</a:t>
            </a:r>
          </a:p>
        </p:txBody>
      </p:sp>
      <p:sp>
        <p:nvSpPr>
          <p:cNvPr id="6147" name="Content Placeholder 5"/>
          <p:cNvSpPr>
            <a:spLocks noGrp="1"/>
          </p:cNvSpPr>
          <p:nvPr>
            <p:ph idx="1"/>
          </p:nvPr>
        </p:nvSpPr>
        <p:spPr>
          <a:xfrm>
            <a:off x="854075" y="1223963"/>
            <a:ext cx="7762875" cy="3962400"/>
          </a:xfrm>
        </p:spPr>
        <p:txBody>
          <a:bodyPr/>
          <a:lstStyle/>
          <a:p>
            <a:r>
              <a:rPr lang="en-US" altLang="en-US" smtClean="0"/>
              <a:t>In-depth interviews:</a:t>
            </a:r>
          </a:p>
          <a:p>
            <a:pPr lvl="1"/>
            <a:r>
              <a:rPr lang="en-US" altLang="en-US" smtClean="0"/>
              <a:t>Unstructured, Semi-structured</a:t>
            </a:r>
          </a:p>
          <a:p>
            <a:r>
              <a:rPr lang="en-US" altLang="en-US" smtClean="0"/>
              <a:t>Observations</a:t>
            </a:r>
          </a:p>
          <a:p>
            <a:r>
              <a:rPr lang="en-US" altLang="en-US" smtClean="0"/>
              <a:t>Focus Group Discussions</a:t>
            </a:r>
          </a:p>
          <a:p>
            <a:r>
              <a:rPr lang="en-US" altLang="en-US" smtClean="0"/>
              <a:t>Systematic methods</a:t>
            </a:r>
          </a:p>
          <a:p>
            <a:pPr lvl="1"/>
            <a:r>
              <a:rPr lang="en-US" altLang="en-US" smtClean="0"/>
              <a:t>Free listing, pile sorting, ranking</a:t>
            </a:r>
          </a:p>
          <a:p>
            <a:r>
              <a:rPr lang="en-US" altLang="en-US" smtClean="0"/>
              <a:t>Participatory methods</a:t>
            </a:r>
          </a:p>
          <a:p>
            <a:pPr lvl="1"/>
            <a:r>
              <a:rPr lang="en-US" altLang="en-US" smtClean="0"/>
              <a:t>Mapping, Transect walks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US" altLang="en-US" sz="3200" smtClean="0"/>
              <a:t>Useful Distinctions between Qualitative and Quantitative Research</a:t>
            </a:r>
          </a:p>
        </p:txBody>
      </p:sp>
      <p:sp>
        <p:nvSpPr>
          <p:cNvPr id="24579" name="Content Placeholder 2"/>
          <p:cNvSpPr>
            <a:spLocks noGrp="1"/>
          </p:cNvSpPr>
          <p:nvPr>
            <p:ph idx="1"/>
          </p:nvPr>
        </p:nvSpPr>
        <p:spPr/>
        <p:txBody>
          <a:bodyPr/>
          <a:lstStyle/>
          <a:p>
            <a:pPr marL="0" lvl="3" indent="457200">
              <a:buFont typeface="Arial" charset="0"/>
              <a:buNone/>
              <a:defRPr/>
            </a:pPr>
            <a:endParaRPr lang="en-US" sz="2800" u="sng" dirty="0" smtClean="0"/>
          </a:p>
          <a:p>
            <a:pPr marL="0" lvl="3" indent="0">
              <a:spcBef>
                <a:spcPts val="0"/>
              </a:spcBef>
              <a:buFont typeface="Arial" charset="0"/>
              <a:buNone/>
              <a:defRPr/>
            </a:pPr>
            <a:endParaRPr lang="en-US" sz="2400" i="1" dirty="0" smtClean="0"/>
          </a:p>
          <a:p>
            <a:pPr marL="0" lvl="3" indent="0">
              <a:spcBef>
                <a:spcPts val="0"/>
              </a:spcBef>
              <a:buFont typeface="Arial" charset="0"/>
              <a:buNone/>
              <a:defRPr/>
            </a:pPr>
            <a:endParaRPr lang="en-US" sz="2400" i="1" dirty="0" smtClean="0"/>
          </a:p>
          <a:p>
            <a:pPr marL="0" lvl="3" indent="0">
              <a:spcBef>
                <a:spcPts val="0"/>
              </a:spcBef>
              <a:buFont typeface="Arial" charset="0"/>
              <a:buNone/>
              <a:defRPr/>
            </a:pPr>
            <a:endParaRPr lang="en-US" sz="2400" i="1" dirty="0" smtClean="0"/>
          </a:p>
          <a:p>
            <a:pPr marL="0" lvl="3" indent="0">
              <a:spcBef>
                <a:spcPts val="0"/>
              </a:spcBef>
              <a:buFont typeface="Arial" charset="0"/>
              <a:buNone/>
              <a:defRPr/>
            </a:pPr>
            <a:endParaRPr lang="en-US" sz="2400" i="1" dirty="0" smtClean="0"/>
          </a:p>
          <a:p>
            <a:pPr marL="0" lvl="3" indent="0">
              <a:spcBef>
                <a:spcPts val="0"/>
              </a:spcBef>
              <a:buFont typeface="Arial" charset="0"/>
              <a:buNone/>
              <a:defRPr/>
            </a:pPr>
            <a:endParaRPr lang="en-US" sz="2400" i="1" dirty="0" smtClean="0"/>
          </a:p>
          <a:p>
            <a:pPr marL="0" lvl="3" indent="0">
              <a:spcBef>
                <a:spcPts val="0"/>
              </a:spcBef>
              <a:buFont typeface="Arial" charset="0"/>
              <a:buNone/>
              <a:defRPr/>
            </a:pPr>
            <a:endParaRPr lang="en-US" sz="2400" i="1" dirty="0" smtClean="0"/>
          </a:p>
          <a:p>
            <a:pPr marL="0" lvl="3" indent="0">
              <a:spcBef>
                <a:spcPts val="0"/>
              </a:spcBef>
              <a:buFont typeface="Arial" charset="0"/>
              <a:buNone/>
              <a:defRPr/>
            </a:pPr>
            <a:endParaRPr lang="en-US" sz="1800" i="1" dirty="0" smtClean="0"/>
          </a:p>
          <a:p>
            <a:pPr marL="0" lvl="3" indent="0">
              <a:spcBef>
                <a:spcPts val="0"/>
              </a:spcBef>
              <a:buFont typeface="Arial" charset="0"/>
              <a:buNone/>
              <a:defRPr/>
            </a:pPr>
            <a:endParaRPr lang="en-US" sz="1800" i="1" dirty="0" smtClean="0"/>
          </a:p>
          <a:p>
            <a:pPr marL="0" lvl="3" indent="0">
              <a:spcBef>
                <a:spcPts val="0"/>
              </a:spcBef>
              <a:buFont typeface="Arial" charset="0"/>
              <a:buNone/>
              <a:defRPr/>
            </a:pPr>
            <a:endParaRPr lang="en-US" sz="1800" i="1" dirty="0" smtClean="0"/>
          </a:p>
          <a:p>
            <a:pPr marL="0" lvl="3" indent="0">
              <a:spcBef>
                <a:spcPts val="0"/>
              </a:spcBef>
              <a:buFont typeface="Arial" charset="0"/>
              <a:buNone/>
              <a:defRPr/>
            </a:pPr>
            <a:endParaRPr lang="en-US" sz="1800" i="1" dirty="0" smtClean="0"/>
          </a:p>
          <a:p>
            <a:pPr marL="0" lvl="3" indent="0">
              <a:spcBef>
                <a:spcPts val="0"/>
              </a:spcBef>
              <a:buFont typeface="Arial" charset="0"/>
              <a:buNone/>
              <a:defRPr/>
            </a:pPr>
            <a:endParaRPr lang="en-US" sz="1800" i="1" dirty="0" smtClean="0"/>
          </a:p>
          <a:p>
            <a:pPr marL="0" lvl="3" indent="0" algn="ctr">
              <a:spcBef>
                <a:spcPts val="0"/>
              </a:spcBef>
              <a:buFont typeface="Arial" charset="0"/>
              <a:buNone/>
              <a:defRPr/>
            </a:pPr>
            <a:r>
              <a:rPr lang="en-US" sz="2400" i="1" dirty="0" smtClean="0"/>
              <a:t>Viewed more as a continuum than a separation </a:t>
            </a:r>
          </a:p>
        </p:txBody>
      </p:sp>
      <p:graphicFrame>
        <p:nvGraphicFramePr>
          <p:cNvPr id="6" name="Diagram 5"/>
          <p:cNvGraphicFramePr/>
          <p:nvPr/>
        </p:nvGraphicFramePr>
        <p:xfrm>
          <a:off x="1219200" y="1524000"/>
          <a:ext cx="6858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173" name="TextBox 1"/>
          <p:cNvSpPr txBox="1">
            <a:spLocks noChangeArrowheads="1"/>
          </p:cNvSpPr>
          <p:nvPr/>
        </p:nvSpPr>
        <p:spPr bwMode="auto">
          <a:xfrm>
            <a:off x="628650" y="5886450"/>
            <a:ext cx="54673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spcAft>
                <a:spcPct val="20000"/>
              </a:spcAft>
              <a:buClr>
                <a:schemeClr val="hlink"/>
              </a:buClr>
              <a:buFont typeface="Wingdings" pitchFamily="2" charset="2"/>
              <a:buChar char="§"/>
              <a:defRPr sz="2600">
                <a:solidFill>
                  <a:schemeClr val="tx1"/>
                </a:solidFill>
                <a:latin typeface="Arial" charset="0"/>
              </a:defRPr>
            </a:lvl1pPr>
            <a:lvl2pPr marL="742950" indent="-285750" eaLnBrk="0" hangingPunct="0">
              <a:spcBef>
                <a:spcPct val="20000"/>
              </a:spcBef>
              <a:spcAft>
                <a:spcPct val="20000"/>
              </a:spcAft>
              <a:buClr>
                <a:schemeClr val="hlink"/>
              </a:buClr>
              <a:buFont typeface="Wingdings" pitchFamily="2" charset="2"/>
              <a:buChar char="§"/>
              <a:defRPr sz="2400">
                <a:solidFill>
                  <a:schemeClr val="tx1"/>
                </a:solidFill>
                <a:latin typeface="Arial" charset="0"/>
              </a:defRPr>
            </a:lvl2pPr>
            <a:lvl3pPr marL="11430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3pPr>
            <a:lvl4pPr marL="16002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4pPr>
            <a:lvl5pPr marL="2057400" indent="-228600" eaLnBrk="0" hangingPunct="0">
              <a:spcBef>
                <a:spcPct val="20000"/>
              </a:spcBef>
              <a:spcAft>
                <a:spcPct val="20000"/>
              </a:spcAft>
              <a:buClr>
                <a:schemeClr val="hlink"/>
              </a:buClr>
              <a:buFont typeface="Wingdings" pitchFamily="2" charset="2"/>
              <a:buChar char="§"/>
              <a:defRPr sz="2200">
                <a:solidFill>
                  <a:schemeClr val="tx1"/>
                </a:solidFill>
                <a:latin typeface="Arial" charset="0"/>
              </a:defRPr>
            </a:lvl5pPr>
            <a:lvl6pPr marL="25146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6pPr>
            <a:lvl7pPr marL="29718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7pPr>
            <a:lvl8pPr marL="34290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8pPr>
            <a:lvl9pPr marL="3886200" indent="-228600" eaLnBrk="0" fontAlgn="base" hangingPunct="0">
              <a:spcBef>
                <a:spcPct val="20000"/>
              </a:spcBef>
              <a:spcAft>
                <a:spcPct val="20000"/>
              </a:spcAft>
              <a:buClr>
                <a:schemeClr val="hlink"/>
              </a:buClr>
              <a:buFont typeface="Wingdings" pitchFamily="2" charset="2"/>
              <a:buChar char="§"/>
              <a:defRPr sz="2200">
                <a:solidFill>
                  <a:schemeClr val="tx1"/>
                </a:solidFill>
                <a:latin typeface="Arial" charset="0"/>
              </a:defRPr>
            </a:lvl9pPr>
          </a:lstStyle>
          <a:p>
            <a:pPr eaLnBrk="1" hangingPunct="1">
              <a:spcBef>
                <a:spcPct val="0"/>
              </a:spcBef>
              <a:spcAft>
                <a:spcPct val="0"/>
              </a:spcAft>
              <a:buClrTx/>
              <a:buFontTx/>
              <a:buNone/>
            </a:pPr>
            <a:r>
              <a:rPr lang="en-US" altLang="en-US" sz="1800">
                <a:solidFill>
                  <a:srgbClr val="002060"/>
                </a:solidFill>
                <a:cs typeface="Arial" charset="0"/>
              </a:rPr>
              <a:t>Source: Randall Teal UNC the North Carolina Translational &amp; Clinical Sciences Institute</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US" altLang="en-US" smtClean="0"/>
              <a:t>Qualitative vs. Quantitative</a:t>
            </a:r>
          </a:p>
        </p:txBody>
      </p:sp>
      <p:sp>
        <p:nvSpPr>
          <p:cNvPr id="8195" name="Content Placeholder 2"/>
          <p:cNvSpPr>
            <a:spLocks noGrp="1"/>
          </p:cNvSpPr>
          <p:nvPr>
            <p:ph idx="1"/>
          </p:nvPr>
        </p:nvSpPr>
        <p:spPr>
          <a:xfrm>
            <a:off x="661988" y="1338263"/>
            <a:ext cx="7974012" cy="4176712"/>
          </a:xfrm>
        </p:spPr>
        <p:txBody>
          <a:bodyPr/>
          <a:lstStyle/>
          <a:p>
            <a:r>
              <a:rPr lang="en-US" altLang="en-US" sz="2400" b="1" smtClean="0"/>
              <a:t>Qualitative</a:t>
            </a:r>
          </a:p>
          <a:p>
            <a:pPr lvl="1">
              <a:buFont typeface="Arial" charset="0"/>
              <a:buChar char="−"/>
            </a:pPr>
            <a:r>
              <a:rPr lang="en-US" altLang="en-US" sz="2200" smtClean="0"/>
              <a:t>Answers the how, what, &amp; why questions</a:t>
            </a:r>
          </a:p>
          <a:p>
            <a:pPr lvl="1">
              <a:buFont typeface="Arial" charset="0"/>
              <a:buChar char="−"/>
            </a:pPr>
            <a:r>
              <a:rPr lang="en-US" altLang="en-US" sz="2200" smtClean="0"/>
              <a:t>Used to generate understanding of issues from the perspective and in the language of the informants</a:t>
            </a:r>
          </a:p>
          <a:p>
            <a:pPr lvl="1">
              <a:buFont typeface="Arial" charset="0"/>
              <a:buChar char="−"/>
            </a:pPr>
            <a:r>
              <a:rPr lang="en-US" altLang="en-US" sz="2200" smtClean="0"/>
              <a:t>Ideally suited to explore sensitive topics in depth with small numbers of informants</a:t>
            </a:r>
          </a:p>
          <a:p>
            <a:r>
              <a:rPr lang="en-US" altLang="en-US" sz="2400" b="1" smtClean="0"/>
              <a:t>Quantitative</a:t>
            </a:r>
          </a:p>
          <a:p>
            <a:pPr lvl="1">
              <a:buFont typeface="Arial" charset="0"/>
              <a:buChar char="−"/>
            </a:pPr>
            <a:r>
              <a:rPr lang="en-US" altLang="en-US" sz="2200" smtClean="0"/>
              <a:t>Useful for determining the size and scope of problem</a:t>
            </a:r>
          </a:p>
          <a:p>
            <a:pPr lvl="1">
              <a:buFont typeface="Arial" charset="0"/>
              <a:buChar char="−"/>
            </a:pPr>
            <a:r>
              <a:rPr lang="en-US" altLang="en-US" sz="2200" smtClean="0"/>
              <a:t>Often use to prove the existence of relationships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US" altLang="en-US" smtClean="0"/>
              <a:t>When to use qualitative research</a:t>
            </a:r>
          </a:p>
        </p:txBody>
      </p:sp>
      <p:sp>
        <p:nvSpPr>
          <p:cNvPr id="9219" name="Content Placeholder 2"/>
          <p:cNvSpPr>
            <a:spLocks noGrp="1"/>
          </p:cNvSpPr>
          <p:nvPr>
            <p:ph idx="1"/>
          </p:nvPr>
        </p:nvSpPr>
        <p:spPr/>
        <p:txBody>
          <a:bodyPr/>
          <a:lstStyle/>
          <a:p>
            <a:r>
              <a:rPr lang="en-US" altLang="en-US" sz="2800" smtClean="0">
                <a:latin typeface="Times New Roman" pitchFamily="18" charset="0"/>
                <a:cs typeface="Times New Roman" pitchFamily="18" charset="0"/>
              </a:rPr>
              <a:t>When events are unknown or need to be explored</a:t>
            </a:r>
          </a:p>
          <a:p>
            <a:r>
              <a:rPr lang="en-US" altLang="en-US" sz="2800" smtClean="0">
                <a:latin typeface="Times New Roman" pitchFamily="18" charset="0"/>
                <a:cs typeface="Times New Roman" pitchFamily="18" charset="0"/>
              </a:rPr>
              <a:t>When events change quickly </a:t>
            </a:r>
          </a:p>
          <a:p>
            <a:r>
              <a:rPr lang="en-US" altLang="en-US" sz="2800" smtClean="0">
                <a:latin typeface="Times New Roman" pitchFamily="18" charset="0"/>
                <a:cs typeface="Times New Roman" pitchFamily="18" charset="0"/>
              </a:rPr>
              <a:t>When we lack good ways to measure things</a:t>
            </a:r>
          </a:p>
          <a:p>
            <a:r>
              <a:rPr lang="en-US" altLang="en-US" sz="2800" smtClean="0">
                <a:latin typeface="Times New Roman" pitchFamily="18" charset="0"/>
                <a:cs typeface="Times New Roman" pitchFamily="18" charset="0"/>
              </a:rPr>
              <a:t>When we need to know what real life is like</a:t>
            </a:r>
          </a:p>
          <a:p>
            <a:r>
              <a:rPr lang="en-US" altLang="en-US" sz="2800" smtClean="0">
                <a:latin typeface="Times New Roman" pitchFamily="18" charset="0"/>
                <a:cs typeface="Times New Roman" pitchFamily="18" charset="0"/>
              </a:rPr>
              <a:t>When the numbers and statistics do not “add up”</a:t>
            </a:r>
          </a:p>
          <a:p>
            <a:pPr>
              <a:buFont typeface="Arial" charset="0"/>
              <a:buNone/>
            </a:pPr>
            <a:endParaRPr lang="en-US" altLang="en-US" sz="2800" smtClean="0">
              <a:latin typeface="Times New Roman" pitchFamily="18" charset="0"/>
              <a:cs typeface="Times New Roman" pitchFamily="18" charset="0"/>
            </a:endParaRPr>
          </a:p>
          <a:p>
            <a:pPr>
              <a:buFont typeface="Arial" charset="0"/>
              <a:buNone/>
            </a:pPr>
            <a:endParaRPr lang="en-US" altLang="en-US" sz="2400" smtClean="0">
              <a:latin typeface="Times New Roman" pitchFamily="18" charset="0"/>
              <a:cs typeface="Times New Roman" pitchFamily="18" charset="0"/>
            </a:endParaRPr>
          </a:p>
          <a:p>
            <a:pPr marL="457200" lvl="3" indent="457200">
              <a:buFont typeface="Arial" charset="0"/>
              <a:buNone/>
            </a:pPr>
            <a:endParaRPr lang="en-US" altLang="en-US"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sz="3200" dirty="0" smtClean="0"/>
              <a:t>When </a:t>
            </a:r>
            <a:r>
              <a:rPr lang="en-US" sz="3200" dirty="0" smtClean="0">
                <a:solidFill>
                  <a:schemeClr val="tx2">
                    <a:lumMod val="75000"/>
                  </a:schemeClr>
                </a:solidFill>
              </a:rPr>
              <a:t>not</a:t>
            </a:r>
            <a:r>
              <a:rPr lang="en-US" sz="3200" dirty="0" smtClean="0"/>
              <a:t> to use qualitative research</a:t>
            </a:r>
            <a:endParaRPr lang="en-US" sz="3200" dirty="0"/>
          </a:p>
        </p:txBody>
      </p:sp>
      <p:sp>
        <p:nvSpPr>
          <p:cNvPr id="10243" name="Content Placeholder 2"/>
          <p:cNvSpPr>
            <a:spLocks noGrp="1"/>
          </p:cNvSpPr>
          <p:nvPr>
            <p:ph idx="1"/>
          </p:nvPr>
        </p:nvSpPr>
        <p:spPr/>
        <p:txBody>
          <a:bodyPr/>
          <a:lstStyle/>
          <a:p>
            <a:pPr marL="0" lvl="1">
              <a:lnSpc>
                <a:spcPct val="125000"/>
              </a:lnSpc>
            </a:pPr>
            <a:r>
              <a:rPr lang="en-US" altLang="en-US" b="1" smtClean="0"/>
              <a:t>Is not good when: </a:t>
            </a:r>
          </a:p>
          <a:p>
            <a:pPr marL="400050" lvl="2">
              <a:lnSpc>
                <a:spcPct val="125000"/>
              </a:lnSpc>
            </a:pPr>
            <a:r>
              <a:rPr lang="en-US" altLang="en-US" smtClean="0"/>
              <a:t>Understanding is already complete</a:t>
            </a:r>
          </a:p>
          <a:p>
            <a:pPr marL="400050" lvl="2">
              <a:lnSpc>
                <a:spcPct val="125000"/>
              </a:lnSpc>
            </a:pPr>
            <a:r>
              <a:rPr lang="en-US" altLang="en-US" smtClean="0"/>
              <a:t>To test hypotheses that are fully bought into</a:t>
            </a:r>
          </a:p>
          <a:p>
            <a:pPr marL="400050" lvl="2">
              <a:lnSpc>
                <a:spcPct val="125000"/>
              </a:lnSpc>
            </a:pPr>
            <a:r>
              <a:rPr lang="en-US" altLang="en-US" smtClean="0"/>
              <a:t>To generate measures of statistical significance and generalization </a:t>
            </a:r>
          </a:p>
          <a:p>
            <a:endParaRPr lang="en-US" altLang="en-US"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US" altLang="en-US" smtClean="0"/>
              <a:t>Complementary methods</a:t>
            </a:r>
          </a:p>
        </p:txBody>
      </p:sp>
      <p:sp>
        <p:nvSpPr>
          <p:cNvPr id="3" name="Content Placeholder 2"/>
          <p:cNvSpPr>
            <a:spLocks noGrp="1"/>
          </p:cNvSpPr>
          <p:nvPr>
            <p:ph idx="1"/>
          </p:nvPr>
        </p:nvSpPr>
        <p:spPr/>
        <p:txBody>
          <a:bodyPr/>
          <a:lstStyle/>
          <a:p>
            <a:pPr>
              <a:defRPr/>
            </a:pPr>
            <a:r>
              <a:rPr lang="en-US" dirty="0" smtClean="0"/>
              <a:t>Survey methods tell us about the scope of a problem (i.e., what proportion of men consistently use condoms with regular partners)</a:t>
            </a:r>
          </a:p>
          <a:p>
            <a:pPr marL="0" indent="0">
              <a:buFont typeface="Wingdings" pitchFamily="2" charset="2"/>
              <a:buNone/>
              <a:defRPr/>
            </a:pPr>
            <a:endParaRPr lang="en-US" dirty="0" smtClean="0"/>
          </a:p>
          <a:p>
            <a:pPr>
              <a:defRPr/>
            </a:pPr>
            <a:r>
              <a:rPr lang="en-US" dirty="0" smtClean="0"/>
              <a:t>Qualitative methods can help us answer questions about why only 15% of men report consistently using condoms with regular patterns.</a:t>
            </a:r>
          </a:p>
          <a:p>
            <a:pPr marL="0" indent="0">
              <a:buFont typeface="Wingdings" pitchFamily="2" charset="2"/>
              <a:buNone/>
              <a:defRPr/>
            </a:pP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152400"/>
            <a:ext cx="8229600" cy="1143000"/>
          </a:xfrm>
        </p:spPr>
        <p:txBody>
          <a:bodyPr/>
          <a:lstStyle/>
          <a:p>
            <a:r>
              <a:rPr lang="en-US" altLang="en-US" smtClean="0"/>
              <a:t>Qualitative Research Methods</a:t>
            </a:r>
          </a:p>
        </p:txBody>
      </p:sp>
      <p:graphicFrame>
        <p:nvGraphicFramePr>
          <p:cNvPr id="6" name="Diagram 5"/>
          <p:cNvGraphicFramePr/>
          <p:nvPr/>
        </p:nvGraphicFramePr>
        <p:xfrm>
          <a:off x="952500" y="1104900"/>
          <a:ext cx="7239000"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US" altLang="en-US" smtClean="0"/>
              <a:t>Key Informant Interviews</a:t>
            </a:r>
          </a:p>
        </p:txBody>
      </p:sp>
      <p:sp>
        <p:nvSpPr>
          <p:cNvPr id="23555" name="Content Placeholder 2"/>
          <p:cNvSpPr>
            <a:spLocks noGrp="1"/>
          </p:cNvSpPr>
          <p:nvPr>
            <p:ph idx="1"/>
          </p:nvPr>
        </p:nvSpPr>
        <p:spPr/>
        <p:txBody>
          <a:bodyPr/>
          <a:lstStyle/>
          <a:p>
            <a:pPr>
              <a:lnSpc>
                <a:spcPct val="114000"/>
              </a:lnSpc>
              <a:spcBef>
                <a:spcPts val="300"/>
              </a:spcBef>
              <a:spcAft>
                <a:spcPts val="300"/>
              </a:spcAft>
              <a:buFont typeface="Wingdings" pitchFamily="2" charset="2"/>
              <a:buChar char="Ø"/>
              <a:defRPr/>
            </a:pPr>
            <a:r>
              <a:rPr lang="en-US" dirty="0" smtClean="0"/>
              <a:t>Often semi-structured</a:t>
            </a:r>
          </a:p>
          <a:p>
            <a:pPr marL="0" indent="0">
              <a:lnSpc>
                <a:spcPct val="114000"/>
              </a:lnSpc>
              <a:spcBef>
                <a:spcPts val="300"/>
              </a:spcBef>
              <a:spcAft>
                <a:spcPts val="300"/>
              </a:spcAft>
              <a:buFont typeface="Wingdings" pitchFamily="2" charset="2"/>
              <a:buNone/>
              <a:defRPr/>
            </a:pPr>
            <a:endParaRPr lang="en-US" dirty="0" smtClean="0"/>
          </a:p>
          <a:p>
            <a:pPr>
              <a:lnSpc>
                <a:spcPct val="114000"/>
              </a:lnSpc>
              <a:spcBef>
                <a:spcPts val="300"/>
              </a:spcBef>
              <a:spcAft>
                <a:spcPts val="300"/>
              </a:spcAft>
              <a:buFont typeface="Wingdings" pitchFamily="2" charset="2"/>
              <a:buChar char="Ø"/>
              <a:defRPr/>
            </a:pPr>
            <a:r>
              <a:rPr lang="en-US" dirty="0" smtClean="0"/>
              <a:t>Can interview different participant groups</a:t>
            </a:r>
          </a:p>
          <a:p>
            <a:pPr marL="0" indent="0">
              <a:lnSpc>
                <a:spcPct val="114000"/>
              </a:lnSpc>
              <a:spcBef>
                <a:spcPts val="300"/>
              </a:spcBef>
              <a:spcAft>
                <a:spcPts val="300"/>
              </a:spcAft>
              <a:buFont typeface="Wingdings" pitchFamily="2" charset="2"/>
              <a:buNone/>
              <a:defRPr/>
            </a:pPr>
            <a:endParaRPr lang="en-US" dirty="0" smtClean="0"/>
          </a:p>
          <a:p>
            <a:pPr>
              <a:lnSpc>
                <a:spcPct val="114000"/>
              </a:lnSpc>
              <a:spcBef>
                <a:spcPts val="300"/>
              </a:spcBef>
              <a:spcAft>
                <a:spcPts val="300"/>
              </a:spcAft>
              <a:buFont typeface="Wingdings" pitchFamily="2" charset="2"/>
              <a:buChar char="Ø"/>
              <a:defRPr/>
            </a:pPr>
            <a:r>
              <a:rPr lang="en-US" dirty="0" smtClean="0"/>
              <a:t>Useful for sensitive topics </a:t>
            </a:r>
          </a:p>
          <a:p>
            <a:pPr marL="0" indent="0">
              <a:lnSpc>
                <a:spcPct val="114000"/>
              </a:lnSpc>
              <a:spcBef>
                <a:spcPts val="300"/>
              </a:spcBef>
              <a:spcAft>
                <a:spcPts val="300"/>
              </a:spcAft>
              <a:buFont typeface="Wingdings" pitchFamily="2" charset="2"/>
              <a:buNone/>
              <a:defRPr/>
            </a:pPr>
            <a:endParaRPr lang="en-US" dirty="0" smtClean="0"/>
          </a:p>
          <a:p>
            <a:pPr>
              <a:lnSpc>
                <a:spcPct val="114000"/>
              </a:lnSpc>
              <a:spcBef>
                <a:spcPts val="300"/>
              </a:spcBef>
              <a:spcAft>
                <a:spcPts val="300"/>
              </a:spcAft>
              <a:buFont typeface="Wingdings" pitchFamily="2" charset="2"/>
              <a:buChar char="Ø"/>
              <a:defRPr/>
            </a:pPr>
            <a:r>
              <a:rPr lang="en-US" dirty="0" smtClean="0"/>
              <a:t>Can explore responses in depth</a:t>
            </a:r>
          </a:p>
          <a:p>
            <a:pPr lvl="1">
              <a:lnSpc>
                <a:spcPct val="114000"/>
              </a:lnSpc>
              <a:spcBef>
                <a:spcPts val="300"/>
              </a:spcBef>
              <a:spcAft>
                <a:spcPts val="300"/>
              </a:spcAft>
              <a:buFont typeface="Wingdings" pitchFamily="2" charset="2"/>
              <a:buChar char="Ø"/>
              <a:defRPr/>
            </a:pPr>
            <a:endParaRPr lang="en-US" dirty="0" smtClean="0"/>
          </a:p>
          <a:p>
            <a:pPr marL="0" indent="0">
              <a:buFont typeface="Wingdings" pitchFamily="2" charset="2"/>
              <a:buNone/>
              <a:defRPr/>
            </a:pPr>
            <a:endParaRPr lang="en-US"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US" altLang="en-US" smtClean="0"/>
              <a:t>Observation</a:t>
            </a:r>
          </a:p>
        </p:txBody>
      </p:sp>
      <p:sp>
        <p:nvSpPr>
          <p:cNvPr id="14339" name="Content Placeholder 2"/>
          <p:cNvSpPr>
            <a:spLocks noGrp="1"/>
          </p:cNvSpPr>
          <p:nvPr>
            <p:ph idx="1"/>
          </p:nvPr>
        </p:nvSpPr>
        <p:spPr>
          <a:xfrm>
            <a:off x="882650" y="1422400"/>
            <a:ext cx="7762875" cy="3962400"/>
          </a:xfrm>
        </p:spPr>
        <p:txBody>
          <a:bodyPr/>
          <a:lstStyle/>
          <a:p>
            <a:pPr marL="0" lvl="2" indent="0">
              <a:spcBef>
                <a:spcPct val="0"/>
              </a:spcBef>
              <a:buFont typeface="Arial" charset="0"/>
              <a:buChar char="•"/>
            </a:pPr>
            <a:r>
              <a:rPr lang="en-US" altLang="en-US" sz="2800" smtClean="0">
                <a:cs typeface="Times New Roman" pitchFamily="18" charset="0"/>
              </a:rPr>
              <a:t> </a:t>
            </a:r>
            <a:r>
              <a:rPr lang="en-US" altLang="en-US" sz="2400" smtClean="0">
                <a:cs typeface="Times New Roman" pitchFamily="18" charset="0"/>
              </a:rPr>
              <a:t>Structured or Participatory</a:t>
            </a:r>
          </a:p>
          <a:p>
            <a:pPr marL="0" lvl="2" indent="0">
              <a:spcBef>
                <a:spcPct val="0"/>
              </a:spcBef>
              <a:buFont typeface="Arial" charset="0"/>
              <a:buNone/>
            </a:pPr>
            <a:endParaRPr lang="en-US" altLang="en-US" sz="2400" smtClean="0">
              <a:cs typeface="Times New Roman" pitchFamily="18" charset="0"/>
            </a:endParaRPr>
          </a:p>
          <a:p>
            <a:pPr marL="0" lvl="2" indent="0">
              <a:spcBef>
                <a:spcPct val="0"/>
              </a:spcBef>
              <a:buFont typeface="Arial" charset="0"/>
              <a:buChar char="•"/>
            </a:pPr>
            <a:r>
              <a:rPr lang="en-US" altLang="en-US" sz="2400" smtClean="0">
                <a:cs typeface="Times New Roman" pitchFamily="18" charset="0"/>
              </a:rPr>
              <a:t> Builds rapport with subjects</a:t>
            </a:r>
          </a:p>
          <a:p>
            <a:pPr marL="0" lvl="2" indent="0">
              <a:spcBef>
                <a:spcPct val="0"/>
              </a:spcBef>
              <a:buFont typeface="Arial" charset="0"/>
              <a:buChar char="•"/>
            </a:pPr>
            <a:endParaRPr lang="en-US" altLang="en-US" sz="2400" smtClean="0">
              <a:cs typeface="Times New Roman" pitchFamily="18" charset="0"/>
            </a:endParaRPr>
          </a:p>
          <a:p>
            <a:pPr marL="0" lvl="2" indent="0">
              <a:spcBef>
                <a:spcPct val="0"/>
              </a:spcBef>
              <a:buFont typeface="Arial" charset="0"/>
              <a:buChar char="•"/>
            </a:pPr>
            <a:r>
              <a:rPr lang="en-US" altLang="en-US" sz="2400" smtClean="0">
                <a:cs typeface="Times New Roman" pitchFamily="18" charset="0"/>
              </a:rPr>
              <a:t> Ask better interview questions</a:t>
            </a:r>
          </a:p>
          <a:p>
            <a:pPr marL="0" lvl="2" indent="0">
              <a:spcBef>
                <a:spcPct val="0"/>
              </a:spcBef>
              <a:buFont typeface="Arial" charset="0"/>
              <a:buNone/>
            </a:pPr>
            <a:endParaRPr lang="en-US" altLang="en-US" sz="2400" smtClean="0">
              <a:cs typeface="Times New Roman" pitchFamily="18" charset="0"/>
            </a:endParaRPr>
          </a:p>
          <a:p>
            <a:pPr marL="0" lvl="2" indent="0">
              <a:spcBef>
                <a:spcPct val="0"/>
              </a:spcBef>
              <a:buFont typeface="Arial" charset="0"/>
              <a:buChar char="•"/>
            </a:pPr>
            <a:r>
              <a:rPr lang="en-US" altLang="en-US" sz="2400" smtClean="0">
                <a:cs typeface="Times New Roman" pitchFamily="18" charset="0"/>
              </a:rPr>
              <a:t> Explain other data</a:t>
            </a:r>
          </a:p>
          <a:p>
            <a:pPr marL="0" lvl="2" indent="0">
              <a:spcBef>
                <a:spcPct val="0"/>
              </a:spcBef>
              <a:buFont typeface="Arial" charset="0"/>
              <a:buChar char="•"/>
            </a:pPr>
            <a:endParaRPr lang="en-US" altLang="en-US" sz="2400" smtClean="0">
              <a:cs typeface="Times New Roman" pitchFamily="18" charset="0"/>
            </a:endParaRPr>
          </a:p>
          <a:p>
            <a:pPr marL="0" lvl="2" indent="0">
              <a:spcBef>
                <a:spcPct val="0"/>
              </a:spcBef>
              <a:buFont typeface="Arial" charset="0"/>
              <a:buChar char="•"/>
            </a:pPr>
            <a:r>
              <a:rPr lang="en-US" altLang="en-US" sz="2400" smtClean="0">
                <a:cs typeface="Times New Roman" pitchFamily="18" charset="0"/>
              </a:rPr>
              <a:t> Identify new routines</a:t>
            </a:r>
          </a:p>
          <a:p>
            <a:pPr>
              <a:spcBef>
                <a:spcPct val="0"/>
              </a:spcBef>
              <a:buFont typeface="Arial" charset="0"/>
              <a:buNone/>
            </a:pPr>
            <a:endParaRPr lang="en-US" altLang="en-US" smtClean="0"/>
          </a:p>
        </p:txBody>
      </p:sp>
      <p:pic>
        <p:nvPicPr>
          <p:cNvPr id="14340" name="Picture 5" descr="C:\Documents and Settings\amgunn\Local Settings\Temporary Internet Files\Content.IE5\96CCS73Y\MC900413622[1].w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3825" y="1663700"/>
            <a:ext cx="3228975" cy="344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US" altLang="en-US" smtClean="0"/>
              <a:t>Focus Groups</a:t>
            </a:r>
          </a:p>
        </p:txBody>
      </p:sp>
      <p:pic>
        <p:nvPicPr>
          <p:cNvPr id="15363" name="Picture 5" descr="academics,back to school,centers,chairs,circular classrooms,desks,discussion groups,education,iStockphoto,learning,seats,universities,memories,hardwood floo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525" y="2260600"/>
            <a:ext cx="29718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ontent Placeholder 2"/>
          <p:cNvSpPr>
            <a:spLocks noGrp="1"/>
          </p:cNvSpPr>
          <p:nvPr>
            <p:ph idx="1"/>
          </p:nvPr>
        </p:nvSpPr>
        <p:spPr>
          <a:xfrm>
            <a:off x="436563" y="1270000"/>
            <a:ext cx="8259762" cy="3962400"/>
          </a:xfrm>
        </p:spPr>
        <p:txBody>
          <a:bodyPr/>
          <a:lstStyle/>
          <a:p>
            <a:pPr lvl="1">
              <a:lnSpc>
                <a:spcPct val="114000"/>
              </a:lnSpc>
              <a:spcBef>
                <a:spcPts val="300"/>
              </a:spcBef>
              <a:spcAft>
                <a:spcPts val="300"/>
              </a:spcAft>
              <a:buFont typeface="Wingdings" pitchFamily="2" charset="2"/>
              <a:buChar char="Ø"/>
              <a:defRPr/>
            </a:pPr>
            <a:r>
              <a:rPr lang="en-US" dirty="0" smtClean="0"/>
              <a:t>Topic good for open discussion &amp; interactions</a:t>
            </a:r>
          </a:p>
          <a:p>
            <a:pPr lvl="1">
              <a:lnSpc>
                <a:spcPct val="114000"/>
              </a:lnSpc>
              <a:spcBef>
                <a:spcPts val="300"/>
              </a:spcBef>
              <a:spcAft>
                <a:spcPts val="300"/>
              </a:spcAft>
              <a:buFont typeface="Wingdings" pitchFamily="2" charset="2"/>
              <a:buChar char="Ø"/>
              <a:defRPr/>
            </a:pPr>
            <a:r>
              <a:rPr lang="en-US" dirty="0" smtClean="0"/>
              <a:t>6-10 people</a:t>
            </a:r>
          </a:p>
          <a:p>
            <a:pPr lvl="1">
              <a:lnSpc>
                <a:spcPct val="114000"/>
              </a:lnSpc>
              <a:spcBef>
                <a:spcPts val="300"/>
              </a:spcBef>
              <a:spcAft>
                <a:spcPts val="300"/>
              </a:spcAft>
              <a:buFont typeface="Wingdings" pitchFamily="2" charset="2"/>
              <a:buChar char="Ø"/>
              <a:defRPr/>
            </a:pPr>
            <a:r>
              <a:rPr lang="en-US" dirty="0" smtClean="0"/>
              <a:t>Shared experiences</a:t>
            </a:r>
          </a:p>
          <a:p>
            <a:pPr lvl="1">
              <a:lnSpc>
                <a:spcPct val="114000"/>
              </a:lnSpc>
              <a:spcBef>
                <a:spcPts val="300"/>
              </a:spcBef>
              <a:spcAft>
                <a:spcPts val="300"/>
              </a:spcAft>
              <a:buFont typeface="Wingdings" pitchFamily="2" charset="2"/>
              <a:buChar char="Ø"/>
              <a:defRPr/>
            </a:pPr>
            <a:r>
              <a:rPr lang="en-US" dirty="0" smtClean="0"/>
              <a:t>Want a range of ideas</a:t>
            </a:r>
          </a:p>
          <a:p>
            <a:pPr lvl="1">
              <a:lnSpc>
                <a:spcPct val="114000"/>
              </a:lnSpc>
              <a:spcBef>
                <a:spcPts val="300"/>
              </a:spcBef>
              <a:spcAft>
                <a:spcPts val="300"/>
              </a:spcAft>
              <a:buFont typeface="Wingdings" pitchFamily="2" charset="2"/>
              <a:buChar char="Ø"/>
              <a:defRPr/>
            </a:pPr>
            <a:r>
              <a:rPr lang="en-US" dirty="0" smtClean="0"/>
              <a:t>Understand differences</a:t>
            </a:r>
          </a:p>
          <a:p>
            <a:pPr marL="457200" lvl="1" indent="0">
              <a:lnSpc>
                <a:spcPct val="114000"/>
              </a:lnSpc>
              <a:spcBef>
                <a:spcPts val="300"/>
              </a:spcBef>
              <a:spcAft>
                <a:spcPts val="300"/>
              </a:spcAft>
              <a:buFont typeface="Wingdings" pitchFamily="2" charset="2"/>
              <a:buNone/>
              <a:defRPr/>
            </a:pPr>
            <a:r>
              <a:rPr lang="en-US" dirty="0"/>
              <a:t> </a:t>
            </a:r>
            <a:r>
              <a:rPr lang="en-US" dirty="0" smtClean="0"/>
              <a:t>   between groups</a:t>
            </a:r>
          </a:p>
          <a:p>
            <a:pPr lvl="1">
              <a:lnSpc>
                <a:spcPct val="114000"/>
              </a:lnSpc>
              <a:spcBef>
                <a:spcPts val="300"/>
              </a:spcBef>
              <a:spcAft>
                <a:spcPts val="300"/>
              </a:spcAft>
              <a:buFont typeface="Wingdings" pitchFamily="2" charset="2"/>
              <a:buChar char="Ø"/>
              <a:defRPr/>
            </a:pPr>
            <a:r>
              <a:rPr lang="en-US" dirty="0" smtClean="0"/>
              <a:t>Only 1-2 topics</a:t>
            </a:r>
          </a:p>
          <a:p>
            <a:pPr marL="457200" lvl="1" indent="0">
              <a:lnSpc>
                <a:spcPct val="114000"/>
              </a:lnSpc>
              <a:spcBef>
                <a:spcPts val="300"/>
              </a:spcBef>
              <a:spcAft>
                <a:spcPts val="300"/>
              </a:spcAft>
              <a:buFont typeface="Wingdings" pitchFamily="2" charset="2"/>
              <a:buNone/>
              <a:defRPr/>
            </a:pPr>
            <a:endParaRPr lang="en-US" dirty="0" smtClean="0"/>
          </a:p>
          <a:p>
            <a:pPr>
              <a:buFont typeface="Wingdings" pitchFamily="2" charset="2"/>
              <a:buChar char="Ø"/>
              <a:defRP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US" altLang="en-US" smtClean="0"/>
              <a:t>Document Review</a:t>
            </a:r>
          </a:p>
        </p:txBody>
      </p:sp>
      <p:sp>
        <p:nvSpPr>
          <p:cNvPr id="29699" name="Content Placeholder 2"/>
          <p:cNvSpPr>
            <a:spLocks noGrp="1"/>
          </p:cNvSpPr>
          <p:nvPr>
            <p:ph sz="half" idx="1"/>
          </p:nvPr>
        </p:nvSpPr>
        <p:spPr>
          <a:xfrm>
            <a:off x="923925" y="1600200"/>
            <a:ext cx="7442200" cy="3962400"/>
          </a:xfrm>
        </p:spPr>
        <p:txBody>
          <a:bodyPr/>
          <a:lstStyle/>
          <a:p>
            <a:pPr marL="457200" lvl="1" indent="-457200">
              <a:defRPr/>
            </a:pPr>
            <a:r>
              <a:rPr lang="en-US" sz="2800" dirty="0" smtClean="0">
                <a:cs typeface="Times New Roman" pitchFamily="18" charset="0"/>
              </a:rPr>
              <a:t>Work with existing documents</a:t>
            </a:r>
          </a:p>
          <a:p>
            <a:pPr marL="0" lvl="1" indent="0">
              <a:buFont typeface="Wingdings" pitchFamily="2" charset="2"/>
              <a:buNone/>
              <a:defRPr/>
            </a:pPr>
            <a:r>
              <a:rPr lang="en-US" sz="2800" dirty="0">
                <a:cs typeface="Times New Roman" pitchFamily="18" charset="0"/>
              </a:rPr>
              <a:t>	</a:t>
            </a:r>
            <a:r>
              <a:rPr lang="en-US" dirty="0" smtClean="0">
                <a:cs typeface="Times New Roman" pitchFamily="18" charset="0"/>
              </a:rPr>
              <a:t>Site visit reports, quarterly reports, past 	evaluations, etc.</a:t>
            </a:r>
          </a:p>
          <a:p>
            <a:pPr marL="457200" lvl="1" indent="-457200">
              <a:defRPr/>
            </a:pPr>
            <a:r>
              <a:rPr lang="en-US" sz="2800" dirty="0" smtClean="0">
                <a:cs typeface="Times New Roman" pitchFamily="18" charset="0"/>
              </a:rPr>
              <a:t>Window on past events or ideas</a:t>
            </a:r>
          </a:p>
          <a:p>
            <a:pPr marL="457200" lvl="1" indent="-457200">
              <a:defRPr/>
            </a:pPr>
            <a:r>
              <a:rPr lang="en-US" sz="2800" dirty="0" smtClean="0">
                <a:cs typeface="Times New Roman" pitchFamily="18" charset="0"/>
              </a:rPr>
              <a:t>Often combined with other methods </a:t>
            </a:r>
          </a:p>
          <a:p>
            <a:pPr marL="0" lvl="1" indent="0">
              <a:buFont typeface="Arial" charset="0"/>
              <a:buNone/>
              <a:defRPr/>
            </a:pPr>
            <a:r>
              <a:rPr lang="en-US" sz="2800" dirty="0" smtClean="0">
                <a:cs typeface="Times New Roman" pitchFamily="18" charset="0"/>
              </a:rPr>
              <a:t>	</a:t>
            </a:r>
          </a:p>
          <a:p>
            <a:pPr lvl="2">
              <a:lnSpc>
                <a:spcPct val="150000"/>
              </a:lnSpc>
              <a:buFont typeface="Arial" charset="0"/>
              <a:buNone/>
              <a:defRPr/>
            </a:pPr>
            <a:endParaRPr lang="en-US" sz="2800" dirty="0" smtClean="0"/>
          </a:p>
          <a:p>
            <a:pPr>
              <a:buFont typeface="Arial" charset="0"/>
              <a:buNone/>
              <a:defRPr/>
            </a:pPr>
            <a:endParaRPr lang="en-US"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US" altLang="en-US" smtClean="0"/>
              <a:t>Systematic &amp; Participatory Methods</a:t>
            </a:r>
          </a:p>
        </p:txBody>
      </p:sp>
      <p:sp>
        <p:nvSpPr>
          <p:cNvPr id="17411" name="Content Placeholder 2"/>
          <p:cNvSpPr>
            <a:spLocks noGrp="1"/>
          </p:cNvSpPr>
          <p:nvPr>
            <p:ph idx="1"/>
          </p:nvPr>
        </p:nvSpPr>
        <p:spPr/>
        <p:txBody>
          <a:bodyPr/>
          <a:lstStyle/>
          <a:p>
            <a:pPr lvl="1">
              <a:lnSpc>
                <a:spcPct val="114000"/>
              </a:lnSpc>
              <a:spcBef>
                <a:spcPts val="300"/>
              </a:spcBef>
              <a:spcAft>
                <a:spcPts val="300"/>
              </a:spcAft>
              <a:buFont typeface="Wingdings" pitchFamily="2" charset="2"/>
              <a:buChar char="Ø"/>
            </a:pPr>
            <a:r>
              <a:rPr lang="en-US" altLang="en-US" smtClean="0"/>
              <a:t>Part of a Social Assessment</a:t>
            </a:r>
          </a:p>
          <a:p>
            <a:pPr lvl="2">
              <a:lnSpc>
                <a:spcPct val="114000"/>
              </a:lnSpc>
              <a:spcBef>
                <a:spcPts val="300"/>
              </a:spcBef>
              <a:spcAft>
                <a:spcPts val="300"/>
              </a:spcAft>
              <a:buFont typeface="Courier New" pitchFamily="49" charset="0"/>
              <a:buChar char="o"/>
            </a:pPr>
            <a:r>
              <a:rPr lang="en-US" altLang="en-US" smtClean="0"/>
              <a:t>Community action priorities</a:t>
            </a:r>
          </a:p>
          <a:p>
            <a:pPr lvl="2">
              <a:lnSpc>
                <a:spcPct val="114000"/>
              </a:lnSpc>
              <a:spcBef>
                <a:spcPts val="300"/>
              </a:spcBef>
              <a:spcAft>
                <a:spcPts val="300"/>
              </a:spcAft>
              <a:buFont typeface="Courier New" pitchFamily="49" charset="0"/>
              <a:buChar char="o"/>
            </a:pPr>
            <a:r>
              <a:rPr lang="en-US" altLang="en-US" smtClean="0"/>
              <a:t>Resources/Strengths</a:t>
            </a:r>
          </a:p>
          <a:p>
            <a:pPr lvl="2">
              <a:lnSpc>
                <a:spcPct val="114000"/>
              </a:lnSpc>
              <a:spcBef>
                <a:spcPts val="300"/>
              </a:spcBef>
              <a:spcAft>
                <a:spcPts val="300"/>
              </a:spcAft>
              <a:buFont typeface="Courier New" pitchFamily="49" charset="0"/>
              <a:buChar char="o"/>
            </a:pPr>
            <a:r>
              <a:rPr lang="en-US" altLang="en-US" smtClean="0"/>
              <a:t>Stakeholder commitment</a:t>
            </a:r>
          </a:p>
          <a:p>
            <a:pPr lvl="2">
              <a:lnSpc>
                <a:spcPct val="114000"/>
              </a:lnSpc>
              <a:spcBef>
                <a:spcPts val="300"/>
              </a:spcBef>
              <a:spcAft>
                <a:spcPts val="300"/>
              </a:spcAft>
              <a:buFont typeface="Courier New" pitchFamily="49" charset="0"/>
              <a:buChar char="o"/>
            </a:pPr>
            <a:r>
              <a:rPr lang="en-US" altLang="en-US" smtClean="0"/>
              <a:t>‘Readiness’ for change</a:t>
            </a:r>
          </a:p>
          <a:p>
            <a:pPr lvl="1">
              <a:lnSpc>
                <a:spcPct val="114000"/>
              </a:lnSpc>
              <a:spcBef>
                <a:spcPts val="300"/>
              </a:spcBef>
              <a:spcAft>
                <a:spcPts val="300"/>
              </a:spcAft>
              <a:buFont typeface="Wingdings" pitchFamily="2" charset="2"/>
              <a:buChar char="Ø"/>
            </a:pPr>
            <a:r>
              <a:rPr lang="en-US" altLang="en-US" smtClean="0"/>
              <a:t>Knowledge/Practices on a health topic</a:t>
            </a:r>
          </a:p>
          <a:p>
            <a:pPr lvl="1">
              <a:lnSpc>
                <a:spcPct val="114000"/>
              </a:lnSpc>
              <a:spcBef>
                <a:spcPts val="300"/>
              </a:spcBef>
              <a:spcAft>
                <a:spcPts val="300"/>
              </a:spcAft>
              <a:buFont typeface="Wingdings" pitchFamily="2" charset="2"/>
              <a:buChar char="Ø"/>
            </a:pPr>
            <a:r>
              <a:rPr lang="en-US" altLang="en-US" smtClean="0"/>
              <a:t>Identify potential interventions or other assistance</a:t>
            </a:r>
          </a:p>
          <a:p>
            <a:pPr lvl="2">
              <a:lnSpc>
                <a:spcPct val="114000"/>
              </a:lnSpc>
              <a:spcBef>
                <a:spcPts val="300"/>
              </a:spcBef>
              <a:spcAft>
                <a:spcPts val="300"/>
              </a:spcAft>
              <a:buFont typeface="Wingdings" pitchFamily="2" charset="2"/>
              <a:buChar char="Ø"/>
            </a:pPr>
            <a:endParaRPr lang="en-US" altLang="en-US" smtClean="0"/>
          </a:p>
          <a:p>
            <a:pPr marL="0" indent="0">
              <a:buFont typeface="Wingdings" pitchFamily="2" charset="2"/>
              <a:buNone/>
            </a:pPr>
            <a:endParaRPr lang="en-US" altLang="en-US"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altLang="en-US" smtClean="0"/>
              <a:t>Which Method?</a:t>
            </a:r>
          </a:p>
        </p:txBody>
      </p:sp>
      <p:graphicFrame>
        <p:nvGraphicFramePr>
          <p:cNvPr id="6" name="Content Placeholder 5"/>
          <p:cNvGraphicFramePr>
            <a:graphicFrameLocks noGrp="1"/>
          </p:cNvGraphicFramePr>
          <p:nvPr>
            <p:ph idx="1"/>
          </p:nvPr>
        </p:nvGraphicFramePr>
        <p:xfrm>
          <a:off x="869950" y="1285875"/>
          <a:ext cx="7762875" cy="4248150"/>
        </p:xfrm>
        <a:graphic>
          <a:graphicData uri="http://schemas.openxmlformats.org/drawingml/2006/table">
            <a:tbl>
              <a:tblPr firstRow="1" bandRow="1">
                <a:tableStyleId>{5C22544A-7EE6-4342-B048-85BDC9FD1C3A}</a:tableStyleId>
              </a:tblPr>
              <a:tblGrid>
                <a:gridCol w="2771775"/>
                <a:gridCol w="4991100"/>
              </a:tblGrid>
              <a:tr h="426773">
                <a:tc>
                  <a:txBody>
                    <a:bodyPr/>
                    <a:lstStyle/>
                    <a:p>
                      <a:r>
                        <a:rPr lang="en-US" sz="2200" dirty="0" smtClean="0"/>
                        <a:t>Method</a:t>
                      </a:r>
                      <a:endParaRPr lang="en-US" sz="2200" dirty="0"/>
                    </a:p>
                  </a:txBody>
                  <a:tcPr marT="45725" marB="45725"/>
                </a:tc>
                <a:tc>
                  <a:txBody>
                    <a:bodyPr/>
                    <a:lstStyle/>
                    <a:p>
                      <a:r>
                        <a:rPr lang="en-US" sz="2200" dirty="0" smtClean="0"/>
                        <a:t>Best Use</a:t>
                      </a:r>
                      <a:endParaRPr lang="en-US" sz="2200" dirty="0"/>
                    </a:p>
                  </a:txBody>
                  <a:tcPr marT="45725" marB="45725"/>
                </a:tc>
              </a:tr>
              <a:tr h="762095">
                <a:tc>
                  <a:txBody>
                    <a:bodyPr/>
                    <a:lstStyle/>
                    <a:p>
                      <a:r>
                        <a:rPr lang="en-US" sz="2200" dirty="0" smtClean="0"/>
                        <a:t>Interviews</a:t>
                      </a:r>
                      <a:endParaRPr lang="en-US" sz="2200" dirty="0"/>
                    </a:p>
                  </a:txBody>
                  <a:tcPr marT="45725" marB="45725"/>
                </a:tc>
                <a:tc>
                  <a:txBody>
                    <a:bodyPr/>
                    <a:lstStyle/>
                    <a:p>
                      <a:r>
                        <a:rPr lang="en-US" sz="2200" dirty="0" smtClean="0"/>
                        <a:t>Sensitive information,</a:t>
                      </a:r>
                      <a:r>
                        <a:rPr lang="en-US" sz="2200" baseline="0" dirty="0" smtClean="0"/>
                        <a:t>  require in-depth responses from each interviewee.</a:t>
                      </a:r>
                      <a:endParaRPr lang="en-US" sz="2200" dirty="0"/>
                    </a:p>
                  </a:txBody>
                  <a:tcPr marT="45725" marB="45725"/>
                </a:tc>
              </a:tr>
              <a:tr h="773061">
                <a:tc>
                  <a:txBody>
                    <a:bodyPr/>
                    <a:lstStyle/>
                    <a:p>
                      <a:r>
                        <a:rPr lang="en-US" sz="2200" dirty="0" smtClean="0"/>
                        <a:t>Observations</a:t>
                      </a:r>
                      <a:endParaRPr lang="en-US" sz="2200" dirty="0"/>
                    </a:p>
                  </a:txBody>
                  <a:tcPr marT="45725" marB="45725"/>
                </a:tc>
                <a:tc>
                  <a:txBody>
                    <a:bodyPr/>
                    <a:lstStyle/>
                    <a:p>
                      <a:r>
                        <a:rPr lang="en-US" sz="2200" dirty="0" smtClean="0"/>
                        <a:t>Want to observe</a:t>
                      </a:r>
                      <a:r>
                        <a:rPr lang="en-US" sz="2200" baseline="0" dirty="0" smtClean="0"/>
                        <a:t> actual setting or experience a service</a:t>
                      </a:r>
                      <a:endParaRPr lang="en-US" sz="2200" dirty="0"/>
                    </a:p>
                  </a:txBody>
                  <a:tcPr marT="45725" marB="45725"/>
                </a:tc>
              </a:tr>
              <a:tr h="762033">
                <a:tc>
                  <a:txBody>
                    <a:bodyPr/>
                    <a:lstStyle/>
                    <a:p>
                      <a:r>
                        <a:rPr lang="en-US" sz="2200" dirty="0" smtClean="0"/>
                        <a:t>Focus Group</a:t>
                      </a:r>
                      <a:endParaRPr lang="en-US" sz="2200" dirty="0"/>
                    </a:p>
                  </a:txBody>
                  <a:tcPr marT="45725" marB="45725"/>
                </a:tc>
                <a:tc>
                  <a:txBody>
                    <a:bodyPr/>
                    <a:lstStyle/>
                    <a:p>
                      <a:r>
                        <a:rPr lang="en-US" sz="2200" dirty="0" smtClean="0"/>
                        <a:t>Non-sensitive</a:t>
                      </a:r>
                      <a:r>
                        <a:rPr lang="en-US" sz="2200" baseline="0" dirty="0" smtClean="0"/>
                        <a:t> information, group discussion/interaction, limited time.</a:t>
                      </a:r>
                      <a:endParaRPr lang="en-US" sz="2200" dirty="0"/>
                    </a:p>
                  </a:txBody>
                  <a:tcPr marT="45725" marB="45725"/>
                </a:tc>
              </a:tr>
              <a:tr h="762095">
                <a:tc>
                  <a:txBody>
                    <a:bodyPr/>
                    <a:lstStyle/>
                    <a:p>
                      <a:r>
                        <a:rPr lang="en-US" sz="2200" dirty="0" smtClean="0"/>
                        <a:t>Document Review</a:t>
                      </a:r>
                      <a:endParaRPr lang="en-US" sz="2200" dirty="0"/>
                    </a:p>
                  </a:txBody>
                  <a:tcPr marT="45725" marB="45725"/>
                </a:tc>
                <a:tc>
                  <a:txBody>
                    <a:bodyPr/>
                    <a:lstStyle/>
                    <a:p>
                      <a:r>
                        <a:rPr lang="en-US" sz="2200" dirty="0" smtClean="0"/>
                        <a:t>Low budget, existing</a:t>
                      </a:r>
                      <a:r>
                        <a:rPr lang="en-US" sz="2200" baseline="0" dirty="0" smtClean="0"/>
                        <a:t> materials with information available.</a:t>
                      </a:r>
                      <a:endParaRPr lang="en-US" sz="2200" dirty="0"/>
                    </a:p>
                  </a:txBody>
                  <a:tcPr marT="45725" marB="45725"/>
                </a:tc>
              </a:tr>
              <a:tr h="762095">
                <a:tc>
                  <a:txBody>
                    <a:bodyPr/>
                    <a:lstStyle/>
                    <a:p>
                      <a:r>
                        <a:rPr lang="en-US" sz="2200" dirty="0" smtClean="0"/>
                        <a:t>Systematic &amp; Participatory</a:t>
                      </a:r>
                      <a:endParaRPr lang="en-US" sz="2200" dirty="0"/>
                    </a:p>
                  </a:txBody>
                  <a:tcPr marT="45725" marB="45725"/>
                </a:tc>
                <a:tc>
                  <a:txBody>
                    <a:bodyPr/>
                    <a:lstStyle/>
                    <a:p>
                      <a:r>
                        <a:rPr lang="en-US" sz="2200" dirty="0" smtClean="0"/>
                        <a:t>Learn</a:t>
                      </a:r>
                      <a:r>
                        <a:rPr lang="en-US" sz="2200" baseline="0" dirty="0" smtClean="0"/>
                        <a:t> more about the needs of the community</a:t>
                      </a:r>
                      <a:endParaRPr lang="en-US" sz="2200" dirty="0"/>
                    </a:p>
                  </a:txBody>
                  <a:tcPr marT="45725" marB="45725"/>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defRPr/>
            </a:pPr>
            <a:r>
              <a:rPr lang="en-US" dirty="0" smtClean="0"/>
              <a:t>Information Use Mapping</a:t>
            </a:r>
            <a:endParaRPr lang="en-US" dirty="0"/>
          </a:p>
        </p:txBody>
      </p:sp>
      <p:pic>
        <p:nvPicPr>
          <p:cNvPr id="19459" name="Picture 4" descr="L1DSCF00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33613" y="709613"/>
            <a:ext cx="4625975" cy="34686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3"/>
          <p:cNvSpPr>
            <a:spLocks noGrp="1"/>
          </p:cNvSpPr>
          <p:nvPr>
            <p:ph type="title"/>
          </p:nvPr>
        </p:nvSpPr>
        <p:spPr/>
        <p:txBody>
          <a:bodyPr/>
          <a:lstStyle/>
          <a:p>
            <a:r>
              <a:rPr lang="en-US" altLang="en-US" smtClean="0"/>
              <a:t>Information Use Mapping</a:t>
            </a:r>
          </a:p>
        </p:txBody>
      </p:sp>
      <p:sp>
        <p:nvSpPr>
          <p:cNvPr id="29699" name="Content Placeholder 4"/>
          <p:cNvSpPr>
            <a:spLocks noGrp="1"/>
          </p:cNvSpPr>
          <p:nvPr>
            <p:ph idx="1"/>
          </p:nvPr>
        </p:nvSpPr>
        <p:spPr/>
        <p:txBody>
          <a:bodyPr/>
          <a:lstStyle/>
          <a:p>
            <a:pPr marL="0" indent="0">
              <a:buFont typeface="Wingdings" pitchFamily="2" charset="2"/>
              <a:buNone/>
              <a:defRPr/>
            </a:pPr>
            <a:r>
              <a:rPr lang="en-US" sz="2400" dirty="0" smtClean="0"/>
              <a:t>Data Use Problem:</a:t>
            </a:r>
          </a:p>
          <a:p>
            <a:pPr lvl="1">
              <a:defRPr/>
            </a:pPr>
            <a:r>
              <a:rPr lang="en-US" sz="2000" dirty="0" smtClean="0"/>
              <a:t>Information is collected, but not shared and interpreted by those who can use it.</a:t>
            </a:r>
          </a:p>
          <a:p>
            <a:pPr marL="457200" lvl="1" indent="0">
              <a:buFont typeface="Wingdings" pitchFamily="2" charset="2"/>
              <a:buNone/>
              <a:defRPr/>
            </a:pPr>
            <a:endParaRPr lang="en-US" sz="2000" dirty="0" smtClean="0"/>
          </a:p>
          <a:p>
            <a:pPr marL="0" indent="0">
              <a:buFont typeface="Wingdings" pitchFamily="2" charset="2"/>
              <a:buNone/>
              <a:defRPr/>
            </a:pPr>
            <a:r>
              <a:rPr lang="en-US" sz="2400" dirty="0" smtClean="0"/>
              <a:t>Data Use Solution: </a:t>
            </a:r>
          </a:p>
          <a:p>
            <a:pPr lvl="1">
              <a:defRPr/>
            </a:pPr>
            <a:r>
              <a:rPr lang="en-US" sz="2000" dirty="0" smtClean="0"/>
              <a:t>Assess how data is translated into useful information within a health system.</a:t>
            </a:r>
          </a:p>
          <a:p>
            <a:pPr lvl="1">
              <a:defRPr/>
            </a:pPr>
            <a:r>
              <a:rPr lang="en-US" sz="2000" dirty="0" smtClean="0"/>
              <a:t>Determine how that information can be used by all actors in the health system to improve health service delivery.</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altLang="en-US" smtClean="0"/>
              <a:t>Information Use Mapping</a:t>
            </a:r>
          </a:p>
        </p:txBody>
      </p:sp>
      <p:sp>
        <p:nvSpPr>
          <p:cNvPr id="3" name="Content Placeholder 2"/>
          <p:cNvSpPr>
            <a:spLocks noGrp="1"/>
          </p:cNvSpPr>
          <p:nvPr>
            <p:ph idx="1"/>
          </p:nvPr>
        </p:nvSpPr>
        <p:spPr/>
        <p:txBody>
          <a:bodyPr/>
          <a:lstStyle/>
          <a:p>
            <a:pPr marL="0" indent="0">
              <a:buFont typeface="Wingdings" pitchFamily="2" charset="2"/>
              <a:buNone/>
              <a:defRPr/>
            </a:pPr>
            <a:r>
              <a:rPr lang="en-US" sz="2200" dirty="0" smtClean="0"/>
              <a:t>Goals:</a:t>
            </a:r>
            <a:endParaRPr lang="en-US" sz="2200" dirty="0"/>
          </a:p>
          <a:p>
            <a:pPr lvl="1" eaLnBrk="1" hangingPunct="1">
              <a:defRPr/>
            </a:pPr>
            <a:r>
              <a:rPr lang="en-US" sz="2000" dirty="0" smtClean="0"/>
              <a:t>Find opportunities </a:t>
            </a:r>
            <a:r>
              <a:rPr lang="en-US" sz="2000" dirty="0"/>
              <a:t>to </a:t>
            </a:r>
            <a:r>
              <a:rPr lang="en-US" sz="2000" dirty="0" smtClean="0"/>
              <a:t>increase </a:t>
            </a:r>
            <a:r>
              <a:rPr lang="en-US" sz="2000" u="sng" dirty="0" smtClean="0"/>
              <a:t>who</a:t>
            </a:r>
            <a:r>
              <a:rPr lang="en-US" sz="2000" dirty="0" smtClean="0"/>
              <a:t> translates data into useful information</a:t>
            </a:r>
          </a:p>
          <a:p>
            <a:pPr lvl="1" eaLnBrk="1" hangingPunct="1">
              <a:defRPr/>
            </a:pPr>
            <a:endParaRPr lang="en-US" sz="2000" dirty="0"/>
          </a:p>
          <a:p>
            <a:pPr lvl="1" eaLnBrk="1" hangingPunct="1">
              <a:defRPr/>
            </a:pPr>
            <a:r>
              <a:rPr lang="en-US" sz="2000" dirty="0" smtClean="0"/>
              <a:t>Bring </a:t>
            </a:r>
            <a:r>
              <a:rPr lang="en-US" sz="2000" u="sng" dirty="0" smtClean="0"/>
              <a:t>local expertise</a:t>
            </a:r>
            <a:r>
              <a:rPr lang="en-US" sz="2000" dirty="0" smtClean="0"/>
              <a:t> into data interpretation and increase use of data to inform programmatic decisions.</a:t>
            </a:r>
          </a:p>
          <a:p>
            <a:pPr marL="457200" lvl="1" indent="0" eaLnBrk="1" hangingPunct="1">
              <a:buFont typeface="Wingdings" pitchFamily="2" charset="2"/>
              <a:buNone/>
              <a:defRPr/>
            </a:pPr>
            <a:endParaRPr lang="en-US" sz="2000" dirty="0"/>
          </a:p>
          <a:p>
            <a:pPr lvl="1" eaLnBrk="1" hangingPunct="1">
              <a:defRPr/>
            </a:pPr>
            <a:r>
              <a:rPr lang="en-US" sz="2000" dirty="0" smtClean="0"/>
              <a:t>Identify ways that information can be presented as </a:t>
            </a:r>
            <a:r>
              <a:rPr lang="en-US" sz="2000" u="sng" dirty="0" smtClean="0"/>
              <a:t>feedback</a:t>
            </a:r>
            <a:r>
              <a:rPr lang="en-US" sz="2000" dirty="0" smtClean="0"/>
              <a:t> to others in the health service system</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US" altLang="en-US" smtClean="0"/>
              <a:t>How to do an Information Use Map?</a:t>
            </a:r>
          </a:p>
        </p:txBody>
      </p:sp>
      <p:sp>
        <p:nvSpPr>
          <p:cNvPr id="22531" name="Content Placeholder 2"/>
          <p:cNvSpPr>
            <a:spLocks noGrp="1"/>
          </p:cNvSpPr>
          <p:nvPr>
            <p:ph idx="1"/>
          </p:nvPr>
        </p:nvSpPr>
        <p:spPr/>
        <p:txBody>
          <a:bodyPr/>
          <a:lstStyle/>
          <a:p>
            <a:pPr>
              <a:spcAft>
                <a:spcPts val="2400"/>
              </a:spcAft>
            </a:pPr>
            <a:r>
              <a:rPr lang="en-US" altLang="en-US" sz="2000" smtClean="0"/>
              <a:t>Scope of program(s) to assess</a:t>
            </a:r>
          </a:p>
          <a:p>
            <a:pPr>
              <a:spcAft>
                <a:spcPts val="2400"/>
              </a:spcAft>
            </a:pPr>
            <a:r>
              <a:rPr lang="en-US" altLang="en-US" sz="2000" smtClean="0"/>
              <a:t>Identify key data users and data producers</a:t>
            </a:r>
          </a:p>
          <a:p>
            <a:pPr>
              <a:spcAft>
                <a:spcPts val="2400"/>
              </a:spcAft>
            </a:pPr>
            <a:r>
              <a:rPr lang="en-US" altLang="en-US" sz="2000" smtClean="0"/>
              <a:t>How is information collected: desk reviews, interviews, and validation workshops</a:t>
            </a:r>
          </a:p>
          <a:p>
            <a:r>
              <a:rPr lang="en-US" altLang="en-US" sz="2000" smtClean="0"/>
              <a:t>Adapt tool: </a:t>
            </a:r>
          </a:p>
          <a:p>
            <a:pPr lvl="1"/>
            <a:r>
              <a:rPr lang="en-US" altLang="en-US" sz="2000" smtClean="0"/>
              <a:t>Involve those active in the program area of interest</a:t>
            </a:r>
          </a:p>
          <a:p>
            <a:pPr lvl="1"/>
            <a:r>
              <a:rPr lang="en-US" altLang="en-US" sz="2000" smtClean="0"/>
              <a:t>Detail of assessment matches their specific needs</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54" name="Object 3"/>
          <p:cNvGraphicFramePr>
            <a:graphicFrameLocks noChangeAspect="1"/>
          </p:cNvGraphicFramePr>
          <p:nvPr/>
        </p:nvGraphicFramePr>
        <p:xfrm>
          <a:off x="619125" y="428625"/>
          <a:ext cx="7723188" cy="5373688"/>
        </p:xfrm>
        <a:graphic>
          <a:graphicData uri="http://schemas.openxmlformats.org/presentationml/2006/ole">
            <mc:AlternateContent xmlns:mc="http://schemas.openxmlformats.org/markup-compatibility/2006">
              <mc:Choice xmlns:v="urn:schemas-microsoft-com:vml" Requires="v">
                <p:oleObj spid="_x0000_s23557" name="Document" r:id="rId5" imgW="8371180" imgH="5824176" progId="Word.Document.12">
                  <p:embed/>
                </p:oleObj>
              </mc:Choice>
              <mc:Fallback>
                <p:oleObj name="Document" r:id="rId5" imgW="8371180" imgH="5824176" progId="Word.Document.12">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9125" y="428625"/>
                        <a:ext cx="7723188" cy="5373688"/>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cxnSp>
        <p:nvCxnSpPr>
          <p:cNvPr id="3" name="Straight Arrow Connector 2"/>
          <p:cNvCxnSpPr/>
          <p:nvPr/>
        </p:nvCxnSpPr>
        <p:spPr>
          <a:xfrm>
            <a:off x="2617788" y="2663825"/>
            <a:ext cx="503237" cy="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a:off x="3341688" y="2868613"/>
            <a:ext cx="0" cy="411162"/>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8" name="Object 3"/>
          <p:cNvGraphicFramePr>
            <a:graphicFrameLocks noChangeAspect="1"/>
          </p:cNvGraphicFramePr>
          <p:nvPr/>
        </p:nvGraphicFramePr>
        <p:xfrm>
          <a:off x="619125" y="428625"/>
          <a:ext cx="7723188" cy="5373688"/>
        </p:xfrm>
        <a:graphic>
          <a:graphicData uri="http://schemas.openxmlformats.org/presentationml/2006/ole">
            <mc:AlternateContent xmlns:mc="http://schemas.openxmlformats.org/markup-compatibility/2006">
              <mc:Choice xmlns:v="urn:schemas-microsoft-com:vml" Requires="v">
                <p:oleObj spid="_x0000_s24579" name="Document" r:id="rId5" imgW="8371180" imgH="5824176" progId="Word.Document.12">
                  <p:embed/>
                </p:oleObj>
              </mc:Choice>
              <mc:Fallback>
                <p:oleObj name="Document" r:id="rId5" imgW="8371180" imgH="5824176" progId="Word.Document.12">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9125" y="428625"/>
                        <a:ext cx="7723188" cy="5373688"/>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02" name="Object 3"/>
          <p:cNvGraphicFramePr>
            <a:graphicFrameLocks noChangeAspect="1"/>
          </p:cNvGraphicFramePr>
          <p:nvPr/>
        </p:nvGraphicFramePr>
        <p:xfrm>
          <a:off x="330200" y="260350"/>
          <a:ext cx="8483600" cy="6273800"/>
        </p:xfrm>
        <a:graphic>
          <a:graphicData uri="http://schemas.openxmlformats.org/presentationml/2006/ole">
            <mc:AlternateContent xmlns:mc="http://schemas.openxmlformats.org/markup-compatibility/2006">
              <mc:Choice xmlns:v="urn:schemas-microsoft-com:vml" Requires="v">
                <p:oleObj spid="_x0000_s25606" name="Document" r:id="rId5" imgW="8508666" imgH="6293693" progId="Word.Document.12">
                  <p:embed/>
                </p:oleObj>
              </mc:Choice>
              <mc:Fallback>
                <p:oleObj name="Document" r:id="rId5" imgW="8508666" imgH="6293693" progId="Word.Document.12">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0200" y="260350"/>
                        <a:ext cx="8483600" cy="6273800"/>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Oval 1"/>
          <p:cNvSpPr/>
          <p:nvPr/>
        </p:nvSpPr>
        <p:spPr>
          <a:xfrm>
            <a:off x="361950" y="2152650"/>
            <a:ext cx="1019175" cy="58102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4" name="Straight Connector 3"/>
          <p:cNvCxnSpPr/>
          <p:nvPr/>
        </p:nvCxnSpPr>
        <p:spPr>
          <a:xfrm>
            <a:off x="4067175" y="3038475"/>
            <a:ext cx="2266950" cy="0"/>
          </a:xfrm>
          <a:prstGeom prst="line">
            <a:avLst/>
          </a:prstGeom>
          <a:ln w="127000"/>
        </p:spPr>
        <p:style>
          <a:lnRef idx="1">
            <a:schemeClr val="accent1"/>
          </a:lnRef>
          <a:fillRef idx="0">
            <a:schemeClr val="accent1"/>
          </a:fillRef>
          <a:effectRef idx="0">
            <a:schemeClr val="accent1"/>
          </a:effectRef>
          <a:fontRef idx="minor">
            <a:schemeClr val="tx1"/>
          </a:fontRef>
        </p:style>
      </p:cxnSp>
      <p:sp>
        <p:nvSpPr>
          <p:cNvPr id="6" name="Oval 5"/>
          <p:cNvSpPr/>
          <p:nvPr/>
        </p:nvSpPr>
        <p:spPr>
          <a:xfrm>
            <a:off x="7715250" y="2276475"/>
            <a:ext cx="990600" cy="7620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Content Placeholder 3"/>
          <p:cNvGraphicFramePr>
            <a:graphicFrameLocks/>
          </p:cNvGraphicFramePr>
          <p:nvPr/>
        </p:nvGraphicFramePr>
        <p:xfrm>
          <a:off x="457200" y="1600200"/>
          <a:ext cx="8229600" cy="3932238"/>
        </p:xfrm>
        <a:graphic>
          <a:graphicData uri="http://schemas.openxmlformats.org/drawingml/2006/table">
            <a:tbl>
              <a:tblPr firstRow="1" bandRow="1">
                <a:tableStyleId>{5C22544A-7EE6-4342-B048-85BDC9FD1C3A}</a:tableStyleId>
              </a:tblPr>
              <a:tblGrid>
                <a:gridCol w="1371600"/>
                <a:gridCol w="1477108"/>
                <a:gridCol w="1195754"/>
                <a:gridCol w="1441938"/>
                <a:gridCol w="1565031"/>
                <a:gridCol w="1178169"/>
              </a:tblGrid>
              <a:tr h="1188973">
                <a:tc>
                  <a:txBody>
                    <a:bodyPr/>
                    <a:lstStyle/>
                    <a:p>
                      <a:r>
                        <a:rPr lang="en-US" sz="1600" dirty="0" smtClean="0"/>
                        <a:t>Barrier or Problem Identified in Map</a:t>
                      </a:r>
                      <a:endParaRPr lang="en-US" sz="1600" dirty="0"/>
                    </a:p>
                  </a:txBody>
                  <a:tcPr marT="45731" marB="45731"/>
                </a:tc>
                <a:tc>
                  <a:txBody>
                    <a:bodyPr/>
                    <a:lstStyle/>
                    <a:p>
                      <a:r>
                        <a:rPr lang="en-US" sz="1600" dirty="0" smtClean="0"/>
                        <a:t>Proposed</a:t>
                      </a:r>
                      <a:r>
                        <a:rPr lang="en-US" sz="1600" baseline="0" dirty="0" smtClean="0"/>
                        <a:t> Intervention</a:t>
                      </a:r>
                      <a:endParaRPr lang="en-US" sz="1600" dirty="0"/>
                    </a:p>
                  </a:txBody>
                  <a:tcPr marT="45731" marB="45731"/>
                </a:tc>
                <a:tc>
                  <a:txBody>
                    <a:bodyPr/>
                    <a:lstStyle/>
                    <a:p>
                      <a:r>
                        <a:rPr lang="en-US" sz="1600" dirty="0" smtClean="0"/>
                        <a:t>Steps Involved</a:t>
                      </a:r>
                      <a:endParaRPr lang="en-US" sz="1600" dirty="0"/>
                    </a:p>
                  </a:txBody>
                  <a:tcPr marT="45731" marB="45731"/>
                </a:tc>
                <a:tc>
                  <a:txBody>
                    <a:bodyPr/>
                    <a:lstStyle/>
                    <a:p>
                      <a:r>
                        <a:rPr lang="en-US" sz="1600" dirty="0" smtClean="0"/>
                        <a:t>Person(s) Responsible</a:t>
                      </a:r>
                      <a:endParaRPr lang="en-US" sz="1600" dirty="0"/>
                    </a:p>
                  </a:txBody>
                  <a:tcPr marT="45731" marB="45731"/>
                </a:tc>
                <a:tc>
                  <a:txBody>
                    <a:bodyPr/>
                    <a:lstStyle/>
                    <a:p>
                      <a:r>
                        <a:rPr lang="en-US" sz="1600" dirty="0" smtClean="0"/>
                        <a:t>Other Stakeholders</a:t>
                      </a:r>
                      <a:endParaRPr lang="en-US" sz="1600" dirty="0"/>
                    </a:p>
                  </a:txBody>
                  <a:tcPr marT="45731" marB="45731"/>
                </a:tc>
                <a:tc>
                  <a:txBody>
                    <a:bodyPr/>
                    <a:lstStyle/>
                    <a:p>
                      <a:r>
                        <a:rPr lang="en-US" sz="1600" dirty="0" smtClean="0"/>
                        <a:t>Genera</a:t>
                      </a:r>
                      <a:r>
                        <a:rPr lang="en-US" sz="1600" baseline="0" dirty="0" smtClean="0"/>
                        <a:t>l Timeline</a:t>
                      </a:r>
                      <a:endParaRPr lang="en-US" sz="1600" dirty="0"/>
                    </a:p>
                  </a:txBody>
                  <a:tcPr marT="45731" marB="45731"/>
                </a:tc>
              </a:tr>
              <a:tr h="914422">
                <a:tc>
                  <a:txBody>
                    <a:bodyPr/>
                    <a:lstStyle/>
                    <a:p>
                      <a:endParaRPr lang="en-US" sz="1800" dirty="0" smtClean="0"/>
                    </a:p>
                    <a:p>
                      <a:endParaRPr lang="en-US" sz="1800" dirty="0" smtClean="0"/>
                    </a:p>
                    <a:p>
                      <a:endParaRPr lang="en-US" sz="1800" dirty="0"/>
                    </a:p>
                  </a:txBody>
                  <a:tcPr marT="45731" marB="45731"/>
                </a:tc>
                <a:tc>
                  <a:txBody>
                    <a:bodyPr/>
                    <a:lstStyle/>
                    <a:p>
                      <a:endParaRPr lang="en-US" sz="1800" dirty="0"/>
                    </a:p>
                  </a:txBody>
                  <a:tcPr marT="45731" marB="45731"/>
                </a:tc>
                <a:tc>
                  <a:txBody>
                    <a:bodyPr/>
                    <a:lstStyle/>
                    <a:p>
                      <a:endParaRPr lang="en-US" sz="1800" dirty="0"/>
                    </a:p>
                  </a:txBody>
                  <a:tcPr marT="45731" marB="45731"/>
                </a:tc>
                <a:tc>
                  <a:txBody>
                    <a:bodyPr/>
                    <a:lstStyle/>
                    <a:p>
                      <a:endParaRPr lang="en-US" sz="1800" dirty="0"/>
                    </a:p>
                  </a:txBody>
                  <a:tcPr marT="45731" marB="45731"/>
                </a:tc>
                <a:tc>
                  <a:txBody>
                    <a:bodyPr/>
                    <a:lstStyle/>
                    <a:p>
                      <a:endParaRPr lang="en-US" sz="1800" dirty="0"/>
                    </a:p>
                  </a:txBody>
                  <a:tcPr marT="45731" marB="45731"/>
                </a:tc>
                <a:tc>
                  <a:txBody>
                    <a:bodyPr/>
                    <a:lstStyle/>
                    <a:p>
                      <a:endParaRPr lang="en-US" sz="1800" dirty="0"/>
                    </a:p>
                  </a:txBody>
                  <a:tcPr marT="45731" marB="45731"/>
                </a:tc>
              </a:tr>
              <a:tr h="914422">
                <a:tc>
                  <a:txBody>
                    <a:bodyPr/>
                    <a:lstStyle/>
                    <a:p>
                      <a:endParaRPr lang="en-US" sz="1800" dirty="0" smtClean="0"/>
                    </a:p>
                    <a:p>
                      <a:endParaRPr lang="en-US" sz="1800" dirty="0" smtClean="0"/>
                    </a:p>
                    <a:p>
                      <a:endParaRPr lang="en-US" sz="1800" dirty="0"/>
                    </a:p>
                  </a:txBody>
                  <a:tcPr marT="45731" marB="45731"/>
                </a:tc>
                <a:tc>
                  <a:txBody>
                    <a:bodyPr/>
                    <a:lstStyle/>
                    <a:p>
                      <a:endParaRPr lang="en-US" sz="1800" dirty="0"/>
                    </a:p>
                  </a:txBody>
                  <a:tcPr marT="45731" marB="45731"/>
                </a:tc>
                <a:tc>
                  <a:txBody>
                    <a:bodyPr/>
                    <a:lstStyle/>
                    <a:p>
                      <a:endParaRPr lang="en-US" sz="1800" dirty="0"/>
                    </a:p>
                  </a:txBody>
                  <a:tcPr marT="45731" marB="45731"/>
                </a:tc>
                <a:tc>
                  <a:txBody>
                    <a:bodyPr/>
                    <a:lstStyle/>
                    <a:p>
                      <a:endParaRPr lang="en-US" sz="1800" dirty="0"/>
                    </a:p>
                  </a:txBody>
                  <a:tcPr marT="45731" marB="45731"/>
                </a:tc>
                <a:tc>
                  <a:txBody>
                    <a:bodyPr/>
                    <a:lstStyle/>
                    <a:p>
                      <a:endParaRPr lang="en-US" sz="1800" dirty="0"/>
                    </a:p>
                  </a:txBody>
                  <a:tcPr marT="45731" marB="45731"/>
                </a:tc>
                <a:tc>
                  <a:txBody>
                    <a:bodyPr/>
                    <a:lstStyle/>
                    <a:p>
                      <a:endParaRPr lang="en-US" sz="1800" dirty="0"/>
                    </a:p>
                  </a:txBody>
                  <a:tcPr marT="45731" marB="45731"/>
                </a:tc>
              </a:tr>
              <a:tr h="914422">
                <a:tc>
                  <a:txBody>
                    <a:bodyPr/>
                    <a:lstStyle/>
                    <a:p>
                      <a:endParaRPr lang="en-US" sz="1800" dirty="0" smtClean="0"/>
                    </a:p>
                    <a:p>
                      <a:endParaRPr lang="en-US" sz="1800" dirty="0" smtClean="0"/>
                    </a:p>
                    <a:p>
                      <a:endParaRPr lang="en-US" sz="1800" dirty="0"/>
                    </a:p>
                  </a:txBody>
                  <a:tcPr marT="45731" marB="45731"/>
                </a:tc>
                <a:tc>
                  <a:txBody>
                    <a:bodyPr/>
                    <a:lstStyle/>
                    <a:p>
                      <a:endParaRPr lang="en-US" sz="1800" dirty="0"/>
                    </a:p>
                  </a:txBody>
                  <a:tcPr marT="45731" marB="45731"/>
                </a:tc>
                <a:tc>
                  <a:txBody>
                    <a:bodyPr/>
                    <a:lstStyle/>
                    <a:p>
                      <a:endParaRPr lang="en-US" sz="1800" dirty="0"/>
                    </a:p>
                  </a:txBody>
                  <a:tcPr marT="45731" marB="45731"/>
                </a:tc>
                <a:tc>
                  <a:txBody>
                    <a:bodyPr/>
                    <a:lstStyle/>
                    <a:p>
                      <a:endParaRPr lang="en-US" sz="1800" dirty="0"/>
                    </a:p>
                  </a:txBody>
                  <a:tcPr marT="45731" marB="45731"/>
                </a:tc>
                <a:tc>
                  <a:txBody>
                    <a:bodyPr/>
                    <a:lstStyle/>
                    <a:p>
                      <a:endParaRPr lang="en-US" sz="1800" dirty="0"/>
                    </a:p>
                  </a:txBody>
                  <a:tcPr marT="45731" marB="45731"/>
                </a:tc>
                <a:tc>
                  <a:txBody>
                    <a:bodyPr/>
                    <a:lstStyle/>
                    <a:p>
                      <a:endParaRPr lang="en-US" sz="1800" dirty="0"/>
                    </a:p>
                  </a:txBody>
                  <a:tcPr marT="45731" marB="45731"/>
                </a:tc>
              </a:tr>
            </a:tbl>
          </a:graphicData>
        </a:graphic>
      </p:graphicFrame>
      <p:sp>
        <p:nvSpPr>
          <p:cNvPr id="26663" name="Title 2"/>
          <p:cNvSpPr>
            <a:spLocks noGrp="1"/>
          </p:cNvSpPr>
          <p:nvPr>
            <p:ph type="title"/>
          </p:nvPr>
        </p:nvSpPr>
        <p:spPr/>
        <p:txBody>
          <a:bodyPr/>
          <a:lstStyle/>
          <a:p>
            <a:r>
              <a:rPr lang="en-US" altLang="en-US" smtClean="0"/>
              <a:t>Planning Matrix Template</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algn="ctr"/>
            <a:r>
              <a:rPr lang="en-US" altLang="en-US" sz="3200" smtClean="0"/>
              <a:t>Information Use Mapping Resources</a:t>
            </a:r>
            <a:endParaRPr lang="en-US" altLang="en-US" sz="2400" smtClean="0"/>
          </a:p>
        </p:txBody>
      </p:sp>
      <p:sp>
        <p:nvSpPr>
          <p:cNvPr id="27651" name="Content Placeholder 2"/>
          <p:cNvSpPr>
            <a:spLocks noGrp="1"/>
          </p:cNvSpPr>
          <p:nvPr>
            <p:ph idx="1"/>
          </p:nvPr>
        </p:nvSpPr>
        <p:spPr>
          <a:xfrm>
            <a:off x="941388" y="1362075"/>
            <a:ext cx="7762875" cy="3962400"/>
          </a:xfrm>
        </p:spPr>
        <p:txBody>
          <a:bodyPr/>
          <a:lstStyle/>
          <a:p>
            <a:r>
              <a:rPr lang="en-US" altLang="en-US" sz="2200" smtClean="0"/>
              <a:t>Tool is available on the MEASURE Evaluation website: </a:t>
            </a:r>
            <a:r>
              <a:rPr lang="en-US" altLang="en-US" sz="2200" u="sng" smtClean="0">
                <a:hlinkClick r:id="rId3"/>
              </a:rPr>
              <a:t>www.measureevaluation.org/ddu-toolkit</a:t>
            </a:r>
            <a:r>
              <a:rPr lang="en-US" altLang="en-US" sz="2000" smtClean="0"/>
              <a:t> </a:t>
            </a:r>
          </a:p>
          <a:p>
            <a:pPr lvl="1"/>
            <a:r>
              <a:rPr lang="en-US" altLang="en-US" sz="2000" smtClean="0"/>
              <a:t>Instructions for use</a:t>
            </a:r>
          </a:p>
          <a:p>
            <a:pPr lvl="1"/>
            <a:r>
              <a:rPr lang="en-US" altLang="en-US" sz="2000" smtClean="0"/>
              <a:t>Key informant interview guides</a:t>
            </a:r>
          </a:p>
          <a:p>
            <a:pPr lvl="1"/>
            <a:r>
              <a:rPr lang="en-US" altLang="en-US" sz="2000" smtClean="0"/>
              <a:t>Planning matrix template</a:t>
            </a:r>
          </a:p>
          <a:p>
            <a:pPr lvl="1"/>
            <a:r>
              <a:rPr lang="en-US" altLang="en-US" sz="2000" smtClean="0"/>
              <a:t>Implementation checklist</a:t>
            </a:r>
          </a:p>
          <a:p>
            <a:r>
              <a:rPr lang="en-US" altLang="en-US" sz="2200" smtClean="0"/>
              <a:t>Other Field Applications are described in the Information Use Map tool on MEASURE Evaluation website.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641350" y="295275"/>
            <a:ext cx="7762875" cy="1143000"/>
          </a:xfrm>
        </p:spPr>
        <p:txBody>
          <a:bodyPr>
            <a:normAutofit fontScale="90000"/>
          </a:bodyPr>
          <a:lstStyle/>
          <a:p>
            <a:pPr algn="ctr" eaLnBrk="1" hangingPunct="1">
              <a:defRPr/>
            </a:pPr>
            <a:r>
              <a:rPr lang="en-US" sz="4000" dirty="0" smtClean="0"/>
              <a:t>Data-informed Decision Making Process</a:t>
            </a:r>
          </a:p>
        </p:txBody>
      </p:sp>
      <p:pic>
        <p:nvPicPr>
          <p:cNvPr id="28675" name="Picture 3" descr="measure flowch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9713" y="1627188"/>
            <a:ext cx="6124575" cy="387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body" idx="1"/>
          </p:nvPr>
        </p:nvSpPr>
        <p:spPr>
          <a:xfrm>
            <a:off x="387350" y="592138"/>
            <a:ext cx="8510588" cy="4648200"/>
          </a:xfrm>
        </p:spPr>
        <p:txBody>
          <a:bodyPr/>
          <a:lstStyle/>
          <a:p>
            <a:pPr eaLnBrk="1" hangingPunct="1">
              <a:lnSpc>
                <a:spcPct val="90000"/>
              </a:lnSpc>
              <a:buFont typeface="Wingdings" pitchFamily="2" charset="2"/>
              <a:buNone/>
            </a:pPr>
            <a:r>
              <a:rPr lang="en-US" altLang="en-US" sz="2200" smtClean="0"/>
              <a:t>MEASURE Evaluation is a MEASURE project funded by the</a:t>
            </a:r>
          </a:p>
          <a:p>
            <a:pPr eaLnBrk="1" hangingPunct="1">
              <a:lnSpc>
                <a:spcPct val="90000"/>
              </a:lnSpc>
              <a:buFont typeface="Wingdings" pitchFamily="2" charset="2"/>
              <a:buNone/>
            </a:pPr>
            <a:r>
              <a:rPr lang="en-US" altLang="en-US" sz="2200" smtClean="0"/>
              <a:t>U.S. Agency for International Development and implemented by</a:t>
            </a:r>
          </a:p>
          <a:p>
            <a:pPr eaLnBrk="1" hangingPunct="1">
              <a:lnSpc>
                <a:spcPct val="90000"/>
              </a:lnSpc>
              <a:buFont typeface="Wingdings" pitchFamily="2" charset="2"/>
              <a:buNone/>
            </a:pPr>
            <a:r>
              <a:rPr lang="en-US" altLang="en-US" sz="2200" smtClean="0"/>
              <a:t>the Carolina Population Center at the University of North Carolina</a:t>
            </a:r>
          </a:p>
          <a:p>
            <a:pPr eaLnBrk="1" hangingPunct="1">
              <a:lnSpc>
                <a:spcPct val="90000"/>
              </a:lnSpc>
              <a:buFont typeface="Wingdings" pitchFamily="2" charset="2"/>
              <a:buNone/>
            </a:pPr>
            <a:r>
              <a:rPr lang="en-US" altLang="en-US" sz="2200" smtClean="0"/>
              <a:t>at Chapel Hill in partnership with Futures Group International,</a:t>
            </a:r>
          </a:p>
          <a:p>
            <a:pPr eaLnBrk="1" hangingPunct="1">
              <a:lnSpc>
                <a:spcPct val="90000"/>
              </a:lnSpc>
              <a:buFont typeface="Wingdings" pitchFamily="2" charset="2"/>
              <a:buNone/>
            </a:pPr>
            <a:r>
              <a:rPr lang="en-US" altLang="en-US" sz="2200" smtClean="0"/>
              <a:t>ICF Macro, John Snow, Inc., Management Sciences for Health, </a:t>
            </a:r>
          </a:p>
          <a:p>
            <a:pPr eaLnBrk="1" hangingPunct="1">
              <a:lnSpc>
                <a:spcPct val="90000"/>
              </a:lnSpc>
              <a:buFont typeface="Wingdings" pitchFamily="2" charset="2"/>
              <a:buNone/>
            </a:pPr>
            <a:r>
              <a:rPr lang="en-US" altLang="en-US" sz="2200" smtClean="0"/>
              <a:t>and Tulane University. Views expressed in this presentation do not</a:t>
            </a:r>
          </a:p>
          <a:p>
            <a:pPr eaLnBrk="1" hangingPunct="1">
              <a:lnSpc>
                <a:spcPct val="90000"/>
              </a:lnSpc>
              <a:buFont typeface="Wingdings" pitchFamily="2" charset="2"/>
              <a:buNone/>
            </a:pPr>
            <a:r>
              <a:rPr lang="en-US" altLang="en-US" sz="2200" smtClean="0"/>
              <a:t>necessarily reflect the views of USAID or the U.S. Government.</a:t>
            </a:r>
          </a:p>
          <a:p>
            <a:pPr eaLnBrk="1" hangingPunct="1">
              <a:lnSpc>
                <a:spcPct val="90000"/>
              </a:lnSpc>
              <a:buFont typeface="Wingdings" pitchFamily="2" charset="2"/>
              <a:buNone/>
            </a:pPr>
            <a:r>
              <a:rPr lang="en-US" altLang="en-US" sz="2200" smtClean="0"/>
              <a:t>MEASURE Evaluation is the USAID Global Health Bureau's</a:t>
            </a:r>
          </a:p>
          <a:p>
            <a:pPr eaLnBrk="1" hangingPunct="1">
              <a:lnSpc>
                <a:spcPct val="90000"/>
              </a:lnSpc>
              <a:buFont typeface="Wingdings" pitchFamily="2" charset="2"/>
              <a:buNone/>
            </a:pPr>
            <a:r>
              <a:rPr lang="en-US" altLang="en-US" sz="2200" smtClean="0"/>
              <a:t>primary vehicle for supporting improvements in monitoring and</a:t>
            </a:r>
          </a:p>
          <a:p>
            <a:pPr eaLnBrk="1" hangingPunct="1">
              <a:lnSpc>
                <a:spcPct val="90000"/>
              </a:lnSpc>
              <a:buFont typeface="Wingdings" pitchFamily="2" charset="2"/>
              <a:buNone/>
            </a:pPr>
            <a:r>
              <a:rPr lang="en-US" altLang="en-US" sz="2200" smtClean="0"/>
              <a:t>evaluation in population, health and nutrition worldwide.</a:t>
            </a:r>
          </a:p>
          <a:p>
            <a:pPr eaLnBrk="1" hangingPunct="1">
              <a:lnSpc>
                <a:spcPct val="90000"/>
              </a:lnSpc>
            </a:pPr>
            <a:endParaRPr lang="en-US" altLang="en-US" sz="220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EASURE_Eval_slide_template-1">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MEASURE_Eval_slide_template-1</Template>
  <TotalTime>2586</TotalTime>
  <Words>5771</Words>
  <Application>Microsoft Office PowerPoint</Application>
  <PresentationFormat>On-screen Show (4:3)</PresentationFormat>
  <Paragraphs>500</Paragraphs>
  <Slides>27</Slides>
  <Notes>27</Notes>
  <HiddenSlides>0</HiddenSlides>
  <MMClips>0</MMClips>
  <ScaleCrop>false</ScaleCrop>
  <HeadingPairs>
    <vt:vector size="8" baseType="variant">
      <vt:variant>
        <vt:lpstr>Fonts Used</vt:lpstr>
      </vt:variant>
      <vt:variant>
        <vt:i4>5</vt:i4>
      </vt:variant>
      <vt:variant>
        <vt:lpstr>Theme</vt:lpstr>
      </vt:variant>
      <vt:variant>
        <vt:i4>2</vt:i4>
      </vt:variant>
      <vt:variant>
        <vt:lpstr>Embedded OLE Servers</vt:lpstr>
      </vt:variant>
      <vt:variant>
        <vt:i4>1</vt:i4>
      </vt:variant>
      <vt:variant>
        <vt:lpstr>Slide Titles</vt:lpstr>
      </vt:variant>
      <vt:variant>
        <vt:i4>27</vt:i4>
      </vt:variant>
    </vt:vector>
  </HeadingPairs>
  <TitlesOfParts>
    <vt:vector size="35" baseType="lpstr">
      <vt:lpstr>Arial</vt:lpstr>
      <vt:lpstr>Wingdings</vt:lpstr>
      <vt:lpstr>Times New Roman</vt:lpstr>
      <vt:lpstr>Courier New</vt:lpstr>
      <vt:lpstr>Calibri</vt:lpstr>
      <vt:lpstr>MEASURE_Eval_slide_template-1</vt:lpstr>
      <vt:lpstr>Custom Design</vt:lpstr>
      <vt:lpstr>Microsoft Word Document</vt:lpstr>
      <vt:lpstr>Why is This happening in the Program?</vt:lpstr>
      <vt:lpstr>Session Overview</vt:lpstr>
      <vt:lpstr>What are quantitative methods?</vt:lpstr>
      <vt:lpstr>What are qualitative methods?</vt:lpstr>
      <vt:lpstr>Useful Distinctions between Qualitative and Quantitative Research</vt:lpstr>
      <vt:lpstr>Qualitative vs. Quantitative</vt:lpstr>
      <vt:lpstr>When to use qualitative research</vt:lpstr>
      <vt:lpstr>When not to use qualitative research</vt:lpstr>
      <vt:lpstr>Complementary methods</vt:lpstr>
      <vt:lpstr>Qualitative Research Methods</vt:lpstr>
      <vt:lpstr>Key Informant Interviews</vt:lpstr>
      <vt:lpstr>Observation</vt:lpstr>
      <vt:lpstr>Focus Groups</vt:lpstr>
      <vt:lpstr>Document Review</vt:lpstr>
      <vt:lpstr>Systematic &amp; Participatory Methods</vt:lpstr>
      <vt:lpstr>Which Method?</vt:lpstr>
      <vt:lpstr>Information Use Mapping</vt:lpstr>
      <vt:lpstr>Information Use Mapping</vt:lpstr>
      <vt:lpstr>Information Use Mapping</vt:lpstr>
      <vt:lpstr>How to do an Information Use Map?</vt:lpstr>
      <vt:lpstr>PowerPoint Presentation</vt:lpstr>
      <vt:lpstr>PowerPoint Presentation</vt:lpstr>
      <vt:lpstr>PowerPoint Presentation</vt:lpstr>
      <vt:lpstr>Planning Matrix Template</vt:lpstr>
      <vt:lpstr>Information Use Mapping Resources</vt:lpstr>
      <vt:lpstr>Data-informed Decision Making Process</vt:lpstr>
      <vt:lpstr>PowerPoint Presentation</vt:lpstr>
    </vt:vector>
  </TitlesOfParts>
  <Company>UNC-CH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Carolina Population Center</dc:creator>
  <cp:lastModifiedBy>Samhita</cp:lastModifiedBy>
  <cp:revision>205</cp:revision>
  <cp:lastPrinted>2012-07-23T16:04:04Z</cp:lastPrinted>
  <dcterms:created xsi:type="dcterms:W3CDTF">2007-12-03T21:25:38Z</dcterms:created>
  <dcterms:modified xsi:type="dcterms:W3CDTF">2013-11-20T16:06:55Z</dcterms:modified>
</cp:coreProperties>
</file>