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38" r:id="rId1"/>
    <p:sldMasterId id="2147483810" r:id="rId2"/>
    <p:sldMasterId id="2147483947" r:id="rId3"/>
  </p:sldMasterIdLst>
  <p:notesMasterIdLst>
    <p:notesMasterId r:id="rId21"/>
  </p:notesMasterIdLst>
  <p:handoutMasterIdLst>
    <p:handoutMasterId r:id="rId22"/>
  </p:handoutMasterIdLst>
  <p:sldIdLst>
    <p:sldId id="289" r:id="rId4"/>
    <p:sldId id="282" r:id="rId5"/>
    <p:sldId id="284" r:id="rId6"/>
    <p:sldId id="283" r:id="rId7"/>
    <p:sldId id="285" r:id="rId8"/>
    <p:sldId id="265" r:id="rId9"/>
    <p:sldId id="272" r:id="rId10"/>
    <p:sldId id="281" r:id="rId11"/>
    <p:sldId id="266" r:id="rId12"/>
    <p:sldId id="267" r:id="rId13"/>
    <p:sldId id="286" r:id="rId14"/>
    <p:sldId id="287" r:id="rId15"/>
    <p:sldId id="269" r:id="rId16"/>
    <p:sldId id="271" r:id="rId17"/>
    <p:sldId id="280" r:id="rId18"/>
    <p:sldId id="279" r:id="rId19"/>
    <p:sldId id="288" r:id="rId20"/>
  </p:sldIdLst>
  <p:sldSz cx="9144000" cy="6858000" type="screen4x3"/>
  <p:notesSz cx="7099300" cy="10234613"/>
  <p:defaultTextStyle>
    <a:defPPr>
      <a:defRPr lang="en-US"/>
    </a:defPPr>
    <a:lvl1pPr algn="l"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77958" autoAdjust="0"/>
  </p:normalViewPr>
  <p:slideViewPr>
    <p:cSldViewPr>
      <p:cViewPr>
        <p:scale>
          <a:sx n="80" d="100"/>
          <a:sy n="80" d="100"/>
        </p:scale>
        <p:origin x="-1722" y="29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2004" y="-102"/>
      </p:cViewPr>
      <p:guideLst>
        <p:guide orient="horz" pos="3224"/>
        <p:guide pos="2236"/>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799370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90600" y="768350"/>
            <a:ext cx="5118100" cy="3838575"/>
          </a:xfrm>
          <a:prstGeom prst="rect">
            <a:avLst/>
          </a:prstGeom>
          <a:noFill/>
          <a:ln w="12700">
            <a:solidFill>
              <a:prstClr val="black"/>
            </a:solidFill>
          </a:ln>
        </p:spPr>
        <p:txBody>
          <a:bodyPr vert="horz" lIns="96661" tIns="48331" rIns="96661" bIns="48331" rtlCol="0" anchor="ctr"/>
          <a:lstStyle/>
          <a:p>
            <a:pPr lvl="0"/>
            <a:endParaRPr lang="en-US" noProof="0" dirty="0"/>
          </a:p>
        </p:txBody>
      </p:sp>
      <p:sp>
        <p:nvSpPr>
          <p:cNvPr id="5" name="Notes Placeholder 4"/>
          <p:cNvSpPr>
            <a:spLocks noGrp="1"/>
          </p:cNvSpPr>
          <p:nvPr>
            <p:ph type="body" sz="quarter" idx="3"/>
          </p:nvPr>
        </p:nvSpPr>
        <p:spPr>
          <a:xfrm>
            <a:off x="709613" y="4862514"/>
            <a:ext cx="5680075" cy="4603750"/>
          </a:xfrm>
          <a:prstGeom prst="rect">
            <a:avLst/>
          </a:prstGeom>
        </p:spPr>
        <p:txBody>
          <a:bodyPr vert="horz" lIns="96661" tIns="48331" rIns="96661" bIns="483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pic>
        <p:nvPicPr>
          <p:cNvPr id="6148" name="Picture 5" descr="facilitators_notes.t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81788" y="0"/>
            <a:ext cx="423862" cy="1023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782218"/>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xfrm>
            <a:off x="4020687" y="9720785"/>
            <a:ext cx="3077006" cy="512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92" tIns="48596" rIns="97192" bIns="48596"/>
          <a:lstStyle>
            <a:lvl1pPr defTabSz="968541">
              <a:defRPr sz="3000">
                <a:solidFill>
                  <a:schemeClr val="tx1"/>
                </a:solidFill>
                <a:latin typeface="Times" charset="0"/>
                <a:ea typeface="ＭＳ Ｐゴシック" pitchFamily="34" charset="-128"/>
              </a:defRPr>
            </a:lvl1pPr>
            <a:lvl2pPr marL="789682" indent="-303724" defTabSz="968541">
              <a:defRPr sz="3000">
                <a:solidFill>
                  <a:schemeClr val="tx1"/>
                </a:solidFill>
                <a:latin typeface="Times" charset="0"/>
                <a:ea typeface="ＭＳ Ｐゴシック" pitchFamily="34" charset="-128"/>
              </a:defRPr>
            </a:lvl2pPr>
            <a:lvl3pPr marL="1214895" indent="-242979" defTabSz="968541">
              <a:defRPr sz="3000">
                <a:solidFill>
                  <a:schemeClr val="tx1"/>
                </a:solidFill>
                <a:latin typeface="Times" charset="0"/>
                <a:ea typeface="ＭＳ Ｐゴシック" pitchFamily="34" charset="-128"/>
              </a:defRPr>
            </a:lvl3pPr>
            <a:lvl4pPr marL="1700853" indent="-242979" defTabSz="968541">
              <a:defRPr sz="3000">
                <a:solidFill>
                  <a:schemeClr val="tx1"/>
                </a:solidFill>
                <a:latin typeface="Times" charset="0"/>
                <a:ea typeface="ＭＳ Ｐゴシック" pitchFamily="34" charset="-128"/>
              </a:defRPr>
            </a:lvl4pPr>
            <a:lvl5pPr marL="2186810" indent="-242979" defTabSz="968541">
              <a:defRPr sz="3000">
                <a:solidFill>
                  <a:schemeClr val="tx1"/>
                </a:solidFill>
                <a:latin typeface="Times" charset="0"/>
                <a:ea typeface="ＭＳ Ｐゴシック" pitchFamily="34" charset="-128"/>
              </a:defRPr>
            </a:lvl5pPr>
            <a:lvl6pPr marL="2672768"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6pPr>
            <a:lvl7pPr marL="3158726"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7pPr>
            <a:lvl8pPr marL="3644684"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8pPr>
            <a:lvl9pPr marL="4130642"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9pPr>
          </a:lstStyle>
          <a:p>
            <a:fld id="{C8DDA573-589A-4E3F-8BC5-93EB701C91A5}" type="slidenum">
              <a:rPr lang="en-US" sz="1300"/>
              <a:pPr/>
              <a:t>3</a:t>
            </a:fld>
            <a:endParaRPr lang="en-US" sz="130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sz="1000" dirty="0">
              <a:latin typeface="Times"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xfrm>
            <a:off x="4021294" y="9721106"/>
            <a:ext cx="3076363" cy="51173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9048" tIns="49524" rIns="99048" bIns="49524"/>
          <a:lstStyle>
            <a:lvl1pPr eaLnBrk="0" hangingPunct="0">
              <a:defRPr>
                <a:solidFill>
                  <a:schemeClr val="tx1"/>
                </a:solidFill>
                <a:latin typeface="Arial" charset="0"/>
              </a:defRPr>
            </a:lvl1pPr>
            <a:lvl2pPr marL="804763" indent="-309524" eaLnBrk="0" hangingPunct="0">
              <a:defRPr>
                <a:solidFill>
                  <a:schemeClr val="tx1"/>
                </a:solidFill>
                <a:latin typeface="Arial" charset="0"/>
              </a:defRPr>
            </a:lvl2pPr>
            <a:lvl3pPr marL="1238098" indent="-247620" eaLnBrk="0" hangingPunct="0">
              <a:defRPr>
                <a:solidFill>
                  <a:schemeClr val="tx1"/>
                </a:solidFill>
                <a:latin typeface="Arial" charset="0"/>
              </a:defRPr>
            </a:lvl3pPr>
            <a:lvl4pPr marL="1733337" indent="-247620" eaLnBrk="0" hangingPunct="0">
              <a:defRPr>
                <a:solidFill>
                  <a:schemeClr val="tx1"/>
                </a:solidFill>
                <a:latin typeface="Arial" charset="0"/>
              </a:defRPr>
            </a:lvl4pPr>
            <a:lvl5pPr marL="2228576" indent="-247620" eaLnBrk="0" hangingPunct="0">
              <a:defRPr>
                <a:solidFill>
                  <a:schemeClr val="tx1"/>
                </a:solidFill>
                <a:latin typeface="Arial" charset="0"/>
              </a:defRPr>
            </a:lvl5pPr>
            <a:lvl6pPr marL="2723815" indent="-247620" eaLnBrk="0" fontAlgn="base" hangingPunct="0">
              <a:spcBef>
                <a:spcPct val="0"/>
              </a:spcBef>
              <a:spcAft>
                <a:spcPct val="0"/>
              </a:spcAft>
              <a:defRPr>
                <a:solidFill>
                  <a:schemeClr val="tx1"/>
                </a:solidFill>
                <a:latin typeface="Arial" charset="0"/>
              </a:defRPr>
            </a:lvl6pPr>
            <a:lvl7pPr marL="3219054" indent="-247620" eaLnBrk="0" fontAlgn="base" hangingPunct="0">
              <a:spcBef>
                <a:spcPct val="0"/>
              </a:spcBef>
              <a:spcAft>
                <a:spcPct val="0"/>
              </a:spcAft>
              <a:defRPr>
                <a:solidFill>
                  <a:schemeClr val="tx1"/>
                </a:solidFill>
                <a:latin typeface="Arial" charset="0"/>
              </a:defRPr>
            </a:lvl7pPr>
            <a:lvl8pPr marL="3714293" indent="-247620" eaLnBrk="0" fontAlgn="base" hangingPunct="0">
              <a:spcBef>
                <a:spcPct val="0"/>
              </a:spcBef>
              <a:spcAft>
                <a:spcPct val="0"/>
              </a:spcAft>
              <a:defRPr>
                <a:solidFill>
                  <a:schemeClr val="tx1"/>
                </a:solidFill>
                <a:latin typeface="Arial" charset="0"/>
              </a:defRPr>
            </a:lvl8pPr>
            <a:lvl9pPr marL="4209532" indent="-247620" eaLnBrk="0" fontAlgn="base" hangingPunct="0">
              <a:spcBef>
                <a:spcPct val="0"/>
              </a:spcBef>
              <a:spcAft>
                <a:spcPct val="0"/>
              </a:spcAft>
              <a:defRPr>
                <a:solidFill>
                  <a:schemeClr val="tx1"/>
                </a:solidFill>
                <a:latin typeface="Arial" charset="0"/>
              </a:defRPr>
            </a:lvl9pPr>
          </a:lstStyle>
          <a:p>
            <a:pPr eaLnBrk="1" hangingPunct="1"/>
            <a:fld id="{EB52ECAF-3353-4346-A7DB-F47E71ED76F4}" type="slidenum">
              <a:rPr lang="en-US">
                <a:solidFill>
                  <a:prstClr val="black"/>
                </a:solidFill>
              </a:rPr>
              <a:pPr eaLnBrk="1" hangingPunct="1"/>
              <a:t>17</a:t>
            </a:fld>
            <a:endParaRPr lang="en-US">
              <a:solidFill>
                <a:prstClr val="black"/>
              </a:solidFill>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xfrm>
            <a:off x="4020687" y="9720785"/>
            <a:ext cx="3077006" cy="512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92" tIns="48596" rIns="97192" bIns="48596"/>
          <a:lstStyle>
            <a:lvl1pPr defTabSz="968541">
              <a:defRPr sz="3000">
                <a:solidFill>
                  <a:schemeClr val="tx1"/>
                </a:solidFill>
                <a:latin typeface="Times" charset="0"/>
                <a:ea typeface="ＭＳ Ｐゴシック" pitchFamily="34" charset="-128"/>
              </a:defRPr>
            </a:lvl1pPr>
            <a:lvl2pPr marL="789682" indent="-303724" defTabSz="968541">
              <a:defRPr sz="3000">
                <a:solidFill>
                  <a:schemeClr val="tx1"/>
                </a:solidFill>
                <a:latin typeface="Times" charset="0"/>
                <a:ea typeface="ＭＳ Ｐゴシック" pitchFamily="34" charset="-128"/>
              </a:defRPr>
            </a:lvl2pPr>
            <a:lvl3pPr marL="1214895" indent="-242979" defTabSz="968541">
              <a:defRPr sz="3000">
                <a:solidFill>
                  <a:schemeClr val="tx1"/>
                </a:solidFill>
                <a:latin typeface="Times" charset="0"/>
                <a:ea typeface="ＭＳ Ｐゴシック" pitchFamily="34" charset="-128"/>
              </a:defRPr>
            </a:lvl3pPr>
            <a:lvl4pPr marL="1700853" indent="-242979" defTabSz="968541">
              <a:defRPr sz="3000">
                <a:solidFill>
                  <a:schemeClr val="tx1"/>
                </a:solidFill>
                <a:latin typeface="Times" charset="0"/>
                <a:ea typeface="ＭＳ Ｐゴシック" pitchFamily="34" charset="-128"/>
              </a:defRPr>
            </a:lvl4pPr>
            <a:lvl5pPr marL="2186810" indent="-242979" defTabSz="968541">
              <a:defRPr sz="3000">
                <a:solidFill>
                  <a:schemeClr val="tx1"/>
                </a:solidFill>
                <a:latin typeface="Times" charset="0"/>
                <a:ea typeface="ＭＳ Ｐゴシック" pitchFamily="34" charset="-128"/>
              </a:defRPr>
            </a:lvl5pPr>
            <a:lvl6pPr marL="2672768"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6pPr>
            <a:lvl7pPr marL="3158726"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7pPr>
            <a:lvl8pPr marL="3644684"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8pPr>
            <a:lvl9pPr marL="4130642"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9pPr>
          </a:lstStyle>
          <a:p>
            <a:fld id="{0798E136-6666-433F-87D1-C107A2E58E47}" type="slidenum">
              <a:rPr lang="en-US" sz="1300"/>
              <a:pPr/>
              <a:t>4</a:t>
            </a:fld>
            <a:endParaRPr lang="en-US" sz="130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latin typeface="Time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xfrm>
            <a:off x="4020687" y="9720785"/>
            <a:ext cx="3077006" cy="51208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192" tIns="48596" rIns="97192" bIns="48596"/>
          <a:lstStyle>
            <a:lvl1pPr defTabSz="968541">
              <a:defRPr sz="3000">
                <a:solidFill>
                  <a:schemeClr val="tx1"/>
                </a:solidFill>
                <a:latin typeface="Times" charset="0"/>
                <a:ea typeface="ＭＳ Ｐゴシック" pitchFamily="34" charset="-128"/>
              </a:defRPr>
            </a:lvl1pPr>
            <a:lvl2pPr marL="789682" indent="-303724" defTabSz="968541">
              <a:defRPr sz="3000">
                <a:solidFill>
                  <a:schemeClr val="tx1"/>
                </a:solidFill>
                <a:latin typeface="Times" charset="0"/>
                <a:ea typeface="ＭＳ Ｐゴシック" pitchFamily="34" charset="-128"/>
              </a:defRPr>
            </a:lvl2pPr>
            <a:lvl3pPr marL="1214895" indent="-242979" defTabSz="968541">
              <a:defRPr sz="3000">
                <a:solidFill>
                  <a:schemeClr val="tx1"/>
                </a:solidFill>
                <a:latin typeface="Times" charset="0"/>
                <a:ea typeface="ＭＳ Ｐゴシック" pitchFamily="34" charset="-128"/>
              </a:defRPr>
            </a:lvl3pPr>
            <a:lvl4pPr marL="1700853" indent="-242979" defTabSz="968541">
              <a:defRPr sz="3000">
                <a:solidFill>
                  <a:schemeClr val="tx1"/>
                </a:solidFill>
                <a:latin typeface="Times" charset="0"/>
                <a:ea typeface="ＭＳ Ｐゴシック" pitchFamily="34" charset="-128"/>
              </a:defRPr>
            </a:lvl4pPr>
            <a:lvl5pPr marL="2186810" indent="-242979" defTabSz="968541">
              <a:defRPr sz="3000">
                <a:solidFill>
                  <a:schemeClr val="tx1"/>
                </a:solidFill>
                <a:latin typeface="Times" charset="0"/>
                <a:ea typeface="ＭＳ Ｐゴシック" pitchFamily="34" charset="-128"/>
              </a:defRPr>
            </a:lvl5pPr>
            <a:lvl6pPr marL="2672768"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6pPr>
            <a:lvl7pPr marL="3158726"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7pPr>
            <a:lvl8pPr marL="3644684"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8pPr>
            <a:lvl9pPr marL="4130642" indent="-242979" defTabSz="968541" eaLnBrk="0" fontAlgn="base" hangingPunct="0">
              <a:spcBef>
                <a:spcPct val="0"/>
              </a:spcBef>
              <a:spcAft>
                <a:spcPct val="0"/>
              </a:spcAft>
              <a:defRPr sz="3000">
                <a:solidFill>
                  <a:schemeClr val="tx1"/>
                </a:solidFill>
                <a:latin typeface="Times" charset="0"/>
                <a:ea typeface="ＭＳ Ｐゴシック" pitchFamily="34" charset="-128"/>
              </a:defRPr>
            </a:lvl9pPr>
          </a:lstStyle>
          <a:p>
            <a:fld id="{3E62E02F-C810-478F-AA10-E13D36C73EE3}" type="slidenum">
              <a:rPr lang="en-US" sz="1300"/>
              <a:pPr/>
              <a:t>5</a:t>
            </a:fld>
            <a:endParaRPr lang="en-US" sz="130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z="1100" dirty="0">
              <a:latin typeface="Times"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Day 4)">
    <p:bg>
      <p:bgPr>
        <a:solidFill>
          <a:srgbClr val="DDDDDD"/>
        </a:solidFill>
        <a:effectLst/>
      </p:bgPr>
    </p:bg>
    <p:spTree>
      <p:nvGrpSpPr>
        <p:cNvPr id="1" name=""/>
        <p:cNvGrpSpPr/>
        <p:nvPr/>
      </p:nvGrpSpPr>
      <p:grpSpPr>
        <a:xfrm>
          <a:off x="0" y="0"/>
          <a:ext cx="0" cy="0"/>
          <a:chOff x="0" y="0"/>
          <a:chExt cx="0" cy="0"/>
        </a:xfrm>
      </p:grpSpPr>
      <p:sp>
        <p:nvSpPr>
          <p:cNvPr id="3" name="Rectangle 2"/>
          <p:cNvSpPr/>
          <p:nvPr userDrawn="1"/>
        </p:nvSpPr>
        <p:spPr>
          <a:xfrm>
            <a:off x="0" y="2332038"/>
            <a:ext cx="9144000" cy="4525962"/>
          </a:xfrm>
          <a:prstGeom prst="rect">
            <a:avLst/>
          </a:prstGeom>
          <a:solidFill>
            <a:srgbClr val="002A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TextBox 4"/>
          <p:cNvSpPr txBox="1">
            <a:spLocks noChangeArrowheads="1"/>
          </p:cNvSpPr>
          <p:nvPr/>
        </p:nvSpPr>
        <p:spPr bwMode="auto">
          <a:xfrm>
            <a:off x="3276600" y="387350"/>
            <a:ext cx="5410200" cy="1192612"/>
          </a:xfrm>
          <a:prstGeom prst="rect">
            <a:avLst/>
          </a:prstGeom>
          <a:noFill/>
          <a:ln w="9525">
            <a:noFill/>
            <a:miter lim="800000"/>
            <a:headEnd/>
            <a:tailEnd/>
          </a:ln>
        </p:spPr>
        <p:txBody>
          <a:bodyPr wrap="square" lIns="91418" tIns="45709" rIns="91418" bIns="45709">
            <a:spAutoFit/>
          </a:bodyPr>
          <a:lstStyle/>
          <a:p>
            <a:pPr algn="r">
              <a:defRPr/>
            </a:pPr>
            <a:r>
              <a:rPr lang="en-US" sz="2400" dirty="0" smtClean="0">
                <a:solidFill>
                  <a:srgbClr val="002A6C"/>
                </a:solidFill>
                <a:latin typeface="Gill Sans MT" pitchFamily="34" charset="0"/>
              </a:rPr>
              <a:t>Regional Forum: Use of Gender Data in Sub-national Decision</a:t>
            </a:r>
            <a:r>
              <a:rPr lang="en-US" sz="2400" baseline="0" dirty="0" smtClean="0">
                <a:solidFill>
                  <a:srgbClr val="002A6C"/>
                </a:solidFill>
                <a:latin typeface="Gill Sans MT" pitchFamily="34" charset="0"/>
              </a:rPr>
              <a:t>-making </a:t>
            </a:r>
            <a:endParaRPr lang="en-US" sz="2400" dirty="0">
              <a:solidFill>
                <a:srgbClr val="002A6C"/>
              </a:solidFill>
              <a:latin typeface="Gill Sans MT" pitchFamily="34" charset="0"/>
            </a:endParaRPr>
          </a:p>
          <a:p>
            <a:pPr algn="r">
              <a:spcBef>
                <a:spcPts val="900"/>
              </a:spcBef>
              <a:defRPr/>
            </a:pPr>
            <a:r>
              <a:rPr lang="en-US" sz="1600" dirty="0" smtClean="0">
                <a:solidFill>
                  <a:srgbClr val="002A6C"/>
                </a:solidFill>
                <a:latin typeface="Gill Sans MT" pitchFamily="34" charset="0"/>
              </a:rPr>
              <a:t>Kigali, Rwanda • August </a:t>
            </a:r>
            <a:r>
              <a:rPr lang="en-US" sz="1600" dirty="0">
                <a:solidFill>
                  <a:srgbClr val="002A6C"/>
                </a:solidFill>
                <a:latin typeface="Gill Sans MT" pitchFamily="34" charset="0"/>
              </a:rPr>
              <a:t>2012</a:t>
            </a:r>
          </a:p>
        </p:txBody>
      </p:sp>
      <p:sp>
        <p:nvSpPr>
          <p:cNvPr id="8" name="Text Placeholder 7"/>
          <p:cNvSpPr>
            <a:spLocks noGrp="1"/>
          </p:cNvSpPr>
          <p:nvPr>
            <p:ph type="body" sz="quarter" idx="10"/>
          </p:nvPr>
        </p:nvSpPr>
        <p:spPr bwMode="white">
          <a:xfrm>
            <a:off x="1382233" y="3131403"/>
            <a:ext cx="7315200" cy="830997"/>
          </a:xfrm>
        </p:spPr>
        <p:txBody>
          <a:bodyPr>
            <a:spAutoFit/>
          </a:bodyPr>
          <a:lstStyle>
            <a:lvl1pPr algn="r">
              <a:buNone/>
              <a:defRPr sz="4800" baseline="0">
                <a:solidFill>
                  <a:schemeClr val="bg1"/>
                </a:solidFill>
                <a:latin typeface="Gill Sans MT" pitchFamily="34" charset="0"/>
              </a:defRPr>
            </a:lvl1pPr>
          </a:lstStyle>
          <a:p>
            <a:pPr lvl="0"/>
            <a:r>
              <a:rPr lang="en-US" smtClean="0"/>
              <a:t>Click to edit Master text styles</a:t>
            </a:r>
          </a:p>
        </p:txBody>
      </p:sp>
      <p:pic>
        <p:nvPicPr>
          <p:cNvPr id="7" name="Picture 6" descr="filmstrip_landscape_1.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828800"/>
            <a:ext cx="91440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userDrawn="1"/>
        </p:nvSpPr>
        <p:spPr bwMode="auto">
          <a:xfrm>
            <a:off x="0" y="5791200"/>
            <a:ext cx="9144000" cy="1066800"/>
          </a:xfrm>
          <a:prstGeom prst="rect">
            <a:avLst/>
          </a:prstGeom>
          <a:solidFill>
            <a:srgbClr val="FFFFFF"/>
          </a:solidFill>
          <a:ln w="9525">
            <a:solidFill>
              <a:srgbClr val="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pic>
        <p:nvPicPr>
          <p:cNvPr id="11" name="Picture 5" descr="Vertical_RGB_600"/>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096236" y="5918557"/>
            <a:ext cx="951528" cy="781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logo_2004"/>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576924" y="5943600"/>
            <a:ext cx="809552" cy="76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C:\Users\EGeers\AppData\Local\Microsoft\Windows\Temporary Internet Files\Content.IE5\UH85NJNM\PEPFAR Logo-Foreign Audiences.jpg"/>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209578" y="5828734"/>
            <a:ext cx="1550988" cy="9128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a:ln/>
        </p:spPr>
        <p:txBody>
          <a:bodyPr/>
          <a:lstStyle>
            <a:lvl1pPr>
              <a:defRPr/>
            </a:lvl1pPr>
          </a:lstStyle>
          <a:p>
            <a:pPr>
              <a:defRPr/>
            </a:pPr>
            <a:fld id="{AEFEB155-9872-495C-97E9-89F6907BB96C}" type="slidenum">
              <a:rPr lang="en-US"/>
              <a:pPr>
                <a:defRPr/>
              </a:pPr>
              <a:t>‹#›</a:t>
            </a:fld>
            <a:endParaRPr lang="en-US" sz="12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185344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2028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3925" y="1600200"/>
            <a:ext cx="3805238"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81563" y="1600200"/>
            <a:ext cx="3805237" cy="3962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sldNum" sz="quarter" idx="10"/>
          </p:nvPr>
        </p:nvSpPr>
        <p:spPr>
          <a:ln/>
        </p:spPr>
        <p:txBody>
          <a:bodyPr/>
          <a:lstStyle>
            <a:lvl1pPr>
              <a:defRPr/>
            </a:lvl1pPr>
          </a:lstStyle>
          <a:p>
            <a:pPr>
              <a:defRPr/>
            </a:pPr>
            <a:fld id="{1CCADDB5-8481-46DA-A46A-60B06D128A35}" type="slidenum">
              <a:rPr lang="en-US"/>
              <a:pPr>
                <a:defRPr/>
              </a:pPr>
              <a:t>‹#›</a:t>
            </a:fld>
            <a:endParaRPr lang="en-US" sz="12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9903305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sldNum" sz="quarter" idx="10"/>
          </p:nvPr>
        </p:nvSpPr>
        <p:spPr>
          <a:ln/>
        </p:spPr>
        <p:txBody>
          <a:bodyPr/>
          <a:lstStyle>
            <a:lvl1pPr>
              <a:defRPr/>
            </a:lvl1pPr>
          </a:lstStyle>
          <a:p>
            <a:pPr>
              <a:defRPr/>
            </a:pPr>
            <a:fld id="{14E06E57-FF7C-4E4F-8BEC-6A1EA6054C18}" type="slidenum">
              <a:rPr lang="en-US"/>
              <a:pPr>
                <a:defRPr/>
              </a:pPr>
              <a:t>‹#›</a:t>
            </a:fld>
            <a:endParaRPr lang="en-US" sz="1200"/>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514999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sldNum" sz="quarter" idx="10"/>
          </p:nvPr>
        </p:nvSpPr>
        <p:spPr>
          <a:ln/>
        </p:spPr>
        <p:txBody>
          <a:bodyPr/>
          <a:lstStyle>
            <a:lvl1pPr>
              <a:defRPr/>
            </a:lvl1pPr>
          </a:lstStyle>
          <a:p>
            <a:pPr>
              <a:defRPr/>
            </a:pPr>
            <a:fld id="{516AAB46-436B-4962-AA84-9EEF7765552E}" type="slidenum">
              <a:rPr lang="en-US"/>
              <a:pPr>
                <a:defRPr/>
              </a:pPr>
              <a:t>‹#›</a:t>
            </a:fld>
            <a:endParaRPr lang="en-US" sz="1200"/>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808466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C1515427-42AF-43C9-AF27-063AB8B90741}" type="slidenum">
              <a:rPr lang="en-US"/>
              <a:pPr>
                <a:defRPr/>
              </a:pPr>
              <a:t>‹#›</a:t>
            </a:fld>
            <a:endParaRPr lang="en-US" sz="1200"/>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8893564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619064B4-528F-4269-8404-9936BDC2B03E}" type="slidenum">
              <a:rPr lang="en-US"/>
              <a:pPr>
                <a:defRPr/>
              </a:pPr>
              <a:t>‹#›</a:t>
            </a:fld>
            <a:endParaRPr lang="en-US" sz="12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258598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a:ln/>
        </p:spPr>
        <p:txBody>
          <a:bodyPr/>
          <a:lstStyle>
            <a:lvl1pPr>
              <a:defRPr/>
            </a:lvl1pPr>
          </a:lstStyle>
          <a:p>
            <a:pPr>
              <a:defRPr/>
            </a:pPr>
            <a:fld id="{12551540-BEC4-4218-BCB1-2483465C0CB8}" type="slidenum">
              <a:rPr lang="en-US"/>
              <a:pPr>
                <a:defRPr/>
              </a:pPr>
              <a:t>‹#›</a:t>
            </a:fld>
            <a:endParaRPr lang="en-US" sz="1200"/>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1282684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EB9044BB-84E4-48BE-AB08-37965A427869}" type="slidenum">
              <a:rPr lang="en-US"/>
              <a:pPr>
                <a:defRPr/>
              </a:pPr>
              <a:t>‹#›</a:t>
            </a:fld>
            <a:endParaRPr lang="en-US" sz="12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091258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6875" y="274638"/>
            <a:ext cx="1939925" cy="528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3925" y="274638"/>
            <a:ext cx="5670550" cy="528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ln/>
        </p:spPr>
        <p:txBody>
          <a:bodyPr/>
          <a:lstStyle>
            <a:lvl1pPr>
              <a:defRPr/>
            </a:lvl1pPr>
          </a:lstStyle>
          <a:p>
            <a:pPr>
              <a:defRPr/>
            </a:pPr>
            <a:fld id="{DEC40ADD-3A46-46A7-8BE0-6C1712E5C0EE}" type="slidenum">
              <a:rPr lang="en-US"/>
              <a:pPr>
                <a:defRPr/>
              </a:pPr>
              <a:t>‹#›</a:t>
            </a:fld>
            <a:endParaRPr lang="en-US" sz="1200"/>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824831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er (Day 4)">
    <p:bg>
      <p:bgPr>
        <a:solidFill>
          <a:srgbClr val="DDDDDD"/>
        </a:solidFill>
        <a:effectLst/>
      </p:bgPr>
    </p:bg>
    <p:spTree>
      <p:nvGrpSpPr>
        <p:cNvPr id="1" name=""/>
        <p:cNvGrpSpPr/>
        <p:nvPr/>
      </p:nvGrpSpPr>
      <p:grpSpPr>
        <a:xfrm>
          <a:off x="0" y="0"/>
          <a:ext cx="0" cy="0"/>
          <a:chOff x="0" y="0"/>
          <a:chExt cx="0" cy="0"/>
        </a:xfrm>
      </p:grpSpPr>
      <p:sp>
        <p:nvSpPr>
          <p:cNvPr id="3" name="Rectangle 2"/>
          <p:cNvSpPr/>
          <p:nvPr userDrawn="1"/>
        </p:nvSpPr>
        <p:spPr>
          <a:xfrm>
            <a:off x="0" y="2332038"/>
            <a:ext cx="9144000" cy="4525962"/>
          </a:xfrm>
          <a:prstGeom prst="rect">
            <a:avLst/>
          </a:prstGeom>
          <a:solidFill>
            <a:srgbClr val="002A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Text Placeholder 7"/>
          <p:cNvSpPr>
            <a:spLocks noGrp="1"/>
          </p:cNvSpPr>
          <p:nvPr>
            <p:ph type="body" sz="quarter" idx="10"/>
          </p:nvPr>
        </p:nvSpPr>
        <p:spPr>
          <a:xfrm>
            <a:off x="1382233" y="3131403"/>
            <a:ext cx="7315200" cy="830997"/>
          </a:xfrm>
        </p:spPr>
        <p:txBody>
          <a:bodyPr>
            <a:spAutoFit/>
          </a:bodyPr>
          <a:lstStyle>
            <a:lvl1pPr algn="r">
              <a:buNone/>
              <a:defRPr sz="4800" baseline="0">
                <a:solidFill>
                  <a:schemeClr val="bg1"/>
                </a:solidFill>
                <a:latin typeface="Gill Sans MT" pitchFamily="34" charset="0"/>
              </a:defRPr>
            </a:lvl1pPr>
          </a:lstStyle>
          <a:p>
            <a:pPr lvl="0"/>
            <a:r>
              <a:rPr lang="en-US" smtClean="0"/>
              <a:t>Click to edit Master text styles</a:t>
            </a:r>
          </a:p>
        </p:txBody>
      </p:sp>
      <p:pic>
        <p:nvPicPr>
          <p:cNvPr id="5" name="Picture 6" descr="filmstrip_landscape_1.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828800"/>
            <a:ext cx="91440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341376"/>
            <a:ext cx="7620000" cy="649224"/>
          </a:xfrm>
        </p:spPr>
        <p:txBody>
          <a:bodyPr>
            <a:normAutofit/>
          </a:bodyPr>
          <a:lstStyle>
            <a:lvl1pPr algn="l">
              <a:defRPr sz="3200">
                <a:solidFill>
                  <a:schemeClr val="tx1"/>
                </a:solidFill>
                <a:latin typeface="Gill Sans M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295400"/>
            <a:ext cx="7620000" cy="4876800"/>
          </a:xfrm>
        </p:spPr>
        <p:txBody>
          <a:bodyPr/>
          <a:lstStyle>
            <a:lvl1pPr>
              <a:buFont typeface="Arial" pitchFamily="34" charset="0"/>
              <a:buChar char="•"/>
              <a:defRPr sz="2900">
                <a:latin typeface="Gill Sans MT" pitchFamily="34" charset="0"/>
              </a:defRPr>
            </a:lvl1pPr>
            <a:lvl2pPr>
              <a:defRPr sz="2400">
                <a:latin typeface="Gill Sans MT" pitchFamily="34" charset="0"/>
              </a:defRPr>
            </a:lvl2pPr>
            <a:lvl3pPr>
              <a:defRPr sz="2000">
                <a:latin typeface="Gill Sans MT" pitchFamily="34" charset="0"/>
              </a:defRPr>
            </a:lvl3pPr>
            <a:lvl4pPr>
              <a:defRPr sz="1800">
                <a:latin typeface="Gill Sans MT" pitchFamily="34" charset="0"/>
              </a:defRPr>
            </a:lvl4pPr>
            <a:lvl5pPr>
              <a:defRPr sz="1800">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0"/>
            <a:endParaRPr lang="en-US" dirty="0"/>
          </a:p>
        </p:txBody>
      </p:sp>
    </p:spTree>
    <p:extLst>
      <p:ext uri="{BB962C8B-B14F-4D97-AF65-F5344CB8AC3E}">
        <p14:creationId xmlns:p14="http://schemas.microsoft.com/office/powerpoint/2010/main" val="14013120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2 lines) and Content">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341376"/>
            <a:ext cx="7620000" cy="877824"/>
          </a:xfrm>
        </p:spPr>
        <p:txBody>
          <a:bodyPr>
            <a:noAutofit/>
          </a:bodyPr>
          <a:lstStyle>
            <a:lvl1pPr algn="l">
              <a:defRPr sz="2900">
                <a:solidFill>
                  <a:schemeClr val="tx1"/>
                </a:solidFill>
                <a:latin typeface="Gill Sans M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527048"/>
            <a:ext cx="7620000" cy="4645152"/>
          </a:xfrm>
        </p:spPr>
        <p:txBody>
          <a:bodyPr/>
          <a:lstStyle>
            <a:lvl1pPr>
              <a:defRPr sz="2900">
                <a:latin typeface="Gill Sans MT" pitchFamily="34" charset="0"/>
              </a:defRPr>
            </a:lvl1pPr>
            <a:lvl2pPr>
              <a:defRPr sz="2400">
                <a:latin typeface="Gill Sans MT" pitchFamily="34" charset="0"/>
              </a:defRPr>
            </a:lvl2pPr>
            <a:lvl3pPr>
              <a:defRPr sz="2000">
                <a:latin typeface="Gill Sans MT" pitchFamily="34" charset="0"/>
              </a:defRPr>
            </a:lvl3pPr>
            <a:lvl4pPr>
              <a:defRPr sz="1800">
                <a:latin typeface="Gill Sans MT" pitchFamily="34" charset="0"/>
              </a:defRPr>
            </a:lvl4pPr>
            <a:lvl5pPr>
              <a:defRPr sz="1800">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0"/>
            <a:endParaRPr lang="en-US" dirty="0"/>
          </a:p>
        </p:txBody>
      </p:sp>
    </p:spTree>
    <p:extLst>
      <p:ext uri="{BB962C8B-B14F-4D97-AF65-F5344CB8AC3E}">
        <p14:creationId xmlns:p14="http://schemas.microsoft.com/office/powerpoint/2010/main" val="125077504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2 columns)">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341376"/>
            <a:ext cx="7620000" cy="649224"/>
          </a:xfrm>
        </p:spPr>
        <p:txBody>
          <a:bodyPr>
            <a:normAutofit/>
          </a:bodyPr>
          <a:lstStyle>
            <a:lvl1pPr algn="l">
              <a:defRPr sz="3200">
                <a:solidFill>
                  <a:schemeClr val="tx1"/>
                </a:solidFill>
                <a:latin typeface="Gill Sans MT"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295400"/>
            <a:ext cx="3657600" cy="4876800"/>
          </a:xfrm>
        </p:spPr>
        <p:txBody>
          <a:bodyPr/>
          <a:lstStyle>
            <a:lvl1pPr>
              <a:defRPr sz="2900">
                <a:latin typeface="Gill Sans MT" pitchFamily="34" charset="0"/>
              </a:defRPr>
            </a:lvl1pPr>
            <a:lvl2pPr>
              <a:defRPr sz="2400">
                <a:latin typeface="Gill Sans MT" pitchFamily="34" charset="0"/>
              </a:defRPr>
            </a:lvl2pPr>
            <a:lvl3pPr>
              <a:defRPr sz="2000">
                <a:latin typeface="Gill Sans MT" pitchFamily="34" charset="0"/>
              </a:defRPr>
            </a:lvl3pPr>
            <a:lvl4pPr>
              <a:defRPr sz="1800">
                <a:latin typeface="Gill Sans MT" pitchFamily="34" charset="0"/>
              </a:defRPr>
            </a:lvl4pPr>
            <a:lvl5pPr>
              <a:defRPr sz="1800">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0"/>
            <a:endParaRPr lang="en-US" dirty="0"/>
          </a:p>
        </p:txBody>
      </p:sp>
      <p:sp>
        <p:nvSpPr>
          <p:cNvPr id="7" name="Content Placeholder 2"/>
          <p:cNvSpPr>
            <a:spLocks noGrp="1"/>
          </p:cNvSpPr>
          <p:nvPr>
            <p:ph idx="10"/>
          </p:nvPr>
        </p:nvSpPr>
        <p:spPr>
          <a:xfrm>
            <a:off x="5105400" y="1295400"/>
            <a:ext cx="3657600" cy="4876800"/>
          </a:xfrm>
        </p:spPr>
        <p:txBody>
          <a:bodyPr/>
          <a:lstStyle>
            <a:lvl1pPr>
              <a:defRPr sz="2900">
                <a:latin typeface="Gill Sans MT" pitchFamily="34" charset="0"/>
              </a:defRPr>
            </a:lvl1pPr>
            <a:lvl2pPr>
              <a:defRPr sz="2400">
                <a:latin typeface="Gill Sans MT" pitchFamily="34" charset="0"/>
              </a:defRPr>
            </a:lvl2pPr>
            <a:lvl3pPr>
              <a:defRPr sz="2000">
                <a:latin typeface="Gill Sans MT" pitchFamily="34" charset="0"/>
              </a:defRPr>
            </a:lvl3pPr>
            <a:lvl4pPr>
              <a:defRPr sz="1800">
                <a:latin typeface="Gill Sans MT" pitchFamily="34" charset="0"/>
              </a:defRPr>
            </a:lvl4pPr>
            <a:lvl5pPr>
              <a:defRPr sz="1800">
                <a:latin typeface="Gill Sans MT"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0"/>
            <a:endParaRPr lang="en-US" dirty="0"/>
          </a:p>
        </p:txBody>
      </p:sp>
    </p:spTree>
    <p:extLst>
      <p:ext uri="{BB962C8B-B14F-4D97-AF65-F5344CB8AC3E}">
        <p14:creationId xmlns:p14="http://schemas.microsoft.com/office/powerpoint/2010/main" val="548260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341376"/>
            <a:ext cx="7620000" cy="649224"/>
          </a:xfrm>
        </p:spPr>
        <p:txBody>
          <a:bodyPr>
            <a:normAutofit/>
          </a:bodyPr>
          <a:lstStyle>
            <a:lvl1pPr algn="l">
              <a:defRPr sz="3200">
                <a:solidFill>
                  <a:schemeClr val="tx1"/>
                </a:solidFill>
                <a:latin typeface="Gill Sans MT"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875036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bg>
      <p:bgPr>
        <a:blipFill dpi="0" rotWithShape="1">
          <a:blip r:embed="rId2" cstate="print">
            <a:lum/>
          </a:blip>
          <a:srcRect/>
          <a:stretch>
            <a:fillRect l="-1000" r="-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83411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p:nvSpPr>
        <p:spPr bwMode="auto">
          <a:xfrm>
            <a:off x="0" y="4724400"/>
            <a:ext cx="9144000" cy="2133600"/>
          </a:xfrm>
          <a:prstGeom prst="rect">
            <a:avLst/>
          </a:prstGeom>
          <a:solidFill>
            <a:schemeClr val="tx1"/>
          </a:solidFill>
          <a:ln w="9525">
            <a:solidFill>
              <a:schemeClr val="tx1"/>
            </a:solidFill>
            <a:miter lim="800000"/>
            <a:headEnd/>
            <a:tailEnd/>
          </a:ln>
        </p:spPr>
        <p:txBody>
          <a:bodyPr wrap="none" anchor="ctr"/>
          <a:lstStyle/>
          <a:p>
            <a:endParaRPr lang="en-US" smtClean="0">
              <a:solidFill>
                <a:srgbClr val="FFFFFF"/>
              </a:solidFill>
              <a:latin typeface="Arial" charset="0"/>
              <a:ea typeface="+mn-ea"/>
            </a:endParaRPr>
          </a:p>
        </p:txBody>
      </p:sp>
      <p:pic>
        <p:nvPicPr>
          <p:cNvPr id="5" name="Picture 5" descr="Vertical_RGB_6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738" y="5246688"/>
            <a:ext cx="1500187"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logo_2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4575" y="5295900"/>
            <a:ext cx="127635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4" name="Rectangle 8"/>
          <p:cNvSpPr>
            <a:spLocks noGrp="1" noChangeArrowheads="1"/>
          </p:cNvSpPr>
          <p:nvPr>
            <p:ph type="ctrTitle" sz="quarter"/>
          </p:nvPr>
        </p:nvSpPr>
        <p:spPr>
          <a:xfrm>
            <a:off x="685800" y="549275"/>
            <a:ext cx="7772400" cy="2184400"/>
          </a:xfrm>
        </p:spPr>
        <p:txBody>
          <a:bodyPr/>
          <a:lstStyle>
            <a:lvl1pPr algn="ctr">
              <a:defRPr sz="4000"/>
            </a:lvl1pPr>
          </a:lstStyle>
          <a:p>
            <a:r>
              <a:rPr lang="en-US"/>
              <a:t>Click to edit Master title style</a:t>
            </a:r>
          </a:p>
        </p:txBody>
      </p:sp>
      <p:sp>
        <p:nvSpPr>
          <p:cNvPr id="4105" name="Rectangle 9"/>
          <p:cNvSpPr>
            <a:spLocks noGrp="1" noChangeArrowheads="1"/>
          </p:cNvSpPr>
          <p:nvPr>
            <p:ph type="subTitle" sz="quarter" idx="1"/>
          </p:nvPr>
        </p:nvSpPr>
        <p:spPr>
          <a:xfrm>
            <a:off x="1371600" y="3076575"/>
            <a:ext cx="6400800" cy="1752600"/>
          </a:xfrm>
        </p:spPr>
        <p:txBody>
          <a:bodyPr/>
          <a:lstStyle>
            <a:lvl1pPr marL="0" indent="0" algn="ctr">
              <a:spcBef>
                <a:spcPct val="0"/>
              </a:spcBef>
              <a:spcAft>
                <a:spcPct val="0"/>
              </a:spcAft>
              <a:buClrTx/>
              <a:buFontTx/>
              <a:buNone/>
              <a:defRPr sz="2400"/>
            </a:lvl1pPr>
          </a:lstStyle>
          <a:p>
            <a:r>
              <a:rPr lang="en-US"/>
              <a:t>Your Name Here</a:t>
            </a:r>
          </a:p>
          <a:p>
            <a:r>
              <a:rPr lang="en-US"/>
              <a:t>MEASURE Evaluation</a:t>
            </a:r>
          </a:p>
          <a:p>
            <a:r>
              <a:rPr lang="en-US"/>
              <a:t>Date Here</a:t>
            </a:r>
          </a:p>
        </p:txBody>
      </p:sp>
    </p:spTree>
    <p:extLst>
      <p:ext uri="{BB962C8B-B14F-4D97-AF65-F5344CB8AC3E}">
        <p14:creationId xmlns:p14="http://schemas.microsoft.com/office/powerpoint/2010/main" val="3551302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5" descr="Vertical_RGB_600"/>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038600" y="5867400"/>
            <a:ext cx="10620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logo_200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486400" y="5899150"/>
            <a:ext cx="849313"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030385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3.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42" r:id="rId1"/>
    <p:sldLayoutId id="2147483946" r:id="rId2"/>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TextBox 6"/>
          <p:cNvSpPr txBox="1"/>
          <p:nvPr userDrawn="1"/>
        </p:nvSpPr>
        <p:spPr>
          <a:xfrm>
            <a:off x="1143000" y="6381750"/>
            <a:ext cx="6629400" cy="261610"/>
          </a:xfrm>
          <a:prstGeom prst="rect">
            <a:avLst/>
          </a:prstGeom>
          <a:noFill/>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defRPr/>
            </a:pPr>
            <a:r>
              <a:rPr lang="en-US" sz="1100" dirty="0" smtClean="0">
                <a:solidFill>
                  <a:schemeClr val="bg1">
                    <a:lumMod val="75000"/>
                  </a:schemeClr>
                </a:solidFill>
                <a:latin typeface="Gill Sans MT" pitchFamily="34" charset="0"/>
              </a:rPr>
              <a:t>Regional Forum: Use of Gender Data in Sub-national Decision</a:t>
            </a:r>
            <a:r>
              <a:rPr lang="en-US" sz="1100" baseline="0" dirty="0" smtClean="0">
                <a:solidFill>
                  <a:schemeClr val="bg1">
                    <a:lumMod val="75000"/>
                  </a:schemeClr>
                </a:solidFill>
                <a:latin typeface="Gill Sans MT" pitchFamily="34" charset="0"/>
              </a:rPr>
              <a:t>-making </a:t>
            </a:r>
            <a:r>
              <a:rPr lang="en-US" sz="1100" dirty="0" smtClean="0">
                <a:solidFill>
                  <a:schemeClr val="bg1">
                    <a:lumMod val="75000"/>
                  </a:schemeClr>
                </a:solidFill>
                <a:latin typeface="Gill Sans MT" pitchFamily="34" charset="0"/>
              </a:rPr>
              <a:t>• Kigali, Rwanda, August 2012</a:t>
            </a:r>
            <a:endParaRPr lang="en-US" sz="1100" dirty="0">
              <a:solidFill>
                <a:schemeClr val="bg1">
                  <a:lumMod val="75000"/>
                </a:schemeClr>
              </a:solidFill>
              <a:latin typeface="Gill Sans MT" pitchFamily="34" charset="0"/>
            </a:endParaRPr>
          </a:p>
        </p:txBody>
      </p:sp>
      <p:cxnSp>
        <p:nvCxnSpPr>
          <p:cNvPr id="8" name="Straight Connector 7"/>
          <p:cNvCxnSpPr/>
          <p:nvPr userDrawn="1"/>
        </p:nvCxnSpPr>
        <p:spPr>
          <a:xfrm>
            <a:off x="1143000" y="6400800"/>
            <a:ext cx="7620000"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userDrawn="1"/>
        </p:nvSpPr>
        <p:spPr>
          <a:xfrm>
            <a:off x="7924800" y="6381750"/>
            <a:ext cx="841375" cy="366713"/>
          </a:xfrm>
          <a:prstGeom prst="rect">
            <a:avLst/>
          </a:prstGeom>
          <a:noFill/>
        </p:spPr>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eaLnBrk="1" hangingPunct="1"/>
            <a:fld id="{08A6FAF6-B823-4341-AF5D-44148BEF096C}" type="slidenum">
              <a:rPr lang="en-US" sz="1100">
                <a:solidFill>
                  <a:srgbClr val="BFBFBF"/>
                </a:solidFill>
                <a:latin typeface="Gill Sans MT" charset="0"/>
              </a:rPr>
              <a:pPr algn="r" eaLnBrk="1" hangingPunct="1"/>
              <a:t>‹#›</a:t>
            </a:fld>
            <a:endParaRPr lang="en-US" sz="1100">
              <a:solidFill>
                <a:srgbClr val="BFBFBF"/>
              </a:solidFill>
              <a:latin typeface="Gill Sans MT" charset="0"/>
            </a:endParaRPr>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133D8D"/>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5715000"/>
            <a:ext cx="9144000" cy="1143000"/>
          </a:xfrm>
          <a:prstGeom prst="rect">
            <a:avLst/>
          </a:prstGeom>
          <a:solidFill>
            <a:schemeClr val="tx1"/>
          </a:solidFill>
          <a:ln w="9525">
            <a:solidFill>
              <a:schemeClr val="tx1"/>
            </a:solidFill>
            <a:miter lim="800000"/>
            <a:headEnd/>
            <a:tailEnd/>
          </a:ln>
        </p:spPr>
        <p:txBody>
          <a:bodyPr wrap="none" anchor="ctr"/>
          <a:lstStyle/>
          <a:p>
            <a:endParaRPr lang="en-US" smtClean="0">
              <a:solidFill>
                <a:srgbClr val="FFFFFF"/>
              </a:solidFill>
              <a:latin typeface="Arial" charset="0"/>
              <a:ea typeface="+mn-ea"/>
            </a:endParaRPr>
          </a:p>
        </p:txBody>
      </p:sp>
      <p:sp>
        <p:nvSpPr>
          <p:cNvPr id="1027" name="Rectangle 3"/>
          <p:cNvSpPr>
            <a:spLocks noGrp="1" noChangeArrowheads="1"/>
          </p:cNvSpPr>
          <p:nvPr>
            <p:ph type="title"/>
          </p:nvPr>
        </p:nvSpPr>
        <p:spPr bwMode="auto">
          <a:xfrm>
            <a:off x="923925" y="274638"/>
            <a:ext cx="7762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4"/>
          <p:cNvSpPr>
            <a:spLocks noGrp="1" noChangeArrowheads="1"/>
          </p:cNvSpPr>
          <p:nvPr>
            <p:ph type="body" idx="1"/>
          </p:nvPr>
        </p:nvSpPr>
        <p:spPr bwMode="auto">
          <a:xfrm>
            <a:off x="923925" y="1600200"/>
            <a:ext cx="77628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7" name="Rectangle 5"/>
          <p:cNvSpPr>
            <a:spLocks noGrp="1" noChangeArrowheads="1"/>
          </p:cNvSpPr>
          <p:nvPr>
            <p:ph type="sldNum" sz="quarter" idx="4"/>
          </p:nvPr>
        </p:nvSpPr>
        <p:spPr bwMode="auto">
          <a:xfrm>
            <a:off x="228600" y="6124575"/>
            <a:ext cx="1066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1">
                <a:solidFill>
                  <a:srgbClr val="969696"/>
                </a:solidFill>
              </a:defRPr>
            </a:lvl1pPr>
          </a:lstStyle>
          <a:p>
            <a:pPr>
              <a:defRPr/>
            </a:pPr>
            <a:fld id="{E3A47CCB-408C-45FE-9461-BAE528417D09}" type="slidenum">
              <a:rPr lang="en-US">
                <a:latin typeface="Arial" charset="0"/>
                <a:ea typeface="+mn-ea"/>
              </a:rPr>
              <a:pPr>
                <a:defRPr/>
              </a:pPr>
              <a:t>‹#›</a:t>
            </a:fld>
            <a:endParaRPr lang="en-US" sz="1200">
              <a:latin typeface="Arial" charset="0"/>
              <a:ea typeface="+mn-ea"/>
            </a:endParaRPr>
          </a:p>
        </p:txBody>
      </p:sp>
      <p:sp>
        <p:nvSpPr>
          <p:cNvPr id="1030" name="Line 6"/>
          <p:cNvSpPr>
            <a:spLocks noChangeShapeType="1"/>
          </p:cNvSpPr>
          <p:nvPr/>
        </p:nvSpPr>
        <p:spPr bwMode="auto">
          <a:xfrm>
            <a:off x="1270000" y="6477000"/>
            <a:ext cx="7569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mtClean="0">
              <a:solidFill>
                <a:srgbClr val="FFFFFF"/>
              </a:solidFill>
              <a:latin typeface="Arial" charset="0"/>
              <a:ea typeface="+mn-ea"/>
            </a:endParaRPr>
          </a:p>
        </p:txBody>
      </p:sp>
      <p:sp>
        <p:nvSpPr>
          <p:cNvPr id="3079" name="Rectangle 7"/>
          <p:cNvSpPr>
            <a:spLocks noGrp="1" noChangeArrowheads="1"/>
          </p:cNvSpPr>
          <p:nvPr>
            <p:ph type="ftr" sz="quarter" idx="3"/>
          </p:nvPr>
        </p:nvSpPr>
        <p:spPr bwMode="auto">
          <a:xfrm>
            <a:off x="685800" y="6096000"/>
            <a:ext cx="41910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1">
                <a:solidFill>
                  <a:srgbClr val="969696"/>
                </a:solidFill>
              </a:defRPr>
            </a:lvl1pPr>
          </a:lstStyle>
          <a:p>
            <a:pPr>
              <a:defRPr/>
            </a:pPr>
            <a:endParaRPr lang="en-US">
              <a:latin typeface="Arial" charset="0"/>
              <a:ea typeface="+mn-ea"/>
            </a:endParaRPr>
          </a:p>
        </p:txBody>
      </p:sp>
    </p:spTree>
    <p:extLst>
      <p:ext uri="{BB962C8B-B14F-4D97-AF65-F5344CB8AC3E}">
        <p14:creationId xmlns:p14="http://schemas.microsoft.com/office/powerpoint/2010/main" val="1366558817"/>
      </p:ext>
    </p:extLst>
  </p:cSld>
  <p:clrMap bg1="dk2" tx1="lt1" bg2="dk1" tx2="lt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Lst>
  <p:timing>
    <p:tnLst>
      <p:par>
        <p:cTn id="1" dur="indefinite" restart="never" nodeType="tmRoot"/>
      </p:par>
    </p:tnLst>
  </p:timing>
  <p:txStyles>
    <p:titleStyle>
      <a:lvl1pPr algn="l" rtl="0" eaLnBrk="0" fontAlgn="base" hangingPunct="0">
        <a:spcBef>
          <a:spcPct val="0"/>
        </a:spcBef>
        <a:spcAft>
          <a:spcPct val="0"/>
        </a:spcAft>
        <a:defRPr sz="3600" b="1">
          <a:solidFill>
            <a:schemeClr val="tx1"/>
          </a:solidFill>
          <a:latin typeface="+mj-lt"/>
          <a:ea typeface="+mj-ea"/>
          <a:cs typeface="+mj-cs"/>
        </a:defRPr>
      </a:lvl1pPr>
      <a:lvl2pPr algn="l" rtl="0" eaLnBrk="0" fontAlgn="base" hangingPunct="0">
        <a:spcBef>
          <a:spcPct val="0"/>
        </a:spcBef>
        <a:spcAft>
          <a:spcPct val="0"/>
        </a:spcAft>
        <a:defRPr sz="3600" b="1">
          <a:solidFill>
            <a:schemeClr val="tx1"/>
          </a:solidFill>
          <a:latin typeface="Arial" charset="0"/>
        </a:defRPr>
      </a:lvl2pPr>
      <a:lvl3pPr algn="l" rtl="0" eaLnBrk="0" fontAlgn="base" hangingPunct="0">
        <a:spcBef>
          <a:spcPct val="0"/>
        </a:spcBef>
        <a:spcAft>
          <a:spcPct val="0"/>
        </a:spcAft>
        <a:defRPr sz="3600" b="1">
          <a:solidFill>
            <a:schemeClr val="tx1"/>
          </a:solidFill>
          <a:latin typeface="Arial" charset="0"/>
        </a:defRPr>
      </a:lvl3pPr>
      <a:lvl4pPr algn="l" rtl="0" eaLnBrk="0" fontAlgn="base" hangingPunct="0">
        <a:spcBef>
          <a:spcPct val="0"/>
        </a:spcBef>
        <a:spcAft>
          <a:spcPct val="0"/>
        </a:spcAft>
        <a:defRPr sz="3600" b="1">
          <a:solidFill>
            <a:schemeClr val="tx1"/>
          </a:solidFill>
          <a:latin typeface="Arial" charset="0"/>
        </a:defRPr>
      </a:lvl4pPr>
      <a:lvl5pPr algn="l" rtl="0" eaLnBrk="0" fontAlgn="base" hangingPunct="0">
        <a:spcBef>
          <a:spcPct val="0"/>
        </a:spcBef>
        <a:spcAft>
          <a:spcPct val="0"/>
        </a:spcAft>
        <a:defRPr sz="3600" b="1">
          <a:solidFill>
            <a:schemeClr val="tx1"/>
          </a:solidFill>
          <a:latin typeface="Arial" charset="0"/>
        </a:defRPr>
      </a:lvl5pPr>
      <a:lvl6pPr marL="457200" algn="l" rtl="0" fontAlgn="base">
        <a:spcBef>
          <a:spcPct val="0"/>
        </a:spcBef>
        <a:spcAft>
          <a:spcPct val="0"/>
        </a:spcAft>
        <a:defRPr sz="3600" b="1">
          <a:solidFill>
            <a:schemeClr val="tx1"/>
          </a:solidFill>
          <a:latin typeface="Arial" charset="0"/>
        </a:defRPr>
      </a:lvl6pPr>
      <a:lvl7pPr marL="914400" algn="l" rtl="0" fontAlgn="base">
        <a:spcBef>
          <a:spcPct val="0"/>
        </a:spcBef>
        <a:spcAft>
          <a:spcPct val="0"/>
        </a:spcAft>
        <a:defRPr sz="3600" b="1">
          <a:solidFill>
            <a:schemeClr val="tx1"/>
          </a:solidFill>
          <a:latin typeface="Arial" charset="0"/>
        </a:defRPr>
      </a:lvl7pPr>
      <a:lvl8pPr marL="1371600" algn="l" rtl="0" fontAlgn="base">
        <a:spcBef>
          <a:spcPct val="0"/>
        </a:spcBef>
        <a:spcAft>
          <a:spcPct val="0"/>
        </a:spcAft>
        <a:defRPr sz="3600" b="1">
          <a:solidFill>
            <a:schemeClr val="tx1"/>
          </a:solidFill>
          <a:latin typeface="Arial" charset="0"/>
        </a:defRPr>
      </a:lvl8pPr>
      <a:lvl9pPr marL="1828800" algn="l" rtl="0" fontAlgn="base">
        <a:spcBef>
          <a:spcPct val="0"/>
        </a:spcBef>
        <a:spcAft>
          <a:spcPct val="0"/>
        </a:spcAft>
        <a:defRPr sz="3600" b="1">
          <a:solidFill>
            <a:schemeClr val="tx1"/>
          </a:solidFill>
          <a:latin typeface="Arial" charset="0"/>
        </a:defRPr>
      </a:lvl9pPr>
    </p:titleStyle>
    <p:bodyStyle>
      <a:lvl1pPr marL="342900" indent="-342900" algn="l" rtl="0" eaLnBrk="0" fontAlgn="base" hangingPunct="0">
        <a:spcBef>
          <a:spcPct val="20000"/>
        </a:spcBef>
        <a:spcAft>
          <a:spcPct val="20000"/>
        </a:spcAft>
        <a:buClr>
          <a:schemeClr val="hlink"/>
        </a:buClr>
        <a:buFont typeface="Wingdings" pitchFamily="2" charset="2"/>
        <a:buChar char="§"/>
        <a:defRPr sz="2600">
          <a:solidFill>
            <a:schemeClr val="tx1"/>
          </a:solidFill>
          <a:latin typeface="+mn-lt"/>
          <a:ea typeface="+mn-ea"/>
          <a:cs typeface="+mn-cs"/>
        </a:defRPr>
      </a:lvl1pPr>
      <a:lvl2pPr marL="742950" indent="-285750" algn="l" rtl="0" eaLnBrk="0" fontAlgn="base" hangingPunct="0">
        <a:spcBef>
          <a:spcPct val="20000"/>
        </a:spcBef>
        <a:spcAft>
          <a:spcPct val="20000"/>
        </a:spcAft>
        <a:buClr>
          <a:schemeClr val="hlink"/>
        </a:buClr>
        <a:buFont typeface="Wingdings" pitchFamily="2" charset="2"/>
        <a:buChar char="§"/>
        <a:defRPr sz="2400">
          <a:solidFill>
            <a:schemeClr val="tx1"/>
          </a:solidFill>
          <a:latin typeface="+mn-lt"/>
        </a:defRPr>
      </a:lvl2pPr>
      <a:lvl3pPr marL="11430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defRPr>
      </a:lvl3pPr>
      <a:lvl4pPr marL="16002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defRPr>
      </a:lvl4pPr>
      <a:lvl5pPr marL="2057400" indent="-228600" algn="l" rtl="0" eaLnBrk="0" fontAlgn="base" hangingPunct="0">
        <a:spcBef>
          <a:spcPct val="20000"/>
        </a:spcBef>
        <a:spcAft>
          <a:spcPct val="20000"/>
        </a:spcAft>
        <a:buClr>
          <a:schemeClr val="hlink"/>
        </a:buClr>
        <a:buFont typeface="Wingdings" pitchFamily="2" charset="2"/>
        <a:buChar char="§"/>
        <a:defRPr sz="2200">
          <a:solidFill>
            <a:schemeClr val="tx1"/>
          </a:solidFill>
          <a:latin typeface="+mn-lt"/>
        </a:defRPr>
      </a:lvl5pPr>
      <a:lvl6pPr marL="25146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6pPr>
      <a:lvl7pPr marL="29718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7pPr>
      <a:lvl8pPr marL="34290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8pPr>
      <a:lvl9pPr marL="3886200" indent="-228600" algn="l" rtl="0" fontAlgn="base">
        <a:spcBef>
          <a:spcPct val="20000"/>
        </a:spcBef>
        <a:spcAft>
          <a:spcPct val="20000"/>
        </a:spcAft>
        <a:buClr>
          <a:schemeClr val="hlink"/>
        </a:buClr>
        <a:buFont typeface="Wingdings" pitchFamily="2" charset="2"/>
        <a:buChar char="§"/>
        <a:defRPr sz="2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382233" y="3131403"/>
            <a:ext cx="7315200" cy="2456057"/>
          </a:xfrm>
        </p:spPr>
        <p:txBody>
          <a:bodyPr/>
          <a:lstStyle/>
          <a:p>
            <a:r>
              <a:rPr lang="en-US" dirty="0" smtClean="0"/>
              <a:t>Gender Integration: </a:t>
            </a:r>
          </a:p>
          <a:p>
            <a:r>
              <a:rPr lang="en-US" dirty="0" smtClean="0"/>
              <a:t>A Special Focus on Indicators</a:t>
            </a:r>
            <a:endParaRPr lang="en-US" dirty="0"/>
          </a:p>
        </p:txBody>
      </p:sp>
    </p:spTree>
    <p:extLst>
      <p:ext uri="{BB962C8B-B14F-4D97-AF65-F5344CB8AC3E}">
        <p14:creationId xmlns:p14="http://schemas.microsoft.com/office/powerpoint/2010/main" val="19659377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3"/>
          <p:cNvSpPr>
            <a:spLocks noGrp="1"/>
          </p:cNvSpPr>
          <p:nvPr>
            <p:ph type="title"/>
          </p:nvPr>
        </p:nvSpPr>
        <p:spPr/>
        <p:txBody>
          <a:bodyPr>
            <a:normAutofit/>
          </a:bodyPr>
          <a:lstStyle/>
          <a:p>
            <a:r>
              <a:rPr lang="en-US" smtClean="0">
                <a:latin typeface="Gill Sans MT" charset="0"/>
                <a:ea typeface="ＭＳ Ｐゴシック" pitchFamily="34" charset="-128"/>
              </a:rPr>
              <a:t>Importance of Gender-Sensitive Indicators</a:t>
            </a:r>
          </a:p>
        </p:txBody>
      </p:sp>
      <p:sp>
        <p:nvSpPr>
          <p:cNvPr id="15362" name="Rectangle 2"/>
          <p:cNvSpPr>
            <a:spLocks noGrp="1" noChangeArrowheads="1"/>
          </p:cNvSpPr>
          <p:nvPr>
            <p:ph idx="1"/>
          </p:nvPr>
        </p:nvSpPr>
        <p:spPr/>
        <p:txBody>
          <a:bodyPr/>
          <a:lstStyle/>
          <a:p>
            <a:pPr>
              <a:spcAft>
                <a:spcPts val="1200"/>
              </a:spcAft>
            </a:pPr>
            <a:r>
              <a:rPr lang="en-US" sz="2400" dirty="0" smtClean="0">
                <a:latin typeface="Gill Sans MT" charset="0"/>
                <a:ea typeface="ＭＳ Ｐゴシック" pitchFamily="34" charset="-128"/>
              </a:rPr>
              <a:t>To know if we have </a:t>
            </a:r>
            <a:r>
              <a:rPr lang="en-US" sz="2400" b="1" dirty="0" smtClean="0">
                <a:solidFill>
                  <a:schemeClr val="accent2"/>
                </a:solidFill>
                <a:latin typeface="Gill Sans MT" charset="0"/>
                <a:ea typeface="ＭＳ Ｐゴシック" pitchFamily="34" charset="-128"/>
              </a:rPr>
              <a:t>increased women</a:t>
            </a:r>
            <a:r>
              <a:rPr lang="ja-JP" altLang="en-US" sz="2400" b="1" dirty="0" smtClean="0">
                <a:solidFill>
                  <a:schemeClr val="accent2"/>
                </a:solidFill>
                <a:latin typeface="Gill Sans MT" charset="0"/>
                <a:ea typeface="ＭＳ Ｐゴシック" pitchFamily="34" charset="-128"/>
              </a:rPr>
              <a:t>’</a:t>
            </a:r>
            <a:r>
              <a:rPr lang="en-US" altLang="ja-JP" sz="2400" b="1" dirty="0" smtClean="0">
                <a:solidFill>
                  <a:schemeClr val="accent2"/>
                </a:solidFill>
                <a:latin typeface="Gill Sans MT" charset="0"/>
                <a:ea typeface="ＭＳ Ｐゴシック" pitchFamily="34" charset="-128"/>
              </a:rPr>
              <a:t>s and men</a:t>
            </a:r>
            <a:r>
              <a:rPr lang="ja-JP" altLang="en-US" sz="2400" b="1" dirty="0" smtClean="0">
                <a:solidFill>
                  <a:schemeClr val="accent2"/>
                </a:solidFill>
                <a:latin typeface="Gill Sans MT" charset="0"/>
                <a:ea typeface="ＭＳ Ｐゴシック" pitchFamily="34" charset="-128"/>
              </a:rPr>
              <a:t>’</a:t>
            </a:r>
            <a:r>
              <a:rPr lang="en-US" altLang="ja-JP" sz="2400" b="1" dirty="0" smtClean="0">
                <a:solidFill>
                  <a:schemeClr val="accent2"/>
                </a:solidFill>
                <a:latin typeface="Gill Sans MT" charset="0"/>
                <a:ea typeface="ＭＳ Ｐゴシック" pitchFamily="34" charset="-128"/>
              </a:rPr>
              <a:t>s participation in and benefits</a:t>
            </a:r>
            <a:r>
              <a:rPr lang="en-US" altLang="ja-JP" sz="2400" dirty="0" smtClean="0">
                <a:latin typeface="Gill Sans MT" charset="0"/>
                <a:ea typeface="ＭＳ Ｐゴシック" pitchFamily="34" charset="-128"/>
              </a:rPr>
              <a:t> from interventions, especially in areas where they have been historically under-represented</a:t>
            </a:r>
          </a:p>
          <a:p>
            <a:pPr>
              <a:spcAft>
                <a:spcPts val="1200"/>
              </a:spcAft>
            </a:pPr>
            <a:r>
              <a:rPr lang="en-US" sz="2400" dirty="0" smtClean="0">
                <a:latin typeface="Gill Sans MT" charset="0"/>
                <a:ea typeface="ＭＳ Ｐゴシック" pitchFamily="34" charset="-128"/>
              </a:rPr>
              <a:t>To know if we have </a:t>
            </a:r>
            <a:r>
              <a:rPr lang="en-US" sz="2400" b="1" dirty="0" smtClean="0">
                <a:solidFill>
                  <a:schemeClr val="accent2"/>
                </a:solidFill>
                <a:latin typeface="Gill Sans MT" charset="0"/>
                <a:ea typeface="ＭＳ Ｐゴシック" pitchFamily="34" charset="-128"/>
              </a:rPr>
              <a:t>reduced gender inequality </a:t>
            </a:r>
            <a:r>
              <a:rPr lang="en-US" sz="2400" dirty="0" smtClean="0">
                <a:latin typeface="Gill Sans MT" charset="0"/>
                <a:ea typeface="ＭＳ Ｐゴシック" pitchFamily="34" charset="-128"/>
              </a:rPr>
              <a:t>(e.g. barriers to access) </a:t>
            </a:r>
            <a:r>
              <a:rPr lang="en-US" sz="2400" b="1" dirty="0" smtClean="0">
                <a:solidFill>
                  <a:schemeClr val="accent2"/>
                </a:solidFill>
                <a:latin typeface="Gill Sans MT" charset="0"/>
                <a:ea typeface="ＭＳ Ｐゴシック" pitchFamily="34" charset="-128"/>
              </a:rPr>
              <a:t>or unintentionally exacerbated gender inequalities</a:t>
            </a:r>
          </a:p>
          <a:p>
            <a:pPr>
              <a:spcAft>
                <a:spcPts val="1200"/>
              </a:spcAft>
            </a:pPr>
            <a:r>
              <a:rPr lang="en-US" sz="2400" dirty="0" smtClean="0">
                <a:latin typeface="Gill Sans MT" charset="0"/>
                <a:ea typeface="ＭＳ Ｐゴシック" pitchFamily="34" charset="-128"/>
              </a:rPr>
              <a:t>To  </a:t>
            </a:r>
            <a:r>
              <a:rPr lang="en-US" sz="2400" b="1" dirty="0" smtClean="0">
                <a:solidFill>
                  <a:schemeClr val="accent2"/>
                </a:solidFill>
                <a:latin typeface="Gill Sans MT" charset="0"/>
                <a:ea typeface="ＭＳ Ｐゴシック" pitchFamily="34" charset="-128"/>
              </a:rPr>
              <a:t>generate evidence </a:t>
            </a:r>
            <a:r>
              <a:rPr lang="en-US" sz="2400" dirty="0" smtClean="0">
                <a:latin typeface="Gill Sans MT" charset="0"/>
                <a:ea typeface="ＭＳ Ｐゴシック" pitchFamily="34" charset="-128"/>
              </a:rPr>
              <a:t>on how attention to gender in programs contributes to more equitable and sustainable outcomes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orizontal Scroll 4"/>
          <p:cNvSpPr/>
          <p:nvPr/>
        </p:nvSpPr>
        <p:spPr>
          <a:xfrm>
            <a:off x="2743200" y="1524000"/>
            <a:ext cx="4724400" cy="1066800"/>
          </a:xfrm>
          <a:prstGeom prst="horizontalScroll">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43000" y="1371600"/>
            <a:ext cx="7620000" cy="3581400"/>
          </a:xfrm>
        </p:spPr>
        <p:txBody>
          <a:bodyPr/>
          <a:lstStyle/>
          <a:p>
            <a:pPr algn="ctr"/>
            <a:r>
              <a:rPr lang="en-US" sz="3200" b="1" dirty="0" smtClean="0">
                <a:solidFill>
                  <a:schemeClr val="bg1"/>
                </a:solidFill>
              </a:rPr>
              <a:t>Group Exercise  </a:t>
            </a:r>
            <a:r>
              <a:rPr lang="en-US" sz="3200" dirty="0" smtClean="0">
                <a:solidFill>
                  <a:schemeClr val="accent2"/>
                </a:solidFill>
              </a:rPr>
              <a:t/>
            </a:r>
            <a:br>
              <a:rPr lang="en-US" sz="3200" dirty="0" smtClean="0">
                <a:solidFill>
                  <a:schemeClr val="accent2"/>
                </a:solidFill>
              </a:rPr>
            </a:br>
            <a:r>
              <a:rPr lang="en-US" dirty="0"/>
              <a:t/>
            </a:r>
            <a:br>
              <a:rPr lang="en-US" dirty="0"/>
            </a:br>
            <a:r>
              <a:rPr lang="en-US" dirty="0" smtClean="0"/>
              <a:t>Examples of Gender-sensitive Indicators </a:t>
            </a:r>
            <a:br>
              <a:rPr lang="en-US" dirty="0" smtClean="0"/>
            </a:br>
            <a:r>
              <a:rPr lang="en-US" dirty="0" smtClean="0"/>
              <a:t>Examples of Sex-disaggregated Indicators</a:t>
            </a:r>
            <a:br>
              <a:rPr lang="en-US" dirty="0" smtClean="0"/>
            </a:br>
            <a:r>
              <a:rPr lang="en-US" dirty="0"/>
              <a:t/>
            </a:r>
            <a:br>
              <a:rPr lang="en-US" dirty="0"/>
            </a:br>
            <a:endParaRPr lang="en-US" dirty="0"/>
          </a:p>
        </p:txBody>
      </p:sp>
    </p:spTree>
    <p:extLst>
      <p:ext uri="{BB962C8B-B14F-4D97-AF65-F5344CB8AC3E}">
        <p14:creationId xmlns:p14="http://schemas.microsoft.com/office/powerpoint/2010/main" val="2174956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a Combination of </a:t>
            </a:r>
            <a:r>
              <a:rPr lang="en-US" dirty="0" smtClean="0">
                <a:solidFill>
                  <a:schemeClr val="accent2"/>
                </a:solidFill>
              </a:rPr>
              <a:t>Quantitative and Qualitative </a:t>
            </a:r>
            <a:r>
              <a:rPr lang="en-US" dirty="0" smtClean="0"/>
              <a:t>Data Sources? </a:t>
            </a:r>
            <a:endParaRPr lang="en-US" dirty="0"/>
          </a:p>
        </p:txBody>
      </p:sp>
      <p:sp>
        <p:nvSpPr>
          <p:cNvPr id="3" name="Content Placeholder 2"/>
          <p:cNvSpPr>
            <a:spLocks noGrp="1"/>
          </p:cNvSpPr>
          <p:nvPr>
            <p:ph idx="1"/>
          </p:nvPr>
        </p:nvSpPr>
        <p:spPr>
          <a:xfrm>
            <a:off x="1447800" y="1752600"/>
            <a:ext cx="7010400" cy="4645152"/>
          </a:xfrm>
        </p:spPr>
        <p:txBody>
          <a:bodyPr/>
          <a:lstStyle/>
          <a:p>
            <a:pPr marL="514350" indent="-514350">
              <a:buFont typeface="Wingdings" pitchFamily="2" charset="2"/>
              <a:buChar char="q"/>
            </a:pPr>
            <a:r>
              <a:rPr lang="en-US" dirty="0" smtClean="0"/>
              <a:t>Cross-check results</a:t>
            </a:r>
          </a:p>
          <a:p>
            <a:pPr marL="514350" indent="-514350">
              <a:buFont typeface="Wingdings" pitchFamily="2" charset="2"/>
              <a:buChar char="q"/>
            </a:pPr>
            <a:r>
              <a:rPr lang="en-US" dirty="0" smtClean="0"/>
              <a:t>Generate a richer understanding of the quantitative data – to understand why a gender gap exists </a:t>
            </a:r>
          </a:p>
          <a:p>
            <a:pPr marL="514350" indent="-514350">
              <a:buFont typeface="Wingdings" pitchFamily="2" charset="2"/>
              <a:buChar char="q"/>
            </a:pPr>
            <a:r>
              <a:rPr lang="en-US" dirty="0" smtClean="0"/>
              <a:t>Numbers do not tell the whole story</a:t>
            </a:r>
          </a:p>
          <a:p>
            <a:pPr marL="514350" indent="-514350">
              <a:buFont typeface="Wingdings" pitchFamily="2" charset="2"/>
              <a:buChar char="q"/>
            </a:pPr>
            <a:endParaRPr lang="en-US" dirty="0"/>
          </a:p>
          <a:p>
            <a:pPr marL="514350" indent="-514350">
              <a:buFont typeface="Wingdings" pitchFamily="2" charset="2"/>
              <a:buChar char="q"/>
            </a:pPr>
            <a:r>
              <a:rPr lang="en-US" dirty="0" smtClean="0">
                <a:solidFill>
                  <a:schemeClr val="tx2"/>
                </a:solidFill>
              </a:rPr>
              <a:t>Other reasons? </a:t>
            </a:r>
          </a:p>
        </p:txBody>
      </p:sp>
      <p:sp>
        <p:nvSpPr>
          <p:cNvPr id="4" name="Rectangle 3"/>
          <p:cNvSpPr/>
          <p:nvPr/>
        </p:nvSpPr>
        <p:spPr>
          <a:xfrm>
            <a:off x="1143000" y="1676400"/>
            <a:ext cx="7391400" cy="3886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61478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3"/>
          <p:cNvSpPr>
            <a:spLocks noGrp="1"/>
          </p:cNvSpPr>
          <p:nvPr>
            <p:ph type="title"/>
          </p:nvPr>
        </p:nvSpPr>
        <p:spPr/>
        <p:txBody>
          <a:bodyPr/>
          <a:lstStyle/>
          <a:p>
            <a:r>
              <a:rPr lang="en-US" sz="3200" smtClean="0">
                <a:latin typeface="Gill Sans MT" charset="0"/>
                <a:ea typeface="ＭＳ Ｐゴシック" pitchFamily="34" charset="-128"/>
              </a:rPr>
              <a:t>Developing Appropriate and Gender-Sensitive Indicators</a:t>
            </a:r>
          </a:p>
        </p:txBody>
      </p:sp>
      <p:sp>
        <p:nvSpPr>
          <p:cNvPr id="19458" name="Rectangle 2"/>
          <p:cNvSpPr>
            <a:spLocks noGrp="1" noChangeArrowheads="1"/>
          </p:cNvSpPr>
          <p:nvPr>
            <p:ph idx="1"/>
          </p:nvPr>
        </p:nvSpPr>
        <p:spPr/>
        <p:txBody>
          <a:bodyPr/>
          <a:lstStyle/>
          <a:p>
            <a:r>
              <a:rPr lang="en-US" sz="2200" dirty="0" smtClean="0">
                <a:latin typeface="Gill Sans MT" charset="0"/>
                <a:ea typeface="ＭＳ Ｐゴシック" pitchFamily="34" charset="-128"/>
              </a:rPr>
              <a:t>Formulate measures that demonstrate removal of gender –based constraints </a:t>
            </a:r>
          </a:p>
          <a:p>
            <a:r>
              <a:rPr lang="en-US" sz="2200" dirty="0" smtClean="0">
                <a:latin typeface="Gill Sans MT" charset="0"/>
                <a:ea typeface="ＭＳ Ｐゴシック" pitchFamily="34" charset="-128"/>
              </a:rPr>
              <a:t>Establish realistic targets</a:t>
            </a:r>
          </a:p>
          <a:p>
            <a:pPr lvl="1"/>
            <a:r>
              <a:rPr lang="en-US" sz="2200" dirty="0" smtClean="0">
                <a:latin typeface="Gill Sans MT" charset="0"/>
                <a:ea typeface="ＭＳ Ｐゴシック" pitchFamily="34" charset="-128"/>
              </a:rPr>
              <a:t>Separate targets for women and men</a:t>
            </a:r>
          </a:p>
          <a:p>
            <a:r>
              <a:rPr lang="en-US" sz="2200" dirty="0" smtClean="0">
                <a:latin typeface="Gill Sans MT" charset="0"/>
                <a:ea typeface="ＭＳ Ｐゴシック" pitchFamily="34" charset="-128"/>
              </a:rPr>
              <a:t>Check your assumptions</a:t>
            </a:r>
          </a:p>
          <a:p>
            <a:pPr lvl="1"/>
            <a:r>
              <a:rPr lang="en-US" sz="2200" dirty="0" smtClean="0">
                <a:latin typeface="Gill Sans MT" charset="0"/>
                <a:ea typeface="ＭＳ Ｐゴシック" pitchFamily="34" charset="-128"/>
              </a:rPr>
              <a:t>For example, does an increase in household income benefit all household members equally? Instead of </a:t>
            </a:r>
            <a:r>
              <a:rPr lang="ja-JP" altLang="en-US" sz="2200" dirty="0" smtClean="0">
                <a:latin typeface="Gill Sans MT" charset="0"/>
                <a:ea typeface="ＭＳ Ｐゴシック" pitchFamily="34" charset="-128"/>
              </a:rPr>
              <a:t>“</a:t>
            </a:r>
            <a:r>
              <a:rPr lang="en-US" altLang="ja-JP" sz="2200" dirty="0" smtClean="0">
                <a:latin typeface="Gill Sans MT" charset="0"/>
                <a:ea typeface="ＭＳ Ｐゴシック" pitchFamily="34" charset="-128"/>
              </a:rPr>
              <a:t>increase farmers</a:t>
            </a:r>
            <a:r>
              <a:rPr lang="ja-JP" altLang="en-US" sz="2200" dirty="0" smtClean="0">
                <a:latin typeface="Gill Sans MT" charset="0"/>
                <a:ea typeface="ＭＳ Ｐゴシック" pitchFamily="34" charset="-128"/>
              </a:rPr>
              <a:t>’</a:t>
            </a:r>
            <a:r>
              <a:rPr lang="en-US" altLang="ja-JP" sz="2200" dirty="0" smtClean="0">
                <a:latin typeface="Gill Sans MT" charset="0"/>
                <a:ea typeface="ＭＳ Ｐゴシック" pitchFamily="34" charset="-128"/>
              </a:rPr>
              <a:t> income by 25%</a:t>
            </a:r>
            <a:r>
              <a:rPr lang="ja-JP" altLang="en-US" sz="2200" dirty="0" smtClean="0">
                <a:latin typeface="Gill Sans MT" charset="0"/>
                <a:ea typeface="ＭＳ Ｐゴシック" pitchFamily="34" charset="-128"/>
              </a:rPr>
              <a:t>”</a:t>
            </a:r>
            <a:r>
              <a:rPr lang="en-US" altLang="ja-JP" sz="2200" dirty="0" smtClean="0">
                <a:latin typeface="Gill Sans MT" charset="0"/>
                <a:ea typeface="ＭＳ Ｐゴシック" pitchFamily="34" charset="-128"/>
              </a:rPr>
              <a:t> consider </a:t>
            </a:r>
            <a:r>
              <a:rPr lang="ja-JP" altLang="en-US" sz="2200" dirty="0" smtClean="0">
                <a:latin typeface="Gill Sans MT" charset="0"/>
                <a:ea typeface="ＭＳ Ｐゴシック" pitchFamily="34" charset="-128"/>
              </a:rPr>
              <a:t>“</a:t>
            </a:r>
            <a:r>
              <a:rPr lang="en-US" altLang="ja-JP" sz="2200" dirty="0" smtClean="0">
                <a:latin typeface="Gill Sans MT" charset="0"/>
                <a:ea typeface="ＭＳ Ｐゴシック" pitchFamily="34" charset="-128"/>
              </a:rPr>
              <a:t>increase income under women</a:t>
            </a:r>
            <a:r>
              <a:rPr lang="ja-JP" altLang="en-US" sz="2200" dirty="0" smtClean="0">
                <a:latin typeface="Gill Sans MT" charset="0"/>
                <a:ea typeface="ＭＳ Ｐゴシック" pitchFamily="34" charset="-128"/>
              </a:rPr>
              <a:t>’</a:t>
            </a:r>
            <a:r>
              <a:rPr lang="en-US" altLang="ja-JP" sz="2200" dirty="0" smtClean="0">
                <a:latin typeface="Gill Sans MT" charset="0"/>
                <a:ea typeface="ＭＳ Ｐゴシック" pitchFamily="34" charset="-128"/>
              </a:rPr>
              <a:t>s control by 25%</a:t>
            </a:r>
            <a:r>
              <a:rPr lang="ja-JP" altLang="en-US" sz="2200" dirty="0" smtClean="0">
                <a:latin typeface="Gill Sans MT" charset="0"/>
                <a:ea typeface="ＭＳ Ｐゴシック" pitchFamily="34" charset="-128"/>
              </a:rPr>
              <a:t>”</a:t>
            </a:r>
            <a:endParaRPr lang="en-US" altLang="ja-JP" sz="2200" dirty="0" smtClean="0">
              <a:latin typeface="Gill Sans MT" charset="0"/>
              <a:ea typeface="ＭＳ Ｐゴシック" pitchFamily="34" charset="-128"/>
            </a:endParaRPr>
          </a:p>
          <a:p>
            <a:r>
              <a:rPr lang="en-US" sz="2200" dirty="0" smtClean="0">
                <a:latin typeface="Gill Sans MT" charset="0"/>
                <a:ea typeface="ＭＳ Ｐゴシック" pitchFamily="34" charset="-128"/>
              </a:rPr>
              <a:t>Clarify areas where more information is needed</a:t>
            </a:r>
          </a:p>
          <a:p>
            <a:r>
              <a:rPr lang="en-US" sz="2200" dirty="0" smtClean="0">
                <a:latin typeface="Gill Sans MT" charset="0"/>
                <a:ea typeface="ＭＳ Ｐゴシック" pitchFamily="34" charset="-128"/>
              </a:rPr>
              <a:t>Determine how more information can be obtained</a:t>
            </a:r>
          </a:p>
          <a:p>
            <a:pPr lvl="1"/>
            <a:r>
              <a:rPr lang="en-US" sz="2200" dirty="0" smtClean="0">
                <a:latin typeface="Gill Sans MT" charset="0"/>
                <a:ea typeface="ＭＳ Ｐゴシック" pitchFamily="34" charset="-128"/>
              </a:rPr>
              <a:t>Have you interviewed both women and men?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4"/>
          <p:cNvSpPr>
            <a:spLocks noGrp="1"/>
          </p:cNvSpPr>
          <p:nvPr>
            <p:ph type="title"/>
          </p:nvPr>
        </p:nvSpPr>
        <p:spPr/>
        <p:txBody>
          <a:bodyPr/>
          <a:lstStyle/>
          <a:p>
            <a:r>
              <a:rPr lang="en-US" sz="3200" dirty="0" smtClean="0">
                <a:latin typeface="Gill Sans MT" charset="0"/>
                <a:ea typeface="ＭＳ Ｐゴシック" pitchFamily="34" charset="-128"/>
              </a:rPr>
              <a:t>Developing Appropriate and Gender-Sensitive Indicators (continued)</a:t>
            </a:r>
          </a:p>
        </p:txBody>
      </p:sp>
      <p:sp>
        <p:nvSpPr>
          <p:cNvPr id="21506" name="Rectangle 2"/>
          <p:cNvSpPr>
            <a:spLocks noGrp="1" noChangeArrowheads="1"/>
          </p:cNvSpPr>
          <p:nvPr>
            <p:ph idx="1"/>
          </p:nvPr>
        </p:nvSpPr>
        <p:spPr/>
        <p:txBody>
          <a:bodyPr/>
          <a:lstStyle/>
          <a:p>
            <a:r>
              <a:rPr lang="en-US" sz="1800" dirty="0" smtClean="0">
                <a:latin typeface="Gill Sans MT" charset="0"/>
                <a:ea typeface="ＭＳ Ｐゴシック" pitchFamily="34" charset="-128"/>
              </a:rPr>
              <a:t>Avoid only counting bodies</a:t>
            </a:r>
          </a:p>
          <a:p>
            <a:pPr lvl="1"/>
            <a:r>
              <a:rPr lang="en-US" sz="1800" dirty="0" smtClean="0">
                <a:latin typeface="Gill Sans MT" charset="0"/>
                <a:ea typeface="ＭＳ Ｐゴシック" pitchFamily="34" charset="-128"/>
              </a:rPr>
              <a:t>Not just a disaggregation by sex nor a disaggregation by sex of head of household or enterprise</a:t>
            </a:r>
          </a:p>
          <a:p>
            <a:r>
              <a:rPr lang="en-US" sz="1800" dirty="0" smtClean="0">
                <a:latin typeface="Gill Sans MT" charset="0"/>
                <a:ea typeface="ＭＳ Ｐゴシック" pitchFamily="34" charset="-128"/>
              </a:rPr>
              <a:t>Indicators should capture quality and not just quantity</a:t>
            </a:r>
          </a:p>
          <a:p>
            <a:pPr lvl="1"/>
            <a:r>
              <a:rPr lang="en-US" sz="1800" dirty="0" smtClean="0">
                <a:latin typeface="Gill Sans MT" charset="0"/>
                <a:ea typeface="ＭＳ Ｐゴシック" pitchFamily="34" charset="-128"/>
              </a:rPr>
              <a:t>Not just attendance but true participation and decision-making</a:t>
            </a:r>
          </a:p>
          <a:p>
            <a:pPr lvl="1"/>
            <a:r>
              <a:rPr lang="en-US" sz="1800" dirty="0" smtClean="0">
                <a:latin typeface="Gill Sans MT" charset="0"/>
                <a:ea typeface="ＭＳ Ｐゴシック" pitchFamily="34" charset="-128"/>
              </a:rPr>
              <a:t>Quality of jobs rather than numbers of employed</a:t>
            </a:r>
          </a:p>
          <a:p>
            <a:r>
              <a:rPr lang="en-US" sz="1800" dirty="0" smtClean="0">
                <a:latin typeface="Gill Sans MT" charset="0"/>
                <a:ea typeface="ＭＳ Ｐゴシック" pitchFamily="34" charset="-128"/>
              </a:rPr>
              <a:t>Aim to measure changes in levels of inequality</a:t>
            </a:r>
          </a:p>
          <a:p>
            <a:pPr lvl="1"/>
            <a:r>
              <a:rPr lang="en-US" sz="1800" dirty="0" smtClean="0">
                <a:latin typeface="Gill Sans MT" charset="0"/>
                <a:ea typeface="ＭＳ Ｐゴシック" pitchFamily="34" charset="-128"/>
              </a:rPr>
              <a:t>Instead of </a:t>
            </a:r>
            <a:r>
              <a:rPr lang="ja-JP" altLang="en-US" sz="1800" dirty="0" smtClean="0">
                <a:latin typeface="Gill Sans MT" charset="0"/>
                <a:ea typeface="ＭＳ Ｐゴシック" pitchFamily="34" charset="-128"/>
              </a:rPr>
              <a:t>“</a:t>
            </a:r>
            <a:r>
              <a:rPr lang="en-US" altLang="ja-JP" sz="1800" dirty="0" smtClean="0">
                <a:latin typeface="Gill Sans MT" charset="0"/>
                <a:ea typeface="ＭＳ Ｐゴシック" pitchFamily="34" charset="-128"/>
              </a:rPr>
              <a:t>25 women joined the producer association,</a:t>
            </a:r>
            <a:r>
              <a:rPr lang="ja-JP" altLang="en-US" sz="1800" dirty="0" smtClean="0">
                <a:latin typeface="Gill Sans MT" charset="0"/>
                <a:ea typeface="ＭＳ Ｐゴシック" pitchFamily="34" charset="-128"/>
              </a:rPr>
              <a:t>”</a:t>
            </a:r>
            <a:r>
              <a:rPr lang="en-US" altLang="ja-JP" sz="1800" dirty="0" smtClean="0">
                <a:latin typeface="Gill Sans MT" charset="0"/>
                <a:ea typeface="ＭＳ Ｐゴシック" pitchFamily="34" charset="-128"/>
              </a:rPr>
              <a:t> use   </a:t>
            </a:r>
            <a:r>
              <a:rPr lang="ja-JP" altLang="en-US" sz="1800" dirty="0" smtClean="0">
                <a:latin typeface="Gill Sans MT" charset="0"/>
                <a:ea typeface="ＭＳ Ｐゴシック" pitchFamily="34" charset="-128"/>
              </a:rPr>
              <a:t>“</a:t>
            </a:r>
            <a:r>
              <a:rPr lang="en-US" altLang="ja-JP" sz="1800" dirty="0" smtClean="0">
                <a:latin typeface="Gill Sans MT" charset="0"/>
                <a:ea typeface="ＭＳ Ｐゴシック" pitchFamily="34" charset="-128"/>
              </a:rPr>
              <a:t>Proportion of women producer association members increased from 25% to 50%; for the first time, women hold 3 leadership positions in the association</a:t>
            </a:r>
            <a:r>
              <a:rPr lang="ja-JP" altLang="en-US" sz="1800" dirty="0" smtClean="0">
                <a:latin typeface="Gill Sans MT" charset="0"/>
                <a:ea typeface="ＭＳ Ｐゴシック" pitchFamily="34" charset="-128"/>
              </a:rPr>
              <a:t>”</a:t>
            </a:r>
            <a:r>
              <a:rPr lang="en-US" altLang="ja-JP" sz="1800" dirty="0" smtClean="0">
                <a:latin typeface="Gill Sans MT" charset="0"/>
                <a:ea typeface="ＭＳ Ｐゴシック" pitchFamily="34" charset="-128"/>
              </a:rPr>
              <a:t> </a:t>
            </a:r>
          </a:p>
          <a:p>
            <a:pPr lvl="1"/>
            <a:r>
              <a:rPr lang="en-US" sz="1800" dirty="0" smtClean="0">
                <a:latin typeface="Gill Sans MT" charset="0"/>
                <a:ea typeface="ＭＳ Ｐゴシック" pitchFamily="34" charset="-128"/>
              </a:rPr>
              <a:t>Instead of “number of men who recognize danger signs of pregnancy and birth complications”, use “the % of men who allocate  household resources for emergency  transport and care”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1524000" y="2438400"/>
            <a:ext cx="6400800" cy="30480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4577" name="Title 1"/>
          <p:cNvSpPr>
            <a:spLocks noGrp="1"/>
          </p:cNvSpPr>
          <p:nvPr>
            <p:ph type="title"/>
          </p:nvPr>
        </p:nvSpPr>
        <p:spPr>
          <a:xfrm>
            <a:off x="1143000" y="609600"/>
            <a:ext cx="7620000" cy="1487487"/>
          </a:xfrm>
        </p:spPr>
        <p:txBody>
          <a:bodyPr/>
          <a:lstStyle/>
          <a:p>
            <a:r>
              <a:rPr lang="en-US" sz="3200" dirty="0" smtClean="0">
                <a:latin typeface="Gill Sans MT" charset="0"/>
                <a:ea typeface="ＭＳ Ｐゴシック" pitchFamily="34" charset="-128"/>
              </a:rPr>
              <a:t>Gender-sensitive indicators </a:t>
            </a:r>
            <a:r>
              <a:rPr lang="en-US" sz="3200" dirty="0" smtClean="0">
                <a:solidFill>
                  <a:schemeClr val="accent2"/>
                </a:solidFill>
                <a:latin typeface="Gill Sans MT" charset="0"/>
                <a:ea typeface="ＭＳ Ｐゴシック" pitchFamily="34" charset="-128"/>
              </a:rPr>
              <a:t>and </a:t>
            </a:r>
            <a:br>
              <a:rPr lang="en-US" sz="3200" dirty="0" smtClean="0">
                <a:solidFill>
                  <a:schemeClr val="accent2"/>
                </a:solidFill>
                <a:latin typeface="Gill Sans MT" charset="0"/>
                <a:ea typeface="ＭＳ Ｐゴシック" pitchFamily="34" charset="-128"/>
              </a:rPr>
            </a:br>
            <a:r>
              <a:rPr lang="en-US" sz="3200" dirty="0" smtClean="0">
                <a:solidFill>
                  <a:schemeClr val="accent2"/>
                </a:solidFill>
                <a:latin typeface="Gill Sans MT" charset="0"/>
                <a:ea typeface="ＭＳ Ｐゴシック" pitchFamily="34" charset="-128"/>
              </a:rPr>
              <a:t>gender-based constraints and opportunities</a:t>
            </a:r>
            <a:br>
              <a:rPr lang="en-US" sz="3200" dirty="0" smtClean="0">
                <a:solidFill>
                  <a:schemeClr val="accent2"/>
                </a:solidFill>
                <a:latin typeface="Gill Sans MT" charset="0"/>
                <a:ea typeface="ＭＳ Ｐゴシック" pitchFamily="34" charset="-128"/>
              </a:rPr>
            </a:br>
            <a:endParaRPr lang="en-US" sz="3200" dirty="0" smtClean="0">
              <a:solidFill>
                <a:schemeClr val="accent2"/>
              </a:solidFill>
              <a:latin typeface="Gill Sans MT" charset="0"/>
              <a:ea typeface="ＭＳ Ｐゴシック" pitchFamily="34" charset="-128"/>
            </a:endParaRPr>
          </a:p>
        </p:txBody>
      </p:sp>
      <p:sp>
        <p:nvSpPr>
          <p:cNvPr id="3" name="Content Placeholder 2"/>
          <p:cNvSpPr>
            <a:spLocks noGrp="1"/>
          </p:cNvSpPr>
          <p:nvPr>
            <p:ph idx="1"/>
          </p:nvPr>
        </p:nvSpPr>
        <p:spPr>
          <a:xfrm>
            <a:off x="1524000" y="2667000"/>
            <a:ext cx="6477000" cy="2209800"/>
          </a:xfrm>
        </p:spPr>
        <p:txBody>
          <a:bodyPr/>
          <a:lstStyle/>
          <a:p>
            <a:pPr marL="0" indent="0" algn="ctr">
              <a:buFont typeface="Arial" pitchFamily="34" charset="0"/>
              <a:buNone/>
            </a:pPr>
            <a:r>
              <a:rPr lang="en-US" sz="2800" dirty="0" smtClean="0">
                <a:solidFill>
                  <a:schemeClr val="bg1"/>
                </a:solidFill>
                <a:latin typeface="Gill Sans MT" charset="0"/>
                <a:ea typeface="ＭＳ Ｐゴシック" pitchFamily="34" charset="-128"/>
              </a:rPr>
              <a:t>One approach to designing gender-sensitive indicators is to measure changes in priority </a:t>
            </a:r>
            <a:r>
              <a:rPr lang="en-US" sz="2800" i="1" dirty="0" smtClean="0">
                <a:solidFill>
                  <a:schemeClr val="bg1"/>
                </a:solidFill>
                <a:latin typeface="Gill Sans MT" charset="0"/>
                <a:ea typeface="ＭＳ Ｐゴシック" pitchFamily="34" charset="-128"/>
              </a:rPr>
              <a:t>gender-based opportunities or constraints</a:t>
            </a:r>
            <a:r>
              <a:rPr lang="en-US" sz="2800" dirty="0" smtClean="0">
                <a:solidFill>
                  <a:schemeClr val="bg1"/>
                </a:solidFill>
                <a:latin typeface="Gill Sans MT" charset="0"/>
                <a:ea typeface="ＭＳ Ｐゴシック" pitchFamily="34" charset="-128"/>
              </a:rPr>
              <a:t> to a program or project</a:t>
            </a:r>
            <a:r>
              <a:rPr lang="en-US" altLang="en-US" sz="2800" dirty="0" smtClean="0">
                <a:solidFill>
                  <a:schemeClr val="bg1"/>
                </a:solidFill>
                <a:latin typeface="Gill Sans MT" charset="0"/>
                <a:ea typeface="ＭＳ Ｐゴシック" pitchFamily="34" charset="-128"/>
              </a:rPr>
              <a:t>’</a:t>
            </a:r>
            <a:r>
              <a:rPr lang="en-US" sz="2800" dirty="0" smtClean="0">
                <a:solidFill>
                  <a:schemeClr val="bg1"/>
                </a:solidFill>
                <a:latin typeface="Gill Sans MT" charset="0"/>
                <a:ea typeface="ＭＳ Ｐゴシック" pitchFamily="34" charset="-128"/>
              </a:rPr>
              <a:t>s objectives. </a:t>
            </a:r>
          </a:p>
          <a:p>
            <a:pPr marL="0" indent="0"/>
            <a:endParaRPr lang="en-US" sz="2800" dirty="0" smtClean="0">
              <a:latin typeface="Gill Sans MT" charset="0"/>
              <a:ea typeface="ＭＳ Ｐゴシック" pitchFamily="34" charset="-12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pPr eaLnBrk="1" hangingPunct="1"/>
            <a:r>
              <a:rPr lang="en-US" smtClean="0">
                <a:latin typeface="Gill Sans MT" charset="0"/>
                <a:ea typeface="ＭＳ Ｐゴシック" pitchFamily="34" charset="-128"/>
              </a:rPr>
              <a:t>Linking Constraints to Indicators</a:t>
            </a:r>
          </a:p>
        </p:txBody>
      </p:sp>
      <p:graphicFrame>
        <p:nvGraphicFramePr>
          <p:cNvPr id="361514" name="Group 42"/>
          <p:cNvGraphicFramePr>
            <a:graphicFrameLocks noGrp="1"/>
          </p:cNvGraphicFramePr>
          <p:nvPr>
            <p:ph idx="4294967295"/>
            <p:extLst>
              <p:ext uri="{D42A27DB-BD31-4B8C-83A1-F6EECF244321}">
                <p14:modId xmlns:p14="http://schemas.microsoft.com/office/powerpoint/2010/main" val="58073937"/>
              </p:ext>
            </p:extLst>
          </p:nvPr>
        </p:nvGraphicFramePr>
        <p:xfrm>
          <a:off x="1219200" y="957096"/>
          <a:ext cx="7391400" cy="5410200"/>
        </p:xfrm>
        <a:graphic>
          <a:graphicData uri="http://schemas.openxmlformats.org/drawingml/2006/table">
            <a:tbl>
              <a:tblPr/>
              <a:tblGrid>
                <a:gridCol w="2438400"/>
                <a:gridCol w="2514600"/>
                <a:gridCol w="2438400"/>
              </a:tblGrid>
              <a:tr h="9144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smtClean="0">
                          <a:ln>
                            <a:noFill/>
                          </a:ln>
                          <a:solidFill>
                            <a:srgbClr val="C00000"/>
                          </a:solidFill>
                          <a:effectLst/>
                          <a:latin typeface="Gill Sans MT" charset="0"/>
                          <a:ea typeface="ＭＳ Ｐゴシック" pitchFamily="34" charset="-128"/>
                        </a:rPr>
                        <a:t>Gender-Based Constraint</a:t>
                      </a:r>
                    </a:p>
                  </a:txBody>
                  <a:tcPr marL="87923" marR="87923"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C00000"/>
                          </a:solidFill>
                          <a:effectLst/>
                          <a:latin typeface="Gill Sans MT" charset="0"/>
                          <a:ea typeface="ＭＳ Ｐゴシック" pitchFamily="34" charset="-128"/>
                          <a:cs typeface="Arial" pitchFamily="34" charset="0"/>
                        </a:rPr>
                        <a:t>Actions to Remove Identified Constraint</a:t>
                      </a:r>
                    </a:p>
                  </a:txBody>
                  <a:tcPr marL="87923" marR="8792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C00000"/>
                          </a:solidFill>
                          <a:effectLst/>
                          <a:latin typeface="Gill Sans MT" charset="0"/>
                          <a:ea typeface="ＭＳ Ｐゴシック" pitchFamily="34" charset="-128"/>
                          <a:cs typeface="Arial" pitchFamily="34" charset="0"/>
                        </a:rPr>
                        <a:t>Gender-Sensitive Indicator to Measure Success</a:t>
                      </a:r>
                    </a:p>
                  </a:txBody>
                  <a:tcPr marL="87923" marR="87923"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95800">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dirty="0" smtClean="0">
                          <a:ln>
                            <a:noFill/>
                          </a:ln>
                          <a:solidFill>
                            <a:schemeClr val="tx1"/>
                          </a:solidFill>
                          <a:effectLst/>
                          <a:latin typeface="Gill Sans MT" charset="0"/>
                          <a:ea typeface="ＭＳ Ｐゴシック" pitchFamily="34" charset="-128"/>
                        </a:rPr>
                        <a:t>Women are constrained from adhering fully to ARV treatment because ... when there is limited food available in the household, gender norms dictate that women will eat last, after the rest of the family has eaten. </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600" b="0" i="0" u="none" strike="noStrike" cap="none" normalizeH="0" baseline="0" dirty="0" smtClean="0">
                        <a:ln>
                          <a:noFill/>
                        </a:ln>
                        <a:solidFill>
                          <a:schemeClr val="tx1"/>
                        </a:solidFill>
                        <a:effectLst/>
                        <a:latin typeface="Gill Sans MT" charset="0"/>
                        <a:ea typeface="ＭＳ Ｐゴシック" pitchFamily="34" charset="-128"/>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1600" b="0" i="0" u="none" strike="noStrike" cap="none" normalizeH="0" baseline="0" dirty="0" smtClean="0">
                          <a:ln>
                            <a:noFill/>
                          </a:ln>
                          <a:solidFill>
                            <a:schemeClr val="tx1"/>
                          </a:solidFill>
                          <a:effectLst/>
                          <a:latin typeface="Gill Sans MT" charset="0"/>
                          <a:ea typeface="ＭＳ Ｐゴシック" pitchFamily="34" charset="-128"/>
                        </a:rPr>
                        <a:t>Men are constrained from accessing health services because of . . . perceptions that men who go to clinic are weak.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Gill Sans MT" charset="0"/>
                        <a:ea typeface="ＭＳ Ｐゴシック" pitchFamily="34" charset="-128"/>
                      </a:endParaRPr>
                    </a:p>
                  </a:txBody>
                  <a:tcPr marL="87923" marR="87923"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Gill Sans MT" charset="0"/>
                          <a:ea typeface="ＭＳ Ｐゴシック" pitchFamily="34" charset="-128"/>
                        </a:rPr>
                        <a:t>Behavior change communication activities to transform gender norms about:</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Gill Sans MT" charset="0"/>
                        <a:ea typeface="ＭＳ Ｐゴシック" pitchFamily="34" charset="-128"/>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Gill Sans MT" charset="0"/>
                        <a:ea typeface="ＭＳ Ｐゴシック" pitchFamily="34" charset="-128"/>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Gill Sans MT" charset="0"/>
                          <a:ea typeface="ＭＳ Ｐゴシック" pitchFamily="34" charset="-128"/>
                        </a:rPr>
                        <a:t>-- the [lesser] value of women’s lives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Gill Sans MT" charset="0"/>
                        <a:ea typeface="ＭＳ Ｐゴシック" pitchFamily="34" charset="-128"/>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Gill Sans MT" charset="0"/>
                        <a:ea typeface="ＭＳ Ｐゴシック" pitchFamily="34" charset="-128"/>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Gill Sans MT" charset="0"/>
                          <a:ea typeface="ＭＳ Ｐゴシック" pitchFamily="34" charset="-128"/>
                        </a:rPr>
                        <a:t>-- masculinity, that “being a man” includes being responsible for taking care of your health</a:t>
                      </a:r>
                      <a:endParaRPr kumimoji="0" lang="en-US" sz="2000" b="0" i="0" u="none" strike="noStrike" cap="none" normalizeH="0" baseline="0" dirty="0" smtClean="0">
                        <a:ln>
                          <a:noFill/>
                        </a:ln>
                        <a:solidFill>
                          <a:schemeClr val="tx1"/>
                        </a:solidFill>
                        <a:effectLst/>
                        <a:latin typeface="Gill Sans MT" charset="0"/>
                        <a:ea typeface="ＭＳ Ｐゴシック" pitchFamily="34" charset="-128"/>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ill Sans MT" charset="0"/>
                        <a:ea typeface="ＭＳ Ｐゴシック" pitchFamily="34" charset="-128"/>
                      </a:endParaRPr>
                    </a:p>
                  </a:txBody>
                  <a:tcPr marL="87923" marR="87923"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Gill Sans MT" charset="0"/>
                          <a:ea typeface="ＭＳ Ｐゴシック" pitchFamily="34" charset="-128"/>
                        </a:rPr>
                        <a:t>-- % of women and men respondents who agree that women are equally as valuable as men and should have equal access to resources in the household</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Gill Sans MT" charset="0"/>
                        <a:ea typeface="ＭＳ Ｐゴシック" pitchFamily="34" charset="-128"/>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Gill Sans MT" charset="0"/>
                          <a:ea typeface="ＭＳ Ｐゴシック" pitchFamily="34" charset="-128"/>
                        </a:rPr>
                        <a:t>-- % of women and men who agree that men who take care of their health are “real men” or “responsible fathers and husbands”</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Gill Sans MT" charset="0"/>
                          <a:ea typeface="ＭＳ Ｐゴシック" pitchFamily="34" charset="-128"/>
                        </a:rPr>
                        <a:t>-- Increase in number of men accessing health services</a:t>
                      </a:r>
                    </a:p>
                  </a:txBody>
                  <a:tcPr marL="87923" marR="87923"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5715000"/>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34" name="Rectangle 2"/>
          <p:cNvSpPr>
            <a:spLocks noGrp="1" noChangeArrowheads="1"/>
          </p:cNvSpPr>
          <p:nvPr>
            <p:ph type="body" idx="1"/>
          </p:nvPr>
        </p:nvSpPr>
        <p:spPr>
          <a:xfrm>
            <a:off x="457200" y="1066800"/>
            <a:ext cx="8382000" cy="4953000"/>
          </a:xfrm>
        </p:spPr>
        <p:txBody>
          <a:bodyPr/>
          <a:lstStyle/>
          <a:p>
            <a:pPr marL="0" indent="0" eaLnBrk="1" hangingPunct="1">
              <a:lnSpc>
                <a:spcPct val="150000"/>
              </a:lnSpc>
              <a:spcBef>
                <a:spcPct val="0"/>
              </a:spcBef>
              <a:spcAft>
                <a:spcPct val="0"/>
              </a:spcAft>
              <a:buFont typeface="Wingdings" pitchFamily="2" charset="2"/>
              <a:buNone/>
            </a:pPr>
            <a:r>
              <a:rPr lang="en-US" sz="2000" dirty="0" smtClean="0"/>
              <a:t>MEASURE Evaluation is funded by the U.S. Agency for International Development and implemented by the Carolina Population Center at the University of North Carolina at Chapel Hill in partnership with Futures Group, </a:t>
            </a:r>
            <a:r>
              <a:rPr lang="en-US" sz="2000" dirty="0" err="1" smtClean="0"/>
              <a:t>ICF</a:t>
            </a:r>
            <a:r>
              <a:rPr lang="en-US" sz="2000" dirty="0" smtClean="0"/>
              <a:t> International, John Snow, Inc., Management Sciences for Health, and Tulane University. Views expressed in this presentation do not necessarily reflect the views of USAID or the U.S. Government. MEASURE Evaluation is the USAID Global Health Bureau's primary vehicle for supporting improvements in monitoring and evaluation in population, health and nutrition worldwide.</a:t>
            </a:r>
          </a:p>
          <a:p>
            <a:pPr marL="0" indent="0" eaLnBrk="1" hangingPunct="1">
              <a:lnSpc>
                <a:spcPct val="150000"/>
              </a:lnSpc>
              <a:spcBef>
                <a:spcPct val="0"/>
              </a:spcBef>
              <a:spcAft>
                <a:spcPct val="0"/>
              </a:spcAft>
            </a:pPr>
            <a:endParaRPr lang="en-US" sz="2000" dirty="0" smtClean="0"/>
          </a:p>
        </p:txBody>
      </p:sp>
      <p:pic>
        <p:nvPicPr>
          <p:cNvPr id="3" name="Picture 2" descr="C:\Users\EGeers\AppData\Local\Microsoft\Windows\Temporary Internet Files\Content.IE5\UH85NJNM\PEPFAR Logo-Foreign Audienc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6935" y="5775864"/>
            <a:ext cx="1709232" cy="1005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73427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4391" y="1371600"/>
            <a:ext cx="7162800" cy="479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Gender Integration in the Program Cycle</a:t>
            </a:r>
            <a:endParaRPr lang="en-US" dirty="0"/>
          </a:p>
        </p:txBody>
      </p:sp>
      <p:sp>
        <p:nvSpPr>
          <p:cNvPr id="7" name="Rectangle 6"/>
          <p:cNvSpPr/>
          <p:nvPr/>
        </p:nvSpPr>
        <p:spPr>
          <a:xfrm rot="20115420">
            <a:off x="1988149" y="3135482"/>
            <a:ext cx="5718168"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Gender Analysis</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TextBox 7"/>
          <p:cNvSpPr txBox="1"/>
          <p:nvPr/>
        </p:nvSpPr>
        <p:spPr>
          <a:xfrm>
            <a:off x="4038600" y="1600200"/>
            <a:ext cx="1353670" cy="338554"/>
          </a:xfrm>
          <a:prstGeom prst="rect">
            <a:avLst/>
          </a:prstGeom>
          <a:solidFill>
            <a:schemeClr val="accent1"/>
          </a:solidFill>
        </p:spPr>
        <p:txBody>
          <a:bodyPr wrap="square" rtlCol="0">
            <a:spAutoFit/>
          </a:bodyPr>
          <a:lstStyle/>
          <a:p>
            <a:pPr algn="ctr"/>
            <a:r>
              <a:rPr lang="en-US" sz="1600" dirty="0" smtClean="0">
                <a:solidFill>
                  <a:schemeClr val="bg1"/>
                </a:solidFill>
              </a:rPr>
              <a:t>Policies</a:t>
            </a:r>
            <a:endParaRPr lang="en-US" sz="1600" dirty="0">
              <a:solidFill>
                <a:schemeClr val="bg1"/>
              </a:solidFill>
            </a:endParaRPr>
          </a:p>
        </p:txBody>
      </p:sp>
      <p:sp>
        <p:nvSpPr>
          <p:cNvPr id="9" name="TextBox 8"/>
          <p:cNvSpPr txBox="1"/>
          <p:nvPr/>
        </p:nvSpPr>
        <p:spPr>
          <a:xfrm>
            <a:off x="5867400" y="3581400"/>
            <a:ext cx="1353670" cy="338554"/>
          </a:xfrm>
          <a:prstGeom prst="rect">
            <a:avLst/>
          </a:prstGeom>
          <a:solidFill>
            <a:schemeClr val="accent1"/>
          </a:solidFill>
        </p:spPr>
        <p:txBody>
          <a:bodyPr wrap="square" rtlCol="0">
            <a:spAutoFit/>
          </a:bodyPr>
          <a:lstStyle/>
          <a:p>
            <a:pPr algn="ctr"/>
            <a:r>
              <a:rPr lang="en-US" sz="1600" dirty="0" smtClean="0">
                <a:solidFill>
                  <a:schemeClr val="bg1"/>
                </a:solidFill>
              </a:rPr>
              <a:t>Planning</a:t>
            </a:r>
            <a:endParaRPr lang="en-US" sz="1600" dirty="0">
              <a:solidFill>
                <a:schemeClr val="bg1"/>
              </a:solidFill>
            </a:endParaRPr>
          </a:p>
        </p:txBody>
      </p:sp>
    </p:spTree>
    <p:extLst>
      <p:ext uri="{BB962C8B-B14F-4D97-AF65-F5344CB8AC3E}">
        <p14:creationId xmlns:p14="http://schemas.microsoft.com/office/powerpoint/2010/main" val="1306882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ChangeArrowheads="1"/>
          </p:cNvSpPr>
          <p:nvPr/>
        </p:nvSpPr>
        <p:spPr bwMode="auto">
          <a:xfrm>
            <a:off x="914400" y="2743200"/>
            <a:ext cx="8229600" cy="40386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0963" name="Title 3"/>
          <p:cNvSpPr>
            <a:spLocks/>
          </p:cNvSpPr>
          <p:nvPr/>
        </p:nvSpPr>
        <p:spPr bwMode="auto">
          <a:xfrm>
            <a:off x="838200" y="0"/>
            <a:ext cx="8305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en-US" sz="2200" b="1" dirty="0" smtClean="0">
                <a:solidFill>
                  <a:schemeClr val="tx2"/>
                </a:solidFill>
                <a:latin typeface="Arial" pitchFamily="34" charset="0"/>
              </a:rPr>
              <a:t>Table </a:t>
            </a:r>
            <a:r>
              <a:rPr lang="en-US" sz="2200" b="1" dirty="0">
                <a:solidFill>
                  <a:schemeClr val="tx2"/>
                </a:solidFill>
                <a:latin typeface="Arial" pitchFamily="34" charset="0"/>
              </a:rPr>
              <a:t>1. Gender </a:t>
            </a:r>
            <a:r>
              <a:rPr lang="en-US" sz="2200" b="1" dirty="0" smtClean="0">
                <a:solidFill>
                  <a:schemeClr val="tx2"/>
                </a:solidFill>
                <a:latin typeface="Arial" pitchFamily="34" charset="0"/>
              </a:rPr>
              <a:t>Analysis </a:t>
            </a:r>
            <a:endParaRPr lang="en-US" sz="2200" b="1" dirty="0">
              <a:solidFill>
                <a:schemeClr val="tx2"/>
              </a:solidFill>
              <a:latin typeface="Arial" pitchFamily="34" charset="0"/>
            </a:endParaRPr>
          </a:p>
        </p:txBody>
      </p:sp>
      <p:graphicFrame>
        <p:nvGraphicFramePr>
          <p:cNvPr id="6184" name="Group 40"/>
          <p:cNvGraphicFramePr>
            <a:graphicFrameLocks noGrp="1"/>
          </p:cNvGraphicFramePr>
          <p:nvPr>
            <p:extLst>
              <p:ext uri="{D42A27DB-BD31-4B8C-83A1-F6EECF244321}">
                <p14:modId xmlns:p14="http://schemas.microsoft.com/office/powerpoint/2010/main" val="3146922175"/>
              </p:ext>
            </p:extLst>
          </p:nvPr>
        </p:nvGraphicFramePr>
        <p:xfrm>
          <a:off x="914400" y="1143000"/>
          <a:ext cx="8229600" cy="5608338"/>
        </p:xfrm>
        <a:graphic>
          <a:graphicData uri="http://schemas.openxmlformats.org/drawingml/2006/table">
            <a:tbl>
              <a:tblPr/>
              <a:tblGrid>
                <a:gridCol w="2406770"/>
                <a:gridCol w="1921468"/>
                <a:gridCol w="2057400"/>
                <a:gridCol w="1843962"/>
              </a:tblGrid>
              <a:tr h="11554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MS PGothic" pitchFamily="34" charset="-128"/>
                        </a:rPr>
                        <a:t>A. What are the key </a:t>
                      </a:r>
                      <a:r>
                        <a:rPr kumimoji="0" lang="en-US" sz="1200" b="0" i="0" u="sng" strike="noStrike" cap="none" normalizeH="0" baseline="0" dirty="0" smtClean="0">
                          <a:ln>
                            <a:noFill/>
                          </a:ln>
                          <a:solidFill>
                            <a:schemeClr val="tx1"/>
                          </a:solidFill>
                          <a:effectLst/>
                          <a:latin typeface="Arial" pitchFamily="34" charset="0"/>
                          <a:ea typeface="MS PGothic" pitchFamily="34" charset="-128"/>
                        </a:rPr>
                        <a:t>gender relations</a:t>
                      </a:r>
                      <a:r>
                        <a:rPr kumimoji="0" lang="en-US" sz="1200" b="0" i="0" u="none" strike="noStrike" cap="none" normalizeH="0" baseline="0" dirty="0" smtClean="0">
                          <a:ln>
                            <a:noFill/>
                          </a:ln>
                          <a:solidFill>
                            <a:schemeClr val="tx1"/>
                          </a:solidFill>
                          <a:effectLst/>
                          <a:latin typeface="Arial" pitchFamily="34" charset="0"/>
                          <a:ea typeface="MS PGothic" pitchFamily="34" charset="-128"/>
                        </a:rPr>
                        <a:t> that affect women and girls and men and boys? (Consider this question for each of the five dimensions, listed below.)</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MS PGothic" pitchFamily="34" charset="-128"/>
                        </a:rPr>
                        <a:t>B. What other information is missing -but necessary- about gender relations?</a:t>
                      </a:r>
                      <a:endParaRPr kumimoji="0" lang="en-US" sz="1200" b="0" i="0" u="none" strike="noStrike" cap="none" normalizeH="0" baseline="0" dirty="0" smtClean="0">
                        <a:ln>
                          <a:noFill/>
                        </a:ln>
                        <a:solidFill>
                          <a:schemeClr val="tx1"/>
                        </a:solidFill>
                        <a:effectLst/>
                        <a:latin typeface="Times" charset="0"/>
                        <a:ea typeface="MS PGothic" pitchFamily="34" charset="-128"/>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MS PGothic" pitchFamily="34" charset="-128"/>
                        </a:rPr>
                        <a:t>C. What are the</a:t>
                      </a:r>
                      <a:r>
                        <a:rPr kumimoji="0" lang="en-US" sz="1200" b="0" i="0" u="sng" strike="noStrike" cap="none" normalizeH="0" baseline="0" dirty="0" smtClean="0">
                          <a:ln>
                            <a:noFill/>
                          </a:ln>
                          <a:solidFill>
                            <a:schemeClr val="tx1"/>
                          </a:solidFill>
                          <a:effectLst/>
                          <a:latin typeface="Arial" pitchFamily="34" charset="0"/>
                          <a:ea typeface="MS PGothic" pitchFamily="34" charset="-128"/>
                        </a:rPr>
                        <a:t> gender-based constraints </a:t>
                      </a:r>
                      <a:r>
                        <a:rPr kumimoji="0" lang="en-US" sz="1200" b="0" i="0" u="none" strike="noStrike" cap="none" normalizeH="0" baseline="0" dirty="0" smtClean="0">
                          <a:ln>
                            <a:noFill/>
                          </a:ln>
                          <a:solidFill>
                            <a:schemeClr val="tx1"/>
                          </a:solidFill>
                          <a:effectLst/>
                          <a:latin typeface="Arial" pitchFamily="34" charset="0"/>
                          <a:ea typeface="MS PGothic" pitchFamily="34" charset="-128"/>
                        </a:rPr>
                        <a:t>to reaching program objectives?</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MS PGothic" pitchFamily="34" charset="-128"/>
                        </a:rPr>
                        <a:t>D. What are the </a:t>
                      </a:r>
                      <a:r>
                        <a:rPr kumimoji="0" lang="en-US" sz="1200" b="0" i="0" u="sng" strike="noStrike" cap="none" normalizeH="0" baseline="0" dirty="0" smtClean="0">
                          <a:ln>
                            <a:noFill/>
                          </a:ln>
                          <a:solidFill>
                            <a:schemeClr val="tx1"/>
                          </a:solidFill>
                          <a:effectLst/>
                          <a:latin typeface="Arial" pitchFamily="34" charset="0"/>
                          <a:ea typeface="MS PGothic" pitchFamily="34" charset="-128"/>
                        </a:rPr>
                        <a:t>gender-based opportunities </a:t>
                      </a:r>
                      <a:r>
                        <a:rPr kumimoji="0" lang="en-US" sz="1200" b="0" i="0" u="none" strike="noStrike" cap="none" normalizeH="0" baseline="0" dirty="0" smtClean="0">
                          <a:ln>
                            <a:noFill/>
                          </a:ln>
                          <a:solidFill>
                            <a:schemeClr val="tx1"/>
                          </a:solidFill>
                          <a:effectLst/>
                          <a:latin typeface="Arial" pitchFamily="34" charset="0"/>
                          <a:ea typeface="MS PGothic" pitchFamily="34" charset="-128"/>
                        </a:rPr>
                        <a:t>to reaching program objectives?</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444399">
                <a:tc gridSpan="4">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MS PGothic" pitchFamily="34" charset="-128"/>
                        </a:rPr>
                        <a:t>Be sure to consider these relations in different contexts—individual, partners, family and communities, healthcare and other institutions, policies</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68847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9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MS PGothic" pitchFamily="34" charset="-128"/>
                        </a:rPr>
                        <a:t>Practices, roles, and participation</a:t>
                      </a:r>
                      <a:endParaRPr kumimoji="0" lang="en-US" sz="11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MS PGothic"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MS PGothic"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MS PGothic" pitchFamily="34" charset="-128"/>
                        </a:rPr>
                        <a:t>Knowledge, beliefs, perceptions</a:t>
                      </a:r>
                      <a:endParaRPr kumimoji="0" lang="en-US" sz="11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MS PGothic" pitchFamily="34" charset="-128"/>
                        </a:rPr>
                        <a:t>(some of which are norms)</a:t>
                      </a:r>
                      <a:endParaRPr kumimoji="0" lang="en-US" sz="11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MS PGothic"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MS PGothic"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MS PGothic" pitchFamily="34" charset="-128"/>
                        </a:rPr>
                        <a:t>Access to assets</a:t>
                      </a:r>
                      <a:endParaRPr kumimoji="0" lang="en-US" sz="11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MS PGothic"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MS PGothic"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MS PGothic" pitchFamily="34" charset="-128"/>
                        </a:rPr>
                        <a:t>Legal rights and status</a:t>
                      </a:r>
                      <a:endParaRPr kumimoji="0" lang="en-US" sz="11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Times New Roman" pitchFamily="18" charset="0"/>
                          <a:ea typeface="MS PGothic"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050" b="1" i="0" u="none" strike="noStrike" cap="none" normalizeH="0" baseline="0" dirty="0" smtClean="0">
                          <a:ln>
                            <a:noFill/>
                          </a:ln>
                          <a:solidFill>
                            <a:schemeClr val="tx1"/>
                          </a:solidFill>
                          <a:effectLst/>
                          <a:latin typeface="Times New Roman" pitchFamily="18" charset="0"/>
                          <a:ea typeface="MS PGothic"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05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MS PGothic" pitchFamily="34" charset="-128"/>
                        </a:rPr>
                        <a:t>Power and decision making</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ea typeface="MS PGothic" pitchFamily="34" charset="-128"/>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2900" b="1" i="0" u="none" strike="noStrike" cap="none" normalizeH="0" baseline="0" dirty="0" smtClean="0">
                        <a:ln>
                          <a:noFill/>
                        </a:ln>
                        <a:solidFill>
                          <a:schemeClr val="tx1"/>
                        </a:solidFill>
                        <a:effectLst/>
                        <a:latin typeface="Times New Roman" pitchFamily="18" charset="0"/>
                        <a:ea typeface="MS PGothic" pitchFamily="34" charset="-128"/>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6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2900" b="1" i="0" u="none" strike="noStrike" cap="none" normalizeH="0" baseline="0" dirty="0" smtClean="0">
                        <a:ln>
                          <a:noFill/>
                        </a:ln>
                        <a:solidFill>
                          <a:schemeClr val="tx1"/>
                        </a:solidFill>
                        <a:effectLst/>
                        <a:latin typeface="Times New Roman" pitchFamily="18" charset="0"/>
                        <a:ea typeface="MS PGothic" pitchFamily="34" charset="-128"/>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smtClean="0">
                          <a:ln>
                            <a:noFill/>
                          </a:ln>
                          <a:solidFill>
                            <a:srgbClr val="008000"/>
                          </a:solidFill>
                          <a:effectLst/>
                          <a:latin typeface="Times New Roman" pitchFamily="18" charset="0"/>
                          <a:ea typeface="MS PGothic" pitchFamily="34" charset="-128"/>
                        </a:rPr>
                        <a:t> </a:t>
                      </a:r>
                      <a:endParaRPr kumimoji="0" lang="en-US" sz="2900" b="1" i="0" u="none" strike="noStrike" cap="none" normalizeH="0" baseline="0" smtClean="0">
                        <a:ln>
                          <a:noFill/>
                        </a:ln>
                        <a:solidFill>
                          <a:schemeClr val="tx1"/>
                        </a:solidFill>
                        <a:effectLst/>
                        <a:latin typeface="Times New Roman" pitchFamily="18" charset="0"/>
                        <a:ea typeface="MS PGothic" pitchFamily="34" charset="-128"/>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2900" b="1" i="0" u="none" strike="noStrike" cap="none" normalizeH="0" baseline="0" dirty="0" smtClean="0">
                        <a:ln>
                          <a:noFill/>
                        </a:ln>
                        <a:solidFill>
                          <a:schemeClr val="tx1"/>
                        </a:solidFill>
                        <a:effectLst/>
                        <a:latin typeface="Times New Roman" pitchFamily="18" charset="0"/>
                        <a:ea typeface="MS PGothic" pitchFamily="34" charset="-128"/>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0987" name="Control 6"/>
          <p:cNvSpPr>
            <a:spLocks noChangeArrowheads="1" noChangeShapeType="1"/>
          </p:cNvSpPr>
          <p:nvPr/>
        </p:nvSpPr>
        <p:spPr bwMode="auto">
          <a:xfrm>
            <a:off x="762000" y="2055813"/>
            <a:ext cx="8572500" cy="480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p>
        </p:txBody>
      </p:sp>
    </p:spTree>
    <p:extLst>
      <p:ext uri="{BB962C8B-B14F-4D97-AF65-F5344CB8AC3E}">
        <p14:creationId xmlns:p14="http://schemas.microsoft.com/office/powerpoint/2010/main" val="3277150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990600" y="304800"/>
            <a:ext cx="7696200" cy="838200"/>
          </a:xfrm>
        </p:spPr>
        <p:txBody>
          <a:bodyPr/>
          <a:lstStyle/>
          <a:p>
            <a:pPr eaLnBrk="1" hangingPunct="1"/>
            <a:r>
              <a:rPr lang="en-US" sz="3200" dirty="0" smtClean="0"/>
              <a:t>Moving from </a:t>
            </a:r>
            <a:r>
              <a:rPr lang="en-US" sz="3200" dirty="0" smtClean="0">
                <a:solidFill>
                  <a:schemeClr val="accent2"/>
                </a:solidFill>
              </a:rPr>
              <a:t>Analysis to Action</a:t>
            </a:r>
          </a:p>
        </p:txBody>
      </p:sp>
      <p:sp>
        <p:nvSpPr>
          <p:cNvPr id="39939" name="Rectangle 3"/>
          <p:cNvSpPr>
            <a:spLocks noGrp="1" noChangeArrowheads="1"/>
          </p:cNvSpPr>
          <p:nvPr>
            <p:ph type="body" idx="1"/>
          </p:nvPr>
        </p:nvSpPr>
        <p:spPr>
          <a:xfrm>
            <a:off x="1066800" y="1447800"/>
            <a:ext cx="7467600" cy="5105400"/>
          </a:xfrm>
        </p:spPr>
        <p:txBody>
          <a:bodyPr/>
          <a:lstStyle/>
          <a:p>
            <a:pPr marL="0" indent="0" eaLnBrk="1" hangingPunct="1">
              <a:spcAft>
                <a:spcPct val="50000"/>
              </a:spcAft>
              <a:buFontTx/>
              <a:buNone/>
            </a:pPr>
            <a:r>
              <a:rPr lang="en-US" sz="2800" dirty="0" smtClean="0">
                <a:solidFill>
                  <a:srgbClr val="002A6C"/>
                </a:solidFill>
              </a:rPr>
              <a:t>Based on the analysis of gender constraints and opportunities,</a:t>
            </a:r>
            <a:r>
              <a:rPr lang="en-US" dirty="0" smtClean="0">
                <a:solidFill>
                  <a:srgbClr val="002A6C"/>
                </a:solidFill>
              </a:rPr>
              <a:t> </a:t>
            </a:r>
          </a:p>
          <a:p>
            <a:pPr marL="914400" lvl="2" indent="-449263" eaLnBrk="1" hangingPunct="1">
              <a:spcBef>
                <a:spcPts val="0"/>
              </a:spcBef>
              <a:spcAft>
                <a:spcPts val="1200"/>
              </a:spcAft>
              <a:buFontTx/>
              <a:buAutoNum type="arabicPeriod"/>
            </a:pPr>
            <a:r>
              <a:rPr lang="en-US" sz="2800" dirty="0" smtClean="0"/>
              <a:t>Prioritize the most important and realistic constraints or opportunities to address</a:t>
            </a:r>
          </a:p>
          <a:p>
            <a:pPr marL="914400" lvl="2" indent="-449263" eaLnBrk="1" hangingPunct="1">
              <a:spcBef>
                <a:spcPts val="0"/>
              </a:spcBef>
              <a:spcAft>
                <a:spcPts val="1200"/>
              </a:spcAft>
              <a:buFontTx/>
              <a:buAutoNum type="arabicPeriod"/>
            </a:pPr>
            <a:r>
              <a:rPr lang="en-US" sz="2800" dirty="0" smtClean="0"/>
              <a:t>Specify activities/programmatic changes that respond to the constraint or opportunity</a:t>
            </a:r>
          </a:p>
          <a:p>
            <a:pPr marL="914400" lvl="2" indent="-449263" eaLnBrk="1" hangingPunct="1">
              <a:spcBef>
                <a:spcPts val="0"/>
              </a:spcBef>
              <a:spcAft>
                <a:spcPts val="1200"/>
              </a:spcAft>
              <a:buFontTx/>
              <a:buAutoNum type="arabicPeriod"/>
            </a:pPr>
            <a:r>
              <a:rPr lang="en-US" sz="2800" dirty="0" smtClean="0"/>
              <a:t>Identify indicators to measure </a:t>
            </a:r>
            <a:r>
              <a:rPr lang="en-US" sz="2800" u="sng" dirty="0" smtClean="0"/>
              <a:t>change</a:t>
            </a:r>
            <a:r>
              <a:rPr lang="en-US" sz="2800" dirty="0" smtClean="0"/>
              <a:t> in gender constraints and opportunities</a:t>
            </a:r>
            <a:endParaRPr lang="en-US" sz="2000" dirty="0" smtClean="0"/>
          </a:p>
        </p:txBody>
      </p:sp>
    </p:spTree>
    <p:extLst>
      <p:ext uri="{BB962C8B-B14F-4D97-AF65-F5344CB8AC3E}">
        <p14:creationId xmlns:p14="http://schemas.microsoft.com/office/powerpoint/2010/main" val="42789772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ChangeArrowheads="1"/>
          </p:cNvSpPr>
          <p:nvPr/>
        </p:nvSpPr>
        <p:spPr bwMode="auto">
          <a:xfrm>
            <a:off x="914400" y="2362200"/>
            <a:ext cx="8077200" cy="4343400"/>
          </a:xfrm>
          <a:prstGeom prst="rect">
            <a:avLst/>
          </a:prstGeom>
          <a:solidFill>
            <a:srgbClr val="FFCC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41987" name="Title 3"/>
          <p:cNvSpPr>
            <a:spLocks/>
          </p:cNvSpPr>
          <p:nvPr/>
        </p:nvSpPr>
        <p:spPr bwMode="auto">
          <a:xfrm>
            <a:off x="914400" y="-228600"/>
            <a:ext cx="73326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r>
              <a:rPr lang="en-US" sz="2400" b="1" dirty="0" smtClean="0">
                <a:solidFill>
                  <a:schemeClr val="tx2"/>
                </a:solidFill>
                <a:latin typeface="Arial" pitchFamily="34" charset="0"/>
              </a:rPr>
              <a:t>Table 2: Integrating </a:t>
            </a:r>
            <a:r>
              <a:rPr lang="en-US" sz="2400" b="1" dirty="0">
                <a:solidFill>
                  <a:schemeClr val="tx2"/>
                </a:solidFill>
                <a:latin typeface="Arial" pitchFamily="34" charset="0"/>
              </a:rPr>
              <a:t>Gender into </a:t>
            </a:r>
            <a:r>
              <a:rPr lang="en-US" sz="2400" b="1" dirty="0" smtClean="0">
                <a:solidFill>
                  <a:schemeClr val="tx2"/>
                </a:solidFill>
                <a:latin typeface="Arial" pitchFamily="34" charset="0"/>
              </a:rPr>
              <a:t>Programming</a:t>
            </a:r>
            <a:endParaRPr lang="en-US" sz="2400" b="1" dirty="0">
              <a:solidFill>
                <a:schemeClr val="tx2"/>
              </a:solidFill>
              <a:latin typeface="Arial" pitchFamily="34" charset="0"/>
            </a:endParaRPr>
          </a:p>
        </p:txBody>
      </p:sp>
      <p:graphicFrame>
        <p:nvGraphicFramePr>
          <p:cNvPr id="7192" name="Group 24"/>
          <p:cNvGraphicFramePr>
            <a:graphicFrameLocks noGrp="1"/>
          </p:cNvGraphicFramePr>
          <p:nvPr>
            <p:extLst>
              <p:ext uri="{D42A27DB-BD31-4B8C-83A1-F6EECF244321}">
                <p14:modId xmlns:p14="http://schemas.microsoft.com/office/powerpoint/2010/main" val="2154576518"/>
              </p:ext>
            </p:extLst>
          </p:nvPr>
        </p:nvGraphicFramePr>
        <p:xfrm>
          <a:off x="914400" y="1447800"/>
          <a:ext cx="8077200" cy="5257800"/>
        </p:xfrm>
        <a:graphic>
          <a:graphicData uri="http://schemas.openxmlformats.org/drawingml/2006/table">
            <a:tbl>
              <a:tblPr/>
              <a:tblGrid>
                <a:gridCol w="1938528"/>
                <a:gridCol w="2082122"/>
                <a:gridCol w="2263030"/>
                <a:gridCol w="1793520"/>
              </a:tblGrid>
              <a:tr h="16776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MS PGothic" pitchFamily="34" charset="-128"/>
                          <a:cs typeface="Arial" pitchFamily="34" charset="0"/>
                        </a:rPr>
                        <a:t>Step 2.  What </a:t>
                      </a:r>
                      <a:r>
                        <a:rPr kumimoji="0" lang="en-US" sz="1200" b="0" i="0" u="sng" strike="noStrike" cap="none" normalizeH="0" baseline="0" dirty="0" smtClean="0">
                          <a:ln>
                            <a:noFill/>
                          </a:ln>
                          <a:solidFill>
                            <a:srgbClr val="000000"/>
                          </a:solidFill>
                          <a:effectLst/>
                          <a:latin typeface="Arial" pitchFamily="34" charset="0"/>
                          <a:ea typeface="MS PGothic" pitchFamily="34" charset="-128"/>
                          <a:cs typeface="Arial" pitchFamily="34" charset="0"/>
                        </a:rPr>
                        <a:t>activities or programmatic changes </a:t>
                      </a:r>
                      <a:r>
                        <a:rPr kumimoji="0" lang="en-US" sz="1200" b="0" i="0" u="none" strike="noStrike" cap="none" normalizeH="0" baseline="0" dirty="0" smtClean="0">
                          <a:ln>
                            <a:noFill/>
                          </a:ln>
                          <a:solidFill>
                            <a:srgbClr val="000000"/>
                          </a:solidFill>
                          <a:effectLst/>
                          <a:latin typeface="Arial" pitchFamily="34" charset="0"/>
                          <a:ea typeface="MS PGothic" pitchFamily="34" charset="-128"/>
                          <a:cs typeface="Arial" pitchFamily="34" charset="0"/>
                        </a:rPr>
                        <a:t>can you implement to address the priority gender-based opportunities or constraints?</a:t>
                      </a:r>
                      <a:endParaRPr kumimoji="0" lang="en-US" sz="4900" b="0" i="0" u="none" strike="noStrike" cap="none" normalizeH="0" baseline="0" dirty="0" smtClean="0">
                        <a:ln>
                          <a:noFill/>
                        </a:ln>
                        <a:solidFill>
                          <a:schemeClr val="tx1"/>
                        </a:solidFill>
                        <a:effectLst/>
                        <a:latin typeface="Arial" pitchFamily="34" charset="0"/>
                        <a:ea typeface="MS PGothic" pitchFamily="34" charset="-128"/>
                        <a:cs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r>
                        <a:rPr lang="en-US" sz="1200" dirty="0" smtClean="0">
                          <a:latin typeface="Arial" pitchFamily="34" charset="0"/>
                          <a:cs typeface="Arial" pitchFamily="34" charset="0"/>
                        </a:rPr>
                        <a:t>Step 3.  Who are the </a:t>
                      </a:r>
                      <a:r>
                        <a:rPr lang="en-US" sz="1200" u="sng" dirty="0" smtClean="0">
                          <a:latin typeface="Arial" pitchFamily="34" charset="0"/>
                          <a:cs typeface="Arial" pitchFamily="34" charset="0"/>
                        </a:rPr>
                        <a:t>decision-makers</a:t>
                      </a:r>
                      <a:r>
                        <a:rPr lang="en-US" sz="1200" dirty="0" smtClean="0">
                          <a:latin typeface="Arial" pitchFamily="34" charset="0"/>
                          <a:cs typeface="Arial" pitchFamily="34" charset="0"/>
                        </a:rPr>
                        <a:t> or other stakeholders  who</a:t>
                      </a:r>
                      <a:r>
                        <a:rPr lang="en-US" sz="1200" baseline="0" dirty="0" smtClean="0">
                          <a:latin typeface="Arial" pitchFamily="34" charset="0"/>
                          <a:cs typeface="Arial" pitchFamily="34" charset="0"/>
                        </a:rPr>
                        <a:t> need to approve/support </a:t>
                      </a:r>
                      <a:r>
                        <a:rPr lang="en-US" sz="1200" dirty="0" smtClean="0">
                          <a:latin typeface="Arial" pitchFamily="34" charset="0"/>
                          <a:cs typeface="Arial" pitchFamily="34" charset="0"/>
                        </a:rPr>
                        <a:t>the programmatic change? </a:t>
                      </a:r>
                      <a:endParaRPr lang="en-US" sz="1200" dirty="0">
                        <a:latin typeface="Arial" pitchFamily="34" charset="0"/>
                        <a:cs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r>
                        <a:rPr lang="en-US" sz="1200" dirty="0" smtClean="0">
                          <a:latin typeface="Arial" pitchFamily="34" charset="0"/>
                          <a:cs typeface="Arial" pitchFamily="34" charset="0"/>
                        </a:rPr>
                        <a:t>Step 4. What </a:t>
                      </a:r>
                      <a:r>
                        <a:rPr lang="en-US" sz="1200" i="0" u="sng" dirty="0" smtClean="0">
                          <a:latin typeface="Arial" pitchFamily="34" charset="0"/>
                          <a:cs typeface="Arial" pitchFamily="34" charset="0"/>
                        </a:rPr>
                        <a:t>indicators</a:t>
                      </a:r>
                      <a:r>
                        <a:rPr lang="en-US" sz="1200" dirty="0" smtClean="0">
                          <a:latin typeface="Arial" pitchFamily="34" charset="0"/>
                          <a:cs typeface="Arial" pitchFamily="34" charset="0"/>
                        </a:rPr>
                        <a:t> for monitoring and evaluation will show if (1)  the gender-based opportunity has been taken advantage of or (2) the gender-based constraint has been removed?</a:t>
                      </a:r>
                      <a:r>
                        <a:rPr lang="en-US" sz="1200" baseline="0" dirty="0" smtClean="0">
                          <a:latin typeface="Arial" pitchFamily="34" charset="0"/>
                          <a:cs typeface="Arial" pitchFamily="34" charset="0"/>
                        </a:rPr>
                        <a:t> What is the </a:t>
                      </a:r>
                      <a:r>
                        <a:rPr lang="en-US" sz="1200" u="sng" baseline="0" dirty="0" smtClean="0">
                          <a:latin typeface="Arial" pitchFamily="34" charset="0"/>
                          <a:cs typeface="Arial" pitchFamily="34" charset="0"/>
                        </a:rPr>
                        <a:t>data source</a:t>
                      </a:r>
                      <a:r>
                        <a:rPr lang="en-US" sz="1200" baseline="0" dirty="0" smtClean="0">
                          <a:latin typeface="Arial" pitchFamily="34" charset="0"/>
                          <a:cs typeface="Arial" pitchFamily="34" charset="0"/>
                        </a:rPr>
                        <a:t>?</a:t>
                      </a:r>
                      <a:endParaRPr lang="en-US" sz="1200" dirty="0" smtClean="0">
                        <a:latin typeface="Arial" pitchFamily="34" charset="0"/>
                        <a:cs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MS PGothic" pitchFamily="34" charset="-128"/>
                          <a:cs typeface="Arial" pitchFamily="34" charset="0"/>
                        </a:rPr>
                        <a:t>Step 5. What is the </a:t>
                      </a:r>
                      <a:r>
                        <a:rPr kumimoji="0" lang="en-US" sz="1200" b="0" i="0" u="sng" strike="noStrike" cap="none" normalizeH="0" baseline="0" dirty="0" smtClean="0">
                          <a:ln>
                            <a:noFill/>
                          </a:ln>
                          <a:solidFill>
                            <a:srgbClr val="000000"/>
                          </a:solidFill>
                          <a:effectLst/>
                          <a:latin typeface="Arial" pitchFamily="34" charset="0"/>
                          <a:ea typeface="MS PGothic" pitchFamily="34" charset="-128"/>
                          <a:cs typeface="Arial" pitchFamily="34" charset="0"/>
                        </a:rPr>
                        <a:t>timeline</a:t>
                      </a:r>
                      <a:r>
                        <a:rPr kumimoji="0" lang="en-US" sz="1200" b="0" i="0" u="none" strike="noStrike" cap="none" normalizeH="0" baseline="0" dirty="0" smtClean="0">
                          <a:ln>
                            <a:noFill/>
                          </a:ln>
                          <a:solidFill>
                            <a:srgbClr val="000000"/>
                          </a:solidFill>
                          <a:effectLst/>
                          <a:latin typeface="Arial" pitchFamily="34" charset="0"/>
                          <a:ea typeface="MS PGothic" pitchFamily="34" charset="-128"/>
                          <a:cs typeface="Arial" pitchFamily="34" charset="0"/>
                        </a:rPr>
                        <a:t>?  What is the </a:t>
                      </a:r>
                      <a:r>
                        <a:rPr kumimoji="0" lang="en-US" sz="1200" b="0" i="0" u="sng" strike="noStrike" cap="none" normalizeH="0" baseline="0" dirty="0" smtClean="0">
                          <a:ln>
                            <a:noFill/>
                          </a:ln>
                          <a:solidFill>
                            <a:srgbClr val="000000"/>
                          </a:solidFill>
                          <a:effectLst/>
                          <a:latin typeface="Arial" pitchFamily="34" charset="0"/>
                          <a:ea typeface="MS PGothic" pitchFamily="34" charset="-128"/>
                          <a:cs typeface="Arial" pitchFamily="34" charset="0"/>
                        </a:rPr>
                        <a:t>communication channel</a:t>
                      </a:r>
                      <a:r>
                        <a:rPr kumimoji="0" lang="en-US" sz="1200" b="0" i="0" u="none" strike="noStrike" cap="none" normalizeH="0" baseline="0" dirty="0" smtClean="0">
                          <a:ln>
                            <a:noFill/>
                          </a:ln>
                          <a:solidFill>
                            <a:srgbClr val="000000"/>
                          </a:solidFill>
                          <a:effectLst/>
                          <a:latin typeface="Arial" pitchFamily="34" charset="0"/>
                          <a:ea typeface="MS PGothic" pitchFamily="34" charset="-128"/>
                          <a:cs typeface="Arial" pitchFamily="34" charset="0"/>
                        </a:rPr>
                        <a:t>?  </a:t>
                      </a:r>
                      <a:endParaRPr kumimoji="0" lang="en-US" sz="1200" b="0" i="0" u="none" strike="noStrike" cap="none" normalizeH="0" baseline="0" dirty="0" smtClean="0">
                        <a:ln>
                          <a:noFill/>
                        </a:ln>
                        <a:solidFill>
                          <a:schemeClr val="tx1"/>
                        </a:solidFill>
                        <a:effectLst/>
                        <a:latin typeface="Arial" pitchFamily="34" charset="0"/>
                        <a:ea typeface="MS PGothic" pitchFamily="34" charset="-128"/>
                        <a:cs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358019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2900" b="1" i="0" u="none" strike="noStrike" cap="none" normalizeH="0" baseline="0" dirty="0" smtClean="0">
                        <a:ln>
                          <a:noFill/>
                        </a:ln>
                        <a:solidFill>
                          <a:schemeClr val="tx1"/>
                        </a:solidFill>
                        <a:effectLst/>
                        <a:latin typeface="Times New Roman" pitchFamily="18" charset="0"/>
                        <a:ea typeface="MS PGothic" pitchFamily="34" charset="-128"/>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900" b="1" i="0" u="none" strike="noStrike" cap="none" normalizeH="0" baseline="0" dirty="0" smtClean="0">
                        <a:ln>
                          <a:noFill/>
                        </a:ln>
                        <a:solidFill>
                          <a:schemeClr val="tx1"/>
                        </a:solidFill>
                        <a:effectLst/>
                        <a:latin typeface="Times New Roman" pitchFamily="18" charset="0"/>
                        <a:ea typeface="MS PGothic" pitchFamily="34" charset="-128"/>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2900" b="1" i="0" u="none" strike="noStrike" cap="none" normalizeH="0" baseline="0" dirty="0" smtClean="0">
                        <a:ln>
                          <a:noFill/>
                        </a:ln>
                        <a:solidFill>
                          <a:schemeClr val="tx1"/>
                        </a:solidFill>
                        <a:effectLst/>
                        <a:latin typeface="Times New Roman" pitchFamily="18" charset="0"/>
                        <a:ea typeface="MS PGothic" pitchFamily="34" charset="-128"/>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700" b="1" i="0" u="none" strike="noStrike" cap="none" normalizeH="0" baseline="0" dirty="0" smtClean="0">
                        <a:ln>
                          <a:noFill/>
                        </a:ln>
                        <a:solidFill>
                          <a:schemeClr val="tx1"/>
                        </a:solidFill>
                        <a:effectLst/>
                        <a:latin typeface="Times New Roman" pitchFamily="18" charset="0"/>
                        <a:ea typeface="MS PGothic" pitchFamily="3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700" b="1" i="0" u="none" strike="noStrike" cap="none" normalizeH="0" baseline="0" dirty="0" smtClean="0">
                          <a:ln>
                            <a:noFill/>
                          </a:ln>
                          <a:solidFill>
                            <a:srgbClr val="008000"/>
                          </a:solidFill>
                          <a:effectLst/>
                          <a:latin typeface="Times New Roman" pitchFamily="18" charset="0"/>
                          <a:ea typeface="MS PGothic" pitchFamily="34" charset="-128"/>
                        </a:rPr>
                        <a:t> </a:t>
                      </a:r>
                      <a:endParaRPr kumimoji="0" lang="en-US" sz="2900" b="1" i="0" u="none" strike="noStrike" cap="none" normalizeH="0" baseline="0" dirty="0" smtClean="0">
                        <a:ln>
                          <a:noFill/>
                        </a:ln>
                        <a:solidFill>
                          <a:schemeClr val="tx1"/>
                        </a:solidFill>
                        <a:effectLst/>
                        <a:latin typeface="Times New Roman" pitchFamily="18" charset="0"/>
                        <a:ea typeface="MS PGothic" pitchFamily="34" charset="-128"/>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2002" name="Text Box 21"/>
          <p:cNvSpPr txBox="1">
            <a:spLocks noChangeArrowheads="1"/>
          </p:cNvSpPr>
          <p:nvPr/>
        </p:nvSpPr>
        <p:spPr bwMode="auto">
          <a:xfrm>
            <a:off x="1371600" y="762000"/>
            <a:ext cx="6781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Times" charset="0"/>
                <a:ea typeface="ＭＳ Ｐゴシック" pitchFamily="34" charset="-128"/>
              </a:defRPr>
            </a:lvl1pPr>
            <a:lvl2pPr marL="742950" indent="-285750">
              <a:defRPr sz="2800">
                <a:solidFill>
                  <a:schemeClr val="tx1"/>
                </a:solidFill>
                <a:latin typeface="Times" charset="0"/>
                <a:ea typeface="ＭＳ Ｐゴシック" pitchFamily="34" charset="-128"/>
              </a:defRPr>
            </a:lvl2pPr>
            <a:lvl3pPr marL="1143000" indent="-228600">
              <a:defRPr sz="2800">
                <a:solidFill>
                  <a:schemeClr val="tx1"/>
                </a:solidFill>
                <a:latin typeface="Times" charset="0"/>
                <a:ea typeface="ＭＳ Ｐゴシック" pitchFamily="34" charset="-128"/>
              </a:defRPr>
            </a:lvl3pPr>
            <a:lvl4pPr marL="1600200" indent="-228600">
              <a:defRPr sz="2800">
                <a:solidFill>
                  <a:schemeClr val="tx1"/>
                </a:solidFill>
                <a:latin typeface="Times" charset="0"/>
                <a:ea typeface="ＭＳ Ｐゴシック" pitchFamily="34" charset="-128"/>
              </a:defRPr>
            </a:lvl4pPr>
            <a:lvl5pPr marL="2057400" indent="-228600">
              <a:defRPr sz="2800">
                <a:solidFill>
                  <a:schemeClr val="tx1"/>
                </a:solidFill>
                <a:latin typeface="Times" charset="0"/>
                <a:ea typeface="ＭＳ Ｐゴシック" pitchFamily="34" charset="-128"/>
              </a:defRPr>
            </a:lvl5pPr>
            <a:lvl6pPr marL="2514600" indent="-228600" eaLnBrk="0" fontAlgn="base" hangingPunct="0">
              <a:spcBef>
                <a:spcPct val="0"/>
              </a:spcBef>
              <a:spcAft>
                <a:spcPct val="0"/>
              </a:spcAft>
              <a:defRPr sz="2800">
                <a:solidFill>
                  <a:schemeClr val="tx1"/>
                </a:solidFill>
                <a:latin typeface="Times" charset="0"/>
                <a:ea typeface="ＭＳ Ｐゴシック" pitchFamily="34" charset="-128"/>
              </a:defRPr>
            </a:lvl6pPr>
            <a:lvl7pPr marL="2971800" indent="-228600" eaLnBrk="0" fontAlgn="base" hangingPunct="0">
              <a:spcBef>
                <a:spcPct val="0"/>
              </a:spcBef>
              <a:spcAft>
                <a:spcPct val="0"/>
              </a:spcAft>
              <a:defRPr sz="2800">
                <a:solidFill>
                  <a:schemeClr val="tx1"/>
                </a:solidFill>
                <a:latin typeface="Times" charset="0"/>
                <a:ea typeface="ＭＳ Ｐゴシック" pitchFamily="34" charset="-128"/>
              </a:defRPr>
            </a:lvl7pPr>
            <a:lvl8pPr marL="3429000" indent="-228600" eaLnBrk="0" fontAlgn="base" hangingPunct="0">
              <a:spcBef>
                <a:spcPct val="0"/>
              </a:spcBef>
              <a:spcAft>
                <a:spcPct val="0"/>
              </a:spcAft>
              <a:defRPr sz="2800">
                <a:solidFill>
                  <a:schemeClr val="tx1"/>
                </a:solidFill>
                <a:latin typeface="Times" charset="0"/>
                <a:ea typeface="ＭＳ Ｐゴシック" pitchFamily="34" charset="-128"/>
              </a:defRPr>
            </a:lvl8pPr>
            <a:lvl9pPr marL="3886200" indent="-228600" eaLnBrk="0" fontAlgn="base" hangingPunct="0">
              <a:spcBef>
                <a:spcPct val="0"/>
              </a:spcBef>
              <a:spcAft>
                <a:spcPct val="0"/>
              </a:spcAft>
              <a:defRPr sz="2800">
                <a:solidFill>
                  <a:schemeClr val="tx1"/>
                </a:solidFill>
                <a:latin typeface="Times" charset="0"/>
                <a:ea typeface="ＭＳ Ｐゴシック" pitchFamily="34" charset="-128"/>
              </a:defRPr>
            </a:lvl9pPr>
          </a:lstStyle>
          <a:p>
            <a:pPr>
              <a:lnSpc>
                <a:spcPct val="50000"/>
              </a:lnSpc>
            </a:pPr>
            <a:r>
              <a:rPr lang="en-US" sz="1400" b="1" dirty="0">
                <a:latin typeface="Arial Narrow" pitchFamily="34" charset="0"/>
              </a:rPr>
              <a:t>Steps 2-5: Using the information you entered in Table 1 Gender Analysis, answer the following questions for your </a:t>
            </a:r>
            <a:r>
              <a:rPr lang="en-US" sz="1400" b="1" dirty="0" smtClean="0">
                <a:latin typeface="Arial Narrow" pitchFamily="34" charset="0"/>
              </a:rPr>
              <a:t>program.</a:t>
            </a:r>
            <a:r>
              <a:rPr lang="en-US" sz="4200" b="1" dirty="0" smtClean="0">
                <a:latin typeface="Arial Narrow" pitchFamily="34" charset="0"/>
              </a:rPr>
              <a:t> </a:t>
            </a:r>
            <a:endParaRPr lang="en-US" sz="4200" b="1" dirty="0">
              <a:latin typeface="Arial Narrow" pitchFamily="34" charset="0"/>
            </a:endParaRPr>
          </a:p>
        </p:txBody>
      </p:sp>
      <p:sp>
        <p:nvSpPr>
          <p:cNvPr id="42003" name="Control 6"/>
          <p:cNvSpPr>
            <a:spLocks noChangeArrowheads="1" noChangeShapeType="1"/>
          </p:cNvSpPr>
          <p:nvPr/>
        </p:nvSpPr>
        <p:spPr bwMode="auto">
          <a:xfrm>
            <a:off x="304800" y="1524000"/>
            <a:ext cx="8572500" cy="502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p>
        </p:txBody>
      </p:sp>
    </p:spTree>
    <p:extLst>
      <p:ext uri="{BB962C8B-B14F-4D97-AF65-F5344CB8AC3E}">
        <p14:creationId xmlns:p14="http://schemas.microsoft.com/office/powerpoint/2010/main" val="28874899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p:cNvSpPr/>
          <p:nvPr/>
        </p:nvSpPr>
        <p:spPr>
          <a:xfrm>
            <a:off x="1371600" y="1828800"/>
            <a:ext cx="6934200" cy="2438400"/>
          </a:xfrm>
          <a:prstGeom prst="wedgeRoundRectCallou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9217" name="Rectangle 2"/>
          <p:cNvSpPr>
            <a:spLocks noGrp="1" noChangeArrowheads="1"/>
          </p:cNvSpPr>
          <p:nvPr>
            <p:ph type="body" idx="4294967295"/>
          </p:nvPr>
        </p:nvSpPr>
        <p:spPr>
          <a:xfrm>
            <a:off x="1371600" y="1752600"/>
            <a:ext cx="7010400" cy="3733800"/>
          </a:xfrm>
        </p:spPr>
        <p:txBody>
          <a:bodyPr/>
          <a:lstStyle/>
          <a:p>
            <a:pPr>
              <a:buFontTx/>
              <a:buNone/>
            </a:pPr>
            <a:endParaRPr lang="en-US" dirty="0" smtClean="0">
              <a:latin typeface="Bookman Old Style" pitchFamily="18" charset="0"/>
              <a:ea typeface="ＭＳ Ｐゴシック" pitchFamily="34" charset="-128"/>
            </a:endParaRPr>
          </a:p>
          <a:p>
            <a:pPr>
              <a:buFontTx/>
              <a:buNone/>
            </a:pPr>
            <a:r>
              <a:rPr lang="ja-JP" altLang="en-US" dirty="0" smtClean="0">
                <a:latin typeface="Bookman Old Style" pitchFamily="18" charset="0"/>
                <a:ea typeface="ＭＳ Ｐゴシック" pitchFamily="34" charset="-128"/>
              </a:rPr>
              <a:t>‘</a:t>
            </a:r>
            <a:r>
              <a:rPr lang="en-US" altLang="ja-JP" dirty="0" smtClean="0">
                <a:latin typeface="Bookman Old Style" pitchFamily="18" charset="0"/>
                <a:ea typeface="ＭＳ Ｐゴシック" pitchFamily="34" charset="-128"/>
              </a:rPr>
              <a:t>Not everything that counts can be counted, and not everything that can be counted counts.</a:t>
            </a:r>
            <a:r>
              <a:rPr lang="ja-JP" altLang="en-US" dirty="0" smtClean="0">
                <a:latin typeface="Bookman Old Style" pitchFamily="18" charset="0"/>
                <a:ea typeface="ＭＳ Ｐゴシック" pitchFamily="34" charset="-128"/>
              </a:rPr>
              <a:t>’</a:t>
            </a:r>
            <a:endParaRPr lang="en-US" altLang="ja-JP" dirty="0" smtClean="0">
              <a:latin typeface="Bookman Old Style" pitchFamily="18" charset="0"/>
              <a:ea typeface="ＭＳ Ｐゴシック" pitchFamily="34" charset="-128"/>
            </a:endParaRPr>
          </a:p>
          <a:p>
            <a:pPr>
              <a:buFontTx/>
              <a:buNone/>
            </a:pPr>
            <a:endParaRPr lang="en-US" dirty="0" smtClean="0">
              <a:latin typeface="Bookman Old Style" pitchFamily="18" charset="0"/>
              <a:ea typeface="ＭＳ Ｐゴシック" pitchFamily="34" charset="-128"/>
            </a:endParaRPr>
          </a:p>
          <a:p>
            <a:pPr>
              <a:buFontTx/>
              <a:buNone/>
            </a:pPr>
            <a:r>
              <a:rPr lang="en-US" dirty="0" smtClean="0">
                <a:latin typeface="Bookman Old Style" pitchFamily="18" charset="0"/>
                <a:ea typeface="ＭＳ Ｐゴシック" pitchFamily="34" charset="-128"/>
              </a:rPr>
              <a:t>				</a:t>
            </a:r>
          </a:p>
          <a:p>
            <a:pPr>
              <a:buFontTx/>
              <a:buNone/>
            </a:pPr>
            <a:r>
              <a:rPr lang="en-US" dirty="0">
                <a:latin typeface="Bookman Old Style" pitchFamily="18" charset="0"/>
                <a:ea typeface="ＭＳ Ｐゴシック" pitchFamily="34" charset="-128"/>
              </a:rPr>
              <a:t> </a:t>
            </a:r>
            <a:r>
              <a:rPr lang="en-US" dirty="0" smtClean="0">
                <a:latin typeface="Bookman Old Style" pitchFamily="18" charset="0"/>
                <a:ea typeface="ＭＳ Ｐゴシック" pitchFamily="34" charset="-128"/>
              </a:rPr>
              <a:t>                - Albert Einstein</a:t>
            </a:r>
          </a:p>
          <a:p>
            <a:endParaRPr lang="en-US" dirty="0" smtClean="0">
              <a:latin typeface="Bookman Old Style" pitchFamily="18" charset="0"/>
              <a:ea typeface="ＭＳ Ｐゴシック" pitchFamily="34" charset="-128"/>
            </a:endParaRPr>
          </a:p>
        </p:txBody>
      </p:sp>
      <p:sp>
        <p:nvSpPr>
          <p:cNvPr id="2" name="TextBox 1"/>
          <p:cNvSpPr txBox="1"/>
          <p:nvPr/>
        </p:nvSpPr>
        <p:spPr>
          <a:xfrm>
            <a:off x="1143000" y="533400"/>
            <a:ext cx="7391400" cy="584775"/>
          </a:xfrm>
          <a:prstGeom prst="rect">
            <a:avLst/>
          </a:prstGeom>
          <a:noFill/>
        </p:spPr>
        <p:txBody>
          <a:bodyPr wrap="square" rtlCol="0">
            <a:spAutoFit/>
          </a:bodyPr>
          <a:lstStyle/>
          <a:p>
            <a:r>
              <a:rPr lang="en-US" sz="3200" dirty="0" smtClean="0">
                <a:latin typeface="Gill Sans MT"/>
              </a:rPr>
              <a:t>But first, a note on </a:t>
            </a:r>
            <a:r>
              <a:rPr lang="en-US" sz="3200" dirty="0" smtClean="0">
                <a:solidFill>
                  <a:schemeClr val="accent2"/>
                </a:solidFill>
                <a:latin typeface="Gill Sans MT"/>
              </a:rPr>
              <a:t>Gender Indicators </a:t>
            </a:r>
            <a:r>
              <a:rPr lang="en-US" sz="3200" dirty="0" smtClean="0">
                <a:latin typeface="Gill Sans MT"/>
              </a:rPr>
              <a:t>...</a:t>
            </a:r>
            <a:endParaRPr lang="en-US" sz="3200" dirty="0">
              <a:latin typeface="Gill Sans M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Rectangle 2"/>
          <p:cNvSpPr>
            <a:spLocks noGrp="1" noChangeArrowheads="1"/>
          </p:cNvSpPr>
          <p:nvPr>
            <p:ph type="title"/>
          </p:nvPr>
        </p:nvSpPr>
        <p:spPr/>
        <p:txBody>
          <a:bodyPr>
            <a:normAutofit fontScale="90000"/>
          </a:bodyPr>
          <a:lstStyle/>
          <a:p>
            <a:pPr>
              <a:defRPr/>
            </a:pPr>
            <a:r>
              <a:rPr lang="en-US" sz="3600" dirty="0" smtClean="0">
                <a:ea typeface="+mj-ea"/>
                <a:cs typeface="+mj-cs"/>
              </a:rPr>
              <a:t>Sex Disaggregated Data vs. Gender-Sensitive Indicators</a:t>
            </a:r>
            <a:endParaRPr lang="en-US" sz="2000" dirty="0" smtClean="0">
              <a:ea typeface="+mj-ea"/>
              <a:cs typeface="+mj-cs"/>
            </a:endParaRPr>
          </a:p>
        </p:txBody>
      </p:sp>
      <p:sp>
        <p:nvSpPr>
          <p:cNvPr id="11266" name="Rectangle 3"/>
          <p:cNvSpPr>
            <a:spLocks noGrp="1" noChangeArrowheads="1"/>
          </p:cNvSpPr>
          <p:nvPr>
            <p:ph idx="1"/>
          </p:nvPr>
        </p:nvSpPr>
        <p:spPr>
          <a:xfrm>
            <a:off x="1143000" y="1752600"/>
            <a:ext cx="7620000" cy="4645152"/>
          </a:xfrm>
        </p:spPr>
        <p:txBody>
          <a:bodyPr/>
          <a:lstStyle/>
          <a:p>
            <a:r>
              <a:rPr lang="en-US" b="1" dirty="0" smtClean="0">
                <a:solidFill>
                  <a:srgbClr val="C00000"/>
                </a:solidFill>
                <a:latin typeface="Gill Sans MT" charset="0"/>
                <a:ea typeface="ＭＳ Ｐゴシック" pitchFamily="34" charset="-128"/>
              </a:rPr>
              <a:t>Sex disaggregated data </a:t>
            </a:r>
            <a:r>
              <a:rPr lang="en-US" dirty="0" smtClean="0">
                <a:latin typeface="Gill Sans MT" charset="0"/>
                <a:ea typeface="ＭＳ Ｐゴシック" pitchFamily="34" charset="-128"/>
              </a:rPr>
              <a:t>refers to the collection of data by physical attributes of the individual</a:t>
            </a:r>
          </a:p>
          <a:p>
            <a:endParaRPr lang="en-US" dirty="0" smtClean="0">
              <a:latin typeface="Gill Sans MT" charset="0"/>
              <a:ea typeface="ＭＳ Ｐゴシック" pitchFamily="34" charset="-128"/>
            </a:endParaRPr>
          </a:p>
          <a:p>
            <a:r>
              <a:rPr lang="en-US" b="1" dirty="0" smtClean="0">
                <a:solidFill>
                  <a:srgbClr val="C00000"/>
                </a:solidFill>
                <a:latin typeface="Gill Sans MT" charset="0"/>
                <a:ea typeface="ＭＳ Ｐゴシック" pitchFamily="34" charset="-128"/>
              </a:rPr>
              <a:t>Gender-sensitive indicators </a:t>
            </a:r>
            <a:r>
              <a:rPr lang="en-US" dirty="0" smtClean="0">
                <a:latin typeface="Gill Sans MT" charset="0"/>
                <a:ea typeface="ＭＳ Ｐゴシック" pitchFamily="34" charset="-128"/>
              </a:rPr>
              <a:t>measure changes in the status and roles of women and men over time.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5400" y="381000"/>
            <a:ext cx="3810000" cy="1182624"/>
          </a:xfrm>
        </p:spPr>
        <p:txBody>
          <a:bodyPr>
            <a:normAutofit/>
          </a:bodyPr>
          <a:lstStyle/>
          <a:p>
            <a:r>
              <a:rPr lang="en-US" dirty="0" smtClean="0"/>
              <a:t>Evaluation Policy (January 2011)</a:t>
            </a:r>
            <a:endParaRPr lang="en-US" dirty="0"/>
          </a:p>
        </p:txBody>
      </p:sp>
      <p:sp>
        <p:nvSpPr>
          <p:cNvPr id="3" name="Content Placeholder 2"/>
          <p:cNvSpPr>
            <a:spLocks noGrp="1"/>
          </p:cNvSpPr>
          <p:nvPr>
            <p:ph idx="1"/>
          </p:nvPr>
        </p:nvSpPr>
        <p:spPr>
          <a:xfrm>
            <a:off x="1447800" y="1752600"/>
            <a:ext cx="7239000" cy="4876800"/>
          </a:xfrm>
        </p:spPr>
        <p:txBody>
          <a:bodyPr/>
          <a:lstStyle/>
          <a:p>
            <a:r>
              <a:rPr lang="en-US" dirty="0" smtClean="0"/>
              <a:t>Evaluation methods should use sex-disaggregated data and incorporate attention to gender relations in all relevant areas.  </a:t>
            </a:r>
          </a:p>
          <a:p>
            <a:r>
              <a:rPr lang="en-US" dirty="0" smtClean="0"/>
              <a:t>USAID evaluations of all types will include as a basic feature</a:t>
            </a:r>
          </a:p>
          <a:p>
            <a:pPr lvl="1"/>
            <a:r>
              <a:rPr lang="en-US" sz="2800" dirty="0" smtClean="0">
                <a:solidFill>
                  <a:srgbClr val="C00000"/>
                </a:solidFill>
              </a:rPr>
              <a:t>gender-sensitive indicators </a:t>
            </a:r>
          </a:p>
          <a:p>
            <a:pPr marL="457200" lvl="1" indent="0">
              <a:buNone/>
            </a:pPr>
            <a:r>
              <a:rPr lang="en-US" sz="2800" dirty="0" smtClean="0"/>
              <a:t>and </a:t>
            </a:r>
          </a:p>
          <a:p>
            <a:pPr lvl="1"/>
            <a:r>
              <a:rPr lang="en-US" sz="2800" dirty="0" smtClean="0">
                <a:solidFill>
                  <a:srgbClr val="C00000"/>
                </a:solidFill>
              </a:rPr>
              <a:t>sex-disaggregated data.</a:t>
            </a:r>
            <a:endParaRPr lang="en-US" sz="2800" dirty="0">
              <a:solidFill>
                <a:srgbClr val="C00000"/>
              </a:solidFill>
            </a:endParaRPr>
          </a:p>
        </p:txBody>
      </p:sp>
      <p:pic>
        <p:nvPicPr>
          <p:cNvPr id="1026" name="Picture 2" descr="C:\Users\Mary\Documents\My Documents\5. Admin\Logos\USAID_Print_Logo_Brandmark\Horizontal_RGB_600.bm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381000"/>
            <a:ext cx="3332861" cy="9906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295400" y="1676400"/>
            <a:ext cx="7010400" cy="4572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50077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295400" y="1524000"/>
            <a:ext cx="7391400" cy="381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3" name="Rectangle 3"/>
          <p:cNvSpPr>
            <a:spLocks noGrp="1" noChangeArrowheads="1"/>
          </p:cNvSpPr>
          <p:nvPr>
            <p:ph type="title"/>
          </p:nvPr>
        </p:nvSpPr>
        <p:spPr/>
        <p:txBody>
          <a:bodyPr/>
          <a:lstStyle/>
          <a:p>
            <a:r>
              <a:rPr lang="en-US" dirty="0" smtClean="0">
                <a:latin typeface="Gill Sans MT" charset="0"/>
                <a:ea typeface="ＭＳ Ｐゴシック" pitchFamily="34" charset="-128"/>
              </a:rPr>
              <a:t>Gender-Sensitive Indicators</a:t>
            </a:r>
          </a:p>
        </p:txBody>
      </p:sp>
      <p:sp>
        <p:nvSpPr>
          <p:cNvPr id="16387" name="Rectangle 2"/>
          <p:cNvSpPr>
            <a:spLocks noGrp="1" noChangeArrowheads="1"/>
          </p:cNvSpPr>
          <p:nvPr>
            <p:ph idx="1"/>
          </p:nvPr>
        </p:nvSpPr>
        <p:spPr>
          <a:xfrm>
            <a:off x="1600200" y="1676400"/>
            <a:ext cx="6629400" cy="3276600"/>
          </a:xfrm>
        </p:spPr>
        <p:txBody>
          <a:bodyPr/>
          <a:lstStyle/>
          <a:p>
            <a:pPr marL="0" indent="0">
              <a:buFontTx/>
              <a:buNone/>
              <a:defRPr/>
            </a:pPr>
            <a:r>
              <a:rPr lang="en-US" dirty="0" smtClean="0">
                <a:solidFill>
                  <a:schemeClr val="bg1"/>
                </a:solidFill>
                <a:ea typeface="+mn-ea"/>
                <a:cs typeface="+mn-cs"/>
              </a:rPr>
              <a:t>Gender-sensitive indicators have the special function of pointing out </a:t>
            </a:r>
            <a:r>
              <a:rPr lang="en-US" b="1" dirty="0" smtClean="0">
                <a:solidFill>
                  <a:schemeClr val="bg1"/>
                </a:solidFill>
                <a:ea typeface="+mn-ea"/>
                <a:cs typeface="+mn-cs"/>
              </a:rPr>
              <a:t>how far and in what ways </a:t>
            </a:r>
            <a:r>
              <a:rPr lang="en-US" dirty="0" smtClean="0">
                <a:solidFill>
                  <a:schemeClr val="bg1"/>
                </a:solidFill>
                <a:ea typeface="+mn-ea"/>
                <a:cs typeface="+mn-cs"/>
              </a:rPr>
              <a:t>development programs and projects have met their gender objectives and achieved results related to gender equity and gender equality.</a:t>
            </a:r>
          </a:p>
          <a:p>
            <a:pPr marL="0" indent="0">
              <a:buFontTx/>
              <a:buNone/>
              <a:defRPr/>
            </a:pPr>
            <a:endParaRPr lang="en-US" dirty="0">
              <a:ea typeface="+mn-ea"/>
              <a:cs typeface="+mn-cs"/>
            </a:endParaRPr>
          </a:p>
          <a:p>
            <a:pPr marL="0" indent="0">
              <a:buFont typeface="Arial" pitchFamily="34" charset="0"/>
              <a:buNone/>
              <a:defRPr/>
            </a:pPr>
            <a:endParaRPr lang="en-US" dirty="0" smtClean="0">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itle and breaker pag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EASURE_Eval_slide_template-1">
  <a:themeElements>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fontScheme name="MEASURE_Eval_slide_template-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EASURE_Eval_slide_template-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EASURE_Eval_slide_template-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EASURE_Eval_slide_template-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EASURE_Eval_slide_template-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EASURE_Eval_slide_template-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EASURE_Eval_slide_template-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EASURE_Eval_slide_template-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EASURE_Eval_slide_template-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EASURE_Eval_slide_template-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EASURE_Eval_slide_template-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EASURE_Eval_slide_template-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EASURE_Eval_slide_template-1 13">
        <a:dk1>
          <a:srgbClr val="000000"/>
        </a:dk1>
        <a:lt1>
          <a:srgbClr val="FFFFFF"/>
        </a:lt1>
        <a:dk2>
          <a:srgbClr val="000000"/>
        </a:dk2>
        <a:lt2>
          <a:srgbClr val="808080"/>
        </a:lt2>
        <a:accent1>
          <a:srgbClr val="141F78"/>
        </a:accent1>
        <a:accent2>
          <a:srgbClr val="19938A"/>
        </a:accent2>
        <a:accent3>
          <a:srgbClr val="FFFFFF"/>
        </a:accent3>
        <a:accent4>
          <a:srgbClr val="000000"/>
        </a:accent4>
        <a:accent5>
          <a:srgbClr val="AAABBE"/>
        </a:accent5>
        <a:accent6>
          <a:srgbClr val="16857D"/>
        </a:accent6>
        <a:hlink>
          <a:srgbClr val="8C1431"/>
        </a:hlink>
        <a:folHlink>
          <a:srgbClr val="946D08"/>
        </a:folHlink>
      </a:clrScheme>
      <a:clrMap bg1="lt1" tx1="dk1" bg2="lt2" tx2="dk2" accent1="accent1" accent2="accent2" accent3="accent3" accent4="accent4" accent5="accent5" accent6="accent6" hlink="hlink" folHlink="folHlink"/>
    </a:extraClrScheme>
    <a:extraClrScheme>
      <a:clrScheme name="MEASURE_Eval_slide_template-1 14">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DDDDDD"/>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00FF00"/>
        </a:folHlink>
      </a:clrScheme>
      <a:clrMap bg1="dk2" tx1="lt1" bg2="dk1" tx2="lt2" accent1="accent1" accent2="accent2" accent3="accent3" accent4="accent4" accent5="accent5" accent6="accent6" hlink="hlink" folHlink="folHlink"/>
    </a:extraClrScheme>
    <a:extraClrScheme>
      <a:clrScheme name="MEASURE_Eval_slide_template-1 1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C0C0C0"/>
        </a:hlink>
        <a:folHlink>
          <a:srgbClr val="2B3585"/>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2159</TotalTime>
  <Words>1060</Words>
  <Application>Microsoft Office PowerPoint</Application>
  <PresentationFormat>On-screen Show (4:3)</PresentationFormat>
  <Paragraphs>208</Paragraphs>
  <Slides>17</Slides>
  <Notes>11</Notes>
  <HiddenSlides>0</HiddenSlides>
  <MMClips>0</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Title and breaker pages</vt:lpstr>
      <vt:lpstr>Custom Design</vt:lpstr>
      <vt:lpstr>MEASURE_Eval_slide_template-1</vt:lpstr>
      <vt:lpstr>PowerPoint Presentation</vt:lpstr>
      <vt:lpstr>Gender Integration in the Program Cycle</vt:lpstr>
      <vt:lpstr>PowerPoint Presentation</vt:lpstr>
      <vt:lpstr>Moving from Analysis to Action</vt:lpstr>
      <vt:lpstr>PowerPoint Presentation</vt:lpstr>
      <vt:lpstr>PowerPoint Presentation</vt:lpstr>
      <vt:lpstr>Sex Disaggregated Data vs. Gender-Sensitive Indicators</vt:lpstr>
      <vt:lpstr>Evaluation Policy (January 2011)</vt:lpstr>
      <vt:lpstr>Gender-Sensitive Indicators</vt:lpstr>
      <vt:lpstr>Importance of Gender-Sensitive Indicators</vt:lpstr>
      <vt:lpstr>Group Exercise    Examples of Gender-sensitive Indicators  Examples of Sex-disaggregated Indicators  </vt:lpstr>
      <vt:lpstr>Why use a Combination of Quantitative and Qualitative Data Sources? </vt:lpstr>
      <vt:lpstr>Developing Appropriate and Gender-Sensitive Indicators</vt:lpstr>
      <vt:lpstr>Developing Appropriate and Gender-Sensitive Indicators (continued)</vt:lpstr>
      <vt:lpstr>Gender-sensitive indicators and  gender-based constraints and opportunities </vt:lpstr>
      <vt:lpstr>Linking Constraints to Indicators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Laurie Brown</dc:creator>
  <cp:lastModifiedBy>Samhita</cp:lastModifiedBy>
  <cp:revision>127</cp:revision>
  <cp:lastPrinted>2012-07-26T21:42:57Z</cp:lastPrinted>
  <dcterms:created xsi:type="dcterms:W3CDTF">2010-04-28T14:40:07Z</dcterms:created>
  <dcterms:modified xsi:type="dcterms:W3CDTF">2013-11-21T19:26:31Z</dcterms:modified>
</cp:coreProperties>
</file>